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37"/>
  </p:notesMasterIdLst>
  <p:handoutMasterIdLst>
    <p:handoutMasterId r:id="rId38"/>
  </p:handoutMasterIdLst>
  <p:sldIdLst>
    <p:sldId id="388" r:id="rId2"/>
    <p:sldId id="361" r:id="rId3"/>
    <p:sldId id="363" r:id="rId4"/>
    <p:sldId id="366" r:id="rId5"/>
    <p:sldId id="367" r:id="rId6"/>
    <p:sldId id="368" r:id="rId7"/>
    <p:sldId id="369" r:id="rId8"/>
    <p:sldId id="370" r:id="rId9"/>
    <p:sldId id="371" r:id="rId10"/>
    <p:sldId id="275" r:id="rId11"/>
    <p:sldId id="269" r:id="rId12"/>
    <p:sldId id="272" r:id="rId13"/>
    <p:sldId id="271" r:id="rId14"/>
    <p:sldId id="276" r:id="rId15"/>
    <p:sldId id="277" r:id="rId16"/>
    <p:sldId id="270" r:id="rId17"/>
    <p:sldId id="280" r:id="rId18"/>
    <p:sldId id="258" r:id="rId19"/>
    <p:sldId id="282" r:id="rId20"/>
    <p:sldId id="278" r:id="rId21"/>
    <p:sldId id="279" r:id="rId22"/>
    <p:sldId id="260" r:id="rId23"/>
    <p:sldId id="281" r:id="rId24"/>
    <p:sldId id="261" r:id="rId25"/>
    <p:sldId id="262" r:id="rId26"/>
    <p:sldId id="283" r:id="rId27"/>
    <p:sldId id="273" r:id="rId28"/>
    <p:sldId id="284" r:id="rId29"/>
    <p:sldId id="286" r:id="rId30"/>
    <p:sldId id="285" r:id="rId31"/>
    <p:sldId id="334" r:id="rId32"/>
    <p:sldId id="356" r:id="rId33"/>
    <p:sldId id="357" r:id="rId34"/>
    <p:sldId id="358" r:id="rId35"/>
    <p:sldId id="359" r:id="rId36"/>
  </p:sldIdLst>
  <p:sldSz cx="10058400" cy="7772400"/>
  <p:notesSz cx="7315200" cy="96012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Tahoma" pitchFamily="-109" charset="0"/>
        <a:ea typeface="ＭＳ Ｐゴシック" pitchFamily="-109" charset="-128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Tahoma" pitchFamily="-109" charset="0"/>
        <a:ea typeface="ＭＳ Ｐゴシック" pitchFamily="-109" charset="-128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Tahoma" pitchFamily="-109" charset="0"/>
        <a:ea typeface="ＭＳ Ｐゴシック" pitchFamily="-109" charset="-128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Tahoma" pitchFamily="-109" charset="0"/>
        <a:ea typeface="ＭＳ Ｐゴシック" pitchFamily="-109" charset="-128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Tahoma" pitchFamily="-109" charset="0"/>
        <a:ea typeface="ＭＳ Ｐゴシック" pitchFamily="-109" charset="-128"/>
        <a:cs typeface="+mn-cs"/>
      </a:defRPr>
    </a:lvl5pPr>
    <a:lvl6pPr marL="2286000" algn="l" defTabSz="914400" rtl="0" eaLnBrk="1" latinLnBrk="0" hangingPunct="1">
      <a:defRPr sz="2700" kern="1200">
        <a:solidFill>
          <a:schemeClr val="tx1"/>
        </a:solidFill>
        <a:latin typeface="Tahoma" pitchFamily="-109" charset="0"/>
        <a:ea typeface="ＭＳ Ｐゴシック" pitchFamily="-109" charset="-128"/>
        <a:cs typeface="+mn-cs"/>
      </a:defRPr>
    </a:lvl6pPr>
    <a:lvl7pPr marL="2743200" algn="l" defTabSz="914400" rtl="0" eaLnBrk="1" latinLnBrk="0" hangingPunct="1">
      <a:defRPr sz="2700" kern="1200">
        <a:solidFill>
          <a:schemeClr val="tx1"/>
        </a:solidFill>
        <a:latin typeface="Tahoma" pitchFamily="-109" charset="0"/>
        <a:ea typeface="ＭＳ Ｐゴシック" pitchFamily="-109" charset="-128"/>
        <a:cs typeface="+mn-cs"/>
      </a:defRPr>
    </a:lvl7pPr>
    <a:lvl8pPr marL="3200400" algn="l" defTabSz="914400" rtl="0" eaLnBrk="1" latinLnBrk="0" hangingPunct="1">
      <a:defRPr sz="2700" kern="1200">
        <a:solidFill>
          <a:schemeClr val="tx1"/>
        </a:solidFill>
        <a:latin typeface="Tahoma" pitchFamily="-109" charset="0"/>
        <a:ea typeface="ＭＳ Ｐゴシック" pitchFamily="-109" charset="-128"/>
        <a:cs typeface="+mn-cs"/>
      </a:defRPr>
    </a:lvl8pPr>
    <a:lvl9pPr marL="3657600" algn="l" defTabSz="914400" rtl="0" eaLnBrk="1" latinLnBrk="0" hangingPunct="1">
      <a:defRPr sz="2700" kern="1200">
        <a:solidFill>
          <a:schemeClr val="tx1"/>
        </a:solidFill>
        <a:latin typeface="Tahoma" pitchFamily="-109" charset="0"/>
        <a:ea typeface="ＭＳ Ｐゴシック" pitchFamily="-109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DF727"/>
    <a:srgbClr val="C9FFCA"/>
    <a:srgbClr val="6A7F10"/>
    <a:srgbClr val="00FF00"/>
    <a:srgbClr val="CCECFF"/>
    <a:srgbClr val="FFFFCC"/>
    <a:srgbClr val="000000"/>
    <a:srgbClr val="F7004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348" y="-84"/>
      </p:cViewPr>
      <p:guideLst>
        <p:guide orient="horz" pos="2448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2" rIns="96643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2" rIns="96643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9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2" rIns="96643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9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2" rIns="96643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/>
            </a:lvl1pPr>
          </a:lstStyle>
          <a:p>
            <a:pPr>
              <a:defRPr/>
            </a:pPr>
            <a:fld id="{740608B8-CEA0-4902-BEA0-61E55C62C3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877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38" tIns="47519" rIns="95038" bIns="47519" numCol="1" anchor="t" anchorCtr="0" compatLnSpc="1">
            <a:prstTxWarp prst="textNoShape">
              <a:avLst/>
            </a:prstTxWarp>
          </a:bodyPr>
          <a:lstStyle>
            <a:lvl1pPr algn="l" defTabSz="9509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892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38" tIns="47519" rIns="95038" bIns="47519" numCol="1" anchor="t" anchorCtr="0" compatLnSpc="1">
            <a:prstTxWarp prst="textNoShape">
              <a:avLst/>
            </a:prstTxWarp>
          </a:bodyPr>
          <a:lstStyle>
            <a:lvl1pPr defTabSz="9509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81113" y="709613"/>
            <a:ext cx="4692650" cy="3625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7263" y="4572000"/>
            <a:ext cx="5421312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38" tIns="47519" rIns="95038" bIns="475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187700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38" tIns="47519" rIns="95038" bIns="47519" numCol="1" anchor="b" anchorCtr="0" compatLnSpc="1">
            <a:prstTxWarp prst="textNoShape">
              <a:avLst/>
            </a:prstTxWarp>
          </a:bodyPr>
          <a:lstStyle>
            <a:lvl1pPr algn="l" defTabSz="9509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44000"/>
            <a:ext cx="318928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38" tIns="47519" rIns="95038" bIns="47519" numCol="1" anchor="b" anchorCtr="0" compatLnSpc="1">
            <a:prstTxWarp prst="textNoShape">
              <a:avLst/>
            </a:prstTxWarp>
          </a:bodyPr>
          <a:lstStyle>
            <a:lvl1pPr defTabSz="950913">
              <a:defRPr sz="1200" smtClean="0"/>
            </a:lvl1pPr>
          </a:lstStyle>
          <a:p>
            <a:pPr>
              <a:defRPr/>
            </a:pPr>
            <a:fld id="{2A171D5F-0AF6-4E3A-BCEF-946CC122F5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ＭＳ Ｐゴシック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96D139-DD7B-4BFA-AD93-E8E6D314860B}" type="slidenum">
              <a:rPr lang="en-US"/>
              <a:pPr/>
              <a:t>1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D3B516-8BC8-4AA8-B5B3-B393C08D9270}" type="slidenum">
              <a:rPr lang="en-US"/>
              <a:pPr/>
              <a:t>10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309F1E-078E-4A71-A901-6416DC64F128}" type="slidenum">
              <a:rPr lang="en-US"/>
              <a:pPr/>
              <a:t>11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4C7875-555E-4698-9368-7CB2B84CB32F}" type="slidenum">
              <a:rPr lang="en-US"/>
              <a:pPr/>
              <a:t>12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9C82DA-8175-4D51-A278-FD0CE0F719BD}" type="slidenum">
              <a:rPr lang="en-US"/>
              <a:pPr/>
              <a:t>13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3F00B0-A66D-49F5-AD4D-1723539F3957}" type="slidenum">
              <a:rPr lang="en-US"/>
              <a:pPr/>
              <a:t>14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2C21B0-1B9C-4DB7-8961-811838D4EBA9}" type="slidenum">
              <a:rPr lang="en-US"/>
              <a:pPr/>
              <a:t>15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10ABB3-4B4F-4B14-9138-E0DF0408ACFB}" type="slidenum">
              <a:rPr lang="en-US"/>
              <a:pPr/>
              <a:t>16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A8A925-7EF8-4247-BCEA-79FBA4C31FAB}" type="slidenum">
              <a:rPr lang="en-US"/>
              <a:pPr/>
              <a:t>17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5129B2-FEBF-47CC-BBC9-251373F4064C}" type="slidenum">
              <a:rPr lang="en-US"/>
              <a:pPr/>
              <a:t>18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EF1474-66F4-40E3-A719-95F28DC76918}" type="slidenum">
              <a:rPr lang="en-US"/>
              <a:pPr/>
              <a:t>19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1701F8-D5F7-4AFF-B64F-2334EF2A9B9C}" type="slidenum">
              <a:rPr lang="en-US"/>
              <a:pPr/>
              <a:t>2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D1A384-42BF-4077-A353-5E49298349B1}" type="slidenum">
              <a:rPr lang="en-US"/>
              <a:pPr/>
              <a:t>20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DF5D99-655C-41D0-A89B-265A4E98D7A3}" type="slidenum">
              <a:rPr lang="en-US"/>
              <a:pPr/>
              <a:t>21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130488-5F54-49B8-BF94-8663EE9164B5}" type="slidenum">
              <a:rPr lang="en-US"/>
              <a:pPr/>
              <a:t>22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097841-BE49-469E-B40B-CD40CC4C0FE3}" type="slidenum">
              <a:rPr lang="en-US"/>
              <a:pPr/>
              <a:t>23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BE13F0-83FF-43A9-A238-A52D7E61A9E9}" type="slidenum">
              <a:rPr lang="en-US"/>
              <a:pPr/>
              <a:t>24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C266E6-E2A5-4322-8AF4-BAEAEE1D2688}" type="slidenum">
              <a:rPr lang="en-US"/>
              <a:pPr/>
              <a:t>25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A876B7-1C99-4659-857D-094ED1AC37E7}" type="slidenum">
              <a:rPr lang="en-US"/>
              <a:pPr/>
              <a:t>26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72FD36-106A-43BA-AA14-71EF26D8B3DD}" type="slidenum">
              <a:rPr lang="en-US"/>
              <a:pPr/>
              <a:t>27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2A4885-9413-4691-90CF-F1459060CC2B}" type="slidenum">
              <a:rPr lang="en-US"/>
              <a:pPr/>
              <a:t>28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5931E3-5089-414C-A107-7EE69F6E13F8}" type="slidenum">
              <a:rPr lang="en-US"/>
              <a:pPr/>
              <a:t>29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2BEB24-566A-4ADD-AFF9-CD574DA8A197}" type="slidenum">
              <a:rPr lang="en-US"/>
              <a:pPr/>
              <a:t>3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E08529-0C19-42E1-8D3B-C5A6DE5D0E84}" type="slidenum">
              <a:rPr lang="en-US"/>
              <a:pPr/>
              <a:t>30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47935A-F99C-466E-9483-532EE8D6705B}" type="slidenum">
              <a:rPr lang="en-US"/>
              <a:pPr/>
              <a:t>31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84C942-1B5E-4E0F-97FE-FB8832D22B61}" type="slidenum">
              <a:rPr lang="en-US"/>
              <a:pPr/>
              <a:t>32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F388BF-40F3-468E-9D50-0D390AE320AE}" type="slidenum">
              <a:rPr lang="en-US"/>
              <a:pPr/>
              <a:t>33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32A2DD-69E9-4472-B665-DB1D8D21FB25}" type="slidenum">
              <a:rPr lang="en-US"/>
              <a:pPr/>
              <a:t>34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206D49-951E-4E01-8777-2346E7EFAAC5}" type="slidenum">
              <a:rPr lang="en-US"/>
              <a:pPr/>
              <a:t>35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25C36D-00C3-4102-B389-B400F2513530}" type="slidenum">
              <a:rPr lang="en-US"/>
              <a:pPr/>
              <a:t>4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C1FFFF-74AB-42CA-9E28-4FEA959BC3B1}" type="slidenum">
              <a:rPr lang="en-US"/>
              <a:pPr/>
              <a:t>5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1CCBF1-7820-4C24-BE6F-F0F427D8E2B6}" type="slidenum">
              <a:rPr lang="en-US"/>
              <a:pPr/>
              <a:t>6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6CD0D3-205E-40A1-ABF7-E3A0293A3012}" type="slidenum">
              <a:rPr lang="en-US"/>
              <a:pPr/>
              <a:t>7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72C17A-D9B3-45D1-A924-2B7F0DD45D76}" type="slidenum">
              <a:rPr lang="en-US"/>
              <a:pPr/>
              <a:t>8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3CA823-D23D-4844-A991-67B64E0277B7}" type="slidenum">
              <a:rPr lang="en-US"/>
              <a:pPr/>
              <a:t>9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1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1089025" y="1468438"/>
            <a:ext cx="8550275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212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1089025" y="3751263"/>
            <a:ext cx="7042150" cy="1985962"/>
          </a:xfrm>
        </p:spPr>
        <p:txBody>
          <a:bodyPr/>
          <a:lstStyle>
            <a:lvl1pPr marL="0" indent="0">
              <a:buFont typeface="Wingdings" pitchFamily="-109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08838" y="6781800"/>
            <a:ext cx="2095500" cy="5175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D363AD9-5D3B-4E3F-B7AA-D9A0FB9BD4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3499D-5926-48E9-AE02-53C13F6E88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70750" y="346075"/>
            <a:ext cx="2200275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9925" y="346075"/>
            <a:ext cx="6448425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2DBA4F-6B9E-46B4-B785-814ADEAD40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8FAB5-8694-43F4-88BB-AC124489F1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994275"/>
            <a:ext cx="8548687" cy="15446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94063"/>
            <a:ext cx="8548687" cy="170021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10842-E13E-427A-B248-396489C96A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2338" y="1554163"/>
            <a:ext cx="4197350" cy="5268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2088" y="1554163"/>
            <a:ext cx="4198937" cy="5268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4369B1-7C2B-4200-8048-21056256E4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11150"/>
            <a:ext cx="9051925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739900"/>
            <a:ext cx="4443412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465388"/>
            <a:ext cx="4443412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739900"/>
            <a:ext cx="4445000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2465388"/>
            <a:ext cx="4445000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ECCB17-1707-40F7-9412-21A4387F07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0600A-9497-4F05-BBF6-91ABC54A36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121AA-1F12-4E61-84F5-4DF48FC2A4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9563"/>
            <a:ext cx="3308350" cy="131762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309563"/>
            <a:ext cx="5622925" cy="66341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627188"/>
            <a:ext cx="3308350" cy="5316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B990BC-D1E7-452A-B75E-6E2B3071BA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5440363"/>
            <a:ext cx="6035675" cy="6429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693738"/>
            <a:ext cx="6035675" cy="4664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6083300"/>
            <a:ext cx="6035675" cy="9112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AB5814-8BF4-48A7-B949-79E31C73EE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69925" y="346075"/>
            <a:ext cx="855027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799" tIns="50900" rIns="101799" bIns="509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2338" y="1554163"/>
            <a:ext cx="8548687" cy="526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799" tIns="50900" rIns="101799" bIns="509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85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799" tIns="50900" rIns="101799" bIns="50900" numCol="1" anchor="b" anchorCtr="0" compatLnSpc="1">
            <a:prstTxWarp prst="textNoShape">
              <a:avLst/>
            </a:prstTxWarp>
          </a:bodyPr>
          <a:lstStyle>
            <a:lvl1pPr algn="l">
              <a:defRPr sz="16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8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799" tIns="50900" rIns="101799" bIns="50900" numCol="1" anchor="b" anchorCtr="0" compatLnSpc="1">
            <a:prstTxWarp prst="textNoShape">
              <a:avLst/>
            </a:prstTxWarp>
          </a:bodyPr>
          <a:lstStyle>
            <a:lvl1pPr algn="ctr">
              <a:defRPr sz="16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8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645275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799" tIns="50900" rIns="101799" bIns="50900" numCol="1" anchor="b" anchorCtr="0" compatLnSpc="1">
            <a:prstTxWarp prst="textNoShape">
              <a:avLst/>
            </a:prstTxWarp>
          </a:bodyPr>
          <a:lstStyle>
            <a:lvl1pPr>
              <a:defRPr sz="1600" smtClean="0"/>
            </a:lvl1pPr>
          </a:lstStyle>
          <a:p>
            <a:pPr>
              <a:defRPr/>
            </a:pPr>
            <a:fld id="{B941298C-B259-4909-822F-EB4CEDE430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10191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l" defTabSz="10191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Tahoma" pitchFamily="-109" charset="0"/>
          <a:ea typeface="ＭＳ Ｐゴシック" pitchFamily="-109" charset="-128"/>
          <a:cs typeface="ＭＳ Ｐゴシック" pitchFamily="-109" charset="-128"/>
        </a:defRPr>
      </a:lvl2pPr>
      <a:lvl3pPr algn="l" defTabSz="10191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Tahoma" pitchFamily="-109" charset="0"/>
          <a:ea typeface="ＭＳ Ｐゴシック" pitchFamily="-109" charset="-128"/>
          <a:cs typeface="ＭＳ Ｐゴシック" pitchFamily="-109" charset="-128"/>
        </a:defRPr>
      </a:lvl3pPr>
      <a:lvl4pPr algn="l" defTabSz="10191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Tahoma" pitchFamily="-109" charset="0"/>
          <a:ea typeface="ＭＳ Ｐゴシック" pitchFamily="-109" charset="-128"/>
          <a:cs typeface="ＭＳ Ｐゴシック" pitchFamily="-109" charset="-128"/>
        </a:defRPr>
      </a:lvl4pPr>
      <a:lvl5pPr algn="l" defTabSz="10191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Tahoma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l" defTabSz="1019175" rtl="0" fontAlgn="base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Tahoma" pitchFamily="-109" charset="0"/>
        </a:defRPr>
      </a:lvl6pPr>
      <a:lvl7pPr marL="914400" algn="l" defTabSz="1019175" rtl="0" fontAlgn="base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Tahoma" pitchFamily="-109" charset="0"/>
        </a:defRPr>
      </a:lvl7pPr>
      <a:lvl8pPr marL="1371600" algn="l" defTabSz="1019175" rtl="0" fontAlgn="base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Tahoma" pitchFamily="-109" charset="0"/>
        </a:defRPr>
      </a:lvl8pPr>
      <a:lvl9pPr marL="1828800" algn="l" defTabSz="1019175" rtl="0" fontAlgn="base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Tahoma" pitchFamily="-109" charset="0"/>
        </a:defRPr>
      </a:lvl9pPr>
    </p:titleStyle>
    <p:bodyStyle>
      <a:lvl1pPr marL="461963" indent="-461963" algn="l" defTabSz="1019175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-109" charset="2"/>
        <a:buBlip>
          <a:blip r:embed="rId13"/>
        </a:buBlip>
        <a:defRPr sz="36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893763" indent="-317500" algn="l" defTabSz="101917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-109" charset="2"/>
        <a:buChar char="n"/>
        <a:defRPr sz="3100">
          <a:solidFill>
            <a:schemeClr val="tx1"/>
          </a:solidFill>
          <a:latin typeface="+mn-lt"/>
          <a:ea typeface="ＭＳ Ｐゴシック" pitchFamily="-109" charset="-128"/>
        </a:defRPr>
      </a:lvl2pPr>
      <a:lvl3pPr marL="1374775" indent="-355600" algn="l" defTabSz="1019175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-109" charset="2"/>
        <a:buChar char="w"/>
        <a:defRPr sz="2700">
          <a:solidFill>
            <a:schemeClr val="tx1"/>
          </a:solidFill>
          <a:latin typeface="+mn-lt"/>
          <a:ea typeface="ＭＳ Ｐゴシック" pitchFamily="-109" charset="-128"/>
        </a:defRPr>
      </a:lvl3pPr>
      <a:lvl4pPr marL="1825625" indent="-296863" algn="l" defTabSz="101917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109" charset="2"/>
        <a:buChar char="n"/>
        <a:defRPr sz="2200">
          <a:solidFill>
            <a:schemeClr val="tx1"/>
          </a:solidFill>
          <a:latin typeface="+mn-lt"/>
          <a:ea typeface="ＭＳ Ｐゴシック" pitchFamily="-109" charset="-128"/>
        </a:defRPr>
      </a:lvl4pPr>
      <a:lvl5pPr marL="2292350" indent="-254000" algn="l" defTabSz="1019175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-109" charset="2"/>
        <a:buChar char="n"/>
        <a:defRPr sz="2200">
          <a:solidFill>
            <a:schemeClr val="tx1"/>
          </a:solidFill>
          <a:latin typeface="+mn-lt"/>
          <a:ea typeface="ＭＳ Ｐゴシック" pitchFamily="-109" charset="-128"/>
        </a:defRPr>
      </a:lvl5pPr>
      <a:lvl6pPr marL="2749550" indent="-254000" algn="l" defTabSz="1019175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-109" charset="2"/>
        <a:buChar char="n"/>
        <a:defRPr sz="2200">
          <a:solidFill>
            <a:schemeClr val="tx1"/>
          </a:solidFill>
          <a:latin typeface="+mn-lt"/>
          <a:ea typeface="ＭＳ Ｐゴシック" pitchFamily="-109" charset="-128"/>
        </a:defRPr>
      </a:lvl6pPr>
      <a:lvl7pPr marL="3206750" indent="-254000" algn="l" defTabSz="1019175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-109" charset="2"/>
        <a:buChar char="n"/>
        <a:defRPr sz="2200">
          <a:solidFill>
            <a:schemeClr val="tx1"/>
          </a:solidFill>
          <a:latin typeface="+mn-lt"/>
          <a:ea typeface="ＭＳ Ｐゴシック" pitchFamily="-109" charset="-128"/>
        </a:defRPr>
      </a:lvl7pPr>
      <a:lvl8pPr marL="3663950" indent="-254000" algn="l" defTabSz="1019175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-109" charset="2"/>
        <a:buChar char="n"/>
        <a:defRPr sz="2200">
          <a:solidFill>
            <a:schemeClr val="tx1"/>
          </a:solidFill>
          <a:latin typeface="+mn-lt"/>
          <a:ea typeface="ＭＳ Ｐゴシック" pitchFamily="-109" charset="-128"/>
        </a:defRPr>
      </a:lvl8pPr>
      <a:lvl9pPr marL="4121150" indent="-254000" algn="l" defTabSz="1019175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-109" charset="2"/>
        <a:buChar char="n"/>
        <a:defRPr sz="2200">
          <a:solidFill>
            <a:schemeClr val="tx1"/>
          </a:solidFill>
          <a:latin typeface="+mn-lt"/>
          <a:ea typeface="ＭＳ Ｐゴシック" pitchFamily="-109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1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1019175"/>
            <a:fld id="{D4E6E472-F64B-4709-8DAC-841DE8C3FEEA}" type="slidenum">
              <a:rPr lang="en-US"/>
              <a:pPr defTabSz="1019175"/>
              <a:t>1</a:t>
            </a:fld>
            <a:endParaRPr lang="en-US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1663" y="990600"/>
            <a:ext cx="8853487" cy="2895600"/>
          </a:xfrm>
          <a:solidFill>
            <a:schemeClr val="folHlink"/>
          </a:solidFill>
        </p:spPr>
        <p:txBody>
          <a:bodyPr anchor="t"/>
          <a:lstStyle/>
          <a:p>
            <a:pPr eaLnBrk="1" hangingPunct="1"/>
            <a:r>
              <a:rPr lang="en-US" sz="4500" b="1" smtClean="0"/>
              <a:t>CS 457/557: Functional Languages </a:t>
            </a:r>
            <a:br>
              <a:rPr lang="en-US" sz="4500" b="1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z="3600" smtClean="0"/>
              <a:t>Lists and Algebraic Datatypes</a:t>
            </a:r>
          </a:p>
        </p:txBody>
      </p:sp>
      <p:sp>
        <p:nvSpPr>
          <p:cNvPr id="307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800600"/>
            <a:ext cx="7962900" cy="1430338"/>
          </a:xfrm>
        </p:spPr>
        <p:txBody>
          <a:bodyPr/>
          <a:lstStyle/>
          <a:p>
            <a:pPr eaLnBrk="1" hangingPunct="1"/>
            <a:r>
              <a:rPr lang="en-US" smtClean="0"/>
              <a:t>Mark P Jones</a:t>
            </a:r>
          </a:p>
          <a:p>
            <a:pPr eaLnBrk="1" hangingPunct="1"/>
            <a:r>
              <a:rPr lang="en-US" smtClean="0"/>
              <a:t>Portland State University</a:t>
            </a:r>
          </a:p>
        </p:txBody>
      </p:sp>
      <p:sp>
        <p:nvSpPr>
          <p:cNvPr id="3077" name="Rectangle 3"/>
          <p:cNvSpPr>
            <a:spLocks noChangeArrowheads="1"/>
          </p:cNvSpPr>
          <p:nvPr/>
        </p:nvSpPr>
        <p:spPr bwMode="auto">
          <a:xfrm>
            <a:off x="2555875" y="2387600"/>
            <a:ext cx="1841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1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1019175"/>
            <a:fld id="{208F2DEC-B74F-49FE-AB61-2C90A8D1FE87}" type="slidenum">
              <a:rPr lang="en-US"/>
              <a:pPr defTabSz="1019175"/>
              <a:t>10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89025" y="2590800"/>
            <a:ext cx="8550275" cy="1295400"/>
          </a:xfrm>
        </p:spPr>
        <p:txBody>
          <a:bodyPr/>
          <a:lstStyle/>
          <a:p>
            <a:pPr eaLnBrk="1" hangingPunct="1"/>
            <a:r>
              <a:rPr lang="en-US" smtClean="0"/>
              <a:t>Algebraic Datatypes: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1019175"/>
            <a:fld id="{E365483F-326B-4E8F-81B0-600DEAABC878}" type="slidenum">
              <a:rPr lang="en-US"/>
              <a:pPr defTabSz="1019175"/>
              <a:t>11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Algebraic Datatypes:</a:t>
            </a:r>
          </a:p>
        </p:txBody>
      </p:sp>
      <p:sp>
        <p:nvSpPr>
          <p:cNvPr id="1331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Booleans and Lists are both examples of “algebraic datatypes”:</a:t>
            </a:r>
          </a:p>
          <a:p>
            <a:pPr eaLnBrk="1" hangingPunct="1">
              <a:lnSpc>
                <a:spcPct val="1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No Junk: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300" smtClean="0"/>
              <a:t>Every Boolean value can be constructed using either </a:t>
            </a:r>
            <a:r>
              <a:rPr lang="en-US" sz="2300" smtClean="0">
                <a:solidFill>
                  <a:schemeClr val="tx2"/>
                </a:solidFill>
              </a:rPr>
              <a:t>False</a:t>
            </a:r>
            <a:r>
              <a:rPr lang="en-US" sz="2300" smtClean="0"/>
              <a:t> or </a:t>
            </a:r>
            <a:r>
              <a:rPr lang="en-US" sz="2300" smtClean="0">
                <a:solidFill>
                  <a:schemeClr val="tx2"/>
                </a:solidFill>
              </a:rPr>
              <a:t>True</a:t>
            </a:r>
            <a:endParaRPr lang="en-US" sz="2300" smtClean="0"/>
          </a:p>
          <a:p>
            <a:pPr lvl="1" eaLnBrk="1" hangingPunct="1">
              <a:lnSpc>
                <a:spcPct val="90000"/>
              </a:lnSpc>
            </a:pPr>
            <a:r>
              <a:rPr lang="en-US" sz="2300" smtClean="0"/>
              <a:t>Every list can be described using (a combination of) </a:t>
            </a:r>
            <a:r>
              <a:rPr lang="en-US" sz="2300" smtClean="0">
                <a:solidFill>
                  <a:schemeClr val="tx2"/>
                </a:solidFill>
              </a:rPr>
              <a:t>[]</a:t>
            </a:r>
            <a:r>
              <a:rPr lang="en-US" sz="2300" smtClean="0"/>
              <a:t> and </a:t>
            </a:r>
            <a:r>
              <a:rPr lang="en-US" sz="2300" smtClean="0">
                <a:solidFill>
                  <a:schemeClr val="tx2"/>
                </a:solidFill>
              </a:rPr>
              <a:t>(:)</a:t>
            </a:r>
            <a:endParaRPr lang="en-US" sz="2300" smtClean="0"/>
          </a:p>
          <a:p>
            <a:pPr eaLnBrk="1" hangingPunct="1">
              <a:lnSpc>
                <a:spcPct val="2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No Confusion: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300" smtClean="0">
                <a:solidFill>
                  <a:schemeClr val="tx2"/>
                </a:solidFill>
              </a:rPr>
              <a:t>True</a:t>
            </a:r>
            <a:r>
              <a:rPr lang="en-US" sz="2300" smtClean="0"/>
              <a:t> </a:t>
            </a:r>
            <a:r>
              <a:rPr lang="en-US" sz="2300" smtClean="0">
                <a:latin typeface="Symbol" pitchFamily="-109" charset="2"/>
                <a:sym typeface="Symbol" pitchFamily="-109" charset="2"/>
              </a:rPr>
              <a:t></a:t>
            </a:r>
            <a:r>
              <a:rPr lang="en-US" sz="2300" smtClean="0"/>
              <a:t> </a:t>
            </a:r>
            <a:r>
              <a:rPr lang="en-US" sz="2300" smtClean="0">
                <a:solidFill>
                  <a:schemeClr val="tx2"/>
                </a:solidFill>
              </a:rPr>
              <a:t>False</a:t>
            </a:r>
            <a:endParaRPr lang="en-US" sz="2300" smtClean="0"/>
          </a:p>
          <a:p>
            <a:pPr lvl="1" eaLnBrk="1" hangingPunct="1">
              <a:lnSpc>
                <a:spcPct val="90000"/>
              </a:lnSpc>
            </a:pPr>
            <a:r>
              <a:rPr lang="en-US" sz="2300" smtClean="0">
                <a:solidFill>
                  <a:schemeClr val="tx2"/>
                </a:solidFill>
              </a:rPr>
              <a:t>[]</a:t>
            </a:r>
            <a:r>
              <a:rPr lang="en-US" sz="2300" smtClean="0"/>
              <a:t> </a:t>
            </a:r>
            <a:r>
              <a:rPr lang="en-US" sz="2300" smtClean="0">
                <a:latin typeface="Symbol" pitchFamily="-109" charset="2"/>
                <a:sym typeface="Symbol" pitchFamily="-109" charset="2"/>
              </a:rPr>
              <a:t></a:t>
            </a:r>
            <a:r>
              <a:rPr lang="en-US" sz="2300" smtClean="0"/>
              <a:t> </a:t>
            </a:r>
            <a:r>
              <a:rPr lang="en-US" sz="2300" smtClean="0">
                <a:solidFill>
                  <a:schemeClr val="tx2"/>
                </a:solidFill>
              </a:rPr>
              <a:t>(x:xs)</a:t>
            </a:r>
            <a:r>
              <a:rPr lang="en-US" sz="2300" smtClean="0"/>
              <a:t> and if </a:t>
            </a:r>
            <a:r>
              <a:rPr lang="en-US" sz="2300" smtClean="0">
                <a:solidFill>
                  <a:schemeClr val="tx2"/>
                </a:solidFill>
              </a:rPr>
              <a:t>(x:xs)</a:t>
            </a:r>
            <a:r>
              <a:rPr lang="en-US" sz="2300" smtClean="0"/>
              <a:t>=</a:t>
            </a:r>
            <a:r>
              <a:rPr lang="en-US" sz="2300" smtClean="0">
                <a:solidFill>
                  <a:schemeClr val="tx2"/>
                </a:solidFill>
              </a:rPr>
              <a:t>(y:ys)</a:t>
            </a:r>
            <a:r>
              <a:rPr lang="en-US" sz="2300" smtClean="0"/>
              <a:t>, then </a:t>
            </a:r>
            <a:r>
              <a:rPr lang="en-US" sz="2300" smtClean="0">
                <a:solidFill>
                  <a:schemeClr val="tx2"/>
                </a:solidFill>
              </a:rPr>
              <a:t>x</a:t>
            </a:r>
            <a:r>
              <a:rPr lang="en-US" sz="2300" smtClean="0"/>
              <a:t>=</a:t>
            </a:r>
            <a:r>
              <a:rPr lang="en-US" sz="2300" smtClean="0">
                <a:solidFill>
                  <a:schemeClr val="tx2"/>
                </a:solidFill>
              </a:rPr>
              <a:t>y</a:t>
            </a:r>
            <a:r>
              <a:rPr lang="en-US" sz="2300" smtClean="0"/>
              <a:t> and </a:t>
            </a:r>
            <a:r>
              <a:rPr lang="en-US" sz="2300" smtClean="0">
                <a:solidFill>
                  <a:schemeClr val="tx2"/>
                </a:solidFill>
              </a:rPr>
              <a:t>xs</a:t>
            </a:r>
            <a:r>
              <a:rPr lang="en-US" sz="2300" smtClean="0"/>
              <a:t>=</a:t>
            </a:r>
            <a:r>
              <a:rPr lang="en-US" sz="2300" smtClean="0">
                <a:solidFill>
                  <a:schemeClr val="tx2"/>
                </a:solidFill>
              </a:rPr>
              <a:t>ys</a:t>
            </a:r>
            <a:endParaRPr lang="en-US" sz="230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1019175"/>
            <a:fld id="{A54FBC8F-281F-4FA4-AB58-C21F57D1EBE7}" type="slidenum">
              <a:rPr lang="en-US"/>
              <a:pPr defTabSz="1019175"/>
              <a:t>12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69925" y="346075"/>
            <a:ext cx="9007475" cy="863600"/>
          </a:xfrm>
        </p:spPr>
        <p:txBody>
          <a:bodyPr/>
          <a:lstStyle/>
          <a:p>
            <a:pPr eaLnBrk="1" hangingPunct="1"/>
            <a:r>
              <a:rPr lang="en-US" smtClean="0"/>
              <a:t>In Haskell Notation:</a:t>
            </a:r>
          </a:p>
        </p:txBody>
      </p:sp>
      <p:sp>
        <p:nvSpPr>
          <p:cNvPr id="1434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22338" y="1554163"/>
            <a:ext cx="8907462" cy="5268912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3200" b="1" smtClean="0">
                <a:solidFill>
                  <a:schemeClr val="tx2"/>
                </a:solidFill>
              </a:rPr>
              <a:t>data </a:t>
            </a:r>
            <a:r>
              <a:rPr lang="en-US" sz="3200" smtClean="0">
                <a:solidFill>
                  <a:schemeClr val="tx2"/>
                </a:solidFill>
              </a:rPr>
              <a:t>Bool = False | True</a:t>
            </a:r>
            <a:r>
              <a:rPr lang="en-US" sz="3200" smtClean="0"/>
              <a:t/>
            </a:r>
            <a:br>
              <a:rPr lang="en-US" sz="3200" smtClean="0"/>
            </a:br>
            <a:r>
              <a:rPr lang="en-US" sz="3200" smtClean="0"/>
              <a:t>introduces:</a:t>
            </a:r>
          </a:p>
          <a:p>
            <a:pPr marL="566738" lvl="1" indent="-336550" eaLnBrk="1" hangingPunct="1">
              <a:lnSpc>
                <a:spcPct val="90000"/>
              </a:lnSpc>
            </a:pPr>
            <a:r>
              <a:rPr lang="en-US" sz="2800" smtClean="0"/>
              <a:t>A type, </a:t>
            </a:r>
            <a:r>
              <a:rPr lang="en-US" sz="2800" smtClean="0">
                <a:solidFill>
                  <a:schemeClr val="tx2"/>
                </a:solidFill>
              </a:rPr>
              <a:t>Bool</a:t>
            </a:r>
            <a:endParaRPr lang="en-US" sz="2800" smtClean="0"/>
          </a:p>
          <a:p>
            <a:pPr marL="566738" lvl="1" indent="-336550" eaLnBrk="1" hangingPunct="1">
              <a:lnSpc>
                <a:spcPct val="90000"/>
              </a:lnSpc>
            </a:pPr>
            <a:r>
              <a:rPr lang="en-US" sz="2800" smtClean="0"/>
              <a:t>A constructor function, </a:t>
            </a:r>
            <a:r>
              <a:rPr lang="en-US" sz="2800" smtClean="0">
                <a:solidFill>
                  <a:schemeClr val="tx2"/>
                </a:solidFill>
              </a:rPr>
              <a:t>False :: Bool</a:t>
            </a:r>
            <a:endParaRPr lang="en-US" sz="2800" smtClean="0"/>
          </a:p>
          <a:p>
            <a:pPr marL="566738" lvl="1" indent="-336550" eaLnBrk="1" hangingPunct="1">
              <a:lnSpc>
                <a:spcPct val="90000"/>
              </a:lnSpc>
            </a:pPr>
            <a:r>
              <a:rPr lang="en-US" sz="2800" smtClean="0"/>
              <a:t>A constructor function, </a:t>
            </a:r>
            <a:r>
              <a:rPr lang="en-US" sz="2800" smtClean="0">
                <a:solidFill>
                  <a:schemeClr val="tx2"/>
                </a:solidFill>
              </a:rPr>
              <a:t>True :: Bool</a:t>
            </a:r>
            <a:endParaRPr lang="en-US" sz="2800" smtClean="0"/>
          </a:p>
          <a:p>
            <a:pPr marL="0" indent="0" eaLnBrk="1" hangingPunct="1">
              <a:lnSpc>
                <a:spcPct val="90000"/>
              </a:lnSpc>
              <a:buFont typeface="Wingdings" pitchFamily="-109" charset="2"/>
              <a:buNone/>
            </a:pPr>
            <a:endParaRPr lang="en-US" sz="3200" smtClean="0"/>
          </a:p>
          <a:p>
            <a:pPr marL="0" indent="0"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3200" b="1" smtClean="0">
                <a:solidFill>
                  <a:schemeClr val="tx2"/>
                </a:solidFill>
              </a:rPr>
              <a:t>data</a:t>
            </a:r>
            <a:r>
              <a:rPr lang="en-US" sz="3200" smtClean="0">
                <a:solidFill>
                  <a:schemeClr val="tx2"/>
                </a:solidFill>
              </a:rPr>
              <a:t> List a = Nil | Cons a (List a)</a:t>
            </a:r>
            <a:r>
              <a:rPr lang="en-US" sz="3200" smtClean="0"/>
              <a:t/>
            </a:r>
            <a:br>
              <a:rPr lang="en-US" sz="3200" smtClean="0"/>
            </a:br>
            <a:r>
              <a:rPr lang="en-US" sz="3200" smtClean="0"/>
              <a:t>introduces</a:t>
            </a:r>
          </a:p>
          <a:p>
            <a:pPr marL="566738" lvl="1" indent="-336550" eaLnBrk="1" hangingPunct="1">
              <a:lnSpc>
                <a:spcPct val="90000"/>
              </a:lnSpc>
            </a:pPr>
            <a:r>
              <a:rPr lang="en-US" sz="2800" smtClean="0"/>
              <a:t>A type, </a:t>
            </a:r>
            <a:r>
              <a:rPr lang="en-US" sz="2800" smtClean="0">
                <a:solidFill>
                  <a:schemeClr val="tx2"/>
                </a:solidFill>
              </a:rPr>
              <a:t>List t</a:t>
            </a:r>
            <a:r>
              <a:rPr lang="en-US" sz="2800" smtClean="0"/>
              <a:t>, for each type </a:t>
            </a:r>
            <a:r>
              <a:rPr lang="en-US" sz="2800" smtClean="0">
                <a:solidFill>
                  <a:schemeClr val="tx2"/>
                </a:solidFill>
              </a:rPr>
              <a:t>t</a:t>
            </a:r>
            <a:endParaRPr lang="en-US" sz="2800" smtClean="0"/>
          </a:p>
          <a:p>
            <a:pPr marL="566738" lvl="1" indent="-336550" eaLnBrk="1" hangingPunct="1">
              <a:lnSpc>
                <a:spcPct val="90000"/>
              </a:lnSpc>
            </a:pPr>
            <a:r>
              <a:rPr lang="en-US" sz="2800" smtClean="0"/>
              <a:t>A constructor function, </a:t>
            </a:r>
            <a:r>
              <a:rPr lang="en-US" sz="2800" smtClean="0">
                <a:solidFill>
                  <a:schemeClr val="tx2"/>
                </a:solidFill>
              </a:rPr>
              <a:t>Nil :: List a</a:t>
            </a:r>
            <a:endParaRPr lang="en-US" sz="2800" smtClean="0"/>
          </a:p>
          <a:p>
            <a:pPr marL="566738" lvl="1" indent="-336550" eaLnBrk="1" hangingPunct="1">
              <a:lnSpc>
                <a:spcPct val="90000"/>
              </a:lnSpc>
            </a:pPr>
            <a:r>
              <a:rPr lang="en-US" sz="2800" smtClean="0"/>
              <a:t>A constructor function, </a:t>
            </a:r>
            <a:r>
              <a:rPr lang="en-US" sz="2800" smtClean="0">
                <a:solidFill>
                  <a:schemeClr val="tx2"/>
                </a:solidFill>
              </a:rPr>
              <a:t>Cons :: a -&gt; List a -&gt; List a</a:t>
            </a:r>
            <a:endParaRPr lang="en-US" sz="2800" smtClean="0"/>
          </a:p>
          <a:p>
            <a:pPr marL="566738" lvl="1" indent="-336550" eaLnBrk="1" hangingPunct="1">
              <a:lnSpc>
                <a:spcPct val="90000"/>
              </a:lnSpc>
            </a:pPr>
            <a:endParaRPr lang="en-US" sz="280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1019175"/>
            <a:fld id="{F4D0AFC7-D438-46A0-9CF8-B7AFF2456838}" type="slidenum">
              <a:rPr lang="en-US"/>
              <a:pPr defTabSz="1019175"/>
              <a:t>13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Enumerations:</a:t>
            </a:r>
          </a:p>
        </p:txBody>
      </p:sp>
      <p:sp>
        <p:nvSpPr>
          <p:cNvPr id="1536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414338" eaLnBrk="1" hangingPunct="1">
              <a:lnSpc>
                <a:spcPct val="90000"/>
              </a:lnSpc>
              <a:buFont typeface="Wingdings" pitchFamily="-109" charset="2"/>
              <a:buNone/>
              <a:tabLst>
                <a:tab pos="2405063" algn="l"/>
                <a:tab pos="2863850" algn="l"/>
              </a:tabLst>
            </a:pPr>
            <a:r>
              <a:rPr lang="en-US" sz="2800" b="1" smtClean="0">
                <a:solidFill>
                  <a:schemeClr val="tx2"/>
                </a:solidFill>
              </a:rPr>
              <a:t>data</a:t>
            </a:r>
            <a:r>
              <a:rPr lang="en-US" sz="2800" smtClean="0">
                <a:solidFill>
                  <a:schemeClr val="tx2"/>
                </a:solidFill>
              </a:rPr>
              <a:t> Rainbow	= Red | Orange | Yellow </a:t>
            </a:r>
            <a:br>
              <a:rPr lang="en-US" sz="2800" smtClean="0">
                <a:solidFill>
                  <a:schemeClr val="tx2"/>
                </a:solidFill>
              </a:rPr>
            </a:br>
            <a:r>
              <a:rPr lang="en-US" sz="2800" smtClean="0">
                <a:solidFill>
                  <a:schemeClr val="tx2"/>
                </a:solidFill>
              </a:rPr>
              <a:t>	 | Green | Blue	| Indigo | Violet</a:t>
            </a:r>
            <a:endParaRPr lang="en-US" sz="2800" smtClean="0"/>
          </a:p>
          <a:p>
            <a:pPr defTabSz="414338" eaLnBrk="1" hangingPunct="1">
              <a:lnSpc>
                <a:spcPct val="90000"/>
              </a:lnSpc>
              <a:buFont typeface="Wingdings" pitchFamily="-109" charset="2"/>
              <a:buNone/>
              <a:tabLst>
                <a:tab pos="2405063" algn="l"/>
                <a:tab pos="2863850" algn="l"/>
              </a:tabLst>
            </a:pPr>
            <a:r>
              <a:rPr lang="en-US" sz="2800" smtClean="0"/>
              <a:t>introduces:</a:t>
            </a:r>
          </a:p>
          <a:p>
            <a:pPr lvl="1" defTabSz="414338" eaLnBrk="1" hangingPunct="1">
              <a:lnSpc>
                <a:spcPct val="90000"/>
              </a:lnSpc>
              <a:tabLst>
                <a:tab pos="2405063" algn="l"/>
                <a:tab pos="2863850" algn="l"/>
              </a:tabLst>
            </a:pPr>
            <a:r>
              <a:rPr lang="en-US" sz="2800" smtClean="0"/>
              <a:t>A type, </a:t>
            </a:r>
            <a:r>
              <a:rPr lang="en-US" sz="2800" smtClean="0">
                <a:solidFill>
                  <a:schemeClr val="tx2"/>
                </a:solidFill>
              </a:rPr>
              <a:t>Rainbow</a:t>
            </a:r>
            <a:endParaRPr lang="en-US" sz="2800" smtClean="0"/>
          </a:p>
          <a:p>
            <a:pPr lvl="1" defTabSz="414338" eaLnBrk="1" hangingPunct="1">
              <a:lnSpc>
                <a:spcPct val="90000"/>
              </a:lnSpc>
              <a:tabLst>
                <a:tab pos="2405063" algn="l"/>
                <a:tab pos="2863850" algn="l"/>
              </a:tabLst>
            </a:pPr>
            <a:r>
              <a:rPr lang="en-US" sz="2800" smtClean="0"/>
              <a:t>A constructor function, </a:t>
            </a:r>
            <a:r>
              <a:rPr lang="en-US" sz="2800" smtClean="0">
                <a:solidFill>
                  <a:schemeClr val="tx2"/>
                </a:solidFill>
              </a:rPr>
              <a:t>Red :: Rainbow</a:t>
            </a:r>
            <a:endParaRPr lang="en-US" sz="2800" smtClean="0"/>
          </a:p>
          <a:p>
            <a:pPr lvl="1" defTabSz="414338" eaLnBrk="1" hangingPunct="1">
              <a:lnSpc>
                <a:spcPct val="90000"/>
              </a:lnSpc>
              <a:tabLst>
                <a:tab pos="2405063" algn="l"/>
                <a:tab pos="2863850" algn="l"/>
              </a:tabLst>
            </a:pPr>
            <a:r>
              <a:rPr lang="en-US" sz="2800" smtClean="0"/>
              <a:t>…</a:t>
            </a:r>
          </a:p>
          <a:p>
            <a:pPr lvl="1" defTabSz="414338" eaLnBrk="1" hangingPunct="1">
              <a:lnSpc>
                <a:spcPct val="90000"/>
              </a:lnSpc>
              <a:tabLst>
                <a:tab pos="2405063" algn="l"/>
                <a:tab pos="2863850" algn="l"/>
              </a:tabLst>
            </a:pPr>
            <a:r>
              <a:rPr lang="en-US" sz="2800" smtClean="0"/>
              <a:t>A constructor function, </a:t>
            </a:r>
            <a:r>
              <a:rPr lang="en-US" sz="2800" smtClean="0">
                <a:solidFill>
                  <a:schemeClr val="tx2"/>
                </a:solidFill>
              </a:rPr>
              <a:t>Violet :: Rainbow</a:t>
            </a:r>
          </a:p>
          <a:p>
            <a:pPr lvl="1" defTabSz="414338" eaLnBrk="1" hangingPunct="1">
              <a:lnSpc>
                <a:spcPct val="90000"/>
              </a:lnSpc>
              <a:tabLst>
                <a:tab pos="2405063" algn="l"/>
                <a:tab pos="2863850" algn="l"/>
              </a:tabLst>
            </a:pPr>
            <a:endParaRPr lang="en-US" sz="2800" smtClean="0"/>
          </a:p>
          <a:p>
            <a:pPr defTabSz="414338" eaLnBrk="1" hangingPunct="1">
              <a:lnSpc>
                <a:spcPct val="90000"/>
              </a:lnSpc>
              <a:buFont typeface="Wingdings" pitchFamily="-109" charset="2"/>
              <a:buNone/>
              <a:tabLst>
                <a:tab pos="2405063" algn="l"/>
                <a:tab pos="2863850" algn="l"/>
              </a:tabLst>
            </a:pPr>
            <a:r>
              <a:rPr lang="en-US" sz="2800" u="sng" smtClean="0"/>
              <a:t>No Junk</a:t>
            </a:r>
            <a:r>
              <a:rPr lang="en-US" sz="2800" smtClean="0"/>
              <a:t>: Every value of type </a:t>
            </a:r>
            <a:r>
              <a:rPr lang="en-US" sz="2800" smtClean="0">
                <a:solidFill>
                  <a:schemeClr val="tx2"/>
                </a:solidFill>
              </a:rPr>
              <a:t>Rainbow</a:t>
            </a:r>
            <a:r>
              <a:rPr lang="en-US" sz="2800" smtClean="0"/>
              <a:t> is one of the above seven colors</a:t>
            </a:r>
          </a:p>
          <a:p>
            <a:pPr defTabSz="414338" eaLnBrk="1" hangingPunct="1">
              <a:lnSpc>
                <a:spcPct val="90000"/>
              </a:lnSpc>
              <a:buFont typeface="Wingdings" pitchFamily="-109" charset="2"/>
              <a:buNone/>
              <a:tabLst>
                <a:tab pos="2405063" algn="l"/>
                <a:tab pos="2863850" algn="l"/>
              </a:tabLst>
            </a:pPr>
            <a:r>
              <a:rPr lang="en-US" sz="2800" u="sng" smtClean="0"/>
              <a:t>No Confusion</a:t>
            </a:r>
            <a:r>
              <a:rPr lang="en-US" sz="2800" smtClean="0"/>
              <a:t>: The seven colors above are distinct values of type </a:t>
            </a:r>
            <a:r>
              <a:rPr lang="en-US" sz="2800" smtClean="0">
                <a:solidFill>
                  <a:schemeClr val="tx2"/>
                </a:solidFill>
              </a:rPr>
              <a:t>Rainbow</a:t>
            </a:r>
            <a:endParaRPr lang="en-US" sz="2800" smtClean="0"/>
          </a:p>
          <a:p>
            <a:pPr defTabSz="414338" eaLnBrk="1" hangingPunct="1">
              <a:lnSpc>
                <a:spcPct val="90000"/>
              </a:lnSpc>
              <a:buFont typeface="Wingdings" pitchFamily="-109" charset="2"/>
              <a:buNone/>
              <a:tabLst>
                <a:tab pos="2405063" algn="l"/>
                <a:tab pos="2863850" algn="l"/>
              </a:tabLst>
            </a:pPr>
            <a:endParaRPr lang="en-US" sz="280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1019175"/>
            <a:fld id="{B5B01DF0-6AF5-497A-956F-7E121B7A0AC9}" type="slidenum">
              <a:rPr lang="en-US"/>
              <a:pPr defTabSz="1019175"/>
              <a:t>14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Recursive Types:</a:t>
            </a:r>
            <a:endParaRPr lang="en-US" sz="4500" smtClean="0"/>
          </a:p>
        </p:txBody>
      </p:sp>
      <p:sp>
        <p:nvSpPr>
          <p:cNvPr id="1638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474663"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2800" b="1" smtClean="0">
                <a:solidFill>
                  <a:schemeClr val="tx2"/>
                </a:solidFill>
              </a:rPr>
              <a:t>data</a:t>
            </a:r>
            <a:r>
              <a:rPr lang="en-US" sz="2800" smtClean="0">
                <a:solidFill>
                  <a:schemeClr val="tx2"/>
                </a:solidFill>
              </a:rPr>
              <a:t> Shape =	Circle Radius</a:t>
            </a:r>
            <a:br>
              <a:rPr lang="en-US" sz="2800" smtClean="0">
                <a:solidFill>
                  <a:schemeClr val="tx2"/>
                </a:solidFill>
              </a:rPr>
            </a:br>
            <a:r>
              <a:rPr lang="en-US" sz="2800" smtClean="0">
                <a:solidFill>
                  <a:schemeClr val="tx2"/>
                </a:solidFill>
              </a:rPr>
              <a:t>				  | Polygon [Point]</a:t>
            </a:r>
            <a:br>
              <a:rPr lang="en-US" sz="2800" smtClean="0">
                <a:solidFill>
                  <a:schemeClr val="tx2"/>
                </a:solidFill>
              </a:rPr>
            </a:br>
            <a:r>
              <a:rPr lang="en-US" sz="2800" smtClean="0">
                <a:solidFill>
                  <a:schemeClr val="tx2"/>
                </a:solidFill>
              </a:rPr>
              <a:t>				  | Transform Transform Shape</a:t>
            </a:r>
          </a:p>
          <a:p>
            <a:pPr defTabSz="474663"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2800" b="1" smtClean="0">
                <a:solidFill>
                  <a:schemeClr val="tx2"/>
                </a:solidFill>
              </a:rPr>
              <a:t>data</a:t>
            </a:r>
            <a:r>
              <a:rPr lang="en-US" sz="2800" smtClean="0">
                <a:solidFill>
                  <a:schemeClr val="tx2"/>
                </a:solidFill>
              </a:rPr>
              <a:t> Transform</a:t>
            </a:r>
            <a:br>
              <a:rPr lang="en-US" sz="2800" smtClean="0">
                <a:solidFill>
                  <a:schemeClr val="tx2"/>
                </a:solidFill>
              </a:rPr>
            </a:br>
            <a:r>
              <a:rPr lang="en-US" sz="2800" smtClean="0">
                <a:solidFill>
                  <a:schemeClr val="tx2"/>
                </a:solidFill>
              </a:rPr>
              <a:t>				 = Translate Point</a:t>
            </a:r>
            <a:br>
              <a:rPr lang="en-US" sz="2800" smtClean="0">
                <a:solidFill>
                  <a:schemeClr val="tx2"/>
                </a:solidFill>
              </a:rPr>
            </a:br>
            <a:r>
              <a:rPr lang="en-US" sz="2800" smtClean="0">
                <a:solidFill>
                  <a:schemeClr val="tx2"/>
                </a:solidFill>
              </a:rPr>
              <a:t>				  | Rotate Angle</a:t>
            </a:r>
            <a:br>
              <a:rPr lang="en-US" sz="2800" smtClean="0">
                <a:solidFill>
                  <a:schemeClr val="tx2"/>
                </a:solidFill>
              </a:rPr>
            </a:br>
            <a:r>
              <a:rPr lang="en-US" sz="2800" smtClean="0">
                <a:solidFill>
                  <a:schemeClr val="tx2"/>
                </a:solidFill>
              </a:rPr>
              <a:t>				  | Compose Transform Transform</a:t>
            </a:r>
            <a:endParaRPr lang="en-US" sz="2800" smtClean="0"/>
          </a:p>
          <a:p>
            <a:pPr defTabSz="474663"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2800" smtClean="0"/>
              <a:t>introduces:</a:t>
            </a:r>
          </a:p>
          <a:p>
            <a:pPr lvl="1" defTabSz="474663" eaLnBrk="1" hangingPunct="1">
              <a:lnSpc>
                <a:spcPct val="90000"/>
              </a:lnSpc>
            </a:pPr>
            <a:r>
              <a:rPr lang="en-US" sz="2800" smtClean="0"/>
              <a:t>Two types, </a:t>
            </a:r>
            <a:r>
              <a:rPr lang="en-US" sz="2800" smtClean="0">
                <a:solidFill>
                  <a:schemeClr val="tx2"/>
                </a:solidFill>
              </a:rPr>
              <a:t>Shape</a:t>
            </a:r>
            <a:r>
              <a:rPr lang="en-US" sz="2800" smtClean="0"/>
              <a:t> and </a:t>
            </a:r>
            <a:r>
              <a:rPr lang="en-US" sz="2800" smtClean="0">
                <a:solidFill>
                  <a:schemeClr val="tx2"/>
                </a:solidFill>
              </a:rPr>
              <a:t>Transform</a:t>
            </a:r>
            <a:endParaRPr lang="en-US" sz="2800" smtClean="0"/>
          </a:p>
          <a:p>
            <a:pPr lvl="1" defTabSz="474663" eaLnBrk="1" hangingPunct="1">
              <a:lnSpc>
                <a:spcPct val="90000"/>
              </a:lnSpc>
            </a:pPr>
            <a:r>
              <a:rPr lang="en-US" sz="2800" smtClean="0">
                <a:solidFill>
                  <a:schemeClr val="tx2"/>
                </a:solidFill>
              </a:rPr>
              <a:t>Circle :: Radius -&gt; Shape</a:t>
            </a:r>
            <a:endParaRPr lang="en-US" sz="2800" smtClean="0"/>
          </a:p>
          <a:p>
            <a:pPr lvl="1" defTabSz="474663" eaLnBrk="1" hangingPunct="1">
              <a:lnSpc>
                <a:spcPct val="90000"/>
              </a:lnSpc>
            </a:pPr>
            <a:r>
              <a:rPr lang="en-US" sz="2800" smtClean="0">
                <a:solidFill>
                  <a:schemeClr val="tx2"/>
                </a:solidFill>
              </a:rPr>
              <a:t>Polygon :: [Point] -&gt; Shape</a:t>
            </a:r>
            <a:endParaRPr lang="en-US" sz="2800" smtClean="0"/>
          </a:p>
          <a:p>
            <a:pPr lvl="1" defTabSz="474663" eaLnBrk="1" hangingPunct="1">
              <a:lnSpc>
                <a:spcPct val="90000"/>
              </a:lnSpc>
            </a:pPr>
            <a:r>
              <a:rPr lang="en-US" sz="2800" smtClean="0">
                <a:solidFill>
                  <a:schemeClr val="tx2"/>
                </a:solidFill>
              </a:rPr>
              <a:t>Transform :: Transform -&gt; Shape -&gt; Shape</a:t>
            </a:r>
            <a:endParaRPr lang="en-US" sz="2800" smtClean="0"/>
          </a:p>
          <a:p>
            <a:pPr lvl="1" defTabSz="474663" eaLnBrk="1" hangingPunct="1">
              <a:lnSpc>
                <a:spcPct val="90000"/>
              </a:lnSpc>
            </a:pPr>
            <a:r>
              <a:rPr lang="en-US" sz="2800" smtClean="0"/>
              <a:t>…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1019175"/>
            <a:fld id="{CED069E1-6C58-4ACB-B117-B44796DF1A07}" type="slidenum">
              <a:rPr lang="en-US"/>
              <a:pPr defTabSz="1019175"/>
              <a:t>15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Parameterized Types:</a:t>
            </a:r>
          </a:p>
        </p:txBody>
      </p:sp>
      <p:sp>
        <p:nvSpPr>
          <p:cNvPr id="1741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3200" b="1" smtClean="0">
                <a:solidFill>
                  <a:schemeClr val="tx2"/>
                </a:solidFill>
              </a:rPr>
              <a:t>data</a:t>
            </a:r>
            <a:r>
              <a:rPr lang="en-US" sz="3200" smtClean="0">
                <a:solidFill>
                  <a:schemeClr val="tx2"/>
                </a:solidFill>
              </a:rPr>
              <a:t> Maybe a = Nothing | Just a</a:t>
            </a:r>
            <a:endParaRPr lang="en-US" sz="3200" smtClean="0"/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3200" smtClean="0"/>
              <a:t>introduces: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700" smtClean="0"/>
              <a:t>A type, </a:t>
            </a:r>
            <a:r>
              <a:rPr lang="en-US" sz="2700" smtClean="0">
                <a:solidFill>
                  <a:schemeClr val="tx2"/>
                </a:solidFill>
              </a:rPr>
              <a:t>Maybe t</a:t>
            </a:r>
            <a:r>
              <a:rPr lang="en-US" sz="2700" smtClean="0"/>
              <a:t>, for each type </a:t>
            </a:r>
            <a:r>
              <a:rPr lang="en-US" sz="2700" smtClean="0">
                <a:solidFill>
                  <a:schemeClr val="tx2"/>
                </a:solidFill>
              </a:rPr>
              <a:t>t</a:t>
            </a:r>
            <a:endParaRPr lang="en-US" sz="2700" smtClean="0"/>
          </a:p>
          <a:p>
            <a:pPr lvl="1" eaLnBrk="1" hangingPunct="1">
              <a:lnSpc>
                <a:spcPct val="90000"/>
              </a:lnSpc>
            </a:pPr>
            <a:r>
              <a:rPr lang="en-US" sz="2700" smtClean="0"/>
              <a:t>A constructor function, </a:t>
            </a:r>
            <a:r>
              <a:rPr lang="en-US" sz="2700" smtClean="0">
                <a:solidFill>
                  <a:schemeClr val="tx2"/>
                </a:solidFill>
              </a:rPr>
              <a:t>Nothing :: Maybe a</a:t>
            </a:r>
            <a:endParaRPr lang="en-US" sz="2700" smtClean="0"/>
          </a:p>
          <a:p>
            <a:pPr lvl="1" eaLnBrk="1" hangingPunct="1">
              <a:lnSpc>
                <a:spcPct val="90000"/>
              </a:lnSpc>
            </a:pPr>
            <a:r>
              <a:rPr lang="en-US" sz="2700" smtClean="0"/>
              <a:t>A constructor function, </a:t>
            </a:r>
            <a:r>
              <a:rPr lang="en-US" sz="2700" smtClean="0">
                <a:solidFill>
                  <a:schemeClr val="tx2"/>
                </a:solidFill>
              </a:rPr>
              <a:t>Just :: a -&gt; Maybe a</a:t>
            </a:r>
            <a:endParaRPr lang="en-US" sz="2700" smtClean="0"/>
          </a:p>
          <a:p>
            <a:pPr lvl="1" eaLnBrk="1" hangingPunct="1">
              <a:lnSpc>
                <a:spcPct val="90000"/>
              </a:lnSpc>
            </a:pPr>
            <a:endParaRPr lang="en-US" sz="2700" smtClean="0"/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3200" b="1" smtClean="0">
                <a:solidFill>
                  <a:schemeClr val="tx2"/>
                </a:solidFill>
              </a:rPr>
              <a:t>data</a:t>
            </a:r>
            <a:r>
              <a:rPr lang="en-US" sz="3200" smtClean="0">
                <a:solidFill>
                  <a:schemeClr val="tx2"/>
                </a:solidFill>
              </a:rPr>
              <a:t> Pair a b = Pair a b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3200" smtClean="0"/>
              <a:t>introduces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700" smtClean="0"/>
              <a:t>A type, </a:t>
            </a:r>
            <a:r>
              <a:rPr lang="en-US" sz="2700" smtClean="0">
                <a:solidFill>
                  <a:schemeClr val="tx2"/>
                </a:solidFill>
              </a:rPr>
              <a:t>Pair t s</a:t>
            </a:r>
            <a:r>
              <a:rPr lang="en-US" sz="2700" smtClean="0"/>
              <a:t>, for any types </a:t>
            </a:r>
            <a:r>
              <a:rPr lang="en-US" sz="2700" smtClean="0">
                <a:solidFill>
                  <a:schemeClr val="tx2"/>
                </a:solidFill>
              </a:rPr>
              <a:t>t</a:t>
            </a:r>
            <a:r>
              <a:rPr lang="en-US" sz="2700" smtClean="0"/>
              <a:t> and </a:t>
            </a:r>
            <a:r>
              <a:rPr lang="en-US" sz="2700" smtClean="0">
                <a:solidFill>
                  <a:schemeClr val="tx2"/>
                </a:solidFill>
              </a:rPr>
              <a:t>s</a:t>
            </a:r>
            <a:endParaRPr lang="en-US" sz="2700" smtClean="0"/>
          </a:p>
          <a:p>
            <a:pPr lvl="1" eaLnBrk="1" hangingPunct="1">
              <a:lnSpc>
                <a:spcPct val="90000"/>
              </a:lnSpc>
            </a:pPr>
            <a:r>
              <a:rPr lang="en-US" sz="2700" smtClean="0"/>
              <a:t>A constructor function </a:t>
            </a:r>
            <a:r>
              <a:rPr lang="en-US" sz="2700" smtClean="0">
                <a:solidFill>
                  <a:schemeClr val="tx2"/>
                </a:solidFill>
              </a:rPr>
              <a:t>Pair :: a -&gt; b -&gt; Pair a b</a:t>
            </a:r>
            <a:endParaRPr lang="en-US" sz="270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1019175"/>
            <a:fld id="{1E36E830-E4DA-4AA1-976B-D6C49D067D6C}" type="slidenum">
              <a:rPr lang="en-US"/>
              <a:pPr defTabSz="1019175"/>
              <a:t>16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General Form:</a:t>
            </a:r>
          </a:p>
        </p:txBody>
      </p:sp>
      <p:sp>
        <p:nvSpPr>
          <p:cNvPr id="18436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22338" y="1554163"/>
            <a:ext cx="8755062" cy="5268912"/>
          </a:xfrm>
          <a:noFill/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2400" smtClean="0"/>
              <a:t>Algebraic datatypes are introduced by top-level definitions of the form:</a:t>
            </a:r>
          </a:p>
          <a:p>
            <a:pPr marL="0" indent="0"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2400" b="1" smtClean="0"/>
              <a:t>		</a:t>
            </a:r>
            <a:r>
              <a:rPr lang="en-US" sz="2400" b="1" smtClean="0">
                <a:solidFill>
                  <a:schemeClr val="tx2"/>
                </a:solidFill>
              </a:rPr>
              <a:t>data</a:t>
            </a:r>
            <a:r>
              <a:rPr lang="en-US" sz="2400" smtClean="0">
                <a:solidFill>
                  <a:schemeClr val="tx2"/>
                </a:solidFill>
              </a:rPr>
              <a:t> T a</a:t>
            </a:r>
            <a:r>
              <a:rPr lang="en-US" sz="2400" baseline="-25000" smtClean="0">
                <a:solidFill>
                  <a:schemeClr val="tx2"/>
                </a:solidFill>
              </a:rPr>
              <a:t>1</a:t>
            </a:r>
            <a:r>
              <a:rPr lang="en-US" sz="2400" smtClean="0">
                <a:solidFill>
                  <a:schemeClr val="tx2"/>
                </a:solidFill>
              </a:rPr>
              <a:t> … a</a:t>
            </a:r>
            <a:r>
              <a:rPr lang="en-US" sz="2400" baseline="-25000" smtClean="0">
                <a:solidFill>
                  <a:schemeClr val="tx2"/>
                </a:solidFill>
              </a:rPr>
              <a:t>n</a:t>
            </a:r>
            <a:r>
              <a:rPr lang="en-US" sz="2400" smtClean="0">
                <a:solidFill>
                  <a:schemeClr val="tx2"/>
                </a:solidFill>
              </a:rPr>
              <a:t> = c</a:t>
            </a:r>
            <a:r>
              <a:rPr lang="en-US" sz="2400" baseline="-25000" smtClean="0">
                <a:solidFill>
                  <a:schemeClr val="tx2"/>
                </a:solidFill>
              </a:rPr>
              <a:t>1</a:t>
            </a:r>
            <a:r>
              <a:rPr lang="en-US" sz="2400" smtClean="0">
                <a:solidFill>
                  <a:schemeClr val="tx2"/>
                </a:solidFill>
              </a:rPr>
              <a:t> | … | c</a:t>
            </a:r>
            <a:r>
              <a:rPr lang="en-US" sz="2400" baseline="-25000" smtClean="0">
                <a:solidFill>
                  <a:schemeClr val="tx2"/>
                </a:solidFill>
              </a:rPr>
              <a:t>m</a:t>
            </a:r>
            <a:endParaRPr lang="en-US" sz="2400" smtClean="0"/>
          </a:p>
          <a:p>
            <a:pPr marL="0" indent="0"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2400" smtClean="0"/>
              <a:t>where:</a:t>
            </a:r>
          </a:p>
          <a:p>
            <a:pPr marL="635000" lvl="1" indent="-230188" eaLnBrk="1" hangingPunct="1">
              <a:lnSpc>
                <a:spcPct val="90000"/>
              </a:lnSpc>
            </a:pPr>
            <a:r>
              <a:rPr lang="en-US" sz="2500" smtClean="0">
                <a:solidFill>
                  <a:schemeClr val="tx2"/>
                </a:solidFill>
              </a:rPr>
              <a:t>T</a:t>
            </a:r>
            <a:r>
              <a:rPr lang="en-US" sz="2500" smtClean="0"/>
              <a:t> is the type name (must start with a capital letter)</a:t>
            </a:r>
          </a:p>
          <a:p>
            <a:pPr marL="635000" lvl="1" indent="-230188" eaLnBrk="1" hangingPunct="1">
              <a:lnSpc>
                <a:spcPct val="90000"/>
              </a:lnSpc>
            </a:pPr>
            <a:r>
              <a:rPr lang="en-US" sz="2500" smtClean="0">
                <a:solidFill>
                  <a:schemeClr val="tx2"/>
                </a:solidFill>
              </a:rPr>
              <a:t>a</a:t>
            </a:r>
            <a:r>
              <a:rPr lang="en-US" sz="2500" baseline="-25000" smtClean="0">
                <a:solidFill>
                  <a:schemeClr val="tx2"/>
                </a:solidFill>
              </a:rPr>
              <a:t>1</a:t>
            </a:r>
            <a:r>
              <a:rPr lang="en-US" sz="2500" smtClean="0"/>
              <a:t>, …, </a:t>
            </a:r>
            <a:r>
              <a:rPr lang="en-US" sz="2500" smtClean="0">
                <a:solidFill>
                  <a:schemeClr val="tx2"/>
                </a:solidFill>
              </a:rPr>
              <a:t>a</a:t>
            </a:r>
            <a:r>
              <a:rPr lang="en-US" sz="2500" baseline="-25000" smtClean="0">
                <a:solidFill>
                  <a:schemeClr val="tx2"/>
                </a:solidFill>
              </a:rPr>
              <a:t>n</a:t>
            </a:r>
            <a:r>
              <a:rPr lang="en-US" sz="2500" smtClean="0"/>
              <a:t> are (distinct) (type) arguments/parameters/ variables (must start with lower case letter) (n</a:t>
            </a:r>
            <a:r>
              <a:rPr lang="en-US" sz="2500" smtClean="0">
                <a:latin typeface="Symbol" pitchFamily="-109" charset="2"/>
                <a:sym typeface="Symbol" pitchFamily="-109" charset="2"/>
              </a:rPr>
              <a:t></a:t>
            </a:r>
            <a:r>
              <a:rPr lang="en-US" sz="2500" smtClean="0"/>
              <a:t>0)</a:t>
            </a:r>
          </a:p>
          <a:p>
            <a:pPr marL="635000" lvl="1" indent="-230188" eaLnBrk="1" hangingPunct="1">
              <a:lnSpc>
                <a:spcPct val="90000"/>
              </a:lnSpc>
            </a:pPr>
            <a:r>
              <a:rPr lang="en-US" sz="2500" smtClean="0"/>
              <a:t>Each of the </a:t>
            </a:r>
            <a:r>
              <a:rPr lang="en-US" sz="2500" smtClean="0">
                <a:solidFill>
                  <a:schemeClr val="tx2"/>
                </a:solidFill>
              </a:rPr>
              <a:t>c</a:t>
            </a:r>
            <a:r>
              <a:rPr lang="en-US" sz="2500" baseline="-25000" smtClean="0">
                <a:solidFill>
                  <a:schemeClr val="tx2"/>
                </a:solidFill>
              </a:rPr>
              <a:t>i</a:t>
            </a:r>
            <a:r>
              <a:rPr lang="en-US" sz="2500" smtClean="0"/>
              <a:t> is an expression </a:t>
            </a:r>
            <a:r>
              <a:rPr lang="en-US" sz="2500" smtClean="0">
                <a:solidFill>
                  <a:schemeClr val="tx2"/>
                </a:solidFill>
              </a:rPr>
              <a:t>F</a:t>
            </a:r>
            <a:r>
              <a:rPr lang="en-US" sz="2500" baseline="-25000" smtClean="0">
                <a:solidFill>
                  <a:schemeClr val="tx2"/>
                </a:solidFill>
              </a:rPr>
              <a:t>i</a:t>
            </a:r>
            <a:r>
              <a:rPr lang="en-US" sz="2500" smtClean="0">
                <a:solidFill>
                  <a:schemeClr val="tx2"/>
                </a:solidFill>
              </a:rPr>
              <a:t> t</a:t>
            </a:r>
            <a:r>
              <a:rPr lang="en-US" sz="2500" baseline="-25000" smtClean="0">
                <a:solidFill>
                  <a:schemeClr val="tx2"/>
                </a:solidFill>
              </a:rPr>
              <a:t>1</a:t>
            </a:r>
            <a:r>
              <a:rPr lang="en-US" sz="2500" smtClean="0">
                <a:solidFill>
                  <a:schemeClr val="tx2"/>
                </a:solidFill>
              </a:rPr>
              <a:t> … t</a:t>
            </a:r>
            <a:r>
              <a:rPr lang="en-US" sz="2500" baseline="-25000" smtClean="0">
                <a:solidFill>
                  <a:schemeClr val="tx2"/>
                </a:solidFill>
              </a:rPr>
              <a:t>k</a:t>
            </a:r>
            <a:r>
              <a:rPr lang="en-US" sz="2500" smtClean="0"/>
              <a:t> where:</a:t>
            </a:r>
          </a:p>
          <a:p>
            <a:pPr marL="1027113" lvl="2" indent="-230188" eaLnBrk="1" hangingPunct="1">
              <a:lnSpc>
                <a:spcPct val="90000"/>
              </a:lnSpc>
            </a:pPr>
            <a:r>
              <a:rPr lang="en-US" sz="2100" smtClean="0">
                <a:solidFill>
                  <a:schemeClr val="tx2"/>
                </a:solidFill>
              </a:rPr>
              <a:t>t</a:t>
            </a:r>
            <a:r>
              <a:rPr lang="en-US" sz="2100" baseline="-25000" smtClean="0">
                <a:solidFill>
                  <a:schemeClr val="tx2"/>
                </a:solidFill>
              </a:rPr>
              <a:t>1</a:t>
            </a:r>
            <a:r>
              <a:rPr lang="en-US" sz="2100" smtClean="0"/>
              <a:t>, …, </a:t>
            </a:r>
            <a:r>
              <a:rPr lang="en-US" sz="2100" smtClean="0">
                <a:solidFill>
                  <a:schemeClr val="tx2"/>
                </a:solidFill>
              </a:rPr>
              <a:t>t</a:t>
            </a:r>
            <a:r>
              <a:rPr lang="en-US" sz="2100" baseline="-50000" smtClean="0">
                <a:solidFill>
                  <a:schemeClr val="tx2"/>
                </a:solidFill>
              </a:rPr>
              <a:t>k</a:t>
            </a:r>
            <a:r>
              <a:rPr lang="en-US" sz="2100" smtClean="0"/>
              <a:t> are type expressions that (optionally) mention the arguments </a:t>
            </a:r>
            <a:r>
              <a:rPr lang="en-US" sz="2100" smtClean="0">
                <a:solidFill>
                  <a:schemeClr val="tx2"/>
                </a:solidFill>
              </a:rPr>
              <a:t>a</a:t>
            </a:r>
            <a:r>
              <a:rPr lang="en-US" sz="2100" baseline="-25000" smtClean="0">
                <a:solidFill>
                  <a:schemeClr val="tx2"/>
                </a:solidFill>
              </a:rPr>
              <a:t>1</a:t>
            </a:r>
            <a:r>
              <a:rPr lang="en-US" sz="2100" smtClean="0"/>
              <a:t>, …, </a:t>
            </a:r>
            <a:r>
              <a:rPr lang="en-US" sz="2100" smtClean="0">
                <a:solidFill>
                  <a:schemeClr val="tx2"/>
                </a:solidFill>
              </a:rPr>
              <a:t>a</a:t>
            </a:r>
            <a:r>
              <a:rPr lang="en-US" sz="2100" baseline="-25000" smtClean="0">
                <a:solidFill>
                  <a:schemeClr val="tx2"/>
                </a:solidFill>
              </a:rPr>
              <a:t>n</a:t>
            </a:r>
            <a:endParaRPr lang="en-US" sz="2100" smtClean="0"/>
          </a:p>
          <a:p>
            <a:pPr marL="1027113" lvl="2" indent="-230188" eaLnBrk="1" hangingPunct="1">
              <a:lnSpc>
                <a:spcPct val="90000"/>
              </a:lnSpc>
            </a:pPr>
            <a:r>
              <a:rPr lang="en-US" sz="2100" smtClean="0">
                <a:solidFill>
                  <a:schemeClr val="tx2"/>
                </a:solidFill>
              </a:rPr>
              <a:t>F</a:t>
            </a:r>
            <a:r>
              <a:rPr lang="en-US" sz="2100" baseline="-25000" smtClean="0">
                <a:solidFill>
                  <a:schemeClr val="tx2"/>
                </a:solidFill>
              </a:rPr>
              <a:t>i</a:t>
            </a:r>
            <a:r>
              <a:rPr lang="en-US" sz="2100" smtClean="0"/>
              <a:t> is a new constructor function </a:t>
            </a:r>
            <a:r>
              <a:rPr lang="en-US" sz="2100" smtClean="0">
                <a:solidFill>
                  <a:schemeClr val="tx2"/>
                </a:solidFill>
              </a:rPr>
              <a:t>F</a:t>
            </a:r>
            <a:r>
              <a:rPr lang="en-US" sz="2100" baseline="-25000" smtClean="0">
                <a:solidFill>
                  <a:schemeClr val="tx2"/>
                </a:solidFill>
              </a:rPr>
              <a:t>i</a:t>
            </a:r>
            <a:r>
              <a:rPr lang="en-US" sz="2100" smtClean="0">
                <a:solidFill>
                  <a:schemeClr val="tx2"/>
                </a:solidFill>
              </a:rPr>
              <a:t> :: t</a:t>
            </a:r>
            <a:r>
              <a:rPr lang="en-US" sz="2100" baseline="-25000" smtClean="0">
                <a:solidFill>
                  <a:schemeClr val="tx2"/>
                </a:solidFill>
              </a:rPr>
              <a:t>1</a:t>
            </a:r>
            <a:r>
              <a:rPr lang="en-US" sz="2100" smtClean="0">
                <a:solidFill>
                  <a:schemeClr val="tx2"/>
                </a:solidFill>
              </a:rPr>
              <a:t> -&gt; … -&gt; t</a:t>
            </a:r>
            <a:r>
              <a:rPr lang="en-US" sz="2100" baseline="-25000" smtClean="0">
                <a:solidFill>
                  <a:schemeClr val="tx2"/>
                </a:solidFill>
              </a:rPr>
              <a:t>p</a:t>
            </a:r>
            <a:r>
              <a:rPr lang="en-US" sz="2100" smtClean="0">
                <a:solidFill>
                  <a:schemeClr val="tx2"/>
                </a:solidFill>
              </a:rPr>
              <a:t> -&gt; </a:t>
            </a:r>
            <a:r>
              <a:rPr lang="en-US" sz="2000" smtClean="0">
                <a:solidFill>
                  <a:schemeClr val="tx2"/>
                </a:solidFill>
              </a:rPr>
              <a:t>T a</a:t>
            </a:r>
            <a:r>
              <a:rPr lang="en-US" sz="2000" baseline="-25000" smtClean="0">
                <a:solidFill>
                  <a:schemeClr val="tx2"/>
                </a:solidFill>
              </a:rPr>
              <a:t>1</a:t>
            </a:r>
            <a:r>
              <a:rPr lang="en-US" sz="2000" smtClean="0">
                <a:solidFill>
                  <a:schemeClr val="tx2"/>
                </a:solidFill>
              </a:rPr>
              <a:t> … a</a:t>
            </a:r>
            <a:r>
              <a:rPr lang="en-US" sz="2000" baseline="-25000" smtClean="0">
                <a:solidFill>
                  <a:schemeClr val="tx2"/>
                </a:solidFill>
              </a:rPr>
              <a:t>n</a:t>
            </a:r>
            <a:endParaRPr lang="en-US" sz="2000" baseline="-25000" smtClean="0"/>
          </a:p>
          <a:p>
            <a:pPr marL="1027113" lvl="2" indent="-230188" eaLnBrk="1" hangingPunct="1">
              <a:lnSpc>
                <a:spcPct val="90000"/>
              </a:lnSpc>
            </a:pPr>
            <a:r>
              <a:rPr lang="en-US" sz="2100" smtClean="0"/>
              <a:t>The </a:t>
            </a:r>
            <a:r>
              <a:rPr lang="en-US" sz="2100" u="sng" smtClean="0"/>
              <a:t>arity</a:t>
            </a:r>
            <a:r>
              <a:rPr lang="en-US" sz="2100" smtClean="0"/>
              <a:t> of </a:t>
            </a:r>
            <a:r>
              <a:rPr lang="en-US" sz="2100" smtClean="0">
                <a:solidFill>
                  <a:schemeClr val="tx2"/>
                </a:solidFill>
              </a:rPr>
              <a:t>F</a:t>
            </a:r>
            <a:r>
              <a:rPr lang="en-US" sz="2100" baseline="-25000" smtClean="0">
                <a:solidFill>
                  <a:schemeClr val="tx2"/>
                </a:solidFill>
              </a:rPr>
              <a:t>i</a:t>
            </a:r>
            <a:r>
              <a:rPr lang="en-US" sz="2100" smtClean="0"/>
              <a:t>, k</a:t>
            </a:r>
            <a:r>
              <a:rPr lang="en-US" sz="2100" smtClean="0">
                <a:latin typeface="Symbol" pitchFamily="-109" charset="2"/>
                <a:sym typeface="Symbol" pitchFamily="-109" charset="2"/>
              </a:rPr>
              <a:t></a:t>
            </a:r>
            <a:r>
              <a:rPr lang="en-US" sz="2100" smtClean="0"/>
              <a:t>0</a:t>
            </a:r>
            <a:endParaRPr lang="en-US" sz="1800" baseline="-25000" smtClean="0"/>
          </a:p>
          <a:p>
            <a:pPr marL="1027113" lvl="2" indent="-230188" eaLnBrk="1" hangingPunct="1">
              <a:lnSpc>
                <a:spcPct val="90000"/>
              </a:lnSpc>
              <a:buFont typeface="Wingdings" pitchFamily="-109" charset="2"/>
              <a:buNone/>
            </a:pPr>
            <a:endParaRPr lang="en-US" sz="1800" baseline="-25000" smtClean="0"/>
          </a:p>
          <a:p>
            <a:pPr marL="0" indent="0" eaLnBrk="1" hangingPunct="1">
              <a:lnSpc>
                <a:spcPct val="10000"/>
              </a:lnSpc>
            </a:pPr>
            <a:endParaRPr lang="en-US" sz="2500" smtClean="0"/>
          </a:p>
          <a:p>
            <a:pPr marL="0" indent="0"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2500" smtClean="0"/>
              <a:t>Quite a lot for a single definition!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1019175"/>
            <a:fld id="{0DBBADC4-8D91-4E90-8F50-F965BB38245E}" type="slidenum">
              <a:rPr lang="en-US"/>
              <a:pPr defTabSz="1019175"/>
              <a:t>17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 Junk and Confusion:</a:t>
            </a:r>
          </a:p>
        </p:txBody>
      </p:sp>
      <p:sp>
        <p:nvSpPr>
          <p:cNvPr id="1946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200" smtClean="0"/>
              <a:t>The key properties that are shared by all algebraic datatypes: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700" u="sng" smtClean="0"/>
              <a:t>No Junk</a:t>
            </a:r>
            <a:r>
              <a:rPr lang="en-US" sz="2700" smtClean="0"/>
              <a:t>:  Every value of type </a:t>
            </a:r>
            <a:r>
              <a:rPr lang="en-US" sz="2700" smtClean="0">
                <a:solidFill>
                  <a:schemeClr val="tx2"/>
                </a:solidFill>
              </a:rPr>
              <a:t>T a</a:t>
            </a:r>
            <a:r>
              <a:rPr lang="en-US" sz="2700" baseline="-25000" smtClean="0">
                <a:solidFill>
                  <a:schemeClr val="tx2"/>
                </a:solidFill>
              </a:rPr>
              <a:t>1</a:t>
            </a:r>
            <a:r>
              <a:rPr lang="en-US" sz="2700" smtClean="0">
                <a:solidFill>
                  <a:schemeClr val="tx2"/>
                </a:solidFill>
              </a:rPr>
              <a:t> … a</a:t>
            </a:r>
            <a:r>
              <a:rPr lang="en-US" sz="2700" baseline="-25000" smtClean="0">
                <a:solidFill>
                  <a:schemeClr val="tx2"/>
                </a:solidFill>
              </a:rPr>
              <a:t>n</a:t>
            </a:r>
            <a:r>
              <a:rPr lang="en-US" sz="2700" smtClean="0"/>
              <a:t> can be written in the form </a:t>
            </a:r>
            <a:r>
              <a:rPr lang="en-US" sz="2700" smtClean="0">
                <a:solidFill>
                  <a:schemeClr val="tx2"/>
                </a:solidFill>
              </a:rPr>
              <a:t>F</a:t>
            </a:r>
            <a:r>
              <a:rPr lang="en-US" sz="2700" baseline="-25000" smtClean="0">
                <a:solidFill>
                  <a:schemeClr val="tx2"/>
                </a:solidFill>
              </a:rPr>
              <a:t>i</a:t>
            </a:r>
            <a:r>
              <a:rPr lang="en-US" sz="2700" smtClean="0">
                <a:solidFill>
                  <a:schemeClr val="tx2"/>
                </a:solidFill>
              </a:rPr>
              <a:t> e</a:t>
            </a:r>
            <a:r>
              <a:rPr lang="en-US" sz="2700" baseline="-25000" smtClean="0">
                <a:solidFill>
                  <a:schemeClr val="tx2"/>
                </a:solidFill>
              </a:rPr>
              <a:t>1</a:t>
            </a:r>
            <a:r>
              <a:rPr lang="en-US" sz="2700" smtClean="0">
                <a:solidFill>
                  <a:schemeClr val="tx2"/>
                </a:solidFill>
              </a:rPr>
              <a:t> … e</a:t>
            </a:r>
            <a:r>
              <a:rPr lang="en-US" sz="2700" baseline="-25000" smtClean="0">
                <a:solidFill>
                  <a:schemeClr val="tx2"/>
                </a:solidFill>
              </a:rPr>
              <a:t>k</a:t>
            </a:r>
            <a:r>
              <a:rPr lang="en-US" sz="2700" smtClean="0"/>
              <a:t> for some choice of constructor </a:t>
            </a:r>
            <a:r>
              <a:rPr lang="en-US" sz="2700" smtClean="0">
                <a:solidFill>
                  <a:schemeClr val="tx2"/>
                </a:solidFill>
              </a:rPr>
              <a:t>F</a:t>
            </a:r>
            <a:r>
              <a:rPr lang="en-US" sz="2700" baseline="-25000" smtClean="0">
                <a:solidFill>
                  <a:schemeClr val="tx2"/>
                </a:solidFill>
              </a:rPr>
              <a:t>i</a:t>
            </a:r>
            <a:r>
              <a:rPr lang="en-US" sz="2700" smtClean="0"/>
              <a:t> and (appropriately typed) arguments </a:t>
            </a:r>
            <a:r>
              <a:rPr lang="en-US" sz="2700" smtClean="0">
                <a:solidFill>
                  <a:schemeClr val="tx2"/>
                </a:solidFill>
              </a:rPr>
              <a:t>e</a:t>
            </a:r>
            <a:r>
              <a:rPr lang="en-US" sz="2700" baseline="-25000" smtClean="0">
                <a:solidFill>
                  <a:schemeClr val="tx2"/>
                </a:solidFill>
              </a:rPr>
              <a:t>1</a:t>
            </a:r>
            <a:r>
              <a:rPr lang="en-US" sz="2700" smtClean="0"/>
              <a:t>, …, </a:t>
            </a:r>
            <a:r>
              <a:rPr lang="en-US" sz="2700" smtClean="0">
                <a:solidFill>
                  <a:schemeClr val="tx2"/>
                </a:solidFill>
              </a:rPr>
              <a:t>e</a:t>
            </a:r>
            <a:r>
              <a:rPr lang="en-US" sz="2700" baseline="-25000" smtClean="0">
                <a:solidFill>
                  <a:schemeClr val="tx2"/>
                </a:solidFill>
              </a:rPr>
              <a:t>k</a:t>
            </a:r>
            <a:endParaRPr lang="en-US" sz="2700" baseline="-25000" smtClean="0"/>
          </a:p>
          <a:p>
            <a:pPr lvl="1" eaLnBrk="1" hangingPunct="1">
              <a:lnSpc>
                <a:spcPct val="90000"/>
              </a:lnSpc>
            </a:pPr>
            <a:r>
              <a:rPr lang="en-US" sz="2700" u="sng" smtClean="0"/>
              <a:t>No Confusion</a:t>
            </a:r>
            <a:r>
              <a:rPr lang="en-US" sz="2700" smtClean="0"/>
              <a:t>:  Distinct constructors or distinct arguments produce distinct results</a:t>
            </a:r>
          </a:p>
          <a:p>
            <a:pPr lvl="1" eaLnBrk="1" hangingPunct="1">
              <a:lnSpc>
                <a:spcPct val="90000"/>
              </a:lnSpc>
            </a:pPr>
            <a:endParaRPr lang="en-US" sz="2700" smtClean="0"/>
          </a:p>
          <a:p>
            <a:pPr eaLnBrk="1" hangingPunct="1">
              <a:lnSpc>
                <a:spcPct val="90000"/>
              </a:lnSpc>
            </a:pPr>
            <a:r>
              <a:rPr lang="en-US" sz="3200" smtClean="0"/>
              <a:t>These are fundamental assumptions that we make when we write and/or reason about functional programs.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1019175"/>
            <a:fld id="{28B994AD-15EE-4257-8326-F2D7F9C7E601}" type="slidenum">
              <a:rPr lang="en-US"/>
              <a:pPr defTabSz="1019175"/>
              <a:t>18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Pattern Matching:</a:t>
            </a:r>
          </a:p>
        </p:txBody>
      </p:sp>
      <p:sp>
        <p:nvSpPr>
          <p:cNvPr id="204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In addition to introducing a new type and a collection of constructor functions, each data definition also adds the ability to </a:t>
            </a:r>
            <a:r>
              <a:rPr lang="en-US" sz="2800" u="sng" smtClean="0"/>
              <a:t>pattern match</a:t>
            </a:r>
            <a:r>
              <a:rPr lang="en-US" sz="2800" smtClean="0"/>
              <a:t> over values of the new type</a:t>
            </a:r>
          </a:p>
          <a:p>
            <a:pPr eaLnBrk="1" hangingPunct="1">
              <a:lnSpc>
                <a:spcPct val="3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For example, given</a:t>
            </a:r>
          </a:p>
          <a:p>
            <a:pPr algn="ctr"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2800" b="1" smtClean="0"/>
              <a:t>	</a:t>
            </a:r>
            <a:r>
              <a:rPr lang="en-US" sz="2800" b="1" smtClean="0">
                <a:solidFill>
                  <a:schemeClr val="tx2"/>
                </a:solidFill>
              </a:rPr>
              <a:t>data</a:t>
            </a:r>
            <a:r>
              <a:rPr lang="en-US" sz="2800" smtClean="0">
                <a:solidFill>
                  <a:schemeClr val="tx2"/>
                </a:solidFill>
              </a:rPr>
              <a:t> Maybe a = Nothing | Just a</a:t>
            </a:r>
            <a:endParaRPr lang="en-US" sz="2800" smtClean="0"/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2800" smtClean="0"/>
              <a:t>	then we can define functions like the following:</a:t>
            </a:r>
          </a:p>
          <a:p>
            <a:pPr eaLnBrk="1" hangingPunct="1">
              <a:lnSpc>
                <a:spcPct val="20000"/>
              </a:lnSpc>
              <a:buFont typeface="Wingdings" pitchFamily="-109" charset="2"/>
              <a:buNone/>
            </a:pPr>
            <a:r>
              <a:rPr lang="en-US" sz="2800" smtClean="0"/>
              <a:t>	</a:t>
            </a:r>
          </a:p>
          <a:p>
            <a:pPr lvl="1"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2800" smtClean="0">
                <a:solidFill>
                  <a:schemeClr val="tx2"/>
                </a:solidFill>
              </a:rPr>
              <a:t>	orElse			:: Maybe a -&gt; a -&gt; a</a:t>
            </a:r>
          </a:p>
          <a:p>
            <a:pPr lvl="1"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2800" smtClean="0">
                <a:solidFill>
                  <a:schemeClr val="tx2"/>
                </a:solidFill>
              </a:rPr>
              <a:t>	Just x    `orElse` y	= x</a:t>
            </a:r>
          </a:p>
          <a:p>
            <a:pPr lvl="1"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2800" smtClean="0">
                <a:solidFill>
                  <a:schemeClr val="tx2"/>
                </a:solidFill>
              </a:rPr>
              <a:t>	Nothing `orElse` y	= 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1019175"/>
            <a:fld id="{28D6B836-484F-40E8-916E-D6A08DDD26C2}" type="slidenum">
              <a:rPr lang="en-US"/>
              <a:pPr defTabSz="1019175"/>
              <a:t>19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69925" y="346075"/>
            <a:ext cx="9007475" cy="863600"/>
          </a:xfrm>
        </p:spPr>
        <p:txBody>
          <a:bodyPr/>
          <a:lstStyle/>
          <a:p>
            <a:pPr eaLnBrk="1" hangingPunct="1"/>
            <a:r>
              <a:rPr lang="en-US" sz="4500" smtClean="0"/>
              <a:t>Pattern Matching &amp; Substitution:</a:t>
            </a:r>
            <a:endParaRPr lang="en-US" smtClean="0"/>
          </a:p>
        </p:txBody>
      </p:sp>
      <p:sp>
        <p:nvSpPr>
          <p:cNvPr id="215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The result of a pattern match is either: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 failure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 success, accompanied by a substitution that provides a value for each of the values in the pattern</a:t>
            </a:r>
          </a:p>
          <a:p>
            <a:pPr lvl="1"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Examples: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chemeClr val="tx2"/>
                </a:solidFill>
              </a:rPr>
              <a:t>[]</a:t>
            </a:r>
            <a:r>
              <a:rPr lang="en-US" smtClean="0"/>
              <a:t> does not match the pattern </a:t>
            </a:r>
            <a:r>
              <a:rPr lang="en-US" smtClean="0">
                <a:solidFill>
                  <a:schemeClr val="tx2"/>
                </a:solidFill>
              </a:rPr>
              <a:t>(x:xs)</a:t>
            </a: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chemeClr val="tx2"/>
                </a:solidFill>
              </a:rPr>
              <a:t>[1,2,3]</a:t>
            </a:r>
            <a:r>
              <a:rPr lang="en-US" smtClean="0"/>
              <a:t> matches the pattern </a:t>
            </a:r>
            <a:r>
              <a:rPr lang="en-US" smtClean="0">
                <a:solidFill>
                  <a:schemeClr val="tx2"/>
                </a:solidFill>
              </a:rPr>
              <a:t>(x:xs)</a:t>
            </a:r>
            <a:r>
              <a:rPr lang="en-US" smtClean="0"/>
              <a:t> with </a:t>
            </a:r>
            <a:r>
              <a:rPr lang="en-US" smtClean="0">
                <a:solidFill>
                  <a:schemeClr val="tx2"/>
                </a:solidFill>
              </a:rPr>
              <a:t>x</a:t>
            </a:r>
            <a:r>
              <a:rPr lang="en-US" smtClean="0"/>
              <a:t>=</a:t>
            </a:r>
            <a:r>
              <a:rPr lang="en-US" smtClean="0">
                <a:solidFill>
                  <a:schemeClr val="tx2"/>
                </a:solidFill>
              </a:rPr>
              <a:t>1</a:t>
            </a:r>
            <a:r>
              <a:rPr lang="en-US" smtClean="0"/>
              <a:t> and </a:t>
            </a:r>
            <a:r>
              <a:rPr lang="en-US" smtClean="0">
                <a:solidFill>
                  <a:schemeClr val="tx2"/>
                </a:solidFill>
              </a:rPr>
              <a:t>xs</a:t>
            </a:r>
            <a:r>
              <a:rPr lang="en-US" smtClean="0"/>
              <a:t>=</a:t>
            </a:r>
            <a:r>
              <a:rPr lang="en-US" smtClean="0">
                <a:solidFill>
                  <a:schemeClr val="tx2"/>
                </a:solidFill>
              </a:rPr>
              <a:t>[2,3]</a:t>
            </a:r>
            <a:endParaRPr lang="en-US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F94891-1C29-4246-8541-433361F4C81B}" type="slidenum">
              <a:rPr lang="en-US"/>
              <a:pPr/>
              <a:t>2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Lists?</a:t>
            </a:r>
          </a:p>
        </p:txBody>
      </p:sp>
      <p:sp>
        <p:nvSpPr>
          <p:cNvPr id="410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Lists are a heavily used data structure in many functional programs</a:t>
            </a:r>
          </a:p>
          <a:p>
            <a:pPr>
              <a:lnSpc>
                <a:spcPct val="90000"/>
              </a:lnSpc>
            </a:pPr>
            <a:endParaRPr lang="en-US" sz="2800" smtClean="0"/>
          </a:p>
          <a:p>
            <a:pPr>
              <a:lnSpc>
                <a:spcPct val="90000"/>
              </a:lnSpc>
            </a:pPr>
            <a:r>
              <a:rPr lang="en-US" sz="2800" smtClean="0"/>
              <a:t>Special syntax is provided to make programming with lists more convenient</a:t>
            </a:r>
          </a:p>
          <a:p>
            <a:pPr>
              <a:lnSpc>
                <a:spcPct val="90000"/>
              </a:lnSpc>
            </a:pPr>
            <a:endParaRPr lang="en-US" sz="2800" smtClean="0"/>
          </a:p>
          <a:p>
            <a:pPr>
              <a:lnSpc>
                <a:spcPct val="90000"/>
              </a:lnSpc>
            </a:pPr>
            <a:r>
              <a:rPr lang="en-US" sz="2800" smtClean="0"/>
              <a:t>Lists are a special case / an example of:</a:t>
            </a:r>
          </a:p>
          <a:p>
            <a:pPr lvl="1">
              <a:lnSpc>
                <a:spcPct val="90000"/>
              </a:lnSpc>
            </a:pPr>
            <a:r>
              <a:rPr lang="en-US" sz="2300" smtClean="0"/>
              <a:t>An </a:t>
            </a:r>
            <a:r>
              <a:rPr lang="en-US" sz="2300" u="sng" smtClean="0"/>
              <a:t>algebraic datatype</a:t>
            </a:r>
            <a:r>
              <a:rPr lang="en-US" sz="2300" smtClean="0"/>
              <a:t> (coming soon)</a:t>
            </a:r>
          </a:p>
          <a:p>
            <a:pPr lvl="1">
              <a:lnSpc>
                <a:spcPct val="90000"/>
              </a:lnSpc>
            </a:pPr>
            <a:r>
              <a:rPr lang="en-US" sz="2300" smtClean="0"/>
              <a:t>A </a:t>
            </a:r>
            <a:r>
              <a:rPr lang="en-US" sz="2300" u="sng" smtClean="0"/>
              <a:t>parameterized datatype</a:t>
            </a:r>
            <a:r>
              <a:rPr lang="en-US" sz="2300" smtClean="0"/>
              <a:t> (coming soon)</a:t>
            </a:r>
          </a:p>
          <a:p>
            <a:pPr lvl="1">
              <a:lnSpc>
                <a:spcPct val="90000"/>
              </a:lnSpc>
            </a:pPr>
            <a:r>
              <a:rPr lang="en-US" sz="2300" smtClean="0"/>
              <a:t>A </a:t>
            </a:r>
            <a:r>
              <a:rPr lang="en-US" sz="2300" u="sng" smtClean="0"/>
              <a:t>monad</a:t>
            </a:r>
            <a:r>
              <a:rPr lang="en-US" sz="2300" smtClean="0"/>
              <a:t> (coming, but a little later)</a:t>
            </a:r>
          </a:p>
          <a:p>
            <a:pPr lvl="1">
              <a:lnSpc>
                <a:spcPct val="90000"/>
              </a:lnSpc>
              <a:buFont typeface="Wingdings" pitchFamily="-109" charset="2"/>
              <a:buNone/>
            </a:pPr>
            <a:endParaRPr lang="en-US" sz="23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1019175"/>
            <a:fld id="{5529D114-DD87-4473-A959-DA43F5B56545}" type="slidenum">
              <a:rPr lang="en-US"/>
              <a:pPr defTabSz="1019175"/>
              <a:t>20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Patterns:</a:t>
            </a:r>
          </a:p>
        </p:txBody>
      </p:sp>
      <p:sp>
        <p:nvSpPr>
          <p:cNvPr id="2253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2800" smtClean="0"/>
              <a:t>More formally, a pattern is either: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An identifier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300" smtClean="0"/>
              <a:t>Matches any value, binds result to the identifier</a:t>
            </a:r>
          </a:p>
          <a:p>
            <a:pPr lvl="1" eaLnBrk="1" hangingPunct="1">
              <a:lnSpc>
                <a:spcPct val="90000"/>
              </a:lnSpc>
            </a:pPr>
            <a:endParaRPr lang="en-US" sz="23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An underscore (a “</a:t>
            </a:r>
            <a:r>
              <a:rPr lang="en-US" sz="2800" u="sng" smtClean="0"/>
              <a:t>wildcard</a:t>
            </a:r>
            <a:r>
              <a:rPr lang="en-US" sz="2800" smtClean="0"/>
              <a:t>”)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300" smtClean="0"/>
              <a:t>Matches any value, discards the result</a:t>
            </a:r>
          </a:p>
          <a:p>
            <a:pPr lvl="1" eaLnBrk="1" hangingPunct="1">
              <a:lnSpc>
                <a:spcPct val="90000"/>
              </a:lnSpc>
            </a:pPr>
            <a:endParaRPr lang="en-US" sz="23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 </a:t>
            </a:r>
            <a:r>
              <a:rPr lang="en-US" sz="2800" u="sng" smtClean="0"/>
              <a:t>constructed pattern</a:t>
            </a:r>
            <a:r>
              <a:rPr lang="en-US" sz="2800" smtClean="0"/>
              <a:t> of the form </a:t>
            </a:r>
            <a:r>
              <a:rPr lang="en-US" sz="2800" smtClean="0">
                <a:solidFill>
                  <a:schemeClr val="tx2"/>
                </a:solidFill>
              </a:rPr>
              <a:t>C p</a:t>
            </a:r>
            <a:r>
              <a:rPr lang="en-US" sz="2800" baseline="-25000" smtClean="0">
                <a:solidFill>
                  <a:schemeClr val="tx2"/>
                </a:solidFill>
              </a:rPr>
              <a:t>1</a:t>
            </a:r>
            <a:r>
              <a:rPr lang="en-US" sz="2800" smtClean="0">
                <a:solidFill>
                  <a:schemeClr val="tx2"/>
                </a:solidFill>
              </a:rPr>
              <a:t> … p</a:t>
            </a:r>
            <a:r>
              <a:rPr lang="en-US" sz="2800" baseline="-25000" smtClean="0">
                <a:solidFill>
                  <a:schemeClr val="tx2"/>
                </a:solidFill>
              </a:rPr>
              <a:t>n</a:t>
            </a:r>
            <a:r>
              <a:rPr lang="en-US" sz="2800" smtClean="0"/>
              <a:t>, where </a:t>
            </a:r>
            <a:r>
              <a:rPr lang="en-US" sz="2800" smtClean="0">
                <a:solidFill>
                  <a:schemeClr val="tx2"/>
                </a:solidFill>
              </a:rPr>
              <a:t>C</a:t>
            </a:r>
            <a:r>
              <a:rPr lang="en-US" sz="2800" smtClean="0"/>
              <a:t> is a constructor of arity n and </a:t>
            </a:r>
            <a:r>
              <a:rPr lang="en-US" sz="2800" smtClean="0">
                <a:solidFill>
                  <a:schemeClr val="tx2"/>
                </a:solidFill>
              </a:rPr>
              <a:t>p</a:t>
            </a:r>
            <a:r>
              <a:rPr lang="en-US" sz="2800" baseline="-25000" smtClean="0">
                <a:solidFill>
                  <a:schemeClr val="tx2"/>
                </a:solidFill>
              </a:rPr>
              <a:t>1</a:t>
            </a:r>
            <a:r>
              <a:rPr lang="en-US" sz="2800" smtClean="0"/>
              <a:t>, … ,</a:t>
            </a:r>
            <a:r>
              <a:rPr lang="en-US" sz="2800" smtClean="0">
                <a:solidFill>
                  <a:schemeClr val="tx2"/>
                </a:solidFill>
              </a:rPr>
              <a:t>p</a:t>
            </a:r>
            <a:r>
              <a:rPr lang="en-US" sz="2800" baseline="-25000" smtClean="0">
                <a:solidFill>
                  <a:schemeClr val="tx2"/>
                </a:solidFill>
              </a:rPr>
              <a:t>n</a:t>
            </a:r>
            <a:r>
              <a:rPr lang="en-US" sz="2800" smtClean="0"/>
              <a:t> are patterns of the appropriate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300" smtClean="0"/>
              <a:t>Matches any value of the form </a:t>
            </a:r>
            <a:r>
              <a:rPr lang="en-US" sz="2300" smtClean="0">
                <a:solidFill>
                  <a:schemeClr val="tx2"/>
                </a:solidFill>
              </a:rPr>
              <a:t>C e</a:t>
            </a:r>
            <a:r>
              <a:rPr lang="en-US" sz="2300" baseline="-25000" smtClean="0">
                <a:solidFill>
                  <a:schemeClr val="tx2"/>
                </a:solidFill>
              </a:rPr>
              <a:t>1</a:t>
            </a:r>
            <a:r>
              <a:rPr lang="en-US" sz="2300" smtClean="0">
                <a:solidFill>
                  <a:schemeClr val="tx2"/>
                </a:solidFill>
              </a:rPr>
              <a:t> … e</a:t>
            </a:r>
            <a:r>
              <a:rPr lang="en-US" sz="2300" baseline="-25000" smtClean="0">
                <a:solidFill>
                  <a:schemeClr val="tx2"/>
                </a:solidFill>
              </a:rPr>
              <a:t>n</a:t>
            </a:r>
            <a:r>
              <a:rPr lang="en-US" sz="2300" smtClean="0"/>
              <a:t>, provided that each of the </a:t>
            </a:r>
            <a:r>
              <a:rPr lang="en-US" sz="2300" smtClean="0">
                <a:solidFill>
                  <a:schemeClr val="tx2"/>
                </a:solidFill>
              </a:rPr>
              <a:t>e</a:t>
            </a:r>
            <a:r>
              <a:rPr lang="en-US" sz="2300" baseline="-25000" smtClean="0">
                <a:solidFill>
                  <a:schemeClr val="tx2"/>
                </a:solidFill>
              </a:rPr>
              <a:t>i</a:t>
            </a:r>
            <a:r>
              <a:rPr lang="en-US" sz="2300" smtClean="0"/>
              <a:t> values matches the corresponding </a:t>
            </a:r>
            <a:r>
              <a:rPr lang="en-US" sz="2300" smtClean="0">
                <a:solidFill>
                  <a:schemeClr val="tx2"/>
                </a:solidFill>
              </a:rPr>
              <a:t>p</a:t>
            </a:r>
            <a:r>
              <a:rPr lang="en-US" sz="2300" baseline="-25000" smtClean="0">
                <a:solidFill>
                  <a:schemeClr val="tx2"/>
                </a:solidFill>
              </a:rPr>
              <a:t>i</a:t>
            </a:r>
            <a:r>
              <a:rPr lang="en-US" sz="2300" smtClean="0"/>
              <a:t> pattern.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1019175"/>
            <a:fld id="{555841E9-50A9-430B-B0A9-35C3E9BCCBB5}" type="slidenum">
              <a:rPr lang="en-US"/>
              <a:pPr defTabSz="1019175"/>
              <a:t>21</a:t>
            </a:fld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700" smtClean="0"/>
              <a:t>Other Pattern Forms:</a:t>
            </a:r>
          </a:p>
        </p:txBody>
      </p:sp>
      <p:sp>
        <p:nvSpPr>
          <p:cNvPr id="2355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2800" smtClean="0"/>
              <a:t>For completeness: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“Sugared” constructor patterns: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300" smtClean="0"/>
              <a:t>Tuple patterns </a:t>
            </a:r>
            <a:r>
              <a:rPr lang="en-US" sz="2300" smtClean="0">
                <a:solidFill>
                  <a:schemeClr val="tx2"/>
                </a:solidFill>
              </a:rPr>
              <a:t>(p</a:t>
            </a:r>
            <a:r>
              <a:rPr lang="en-US" sz="2300" baseline="-25000" smtClean="0">
                <a:solidFill>
                  <a:schemeClr val="tx2"/>
                </a:solidFill>
              </a:rPr>
              <a:t>1</a:t>
            </a:r>
            <a:r>
              <a:rPr lang="en-US" sz="2300" smtClean="0">
                <a:solidFill>
                  <a:schemeClr val="tx2"/>
                </a:solidFill>
              </a:rPr>
              <a:t>,p</a:t>
            </a:r>
            <a:r>
              <a:rPr lang="en-US" sz="2300" baseline="-25000" smtClean="0">
                <a:solidFill>
                  <a:schemeClr val="tx2"/>
                </a:solidFill>
              </a:rPr>
              <a:t>2</a:t>
            </a:r>
            <a:r>
              <a:rPr lang="en-US" sz="2300" smtClean="0">
                <a:solidFill>
                  <a:schemeClr val="tx2"/>
                </a:solidFill>
              </a:rPr>
              <a:t>)</a:t>
            </a:r>
            <a:endParaRPr lang="en-US" sz="2300" smtClean="0"/>
          </a:p>
          <a:p>
            <a:pPr lvl="1" eaLnBrk="1" hangingPunct="1">
              <a:lnSpc>
                <a:spcPct val="90000"/>
              </a:lnSpc>
            </a:pPr>
            <a:r>
              <a:rPr lang="en-US" sz="2300" smtClean="0"/>
              <a:t>List patterns </a:t>
            </a:r>
            <a:r>
              <a:rPr lang="en-US" sz="2300" smtClean="0">
                <a:solidFill>
                  <a:schemeClr val="tx2"/>
                </a:solidFill>
              </a:rPr>
              <a:t>[p</a:t>
            </a:r>
            <a:r>
              <a:rPr lang="en-US" sz="2300" baseline="-25000" smtClean="0">
                <a:solidFill>
                  <a:schemeClr val="tx2"/>
                </a:solidFill>
              </a:rPr>
              <a:t>1</a:t>
            </a:r>
            <a:r>
              <a:rPr lang="en-US" sz="2300" smtClean="0">
                <a:solidFill>
                  <a:schemeClr val="tx2"/>
                </a:solidFill>
              </a:rPr>
              <a:t>, p</a:t>
            </a:r>
            <a:r>
              <a:rPr lang="en-US" sz="2300" baseline="-25000" smtClean="0">
                <a:solidFill>
                  <a:schemeClr val="tx2"/>
                </a:solidFill>
              </a:rPr>
              <a:t>2</a:t>
            </a:r>
            <a:r>
              <a:rPr lang="en-US" sz="2300" smtClean="0">
                <a:solidFill>
                  <a:schemeClr val="tx2"/>
                </a:solidFill>
              </a:rPr>
              <a:t>, p</a:t>
            </a:r>
            <a:r>
              <a:rPr lang="en-US" sz="2300" baseline="-25000" smtClean="0">
                <a:solidFill>
                  <a:schemeClr val="tx2"/>
                </a:solidFill>
              </a:rPr>
              <a:t>3</a:t>
            </a:r>
            <a:r>
              <a:rPr lang="en-US" sz="2300" smtClean="0">
                <a:solidFill>
                  <a:schemeClr val="tx2"/>
                </a:solidFill>
              </a:rPr>
              <a:t>]</a:t>
            </a:r>
            <a:endParaRPr lang="en-US" sz="2300" smtClean="0"/>
          </a:p>
          <a:p>
            <a:pPr lvl="1" eaLnBrk="1" hangingPunct="1">
              <a:lnSpc>
                <a:spcPct val="90000"/>
              </a:lnSpc>
            </a:pPr>
            <a:r>
              <a:rPr lang="en-US" sz="2300" smtClean="0"/>
              <a:t>Strings, for example: </a:t>
            </a:r>
            <a:r>
              <a:rPr lang="en-US" sz="2300" smtClean="0">
                <a:solidFill>
                  <a:schemeClr val="tx2"/>
                </a:solidFill>
              </a:rPr>
              <a:t>"hi"</a:t>
            </a:r>
            <a:r>
              <a:rPr lang="en-US" sz="2300" smtClean="0"/>
              <a:t> = </a:t>
            </a:r>
            <a:r>
              <a:rPr lang="en-US" sz="2300" smtClean="0">
                <a:solidFill>
                  <a:schemeClr val="tx2"/>
                </a:solidFill>
              </a:rPr>
              <a:t>(‘h’ : ‘i’ : [])</a:t>
            </a:r>
            <a:endParaRPr lang="en-US" sz="23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Labeled patterns</a:t>
            </a:r>
          </a:p>
          <a:p>
            <a:pPr eaLnBrk="1" hangingPunct="1">
              <a:lnSpc>
                <a:spcPct val="90000"/>
              </a:lnSpc>
            </a:pPr>
            <a:r>
              <a:rPr lang="en-US" sz="2900" smtClean="0"/>
              <a:t>Numeric Literals: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300" smtClean="0"/>
              <a:t>Can be considered as constructor patterns, but the implementation uses equality </a:t>
            </a:r>
            <a:r>
              <a:rPr lang="en-US" sz="2300" smtClean="0">
                <a:solidFill>
                  <a:schemeClr val="tx2"/>
                </a:solidFill>
              </a:rPr>
              <a:t>(==)</a:t>
            </a:r>
            <a:r>
              <a:rPr lang="en-US" sz="2300" smtClean="0"/>
              <a:t> to test for matches</a:t>
            </a:r>
          </a:p>
          <a:p>
            <a:pPr eaLnBrk="1" hangingPunct="1">
              <a:lnSpc>
                <a:spcPct val="90000"/>
              </a:lnSpc>
            </a:pPr>
            <a:r>
              <a:rPr lang="en-US" sz="2900" smtClean="0"/>
              <a:t>“as” patterns, </a:t>
            </a:r>
            <a:r>
              <a:rPr lang="en-US" sz="2900" smtClean="0">
                <a:solidFill>
                  <a:schemeClr val="tx2"/>
                </a:solidFill>
              </a:rPr>
              <a:t>id@pat</a:t>
            </a:r>
            <a:endParaRPr lang="en-US" sz="2900" smtClean="0"/>
          </a:p>
          <a:p>
            <a:pPr eaLnBrk="1" hangingPunct="1">
              <a:lnSpc>
                <a:spcPct val="90000"/>
              </a:lnSpc>
            </a:pPr>
            <a:r>
              <a:rPr lang="en-US" sz="2900" smtClean="0"/>
              <a:t>Lazy patterns, </a:t>
            </a:r>
            <a:r>
              <a:rPr lang="en-US" sz="2900" smtClean="0">
                <a:solidFill>
                  <a:schemeClr val="tx2"/>
                </a:solidFill>
              </a:rPr>
              <a:t>~pat</a:t>
            </a:r>
            <a:endParaRPr lang="en-US" sz="2900" smtClean="0"/>
          </a:p>
          <a:p>
            <a:pPr eaLnBrk="1" hangingPunct="1">
              <a:lnSpc>
                <a:spcPct val="90000"/>
              </a:lnSpc>
            </a:pPr>
            <a:r>
              <a:rPr lang="en-US" sz="2900" smtClean="0">
                <a:solidFill>
                  <a:schemeClr val="tx2"/>
                </a:solidFill>
              </a:rPr>
              <a:t>(n+k)</a:t>
            </a:r>
            <a:r>
              <a:rPr lang="en-US" sz="2900" smtClean="0"/>
              <a:t> patterns</a:t>
            </a:r>
            <a:endParaRPr lang="en-US" sz="280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1019175"/>
            <a:fld id="{0ABBFE6D-59C7-4286-B35C-0BEBAE2EF66A}" type="slidenum">
              <a:rPr lang="en-US"/>
              <a:pPr defTabSz="1019175"/>
              <a:t>22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Function Definitions:</a:t>
            </a:r>
          </a:p>
        </p:txBody>
      </p:sp>
      <p:sp>
        <p:nvSpPr>
          <p:cNvPr id="2458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200" smtClean="0"/>
              <a:t>In general, a function definition is written as a list of adjacent equations of the form:</a:t>
            </a:r>
          </a:p>
          <a:p>
            <a:pPr algn="ctr"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3200" smtClean="0"/>
              <a:t>	</a:t>
            </a:r>
            <a:r>
              <a:rPr lang="en-US" sz="3200" smtClean="0">
                <a:solidFill>
                  <a:schemeClr val="tx2"/>
                </a:solidFill>
              </a:rPr>
              <a:t>f p</a:t>
            </a:r>
            <a:r>
              <a:rPr lang="en-US" sz="3200" baseline="-25000" smtClean="0">
                <a:solidFill>
                  <a:schemeClr val="tx2"/>
                </a:solidFill>
              </a:rPr>
              <a:t>1</a:t>
            </a:r>
            <a:r>
              <a:rPr lang="en-US" sz="3200" smtClean="0">
                <a:solidFill>
                  <a:schemeClr val="tx2"/>
                </a:solidFill>
              </a:rPr>
              <a:t> … p</a:t>
            </a:r>
            <a:r>
              <a:rPr lang="en-US" sz="3200" baseline="-25000" smtClean="0">
                <a:solidFill>
                  <a:schemeClr val="tx2"/>
                </a:solidFill>
              </a:rPr>
              <a:t>n</a:t>
            </a:r>
            <a:r>
              <a:rPr lang="en-US" sz="3200" smtClean="0">
                <a:solidFill>
                  <a:schemeClr val="tx2"/>
                </a:solidFill>
              </a:rPr>
              <a:t> = rhs</a:t>
            </a:r>
            <a:endParaRPr lang="en-US" sz="3200" smtClean="0"/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3200" smtClean="0"/>
              <a:t>	where: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700" smtClean="0">
                <a:solidFill>
                  <a:schemeClr val="tx2"/>
                </a:solidFill>
              </a:rPr>
              <a:t>f</a:t>
            </a:r>
            <a:r>
              <a:rPr lang="en-US" sz="2700" smtClean="0"/>
              <a:t> is the name of the function that is being defined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700" smtClean="0">
                <a:solidFill>
                  <a:schemeClr val="tx2"/>
                </a:solidFill>
              </a:rPr>
              <a:t>p</a:t>
            </a:r>
            <a:r>
              <a:rPr lang="en-US" sz="2700" baseline="-25000" smtClean="0">
                <a:solidFill>
                  <a:schemeClr val="tx2"/>
                </a:solidFill>
              </a:rPr>
              <a:t>1</a:t>
            </a:r>
            <a:r>
              <a:rPr lang="en-US" sz="2700" smtClean="0">
                <a:solidFill>
                  <a:schemeClr val="tx2"/>
                </a:solidFill>
              </a:rPr>
              <a:t>, …, p</a:t>
            </a:r>
            <a:r>
              <a:rPr lang="en-US" sz="2700" baseline="-25000" smtClean="0">
                <a:solidFill>
                  <a:schemeClr val="tx2"/>
                </a:solidFill>
              </a:rPr>
              <a:t>n</a:t>
            </a:r>
            <a:r>
              <a:rPr lang="en-US" sz="2700" smtClean="0"/>
              <a:t> are patterns, and </a:t>
            </a:r>
            <a:r>
              <a:rPr lang="en-US" sz="2700" smtClean="0">
                <a:solidFill>
                  <a:schemeClr val="tx2"/>
                </a:solidFill>
              </a:rPr>
              <a:t>rhs</a:t>
            </a:r>
            <a:r>
              <a:rPr lang="en-US" sz="2700" smtClean="0"/>
              <a:t> is an expression</a:t>
            </a:r>
          </a:p>
          <a:p>
            <a:pPr lvl="1" eaLnBrk="1" hangingPunct="1">
              <a:lnSpc>
                <a:spcPct val="90000"/>
              </a:lnSpc>
            </a:pPr>
            <a:endParaRPr lang="en-US" sz="2700" smtClean="0"/>
          </a:p>
          <a:p>
            <a:pPr eaLnBrk="1" hangingPunct="1">
              <a:lnSpc>
                <a:spcPct val="90000"/>
              </a:lnSpc>
            </a:pPr>
            <a:r>
              <a:rPr lang="en-US" sz="3200" smtClean="0"/>
              <a:t>All equations in the definition of </a:t>
            </a:r>
            <a:r>
              <a:rPr lang="en-US" sz="3200" smtClean="0">
                <a:solidFill>
                  <a:schemeClr val="tx2"/>
                </a:solidFill>
              </a:rPr>
              <a:t>f</a:t>
            </a:r>
            <a:r>
              <a:rPr lang="en-US" sz="3200" smtClean="0"/>
              <a:t> must have the same number of arguments (the “</a:t>
            </a:r>
            <a:r>
              <a:rPr lang="en-US" sz="3200" u="sng" smtClean="0"/>
              <a:t>arity</a:t>
            </a:r>
            <a:r>
              <a:rPr lang="en-US" sz="3200" smtClean="0"/>
              <a:t>” of </a:t>
            </a:r>
            <a:r>
              <a:rPr lang="en-US" sz="3200" smtClean="0">
                <a:solidFill>
                  <a:schemeClr val="tx2"/>
                </a:solidFill>
              </a:rPr>
              <a:t>f</a:t>
            </a:r>
            <a:r>
              <a:rPr lang="en-US" sz="3200" smtClean="0"/>
              <a:t>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1019175"/>
            <a:fld id="{C0A268D1-5A2B-4157-8880-E020E18636EA}" type="slidenum">
              <a:rPr lang="en-US"/>
              <a:pPr defTabSz="1019175"/>
              <a:t>23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… continued:</a:t>
            </a:r>
          </a:p>
        </p:txBody>
      </p:sp>
      <p:sp>
        <p:nvSpPr>
          <p:cNvPr id="2560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200" smtClean="0"/>
              <a:t>Given a function definition with m equations:</a:t>
            </a:r>
          </a:p>
          <a:p>
            <a:pPr lvl="1"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3300" smtClean="0">
                <a:solidFill>
                  <a:schemeClr val="tx2"/>
                </a:solidFill>
              </a:rPr>
              <a:t>f p</a:t>
            </a:r>
            <a:r>
              <a:rPr lang="en-US" sz="3300" baseline="-25000" smtClean="0">
                <a:solidFill>
                  <a:schemeClr val="tx2"/>
                </a:solidFill>
              </a:rPr>
              <a:t>1,1</a:t>
            </a:r>
            <a:r>
              <a:rPr lang="en-US" sz="3300" smtClean="0">
                <a:solidFill>
                  <a:schemeClr val="tx2"/>
                </a:solidFill>
              </a:rPr>
              <a:t> … p</a:t>
            </a:r>
            <a:r>
              <a:rPr lang="en-US" sz="3300" baseline="-25000" smtClean="0">
                <a:solidFill>
                  <a:schemeClr val="tx2"/>
                </a:solidFill>
              </a:rPr>
              <a:t>n,1</a:t>
            </a:r>
            <a:r>
              <a:rPr lang="en-US" sz="3300" smtClean="0">
                <a:solidFill>
                  <a:schemeClr val="tx2"/>
                </a:solidFill>
              </a:rPr>
              <a:t> = rhs</a:t>
            </a:r>
            <a:r>
              <a:rPr lang="en-US" sz="3300" baseline="-25000" smtClean="0">
                <a:solidFill>
                  <a:schemeClr val="tx2"/>
                </a:solidFill>
              </a:rPr>
              <a:t>1</a:t>
            </a:r>
            <a:endParaRPr lang="en-US" sz="3300" smtClean="0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3300" smtClean="0">
                <a:solidFill>
                  <a:schemeClr val="tx2"/>
                </a:solidFill>
              </a:rPr>
              <a:t>f p</a:t>
            </a:r>
            <a:r>
              <a:rPr lang="en-US" sz="3300" baseline="-25000" smtClean="0">
                <a:solidFill>
                  <a:schemeClr val="tx2"/>
                </a:solidFill>
              </a:rPr>
              <a:t>1,2</a:t>
            </a:r>
            <a:r>
              <a:rPr lang="en-US" sz="3300" smtClean="0">
                <a:solidFill>
                  <a:schemeClr val="tx2"/>
                </a:solidFill>
              </a:rPr>
              <a:t> … p</a:t>
            </a:r>
            <a:r>
              <a:rPr lang="en-US" sz="3300" baseline="-25000" smtClean="0">
                <a:solidFill>
                  <a:schemeClr val="tx2"/>
                </a:solidFill>
              </a:rPr>
              <a:t>n,2</a:t>
            </a:r>
            <a:r>
              <a:rPr lang="en-US" sz="3300" smtClean="0">
                <a:solidFill>
                  <a:schemeClr val="tx2"/>
                </a:solidFill>
              </a:rPr>
              <a:t> = rhs</a:t>
            </a:r>
            <a:r>
              <a:rPr lang="en-US" sz="3300" baseline="-25000" smtClean="0">
                <a:solidFill>
                  <a:schemeClr val="tx2"/>
                </a:solidFill>
              </a:rPr>
              <a:t>2</a:t>
            </a:r>
            <a:endParaRPr lang="en-US" sz="3300" smtClean="0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3300" smtClean="0">
                <a:solidFill>
                  <a:schemeClr val="tx2"/>
                </a:solidFill>
              </a:rPr>
              <a:t>…</a:t>
            </a:r>
          </a:p>
          <a:p>
            <a:pPr lvl="1"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3300" smtClean="0">
                <a:solidFill>
                  <a:schemeClr val="tx2"/>
                </a:solidFill>
              </a:rPr>
              <a:t>f p</a:t>
            </a:r>
            <a:r>
              <a:rPr lang="en-US" sz="3300" baseline="-25000" smtClean="0">
                <a:solidFill>
                  <a:schemeClr val="tx2"/>
                </a:solidFill>
              </a:rPr>
              <a:t>1,m</a:t>
            </a:r>
            <a:r>
              <a:rPr lang="en-US" sz="3300" smtClean="0">
                <a:solidFill>
                  <a:schemeClr val="tx2"/>
                </a:solidFill>
              </a:rPr>
              <a:t> … p</a:t>
            </a:r>
            <a:r>
              <a:rPr lang="en-US" sz="3300" baseline="-25000" smtClean="0">
                <a:solidFill>
                  <a:schemeClr val="tx2"/>
                </a:solidFill>
              </a:rPr>
              <a:t>n,m</a:t>
            </a:r>
            <a:r>
              <a:rPr lang="en-US" sz="3300" smtClean="0">
                <a:solidFill>
                  <a:schemeClr val="tx2"/>
                </a:solidFill>
              </a:rPr>
              <a:t> = rhs</a:t>
            </a:r>
            <a:r>
              <a:rPr lang="en-US" sz="3300" baseline="-25000" smtClean="0">
                <a:solidFill>
                  <a:schemeClr val="tx2"/>
                </a:solidFill>
              </a:rPr>
              <a:t>m</a:t>
            </a:r>
            <a:endParaRPr lang="en-US" sz="3300" smtClean="0"/>
          </a:p>
          <a:p>
            <a:pPr eaLnBrk="1" hangingPunct="1">
              <a:lnSpc>
                <a:spcPct val="90000"/>
              </a:lnSpc>
            </a:pPr>
            <a:endParaRPr lang="en-US" sz="3200" smtClean="0"/>
          </a:p>
          <a:p>
            <a:pPr eaLnBrk="1" hangingPunct="1">
              <a:lnSpc>
                <a:spcPct val="90000"/>
              </a:lnSpc>
            </a:pPr>
            <a:r>
              <a:rPr lang="en-US" sz="3200" smtClean="0"/>
              <a:t>The value of </a:t>
            </a:r>
            <a:r>
              <a:rPr lang="en-US" sz="3200" smtClean="0">
                <a:solidFill>
                  <a:schemeClr val="tx2"/>
                </a:solidFill>
              </a:rPr>
              <a:t>f e</a:t>
            </a:r>
            <a:r>
              <a:rPr lang="en-US" sz="3200" baseline="-25000" smtClean="0">
                <a:solidFill>
                  <a:schemeClr val="tx2"/>
                </a:solidFill>
              </a:rPr>
              <a:t>1</a:t>
            </a:r>
            <a:r>
              <a:rPr lang="en-US" sz="3200" smtClean="0">
                <a:solidFill>
                  <a:schemeClr val="tx2"/>
                </a:solidFill>
              </a:rPr>
              <a:t> … e</a:t>
            </a:r>
            <a:r>
              <a:rPr lang="en-US" sz="3200" baseline="-25000" smtClean="0">
                <a:solidFill>
                  <a:schemeClr val="tx2"/>
                </a:solidFill>
              </a:rPr>
              <a:t>n</a:t>
            </a:r>
            <a:r>
              <a:rPr lang="en-US" sz="3200" smtClean="0"/>
              <a:t> is </a:t>
            </a:r>
            <a:r>
              <a:rPr lang="en-US" sz="3200" smtClean="0">
                <a:solidFill>
                  <a:schemeClr val="tx2"/>
                </a:solidFill>
              </a:rPr>
              <a:t>S rhs</a:t>
            </a:r>
            <a:r>
              <a:rPr lang="en-US" sz="3200" baseline="-25000" smtClean="0">
                <a:solidFill>
                  <a:schemeClr val="tx2"/>
                </a:solidFill>
              </a:rPr>
              <a:t>i</a:t>
            </a:r>
            <a:r>
              <a:rPr lang="en-US" sz="3200" smtClean="0"/>
              <a:t>, where i is the smallest integer such that the expressions </a:t>
            </a:r>
            <a:r>
              <a:rPr lang="en-US" sz="3200" smtClean="0">
                <a:solidFill>
                  <a:schemeClr val="tx2"/>
                </a:solidFill>
              </a:rPr>
              <a:t>e</a:t>
            </a:r>
            <a:r>
              <a:rPr lang="en-US" sz="3200" baseline="-25000" smtClean="0">
                <a:solidFill>
                  <a:schemeClr val="tx2"/>
                </a:solidFill>
              </a:rPr>
              <a:t>j</a:t>
            </a:r>
            <a:r>
              <a:rPr lang="en-US" sz="3200" smtClean="0"/>
              <a:t> match the patterns </a:t>
            </a:r>
            <a:r>
              <a:rPr lang="en-US" sz="3200" smtClean="0">
                <a:solidFill>
                  <a:schemeClr val="tx2"/>
                </a:solidFill>
              </a:rPr>
              <a:t>p</a:t>
            </a:r>
            <a:r>
              <a:rPr lang="en-US" sz="3200" baseline="-25000" smtClean="0">
                <a:solidFill>
                  <a:schemeClr val="tx2"/>
                </a:solidFill>
              </a:rPr>
              <a:t>j,i</a:t>
            </a:r>
            <a:r>
              <a:rPr lang="en-US" sz="3200" smtClean="0">
                <a:solidFill>
                  <a:schemeClr val="tx2"/>
                </a:solidFill>
              </a:rPr>
              <a:t> </a:t>
            </a:r>
            <a:r>
              <a:rPr lang="en-US" sz="3200" smtClean="0"/>
              <a:t>and </a:t>
            </a:r>
            <a:r>
              <a:rPr lang="en-US" sz="3200" smtClean="0">
                <a:solidFill>
                  <a:schemeClr val="tx2"/>
                </a:solidFill>
              </a:rPr>
              <a:t>S</a:t>
            </a:r>
            <a:r>
              <a:rPr lang="en-US" sz="3200" smtClean="0"/>
              <a:t> is the corresponding substitution.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1019175"/>
            <a:fld id="{2BD83E11-6155-4D0D-AE09-507C13C747CB}" type="slidenum">
              <a:rPr lang="en-US"/>
              <a:pPr defTabSz="1019175"/>
              <a:t>24</a:t>
            </a:fld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Guards, Guards!</a:t>
            </a:r>
          </a:p>
        </p:txBody>
      </p:sp>
      <p:sp>
        <p:nvSpPr>
          <p:cNvPr id="266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 function definition may also include guards (Boolean expressions):</a:t>
            </a:r>
          </a:p>
          <a:p>
            <a:pPr lvl="2"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2100" smtClean="0"/>
              <a:t>	</a:t>
            </a:r>
            <a:r>
              <a:rPr lang="en-US" sz="2900" smtClean="0">
                <a:solidFill>
                  <a:schemeClr val="tx2"/>
                </a:solidFill>
              </a:rPr>
              <a:t>f p</a:t>
            </a:r>
            <a:r>
              <a:rPr lang="en-US" sz="2900" baseline="-25000" smtClean="0">
                <a:solidFill>
                  <a:schemeClr val="tx2"/>
                </a:solidFill>
              </a:rPr>
              <a:t>1</a:t>
            </a:r>
            <a:r>
              <a:rPr lang="en-US" sz="2900" smtClean="0">
                <a:solidFill>
                  <a:schemeClr val="tx2"/>
                </a:solidFill>
              </a:rPr>
              <a:t> … p</a:t>
            </a:r>
            <a:r>
              <a:rPr lang="en-US" sz="2900" baseline="-25000" smtClean="0">
                <a:solidFill>
                  <a:schemeClr val="tx2"/>
                </a:solidFill>
              </a:rPr>
              <a:t>n</a:t>
            </a:r>
            <a:r>
              <a:rPr lang="en-US" sz="2900" smtClean="0">
                <a:solidFill>
                  <a:schemeClr val="tx2"/>
                </a:solidFill>
              </a:rPr>
              <a:t>	| g</a:t>
            </a:r>
            <a:r>
              <a:rPr lang="en-US" sz="2900" baseline="-25000" smtClean="0">
                <a:solidFill>
                  <a:schemeClr val="tx2"/>
                </a:solidFill>
              </a:rPr>
              <a:t>1</a:t>
            </a:r>
            <a:r>
              <a:rPr lang="en-US" sz="2900" smtClean="0">
                <a:solidFill>
                  <a:schemeClr val="tx2"/>
                </a:solidFill>
              </a:rPr>
              <a:t> = rhs</a:t>
            </a:r>
            <a:r>
              <a:rPr lang="en-US" sz="2900" baseline="-25000" smtClean="0">
                <a:solidFill>
                  <a:schemeClr val="tx2"/>
                </a:solidFill>
              </a:rPr>
              <a:t>1</a:t>
            </a:r>
            <a:r>
              <a:rPr lang="en-US" sz="2900" smtClean="0">
                <a:solidFill>
                  <a:schemeClr val="tx2"/>
                </a:solidFill>
              </a:rPr>
              <a:t/>
            </a:r>
            <a:br>
              <a:rPr lang="en-US" sz="2900" smtClean="0">
                <a:solidFill>
                  <a:schemeClr val="tx2"/>
                </a:solidFill>
              </a:rPr>
            </a:br>
            <a:r>
              <a:rPr lang="en-US" sz="2900" smtClean="0">
                <a:solidFill>
                  <a:schemeClr val="tx2"/>
                </a:solidFill>
              </a:rPr>
              <a:t>		| g</a:t>
            </a:r>
            <a:r>
              <a:rPr lang="en-US" sz="2900" baseline="-25000" smtClean="0">
                <a:solidFill>
                  <a:schemeClr val="tx2"/>
                </a:solidFill>
              </a:rPr>
              <a:t>2</a:t>
            </a:r>
            <a:r>
              <a:rPr lang="en-US" sz="2900" smtClean="0">
                <a:solidFill>
                  <a:schemeClr val="tx2"/>
                </a:solidFill>
              </a:rPr>
              <a:t> = rhs</a:t>
            </a:r>
            <a:r>
              <a:rPr lang="en-US" sz="2900" baseline="-25000" smtClean="0">
                <a:solidFill>
                  <a:schemeClr val="tx2"/>
                </a:solidFill>
              </a:rPr>
              <a:t>2</a:t>
            </a:r>
            <a:r>
              <a:rPr lang="en-US" sz="2900" smtClean="0">
                <a:solidFill>
                  <a:schemeClr val="tx2"/>
                </a:solidFill>
              </a:rPr>
              <a:t/>
            </a:r>
            <a:br>
              <a:rPr lang="en-US" sz="2900" smtClean="0">
                <a:solidFill>
                  <a:schemeClr val="tx2"/>
                </a:solidFill>
              </a:rPr>
            </a:br>
            <a:r>
              <a:rPr lang="en-US" sz="2900" smtClean="0">
                <a:solidFill>
                  <a:schemeClr val="tx2"/>
                </a:solidFill>
              </a:rPr>
              <a:t>		| g</a:t>
            </a:r>
            <a:r>
              <a:rPr lang="en-US" sz="2900" baseline="-25000" smtClean="0">
                <a:solidFill>
                  <a:schemeClr val="tx2"/>
                </a:solidFill>
              </a:rPr>
              <a:t>3</a:t>
            </a:r>
            <a:r>
              <a:rPr lang="en-US" sz="2900" smtClean="0">
                <a:solidFill>
                  <a:schemeClr val="tx2"/>
                </a:solidFill>
              </a:rPr>
              <a:t> = rhs</a:t>
            </a:r>
            <a:r>
              <a:rPr lang="en-US" sz="2900" baseline="-25000" smtClean="0">
                <a:solidFill>
                  <a:schemeClr val="tx2"/>
                </a:solidFill>
              </a:rPr>
              <a:t>3</a:t>
            </a:r>
            <a:endParaRPr lang="en-US" sz="29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An expression </a:t>
            </a:r>
            <a:r>
              <a:rPr lang="en-US" sz="3200" smtClean="0">
                <a:solidFill>
                  <a:schemeClr val="tx2"/>
                </a:solidFill>
              </a:rPr>
              <a:t>f e</a:t>
            </a:r>
            <a:r>
              <a:rPr lang="en-US" sz="3200" baseline="-25000" smtClean="0">
                <a:solidFill>
                  <a:schemeClr val="tx2"/>
                </a:solidFill>
              </a:rPr>
              <a:t>1</a:t>
            </a:r>
            <a:r>
              <a:rPr lang="en-US" sz="3200" smtClean="0">
                <a:solidFill>
                  <a:schemeClr val="tx2"/>
                </a:solidFill>
              </a:rPr>
              <a:t> … e</a:t>
            </a:r>
            <a:r>
              <a:rPr lang="en-US" sz="3200" baseline="-25000" smtClean="0">
                <a:solidFill>
                  <a:schemeClr val="tx2"/>
                </a:solidFill>
              </a:rPr>
              <a:t>n</a:t>
            </a:r>
            <a:r>
              <a:rPr lang="en-US" sz="2800" smtClean="0"/>
              <a:t> will only match an equation like this if all of the </a:t>
            </a:r>
            <a:r>
              <a:rPr lang="en-US" sz="2800" smtClean="0">
                <a:solidFill>
                  <a:schemeClr val="tx2"/>
                </a:solidFill>
              </a:rPr>
              <a:t>e</a:t>
            </a:r>
            <a:r>
              <a:rPr lang="en-US" sz="2800" baseline="-25000" smtClean="0">
                <a:solidFill>
                  <a:schemeClr val="tx2"/>
                </a:solidFill>
              </a:rPr>
              <a:t>i</a:t>
            </a:r>
            <a:r>
              <a:rPr lang="en-US" sz="2800" smtClean="0"/>
              <a:t> match the corresponding </a:t>
            </a:r>
            <a:r>
              <a:rPr lang="en-US" sz="2800" smtClean="0">
                <a:solidFill>
                  <a:schemeClr val="tx2"/>
                </a:solidFill>
              </a:rPr>
              <a:t>p</a:t>
            </a:r>
            <a:r>
              <a:rPr lang="en-US" sz="2800" baseline="-25000" smtClean="0">
                <a:solidFill>
                  <a:schemeClr val="tx2"/>
                </a:solidFill>
              </a:rPr>
              <a:t>i</a:t>
            </a:r>
            <a:r>
              <a:rPr lang="en-US" sz="2800" smtClean="0"/>
              <a:t> and, in addition, at least one of the guards </a:t>
            </a:r>
            <a:r>
              <a:rPr lang="en-US" sz="2800" smtClean="0">
                <a:solidFill>
                  <a:schemeClr val="tx2"/>
                </a:solidFill>
              </a:rPr>
              <a:t>g</a:t>
            </a:r>
            <a:r>
              <a:rPr lang="en-US" sz="2800" baseline="-25000" smtClean="0">
                <a:solidFill>
                  <a:schemeClr val="tx2"/>
                </a:solidFill>
              </a:rPr>
              <a:t>j</a:t>
            </a:r>
            <a:r>
              <a:rPr lang="en-US" sz="2800" smtClean="0"/>
              <a:t> is </a:t>
            </a:r>
            <a:r>
              <a:rPr lang="en-US" sz="2800" smtClean="0">
                <a:solidFill>
                  <a:schemeClr val="tx2"/>
                </a:solidFill>
              </a:rPr>
              <a:t>True</a:t>
            </a: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In that case, the value is </a:t>
            </a:r>
            <a:r>
              <a:rPr lang="en-US" sz="2800" smtClean="0">
                <a:solidFill>
                  <a:schemeClr val="tx2"/>
                </a:solidFill>
              </a:rPr>
              <a:t>S rhs</a:t>
            </a:r>
            <a:r>
              <a:rPr lang="en-US" sz="2800" baseline="-25000" smtClean="0">
                <a:solidFill>
                  <a:schemeClr val="tx2"/>
                </a:solidFill>
              </a:rPr>
              <a:t>j</a:t>
            </a:r>
            <a:r>
              <a:rPr lang="en-US" sz="2800" smtClean="0"/>
              <a:t>, where j is the smallest index such that </a:t>
            </a:r>
            <a:r>
              <a:rPr lang="en-US" sz="2800" smtClean="0">
                <a:solidFill>
                  <a:schemeClr val="tx2"/>
                </a:solidFill>
              </a:rPr>
              <a:t>g</a:t>
            </a:r>
            <a:r>
              <a:rPr lang="en-US" sz="2800" baseline="-25000" smtClean="0">
                <a:solidFill>
                  <a:schemeClr val="tx2"/>
                </a:solidFill>
              </a:rPr>
              <a:t>j</a:t>
            </a:r>
            <a:r>
              <a:rPr lang="en-US" sz="2800" smtClean="0"/>
              <a:t> is </a:t>
            </a:r>
            <a:r>
              <a:rPr lang="en-US" sz="2800" smtClean="0">
                <a:solidFill>
                  <a:schemeClr val="tx2"/>
                </a:solidFill>
              </a:rPr>
              <a:t>True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(The prelude defines </a:t>
            </a:r>
            <a:r>
              <a:rPr lang="en-US" sz="2800" smtClean="0">
                <a:solidFill>
                  <a:schemeClr val="tx2"/>
                </a:solidFill>
              </a:rPr>
              <a:t>otherwise = True :: Bool</a:t>
            </a:r>
            <a:r>
              <a:rPr lang="en-US" sz="2800" smtClean="0"/>
              <a:t> for use in guards.)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1019175"/>
            <a:fld id="{0284202E-1934-467E-B747-D28FC8EE1AA9}" type="slidenum">
              <a:rPr lang="en-US"/>
              <a:pPr defTabSz="1019175"/>
              <a:t>25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Where Clauses:</a:t>
            </a:r>
          </a:p>
        </p:txBody>
      </p:sp>
      <p:sp>
        <p:nvSpPr>
          <p:cNvPr id="2765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1103313" eaLnBrk="1" hangingPunct="1">
              <a:lnSpc>
                <a:spcPct val="90000"/>
              </a:lnSpc>
            </a:pPr>
            <a:r>
              <a:rPr lang="en-US" sz="2800" smtClean="0"/>
              <a:t>A function definition may also a where clause:</a:t>
            </a:r>
          </a:p>
          <a:p>
            <a:pPr lvl="2" defTabSz="1103313"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2100" smtClean="0"/>
              <a:t>	</a:t>
            </a:r>
            <a:r>
              <a:rPr lang="en-US" sz="2900" smtClean="0">
                <a:solidFill>
                  <a:schemeClr val="tx2"/>
                </a:solidFill>
              </a:rPr>
              <a:t>f p</a:t>
            </a:r>
            <a:r>
              <a:rPr lang="en-US" sz="2900" baseline="-25000" smtClean="0">
                <a:solidFill>
                  <a:schemeClr val="tx2"/>
                </a:solidFill>
              </a:rPr>
              <a:t>1</a:t>
            </a:r>
            <a:r>
              <a:rPr lang="en-US" sz="2900" smtClean="0">
                <a:solidFill>
                  <a:schemeClr val="tx2"/>
                </a:solidFill>
              </a:rPr>
              <a:t> … p</a:t>
            </a:r>
            <a:r>
              <a:rPr lang="en-US" sz="2900" baseline="-25000" smtClean="0">
                <a:solidFill>
                  <a:schemeClr val="tx2"/>
                </a:solidFill>
              </a:rPr>
              <a:t>n</a:t>
            </a:r>
            <a:r>
              <a:rPr lang="en-US" sz="2900" smtClean="0">
                <a:solidFill>
                  <a:schemeClr val="tx2"/>
                </a:solidFill>
              </a:rPr>
              <a:t> = rhs</a:t>
            </a:r>
            <a:br>
              <a:rPr lang="en-US" sz="2900" smtClean="0">
                <a:solidFill>
                  <a:schemeClr val="tx2"/>
                </a:solidFill>
              </a:rPr>
            </a:br>
            <a:r>
              <a:rPr lang="en-US" sz="2900" smtClean="0">
                <a:solidFill>
                  <a:schemeClr val="tx2"/>
                </a:solidFill>
              </a:rPr>
              <a:t>	            </a:t>
            </a:r>
            <a:r>
              <a:rPr lang="en-US" sz="2900" b="1" smtClean="0">
                <a:solidFill>
                  <a:schemeClr val="tx2"/>
                </a:solidFill>
              </a:rPr>
              <a:t>where</a:t>
            </a:r>
            <a:r>
              <a:rPr lang="en-US" sz="2900" smtClean="0">
                <a:solidFill>
                  <a:schemeClr val="tx2"/>
                </a:solidFill>
              </a:rPr>
              <a:t> decls</a:t>
            </a:r>
            <a:endParaRPr lang="en-US" sz="2900" smtClean="0"/>
          </a:p>
          <a:p>
            <a:pPr defTabSz="1103313" eaLnBrk="1" hangingPunct="1">
              <a:lnSpc>
                <a:spcPct val="90000"/>
              </a:lnSpc>
            </a:pPr>
            <a:r>
              <a:rPr lang="en-US" sz="2800" smtClean="0"/>
              <a:t>Behaves like a let expression:</a:t>
            </a:r>
          </a:p>
          <a:p>
            <a:pPr lvl="2" defTabSz="1103313"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2100" smtClean="0"/>
              <a:t>	</a:t>
            </a:r>
            <a:r>
              <a:rPr lang="en-US" sz="2900" smtClean="0">
                <a:solidFill>
                  <a:schemeClr val="tx2"/>
                </a:solidFill>
              </a:rPr>
              <a:t>f p</a:t>
            </a:r>
            <a:r>
              <a:rPr lang="en-US" sz="2900" baseline="-25000" smtClean="0">
                <a:solidFill>
                  <a:schemeClr val="tx2"/>
                </a:solidFill>
              </a:rPr>
              <a:t>1</a:t>
            </a:r>
            <a:r>
              <a:rPr lang="en-US" sz="2900" smtClean="0">
                <a:solidFill>
                  <a:schemeClr val="tx2"/>
                </a:solidFill>
              </a:rPr>
              <a:t> … p</a:t>
            </a:r>
            <a:r>
              <a:rPr lang="en-US" sz="2900" baseline="-25000" smtClean="0">
                <a:solidFill>
                  <a:schemeClr val="tx2"/>
                </a:solidFill>
              </a:rPr>
              <a:t>n</a:t>
            </a:r>
            <a:r>
              <a:rPr lang="en-US" sz="2900" smtClean="0">
                <a:solidFill>
                  <a:schemeClr val="tx2"/>
                </a:solidFill>
              </a:rPr>
              <a:t> = </a:t>
            </a:r>
            <a:r>
              <a:rPr lang="en-US" sz="2800" b="1" smtClean="0">
                <a:solidFill>
                  <a:schemeClr val="tx2"/>
                </a:solidFill>
              </a:rPr>
              <a:t>let</a:t>
            </a:r>
            <a:r>
              <a:rPr lang="en-US" sz="2900" smtClean="0">
                <a:solidFill>
                  <a:schemeClr val="tx2"/>
                </a:solidFill>
              </a:rPr>
              <a:t> decls </a:t>
            </a:r>
            <a:r>
              <a:rPr lang="en-US" sz="2800" b="1" smtClean="0">
                <a:solidFill>
                  <a:schemeClr val="tx2"/>
                </a:solidFill>
              </a:rPr>
              <a:t>in</a:t>
            </a:r>
            <a:r>
              <a:rPr lang="en-US" sz="2900" smtClean="0">
                <a:solidFill>
                  <a:schemeClr val="tx2"/>
                </a:solidFill>
              </a:rPr>
              <a:t> rhs	</a:t>
            </a:r>
            <a:endParaRPr lang="en-US" sz="2100" smtClean="0"/>
          </a:p>
          <a:p>
            <a:pPr defTabSz="1103313" eaLnBrk="1" hangingPunct="1">
              <a:lnSpc>
                <a:spcPct val="90000"/>
              </a:lnSpc>
            </a:pPr>
            <a:r>
              <a:rPr lang="en-US" sz="2800" smtClean="0"/>
              <a:t>Except that where clauses can scope across guards:</a:t>
            </a:r>
          </a:p>
          <a:p>
            <a:pPr lvl="2" defTabSz="1103313"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2100" smtClean="0"/>
              <a:t>	</a:t>
            </a:r>
            <a:r>
              <a:rPr lang="en-US" sz="2900" smtClean="0">
                <a:solidFill>
                  <a:schemeClr val="tx2"/>
                </a:solidFill>
              </a:rPr>
              <a:t>f p</a:t>
            </a:r>
            <a:r>
              <a:rPr lang="en-US" sz="2900" baseline="-25000" smtClean="0">
                <a:solidFill>
                  <a:schemeClr val="tx2"/>
                </a:solidFill>
              </a:rPr>
              <a:t>1</a:t>
            </a:r>
            <a:r>
              <a:rPr lang="en-US" sz="2900" smtClean="0">
                <a:solidFill>
                  <a:schemeClr val="tx2"/>
                </a:solidFill>
              </a:rPr>
              <a:t> … p</a:t>
            </a:r>
            <a:r>
              <a:rPr lang="en-US" sz="2900" baseline="-25000" smtClean="0">
                <a:solidFill>
                  <a:schemeClr val="tx2"/>
                </a:solidFill>
              </a:rPr>
              <a:t>n   	</a:t>
            </a:r>
            <a:r>
              <a:rPr lang="en-US" sz="2900" smtClean="0">
                <a:solidFill>
                  <a:schemeClr val="tx2"/>
                </a:solidFill>
              </a:rPr>
              <a:t>| g</a:t>
            </a:r>
            <a:r>
              <a:rPr lang="en-US" sz="2900" baseline="-25000" smtClean="0">
                <a:solidFill>
                  <a:schemeClr val="tx2"/>
                </a:solidFill>
              </a:rPr>
              <a:t>1</a:t>
            </a:r>
            <a:r>
              <a:rPr lang="en-US" sz="2900" smtClean="0">
                <a:solidFill>
                  <a:schemeClr val="tx2"/>
                </a:solidFill>
              </a:rPr>
              <a:t> = rhs</a:t>
            </a:r>
            <a:r>
              <a:rPr lang="en-US" sz="2900" baseline="-25000" smtClean="0">
                <a:solidFill>
                  <a:schemeClr val="tx2"/>
                </a:solidFill>
              </a:rPr>
              <a:t>1</a:t>
            </a:r>
            <a:r>
              <a:rPr lang="en-US" sz="2900" smtClean="0">
                <a:solidFill>
                  <a:schemeClr val="tx2"/>
                </a:solidFill>
              </a:rPr>
              <a:t/>
            </a:r>
            <a:br>
              <a:rPr lang="en-US" sz="2900" smtClean="0">
                <a:solidFill>
                  <a:schemeClr val="tx2"/>
                </a:solidFill>
              </a:rPr>
            </a:br>
            <a:r>
              <a:rPr lang="en-US" sz="2900" smtClean="0">
                <a:solidFill>
                  <a:schemeClr val="tx2"/>
                </a:solidFill>
              </a:rPr>
              <a:t>		| g</a:t>
            </a:r>
            <a:r>
              <a:rPr lang="en-US" sz="2900" baseline="-25000" smtClean="0">
                <a:solidFill>
                  <a:schemeClr val="tx2"/>
                </a:solidFill>
              </a:rPr>
              <a:t>2</a:t>
            </a:r>
            <a:r>
              <a:rPr lang="en-US" sz="2900" smtClean="0">
                <a:solidFill>
                  <a:schemeClr val="tx2"/>
                </a:solidFill>
              </a:rPr>
              <a:t> = rhs</a:t>
            </a:r>
            <a:r>
              <a:rPr lang="en-US" sz="2900" baseline="-25000" smtClean="0">
                <a:solidFill>
                  <a:schemeClr val="tx2"/>
                </a:solidFill>
              </a:rPr>
              <a:t>2</a:t>
            </a:r>
            <a:r>
              <a:rPr lang="en-US" sz="2900" smtClean="0">
                <a:solidFill>
                  <a:schemeClr val="tx2"/>
                </a:solidFill>
              </a:rPr>
              <a:t/>
            </a:r>
            <a:br>
              <a:rPr lang="en-US" sz="2900" smtClean="0">
                <a:solidFill>
                  <a:schemeClr val="tx2"/>
                </a:solidFill>
              </a:rPr>
            </a:br>
            <a:r>
              <a:rPr lang="en-US" sz="2900" smtClean="0">
                <a:solidFill>
                  <a:schemeClr val="tx2"/>
                </a:solidFill>
              </a:rPr>
              <a:t>		| g</a:t>
            </a:r>
            <a:r>
              <a:rPr lang="en-US" sz="2900" baseline="-25000" smtClean="0">
                <a:solidFill>
                  <a:schemeClr val="tx2"/>
                </a:solidFill>
              </a:rPr>
              <a:t>3</a:t>
            </a:r>
            <a:r>
              <a:rPr lang="en-US" sz="2900" smtClean="0">
                <a:solidFill>
                  <a:schemeClr val="tx2"/>
                </a:solidFill>
              </a:rPr>
              <a:t> = rhs</a:t>
            </a:r>
            <a:r>
              <a:rPr lang="en-US" sz="2900" baseline="-25000" smtClean="0">
                <a:solidFill>
                  <a:schemeClr val="tx2"/>
                </a:solidFill>
              </a:rPr>
              <a:t>3</a:t>
            </a:r>
            <a:br>
              <a:rPr lang="en-US" sz="2900" baseline="-25000" smtClean="0">
                <a:solidFill>
                  <a:schemeClr val="tx2"/>
                </a:solidFill>
              </a:rPr>
            </a:br>
            <a:r>
              <a:rPr lang="en-US" sz="2900" baseline="-25000" smtClean="0">
                <a:solidFill>
                  <a:schemeClr val="tx2"/>
                </a:solidFill>
              </a:rPr>
              <a:t>		</a:t>
            </a:r>
            <a:r>
              <a:rPr lang="en-US" sz="2900" smtClean="0">
                <a:solidFill>
                  <a:schemeClr val="tx2"/>
                </a:solidFill>
              </a:rPr>
              <a:t>  </a:t>
            </a:r>
            <a:r>
              <a:rPr lang="en-US" sz="2900" b="1" smtClean="0">
                <a:solidFill>
                  <a:schemeClr val="tx2"/>
                </a:solidFill>
              </a:rPr>
              <a:t>where</a:t>
            </a:r>
            <a:r>
              <a:rPr lang="en-US" sz="2900" smtClean="0">
                <a:solidFill>
                  <a:schemeClr val="tx2"/>
                </a:solidFill>
              </a:rPr>
              <a:t> decls</a:t>
            </a:r>
          </a:p>
          <a:p>
            <a:pPr defTabSz="1103313" eaLnBrk="1" hangingPunct="1">
              <a:lnSpc>
                <a:spcPct val="90000"/>
              </a:lnSpc>
            </a:pPr>
            <a:r>
              <a:rPr lang="en-US" sz="2800" smtClean="0"/>
              <a:t>Variables bound here in decls can be used in any of the </a:t>
            </a:r>
            <a:r>
              <a:rPr lang="en-US" sz="2800" smtClean="0">
                <a:solidFill>
                  <a:schemeClr val="tx2"/>
                </a:solidFill>
              </a:rPr>
              <a:t>g</a:t>
            </a:r>
            <a:r>
              <a:rPr lang="en-US" sz="2800" baseline="-25000" smtClean="0">
                <a:solidFill>
                  <a:schemeClr val="tx2"/>
                </a:solidFill>
              </a:rPr>
              <a:t>i</a:t>
            </a:r>
            <a:r>
              <a:rPr lang="en-US" sz="2800" smtClean="0"/>
              <a:t> or </a:t>
            </a:r>
            <a:r>
              <a:rPr lang="en-US" sz="2800" smtClean="0">
                <a:solidFill>
                  <a:schemeClr val="tx2"/>
                </a:solidFill>
              </a:rPr>
              <a:t>rhs</a:t>
            </a:r>
            <a:r>
              <a:rPr lang="en-US" sz="2800" baseline="-25000" smtClean="0">
                <a:solidFill>
                  <a:schemeClr val="tx2"/>
                </a:solidFill>
              </a:rPr>
              <a:t>i</a:t>
            </a:r>
            <a:endParaRPr lang="en-US" sz="2800" baseline="-2500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1019175"/>
            <a:fld id="{2BEF3838-34F8-419A-824C-6E1708B548AD}" type="slidenum">
              <a:rPr lang="en-US"/>
              <a:pPr defTabSz="1019175"/>
              <a:t>26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filter</a:t>
            </a:r>
          </a:p>
        </p:txBody>
      </p:sp>
      <p:sp>
        <p:nvSpPr>
          <p:cNvPr id="2867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646113" eaLnBrk="1" hangingPunct="1">
              <a:buFont typeface="Wingdings" pitchFamily="-109" charset="2"/>
              <a:buNone/>
            </a:pPr>
            <a:r>
              <a:rPr lang="en-US" sz="3200" smtClean="0">
                <a:solidFill>
                  <a:schemeClr val="tx2"/>
                </a:solidFill>
              </a:rPr>
              <a:t>filter				:: (a -&gt; Bool) -&gt; [a] -&gt; [a]</a:t>
            </a:r>
          </a:p>
          <a:p>
            <a:pPr defTabSz="646113" eaLnBrk="1" hangingPunct="1">
              <a:buFont typeface="Wingdings" pitchFamily="-109" charset="2"/>
              <a:buNone/>
            </a:pPr>
            <a:r>
              <a:rPr lang="en-US" sz="3200" smtClean="0">
                <a:solidFill>
                  <a:schemeClr val="tx2"/>
                </a:solidFill>
              </a:rPr>
              <a:t>filter p []			= []</a:t>
            </a:r>
          </a:p>
          <a:p>
            <a:pPr defTabSz="646113" eaLnBrk="1" hangingPunct="1">
              <a:buFont typeface="Wingdings" pitchFamily="-109" charset="2"/>
              <a:buNone/>
            </a:pPr>
            <a:r>
              <a:rPr lang="en-US" sz="3200" smtClean="0">
                <a:solidFill>
                  <a:schemeClr val="tx2"/>
                </a:solidFill>
              </a:rPr>
              <a:t>filter p (x:xs)</a:t>
            </a:r>
          </a:p>
          <a:p>
            <a:pPr defTabSz="646113" eaLnBrk="1" hangingPunct="1">
              <a:buFont typeface="Wingdings" pitchFamily="-109" charset="2"/>
              <a:buNone/>
            </a:pPr>
            <a:r>
              <a:rPr lang="en-US" sz="3200" smtClean="0">
                <a:solidFill>
                  <a:schemeClr val="tx2"/>
                </a:solidFill>
              </a:rPr>
              <a:t>		| p x			= x : rest</a:t>
            </a:r>
          </a:p>
          <a:p>
            <a:pPr defTabSz="646113" eaLnBrk="1" hangingPunct="1">
              <a:buFont typeface="Wingdings" pitchFamily="-109" charset="2"/>
              <a:buNone/>
            </a:pPr>
            <a:r>
              <a:rPr lang="en-US" sz="3200" smtClean="0">
                <a:solidFill>
                  <a:schemeClr val="tx2"/>
                </a:solidFill>
              </a:rPr>
              <a:t>		| otherwise	= rest</a:t>
            </a:r>
          </a:p>
          <a:p>
            <a:pPr defTabSz="646113" eaLnBrk="1" hangingPunct="1">
              <a:buFont typeface="Wingdings" pitchFamily="-109" charset="2"/>
              <a:buNone/>
            </a:pPr>
            <a:r>
              <a:rPr lang="en-US" sz="3200" smtClean="0">
                <a:solidFill>
                  <a:schemeClr val="tx2"/>
                </a:solidFill>
              </a:rPr>
              <a:t>		  where rest = filter p xs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1019175"/>
            <a:fld id="{A00D82C5-9F69-4962-B09A-188934E21A08}" type="slidenum">
              <a:rPr lang="en-US"/>
              <a:pPr defTabSz="1019175"/>
              <a:t>27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Binary Search Trees</a:t>
            </a:r>
          </a:p>
        </p:txBody>
      </p:sp>
      <p:sp>
        <p:nvSpPr>
          <p:cNvPr id="2970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defTabSz="419100"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2400" b="1" smtClean="0">
                <a:solidFill>
                  <a:schemeClr val="tx2"/>
                </a:solidFill>
              </a:rPr>
              <a:t>data</a:t>
            </a:r>
            <a:r>
              <a:rPr lang="en-US" sz="2400" smtClean="0">
                <a:solidFill>
                  <a:schemeClr val="tx2"/>
                </a:solidFill>
              </a:rPr>
              <a:t> Tree 			= Leaf | Fork Tree Int Tree</a:t>
            </a:r>
          </a:p>
          <a:p>
            <a:pPr marL="0" indent="0" defTabSz="419100" eaLnBrk="1" hangingPunct="1">
              <a:lnSpc>
                <a:spcPct val="20000"/>
              </a:lnSpc>
            </a:pPr>
            <a:endParaRPr lang="en-US" sz="2400" smtClean="0">
              <a:solidFill>
                <a:schemeClr val="tx2"/>
              </a:solidFill>
            </a:endParaRPr>
          </a:p>
          <a:p>
            <a:pPr marL="0" indent="0" defTabSz="419100"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2400" smtClean="0">
                <a:solidFill>
                  <a:schemeClr val="tx2"/>
                </a:solidFill>
              </a:rPr>
              <a:t>insert 				:: Int -&gt; Tree -&gt; Tree</a:t>
            </a:r>
          </a:p>
          <a:p>
            <a:pPr marL="0" indent="0" defTabSz="419100"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2400" smtClean="0">
                <a:solidFill>
                  <a:schemeClr val="tx2"/>
                </a:solidFill>
              </a:rPr>
              <a:t>insert n Leaf 		= Fork Leaf n Leaf</a:t>
            </a:r>
          </a:p>
          <a:p>
            <a:pPr marL="0" indent="0" defTabSz="419100"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2400" smtClean="0">
                <a:solidFill>
                  <a:schemeClr val="tx2"/>
                </a:solidFill>
              </a:rPr>
              <a:t>insert n (Fork l m r)</a:t>
            </a:r>
            <a:br>
              <a:rPr lang="en-US" sz="2400" smtClean="0">
                <a:solidFill>
                  <a:schemeClr val="tx2"/>
                </a:solidFill>
              </a:rPr>
            </a:br>
            <a:r>
              <a:rPr lang="en-US" sz="2400" smtClean="0">
                <a:solidFill>
                  <a:schemeClr val="tx2"/>
                </a:solidFill>
              </a:rPr>
              <a:t>	| n &lt;= m	 	= Fork (insert n l) m r</a:t>
            </a:r>
            <a:br>
              <a:rPr lang="en-US" sz="2400" smtClean="0">
                <a:solidFill>
                  <a:schemeClr val="tx2"/>
                </a:solidFill>
              </a:rPr>
            </a:br>
            <a:r>
              <a:rPr lang="en-US" sz="2400" smtClean="0">
                <a:solidFill>
                  <a:schemeClr val="tx2"/>
                </a:solidFill>
              </a:rPr>
              <a:t>	| otherwise 	= Fork l m (insert n r)</a:t>
            </a:r>
          </a:p>
          <a:p>
            <a:pPr marL="0" indent="0" defTabSz="419100" eaLnBrk="1" hangingPunct="1">
              <a:lnSpc>
                <a:spcPct val="20000"/>
              </a:lnSpc>
              <a:buFont typeface="Wingdings" pitchFamily="-109" charset="2"/>
              <a:buNone/>
            </a:pPr>
            <a:endParaRPr lang="en-US" sz="2400" smtClean="0">
              <a:solidFill>
                <a:schemeClr val="tx2"/>
              </a:solidFill>
            </a:endParaRPr>
          </a:p>
          <a:p>
            <a:pPr marL="0" indent="0" defTabSz="419100"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2400" smtClean="0">
                <a:solidFill>
                  <a:schemeClr val="tx2"/>
                </a:solidFill>
              </a:rPr>
              <a:t>lookup 				:: Int -&gt; Tree -&gt; Bool</a:t>
            </a:r>
          </a:p>
          <a:p>
            <a:pPr marL="0" indent="0" defTabSz="419100"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2400" smtClean="0">
                <a:solidFill>
                  <a:schemeClr val="tx2"/>
                </a:solidFill>
              </a:rPr>
              <a:t>lookup n Leaf		= False</a:t>
            </a:r>
          </a:p>
          <a:p>
            <a:pPr marL="0" indent="0" defTabSz="419100"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2400" smtClean="0">
                <a:solidFill>
                  <a:schemeClr val="tx2"/>
                </a:solidFill>
              </a:rPr>
              <a:t>lookup n (Fork l m r)</a:t>
            </a:r>
          </a:p>
          <a:p>
            <a:pPr marL="0" indent="0" defTabSz="419100"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2400" smtClean="0">
                <a:solidFill>
                  <a:schemeClr val="tx2"/>
                </a:solidFill>
              </a:rPr>
              <a:t>		| n &lt; m		 = lookup n l</a:t>
            </a:r>
          </a:p>
          <a:p>
            <a:pPr marL="0" indent="0" defTabSz="419100"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2400" smtClean="0">
                <a:solidFill>
                  <a:schemeClr val="tx2"/>
                </a:solidFill>
              </a:rPr>
              <a:t>		| n &gt; m		 = lookup n r</a:t>
            </a:r>
          </a:p>
          <a:p>
            <a:pPr marL="0" indent="0" defTabSz="419100"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2400" smtClean="0">
                <a:solidFill>
                  <a:schemeClr val="tx2"/>
                </a:solidFill>
              </a:rPr>
              <a:t>		| otherwise	 = 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1019175"/>
            <a:fld id="{63031E84-D2C5-429E-95E6-B3D0DF34FE36}" type="slidenum">
              <a:rPr lang="en-US"/>
              <a:pPr defTabSz="1019175"/>
              <a:t>28</a:t>
            </a:fld>
            <a:endParaRPr 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Case Expressions:</a:t>
            </a:r>
          </a:p>
        </p:txBody>
      </p:sp>
      <p:sp>
        <p:nvSpPr>
          <p:cNvPr id="3072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Case expressions can be used for pattern matching:</a:t>
            </a:r>
          </a:p>
          <a:p>
            <a:pPr lvl="1"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2300" b="1" smtClean="0"/>
              <a:t>	</a:t>
            </a:r>
            <a:r>
              <a:rPr lang="en-US" sz="2300" b="1" smtClean="0">
                <a:solidFill>
                  <a:schemeClr val="tx2"/>
                </a:solidFill>
              </a:rPr>
              <a:t>case</a:t>
            </a:r>
            <a:r>
              <a:rPr lang="en-US" sz="2300" smtClean="0">
                <a:solidFill>
                  <a:schemeClr val="tx2"/>
                </a:solidFill>
              </a:rPr>
              <a:t> e </a:t>
            </a:r>
            <a:r>
              <a:rPr lang="en-US" sz="2300" b="1" smtClean="0">
                <a:solidFill>
                  <a:schemeClr val="tx2"/>
                </a:solidFill>
              </a:rPr>
              <a:t>of</a:t>
            </a:r>
            <a:r>
              <a:rPr lang="en-US" sz="2300" smtClean="0">
                <a:solidFill>
                  <a:schemeClr val="tx2"/>
                </a:solidFill>
              </a:rPr>
              <a:t/>
            </a:r>
            <a:br>
              <a:rPr lang="en-US" sz="2300" smtClean="0">
                <a:solidFill>
                  <a:schemeClr val="tx2"/>
                </a:solidFill>
              </a:rPr>
            </a:br>
            <a:r>
              <a:rPr lang="en-US" sz="2300" smtClean="0">
                <a:solidFill>
                  <a:schemeClr val="tx2"/>
                </a:solidFill>
              </a:rPr>
              <a:t>	  p</a:t>
            </a:r>
            <a:r>
              <a:rPr lang="en-US" sz="2300" baseline="-25000" smtClean="0">
                <a:solidFill>
                  <a:schemeClr val="tx2"/>
                </a:solidFill>
              </a:rPr>
              <a:t>1</a:t>
            </a:r>
            <a:r>
              <a:rPr lang="en-US" sz="2300" smtClean="0">
                <a:solidFill>
                  <a:schemeClr val="tx2"/>
                </a:solidFill>
              </a:rPr>
              <a:t> -&gt; e</a:t>
            </a:r>
            <a:r>
              <a:rPr lang="en-US" sz="2300" baseline="-25000" smtClean="0">
                <a:solidFill>
                  <a:schemeClr val="tx2"/>
                </a:solidFill>
              </a:rPr>
              <a:t>1</a:t>
            </a:r>
            <a:r>
              <a:rPr lang="en-US" sz="2300" smtClean="0">
                <a:solidFill>
                  <a:schemeClr val="tx2"/>
                </a:solidFill>
              </a:rPr>
              <a:t/>
            </a:r>
            <a:br>
              <a:rPr lang="en-US" sz="2300" smtClean="0">
                <a:solidFill>
                  <a:schemeClr val="tx2"/>
                </a:solidFill>
              </a:rPr>
            </a:br>
            <a:r>
              <a:rPr lang="en-US" sz="2300" smtClean="0">
                <a:solidFill>
                  <a:schemeClr val="tx2"/>
                </a:solidFill>
              </a:rPr>
              <a:t>	  p</a:t>
            </a:r>
            <a:r>
              <a:rPr lang="en-US" sz="2300" baseline="-25000" smtClean="0">
                <a:solidFill>
                  <a:schemeClr val="tx2"/>
                </a:solidFill>
              </a:rPr>
              <a:t>2</a:t>
            </a:r>
            <a:r>
              <a:rPr lang="en-US" sz="2300" smtClean="0">
                <a:solidFill>
                  <a:schemeClr val="tx2"/>
                </a:solidFill>
              </a:rPr>
              <a:t> -&gt; e</a:t>
            </a:r>
            <a:r>
              <a:rPr lang="en-US" sz="2300" baseline="-25000" smtClean="0">
                <a:solidFill>
                  <a:schemeClr val="tx2"/>
                </a:solidFill>
              </a:rPr>
              <a:t>2</a:t>
            </a:r>
            <a:r>
              <a:rPr lang="en-US" sz="2300" smtClean="0">
                <a:solidFill>
                  <a:schemeClr val="tx2"/>
                </a:solidFill>
              </a:rPr>
              <a:t/>
            </a:r>
            <a:br>
              <a:rPr lang="en-US" sz="2300" smtClean="0">
                <a:solidFill>
                  <a:schemeClr val="tx2"/>
                </a:solidFill>
              </a:rPr>
            </a:br>
            <a:r>
              <a:rPr lang="en-US" sz="2300" smtClean="0">
                <a:solidFill>
                  <a:schemeClr val="tx2"/>
                </a:solidFill>
              </a:rPr>
              <a:t>	  …</a:t>
            </a:r>
            <a:br>
              <a:rPr lang="en-US" sz="2300" smtClean="0">
                <a:solidFill>
                  <a:schemeClr val="tx2"/>
                </a:solidFill>
              </a:rPr>
            </a:br>
            <a:r>
              <a:rPr lang="en-US" sz="2300" smtClean="0">
                <a:solidFill>
                  <a:schemeClr val="tx2"/>
                </a:solidFill>
              </a:rPr>
              <a:t>	  p</a:t>
            </a:r>
            <a:r>
              <a:rPr lang="en-US" sz="2300" baseline="-25000" smtClean="0">
                <a:solidFill>
                  <a:schemeClr val="tx2"/>
                </a:solidFill>
              </a:rPr>
              <a:t>n</a:t>
            </a:r>
            <a:r>
              <a:rPr lang="en-US" sz="2300" smtClean="0">
                <a:solidFill>
                  <a:schemeClr val="tx2"/>
                </a:solidFill>
              </a:rPr>
              <a:t> -&gt; e</a:t>
            </a:r>
            <a:r>
              <a:rPr lang="en-US" sz="2300" baseline="-25000" smtClean="0">
                <a:solidFill>
                  <a:schemeClr val="tx2"/>
                </a:solidFill>
              </a:rPr>
              <a:t>n</a:t>
            </a:r>
          </a:p>
          <a:p>
            <a:pPr lvl="1" eaLnBrk="1" hangingPunct="1">
              <a:lnSpc>
                <a:spcPct val="20000"/>
              </a:lnSpc>
              <a:buFont typeface="Wingdings" pitchFamily="-109" charset="2"/>
              <a:buNone/>
            </a:pPr>
            <a:endParaRPr lang="en-US" sz="23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Equivalent to:</a:t>
            </a:r>
          </a:p>
          <a:p>
            <a:pPr lvl="1"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2300" b="1" smtClean="0"/>
              <a:t>	</a:t>
            </a:r>
            <a:r>
              <a:rPr lang="en-US" sz="2300" b="1" smtClean="0">
                <a:solidFill>
                  <a:schemeClr val="tx2"/>
                </a:solidFill>
              </a:rPr>
              <a:t>let </a:t>
            </a:r>
            <a:r>
              <a:rPr lang="en-US" sz="2300" smtClean="0">
                <a:solidFill>
                  <a:schemeClr val="tx2"/>
                </a:solidFill>
              </a:rPr>
              <a:t>f p</a:t>
            </a:r>
            <a:r>
              <a:rPr lang="en-US" sz="2300" baseline="-25000" smtClean="0">
                <a:solidFill>
                  <a:schemeClr val="tx2"/>
                </a:solidFill>
              </a:rPr>
              <a:t>1</a:t>
            </a:r>
            <a:r>
              <a:rPr lang="en-US" sz="2300" smtClean="0">
                <a:solidFill>
                  <a:schemeClr val="tx2"/>
                </a:solidFill>
              </a:rPr>
              <a:t> = e</a:t>
            </a:r>
            <a:r>
              <a:rPr lang="en-US" sz="2300" baseline="-25000" smtClean="0">
                <a:solidFill>
                  <a:schemeClr val="tx2"/>
                </a:solidFill>
              </a:rPr>
              <a:t>1</a:t>
            </a:r>
            <a:r>
              <a:rPr lang="en-US" sz="2300" smtClean="0">
                <a:solidFill>
                  <a:schemeClr val="tx2"/>
                </a:solidFill>
              </a:rPr>
              <a:t/>
            </a:r>
            <a:br>
              <a:rPr lang="en-US" sz="2300" smtClean="0">
                <a:solidFill>
                  <a:schemeClr val="tx2"/>
                </a:solidFill>
              </a:rPr>
            </a:br>
            <a:r>
              <a:rPr lang="en-US" sz="2300" smtClean="0">
                <a:solidFill>
                  <a:schemeClr val="tx2"/>
                </a:solidFill>
              </a:rPr>
              <a:t>	    f p</a:t>
            </a:r>
            <a:r>
              <a:rPr lang="en-US" sz="2300" baseline="-25000" smtClean="0">
                <a:solidFill>
                  <a:schemeClr val="tx2"/>
                </a:solidFill>
              </a:rPr>
              <a:t>2</a:t>
            </a:r>
            <a:r>
              <a:rPr lang="en-US" sz="2300" smtClean="0">
                <a:solidFill>
                  <a:schemeClr val="tx2"/>
                </a:solidFill>
              </a:rPr>
              <a:t> = e</a:t>
            </a:r>
            <a:r>
              <a:rPr lang="en-US" sz="2300" baseline="-25000" smtClean="0">
                <a:solidFill>
                  <a:schemeClr val="tx2"/>
                </a:solidFill>
              </a:rPr>
              <a:t>2</a:t>
            </a:r>
            <a:r>
              <a:rPr lang="en-US" sz="2300" smtClean="0">
                <a:solidFill>
                  <a:schemeClr val="tx2"/>
                </a:solidFill>
              </a:rPr>
              <a:t/>
            </a:r>
            <a:br>
              <a:rPr lang="en-US" sz="2300" smtClean="0">
                <a:solidFill>
                  <a:schemeClr val="tx2"/>
                </a:solidFill>
              </a:rPr>
            </a:br>
            <a:r>
              <a:rPr lang="en-US" sz="2300" smtClean="0">
                <a:solidFill>
                  <a:schemeClr val="tx2"/>
                </a:solidFill>
              </a:rPr>
              <a:t>	    …</a:t>
            </a:r>
            <a:br>
              <a:rPr lang="en-US" sz="2300" smtClean="0">
                <a:solidFill>
                  <a:schemeClr val="tx2"/>
                </a:solidFill>
              </a:rPr>
            </a:br>
            <a:r>
              <a:rPr lang="en-US" sz="2300" smtClean="0">
                <a:solidFill>
                  <a:schemeClr val="tx2"/>
                </a:solidFill>
              </a:rPr>
              <a:t>	    f p</a:t>
            </a:r>
            <a:r>
              <a:rPr lang="en-US" sz="2300" baseline="-25000" smtClean="0">
                <a:solidFill>
                  <a:schemeClr val="tx2"/>
                </a:solidFill>
              </a:rPr>
              <a:t>n</a:t>
            </a:r>
            <a:r>
              <a:rPr lang="en-US" sz="2300" smtClean="0">
                <a:solidFill>
                  <a:schemeClr val="tx2"/>
                </a:solidFill>
              </a:rPr>
              <a:t> = e</a:t>
            </a:r>
            <a:r>
              <a:rPr lang="en-US" sz="2300" baseline="-25000" smtClean="0">
                <a:solidFill>
                  <a:schemeClr val="tx2"/>
                </a:solidFill>
              </a:rPr>
              <a:t>n</a:t>
            </a:r>
            <a:r>
              <a:rPr lang="en-US" sz="2300" smtClean="0">
                <a:solidFill>
                  <a:schemeClr val="tx2"/>
                </a:solidFill>
              </a:rPr>
              <a:t/>
            </a:r>
            <a:br>
              <a:rPr lang="en-US" sz="2300" smtClean="0">
                <a:solidFill>
                  <a:schemeClr val="tx2"/>
                </a:solidFill>
              </a:rPr>
            </a:br>
            <a:r>
              <a:rPr lang="en-US" sz="2300" b="1" smtClean="0">
                <a:solidFill>
                  <a:schemeClr val="tx2"/>
                </a:solidFill>
              </a:rPr>
              <a:t>in</a:t>
            </a:r>
            <a:r>
              <a:rPr lang="en-US" sz="2300" smtClean="0">
                <a:solidFill>
                  <a:schemeClr val="tx2"/>
                </a:solidFill>
              </a:rPr>
              <a:t> f e</a:t>
            </a:r>
            <a:endParaRPr lang="en-US" sz="230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1019175"/>
            <a:fld id="{C3E70BC0-FA60-4192-A267-3CDDC936C260}" type="slidenum">
              <a:rPr lang="en-US"/>
              <a:pPr defTabSz="1019175"/>
              <a:t>29</a:t>
            </a:fld>
            <a:endParaRPr 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… continued:</a:t>
            </a:r>
          </a:p>
        </p:txBody>
      </p:sp>
      <p:sp>
        <p:nvSpPr>
          <p:cNvPr id="3174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Guards and where clauses can also be used in case expressions:</a:t>
            </a:r>
          </a:p>
          <a:p>
            <a:pPr eaLnBrk="1" hangingPunct="1">
              <a:lnSpc>
                <a:spcPct val="30000"/>
              </a:lnSpc>
            </a:pPr>
            <a:endParaRPr lang="en-US" sz="3200" smtClean="0"/>
          </a:p>
          <a:p>
            <a:pPr lvl="1" eaLnBrk="1" hangingPunct="1">
              <a:buFont typeface="Wingdings" pitchFamily="-109" charset="2"/>
              <a:buNone/>
            </a:pPr>
            <a:r>
              <a:rPr lang="en-US" sz="2700" smtClean="0">
                <a:solidFill>
                  <a:schemeClr val="tx2"/>
                </a:solidFill>
              </a:rPr>
              <a:t>filter p xs = </a:t>
            </a:r>
            <a:r>
              <a:rPr lang="en-US" sz="2700" b="1" smtClean="0">
                <a:solidFill>
                  <a:schemeClr val="tx2"/>
                </a:solidFill>
              </a:rPr>
              <a:t>case</a:t>
            </a:r>
            <a:r>
              <a:rPr lang="en-US" sz="2700" smtClean="0">
                <a:solidFill>
                  <a:schemeClr val="tx2"/>
                </a:solidFill>
              </a:rPr>
              <a:t> xs </a:t>
            </a:r>
            <a:r>
              <a:rPr lang="en-US" sz="2700" b="1" smtClean="0">
                <a:solidFill>
                  <a:schemeClr val="tx2"/>
                </a:solidFill>
              </a:rPr>
              <a:t>of</a:t>
            </a:r>
            <a:endParaRPr lang="en-US" sz="2700" smtClean="0">
              <a:solidFill>
                <a:schemeClr val="tx2"/>
              </a:solidFill>
            </a:endParaRPr>
          </a:p>
          <a:p>
            <a:pPr lvl="1" eaLnBrk="1" hangingPunct="1">
              <a:buFont typeface="Wingdings" pitchFamily="-109" charset="2"/>
              <a:buNone/>
            </a:pPr>
            <a:r>
              <a:rPr lang="en-US" sz="2700" smtClean="0">
                <a:solidFill>
                  <a:schemeClr val="tx2"/>
                </a:solidFill>
              </a:rPr>
              <a:t>					[]	                 -&gt; []</a:t>
            </a:r>
          </a:p>
          <a:p>
            <a:pPr lvl="1" eaLnBrk="1" hangingPunct="1">
              <a:buFont typeface="Wingdings" pitchFamily="-109" charset="2"/>
              <a:buNone/>
            </a:pPr>
            <a:r>
              <a:rPr lang="en-US" sz="2700" smtClean="0">
                <a:solidFill>
                  <a:schemeClr val="tx2"/>
                </a:solidFill>
              </a:rPr>
              <a:t>					(x:xs) | p x	       -&gt; x:ys</a:t>
            </a:r>
          </a:p>
          <a:p>
            <a:pPr lvl="1" eaLnBrk="1" hangingPunct="1">
              <a:buFont typeface="Wingdings" pitchFamily="-109" charset="2"/>
              <a:buNone/>
            </a:pPr>
            <a:r>
              <a:rPr lang="en-US" sz="2700" smtClean="0">
                <a:solidFill>
                  <a:schemeClr val="tx2"/>
                </a:solidFill>
              </a:rPr>
              <a:t>						| otherwise -&gt; ys</a:t>
            </a:r>
          </a:p>
          <a:p>
            <a:pPr lvl="1" eaLnBrk="1" hangingPunct="1">
              <a:buFont typeface="Wingdings" pitchFamily="-109" charset="2"/>
              <a:buNone/>
            </a:pPr>
            <a:r>
              <a:rPr lang="en-US" sz="2700" smtClean="0">
                <a:solidFill>
                  <a:schemeClr val="tx2"/>
                </a:solidFill>
              </a:rPr>
              <a:t>				            </a:t>
            </a:r>
            <a:r>
              <a:rPr lang="en-US" sz="2700" b="1" smtClean="0">
                <a:solidFill>
                  <a:schemeClr val="tx2"/>
                </a:solidFill>
              </a:rPr>
              <a:t>where</a:t>
            </a:r>
            <a:r>
              <a:rPr lang="en-US" sz="2700" smtClean="0">
                <a:solidFill>
                  <a:schemeClr val="tx2"/>
                </a:solidFill>
              </a:rPr>
              <a:t> ys = filter p xs</a:t>
            </a:r>
            <a:endParaRPr lang="en-US" sz="270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494C9F-3768-4775-961C-76EB6F0B4661}" type="slidenum">
              <a:rPr lang="en-US"/>
              <a:pPr/>
              <a:t>3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Naming Convention:</a:t>
            </a:r>
          </a:p>
        </p:txBody>
      </p:sp>
      <p:sp>
        <p:nvSpPr>
          <p:cNvPr id="512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smtClean="0"/>
              <a:t>We often use a simple naming convention:</a:t>
            </a:r>
          </a:p>
          <a:p>
            <a:pPr>
              <a:lnSpc>
                <a:spcPct val="40000"/>
              </a:lnSpc>
            </a:pPr>
            <a:endParaRPr lang="en-US" sz="3200" smtClean="0"/>
          </a:p>
          <a:p>
            <a:r>
              <a:rPr lang="en-US" sz="3200" smtClean="0"/>
              <a:t>If a typical value in a list is called </a:t>
            </a:r>
            <a:r>
              <a:rPr lang="en-US" sz="3200" smtClean="0">
                <a:solidFill>
                  <a:schemeClr val="tx2"/>
                </a:solidFill>
              </a:rPr>
              <a:t>x</a:t>
            </a:r>
            <a:r>
              <a:rPr lang="en-US" sz="3200" smtClean="0"/>
              <a:t>, then a typical list of such values might be called </a:t>
            </a:r>
            <a:r>
              <a:rPr lang="en-US" sz="3200" smtClean="0">
                <a:solidFill>
                  <a:schemeClr val="tx2"/>
                </a:solidFill>
              </a:rPr>
              <a:t>xs</a:t>
            </a:r>
            <a:r>
              <a:rPr lang="en-US" sz="3200" smtClean="0"/>
              <a:t> (i.e., the plural of </a:t>
            </a:r>
            <a:r>
              <a:rPr lang="en-US" sz="3200" smtClean="0">
                <a:solidFill>
                  <a:schemeClr val="tx2"/>
                </a:solidFill>
              </a:rPr>
              <a:t>x</a:t>
            </a:r>
            <a:r>
              <a:rPr lang="en-US" sz="3200" smtClean="0"/>
              <a:t>)</a:t>
            </a:r>
          </a:p>
          <a:p>
            <a:pPr>
              <a:lnSpc>
                <a:spcPct val="40000"/>
              </a:lnSpc>
            </a:pPr>
            <a:endParaRPr lang="en-US" sz="3200" smtClean="0"/>
          </a:p>
          <a:p>
            <a:r>
              <a:rPr lang="en-US" sz="3200" smtClean="0"/>
              <a:t>… and a list of lists of values called </a:t>
            </a:r>
            <a:r>
              <a:rPr lang="en-US" sz="3200" smtClean="0">
                <a:solidFill>
                  <a:schemeClr val="tx2"/>
                </a:solidFill>
              </a:rPr>
              <a:t>x</a:t>
            </a:r>
            <a:r>
              <a:rPr lang="en-US" sz="3200" smtClean="0"/>
              <a:t> might be called </a:t>
            </a:r>
            <a:r>
              <a:rPr lang="en-US" sz="3200" smtClean="0">
                <a:solidFill>
                  <a:schemeClr val="tx2"/>
                </a:solidFill>
              </a:rPr>
              <a:t>xss</a:t>
            </a:r>
            <a:endParaRPr lang="en-US" sz="3200" smtClean="0"/>
          </a:p>
          <a:p>
            <a:pPr>
              <a:lnSpc>
                <a:spcPct val="40000"/>
              </a:lnSpc>
            </a:pPr>
            <a:endParaRPr lang="en-US" sz="3200" smtClean="0"/>
          </a:p>
          <a:p>
            <a:r>
              <a:rPr lang="en-US" sz="3200" smtClean="0"/>
              <a:t>A simple convention, minimal clutter, and a useful mnemonic too!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1019175"/>
            <a:fld id="{E22D278E-070A-4291-8961-9B28FEA4932A}" type="slidenum">
              <a:rPr lang="en-US"/>
              <a:pPr defTabSz="1019175"/>
              <a:t>30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If Expressions:</a:t>
            </a:r>
          </a:p>
        </p:txBody>
      </p:sp>
      <p:sp>
        <p:nvSpPr>
          <p:cNvPr id="32772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If expressions can be used to test Boolean values:</a:t>
            </a:r>
          </a:p>
          <a:p>
            <a:pPr lvl="1"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2300" b="1" smtClean="0"/>
              <a:t>	</a:t>
            </a:r>
            <a:r>
              <a:rPr lang="en-US" sz="2300" b="1" smtClean="0">
                <a:solidFill>
                  <a:schemeClr val="tx2"/>
                </a:solidFill>
              </a:rPr>
              <a:t>if</a:t>
            </a:r>
            <a:r>
              <a:rPr lang="en-US" sz="2300" smtClean="0">
                <a:solidFill>
                  <a:schemeClr val="tx2"/>
                </a:solidFill>
              </a:rPr>
              <a:t> e </a:t>
            </a:r>
            <a:r>
              <a:rPr lang="en-US" sz="2300" b="1" smtClean="0">
                <a:solidFill>
                  <a:schemeClr val="tx2"/>
                </a:solidFill>
              </a:rPr>
              <a:t>then</a:t>
            </a:r>
            <a:r>
              <a:rPr lang="en-US" sz="2300" smtClean="0">
                <a:solidFill>
                  <a:schemeClr val="tx2"/>
                </a:solidFill>
              </a:rPr>
              <a:t> e</a:t>
            </a:r>
            <a:r>
              <a:rPr lang="en-US" sz="2300" baseline="-25000" smtClean="0">
                <a:solidFill>
                  <a:schemeClr val="tx2"/>
                </a:solidFill>
              </a:rPr>
              <a:t>1</a:t>
            </a:r>
            <a:r>
              <a:rPr lang="en-US" sz="2300" smtClean="0">
                <a:solidFill>
                  <a:schemeClr val="tx2"/>
                </a:solidFill>
              </a:rPr>
              <a:t> </a:t>
            </a:r>
            <a:r>
              <a:rPr lang="en-US" sz="2300" b="1" smtClean="0">
                <a:solidFill>
                  <a:schemeClr val="tx2"/>
                </a:solidFill>
              </a:rPr>
              <a:t>else</a:t>
            </a:r>
            <a:r>
              <a:rPr lang="en-US" sz="2300" smtClean="0">
                <a:solidFill>
                  <a:schemeClr val="tx2"/>
                </a:solidFill>
              </a:rPr>
              <a:t> e</a:t>
            </a:r>
            <a:r>
              <a:rPr lang="en-US" sz="2300" baseline="-25000" smtClean="0">
                <a:solidFill>
                  <a:schemeClr val="tx2"/>
                </a:solidFill>
              </a:rPr>
              <a:t>2</a:t>
            </a:r>
            <a:r>
              <a:rPr lang="en-US" sz="2300" smtClean="0">
                <a:solidFill>
                  <a:schemeClr val="tx2"/>
                </a:solidFill>
              </a:rPr>
              <a:t/>
            </a:r>
            <a:br>
              <a:rPr lang="en-US" sz="2300" smtClean="0">
                <a:solidFill>
                  <a:schemeClr val="tx2"/>
                </a:solidFill>
              </a:rPr>
            </a:br>
            <a:endParaRPr lang="en-US" sz="23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Equivalent to:</a:t>
            </a:r>
          </a:p>
          <a:p>
            <a:pPr lvl="1" eaLnBrk="1" hangingPunct="1">
              <a:lnSpc>
                <a:spcPct val="120000"/>
              </a:lnSpc>
              <a:buFont typeface="Wingdings" pitchFamily="-109" charset="2"/>
              <a:buNone/>
            </a:pPr>
            <a:r>
              <a:rPr lang="en-US" sz="2300" b="1" smtClean="0"/>
              <a:t>	</a:t>
            </a:r>
            <a:r>
              <a:rPr lang="en-US" sz="2300" b="1" smtClean="0">
                <a:solidFill>
                  <a:schemeClr val="tx2"/>
                </a:solidFill>
              </a:rPr>
              <a:t>case</a:t>
            </a:r>
            <a:r>
              <a:rPr lang="en-US" sz="2300" smtClean="0">
                <a:solidFill>
                  <a:schemeClr val="tx2"/>
                </a:solidFill>
              </a:rPr>
              <a:t> e </a:t>
            </a:r>
            <a:r>
              <a:rPr lang="en-US" sz="2300" b="1" smtClean="0">
                <a:solidFill>
                  <a:schemeClr val="tx2"/>
                </a:solidFill>
              </a:rPr>
              <a:t>of</a:t>
            </a:r>
            <a:br>
              <a:rPr lang="en-US" sz="2300" b="1" smtClean="0">
                <a:solidFill>
                  <a:schemeClr val="tx2"/>
                </a:solidFill>
              </a:rPr>
            </a:br>
            <a:r>
              <a:rPr lang="en-US" sz="2300" b="1" smtClean="0">
                <a:solidFill>
                  <a:schemeClr val="tx2"/>
                </a:solidFill>
              </a:rPr>
              <a:t> </a:t>
            </a:r>
            <a:r>
              <a:rPr lang="en-US" sz="2300" smtClean="0">
                <a:solidFill>
                  <a:schemeClr val="tx2"/>
                </a:solidFill>
              </a:rPr>
              <a:t>  True	-&gt; e</a:t>
            </a:r>
            <a:r>
              <a:rPr lang="en-US" sz="2300" baseline="-25000" smtClean="0">
                <a:solidFill>
                  <a:schemeClr val="tx2"/>
                </a:solidFill>
              </a:rPr>
              <a:t>1</a:t>
            </a:r>
            <a:r>
              <a:rPr lang="en-US" sz="2300" smtClean="0">
                <a:solidFill>
                  <a:schemeClr val="tx2"/>
                </a:solidFill>
              </a:rPr>
              <a:t/>
            </a:r>
            <a:br>
              <a:rPr lang="en-US" sz="2300" smtClean="0">
                <a:solidFill>
                  <a:schemeClr val="tx2"/>
                </a:solidFill>
              </a:rPr>
            </a:br>
            <a:r>
              <a:rPr lang="en-US" sz="2300" smtClean="0">
                <a:solidFill>
                  <a:schemeClr val="tx2"/>
                </a:solidFill>
              </a:rPr>
              <a:t>	  False	-&gt; e</a:t>
            </a:r>
            <a:r>
              <a:rPr lang="en-US" sz="2300" baseline="-25000" smtClean="0">
                <a:solidFill>
                  <a:schemeClr val="tx2"/>
                </a:solidFill>
              </a:rPr>
              <a:t>2</a:t>
            </a:r>
            <a:r>
              <a:rPr lang="en-US" sz="2300" smtClean="0">
                <a:solidFill>
                  <a:schemeClr val="tx2"/>
                </a:solidFill>
              </a:rPr>
              <a:t/>
            </a:r>
            <a:br>
              <a:rPr lang="en-US" sz="2300" smtClean="0">
                <a:solidFill>
                  <a:schemeClr val="tx2"/>
                </a:solidFill>
              </a:rPr>
            </a:br>
            <a:endParaRPr lang="en-US" sz="230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1019175"/>
            <a:fld id="{7096CB02-809D-485A-B2C2-21C1FD364E41}" type="slidenum">
              <a:rPr lang="en-US"/>
              <a:pPr defTabSz="1019175"/>
              <a:t>31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Summary:</a:t>
            </a:r>
          </a:p>
        </p:txBody>
      </p:sp>
      <p:sp>
        <p:nvSpPr>
          <p:cNvPr id="3379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200" smtClean="0"/>
              <a:t>Algebraic datatypes can support: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700" smtClean="0"/>
              <a:t>Enumeration types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700" smtClean="0"/>
              <a:t>Parameterized types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700" smtClean="0"/>
              <a:t>Recursive types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700" smtClean="0"/>
              <a:t>Products (composite/aggregate values); 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700" smtClean="0"/>
              <a:t>Sums (alternatives)</a:t>
            </a:r>
          </a:p>
          <a:p>
            <a:pPr eaLnBrk="1" hangingPunct="1">
              <a:lnSpc>
                <a:spcPct val="50000"/>
              </a:lnSpc>
            </a:pPr>
            <a:endParaRPr lang="en-US" sz="3200" smtClean="0"/>
          </a:p>
          <a:p>
            <a:pPr eaLnBrk="1" hangingPunct="1">
              <a:lnSpc>
                <a:spcPct val="90000"/>
              </a:lnSpc>
            </a:pPr>
            <a:r>
              <a:rPr lang="en-US" sz="3200" smtClean="0"/>
              <a:t>Type constructors, Constructor functions, Pattern matching</a:t>
            </a:r>
          </a:p>
          <a:p>
            <a:pPr eaLnBrk="1" hangingPunct="1">
              <a:lnSpc>
                <a:spcPct val="40000"/>
              </a:lnSpc>
            </a:pPr>
            <a:endParaRPr lang="en-US" sz="3200" smtClean="0"/>
          </a:p>
          <a:p>
            <a:pPr eaLnBrk="1" hangingPunct="1">
              <a:lnSpc>
                <a:spcPct val="90000"/>
              </a:lnSpc>
            </a:pPr>
            <a:r>
              <a:rPr lang="en-US" sz="3200" smtClean="0"/>
              <a:t>Unifying features: No junk, no confusion!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1019175"/>
            <a:fld id="{C4A2274C-22B0-4F06-92E3-A2301F43E8AF}" type="slidenum">
              <a:rPr lang="en-US"/>
              <a:pPr defTabSz="1019175"/>
              <a:t>32</a:t>
            </a:fld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transpose</a:t>
            </a:r>
          </a:p>
        </p:txBody>
      </p:sp>
      <p:sp>
        <p:nvSpPr>
          <p:cNvPr id="3482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-109" charset="2"/>
              <a:buNone/>
            </a:pPr>
            <a:r>
              <a:rPr lang="en-US" sz="2800" smtClean="0">
                <a:solidFill>
                  <a:schemeClr val="tx2"/>
                </a:solidFill>
              </a:rPr>
              <a:t>transpose		   :: [[a]] -&gt; [[a]]</a:t>
            </a:r>
          </a:p>
          <a:p>
            <a:pPr eaLnBrk="1" hangingPunct="1">
              <a:buFont typeface="Wingdings" pitchFamily="-109" charset="2"/>
              <a:buNone/>
            </a:pPr>
            <a:r>
              <a:rPr lang="en-US" sz="2800" smtClean="0">
                <a:solidFill>
                  <a:schemeClr val="tx2"/>
                </a:solidFill>
              </a:rPr>
              <a:t>transpose []		   = []</a:t>
            </a:r>
          </a:p>
          <a:p>
            <a:pPr eaLnBrk="1" hangingPunct="1">
              <a:buFont typeface="Wingdings" pitchFamily="-109" charset="2"/>
              <a:buNone/>
            </a:pPr>
            <a:r>
              <a:rPr lang="en-US" sz="2800" smtClean="0">
                <a:solidFill>
                  <a:schemeClr val="tx2"/>
                </a:solidFill>
              </a:rPr>
              <a:t>transpose ([] : xss)   = transpose xss</a:t>
            </a:r>
          </a:p>
          <a:p>
            <a:pPr eaLnBrk="1" hangingPunct="1">
              <a:buFont typeface="Wingdings" pitchFamily="-109" charset="2"/>
              <a:buNone/>
            </a:pPr>
            <a:r>
              <a:rPr lang="en-US" sz="2800" smtClean="0">
                <a:solidFill>
                  <a:schemeClr val="tx2"/>
                </a:solidFill>
              </a:rPr>
              <a:t>transpose ((x:xs) : xss)</a:t>
            </a:r>
            <a:br>
              <a:rPr lang="en-US" sz="2800" smtClean="0">
                <a:solidFill>
                  <a:schemeClr val="tx2"/>
                </a:solidFill>
              </a:rPr>
            </a:br>
            <a:r>
              <a:rPr lang="en-US" sz="2800" smtClean="0">
                <a:solidFill>
                  <a:schemeClr val="tx2"/>
                </a:solidFill>
              </a:rPr>
              <a:t>                = (x : [h | (h:t) &lt;- xss])</a:t>
            </a:r>
            <a:br>
              <a:rPr lang="en-US" sz="2800" smtClean="0">
                <a:solidFill>
                  <a:schemeClr val="tx2"/>
                </a:solidFill>
              </a:rPr>
            </a:br>
            <a:r>
              <a:rPr lang="en-US" sz="2800" smtClean="0">
                <a:solidFill>
                  <a:schemeClr val="tx2"/>
                </a:solidFill>
              </a:rPr>
              <a:t>                     : transpose (xs : [ t | (h:t) &lt;- xss])</a:t>
            </a:r>
            <a:endParaRPr lang="en-US" sz="2800" smtClean="0"/>
          </a:p>
          <a:p>
            <a:pPr eaLnBrk="1" hangingPunct="1">
              <a:buFont typeface="Wingdings" pitchFamily="-109" charset="2"/>
              <a:buNone/>
            </a:pPr>
            <a:endParaRPr lang="en-US" sz="2800" smtClean="0"/>
          </a:p>
          <a:p>
            <a:pPr eaLnBrk="1" hangingPunct="1">
              <a:buFont typeface="Wingdings" pitchFamily="-109" charset="2"/>
              <a:buNone/>
            </a:pPr>
            <a:r>
              <a:rPr lang="en-US" sz="2800" smtClean="0"/>
              <a:t>Example:</a:t>
            </a:r>
          </a:p>
          <a:p>
            <a:pPr eaLnBrk="1" hangingPunct="1">
              <a:buFont typeface="Wingdings" pitchFamily="-109" charset="2"/>
              <a:buNone/>
            </a:pPr>
            <a:endParaRPr lang="en-US" sz="2800" smtClean="0"/>
          </a:p>
          <a:p>
            <a:pPr eaLnBrk="1" hangingPunct="1">
              <a:buFont typeface="Wingdings" pitchFamily="-109" charset="2"/>
              <a:buNone/>
            </a:pPr>
            <a:r>
              <a:rPr lang="en-US" sz="2800" smtClean="0">
                <a:solidFill>
                  <a:schemeClr val="tx2"/>
                </a:solidFill>
              </a:rPr>
              <a:t>transpose [[1,2,3],[4,5,6]]</a:t>
            </a:r>
            <a:r>
              <a:rPr lang="en-US" sz="2800" smtClean="0"/>
              <a:t> = </a:t>
            </a:r>
            <a:r>
              <a:rPr lang="en-US" sz="2800" smtClean="0">
                <a:solidFill>
                  <a:schemeClr val="tx2"/>
                </a:solidFill>
              </a:rPr>
              <a:t>[[1,4],[2,5],[3,6]]</a:t>
            </a: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1019175"/>
            <a:fld id="{B04E86DD-B762-4C51-9CF7-C5AD9BF2698E}" type="slidenum">
              <a:rPr lang="en-US"/>
              <a:pPr defTabSz="1019175"/>
              <a:t>33</a:t>
            </a:fld>
            <a:endParaRPr 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say</a:t>
            </a:r>
          </a:p>
        </p:txBody>
      </p:sp>
      <p:sp>
        <p:nvSpPr>
          <p:cNvPr id="3584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-109" charset="2"/>
              <a:buNone/>
            </a:pPr>
            <a:r>
              <a:rPr lang="en-US" sz="2800" smtClean="0">
                <a:latin typeface="Courier New" pitchFamily="-109" charset="0"/>
              </a:rPr>
              <a:t>Say&gt; </a:t>
            </a:r>
            <a:r>
              <a:rPr lang="en-US" sz="2800" smtClean="0">
                <a:solidFill>
                  <a:schemeClr val="tx2"/>
                </a:solidFill>
                <a:latin typeface="Courier New" pitchFamily="-109" charset="0"/>
              </a:rPr>
              <a:t>putStr (say "hello")</a:t>
            </a:r>
            <a:endParaRPr lang="en-US" sz="2800" smtClean="0">
              <a:latin typeface="Courier New" pitchFamily="-109" charset="0"/>
            </a:endParaRPr>
          </a:p>
          <a:p>
            <a:pPr eaLnBrk="1" hangingPunct="1">
              <a:buFont typeface="Wingdings" pitchFamily="-109" charset="2"/>
              <a:buNone/>
            </a:pPr>
            <a:endParaRPr lang="en-US" sz="2800" smtClean="0">
              <a:latin typeface="Courier New" pitchFamily="-109" charset="0"/>
            </a:endParaRPr>
          </a:p>
          <a:p>
            <a:pPr eaLnBrk="1" hangingPunct="1">
              <a:buFont typeface="Wingdings" pitchFamily="-109" charset="2"/>
              <a:buNone/>
            </a:pPr>
            <a:r>
              <a:rPr lang="en-US" sz="2800" smtClean="0">
                <a:latin typeface="Courier New" pitchFamily="-109" charset="0"/>
              </a:rPr>
              <a:t>H   H  EEEEE  L      L       OOO </a:t>
            </a:r>
          </a:p>
          <a:p>
            <a:pPr eaLnBrk="1" hangingPunct="1">
              <a:buFont typeface="Wingdings" pitchFamily="-109" charset="2"/>
              <a:buNone/>
            </a:pPr>
            <a:r>
              <a:rPr lang="en-US" sz="2800" smtClean="0">
                <a:latin typeface="Courier New" pitchFamily="-109" charset="0"/>
              </a:rPr>
              <a:t>H   H  E      L      L      O   O</a:t>
            </a:r>
          </a:p>
          <a:p>
            <a:pPr eaLnBrk="1" hangingPunct="1">
              <a:buFont typeface="Wingdings" pitchFamily="-109" charset="2"/>
              <a:buNone/>
            </a:pPr>
            <a:r>
              <a:rPr lang="en-US" sz="2800" smtClean="0">
                <a:latin typeface="Courier New" pitchFamily="-109" charset="0"/>
              </a:rPr>
              <a:t>HHHHH  EEEEE  L      L      O   O</a:t>
            </a:r>
          </a:p>
          <a:p>
            <a:pPr eaLnBrk="1" hangingPunct="1">
              <a:buFont typeface="Wingdings" pitchFamily="-109" charset="2"/>
              <a:buNone/>
            </a:pPr>
            <a:r>
              <a:rPr lang="en-US" sz="2800" smtClean="0">
                <a:latin typeface="Courier New" pitchFamily="-109" charset="0"/>
              </a:rPr>
              <a:t>H   H  E      L      L      O   O</a:t>
            </a:r>
          </a:p>
          <a:p>
            <a:pPr eaLnBrk="1" hangingPunct="1">
              <a:buFont typeface="Wingdings" pitchFamily="-109" charset="2"/>
              <a:buNone/>
            </a:pPr>
            <a:r>
              <a:rPr lang="en-US" sz="2800" smtClean="0">
                <a:latin typeface="Courier New" pitchFamily="-109" charset="0"/>
              </a:rPr>
              <a:t>H   H  EEEEE  LLLLL  LLLLL   OOO </a:t>
            </a:r>
          </a:p>
          <a:p>
            <a:pPr eaLnBrk="1" hangingPunct="1">
              <a:buFont typeface="Wingdings" pitchFamily="-109" charset="2"/>
              <a:buNone/>
            </a:pPr>
            <a:endParaRPr lang="en-US" sz="2800" smtClean="0">
              <a:latin typeface="Courier New" pitchFamily="-109" charset="0"/>
            </a:endParaRPr>
          </a:p>
          <a:p>
            <a:pPr eaLnBrk="1" hangingPunct="1">
              <a:buFont typeface="Wingdings" pitchFamily="-109" charset="2"/>
              <a:buNone/>
            </a:pPr>
            <a:r>
              <a:rPr lang="en-US" sz="2800" smtClean="0">
                <a:latin typeface="Courier New" pitchFamily="-109" charset="0"/>
              </a:rPr>
              <a:t>Say&gt;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1019175"/>
            <a:fld id="{E33CBA3C-65DC-4704-8691-6DD3498F0AE9}" type="slidenum">
              <a:rPr lang="en-US"/>
              <a:pPr defTabSz="1019175"/>
              <a:t>34</a:t>
            </a:fld>
            <a:endParaRPr 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… continued:</a:t>
            </a:r>
          </a:p>
        </p:txBody>
      </p:sp>
      <p:sp>
        <p:nvSpPr>
          <p:cNvPr id="3686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-109" charset="2"/>
              <a:buNone/>
              <a:tabLst>
                <a:tab pos="806450" algn="l"/>
              </a:tabLst>
            </a:pPr>
            <a:r>
              <a:rPr lang="en-US" sz="2400" smtClean="0">
                <a:solidFill>
                  <a:schemeClr val="tx2"/>
                </a:solidFill>
                <a:latin typeface="Courier New" pitchFamily="-109" charset="0"/>
              </a:rPr>
              <a:t>say	= ('\n':)</a:t>
            </a:r>
            <a:br>
              <a:rPr lang="en-US" sz="2400" smtClean="0">
                <a:solidFill>
                  <a:schemeClr val="tx2"/>
                </a:solidFill>
                <a:latin typeface="Courier New" pitchFamily="-109" charset="0"/>
              </a:rPr>
            </a:br>
            <a:r>
              <a:rPr lang="en-US" sz="2400" smtClean="0">
                <a:solidFill>
                  <a:schemeClr val="tx2"/>
                </a:solidFill>
                <a:latin typeface="Courier New" pitchFamily="-109" charset="0"/>
              </a:rPr>
              <a:t>	. unlines</a:t>
            </a:r>
          </a:p>
          <a:p>
            <a:pPr marL="0" indent="0" eaLnBrk="1" hangingPunct="1">
              <a:buFont typeface="Wingdings" pitchFamily="-109" charset="2"/>
              <a:buNone/>
              <a:tabLst>
                <a:tab pos="806450" algn="l"/>
              </a:tabLst>
            </a:pPr>
            <a:r>
              <a:rPr lang="en-US" sz="2400" smtClean="0">
                <a:solidFill>
                  <a:schemeClr val="tx2"/>
                </a:solidFill>
                <a:latin typeface="Courier New" pitchFamily="-109" charset="0"/>
              </a:rPr>
              <a:t>	. map (foldr1 (\xs ys-&gt;xs++"  "++ys))</a:t>
            </a:r>
          </a:p>
          <a:p>
            <a:pPr marL="0" indent="0" eaLnBrk="1" hangingPunct="1">
              <a:buFont typeface="Wingdings" pitchFamily="-109" charset="2"/>
              <a:buNone/>
              <a:tabLst>
                <a:tab pos="806450" algn="l"/>
              </a:tabLst>
            </a:pPr>
            <a:r>
              <a:rPr lang="en-US" sz="2400" smtClean="0">
                <a:solidFill>
                  <a:schemeClr val="tx2"/>
                </a:solidFill>
                <a:latin typeface="Courier New" pitchFamily="-109" charset="0"/>
              </a:rPr>
              <a:t>	. transpose</a:t>
            </a:r>
          </a:p>
          <a:p>
            <a:pPr marL="0" indent="0" eaLnBrk="1" hangingPunct="1">
              <a:buFont typeface="Wingdings" pitchFamily="-109" charset="2"/>
              <a:buNone/>
              <a:tabLst>
                <a:tab pos="806450" algn="l"/>
              </a:tabLst>
            </a:pPr>
            <a:r>
              <a:rPr lang="en-US" sz="2400" smtClean="0">
                <a:solidFill>
                  <a:schemeClr val="tx2"/>
                </a:solidFill>
                <a:latin typeface="Courier New" pitchFamily="-109" charset="0"/>
              </a:rPr>
              <a:t>	. map picChar</a:t>
            </a:r>
            <a:endParaRPr lang="en-US" sz="2400" smtClean="0">
              <a:solidFill>
                <a:schemeClr val="tx2"/>
              </a:solidFill>
            </a:endParaRPr>
          </a:p>
          <a:p>
            <a:pPr marL="0" indent="0" eaLnBrk="1" hangingPunct="1">
              <a:buFont typeface="Wingdings" pitchFamily="-109" charset="2"/>
              <a:buNone/>
              <a:tabLst>
                <a:tab pos="806450" algn="l"/>
              </a:tabLst>
            </a:pPr>
            <a:endParaRPr lang="en-US" sz="2400" smtClean="0">
              <a:solidFill>
                <a:schemeClr val="tx2"/>
              </a:solidFill>
              <a:latin typeface="Courier New" pitchFamily="-109" charset="0"/>
            </a:endParaRPr>
          </a:p>
          <a:p>
            <a:pPr marL="0" indent="0" eaLnBrk="1" hangingPunct="1">
              <a:buFont typeface="Wingdings" pitchFamily="-109" charset="2"/>
              <a:buNone/>
              <a:tabLst>
                <a:tab pos="806450" algn="l"/>
              </a:tabLst>
            </a:pPr>
            <a:r>
              <a:rPr lang="en-US" sz="2400" smtClean="0">
                <a:solidFill>
                  <a:schemeClr val="tx2"/>
                </a:solidFill>
                <a:latin typeface="Courier New" pitchFamily="-109" charset="0"/>
              </a:rPr>
              <a:t>picChar 'A' = ["  A  ",</a:t>
            </a:r>
          </a:p>
          <a:p>
            <a:pPr marL="0" indent="0" eaLnBrk="1" hangingPunct="1">
              <a:buFont typeface="Wingdings" pitchFamily="-109" charset="2"/>
              <a:buNone/>
              <a:tabLst>
                <a:tab pos="806450" algn="l"/>
              </a:tabLst>
            </a:pPr>
            <a:r>
              <a:rPr lang="en-US" sz="2400" smtClean="0">
                <a:solidFill>
                  <a:schemeClr val="tx2"/>
                </a:solidFill>
                <a:latin typeface="Courier New" pitchFamily="-109" charset="0"/>
              </a:rPr>
              <a:t>			      " A A ",</a:t>
            </a:r>
            <a:br>
              <a:rPr lang="en-US" sz="2400" smtClean="0">
                <a:solidFill>
                  <a:schemeClr val="tx2"/>
                </a:solidFill>
                <a:latin typeface="Courier New" pitchFamily="-109" charset="0"/>
              </a:rPr>
            </a:br>
            <a:r>
              <a:rPr lang="en-US" sz="2400" smtClean="0">
                <a:solidFill>
                  <a:schemeClr val="tx2"/>
                </a:solidFill>
                <a:latin typeface="Courier New" pitchFamily="-109" charset="0"/>
              </a:rPr>
              <a:t>		       "AAAAA",</a:t>
            </a:r>
          </a:p>
          <a:p>
            <a:pPr marL="0" indent="0" eaLnBrk="1" hangingPunct="1">
              <a:buFont typeface="Wingdings" pitchFamily="-109" charset="2"/>
              <a:buNone/>
              <a:tabLst>
                <a:tab pos="806450" algn="l"/>
              </a:tabLst>
            </a:pPr>
            <a:r>
              <a:rPr lang="en-US" sz="2400" smtClean="0">
                <a:solidFill>
                  <a:schemeClr val="tx2"/>
                </a:solidFill>
                <a:latin typeface="Courier New" pitchFamily="-109" charset="0"/>
              </a:rPr>
              <a:t>			      "A   A",</a:t>
            </a:r>
          </a:p>
          <a:p>
            <a:pPr marL="0" indent="0" eaLnBrk="1" hangingPunct="1">
              <a:buFont typeface="Wingdings" pitchFamily="-109" charset="2"/>
              <a:buNone/>
              <a:tabLst>
                <a:tab pos="806450" algn="l"/>
              </a:tabLst>
            </a:pPr>
            <a:r>
              <a:rPr lang="en-US" sz="2400" smtClean="0">
                <a:solidFill>
                  <a:schemeClr val="tx2"/>
                </a:solidFill>
                <a:latin typeface="Courier New" pitchFamily="-109" charset="0"/>
              </a:rPr>
              <a:t>			      "A   A"]</a:t>
            </a:r>
          </a:p>
          <a:p>
            <a:pPr marL="0" indent="0" eaLnBrk="1" hangingPunct="1">
              <a:buFont typeface="Wingdings" pitchFamily="-109" charset="2"/>
              <a:buNone/>
              <a:tabLst>
                <a:tab pos="806450" algn="l"/>
              </a:tabLst>
            </a:pPr>
            <a:r>
              <a:rPr lang="en-US" sz="2400" smtClean="0">
                <a:solidFill>
                  <a:schemeClr val="tx2"/>
                </a:solidFill>
                <a:latin typeface="Courier New" pitchFamily="-109" charset="0"/>
              </a:rPr>
              <a:t>etc…</a:t>
            </a:r>
            <a:endParaRPr lang="en-US" sz="2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1019175"/>
            <a:fld id="{29A63EF8-5CFC-498A-9479-5E0BA3DC8BC6}" type="slidenum">
              <a:rPr lang="en-US"/>
              <a:pPr defTabSz="1019175"/>
              <a:t>35</a:t>
            </a:fld>
            <a:endParaRPr 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Composition and Reuse:</a:t>
            </a:r>
          </a:p>
        </p:txBody>
      </p:sp>
      <p:sp>
        <p:nvSpPr>
          <p:cNvPr id="3789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900" smtClean="0">
                <a:latin typeface="Courier New" pitchFamily="-109" charset="0"/>
              </a:rPr>
              <a:t>Say&gt; </a:t>
            </a:r>
            <a:r>
              <a:rPr lang="en-US" sz="1800" smtClean="0">
                <a:solidFill>
                  <a:schemeClr val="tx2"/>
                </a:solidFill>
                <a:latin typeface="Courier New" pitchFamily="-109" charset="0"/>
              </a:rPr>
              <a:t>(putStr . concat . map say . lines . say) "A"</a:t>
            </a:r>
            <a:r>
              <a:rPr lang="en-US" sz="1800" smtClean="0">
                <a:latin typeface="Courier New" pitchFamily="-109" charset="0"/>
              </a:rPr>
              <a:t> </a:t>
            </a:r>
            <a:endParaRPr lang="en-US" sz="900" smtClean="0">
              <a:latin typeface="Courier New" pitchFamily="-109" charset="0"/>
            </a:endParaRP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endParaRPr lang="en-US" sz="900" smtClean="0">
              <a:latin typeface="Courier New" pitchFamily="-109" charset="0"/>
            </a:endParaRP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900" smtClean="0">
                <a:latin typeface="Courier New" pitchFamily="-109" charset="0"/>
              </a:rPr>
              <a:t>                A                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900" smtClean="0">
                <a:latin typeface="Courier New" pitchFamily="-109" charset="0"/>
              </a:rPr>
              <a:t>               A A               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900" smtClean="0">
                <a:latin typeface="Courier New" pitchFamily="-109" charset="0"/>
              </a:rPr>
              <a:t>              AAAAA              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900" smtClean="0">
                <a:latin typeface="Courier New" pitchFamily="-109" charset="0"/>
              </a:rPr>
              <a:t>              A   A              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900" smtClean="0">
                <a:latin typeface="Courier New" pitchFamily="-109" charset="0"/>
              </a:rPr>
              <a:t>              A   A              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endParaRPr lang="en-US" sz="900" smtClean="0">
              <a:latin typeface="Courier New" pitchFamily="-109" charset="0"/>
            </a:endParaRP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900" smtClean="0">
                <a:latin typeface="Courier New" pitchFamily="-109" charset="0"/>
              </a:rPr>
              <a:t>         A             A         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900" smtClean="0">
                <a:latin typeface="Courier New" pitchFamily="-109" charset="0"/>
              </a:rPr>
              <a:t>        A A           A A        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900" smtClean="0">
                <a:latin typeface="Courier New" pitchFamily="-109" charset="0"/>
              </a:rPr>
              <a:t>       AAAAA         AAAAA       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900" smtClean="0">
                <a:latin typeface="Courier New" pitchFamily="-109" charset="0"/>
              </a:rPr>
              <a:t>       A   A         A   A       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900" smtClean="0">
                <a:latin typeface="Courier New" pitchFamily="-109" charset="0"/>
              </a:rPr>
              <a:t>       A   A         A   A       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endParaRPr lang="en-US" sz="900" smtClean="0">
              <a:latin typeface="Courier New" pitchFamily="-109" charset="0"/>
            </a:endParaRP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900" smtClean="0">
                <a:latin typeface="Courier New" pitchFamily="-109" charset="0"/>
              </a:rPr>
              <a:t>  A      A      A      A      A  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900" smtClean="0">
                <a:latin typeface="Courier New" pitchFamily="-109" charset="0"/>
              </a:rPr>
              <a:t> A A    A A    A A    A A    A A 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900" smtClean="0">
                <a:latin typeface="Courier New" pitchFamily="-109" charset="0"/>
              </a:rPr>
              <a:t>AAAAA  AAAAA  AAAAA  AAAAA  AAAAA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900" smtClean="0">
                <a:latin typeface="Courier New" pitchFamily="-109" charset="0"/>
              </a:rPr>
              <a:t>A   A  A   A  A   A  A   A  A   A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900" smtClean="0">
                <a:latin typeface="Courier New" pitchFamily="-109" charset="0"/>
              </a:rPr>
              <a:t>A   A  A   A  A   A  A   A  A   A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endParaRPr lang="en-US" sz="900" smtClean="0">
              <a:latin typeface="Courier New" pitchFamily="-109" charset="0"/>
            </a:endParaRP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900" smtClean="0">
                <a:latin typeface="Courier New" pitchFamily="-109" charset="0"/>
              </a:rPr>
              <a:t>  A                           A  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900" smtClean="0">
                <a:latin typeface="Courier New" pitchFamily="-109" charset="0"/>
              </a:rPr>
              <a:t> A A                         A A 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900" smtClean="0">
                <a:latin typeface="Courier New" pitchFamily="-109" charset="0"/>
              </a:rPr>
              <a:t>AAAAA                       AAAAA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900" smtClean="0">
                <a:latin typeface="Courier New" pitchFamily="-109" charset="0"/>
              </a:rPr>
              <a:t>A   A                       A   A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900" smtClean="0">
                <a:latin typeface="Courier New" pitchFamily="-109" charset="0"/>
              </a:rPr>
              <a:t>A   A                       A   A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endParaRPr lang="en-US" sz="900" smtClean="0">
              <a:latin typeface="Courier New" pitchFamily="-109" charset="0"/>
            </a:endParaRP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900" smtClean="0">
                <a:latin typeface="Courier New" pitchFamily="-109" charset="0"/>
              </a:rPr>
              <a:t>  A                           A  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900" smtClean="0">
                <a:latin typeface="Courier New" pitchFamily="-109" charset="0"/>
              </a:rPr>
              <a:t> A A                         A A 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900" smtClean="0">
                <a:latin typeface="Courier New" pitchFamily="-109" charset="0"/>
              </a:rPr>
              <a:t>AAAAA                       AAAAA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900" smtClean="0">
                <a:latin typeface="Courier New" pitchFamily="-109" charset="0"/>
              </a:rPr>
              <a:t>A   A                       A   A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900" smtClean="0">
                <a:latin typeface="Courier New" pitchFamily="-109" charset="0"/>
              </a:rPr>
              <a:t>A   A                       A   A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endParaRPr lang="en-US" sz="900" smtClean="0">
              <a:latin typeface="Courier New" pitchFamily="-109" charset="0"/>
            </a:endParaRP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900" smtClean="0">
                <a:latin typeface="Courier New" pitchFamily="-109" charset="0"/>
              </a:rPr>
              <a:t>Say&gt; 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endParaRPr lang="en-US" sz="900" smtClean="0">
              <a:latin typeface="Courier New" pitchFamily="-10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5C08FE-B365-477C-945B-971A726555A7}" type="slidenum">
              <a:rPr lang="en-US"/>
              <a:pPr/>
              <a:t>4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Prelude Functions:</a:t>
            </a:r>
          </a:p>
        </p:txBody>
      </p:sp>
      <p:sp>
        <p:nvSpPr>
          <p:cNvPr id="614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22338" y="1554163"/>
            <a:ext cx="8548687" cy="5608637"/>
          </a:xfrm>
        </p:spPr>
        <p:txBody>
          <a:bodyPr/>
          <a:lstStyle/>
          <a:p>
            <a:pPr defTabSz="477838">
              <a:lnSpc>
                <a:spcPct val="90000"/>
              </a:lnSpc>
              <a:buFont typeface="Wingdings" pitchFamily="-109" charset="2"/>
              <a:buNone/>
            </a:pPr>
            <a:r>
              <a:rPr lang="en-US" sz="3200" smtClean="0">
                <a:solidFill>
                  <a:schemeClr val="tx2"/>
                </a:solidFill>
              </a:rPr>
              <a:t>(++)		:: [a] -&gt; [a] -&gt; [a]</a:t>
            </a:r>
            <a:endParaRPr lang="en-US" sz="3300" smtClean="0"/>
          </a:p>
          <a:p>
            <a:pPr defTabSz="477838">
              <a:lnSpc>
                <a:spcPct val="90000"/>
              </a:lnSpc>
              <a:buFont typeface="Wingdings" pitchFamily="-109" charset="2"/>
              <a:buNone/>
            </a:pPr>
            <a:r>
              <a:rPr lang="en-US" sz="3200" smtClean="0">
                <a:solidFill>
                  <a:schemeClr val="tx2"/>
                </a:solidFill>
              </a:rPr>
              <a:t>reverse	:: [a] -&gt; [a]</a:t>
            </a:r>
            <a:endParaRPr lang="en-US" sz="3200" smtClean="0"/>
          </a:p>
          <a:p>
            <a:pPr defTabSz="477838">
              <a:lnSpc>
                <a:spcPct val="90000"/>
              </a:lnSpc>
              <a:buFont typeface="Wingdings" pitchFamily="-109" charset="2"/>
              <a:buNone/>
            </a:pPr>
            <a:r>
              <a:rPr lang="en-US" sz="3200" smtClean="0">
                <a:solidFill>
                  <a:schemeClr val="tx2"/>
                </a:solidFill>
              </a:rPr>
              <a:t>take			:: Int -&gt; [a] -&gt; [a]</a:t>
            </a:r>
            <a:endParaRPr lang="en-US" sz="3200" smtClean="0"/>
          </a:p>
          <a:p>
            <a:pPr defTabSz="477838">
              <a:lnSpc>
                <a:spcPct val="90000"/>
              </a:lnSpc>
              <a:buFont typeface="Wingdings" pitchFamily="-109" charset="2"/>
              <a:buNone/>
            </a:pPr>
            <a:r>
              <a:rPr lang="en-US" sz="3200" smtClean="0">
                <a:solidFill>
                  <a:schemeClr val="tx2"/>
                </a:solidFill>
              </a:rPr>
              <a:t>drop			:: Int -&gt; [a] -&gt; [a]</a:t>
            </a:r>
          </a:p>
          <a:p>
            <a:pPr defTabSz="477838">
              <a:lnSpc>
                <a:spcPct val="90000"/>
              </a:lnSpc>
              <a:buFont typeface="Wingdings" pitchFamily="-109" charset="2"/>
              <a:buNone/>
            </a:pPr>
            <a:r>
              <a:rPr lang="en-US" sz="3200" smtClean="0">
                <a:solidFill>
                  <a:schemeClr val="tx2"/>
                </a:solidFill>
              </a:rPr>
              <a:t>takeWhile	:: (a -&gt; Bool) -&gt; [a] -&gt; [a]</a:t>
            </a:r>
            <a:endParaRPr lang="en-US" sz="3300" smtClean="0"/>
          </a:p>
          <a:p>
            <a:pPr defTabSz="477838">
              <a:lnSpc>
                <a:spcPct val="90000"/>
              </a:lnSpc>
              <a:buFont typeface="Wingdings" pitchFamily="-109" charset="2"/>
              <a:buNone/>
            </a:pPr>
            <a:r>
              <a:rPr lang="en-US" sz="3200" smtClean="0">
                <a:solidFill>
                  <a:schemeClr val="tx2"/>
                </a:solidFill>
              </a:rPr>
              <a:t>dropWhile :: (a -&gt; Bool) -&gt; [a] -&gt; [a]</a:t>
            </a:r>
            <a:endParaRPr lang="en-US" sz="3200" smtClean="0"/>
          </a:p>
          <a:p>
            <a:pPr defTabSz="477838">
              <a:lnSpc>
                <a:spcPct val="90000"/>
              </a:lnSpc>
              <a:buFont typeface="Wingdings" pitchFamily="-109" charset="2"/>
              <a:buNone/>
            </a:pPr>
            <a:r>
              <a:rPr lang="en-US" sz="3200" smtClean="0">
                <a:solidFill>
                  <a:schemeClr val="tx2"/>
                </a:solidFill>
              </a:rPr>
              <a:t>replicate	:: Int -&gt; a -&gt; [a]</a:t>
            </a:r>
          </a:p>
          <a:p>
            <a:pPr defTabSz="477838">
              <a:lnSpc>
                <a:spcPct val="90000"/>
              </a:lnSpc>
              <a:buFont typeface="Wingdings" pitchFamily="-109" charset="2"/>
              <a:buNone/>
            </a:pPr>
            <a:r>
              <a:rPr lang="en-US" sz="3200" smtClean="0">
                <a:solidFill>
                  <a:schemeClr val="tx2"/>
                </a:solidFill>
              </a:rPr>
              <a:t>iterate		:: (a -&gt; a) -&gt; a -&gt; [a]</a:t>
            </a:r>
            <a:endParaRPr lang="en-US" sz="3200" smtClean="0"/>
          </a:p>
          <a:p>
            <a:pPr defTabSz="477838">
              <a:lnSpc>
                <a:spcPct val="90000"/>
              </a:lnSpc>
              <a:buFont typeface="Wingdings" pitchFamily="-109" charset="2"/>
              <a:buNone/>
            </a:pPr>
            <a:r>
              <a:rPr lang="en-US" sz="3200" smtClean="0">
                <a:solidFill>
                  <a:schemeClr val="tx2"/>
                </a:solidFill>
              </a:rPr>
              <a:t>repeat		:: a -&gt; [a]</a:t>
            </a:r>
          </a:p>
          <a:p>
            <a:pPr defTabSz="477838">
              <a:lnSpc>
                <a:spcPct val="90000"/>
              </a:lnSpc>
              <a:buFont typeface="Wingdings" pitchFamily="-109" charset="2"/>
              <a:buNone/>
            </a:pPr>
            <a:r>
              <a:rPr lang="en-US" sz="3200" smtClean="0">
                <a:solidFill>
                  <a:schemeClr val="tx2"/>
                </a:solidFill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2748A0-E11F-4ACB-94DD-EC848356F8DF}" type="slidenum">
              <a:rPr lang="en-US"/>
              <a:pPr/>
              <a:t>5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Constructor Functions:</a:t>
            </a:r>
          </a:p>
        </p:txBody>
      </p:sp>
      <p:sp>
        <p:nvSpPr>
          <p:cNvPr id="717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What if you can’t find a function in the prelude that will do what you want to do?</a:t>
            </a:r>
          </a:p>
          <a:p>
            <a:pPr>
              <a:lnSpc>
                <a:spcPct val="20000"/>
              </a:lnSpc>
            </a:pPr>
            <a:endParaRPr lang="en-US" sz="2800" smtClean="0"/>
          </a:p>
          <a:p>
            <a:pPr>
              <a:lnSpc>
                <a:spcPct val="90000"/>
              </a:lnSpc>
            </a:pPr>
            <a:r>
              <a:rPr lang="en-US" sz="2800" smtClean="0"/>
              <a:t>Every list takes the form:</a:t>
            </a:r>
          </a:p>
          <a:p>
            <a:pPr lvl="1">
              <a:lnSpc>
                <a:spcPct val="90000"/>
              </a:lnSpc>
            </a:pPr>
            <a:r>
              <a:rPr lang="en-US" sz="2500" smtClean="0">
                <a:solidFill>
                  <a:schemeClr val="tx2"/>
                </a:solidFill>
              </a:rPr>
              <a:t>[]</a:t>
            </a:r>
            <a:r>
              <a:rPr lang="en-US" sz="2500" smtClean="0"/>
              <a:t>, an empty list</a:t>
            </a:r>
          </a:p>
          <a:p>
            <a:pPr lvl="1">
              <a:lnSpc>
                <a:spcPct val="90000"/>
              </a:lnSpc>
            </a:pPr>
            <a:r>
              <a:rPr lang="en-US" sz="2500" smtClean="0">
                <a:solidFill>
                  <a:schemeClr val="tx2"/>
                </a:solidFill>
              </a:rPr>
              <a:t>(x:xs)</a:t>
            </a:r>
            <a:r>
              <a:rPr lang="en-US" sz="2500" smtClean="0"/>
              <a:t>, a non-empty list whose first element is </a:t>
            </a:r>
            <a:r>
              <a:rPr lang="en-US" sz="2500" smtClean="0">
                <a:solidFill>
                  <a:schemeClr val="tx2"/>
                </a:solidFill>
              </a:rPr>
              <a:t>x</a:t>
            </a:r>
            <a:r>
              <a:rPr lang="en-US" sz="2500" smtClean="0"/>
              <a:t>, and whose tail is </a:t>
            </a:r>
            <a:r>
              <a:rPr lang="en-US" sz="2500" smtClean="0">
                <a:solidFill>
                  <a:schemeClr val="tx2"/>
                </a:solidFill>
              </a:rPr>
              <a:t>xs</a:t>
            </a:r>
            <a:endParaRPr lang="en-US" sz="2500" smtClean="0"/>
          </a:p>
          <a:p>
            <a:pPr lvl="1">
              <a:lnSpc>
                <a:spcPct val="20000"/>
              </a:lnSpc>
            </a:pPr>
            <a:endParaRPr lang="en-US" sz="2500" smtClean="0"/>
          </a:p>
          <a:p>
            <a:pPr>
              <a:lnSpc>
                <a:spcPct val="90000"/>
              </a:lnSpc>
            </a:pPr>
            <a:r>
              <a:rPr lang="en-US" sz="2800" smtClean="0"/>
              <a:t>Equivalently: the list type has two constructor functions:</a:t>
            </a:r>
          </a:p>
          <a:p>
            <a:pPr lvl="1">
              <a:lnSpc>
                <a:spcPct val="90000"/>
              </a:lnSpc>
            </a:pPr>
            <a:r>
              <a:rPr lang="en-US" sz="2500" smtClean="0"/>
              <a:t>The constant </a:t>
            </a:r>
            <a:r>
              <a:rPr lang="en-US" sz="2500" smtClean="0">
                <a:solidFill>
                  <a:schemeClr val="tx2"/>
                </a:solidFill>
              </a:rPr>
              <a:t>[] :: [a]</a:t>
            </a:r>
            <a:endParaRPr lang="en-US" sz="2500" smtClean="0"/>
          </a:p>
          <a:p>
            <a:pPr lvl="1">
              <a:lnSpc>
                <a:spcPct val="90000"/>
              </a:lnSpc>
            </a:pPr>
            <a:r>
              <a:rPr lang="en-US" sz="2500" smtClean="0"/>
              <a:t>The operator </a:t>
            </a:r>
            <a:r>
              <a:rPr lang="en-US" sz="2500" smtClean="0">
                <a:solidFill>
                  <a:schemeClr val="tx2"/>
                </a:solidFill>
              </a:rPr>
              <a:t>(:) :: a -&gt; [a] -&gt; [a]</a:t>
            </a:r>
            <a:endParaRPr lang="en-US" sz="2500" smtClean="0"/>
          </a:p>
          <a:p>
            <a:pPr>
              <a:lnSpc>
                <a:spcPct val="30000"/>
              </a:lnSpc>
              <a:buFont typeface="Wingdings" pitchFamily="-109" charset="2"/>
              <a:buNone/>
            </a:pPr>
            <a:endParaRPr lang="en-US" sz="2900" smtClean="0"/>
          </a:p>
          <a:p>
            <a:pPr>
              <a:lnSpc>
                <a:spcPct val="90000"/>
              </a:lnSpc>
            </a:pPr>
            <a:r>
              <a:rPr lang="en-US" sz="2800" smtClean="0"/>
              <a:t>Using “pattern matching”, we can also take lists apart 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60829C-25D3-4B02-BC1F-B24A9465A129}" type="slidenum">
              <a:rPr lang="en-US"/>
              <a:pPr/>
              <a:t>6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Functions on Lists:</a:t>
            </a:r>
          </a:p>
        </p:txBody>
      </p:sp>
      <p:sp>
        <p:nvSpPr>
          <p:cNvPr id="819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1074738">
              <a:buFont typeface="Wingdings" pitchFamily="-109" charset="2"/>
              <a:buNone/>
            </a:pPr>
            <a:r>
              <a:rPr lang="en-US" sz="3200" smtClean="0">
                <a:solidFill>
                  <a:schemeClr val="tx2"/>
                </a:solidFill>
              </a:rPr>
              <a:t>null 		:: [a] -&gt; Bool</a:t>
            </a:r>
          </a:p>
          <a:p>
            <a:pPr defTabSz="1074738">
              <a:buFont typeface="Wingdings" pitchFamily="-109" charset="2"/>
              <a:buNone/>
            </a:pPr>
            <a:r>
              <a:rPr lang="en-US" sz="3200" smtClean="0">
                <a:solidFill>
                  <a:schemeClr val="tx2"/>
                </a:solidFill>
              </a:rPr>
              <a:t>null [] 	= True</a:t>
            </a:r>
          </a:p>
          <a:p>
            <a:pPr defTabSz="1074738">
              <a:buFont typeface="Wingdings" pitchFamily="-109" charset="2"/>
              <a:buNone/>
            </a:pPr>
            <a:r>
              <a:rPr lang="en-US" sz="3200" smtClean="0">
                <a:solidFill>
                  <a:schemeClr val="tx2"/>
                </a:solidFill>
              </a:rPr>
              <a:t>null (x:xs) 	= False</a:t>
            </a:r>
          </a:p>
          <a:p>
            <a:pPr defTabSz="1074738">
              <a:lnSpc>
                <a:spcPct val="60000"/>
              </a:lnSpc>
              <a:buFont typeface="Wingdings" pitchFamily="-109" charset="2"/>
              <a:buNone/>
            </a:pPr>
            <a:endParaRPr lang="en-US" sz="3200" smtClean="0">
              <a:solidFill>
                <a:schemeClr val="tx2"/>
              </a:solidFill>
            </a:endParaRPr>
          </a:p>
          <a:p>
            <a:pPr defTabSz="1074738">
              <a:buFont typeface="Wingdings" pitchFamily="-109" charset="2"/>
              <a:buNone/>
            </a:pPr>
            <a:r>
              <a:rPr lang="en-US" sz="3200" smtClean="0">
                <a:solidFill>
                  <a:schemeClr val="tx2"/>
                </a:solidFill>
              </a:rPr>
              <a:t>head 	:: [a] -&gt; a</a:t>
            </a:r>
          </a:p>
          <a:p>
            <a:pPr defTabSz="1074738">
              <a:buFont typeface="Wingdings" pitchFamily="-109" charset="2"/>
              <a:buNone/>
            </a:pPr>
            <a:r>
              <a:rPr lang="en-US" sz="3200" smtClean="0">
                <a:solidFill>
                  <a:schemeClr val="tx2"/>
                </a:solidFill>
              </a:rPr>
              <a:t>head (x:xs) = x</a:t>
            </a:r>
          </a:p>
          <a:p>
            <a:pPr defTabSz="1074738">
              <a:lnSpc>
                <a:spcPct val="60000"/>
              </a:lnSpc>
              <a:buFont typeface="Wingdings" pitchFamily="-109" charset="2"/>
              <a:buNone/>
            </a:pPr>
            <a:endParaRPr lang="en-US" sz="3200" smtClean="0">
              <a:solidFill>
                <a:schemeClr val="tx2"/>
              </a:solidFill>
            </a:endParaRPr>
          </a:p>
          <a:p>
            <a:pPr defTabSz="1074738">
              <a:buFont typeface="Wingdings" pitchFamily="-109" charset="2"/>
              <a:buNone/>
            </a:pPr>
            <a:r>
              <a:rPr lang="en-US" sz="3200" smtClean="0">
                <a:solidFill>
                  <a:schemeClr val="tx2"/>
                </a:solidFill>
              </a:rPr>
              <a:t>tail		:: [a] -&gt; [a]</a:t>
            </a:r>
          </a:p>
          <a:p>
            <a:pPr defTabSz="1074738">
              <a:buFont typeface="Wingdings" pitchFamily="-109" charset="2"/>
              <a:buNone/>
            </a:pPr>
            <a:r>
              <a:rPr lang="en-US" sz="3200" smtClean="0">
                <a:solidFill>
                  <a:schemeClr val="tx2"/>
                </a:solidFill>
              </a:rPr>
              <a:t>tail (x:xs)	= xs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65A44B-575B-4567-AE77-C3B50229C3F9}" type="slidenum">
              <a:rPr lang="en-US"/>
              <a:pPr/>
              <a:t>7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Recursive Functions:</a:t>
            </a:r>
          </a:p>
        </p:txBody>
      </p:sp>
      <p:sp>
        <p:nvSpPr>
          <p:cNvPr id="922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-109" charset="2"/>
              <a:buNone/>
            </a:pPr>
            <a:r>
              <a:rPr lang="en-US" sz="3200" smtClean="0">
                <a:solidFill>
                  <a:schemeClr val="tx2"/>
                </a:solidFill>
              </a:rPr>
              <a:t>last			:: [a] -&gt; a</a:t>
            </a:r>
          </a:p>
          <a:p>
            <a:pPr>
              <a:lnSpc>
                <a:spcPct val="90000"/>
              </a:lnSpc>
              <a:buFont typeface="Wingdings" pitchFamily="-109" charset="2"/>
              <a:buNone/>
            </a:pPr>
            <a:r>
              <a:rPr lang="en-US" sz="3200" smtClean="0">
                <a:solidFill>
                  <a:schemeClr val="tx2"/>
                </a:solidFill>
              </a:rPr>
              <a:t>last (x:[])		= x</a:t>
            </a:r>
          </a:p>
          <a:p>
            <a:pPr>
              <a:lnSpc>
                <a:spcPct val="90000"/>
              </a:lnSpc>
              <a:buFont typeface="Wingdings" pitchFamily="-109" charset="2"/>
              <a:buNone/>
            </a:pPr>
            <a:r>
              <a:rPr lang="en-US" sz="3200" smtClean="0">
                <a:solidFill>
                  <a:schemeClr val="tx2"/>
                </a:solidFill>
              </a:rPr>
              <a:t>last (x:y:xs)	= last (y:xs)</a:t>
            </a:r>
          </a:p>
          <a:p>
            <a:pPr>
              <a:lnSpc>
                <a:spcPct val="20000"/>
              </a:lnSpc>
              <a:buFont typeface="Wingdings" pitchFamily="-109" charset="2"/>
              <a:buNone/>
            </a:pPr>
            <a:endParaRPr lang="en-US" sz="320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buFont typeface="Wingdings" pitchFamily="-109" charset="2"/>
              <a:buNone/>
            </a:pPr>
            <a:r>
              <a:rPr lang="en-US" sz="3200" smtClean="0">
                <a:solidFill>
                  <a:schemeClr val="tx2"/>
                </a:solidFill>
              </a:rPr>
              <a:t>init			:: [a] -&gt; [a]</a:t>
            </a:r>
          </a:p>
          <a:p>
            <a:pPr>
              <a:lnSpc>
                <a:spcPct val="90000"/>
              </a:lnSpc>
              <a:buFont typeface="Wingdings" pitchFamily="-109" charset="2"/>
              <a:buNone/>
            </a:pPr>
            <a:r>
              <a:rPr lang="en-US" sz="3200" smtClean="0">
                <a:solidFill>
                  <a:schemeClr val="tx2"/>
                </a:solidFill>
              </a:rPr>
              <a:t>init (x:[])		= []</a:t>
            </a:r>
          </a:p>
          <a:p>
            <a:pPr>
              <a:lnSpc>
                <a:spcPct val="90000"/>
              </a:lnSpc>
              <a:buFont typeface="Wingdings" pitchFamily="-109" charset="2"/>
              <a:buNone/>
            </a:pPr>
            <a:r>
              <a:rPr lang="en-US" sz="3200" smtClean="0">
                <a:solidFill>
                  <a:schemeClr val="tx2"/>
                </a:solidFill>
              </a:rPr>
              <a:t>init (x:y:xs)	= x : init (y:xs)</a:t>
            </a:r>
          </a:p>
          <a:p>
            <a:pPr>
              <a:lnSpc>
                <a:spcPct val="30000"/>
              </a:lnSpc>
              <a:buFont typeface="Wingdings" pitchFamily="-109" charset="2"/>
              <a:buNone/>
            </a:pPr>
            <a:endParaRPr lang="en-US" sz="320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buFont typeface="Wingdings" pitchFamily="-109" charset="2"/>
              <a:buNone/>
            </a:pPr>
            <a:r>
              <a:rPr lang="en-US" sz="3200" smtClean="0">
                <a:solidFill>
                  <a:schemeClr val="tx2"/>
                </a:solidFill>
              </a:rPr>
              <a:t>map 		:: (a -&gt; b) -&gt; [a] -&gt; [b]</a:t>
            </a:r>
          </a:p>
          <a:p>
            <a:pPr>
              <a:lnSpc>
                <a:spcPct val="90000"/>
              </a:lnSpc>
              <a:buFont typeface="Wingdings" pitchFamily="-109" charset="2"/>
              <a:buNone/>
            </a:pPr>
            <a:r>
              <a:rPr lang="en-US" sz="3200" smtClean="0">
                <a:solidFill>
                  <a:schemeClr val="tx2"/>
                </a:solidFill>
              </a:rPr>
              <a:t>map f []		= []</a:t>
            </a:r>
          </a:p>
          <a:p>
            <a:pPr>
              <a:lnSpc>
                <a:spcPct val="90000"/>
              </a:lnSpc>
              <a:buFont typeface="Wingdings" pitchFamily="-109" charset="2"/>
              <a:buNone/>
            </a:pPr>
            <a:r>
              <a:rPr lang="en-US" sz="3200" smtClean="0">
                <a:solidFill>
                  <a:schemeClr val="tx2"/>
                </a:solidFill>
              </a:rPr>
              <a:t>map f (x:xs) 	= f x : map f xs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864BF4-0196-4F50-97F6-F402C7912A1B}" type="slidenum">
              <a:rPr lang="en-US"/>
              <a:pPr/>
              <a:t>8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… continued:</a:t>
            </a:r>
          </a:p>
        </p:txBody>
      </p:sp>
      <p:sp>
        <p:nvSpPr>
          <p:cNvPr id="1024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-109" charset="2"/>
              <a:buNone/>
            </a:pPr>
            <a:r>
              <a:rPr lang="en-US" sz="3200" dirty="0" err="1" smtClean="0">
                <a:solidFill>
                  <a:schemeClr val="tx2"/>
                </a:solidFill>
              </a:rPr>
              <a:t>inits</a:t>
            </a:r>
            <a:r>
              <a:rPr lang="en-US" sz="3200" dirty="0" smtClean="0">
                <a:solidFill>
                  <a:schemeClr val="tx2"/>
                </a:solidFill>
              </a:rPr>
              <a:t>			:: [a] -&gt; [[a]]</a:t>
            </a:r>
          </a:p>
          <a:p>
            <a:pPr>
              <a:buFont typeface="Wingdings" pitchFamily="-109" charset="2"/>
              <a:buNone/>
            </a:pPr>
            <a:r>
              <a:rPr lang="en-US" sz="3200" dirty="0" err="1" smtClean="0">
                <a:solidFill>
                  <a:schemeClr val="tx2"/>
                </a:solidFill>
              </a:rPr>
              <a:t>inits</a:t>
            </a:r>
            <a:r>
              <a:rPr lang="en-US" sz="3200" smtClean="0">
                <a:solidFill>
                  <a:schemeClr val="tx2"/>
                </a:solidFill>
              </a:rPr>
              <a:t> []		= </a:t>
            </a:r>
            <a:r>
              <a:rPr lang="en-US" sz="3200" smtClean="0">
                <a:solidFill>
                  <a:schemeClr val="tx2"/>
                </a:solidFill>
              </a:rPr>
              <a:t>[[]]</a:t>
            </a:r>
            <a:endParaRPr lang="en-US" sz="3200" smtClean="0">
              <a:solidFill>
                <a:schemeClr val="tx2"/>
              </a:solidFill>
            </a:endParaRPr>
          </a:p>
          <a:p>
            <a:pPr>
              <a:buFont typeface="Wingdings" pitchFamily="-109" charset="2"/>
              <a:buNone/>
            </a:pPr>
            <a:r>
              <a:rPr lang="en-US" sz="3200" dirty="0" err="1" smtClean="0">
                <a:solidFill>
                  <a:schemeClr val="tx2"/>
                </a:solidFill>
              </a:rPr>
              <a:t>inits</a:t>
            </a:r>
            <a:r>
              <a:rPr lang="en-US" sz="3200" dirty="0" smtClean="0">
                <a:solidFill>
                  <a:schemeClr val="tx2"/>
                </a:solidFill>
              </a:rPr>
              <a:t> (x:xs)		= [] : map (x:) (</a:t>
            </a:r>
            <a:r>
              <a:rPr lang="en-US" sz="3200" dirty="0" err="1" smtClean="0">
                <a:solidFill>
                  <a:schemeClr val="tx2"/>
                </a:solidFill>
              </a:rPr>
              <a:t>inits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err="1" smtClean="0">
                <a:solidFill>
                  <a:schemeClr val="tx2"/>
                </a:solidFill>
              </a:rPr>
              <a:t>xs</a:t>
            </a:r>
            <a:r>
              <a:rPr lang="en-US" sz="3200" dirty="0" smtClean="0">
                <a:solidFill>
                  <a:schemeClr val="tx2"/>
                </a:solidFill>
              </a:rPr>
              <a:t>)</a:t>
            </a:r>
          </a:p>
          <a:p>
            <a:pPr>
              <a:buFont typeface="Wingdings" pitchFamily="-109" charset="2"/>
              <a:buNone/>
            </a:pPr>
            <a:endParaRPr lang="en-US" sz="3200" dirty="0" smtClean="0">
              <a:solidFill>
                <a:schemeClr val="tx2"/>
              </a:solidFill>
            </a:endParaRPr>
          </a:p>
          <a:p>
            <a:pPr>
              <a:buFont typeface="Wingdings" pitchFamily="-109" charset="2"/>
              <a:buNone/>
            </a:pPr>
            <a:r>
              <a:rPr lang="en-US" sz="3200" dirty="0" smtClean="0">
                <a:solidFill>
                  <a:schemeClr val="tx2"/>
                </a:solidFill>
              </a:rPr>
              <a:t>subsets		:: [a] -&gt; [[a]]</a:t>
            </a:r>
          </a:p>
          <a:p>
            <a:pPr>
              <a:buFont typeface="Wingdings" pitchFamily="-109" charset="2"/>
              <a:buNone/>
            </a:pPr>
            <a:r>
              <a:rPr lang="en-US" sz="3200" dirty="0" smtClean="0">
                <a:solidFill>
                  <a:schemeClr val="tx2"/>
                </a:solidFill>
              </a:rPr>
              <a:t>subsets []		= [[]]</a:t>
            </a:r>
          </a:p>
          <a:p>
            <a:pPr>
              <a:buFont typeface="Wingdings" pitchFamily="-109" charset="2"/>
              <a:buNone/>
            </a:pPr>
            <a:r>
              <a:rPr lang="en-US" sz="3200" dirty="0" smtClean="0">
                <a:solidFill>
                  <a:schemeClr val="tx2"/>
                </a:solidFill>
              </a:rPr>
              <a:t>subsets (x:xs)	= subsets </a:t>
            </a:r>
            <a:r>
              <a:rPr lang="en-US" sz="3200" dirty="0" err="1" smtClean="0">
                <a:solidFill>
                  <a:schemeClr val="tx2"/>
                </a:solidFill>
              </a:rPr>
              <a:t>xs</a:t>
            </a:r>
            <a:endParaRPr lang="en-US" sz="3200" dirty="0" smtClean="0">
              <a:solidFill>
                <a:schemeClr val="tx2"/>
              </a:solidFill>
            </a:endParaRPr>
          </a:p>
          <a:p>
            <a:pPr>
              <a:buFont typeface="Wingdings" pitchFamily="-109" charset="2"/>
              <a:buNone/>
            </a:pPr>
            <a:r>
              <a:rPr lang="en-US" sz="3200" dirty="0" smtClean="0">
                <a:solidFill>
                  <a:schemeClr val="tx2"/>
                </a:solidFill>
              </a:rPr>
              <a:t>				   ++ map (x:) (subsets </a:t>
            </a:r>
            <a:r>
              <a:rPr lang="en-US" sz="3200" dirty="0" err="1" smtClean="0">
                <a:solidFill>
                  <a:schemeClr val="tx2"/>
                </a:solidFill>
              </a:rPr>
              <a:t>xs</a:t>
            </a:r>
            <a:r>
              <a:rPr lang="en-US" sz="3200" dirty="0" smtClean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10245" name="AutoShape 4"/>
          <p:cNvSpPr>
            <a:spLocks/>
          </p:cNvSpPr>
          <p:nvPr/>
        </p:nvSpPr>
        <p:spPr bwMode="auto">
          <a:xfrm>
            <a:off x="8618538" y="1524000"/>
            <a:ext cx="76200" cy="1828800"/>
          </a:xfrm>
          <a:prstGeom prst="rightBracket">
            <a:avLst>
              <a:gd name="adj" fmla="val 20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AutoShape 5"/>
          <p:cNvSpPr>
            <a:spLocks/>
          </p:cNvSpPr>
          <p:nvPr/>
        </p:nvSpPr>
        <p:spPr bwMode="auto">
          <a:xfrm>
            <a:off x="9296400" y="4038600"/>
            <a:ext cx="76200" cy="2133600"/>
          </a:xfrm>
          <a:prstGeom prst="rightBracket">
            <a:avLst>
              <a:gd name="adj" fmla="val 2333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Text Box 6"/>
          <p:cNvSpPr txBox="1">
            <a:spLocks noChangeArrowheads="1"/>
          </p:cNvSpPr>
          <p:nvPr/>
        </p:nvSpPr>
        <p:spPr bwMode="auto">
          <a:xfrm>
            <a:off x="8770938" y="1949450"/>
            <a:ext cx="1211262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300"/>
              <a:t>in List library</a:t>
            </a:r>
          </a:p>
        </p:txBody>
      </p:sp>
      <p:sp>
        <p:nvSpPr>
          <p:cNvPr id="10248" name="Text Box 7"/>
          <p:cNvSpPr txBox="1">
            <a:spLocks noChangeArrowheads="1"/>
          </p:cNvSpPr>
          <p:nvPr/>
        </p:nvSpPr>
        <p:spPr bwMode="auto">
          <a:xfrm>
            <a:off x="8153400" y="4267200"/>
            <a:ext cx="1211263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300"/>
              <a:t>user defined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5588C6-C772-4C96-9BC4-A1B1295E8F35}" type="slidenum">
              <a:rPr lang="en-US"/>
              <a:pPr/>
              <a:t>9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346075"/>
            <a:ext cx="8931275" cy="863600"/>
          </a:xfrm>
        </p:spPr>
        <p:txBody>
          <a:bodyPr/>
          <a:lstStyle/>
          <a:p>
            <a:r>
              <a:rPr lang="en-US" smtClean="0"/>
              <a:t>Why Does This Work?</a:t>
            </a:r>
          </a:p>
        </p:txBody>
      </p:sp>
      <p:sp>
        <p:nvSpPr>
          <p:cNvPr id="1126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90600" y="1554163"/>
            <a:ext cx="8548688" cy="5268912"/>
          </a:xfrm>
        </p:spPr>
        <p:txBody>
          <a:bodyPr/>
          <a:lstStyle/>
          <a:p>
            <a:pPr defTabSz="787400">
              <a:lnSpc>
                <a:spcPct val="90000"/>
              </a:lnSpc>
            </a:pPr>
            <a:r>
              <a:rPr lang="en-US" sz="3200" smtClean="0"/>
              <a:t>What does it mean to say that </a:t>
            </a:r>
            <a:r>
              <a:rPr lang="en-US" sz="3200" smtClean="0">
                <a:solidFill>
                  <a:schemeClr val="tx2"/>
                </a:solidFill>
              </a:rPr>
              <a:t>[]</a:t>
            </a:r>
            <a:r>
              <a:rPr lang="en-US" sz="3200" smtClean="0"/>
              <a:t> and </a:t>
            </a:r>
            <a:r>
              <a:rPr lang="en-US" sz="3200" smtClean="0">
                <a:solidFill>
                  <a:schemeClr val="tx2"/>
                </a:solidFill>
              </a:rPr>
              <a:t>(:)</a:t>
            </a:r>
            <a:r>
              <a:rPr lang="en-US" sz="3200" smtClean="0"/>
              <a:t> are the constructor functions for lists?</a:t>
            </a:r>
          </a:p>
          <a:p>
            <a:pPr defTabSz="787400">
              <a:lnSpc>
                <a:spcPct val="30000"/>
              </a:lnSpc>
            </a:pPr>
            <a:endParaRPr lang="en-US" sz="3200" smtClean="0"/>
          </a:p>
          <a:p>
            <a:pPr defTabSz="787400">
              <a:lnSpc>
                <a:spcPct val="90000"/>
              </a:lnSpc>
            </a:pPr>
            <a:r>
              <a:rPr lang="en-US" sz="3200" u="sng" smtClean="0"/>
              <a:t>No Junk</a:t>
            </a:r>
            <a:r>
              <a:rPr lang="en-US" sz="3200" smtClean="0"/>
              <a:t>: every list value is equal either to </a:t>
            </a:r>
            <a:r>
              <a:rPr lang="en-US" sz="3200" smtClean="0">
                <a:solidFill>
                  <a:schemeClr val="tx2"/>
                </a:solidFill>
              </a:rPr>
              <a:t>[]</a:t>
            </a:r>
            <a:r>
              <a:rPr lang="en-US" sz="3200" smtClean="0"/>
              <a:t>, or else to a list of the form </a:t>
            </a:r>
            <a:r>
              <a:rPr lang="en-US" sz="3200" smtClean="0">
                <a:solidFill>
                  <a:schemeClr val="tx2"/>
                </a:solidFill>
              </a:rPr>
              <a:t>(x:xs)</a:t>
            </a:r>
            <a:r>
              <a:rPr lang="en-US" sz="3200" smtClean="0"/>
              <a:t> (ignoring non-termination, for now)</a:t>
            </a:r>
          </a:p>
          <a:p>
            <a:pPr defTabSz="787400">
              <a:lnSpc>
                <a:spcPct val="40000"/>
              </a:lnSpc>
            </a:pPr>
            <a:endParaRPr lang="en-US" sz="3200" smtClean="0"/>
          </a:p>
          <a:p>
            <a:pPr defTabSz="787400">
              <a:lnSpc>
                <a:spcPct val="90000"/>
              </a:lnSpc>
            </a:pPr>
            <a:r>
              <a:rPr lang="en-US" sz="3200" u="sng" smtClean="0"/>
              <a:t>No Confusion</a:t>
            </a:r>
            <a:r>
              <a:rPr lang="en-US" sz="3200" smtClean="0"/>
              <a:t>: if </a:t>
            </a:r>
            <a:r>
              <a:rPr lang="en-US" sz="3200" smtClean="0">
                <a:solidFill>
                  <a:schemeClr val="tx2"/>
                </a:solidFill>
              </a:rPr>
              <a:t>x</a:t>
            </a:r>
            <a:r>
              <a:rPr lang="en-US" sz="3200" smtClean="0">
                <a:latin typeface="Symbol" pitchFamily="-109" charset="2"/>
                <a:sym typeface="Symbol" pitchFamily="-109" charset="2"/>
              </a:rPr>
              <a:t></a:t>
            </a:r>
            <a:r>
              <a:rPr lang="en-US" sz="3200" smtClean="0">
                <a:solidFill>
                  <a:schemeClr val="tx2"/>
                </a:solidFill>
              </a:rPr>
              <a:t>y</a:t>
            </a:r>
            <a:r>
              <a:rPr lang="en-US" sz="3200" smtClean="0"/>
              <a:t>, or </a:t>
            </a:r>
            <a:r>
              <a:rPr lang="en-US" sz="3200" smtClean="0">
                <a:solidFill>
                  <a:schemeClr val="tx2"/>
                </a:solidFill>
              </a:rPr>
              <a:t>xs</a:t>
            </a:r>
            <a:r>
              <a:rPr lang="en-US" sz="3200" smtClean="0">
                <a:latin typeface="Symbol" pitchFamily="-109" charset="2"/>
                <a:sym typeface="Symbol" pitchFamily="-109" charset="2"/>
              </a:rPr>
              <a:t></a:t>
            </a:r>
            <a:r>
              <a:rPr lang="en-US" sz="3200" smtClean="0">
                <a:solidFill>
                  <a:schemeClr val="tx2"/>
                </a:solidFill>
              </a:rPr>
              <a:t>ys</a:t>
            </a:r>
            <a:r>
              <a:rPr lang="en-US" sz="3200" smtClean="0"/>
              <a:t>, then</a:t>
            </a:r>
            <a:br>
              <a:rPr lang="en-US" sz="3200" smtClean="0"/>
            </a:br>
            <a:r>
              <a:rPr lang="en-US" sz="3200" smtClean="0">
                <a:solidFill>
                  <a:schemeClr val="tx2"/>
                </a:solidFill>
              </a:rPr>
              <a:t>x:xs</a:t>
            </a:r>
            <a:r>
              <a:rPr lang="en-US" sz="3200" smtClean="0"/>
              <a:t> </a:t>
            </a:r>
            <a:r>
              <a:rPr lang="en-US" sz="3200" smtClean="0">
                <a:latin typeface="Symbol" pitchFamily="-109" charset="2"/>
                <a:sym typeface="Symbol" pitchFamily="-109" charset="2"/>
              </a:rPr>
              <a:t></a:t>
            </a:r>
            <a:r>
              <a:rPr lang="en-US" sz="3200" smtClean="0"/>
              <a:t> </a:t>
            </a:r>
            <a:r>
              <a:rPr lang="en-US" sz="3200" smtClean="0">
                <a:solidFill>
                  <a:schemeClr val="tx2"/>
                </a:solidFill>
              </a:rPr>
              <a:t>y:ys</a:t>
            </a:r>
          </a:p>
          <a:p>
            <a:pPr defTabSz="787400">
              <a:lnSpc>
                <a:spcPct val="30000"/>
              </a:lnSpc>
            </a:pPr>
            <a:endParaRPr lang="en-US" sz="3200" smtClean="0">
              <a:solidFill>
                <a:schemeClr val="tx2"/>
              </a:solidFill>
            </a:endParaRPr>
          </a:p>
          <a:p>
            <a:pPr defTabSz="787400">
              <a:lnSpc>
                <a:spcPct val="90000"/>
              </a:lnSpc>
            </a:pPr>
            <a:r>
              <a:rPr lang="en-US" sz="3200" smtClean="0"/>
              <a:t>A pair of equations	  </a:t>
            </a:r>
            <a:r>
              <a:rPr lang="en-US" sz="3200" smtClean="0">
                <a:solidFill>
                  <a:schemeClr val="tx2"/>
                </a:solidFill>
              </a:rPr>
              <a:t>f []       = …</a:t>
            </a:r>
            <a:br>
              <a:rPr lang="en-US" sz="3200" smtClean="0">
                <a:solidFill>
                  <a:schemeClr val="tx2"/>
                </a:solidFill>
              </a:rPr>
            </a:br>
            <a:r>
              <a:rPr lang="en-US" sz="3200" smtClean="0">
                <a:solidFill>
                  <a:schemeClr val="tx2"/>
                </a:solidFill>
              </a:rPr>
              <a:t>						 	f (x:xs)	= …</a:t>
            </a:r>
            <a:r>
              <a:rPr lang="en-US" sz="3200" smtClean="0"/>
              <a:t/>
            </a:r>
            <a:br>
              <a:rPr lang="en-US" sz="3200" smtClean="0"/>
            </a:br>
            <a:r>
              <a:rPr lang="en-US" sz="3200" smtClean="0"/>
              <a:t>defines a unique function on list values</a:t>
            </a:r>
            <a:endParaRPr lang="en-US" sz="32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9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7000</TotalTime>
  <Words>1313</Words>
  <Application>Microsoft Office PowerPoint</Application>
  <PresentationFormat>Custom</PresentationFormat>
  <Paragraphs>408</Paragraphs>
  <Slides>35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Blueprint</vt:lpstr>
      <vt:lpstr>CS 457/557: Functional Languages   Lists and Algebraic Datatypes</vt:lpstr>
      <vt:lpstr>Why Lists?</vt:lpstr>
      <vt:lpstr>Naming Convention:</vt:lpstr>
      <vt:lpstr>Prelude Functions:</vt:lpstr>
      <vt:lpstr>Constructor Functions:</vt:lpstr>
      <vt:lpstr>Functions on Lists:</vt:lpstr>
      <vt:lpstr>Recursive Functions:</vt:lpstr>
      <vt:lpstr>… continued:</vt:lpstr>
      <vt:lpstr>Why Does This Work?</vt:lpstr>
      <vt:lpstr>Algebraic Datatypes:</vt:lpstr>
      <vt:lpstr>Algebraic Datatypes:</vt:lpstr>
      <vt:lpstr>In Haskell Notation:</vt:lpstr>
      <vt:lpstr>More Enumerations:</vt:lpstr>
      <vt:lpstr>More Recursive Types:</vt:lpstr>
      <vt:lpstr>More Parameterized Types:</vt:lpstr>
      <vt:lpstr>General Form:</vt:lpstr>
      <vt:lpstr>No Junk and Confusion:</vt:lpstr>
      <vt:lpstr>Pattern Matching:</vt:lpstr>
      <vt:lpstr>Pattern Matching &amp; Substitution:</vt:lpstr>
      <vt:lpstr>Patterns:</vt:lpstr>
      <vt:lpstr>Other Pattern Forms:</vt:lpstr>
      <vt:lpstr>Function Definitions:</vt:lpstr>
      <vt:lpstr>… continued:</vt:lpstr>
      <vt:lpstr>Guards, Guards!</vt:lpstr>
      <vt:lpstr>Where Clauses:</vt:lpstr>
      <vt:lpstr>Example: filter</vt:lpstr>
      <vt:lpstr>Example: Binary Search Trees</vt:lpstr>
      <vt:lpstr>Case Expressions:</vt:lpstr>
      <vt:lpstr>… continued:</vt:lpstr>
      <vt:lpstr>If Expressions:</vt:lpstr>
      <vt:lpstr>Summary:</vt:lpstr>
      <vt:lpstr>Example: transpose</vt:lpstr>
      <vt:lpstr>Example: say</vt:lpstr>
      <vt:lpstr>… continued:</vt:lpstr>
      <vt:lpstr>Composition and Reuse: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557: Lecture 1</dc:title>
  <dc:subject/>
  <dc:creator>Mark P Jones</dc:creator>
  <cp:keywords/>
  <dc:description>Copyright (c) Mark P Jones, January 2007, All Rights Reserved.  Licensed for personal use only._x000d_
</dc:description>
  <cp:lastModifiedBy>Tim Sheard</cp:lastModifiedBy>
  <cp:revision>127</cp:revision>
  <cp:lastPrinted>2009-04-07T20:29:33Z</cp:lastPrinted>
  <dcterms:created xsi:type="dcterms:W3CDTF">2009-04-09T18:09:20Z</dcterms:created>
  <dcterms:modified xsi:type="dcterms:W3CDTF">2010-01-14T20:46:41Z</dcterms:modified>
  <cp:category/>
</cp:coreProperties>
</file>