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1" r:id="rId3"/>
    <p:sldId id="272" r:id="rId4"/>
    <p:sldId id="276" r:id="rId5"/>
    <p:sldId id="273" r:id="rId6"/>
    <p:sldId id="274" r:id="rId7"/>
    <p:sldId id="275" r:id="rId8"/>
    <p:sldId id="283" r:id="rId9"/>
    <p:sldId id="284" r:id="rId10"/>
    <p:sldId id="277" r:id="rId11"/>
    <p:sldId id="278" r:id="rId12"/>
    <p:sldId id="279" r:id="rId13"/>
    <p:sldId id="280" r:id="rId14"/>
  </p:sldIdLst>
  <p:sldSz cx="9144000" cy="6858000" type="letter"/>
  <p:notesSz cx="9448800" cy="71501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 autoAdjust="0"/>
    <p:restoredTop sz="94737" autoAdjust="0"/>
  </p:normalViewPr>
  <p:slideViewPr>
    <p:cSldViewPr>
      <p:cViewPr>
        <p:scale>
          <a:sx n="66" d="100"/>
          <a:sy n="66" d="100"/>
        </p:scale>
        <p:origin x="-7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94200" y="6808788"/>
            <a:ext cx="658813" cy="219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74656" tIns="38156" rIns="74656" bIns="38156">
            <a:spAutoFit/>
          </a:bodyPr>
          <a:lstStyle/>
          <a:p>
            <a:pPr algn="ctr" defTabSz="747713">
              <a:lnSpc>
                <a:spcPct val="90000"/>
              </a:lnSpc>
            </a:pPr>
            <a:r>
              <a:rPr lang="en-US" sz="1000" b="0"/>
              <a:t>Page </a:t>
            </a:r>
            <a:fld id="{4830212F-B4EC-484C-89EF-64B08B9A1AE7}" type="slidenum">
              <a:rPr lang="en-US" sz="1000" b="0"/>
              <a:pPr algn="ctr" defTabSz="747713">
                <a:lnSpc>
                  <a:spcPct val="90000"/>
                </a:lnSpc>
              </a:pPr>
              <a:t>‹#›</a:t>
            </a:fld>
            <a:endParaRPr lang="en-US" sz="10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94200" y="6808788"/>
            <a:ext cx="658813" cy="219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74656" tIns="38156" rIns="74656" bIns="38156">
            <a:spAutoFit/>
          </a:bodyPr>
          <a:lstStyle/>
          <a:p>
            <a:pPr algn="ctr" defTabSz="747713">
              <a:lnSpc>
                <a:spcPct val="90000"/>
              </a:lnSpc>
            </a:pPr>
            <a:r>
              <a:rPr lang="en-US" sz="1000" b="0"/>
              <a:t>Page </a:t>
            </a:r>
            <a:fld id="{23729DF7-BE49-40C6-900B-D9A61CDADE30}" type="slidenum">
              <a:rPr lang="en-US" sz="1000" b="0"/>
              <a:pPr algn="ctr" defTabSz="747713">
                <a:lnSpc>
                  <a:spcPct val="90000"/>
                </a:lnSpc>
              </a:pPr>
              <a:t>‹#›</a:t>
            </a:fld>
            <a:endParaRPr lang="en-US" sz="1000" b="0"/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3225" y="539750"/>
            <a:ext cx="3568700" cy="2676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09675" y="3397250"/>
            <a:ext cx="7029450" cy="322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79632" tIns="39816" rIns="79632" bIns="398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54063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376238" algn="l" defTabSz="754063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754063" algn="l" defTabSz="754063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130300" algn="l" defTabSz="754063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508125" algn="l" defTabSz="754063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0650" y="285750"/>
            <a:ext cx="2063750" cy="6115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9400" y="285750"/>
            <a:ext cx="6038850" cy="6115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285750"/>
            <a:ext cx="8255000" cy="514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52500"/>
            <a:ext cx="4000500" cy="5448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533900" y="952500"/>
            <a:ext cx="4000500" cy="544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52500"/>
            <a:ext cx="4000500" cy="5448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952500"/>
            <a:ext cx="4000500" cy="5448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9400" y="285750"/>
            <a:ext cx="82550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52500"/>
            <a:ext cx="8153400" cy="544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12713" y="-9525"/>
            <a:ext cx="2603500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/>
              <a:t>Cse536  Functional Programming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037513" y="6515100"/>
            <a:ext cx="4302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fld id="{B0FF87ED-15EB-48D5-AD04-4F8380AB211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12713" y="6492875"/>
            <a:ext cx="1323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fld id="{9ECBB97D-060B-4F80-B47F-42D04FC84903}" type="datetime1">
              <a:rPr lang="en-US" sz="1800"/>
              <a:pPr/>
              <a:t>1/21/2015</a:t>
            </a:fld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j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j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j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j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j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j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314325"/>
            <a:ext cx="8255000" cy="514350"/>
          </a:xfrm>
          <a:noFill/>
          <a:ln/>
        </p:spPr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952500"/>
            <a:ext cx="8153400" cy="5448300"/>
          </a:xfrm>
          <a:noFill/>
          <a:ln/>
        </p:spPr>
        <p:txBody>
          <a:bodyPr/>
          <a:lstStyle/>
          <a:p>
            <a:pPr marL="57150" indent="-57150">
              <a:tabLst>
                <a:tab pos="1200150" algn="l"/>
              </a:tabLst>
            </a:pPr>
            <a:r>
              <a:rPr lang="en-US" sz="2800" dirty="0"/>
              <a:t>Today’s Topics</a:t>
            </a:r>
          </a:p>
          <a:p>
            <a:pPr marL="742950" lvl="1" indent="-57150">
              <a:tabLst>
                <a:tab pos="1200150" algn="l"/>
              </a:tabLst>
            </a:pPr>
            <a:r>
              <a:rPr lang="en-US" sz="2000" dirty="0"/>
              <a:t> Trees</a:t>
            </a:r>
          </a:p>
          <a:p>
            <a:pPr marL="742950" lvl="1" indent="-57150">
              <a:tabLst>
                <a:tab pos="1200150" algn="l"/>
              </a:tabLst>
            </a:pPr>
            <a:r>
              <a:rPr lang="en-US" sz="2000" dirty="0"/>
              <a:t> Kinds of trees - branching factor</a:t>
            </a:r>
          </a:p>
          <a:p>
            <a:pPr marL="742950" lvl="1" indent="-57150">
              <a:tabLst>
                <a:tab pos="1200150" algn="l"/>
              </a:tabLst>
            </a:pPr>
            <a:r>
              <a:rPr lang="en-US" sz="2000" dirty="0"/>
              <a:t>functions over trees</a:t>
            </a:r>
          </a:p>
          <a:p>
            <a:pPr marL="742950" lvl="1" indent="-57150">
              <a:tabLst>
                <a:tab pos="1200150" algn="l"/>
              </a:tabLst>
            </a:pPr>
            <a:r>
              <a:rPr lang="en-US" sz="2000" dirty="0"/>
              <a:t>patterns of recursion - the fold for trees</a:t>
            </a:r>
          </a:p>
          <a:p>
            <a:pPr marL="742950" lvl="1" indent="-57150">
              <a:tabLst>
                <a:tab pos="1200150" algn="l"/>
              </a:tabLst>
            </a:pPr>
            <a:r>
              <a:rPr lang="en-US" sz="2000" dirty="0"/>
              <a:t>Arithmetic expressions</a:t>
            </a:r>
          </a:p>
          <a:p>
            <a:pPr marL="742950" lvl="1" indent="-57150">
              <a:tabLst>
                <a:tab pos="1200150" algn="l"/>
              </a:tabLst>
            </a:pPr>
            <a:r>
              <a:rPr lang="en-US" sz="2000" dirty="0"/>
              <a:t>Infinite trees</a:t>
            </a:r>
          </a:p>
          <a:p>
            <a:pPr marL="742950" lvl="1" indent="-57150">
              <a:tabLst>
                <a:tab pos="1200150" algn="l"/>
              </a:tabLst>
            </a:pP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Expressons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data Expr2 = C2 Float 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           | Add2 Expr2 Expr2 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           | Sub2 Expr2 Expr2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           | Mul2 Expr2 Expr2 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           | Div2 Expr2 Expr2</a:t>
            </a:r>
          </a:p>
          <a:p>
            <a:pPr>
              <a:buFontTx/>
              <a:buNone/>
            </a:pPr>
            <a:endParaRPr lang="en-US">
              <a:latin typeface="Courier New" pitchFamily="49" charset="0"/>
            </a:endParaRPr>
          </a:p>
          <a:p>
            <a:r>
              <a:rPr lang="en-US"/>
              <a:t>using infix constructor functions</a:t>
            </a:r>
          </a:p>
          <a:p>
            <a:pPr lvl="3"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data Expr = C Float 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          | Expr :+ Expr 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          | Expr :- Expr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          | Expr :* Expr 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          | Expr :/ Expr  </a:t>
            </a:r>
          </a:p>
        </p:txBody>
      </p:sp>
      <p:sp>
        <p:nvSpPr>
          <p:cNvPr id="105476" name="AutoShape 4"/>
          <p:cNvSpPr>
            <a:spLocks noChangeArrowheads="1"/>
          </p:cNvSpPr>
          <p:nvPr/>
        </p:nvSpPr>
        <p:spPr bwMode="auto">
          <a:xfrm>
            <a:off x="5486400" y="3657600"/>
            <a:ext cx="3429000" cy="16764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Infix constructor operators start</a:t>
            </a:r>
          </a:p>
          <a:p>
            <a:pPr algn="ctr"/>
            <a:r>
              <a:rPr lang="en-US"/>
              <a:t>with a colon (:) ,  just like </a:t>
            </a:r>
          </a:p>
          <a:p>
            <a:pPr algn="ctr"/>
            <a:r>
              <a:rPr lang="en-US"/>
              <a:t>constructor functions start with </a:t>
            </a:r>
          </a:p>
          <a:p>
            <a:pPr algn="ctr"/>
            <a:r>
              <a:rPr lang="en-US"/>
              <a:t>an upper case letter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uses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e1 = (C 10 :+ (C 8 :/ C 2)) :* (C 7 :- C 4)</a:t>
            </a:r>
          </a:p>
          <a:p>
            <a:pPr>
              <a:buFontTx/>
              <a:buNone/>
            </a:pPr>
            <a:endParaRPr lang="en-US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evaluate :: Expr -&gt; Float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evaluate (C x) = x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evaluate (e1 :+ e2) = evaluate e1 + evaluate e2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evaluate (e1 :- e2) = evaluate e1 - evaluate e2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evaluate (e1 :* e2) = evaluate e1 * evaluate e2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evaluate (e1 :/ e2) = evaluate e1 / evaluate e2</a:t>
            </a:r>
          </a:p>
          <a:p>
            <a:pPr>
              <a:buFontTx/>
              <a:buNone/>
            </a:pPr>
            <a:endParaRPr lang="en-US" sz="20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0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Main&gt; evaluate e1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42.0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Infinite Trees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we make an Expr tree that represents the infinite expression:    1 + 2 + 3 + 4 ….</a:t>
            </a:r>
          </a:p>
          <a:p>
            <a:pPr lvl="3">
              <a:buFontTx/>
              <a:buNone/>
            </a:pPr>
            <a:endParaRPr lang="en-US" sz="1200">
              <a:latin typeface="Courier New" pitchFamily="49" charset="0"/>
            </a:endParaRPr>
          </a:p>
          <a:p>
            <a:pPr lvl="3">
              <a:buFontTx/>
              <a:buNone/>
            </a:pPr>
            <a:endParaRPr lang="en-US" sz="1200">
              <a:latin typeface="Courier New" pitchFamily="49" charset="0"/>
            </a:endParaRPr>
          </a:p>
          <a:p>
            <a:pPr lvl="3">
              <a:buFontTx/>
              <a:buNone/>
            </a:pPr>
            <a:endParaRPr lang="en-US" sz="12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sumFromN n = C n :+ (sumFromN (n+1))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sumAll = sumFromN 1</a:t>
            </a:r>
          </a:p>
          <a:p>
            <a:pPr lvl="3">
              <a:buFontTx/>
              <a:buNone/>
            </a:pPr>
            <a:endParaRPr lang="en-US" sz="1000">
              <a:latin typeface="Courier New" pitchFamily="49" charset="0"/>
            </a:endParaRPr>
          </a:p>
          <a:p>
            <a:pPr lvl="3">
              <a:buFontTx/>
              <a:buNone/>
            </a:pPr>
            <a:endParaRPr lang="en-US" sz="1000">
              <a:latin typeface="Courier New" pitchFamily="49" charset="0"/>
            </a:endParaRPr>
          </a:p>
          <a:p>
            <a:pPr lvl="3">
              <a:buFontTx/>
              <a:buNone/>
            </a:pPr>
            <a:endParaRPr lang="en-US" sz="1000">
              <a:latin typeface="Courier New" pitchFamily="49" charset="0"/>
            </a:endParaRPr>
          </a:p>
          <a:p>
            <a:pPr lvl="3">
              <a:buFontTx/>
              <a:buNone/>
            </a:pPr>
            <a:endParaRPr lang="en-US" sz="10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add1 (C n) = C (n+1)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add1 (x :+ y) = add1 x :+ add1 y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add1 (x :- y) = add1 x :- add1 y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add1 (x :* y) = add1 x :* add1 y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add1 (x :/ y) = add1 x :/ add1 y</a:t>
            </a:r>
          </a:p>
          <a:p>
            <a:pPr lvl="3">
              <a:buFontTx/>
              <a:buNone/>
            </a:pPr>
            <a:endParaRPr lang="en-US" sz="10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sumAll2 = C 1 :+ (add1 sumAll2)</a:t>
            </a:r>
          </a:p>
          <a:p>
            <a:pPr lvl="3">
              <a:buFontTx/>
              <a:buNone/>
            </a:pPr>
            <a:endParaRPr lang="en-US" sz="10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Observing Infinite Trees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 can observe an infinite tree by printing a finite prefix of it. We need a </a:t>
            </a:r>
            <a:r>
              <a:rPr lang="en-US" sz="2800">
                <a:latin typeface="Courier New" pitchFamily="49" charset="0"/>
              </a:rPr>
              <a:t>take</a:t>
            </a:r>
            <a:r>
              <a:rPr lang="en-US"/>
              <a:t>-like function for trees.</a:t>
            </a:r>
          </a:p>
          <a:p>
            <a:endParaRPr lang="en-US"/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showE 0 _ = "..."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showE n (C m) = show m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showE n (x :+ y) = "(" ++ (showE (n-1) x) ++ "+" 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                   ++ (showE (n-1) y) ++ ")"</a:t>
            </a:r>
          </a:p>
          <a:p>
            <a:endParaRPr lang="en-US"/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990600" y="3875088"/>
            <a:ext cx="7315200" cy="2297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0">
                <a:latin typeface="Courier New" pitchFamily="49" charset="0"/>
              </a:rPr>
              <a:t>Main&gt; showE 5 sumAll2</a:t>
            </a:r>
          </a:p>
          <a:p>
            <a:r>
              <a:rPr lang="en-US" sz="2400" b="0">
                <a:latin typeface="Courier New" pitchFamily="49" charset="0"/>
              </a:rPr>
              <a:t>"(1.0+(2.0+(3.0+(4.0+(...+...)))))"</a:t>
            </a:r>
          </a:p>
          <a:p>
            <a:endParaRPr lang="en-US" sz="2400" b="0">
              <a:latin typeface="Courier New" pitchFamily="49" charset="0"/>
            </a:endParaRPr>
          </a:p>
          <a:p>
            <a:r>
              <a:rPr lang="en-US" sz="2400" b="0">
                <a:latin typeface="Courier New" pitchFamily="49" charset="0"/>
              </a:rPr>
              <a:t>Main&gt; showE 5 sumAll</a:t>
            </a:r>
          </a:p>
          <a:p>
            <a:r>
              <a:rPr lang="en-US" sz="2400" b="0">
                <a:latin typeface="Courier New" pitchFamily="49" charset="0"/>
              </a:rPr>
              <a:t>"(1.0+(2.0+(3.0+(4.0+(...+...)))))"</a:t>
            </a:r>
          </a:p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Trees are important data structures in computer science</a:t>
            </a:r>
          </a:p>
          <a:p>
            <a:r>
              <a:rPr lang="en-US"/>
              <a:t>Trees have interesting properties</a:t>
            </a:r>
          </a:p>
          <a:p>
            <a:pPr lvl="1"/>
            <a:r>
              <a:rPr lang="en-US"/>
              <a:t>They usually are finite, but unbounded in size</a:t>
            </a:r>
          </a:p>
          <a:p>
            <a:pPr lvl="1"/>
            <a:r>
              <a:rPr lang="en-US"/>
              <a:t>Sometimes contain other types inside</a:t>
            </a:r>
          </a:p>
          <a:p>
            <a:pPr lvl="1"/>
            <a:r>
              <a:rPr lang="en-US"/>
              <a:t>Sometimes the things contained are polymorphic</a:t>
            </a:r>
          </a:p>
          <a:p>
            <a:pPr lvl="1"/>
            <a:r>
              <a:rPr lang="en-US"/>
              <a:t>differing “branching factors”</a:t>
            </a:r>
          </a:p>
          <a:p>
            <a:pPr lvl="1"/>
            <a:r>
              <a:rPr lang="en-US"/>
              <a:t>different kinds of leaf and branching nodes</a:t>
            </a:r>
          </a:p>
          <a:p>
            <a:pPr lvl="1"/>
            <a:endParaRPr lang="en-US"/>
          </a:p>
          <a:p>
            <a:r>
              <a:rPr lang="en-US"/>
              <a:t>Lots of interesting things can be modeled by trees</a:t>
            </a:r>
          </a:p>
          <a:p>
            <a:pPr lvl="1"/>
            <a:r>
              <a:rPr lang="en-US"/>
              <a:t>lists  (linear branching)</a:t>
            </a:r>
          </a:p>
          <a:p>
            <a:pPr lvl="1"/>
            <a:r>
              <a:rPr lang="en-US"/>
              <a:t>arithmetic expressions</a:t>
            </a:r>
          </a:p>
          <a:p>
            <a:pPr lvl="1"/>
            <a:r>
              <a:rPr lang="en-US"/>
              <a:t>parse trees (for languages)</a:t>
            </a:r>
          </a:p>
          <a:p>
            <a:pPr lvl="1"/>
            <a:endParaRPr lang="en-US"/>
          </a:p>
          <a:p>
            <a:r>
              <a:rPr lang="en-US"/>
              <a:t>In a lazy language it is possible to have infinite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data List a = Nil | MkList a (List a)</a:t>
            </a:r>
          </a:p>
          <a:p>
            <a:pPr lvl="3">
              <a:lnSpc>
                <a:spcPct val="80000"/>
              </a:lnSpc>
              <a:buFontTx/>
              <a:buNone/>
            </a:pPr>
            <a:endParaRPr lang="en-US" sz="12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data Tree a = Leaf a | Branch  (Tree a) (Tree a)</a:t>
            </a:r>
          </a:p>
          <a:p>
            <a:pPr lvl="3">
              <a:lnSpc>
                <a:spcPct val="80000"/>
              </a:lnSpc>
              <a:buFontTx/>
              <a:buNone/>
            </a:pPr>
            <a:endParaRPr lang="en-US" sz="12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data IntegerTree = IntLeaf Integer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                 | IntBranch IntegerTree IntegerTree</a:t>
            </a:r>
          </a:p>
          <a:p>
            <a:pPr lvl="4">
              <a:lnSpc>
                <a:spcPct val="80000"/>
              </a:lnSpc>
              <a:buFontTx/>
              <a:buNone/>
            </a:pPr>
            <a:endParaRPr lang="en-US" sz="12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data SimpleTree  = SLeaf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                 | SBranch SimpleTree SimpleTree</a:t>
            </a:r>
          </a:p>
          <a:p>
            <a:pPr lvl="3">
              <a:lnSpc>
                <a:spcPct val="80000"/>
              </a:lnSpc>
              <a:buFontTx/>
              <a:buNone/>
            </a:pPr>
            <a:endParaRPr lang="en-US" sz="12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data InternalTree a = ILeaf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                    | IBranch a (InternalTree a)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                                (InternalTree a)</a:t>
            </a:r>
          </a:p>
          <a:p>
            <a:pPr lvl="4">
              <a:lnSpc>
                <a:spcPct val="80000"/>
              </a:lnSpc>
              <a:buFontTx/>
              <a:buNone/>
            </a:pPr>
            <a:endParaRPr lang="en-US" sz="12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data FancyTree a b =  FLeaf a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                   | FBranch b (FancyTree a b)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                               (FancyTree a 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 up the trees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1800">
                <a:latin typeface="Courier New" pitchFamily="49" charset="0"/>
              </a:rPr>
              <a:t>IntegerTree</a:t>
            </a:r>
          </a:p>
          <a:p>
            <a:pPr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Tree  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</a:t>
            </a:r>
          </a:p>
          <a:p>
            <a:r>
              <a:rPr lang="en-US" sz="1800">
                <a:latin typeface="Courier New" pitchFamily="49" charset="0"/>
              </a:rPr>
              <a:t>SimpleTree </a:t>
            </a:r>
          </a:p>
          <a:p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List </a:t>
            </a:r>
          </a:p>
          <a:p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InternalTree 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FancyTree  </a:t>
            </a:r>
          </a:p>
        </p:txBody>
      </p:sp>
      <p:grpSp>
        <p:nvGrpSpPr>
          <p:cNvPr id="104460" name="Group 12"/>
          <p:cNvGrpSpPr>
            <a:grpSpLocks/>
          </p:cNvGrpSpPr>
          <p:nvPr/>
        </p:nvGrpSpPr>
        <p:grpSpPr bwMode="auto">
          <a:xfrm>
            <a:off x="4876800" y="1295400"/>
            <a:ext cx="1905000" cy="496888"/>
            <a:chOff x="3072" y="624"/>
            <a:chExt cx="1200" cy="596"/>
          </a:xfrm>
        </p:grpSpPr>
        <p:sp>
          <p:nvSpPr>
            <p:cNvPr id="104453" name="Line 5"/>
            <p:cNvSpPr>
              <a:spLocks noChangeShapeType="1"/>
            </p:cNvSpPr>
            <p:nvPr/>
          </p:nvSpPr>
          <p:spPr bwMode="auto">
            <a:xfrm flipH="1">
              <a:off x="3168" y="62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4" name="Line 6"/>
            <p:cNvSpPr>
              <a:spLocks noChangeShapeType="1"/>
            </p:cNvSpPr>
            <p:nvPr/>
          </p:nvSpPr>
          <p:spPr bwMode="auto">
            <a:xfrm>
              <a:off x="3216" y="624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5" name="Line 7"/>
            <p:cNvSpPr>
              <a:spLocks noChangeShapeType="1"/>
            </p:cNvSpPr>
            <p:nvPr/>
          </p:nvSpPr>
          <p:spPr bwMode="auto">
            <a:xfrm>
              <a:off x="3744" y="62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6" name="Line 8"/>
            <p:cNvSpPr>
              <a:spLocks noChangeShapeType="1"/>
            </p:cNvSpPr>
            <p:nvPr/>
          </p:nvSpPr>
          <p:spPr bwMode="auto">
            <a:xfrm>
              <a:off x="3792" y="6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7" name="Rectangle 9"/>
            <p:cNvSpPr>
              <a:spLocks noChangeArrowheads="1"/>
            </p:cNvSpPr>
            <p:nvPr/>
          </p:nvSpPr>
          <p:spPr bwMode="auto">
            <a:xfrm>
              <a:off x="4128" y="624"/>
              <a:ext cx="144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8" name="Text Box 10"/>
            <p:cNvSpPr txBox="1">
              <a:spLocks noChangeArrowheads="1"/>
            </p:cNvSpPr>
            <p:nvPr/>
          </p:nvSpPr>
          <p:spPr bwMode="auto">
            <a:xfrm>
              <a:off x="3072" y="816"/>
              <a:ext cx="208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04459" name="Text Box 11"/>
            <p:cNvSpPr txBox="1">
              <a:spLocks noChangeArrowheads="1"/>
            </p:cNvSpPr>
            <p:nvPr/>
          </p:nvSpPr>
          <p:spPr bwMode="auto">
            <a:xfrm>
              <a:off x="3648" y="816"/>
              <a:ext cx="208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104468" name="Group 20"/>
          <p:cNvGrpSpPr>
            <a:grpSpLocks/>
          </p:cNvGrpSpPr>
          <p:nvPr/>
        </p:nvGrpSpPr>
        <p:grpSpPr bwMode="auto">
          <a:xfrm>
            <a:off x="6858000" y="1981200"/>
            <a:ext cx="1371600" cy="1600200"/>
            <a:chOff x="4320" y="1248"/>
            <a:chExt cx="864" cy="1008"/>
          </a:xfrm>
        </p:grpSpPr>
        <p:sp>
          <p:nvSpPr>
            <p:cNvPr id="104461" name="Line 13"/>
            <p:cNvSpPr>
              <a:spLocks noChangeShapeType="1"/>
            </p:cNvSpPr>
            <p:nvPr/>
          </p:nvSpPr>
          <p:spPr bwMode="auto">
            <a:xfrm flipH="1">
              <a:off x="4368" y="1248"/>
              <a:ext cx="24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2" name="Line 14"/>
            <p:cNvSpPr>
              <a:spLocks noChangeShapeType="1"/>
            </p:cNvSpPr>
            <p:nvPr/>
          </p:nvSpPr>
          <p:spPr bwMode="auto">
            <a:xfrm>
              <a:off x="4608" y="1248"/>
              <a:ext cx="33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3" name="Line 15"/>
            <p:cNvSpPr>
              <a:spLocks noChangeShapeType="1"/>
            </p:cNvSpPr>
            <p:nvPr/>
          </p:nvSpPr>
          <p:spPr bwMode="auto">
            <a:xfrm flipH="1">
              <a:off x="4752" y="1728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4" name="Line 16"/>
            <p:cNvSpPr>
              <a:spLocks noChangeShapeType="1"/>
            </p:cNvSpPr>
            <p:nvPr/>
          </p:nvSpPr>
          <p:spPr bwMode="auto">
            <a:xfrm>
              <a:off x="4944" y="1728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5" name="Rectangle 17"/>
            <p:cNvSpPr>
              <a:spLocks noChangeArrowheads="1"/>
            </p:cNvSpPr>
            <p:nvPr/>
          </p:nvSpPr>
          <p:spPr bwMode="auto">
            <a:xfrm>
              <a:off x="4320" y="1680"/>
              <a:ext cx="144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04466" name="Rectangle 18"/>
            <p:cNvSpPr>
              <a:spLocks noChangeArrowheads="1"/>
            </p:cNvSpPr>
            <p:nvPr/>
          </p:nvSpPr>
          <p:spPr bwMode="auto">
            <a:xfrm>
              <a:off x="4704" y="2016"/>
              <a:ext cx="144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04467" name="Rectangle 19"/>
            <p:cNvSpPr>
              <a:spLocks noChangeArrowheads="1"/>
            </p:cNvSpPr>
            <p:nvPr/>
          </p:nvSpPr>
          <p:spPr bwMode="auto">
            <a:xfrm>
              <a:off x="5040" y="2016"/>
              <a:ext cx="144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</p:grpSp>
      <p:grpSp>
        <p:nvGrpSpPr>
          <p:cNvPr id="104477" name="Group 29"/>
          <p:cNvGrpSpPr>
            <a:grpSpLocks/>
          </p:cNvGrpSpPr>
          <p:nvPr/>
        </p:nvGrpSpPr>
        <p:grpSpPr bwMode="auto">
          <a:xfrm>
            <a:off x="6400800" y="4572000"/>
            <a:ext cx="1371600" cy="1600200"/>
            <a:chOff x="3168" y="2832"/>
            <a:chExt cx="864" cy="1008"/>
          </a:xfrm>
        </p:grpSpPr>
        <p:sp>
          <p:nvSpPr>
            <p:cNvPr id="104470" name="Line 22"/>
            <p:cNvSpPr>
              <a:spLocks noChangeShapeType="1"/>
            </p:cNvSpPr>
            <p:nvPr/>
          </p:nvSpPr>
          <p:spPr bwMode="auto">
            <a:xfrm flipH="1">
              <a:off x="3216" y="2832"/>
              <a:ext cx="24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71" name="Line 23"/>
            <p:cNvSpPr>
              <a:spLocks noChangeShapeType="1"/>
            </p:cNvSpPr>
            <p:nvPr/>
          </p:nvSpPr>
          <p:spPr bwMode="auto">
            <a:xfrm>
              <a:off x="3456" y="2832"/>
              <a:ext cx="33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72" name="Line 24"/>
            <p:cNvSpPr>
              <a:spLocks noChangeShapeType="1"/>
            </p:cNvSpPr>
            <p:nvPr/>
          </p:nvSpPr>
          <p:spPr bwMode="auto">
            <a:xfrm flipH="1">
              <a:off x="3600" y="3312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73" name="Line 25"/>
            <p:cNvSpPr>
              <a:spLocks noChangeShapeType="1"/>
            </p:cNvSpPr>
            <p:nvPr/>
          </p:nvSpPr>
          <p:spPr bwMode="auto">
            <a:xfrm>
              <a:off x="3792" y="3312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74" name="Rectangle 26"/>
            <p:cNvSpPr>
              <a:spLocks noChangeArrowheads="1"/>
            </p:cNvSpPr>
            <p:nvPr/>
          </p:nvSpPr>
          <p:spPr bwMode="auto">
            <a:xfrm>
              <a:off x="3168" y="3264"/>
              <a:ext cx="144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04475" name="Rectangle 27"/>
            <p:cNvSpPr>
              <a:spLocks noChangeArrowheads="1"/>
            </p:cNvSpPr>
            <p:nvPr/>
          </p:nvSpPr>
          <p:spPr bwMode="auto">
            <a:xfrm>
              <a:off x="3552" y="3600"/>
              <a:ext cx="144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104476" name="Rectangle 28"/>
            <p:cNvSpPr>
              <a:spLocks noChangeArrowheads="1"/>
            </p:cNvSpPr>
            <p:nvPr/>
          </p:nvSpPr>
          <p:spPr bwMode="auto">
            <a:xfrm>
              <a:off x="3888" y="3600"/>
              <a:ext cx="144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</p:grpSp>
      <p:grpSp>
        <p:nvGrpSpPr>
          <p:cNvPr id="104486" name="Group 38"/>
          <p:cNvGrpSpPr>
            <a:grpSpLocks/>
          </p:cNvGrpSpPr>
          <p:nvPr/>
        </p:nvGrpSpPr>
        <p:grpSpPr bwMode="auto">
          <a:xfrm>
            <a:off x="4572000" y="3200400"/>
            <a:ext cx="1219200" cy="1219200"/>
            <a:chOff x="2304" y="1152"/>
            <a:chExt cx="768" cy="768"/>
          </a:xfrm>
        </p:grpSpPr>
        <p:sp>
          <p:nvSpPr>
            <p:cNvPr id="104479" name="Line 31"/>
            <p:cNvSpPr>
              <a:spLocks noChangeShapeType="1"/>
            </p:cNvSpPr>
            <p:nvPr/>
          </p:nvSpPr>
          <p:spPr bwMode="auto">
            <a:xfrm flipH="1">
              <a:off x="2304" y="1152"/>
              <a:ext cx="24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80" name="Line 32"/>
            <p:cNvSpPr>
              <a:spLocks noChangeShapeType="1"/>
            </p:cNvSpPr>
            <p:nvPr/>
          </p:nvSpPr>
          <p:spPr bwMode="auto">
            <a:xfrm>
              <a:off x="2544" y="1152"/>
              <a:ext cx="33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81" name="Line 33"/>
            <p:cNvSpPr>
              <a:spLocks noChangeShapeType="1"/>
            </p:cNvSpPr>
            <p:nvPr/>
          </p:nvSpPr>
          <p:spPr bwMode="auto">
            <a:xfrm flipH="1">
              <a:off x="2688" y="1632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82" name="Line 34"/>
            <p:cNvSpPr>
              <a:spLocks noChangeShapeType="1"/>
            </p:cNvSpPr>
            <p:nvPr/>
          </p:nvSpPr>
          <p:spPr bwMode="auto">
            <a:xfrm>
              <a:off x="2880" y="1632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494" name="Group 46"/>
          <p:cNvGrpSpPr>
            <a:grpSpLocks/>
          </p:cNvGrpSpPr>
          <p:nvPr/>
        </p:nvGrpSpPr>
        <p:grpSpPr bwMode="auto">
          <a:xfrm>
            <a:off x="3352800" y="5105400"/>
            <a:ext cx="1219200" cy="1295400"/>
            <a:chOff x="1968" y="3312"/>
            <a:chExt cx="768" cy="816"/>
          </a:xfrm>
        </p:grpSpPr>
        <p:sp>
          <p:nvSpPr>
            <p:cNvPr id="104488" name="Line 40"/>
            <p:cNvSpPr>
              <a:spLocks noChangeShapeType="1"/>
            </p:cNvSpPr>
            <p:nvPr/>
          </p:nvSpPr>
          <p:spPr bwMode="auto">
            <a:xfrm flipH="1">
              <a:off x="1968" y="3360"/>
              <a:ext cx="24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89" name="Line 41"/>
            <p:cNvSpPr>
              <a:spLocks noChangeShapeType="1"/>
            </p:cNvSpPr>
            <p:nvPr/>
          </p:nvSpPr>
          <p:spPr bwMode="auto">
            <a:xfrm>
              <a:off x="2208" y="3360"/>
              <a:ext cx="33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90" name="Line 42"/>
            <p:cNvSpPr>
              <a:spLocks noChangeShapeType="1"/>
            </p:cNvSpPr>
            <p:nvPr/>
          </p:nvSpPr>
          <p:spPr bwMode="auto">
            <a:xfrm flipH="1">
              <a:off x="2352" y="3840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91" name="Line 43"/>
            <p:cNvSpPr>
              <a:spLocks noChangeShapeType="1"/>
            </p:cNvSpPr>
            <p:nvPr/>
          </p:nvSpPr>
          <p:spPr bwMode="auto">
            <a:xfrm>
              <a:off x="2544" y="3840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92" name="Rectangle 44"/>
            <p:cNvSpPr>
              <a:spLocks noChangeArrowheads="1"/>
            </p:cNvSpPr>
            <p:nvPr/>
          </p:nvSpPr>
          <p:spPr bwMode="auto">
            <a:xfrm>
              <a:off x="2112" y="3312"/>
              <a:ext cx="192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04493" name="Rectangle 45"/>
            <p:cNvSpPr>
              <a:spLocks noChangeArrowheads="1"/>
            </p:cNvSpPr>
            <p:nvPr/>
          </p:nvSpPr>
          <p:spPr bwMode="auto">
            <a:xfrm>
              <a:off x="2448" y="3696"/>
              <a:ext cx="192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  <a:endParaRPr lang="en-US" b="0"/>
            </a:p>
          </p:txBody>
        </p:sp>
      </p:grpSp>
      <p:grpSp>
        <p:nvGrpSpPr>
          <p:cNvPr id="104512" name="Group 64"/>
          <p:cNvGrpSpPr>
            <a:grpSpLocks/>
          </p:cNvGrpSpPr>
          <p:nvPr/>
        </p:nvGrpSpPr>
        <p:grpSpPr bwMode="auto">
          <a:xfrm>
            <a:off x="2743200" y="1600200"/>
            <a:ext cx="1524000" cy="1524000"/>
            <a:chOff x="1632" y="2256"/>
            <a:chExt cx="960" cy="960"/>
          </a:xfrm>
        </p:grpSpPr>
        <p:sp>
          <p:nvSpPr>
            <p:cNvPr id="104496" name="Line 48"/>
            <p:cNvSpPr>
              <a:spLocks noChangeShapeType="1"/>
            </p:cNvSpPr>
            <p:nvPr/>
          </p:nvSpPr>
          <p:spPr bwMode="auto">
            <a:xfrm flipH="1">
              <a:off x="1728" y="2304"/>
              <a:ext cx="24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97" name="Line 49"/>
            <p:cNvSpPr>
              <a:spLocks noChangeShapeType="1"/>
            </p:cNvSpPr>
            <p:nvPr/>
          </p:nvSpPr>
          <p:spPr bwMode="auto">
            <a:xfrm>
              <a:off x="1968" y="2304"/>
              <a:ext cx="33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98" name="Line 50"/>
            <p:cNvSpPr>
              <a:spLocks noChangeShapeType="1"/>
            </p:cNvSpPr>
            <p:nvPr/>
          </p:nvSpPr>
          <p:spPr bwMode="auto">
            <a:xfrm flipH="1">
              <a:off x="2112" y="2784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99" name="Line 51"/>
            <p:cNvSpPr>
              <a:spLocks noChangeShapeType="1"/>
            </p:cNvSpPr>
            <p:nvPr/>
          </p:nvSpPr>
          <p:spPr bwMode="auto">
            <a:xfrm>
              <a:off x="2304" y="2784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00" name="Rectangle 52"/>
            <p:cNvSpPr>
              <a:spLocks noChangeArrowheads="1"/>
            </p:cNvSpPr>
            <p:nvPr/>
          </p:nvSpPr>
          <p:spPr bwMode="auto">
            <a:xfrm>
              <a:off x="1872" y="2256"/>
              <a:ext cx="192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04501" name="Rectangle 53"/>
            <p:cNvSpPr>
              <a:spLocks noChangeArrowheads="1"/>
            </p:cNvSpPr>
            <p:nvPr/>
          </p:nvSpPr>
          <p:spPr bwMode="auto">
            <a:xfrm>
              <a:off x="2208" y="2640"/>
              <a:ext cx="192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  <a:endParaRPr lang="en-US" b="0"/>
            </a:p>
          </p:txBody>
        </p:sp>
        <p:sp>
          <p:nvSpPr>
            <p:cNvPr id="104502" name="Rectangle 54"/>
            <p:cNvSpPr>
              <a:spLocks noChangeArrowheads="1"/>
            </p:cNvSpPr>
            <p:nvPr/>
          </p:nvSpPr>
          <p:spPr bwMode="auto">
            <a:xfrm>
              <a:off x="1632" y="2736"/>
              <a:ext cx="192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CG Times (W1)" pitchFamily="18" charset="0"/>
                </a:rPr>
                <a:t>i</a:t>
              </a:r>
            </a:p>
          </p:txBody>
        </p:sp>
        <p:sp>
          <p:nvSpPr>
            <p:cNvPr id="104510" name="Rectangle 62"/>
            <p:cNvSpPr>
              <a:spLocks noChangeArrowheads="1"/>
            </p:cNvSpPr>
            <p:nvPr/>
          </p:nvSpPr>
          <p:spPr bwMode="auto">
            <a:xfrm>
              <a:off x="2016" y="3072"/>
              <a:ext cx="192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CG Times (W1)" pitchFamily="18" charset="0"/>
                </a:rPr>
                <a:t>j</a:t>
              </a:r>
            </a:p>
          </p:txBody>
        </p:sp>
        <p:sp>
          <p:nvSpPr>
            <p:cNvPr id="104511" name="Rectangle 63"/>
            <p:cNvSpPr>
              <a:spLocks noChangeArrowheads="1"/>
            </p:cNvSpPr>
            <p:nvPr/>
          </p:nvSpPr>
          <p:spPr bwMode="auto">
            <a:xfrm>
              <a:off x="2400" y="3072"/>
              <a:ext cx="192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CG Times (W1)" pitchFamily="18" charset="0"/>
                </a:rPr>
                <a:t>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on Trees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Transforming one kind of tree into another</a:t>
            </a:r>
          </a:p>
          <a:p>
            <a:pPr>
              <a:buFontTx/>
              <a:buNone/>
            </a:pPr>
            <a:endParaRPr lang="en-US" sz="20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mapTree :: (a-&gt;b) -&gt; Tree a -&gt; Tree b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mapTree f (Leaf x)       = Leaf (f x)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mapTree f (Branch t1 t2) = Branch (mapTree f t1) 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                                (mapTree f t2)</a:t>
            </a:r>
          </a:p>
          <a:p>
            <a:pPr>
              <a:buFontTx/>
              <a:buNone/>
            </a:pPr>
            <a:endParaRPr lang="en-US" sz="2000">
              <a:latin typeface="Courier New" pitchFamily="49" charset="0"/>
            </a:endParaRPr>
          </a:p>
          <a:p>
            <a:r>
              <a:rPr lang="en-US"/>
              <a:t>Collecting the items in a tree</a:t>
            </a:r>
          </a:p>
          <a:p>
            <a:pPr>
              <a:buFontTx/>
              <a:buNone/>
            </a:pPr>
            <a:endParaRPr lang="en-US" sz="20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fringe               :: Tree a -&gt; [a]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fringe (Leaf x)       = [x]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fringe (Branch t1 t2) = fringe t1 ++ fringe t2</a:t>
            </a:r>
          </a:p>
          <a:p>
            <a:pPr>
              <a:buFontTx/>
              <a:buNone/>
            </a:pPr>
            <a:endParaRPr lang="en-US" sz="2000">
              <a:latin typeface="Courier New" pitchFamily="49" charset="0"/>
            </a:endParaRPr>
          </a:p>
          <a:p>
            <a:r>
              <a:rPr lang="en-US"/>
              <a:t>what kind of information is lost using</a:t>
            </a:r>
            <a:r>
              <a:rPr lang="en-US" sz="2000">
                <a:latin typeface="Courier New" pitchFamily="49" charset="0"/>
              </a:rPr>
              <a:t> fringe?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functions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z="20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treeSize               :: Tree a -&gt; Integer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treeSize (Leaf x)       = 1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treeSize (Branch t1 t2) = treeSize t1 + treeSize t2</a:t>
            </a:r>
          </a:p>
          <a:p>
            <a:pPr>
              <a:buFontTx/>
              <a:buNone/>
            </a:pPr>
            <a:endParaRPr lang="en-US" sz="20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0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treeHeight           :: Tree a -&gt; Integer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treeHeight (Leaf x)       = 0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treeHeight (Branch t1 t2) = 1 + max (treeHeight t1) 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                                  (treeHeight t2)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Capture the pattern of recursion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foldTree</a:t>
            </a:r>
            <a:r>
              <a:rPr lang="en-US" sz="2000" dirty="0">
                <a:latin typeface="Courier New" pitchFamily="49" charset="0"/>
              </a:rPr>
              <a:t> :: (a -&gt; a -&gt; a) -&gt; (b -&gt; a) -&gt; Tree b -&gt; a</a:t>
            </a:r>
          </a:p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foldTree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bf lf </a:t>
            </a:r>
            <a:r>
              <a:rPr lang="en-US" sz="2000" dirty="0">
                <a:latin typeface="Courier New" pitchFamily="49" charset="0"/>
              </a:rPr>
              <a:t>(Leaf x)       = </a:t>
            </a:r>
            <a:r>
              <a:rPr lang="en-US" sz="2000" dirty="0" smtClean="0">
                <a:latin typeface="Courier New" pitchFamily="49" charset="0"/>
              </a:rPr>
              <a:t>lf </a:t>
            </a:r>
            <a:r>
              <a:rPr lang="en-US" sz="2000" dirty="0">
                <a:latin typeface="Courier New" pitchFamily="49" charset="0"/>
              </a:rPr>
              <a:t>x</a:t>
            </a:r>
          </a:p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foldTree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bf lf </a:t>
            </a:r>
            <a:r>
              <a:rPr lang="en-US" sz="2000" dirty="0">
                <a:latin typeface="Courier New" pitchFamily="49" charset="0"/>
              </a:rPr>
              <a:t>(Branch t1 t2) = </a:t>
            </a:r>
            <a:endParaRPr lang="en-US" sz="20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</a:rPr>
              <a:t>bf 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foldTree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bf lf </a:t>
            </a:r>
            <a:r>
              <a:rPr lang="en-US" sz="2000" dirty="0">
                <a:latin typeface="Courier New" pitchFamily="49" charset="0"/>
              </a:rPr>
              <a:t>t1) 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foldTree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bf lf </a:t>
            </a:r>
            <a:r>
              <a:rPr lang="en-US" sz="2000" dirty="0">
                <a:latin typeface="Courier New" pitchFamily="49" charset="0"/>
              </a:rPr>
              <a:t>t2)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mapTree2 f = </a:t>
            </a:r>
            <a:r>
              <a:rPr lang="en-US" sz="2000" dirty="0" err="1">
                <a:latin typeface="Courier New" pitchFamily="49" charset="0"/>
              </a:rPr>
              <a:t>foldTree</a:t>
            </a:r>
            <a:r>
              <a:rPr lang="en-US" sz="2000" dirty="0">
                <a:latin typeface="Courier New" pitchFamily="49" charset="0"/>
              </a:rPr>
              <a:t> Branch (Leaf . f)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fringe2 = </a:t>
            </a:r>
            <a:r>
              <a:rPr lang="en-US" sz="2000" dirty="0" err="1">
                <a:latin typeface="Courier New" pitchFamily="49" charset="0"/>
              </a:rPr>
              <a:t>foldTree</a:t>
            </a:r>
            <a:r>
              <a:rPr lang="en-US" sz="2000" dirty="0">
                <a:latin typeface="Courier New" pitchFamily="49" charset="0"/>
              </a:rPr>
              <a:t> (++) (\ x -&gt; [x])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treeSize2 = </a:t>
            </a:r>
            <a:r>
              <a:rPr lang="en-US" sz="2000" dirty="0" err="1">
                <a:latin typeface="Courier New" pitchFamily="49" charset="0"/>
              </a:rPr>
              <a:t>foldTree</a:t>
            </a:r>
            <a:r>
              <a:rPr lang="en-US" sz="2000" dirty="0">
                <a:latin typeface="Courier New" pitchFamily="49" charset="0"/>
              </a:rPr>
              <a:t> (+) (const 1)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treeHeight2 = </a:t>
            </a:r>
            <a:r>
              <a:rPr lang="en-US" sz="2000" dirty="0" err="1">
                <a:latin typeface="Courier New" pitchFamily="49" charset="0"/>
              </a:rPr>
              <a:t>foldTree</a:t>
            </a:r>
            <a:r>
              <a:rPr lang="en-US" sz="2000" dirty="0">
                <a:latin typeface="Courier New" pitchFamily="49" charset="0"/>
              </a:rPr>
              <a:t> (\ x y -&gt; 1 + max x y)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                    (const 0)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Flattening Trees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52500"/>
            <a:ext cx="8534400" cy="54483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data Tree a 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   = Leaf a | Branch  (Tree a) (Tree a)</a:t>
            </a:r>
          </a:p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flatten :: Tree a -&gt; [a]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flatten (Leaf x) = [x]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flatten (Branch x y) </a:t>
            </a:r>
            <a:r>
              <a:rPr lang="en-US" dirty="0" smtClean="0">
                <a:latin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</a:rPr>
              <a:t>flatten x ++ flatten y</a:t>
            </a:r>
          </a:p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dirty="0">
                <a:latin typeface="Lucida Sans" pitchFamily="34" charset="0"/>
              </a:rPr>
              <a:t>What is the complexity of flattening a deep fully filled out tree?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Flattening with accumulating parameter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data Tree a 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   = Leaf a | Branch  (Tree a) (Tree a)</a:t>
            </a:r>
          </a:p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flatten :: Tree a -&gt; [a]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</a:rPr>
              <a:t>latten </a:t>
            </a:r>
            <a:r>
              <a:rPr lang="en-US" dirty="0">
                <a:latin typeface="Courier New" pitchFamily="49" charset="0"/>
              </a:rPr>
              <a:t>t = flat t []</a:t>
            </a:r>
          </a:p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flat (Leaf x) </a:t>
            </a:r>
            <a:r>
              <a:rPr lang="en-US" dirty="0" err="1">
                <a:latin typeface="Courier New" pitchFamily="49" charset="0"/>
              </a:rPr>
              <a:t>xs</a:t>
            </a:r>
            <a:r>
              <a:rPr lang="en-US" dirty="0">
                <a:latin typeface="Courier New" pitchFamily="49" charset="0"/>
              </a:rPr>
              <a:t> = x:xs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</a:rPr>
              <a:t>lat </a:t>
            </a:r>
            <a:r>
              <a:rPr lang="en-US" dirty="0">
                <a:latin typeface="Courier New" pitchFamily="49" charset="0"/>
              </a:rPr>
              <a:t>(Branch a b) </a:t>
            </a:r>
            <a:r>
              <a:rPr lang="en-US" dirty="0" err="1" smtClean="0">
                <a:latin typeface="Courier New" pitchFamily="49" charset="0"/>
              </a:rPr>
              <a:t>xs</a:t>
            </a:r>
            <a:r>
              <a:rPr lang="en-US" dirty="0" smtClean="0">
                <a:latin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</a:rPr>
              <a:t>flat a (flat b </a:t>
            </a:r>
            <a:r>
              <a:rPr lang="en-US" dirty="0" err="1">
                <a:latin typeface="Courier New" pitchFamily="49" charset="0"/>
              </a:rPr>
              <a:t>xs</a:t>
            </a:r>
            <a:r>
              <a:rPr lang="en-US" dirty="0"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template">
      <a:majorFont>
        <a:latin typeface="Arial"/>
        <a:ea typeface=""/>
        <a:cs typeface=""/>
      </a:majorFont>
      <a:minorFont>
        <a:latin typeface="Gene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C:\SHEARD\AFunProgYale\template.pot</Template>
  <TotalTime>1046</TotalTime>
  <Pages>47</Pages>
  <Words>967</Words>
  <Application>Microsoft Office PowerPoint</Application>
  <PresentationFormat>Letter Paper (8.5x11 in)</PresentationFormat>
  <Paragraphs>195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template</vt:lpstr>
      <vt:lpstr>Trees</vt:lpstr>
      <vt:lpstr>Trees</vt:lpstr>
      <vt:lpstr>Examples</vt:lpstr>
      <vt:lpstr>Match up the trees</vt:lpstr>
      <vt:lpstr>Functions on Trees</vt:lpstr>
      <vt:lpstr>More functions</vt:lpstr>
      <vt:lpstr>Capture the pattern of recursion</vt:lpstr>
      <vt:lpstr>Flattening Trees</vt:lpstr>
      <vt:lpstr>Flattening with accumulating parameter</vt:lpstr>
      <vt:lpstr>Arithmetic Expressons</vt:lpstr>
      <vt:lpstr>Example uses</vt:lpstr>
      <vt:lpstr>Infinite Trees</vt:lpstr>
      <vt:lpstr>Observing Infinite Trees</vt:lpstr>
    </vt:vector>
  </TitlesOfParts>
  <Company>Oregon Graduate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#9,  Feb. 10,  1999</dc:title>
  <dc:subject/>
  <dc:creator>Tim Sheard</dc:creator>
  <cp:keywords/>
  <dc:description/>
  <cp:lastModifiedBy>sheard</cp:lastModifiedBy>
  <cp:revision>91</cp:revision>
  <cp:lastPrinted>1999-10-26T17:41:47Z</cp:lastPrinted>
  <dcterms:created xsi:type="dcterms:W3CDTF">1999-02-09T13:56:38Z</dcterms:created>
  <dcterms:modified xsi:type="dcterms:W3CDTF">2015-01-21T22:18:04Z</dcterms:modified>
  <cp:contentStatus/>
</cp:coreProperties>
</file>