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0677-5F11-4A5D-A22B-E69333074C64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F9EF-F873-4C5D-BEAC-96B146CFA3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Material</a:t>
            </a:r>
            <a:br>
              <a:rPr lang="en-US" dirty="0" smtClean="0"/>
            </a:br>
            <a:r>
              <a:rPr lang="en-US" dirty="0" smtClean="0"/>
              <a:t>for Lecture 6</a:t>
            </a:r>
            <a:br>
              <a:rPr lang="en-US" dirty="0" smtClean="0"/>
            </a:br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98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notion of a </a:t>
            </a:r>
            <a:r>
              <a:rPr lang="en-US" dirty="0" smtClean="0">
                <a:solidFill>
                  <a:srgbClr val="C00000"/>
                </a:solidFill>
              </a:rPr>
              <a:t>type variable</a:t>
            </a:r>
          </a:p>
          <a:p>
            <a:endParaRPr lang="en-US" sz="1600" dirty="0"/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TyVar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String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-- a, b , c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TyPair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--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.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TyFun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--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-- [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TyCon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String     --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Char, etc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|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TyFresh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Uniq,Pointer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Fresh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(fun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[a]) (head x))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(pair (@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(@list3 1 2 4))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(@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(cons True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(cons False nil))))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28600" y="5715000"/>
            <a:ext cx="3048000" cy="838200"/>
          </a:xfrm>
          <a:prstGeom prst="wedgeRoundRectCallout">
            <a:avLst>
              <a:gd name="adj1" fmla="val 29516"/>
              <a:gd name="adj2" fmla="val -11198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Each instance of </a:t>
            </a:r>
            <a:r>
              <a:rPr lang="en-US" sz="2000" dirty="0" err="1" smtClean="0">
                <a:solidFill>
                  <a:schemeClr val="tx1"/>
                </a:solidFill>
              </a:rPr>
              <a:t>hd</a:t>
            </a:r>
            <a:r>
              <a:rPr lang="en-US" sz="2000" dirty="0" smtClean="0">
                <a:solidFill>
                  <a:schemeClr val="tx1"/>
                </a:solidFill>
              </a:rPr>
              <a:t> gets a fresh instance of the type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[a] -&gt; 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048000" y="2438400"/>
            <a:ext cx="2514600" cy="457200"/>
          </a:xfrm>
          <a:prstGeom prst="wedgeRoundRectCallout">
            <a:avLst>
              <a:gd name="adj1" fmla="val -47039"/>
              <a:gd name="adj2" fmla="val 1336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[a23] -&gt; a23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3886200"/>
            <a:ext cx="2514600" cy="457200"/>
          </a:xfrm>
          <a:prstGeom prst="wedgeRoundRectCallout">
            <a:avLst>
              <a:gd name="adj1" fmla="val -47039"/>
              <a:gd name="adj2" fmla="val 13362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[a25] -&gt; a25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638800" y="5867400"/>
            <a:ext cx="2895600" cy="990600"/>
          </a:xfrm>
          <a:prstGeom prst="wedgeRoundRectCallout">
            <a:avLst>
              <a:gd name="adj1" fmla="val 57116"/>
              <a:gd name="adj2" fmla="val -963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see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23 =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25 = </a:t>
            </a:r>
            <a:r>
              <a:rPr lang="en-US" sz="2000" dirty="0" err="1" smtClean="0">
                <a:solidFill>
                  <a:schemeClr val="tx1"/>
                </a:solidFill>
              </a:rPr>
              <a:t>Bool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fresh instance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90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infer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(term@(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 pos)) =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case lookup s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of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Just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-&gt;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instantiate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sch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Nothing -&gt;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error ("\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nNear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"++show pos++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"\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nUnknown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 "++ 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400800" y="3238500"/>
            <a:ext cx="2514600" cy="381000"/>
          </a:xfrm>
          <a:prstGeom prst="wedgeRoundRectCallout">
            <a:avLst>
              <a:gd name="adj1" fmla="val -82786"/>
              <a:gd name="adj2" fmla="val 780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More about </a:t>
            </a:r>
            <a:r>
              <a:rPr lang="en-US" sz="2000" dirty="0" smtClean="0">
                <a:solidFill>
                  <a:srgbClr val="C00000"/>
                </a:solidFill>
              </a:rPr>
              <a:t>this</a:t>
            </a:r>
            <a:r>
              <a:rPr lang="en-US" sz="2000" dirty="0" smtClean="0">
                <a:solidFill>
                  <a:schemeClr val="tx1"/>
                </a:solidFill>
              </a:rPr>
              <a:t> later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ata Temp = F Float | C Float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oiling (F x) = x &gt;= 212.0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oiling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x) = x &gt;= 100.0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nttree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= Branch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Inttree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| Leaf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sumleaves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(Leaf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sumleaves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(Branch l r)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sumleaves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sumleaves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= Branch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a)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Bintree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| Leaf a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depth (Leaf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depth (Branch l r)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1 + max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(depth l) (depth r)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ata Day = Mon | Tue |Wed |Thu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|Fri |Sat | Sun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eekday Sat = False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eekday Sun = False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eekday  x = True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ata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True | 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27432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Exp </a:t>
            </a:r>
          </a:p>
          <a:p>
            <a:r>
              <a:rPr lang="en-US" sz="1600" dirty="0" smtClean="0"/>
              <a:t>  =  While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…</a:t>
            </a:r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Bool</a:t>
            </a:r>
            <a:endParaRPr lang="en-US" sz="1600" dirty="0" smtClean="0"/>
          </a:p>
          <a:p>
            <a:r>
              <a:rPr lang="en-US" sz="1600" dirty="0" smtClean="0"/>
              <a:t>  | If Exp </a:t>
            </a:r>
            <a:r>
              <a:rPr lang="en-US" sz="1600" dirty="0" err="1" smtClean="0"/>
              <a:t>Exp</a:t>
            </a:r>
            <a:r>
              <a:rPr lang="en-US" sz="1600" dirty="0" smtClean="0"/>
              <a:t>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Int</a:t>
            </a: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r>
              <a:rPr lang="en-US" sz="1600" dirty="0" smtClean="0"/>
              <a:t>  | Add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Sub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Mul</a:t>
            </a:r>
            <a:r>
              <a:rPr lang="en-US" sz="1600" dirty="0" smtClean="0"/>
              <a:t>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Div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Leq</a:t>
            </a:r>
            <a:r>
              <a:rPr lang="en-US" sz="1600" dirty="0" smtClean="0"/>
              <a:t> 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| Char </a:t>
            </a:r>
            <a:r>
              <a:rPr lang="en-US" sz="1600" dirty="0" err="1" smtClean="0"/>
              <a:t>Char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Ceq</a:t>
            </a:r>
            <a:r>
              <a:rPr lang="en-US" sz="1600" dirty="0" smtClean="0"/>
              <a:t>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| Pair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Fst</a:t>
            </a:r>
            <a:r>
              <a:rPr lang="en-US" sz="1600" dirty="0" smtClean="0"/>
              <a:t> Exp</a:t>
            </a:r>
          </a:p>
          <a:p>
            <a:r>
              <a:rPr lang="en-US" sz="1600" dirty="0" smtClean="0"/>
              <a:t>  | </a:t>
            </a:r>
            <a:r>
              <a:rPr lang="en-US" sz="1600" dirty="0" err="1" smtClean="0"/>
              <a:t>Snd</a:t>
            </a:r>
            <a:r>
              <a:rPr lang="en-US" sz="1600" dirty="0" smtClean="0"/>
              <a:t> Exp</a:t>
            </a:r>
          </a:p>
          <a:p>
            <a:endParaRPr lang="en-US" sz="1600" dirty="0" smtClean="0"/>
          </a:p>
          <a:p>
            <a:r>
              <a:rPr lang="en-US" sz="1600" dirty="0" smtClean="0"/>
              <a:t>  | Cons Exp </a:t>
            </a:r>
            <a:r>
              <a:rPr lang="en-US" sz="1600" dirty="0" err="1" smtClean="0"/>
              <a:t>Exp</a:t>
            </a:r>
            <a:endParaRPr lang="en-US" sz="1600" dirty="0" smtClean="0"/>
          </a:p>
          <a:p>
            <a:r>
              <a:rPr lang="en-US" sz="1600" dirty="0" smtClean="0"/>
              <a:t>  | Nil </a:t>
            </a:r>
          </a:p>
          <a:p>
            <a:r>
              <a:rPr lang="en-US" sz="1600" dirty="0" smtClean="0"/>
              <a:t>  | Head Exp</a:t>
            </a:r>
          </a:p>
          <a:p>
            <a:r>
              <a:rPr lang="en-US" sz="1600" dirty="0" smtClean="0"/>
              <a:t>  | Tail Exp</a:t>
            </a:r>
          </a:p>
          <a:p>
            <a:r>
              <a:rPr lang="en-US" sz="1600" dirty="0" smtClean="0"/>
              <a:t>  | Null Exp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3048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Value </a:t>
            </a:r>
          </a:p>
          <a:p>
            <a:r>
              <a:rPr lang="en-US" sz="1600" dirty="0" smtClean="0"/>
              <a:t>     = </a:t>
            </a:r>
            <a:r>
              <a:rPr lang="en-US" sz="1600" dirty="0" err="1" smtClean="0"/>
              <a:t>IntV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 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PairV</a:t>
            </a:r>
            <a:r>
              <a:rPr lang="en-US" sz="1600" dirty="0" smtClean="0"/>
              <a:t> </a:t>
            </a:r>
            <a:r>
              <a:rPr lang="en-US" sz="1600" dirty="0" err="1" smtClean="0"/>
              <a:t>Addr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CharV</a:t>
            </a:r>
            <a:r>
              <a:rPr lang="en-US" sz="1600" dirty="0" smtClean="0"/>
              <a:t> Char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BoolV</a:t>
            </a:r>
            <a:r>
              <a:rPr lang="en-US" sz="1600" dirty="0" smtClean="0"/>
              <a:t>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ConsV</a:t>
            </a:r>
            <a:r>
              <a:rPr lang="en-US" sz="1600" dirty="0" smtClean="0"/>
              <a:t> </a:t>
            </a:r>
            <a:r>
              <a:rPr lang="en-US" sz="1600" dirty="0" err="1" smtClean="0"/>
              <a:t>Addr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| </a:t>
            </a:r>
            <a:r>
              <a:rPr lang="en-US" sz="1600" dirty="0" err="1" smtClean="0"/>
              <a:t>NilV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3048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</a:t>
            </a:r>
            <a:r>
              <a:rPr lang="en-US" sz="1600" dirty="0" err="1" smtClean="0"/>
              <a:t>Typ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= </a:t>
            </a:r>
            <a:r>
              <a:rPr lang="en-US" sz="1600" dirty="0" err="1" smtClean="0"/>
              <a:t>TyVar</a:t>
            </a:r>
            <a:r>
              <a:rPr lang="en-US" sz="1600" dirty="0" smtClean="0"/>
              <a:t> String        -- a, b , c</a:t>
            </a:r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TyPair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   -- (</a:t>
            </a:r>
            <a:r>
              <a:rPr lang="en-US" sz="1600" dirty="0" err="1" smtClean="0"/>
              <a:t>Int</a:t>
            </a:r>
            <a:r>
              <a:rPr lang="en-US" sz="1600" dirty="0" smtClean="0"/>
              <a:t> . </a:t>
            </a:r>
            <a:r>
              <a:rPr lang="en-US" sz="1600" dirty="0" err="1" smtClean="0"/>
              <a:t>Bool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TyFun</a:t>
            </a:r>
            <a:r>
              <a:rPr lang="en-US" sz="1600" dirty="0" smtClean="0"/>
              <a:t> [</a:t>
            </a:r>
            <a:r>
              <a:rPr lang="en-US" sz="1600" dirty="0" err="1" smtClean="0"/>
              <a:t>Typ</a:t>
            </a:r>
            <a:r>
              <a:rPr lang="en-US" sz="1600" dirty="0" smtClean="0"/>
              <a:t>] </a:t>
            </a:r>
            <a:r>
              <a:rPr lang="en-US" sz="1600" dirty="0" err="1" smtClean="0"/>
              <a:t>Typ</a:t>
            </a:r>
            <a:r>
              <a:rPr lang="en-US" sz="1600" dirty="0" smtClean="0"/>
              <a:t>  -- </a:t>
            </a:r>
            <a:r>
              <a:rPr lang="en-US" sz="1600" dirty="0" err="1" smtClean="0"/>
              <a:t>Int</a:t>
            </a:r>
            <a:r>
              <a:rPr lang="en-US" sz="1600" dirty="0" smtClean="0"/>
              <a:t> -&gt; </a:t>
            </a:r>
            <a:r>
              <a:rPr lang="en-US" sz="1600" dirty="0" err="1" smtClean="0"/>
              <a:t>Bool</a:t>
            </a:r>
            <a:r>
              <a:rPr lang="en-US" sz="1600" dirty="0" smtClean="0"/>
              <a:t> -&gt;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TyList</a:t>
            </a:r>
            <a:r>
              <a:rPr lang="en-US" sz="1600" dirty="0" smtClean="0"/>
              <a:t> </a:t>
            </a:r>
            <a:r>
              <a:rPr lang="en-US" sz="1600" dirty="0" err="1" smtClean="0"/>
              <a:t>Typ</a:t>
            </a:r>
            <a:r>
              <a:rPr lang="en-US" sz="1600" dirty="0" smtClean="0"/>
              <a:t>             -- [ </a:t>
            </a:r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   | </a:t>
            </a:r>
            <a:r>
              <a:rPr lang="en-US" sz="1600" dirty="0" err="1" smtClean="0"/>
              <a:t>TyCon</a:t>
            </a:r>
            <a:r>
              <a:rPr lang="en-US" sz="1600" dirty="0" smtClean="0"/>
              <a:t> String        -- </a:t>
            </a:r>
            <a:r>
              <a:rPr lang="en-US" sz="1600" dirty="0" err="1" smtClean="0"/>
              <a:t>Bool</a:t>
            </a:r>
            <a:r>
              <a:rPr lang="en-US" sz="1600" dirty="0" smtClean="0"/>
              <a:t>, Char, etc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124200" y="2590800"/>
            <a:ext cx="4953000" cy="2895600"/>
          </a:xfrm>
          <a:prstGeom prst="wedgeRoundRectCallout">
            <a:avLst>
              <a:gd name="adj1" fmla="val -61824"/>
              <a:gd name="adj2" fmla="val -6488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 divide the universe of values into types.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Many expression forms are used to construct values of some type, or to consume values of some type.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from type constructors.</a:t>
            </a:r>
          </a:p>
          <a:p>
            <a:r>
              <a:rPr lang="en-US" dirty="0" smtClean="0"/>
              <a:t>In E6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.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-&gt; a -&gt; (</a:t>
            </a:r>
            <a:r>
              <a:rPr lang="en-US" dirty="0" err="1" smtClean="0"/>
              <a:t>Bool</a:t>
            </a:r>
            <a:r>
              <a:rPr lang="en-US" dirty="0" smtClean="0"/>
              <a:t> . Char)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434340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</a:t>
            </a:r>
            <a:r>
              <a:rPr lang="en-US" sz="2000" dirty="0" err="1" smtClean="0"/>
              <a:t>Typ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= </a:t>
            </a:r>
            <a:r>
              <a:rPr lang="en-US" sz="2000" dirty="0" err="1" smtClean="0"/>
              <a:t>TyVar</a:t>
            </a:r>
            <a:r>
              <a:rPr lang="en-US" sz="2000" dirty="0" smtClean="0"/>
              <a:t> String        -- a, b , c</a:t>
            </a:r>
          </a:p>
          <a:p>
            <a:r>
              <a:rPr lang="en-US" sz="2000" dirty="0" smtClean="0"/>
              <a:t>   | </a:t>
            </a:r>
            <a:r>
              <a:rPr lang="en-US" sz="2000" dirty="0" err="1" smtClean="0"/>
              <a:t>TyPair</a:t>
            </a:r>
            <a:r>
              <a:rPr lang="en-US" sz="2000" dirty="0" smtClean="0"/>
              <a:t> </a:t>
            </a:r>
            <a:r>
              <a:rPr lang="en-US" sz="2000" dirty="0" err="1" smtClean="0"/>
              <a:t>Typ</a:t>
            </a:r>
            <a:r>
              <a:rPr lang="en-US" sz="2000" dirty="0" smtClean="0"/>
              <a:t> </a:t>
            </a:r>
            <a:r>
              <a:rPr lang="en-US" sz="2000" dirty="0" err="1" smtClean="0"/>
              <a:t>Typ</a:t>
            </a:r>
            <a:r>
              <a:rPr lang="en-US" sz="2000" dirty="0" smtClean="0"/>
              <a:t>    -- (</a:t>
            </a:r>
            <a:r>
              <a:rPr lang="en-US" sz="2000" dirty="0" err="1" smtClean="0"/>
              <a:t>Int</a:t>
            </a:r>
            <a:r>
              <a:rPr lang="en-US" sz="2000" dirty="0" smtClean="0"/>
              <a:t> . </a:t>
            </a:r>
            <a:r>
              <a:rPr lang="en-US" sz="2000" dirty="0" err="1" smtClean="0"/>
              <a:t>Bool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| </a:t>
            </a:r>
            <a:r>
              <a:rPr lang="en-US" sz="2000" dirty="0" err="1" smtClean="0"/>
              <a:t>TyFun</a:t>
            </a:r>
            <a:r>
              <a:rPr lang="en-US" sz="2000" dirty="0" smtClean="0"/>
              <a:t> [</a:t>
            </a:r>
            <a:r>
              <a:rPr lang="en-US" sz="2000" dirty="0" err="1" smtClean="0"/>
              <a:t>Typ</a:t>
            </a:r>
            <a:r>
              <a:rPr lang="en-US" sz="2000" dirty="0" smtClean="0"/>
              <a:t>] </a:t>
            </a:r>
            <a:r>
              <a:rPr lang="en-US" sz="2000" dirty="0" err="1" smtClean="0"/>
              <a:t>Typ</a:t>
            </a:r>
            <a:r>
              <a:rPr lang="en-US" sz="2000" dirty="0" smtClean="0"/>
              <a:t>  -- </a:t>
            </a:r>
            <a:r>
              <a:rPr lang="en-US" sz="2000" dirty="0" err="1" smtClean="0"/>
              <a:t>Int</a:t>
            </a:r>
            <a:r>
              <a:rPr lang="en-US" sz="2000" dirty="0" smtClean="0"/>
              <a:t> -&gt; </a:t>
            </a:r>
            <a:r>
              <a:rPr lang="en-US" sz="2000" dirty="0" err="1" smtClean="0"/>
              <a:t>Bool</a:t>
            </a:r>
            <a:r>
              <a:rPr lang="en-US" sz="2000" dirty="0" smtClean="0"/>
              <a:t> -&gt;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smtClean="0"/>
              <a:t>   | </a:t>
            </a:r>
            <a:r>
              <a:rPr lang="en-US" sz="2000" dirty="0" err="1" smtClean="0"/>
              <a:t>TyList</a:t>
            </a:r>
            <a:r>
              <a:rPr lang="en-US" sz="2000" dirty="0" smtClean="0"/>
              <a:t> </a:t>
            </a:r>
            <a:r>
              <a:rPr lang="en-US" sz="2000" dirty="0" err="1" smtClean="0"/>
              <a:t>Typ</a:t>
            </a:r>
            <a:r>
              <a:rPr lang="en-US" sz="2000" dirty="0" smtClean="0"/>
              <a:t>             -- [ </a:t>
            </a: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| </a:t>
            </a:r>
            <a:r>
              <a:rPr lang="en-US" sz="2000" dirty="0" err="1" smtClean="0"/>
              <a:t>TyCon</a:t>
            </a:r>
            <a:r>
              <a:rPr lang="en-US" sz="2000" dirty="0" smtClean="0"/>
              <a:t> String        -- </a:t>
            </a:r>
            <a:r>
              <a:rPr lang="en-US" sz="2000" dirty="0" err="1" smtClean="0"/>
              <a:t>Bool</a:t>
            </a:r>
            <a:r>
              <a:rPr lang="en-US" sz="2000" dirty="0" smtClean="0"/>
              <a:t>, Char,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5800" dirty="0" smtClean="0"/>
              <a:t>Based on </a:t>
            </a:r>
            <a:r>
              <a:rPr lang="en-US" sz="5800" dirty="0" smtClean="0">
                <a:solidFill>
                  <a:srgbClr val="C00000"/>
                </a:solidFill>
              </a:rPr>
              <a:t>declarations</a:t>
            </a:r>
            <a:r>
              <a:rPr lang="en-US" sz="5800" dirty="0" smtClean="0"/>
              <a:t> of types</a:t>
            </a:r>
          </a:p>
          <a:p>
            <a:endParaRPr lang="en-US" dirty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(fun append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[a]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(l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[a]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[a]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  { return (l ++ m)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(if (@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isnil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l) m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(cons (head l) (@append (tail l) m))))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generate the list [1,2,...,n]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(fun gen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(local (temp nil)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(block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(:= temp nil)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(while (@not (@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0)) (block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(:= temp (cons n temp))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(:= n (- n 1))))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temp)))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runtime predicates</a:t>
            </a:r>
          </a:p>
          <a:p>
            <a:r>
              <a:rPr lang="en-US" dirty="0" smtClean="0"/>
              <a:t>Recall language E5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exp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'('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ispair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exp ')'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'('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exp ')'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'('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ispair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exp ')'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| '('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exp ')'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judgments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context of an environment that maps names to types.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(term@(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 pos)) =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case lookup 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of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Just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instantiate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Nothing -&gt;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error ("\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nNear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"++show pos++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"\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nUnknown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"++ s)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25" y="1981200"/>
            <a:ext cx="41814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324600" y="3962400"/>
            <a:ext cx="2514600" cy="381000"/>
          </a:xfrm>
          <a:prstGeom prst="wedgeRoundRectCallout">
            <a:avLst>
              <a:gd name="adj1" fmla="val -82786"/>
              <a:gd name="adj2" fmla="val 780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More about </a:t>
            </a:r>
            <a:r>
              <a:rPr lang="en-US" sz="2000" dirty="0" smtClean="0">
                <a:solidFill>
                  <a:srgbClr val="C00000"/>
                </a:solidFill>
              </a:rPr>
              <a:t>this</a:t>
            </a:r>
            <a:r>
              <a:rPr lang="en-US" sz="2000" dirty="0" smtClean="0">
                <a:solidFill>
                  <a:schemeClr val="tx1"/>
                </a:solidFill>
              </a:rPr>
              <a:t> later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judgments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962400"/>
            <a:ext cx="7467600" cy="2239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infer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(term@(Add x y)) =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do { check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"(+)"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; check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"(+)"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;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752600"/>
            <a:ext cx="5734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458200" cy="3962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infer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(term@(If x y z)) =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do { check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"if statement test"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; t1 &lt;- infer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; t2 &lt;- infer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z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; unify t2 t1 (loc term)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["\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nWhile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the term\n   "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,show term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,"\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branches don’t match" ]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; return t1}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381000"/>
            <a:ext cx="72104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We add to the types, the notion of a type variable</a:t>
            </a:r>
          </a:p>
          <a:p>
            <a:pPr>
              <a:buNone/>
            </a:pPr>
            <a:r>
              <a:rPr lang="en-US" dirty="0" smtClean="0"/>
              <a:t>This can take on any type.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(fun append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[a]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(l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[a]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[a]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(if (@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isnil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l) m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(cons (head l)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(@append (tail l)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      m))))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1005</Words>
  <Application>Microsoft Office PowerPoint</Application>
  <PresentationFormat>On-screen Show (4:3)</PresentationFormat>
  <Paragraphs>177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Additional Material for Lecture 6 Type checking</vt:lpstr>
      <vt:lpstr>Slide 2</vt:lpstr>
      <vt:lpstr>Composite types</vt:lpstr>
      <vt:lpstr>Static Type Checking</vt:lpstr>
      <vt:lpstr>Dynamic Type Checking</vt:lpstr>
      <vt:lpstr>Typing judgments 1</vt:lpstr>
      <vt:lpstr>Typing judgments 2</vt:lpstr>
      <vt:lpstr>Slide 8</vt:lpstr>
      <vt:lpstr>Polymorphism</vt:lpstr>
      <vt:lpstr>Implementation</vt:lpstr>
      <vt:lpstr>Fresh instances</vt:lpstr>
      <vt:lpstr>Making a fresh instance</vt:lpstr>
      <vt:lpstr>User defined types</vt:lpstr>
      <vt:lpstr>Recursive types</vt:lpstr>
      <vt:lpstr>Parameterized types</vt:lpstr>
      <vt:lpstr>Enumerations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Additonal Material for Lecture 6 Type checking</dc:title>
  <dc:creator>sheard</dc:creator>
  <cp:lastModifiedBy>sheard</cp:lastModifiedBy>
  <cp:revision>26</cp:revision>
  <dcterms:created xsi:type="dcterms:W3CDTF">2014-02-18T21:53:02Z</dcterms:created>
  <dcterms:modified xsi:type="dcterms:W3CDTF">2014-02-19T02:05:55Z</dcterms:modified>
</cp:coreProperties>
</file>