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256" r:id="rId2"/>
    <p:sldId id="260" r:id="rId3"/>
    <p:sldId id="257" r:id="rId4"/>
    <p:sldId id="258" r:id="rId5"/>
    <p:sldId id="259" r:id="rId6"/>
    <p:sldId id="261" r:id="rId7"/>
    <p:sldId id="262" r:id="rId8"/>
    <p:sldId id="263" r:id="rId9"/>
    <p:sldId id="349"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0" d="100"/>
          <a:sy n="60" d="100"/>
        </p:scale>
        <p:origin x="-168"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C8182E-0BF9-4F0E-8F69-3B25F2385C6F}" type="datetimeFigureOut">
              <a:rPr lang="en-US" smtClean="0"/>
              <a:pPr/>
              <a:t>4/8/2014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F34A2B-F0C0-4C94-84EA-5506F9ADBB7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9411A3-4D26-424D-887C-B6E0563763BF}" type="datetimeFigureOut">
              <a:rPr lang="en-US" smtClean="0"/>
              <a:pPr/>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6303E-2E01-4D17-B3F2-4C7663A16CE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9411A3-4D26-424D-887C-B6E0563763BF}" type="datetimeFigureOut">
              <a:rPr lang="en-US" smtClean="0"/>
              <a:pPr/>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6303E-2E01-4D17-B3F2-4C7663A16C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9411A3-4D26-424D-887C-B6E0563763BF}" type="datetimeFigureOut">
              <a:rPr lang="en-US" smtClean="0"/>
              <a:pPr/>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6303E-2E01-4D17-B3F2-4C7663A16CE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9411A3-4D26-424D-887C-B6E0563763BF}" type="datetimeFigureOut">
              <a:rPr lang="en-US" smtClean="0"/>
              <a:pPr/>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6303E-2E01-4D17-B3F2-4C7663A16CE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411A3-4D26-424D-887C-B6E0563763BF}" type="datetimeFigureOut">
              <a:rPr lang="en-US" smtClean="0"/>
              <a:pPr/>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6303E-2E01-4D17-B3F2-4C7663A16CE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9411A3-4D26-424D-887C-B6E0563763BF}" type="datetimeFigureOut">
              <a:rPr lang="en-US" smtClean="0"/>
              <a:pPr/>
              <a:t>4/8/2014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A6303E-2E01-4D17-B3F2-4C7663A16CE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9411A3-4D26-424D-887C-B6E0563763BF}" type="datetimeFigureOut">
              <a:rPr lang="en-US" smtClean="0"/>
              <a:pPr/>
              <a:t>4/8/2014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A6303E-2E01-4D17-B3F2-4C7663A16CE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9411A3-4D26-424D-887C-B6E0563763BF}" type="datetimeFigureOut">
              <a:rPr lang="en-US" smtClean="0"/>
              <a:pPr/>
              <a:t>4/8/2014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A6303E-2E01-4D17-B3F2-4C7663A16C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9411A3-4D26-424D-887C-B6E0563763BF}" type="datetimeFigureOut">
              <a:rPr lang="en-US" smtClean="0"/>
              <a:pPr/>
              <a:t>4/8/2014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A6303E-2E01-4D17-B3F2-4C7663A16C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9411A3-4D26-424D-887C-B6E0563763BF}" type="datetimeFigureOut">
              <a:rPr lang="en-US" smtClean="0"/>
              <a:pPr/>
              <a:t>4/8/2014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A6303E-2E01-4D17-B3F2-4C7663A16CE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9411A3-4D26-424D-887C-B6E0563763BF}" type="datetimeFigureOut">
              <a:rPr lang="en-US" smtClean="0"/>
              <a:pPr/>
              <a:t>4/8/2014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A6303E-2E01-4D17-B3F2-4C7663A16CE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411A3-4D26-424D-887C-B6E0563763BF}" type="datetimeFigureOut">
              <a:rPr lang="en-US" smtClean="0"/>
              <a:pPr/>
              <a:t>4/8/2014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A6303E-2E01-4D17-B3F2-4C7663A16CE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lect07.txt"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AFunProgYale/lect11.hs"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Preparing for FRP</a:t>
            </a:r>
            <a:endParaRPr lang="en-US" dirty="0"/>
          </a:p>
        </p:txBody>
      </p:sp>
      <p:sp>
        <p:nvSpPr>
          <p:cNvPr id="3" name="Subtitle 2"/>
          <p:cNvSpPr>
            <a:spLocks noGrp="1"/>
          </p:cNvSpPr>
          <p:nvPr>
            <p:ph type="subTitle" idx="1"/>
          </p:nvPr>
        </p:nvSpPr>
        <p:spPr/>
        <p:txBody>
          <a:bodyPr/>
          <a:lstStyle/>
          <a:p>
            <a:r>
              <a:rPr lang="en-US" dirty="0" smtClean="0"/>
              <a:t>Shapes, Regions, </a:t>
            </a:r>
            <a:r>
              <a:rPr lang="en-US" smtClean="0"/>
              <a:t>and Drawing</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457200" y="274638"/>
            <a:ext cx="8229600" cy="563562"/>
          </a:xfrm>
        </p:spPr>
        <p:txBody>
          <a:bodyPr>
            <a:normAutofit fontScale="90000"/>
          </a:bodyPr>
          <a:lstStyle/>
          <a:p>
            <a:r>
              <a:rPr lang="en-US" dirty="0"/>
              <a:t>An Action to Wait for a Space</a:t>
            </a:r>
          </a:p>
        </p:txBody>
      </p:sp>
      <p:sp>
        <p:nvSpPr>
          <p:cNvPr id="153603" name="Rectangle 3"/>
          <p:cNvSpPr>
            <a:spLocks noGrp="1" noChangeArrowheads="1"/>
          </p:cNvSpPr>
          <p:nvPr>
            <p:ph type="body" idx="1"/>
          </p:nvPr>
        </p:nvSpPr>
        <p:spPr>
          <a:xfrm>
            <a:off x="381000" y="952500"/>
            <a:ext cx="8534400" cy="5448300"/>
          </a:xfrm>
        </p:spPr>
        <p:txBody>
          <a:bodyPr/>
          <a:lstStyle/>
          <a:p>
            <a:pPr>
              <a:buFontTx/>
              <a:buNone/>
            </a:pPr>
            <a:r>
              <a:rPr lang="en-US" sz="2000" dirty="0" err="1">
                <a:latin typeface="Courier New" pitchFamily="49" charset="0"/>
              </a:rPr>
              <a:t>spaceClose</a:t>
            </a:r>
            <a:r>
              <a:rPr lang="en-US" sz="2000" dirty="0">
                <a:latin typeface="Courier New" pitchFamily="49" charset="0"/>
              </a:rPr>
              <a:t> :: Window -&gt; IO ()</a:t>
            </a:r>
          </a:p>
          <a:p>
            <a:pPr>
              <a:buFontTx/>
              <a:buNone/>
            </a:pPr>
            <a:r>
              <a:rPr lang="en-US" sz="2000" dirty="0" err="1">
                <a:latin typeface="Courier New" pitchFamily="49" charset="0"/>
              </a:rPr>
              <a:t>spaceClose</a:t>
            </a:r>
            <a:r>
              <a:rPr lang="en-US" sz="2000" dirty="0">
                <a:latin typeface="Courier New" pitchFamily="49" charset="0"/>
              </a:rPr>
              <a:t> w =</a:t>
            </a:r>
          </a:p>
          <a:p>
            <a:pPr>
              <a:buFontTx/>
              <a:buNone/>
            </a:pPr>
            <a:r>
              <a:rPr lang="en-US" sz="2000" dirty="0">
                <a:latin typeface="Courier New" pitchFamily="49" charset="0"/>
              </a:rPr>
              <a:t>    do { k &lt;- </a:t>
            </a:r>
            <a:r>
              <a:rPr lang="en-US" sz="2000" dirty="0" err="1">
                <a:latin typeface="Courier New" pitchFamily="49" charset="0"/>
              </a:rPr>
              <a:t>getKey</a:t>
            </a:r>
            <a:r>
              <a:rPr lang="en-US" sz="2000" dirty="0">
                <a:latin typeface="Courier New" pitchFamily="49" charset="0"/>
              </a:rPr>
              <a:t> w</a:t>
            </a:r>
          </a:p>
          <a:p>
            <a:pPr>
              <a:buFontTx/>
              <a:buNone/>
            </a:pPr>
            <a:r>
              <a:rPr lang="en-US" sz="2000" dirty="0">
                <a:latin typeface="Courier New" pitchFamily="49" charset="0"/>
              </a:rPr>
              <a:t>       ; if k == ' ' then </a:t>
            </a:r>
            <a:r>
              <a:rPr lang="en-US" sz="2000" dirty="0" err="1">
                <a:latin typeface="Courier New" pitchFamily="49" charset="0"/>
              </a:rPr>
              <a:t>closeWindow</a:t>
            </a:r>
            <a:r>
              <a:rPr lang="en-US" sz="2000" dirty="0">
                <a:latin typeface="Courier New" pitchFamily="49" charset="0"/>
              </a:rPr>
              <a:t> w</a:t>
            </a:r>
          </a:p>
          <a:p>
            <a:pPr>
              <a:buFontTx/>
              <a:buNone/>
            </a:pPr>
            <a:r>
              <a:rPr lang="en-US" sz="2000" dirty="0">
                <a:latin typeface="Courier New" pitchFamily="49" charset="0"/>
              </a:rPr>
              <a:t>                     else </a:t>
            </a:r>
            <a:r>
              <a:rPr lang="en-US" sz="2000" dirty="0" err="1">
                <a:latin typeface="Courier New" pitchFamily="49" charset="0"/>
              </a:rPr>
              <a:t>spaceClose</a:t>
            </a:r>
            <a:r>
              <a:rPr lang="en-US" sz="2000" dirty="0">
                <a:latin typeface="Courier New" pitchFamily="49" charset="0"/>
              </a:rPr>
              <a:t> w</a:t>
            </a:r>
          </a:p>
          <a:p>
            <a:pPr>
              <a:buFontTx/>
              <a:buNone/>
            </a:pPr>
            <a:r>
              <a:rPr lang="en-US" sz="2000" dirty="0">
                <a:latin typeface="Courier New" pitchFamily="49" charset="0"/>
              </a:rPr>
              <a:t>       }</a:t>
            </a:r>
          </a:p>
          <a:p>
            <a:pPr>
              <a:buFontTx/>
              <a:buNone/>
            </a:pPr>
            <a:r>
              <a:rPr lang="en-US" sz="2000" dirty="0">
                <a:latin typeface="Courier New" pitchFamily="49" charset="0"/>
              </a:rPr>
              <a:t>       </a:t>
            </a:r>
          </a:p>
          <a:p>
            <a:pPr>
              <a:buFontTx/>
              <a:buNone/>
            </a:pPr>
            <a:r>
              <a:rPr lang="en-US" sz="2000" dirty="0" smtClean="0">
                <a:latin typeface="Courier New" pitchFamily="49" charset="0"/>
              </a:rPr>
              <a:t>ex1 </a:t>
            </a:r>
            <a:r>
              <a:rPr lang="en-US" sz="2000" dirty="0">
                <a:latin typeface="Courier New" pitchFamily="49" charset="0"/>
              </a:rPr>
              <a:t>=</a:t>
            </a:r>
          </a:p>
          <a:p>
            <a:pPr>
              <a:buFontTx/>
              <a:buNone/>
            </a:pPr>
            <a:r>
              <a:rPr lang="en-US" sz="2000" dirty="0">
                <a:latin typeface="Courier New" pitchFamily="49" charset="0"/>
              </a:rPr>
              <a:t>  </a:t>
            </a:r>
            <a:r>
              <a:rPr lang="en-US" sz="2000" dirty="0" err="1">
                <a:latin typeface="Courier New" pitchFamily="49" charset="0"/>
              </a:rPr>
              <a:t>runGraphics</a:t>
            </a:r>
            <a:r>
              <a:rPr lang="en-US" sz="2000" dirty="0">
                <a:latin typeface="Courier New" pitchFamily="49" charset="0"/>
              </a:rPr>
              <a:t>(</a:t>
            </a:r>
          </a:p>
          <a:p>
            <a:pPr>
              <a:buFontTx/>
              <a:buNone/>
            </a:pPr>
            <a:r>
              <a:rPr lang="en-US" sz="2000" dirty="0">
                <a:latin typeface="Courier New" pitchFamily="49" charset="0"/>
              </a:rPr>
              <a:t>    do { w &lt;- </a:t>
            </a:r>
            <a:r>
              <a:rPr lang="en-US" sz="2000" dirty="0" err="1">
                <a:latin typeface="Courier New" pitchFamily="49" charset="0"/>
              </a:rPr>
              <a:t>openWindow</a:t>
            </a:r>
            <a:r>
              <a:rPr lang="en-US" sz="2000" dirty="0">
                <a:latin typeface="Courier New" pitchFamily="49" charset="0"/>
              </a:rPr>
              <a:t> "Second Program" (300,300)</a:t>
            </a:r>
          </a:p>
          <a:p>
            <a:pPr>
              <a:buFontTx/>
              <a:buNone/>
            </a:pPr>
            <a:r>
              <a:rPr lang="en-US" sz="2000" dirty="0">
                <a:latin typeface="Courier New" pitchFamily="49" charset="0"/>
              </a:rPr>
              <a:t>       ; </a:t>
            </a:r>
            <a:r>
              <a:rPr lang="en-US" sz="2000" dirty="0" err="1">
                <a:latin typeface="Courier New" pitchFamily="49" charset="0"/>
              </a:rPr>
              <a:t>drawInWindow</a:t>
            </a:r>
            <a:r>
              <a:rPr lang="en-US" sz="2000" dirty="0">
                <a:latin typeface="Courier New" pitchFamily="49" charset="0"/>
              </a:rPr>
              <a:t> w (text (100,200) "hello Again")</a:t>
            </a:r>
          </a:p>
          <a:p>
            <a:pPr>
              <a:buFontTx/>
              <a:buNone/>
            </a:pPr>
            <a:r>
              <a:rPr lang="en-US" sz="2000" dirty="0">
                <a:latin typeface="Courier New" pitchFamily="49" charset="0"/>
              </a:rPr>
              <a:t>       ; </a:t>
            </a:r>
            <a:r>
              <a:rPr lang="en-US" sz="2000" dirty="0" err="1">
                <a:latin typeface="Courier New" pitchFamily="49" charset="0"/>
              </a:rPr>
              <a:t>spaceClose</a:t>
            </a:r>
            <a:r>
              <a:rPr lang="en-US" sz="2000" dirty="0">
                <a:latin typeface="Courier New" pitchFamily="49" charset="0"/>
              </a:rPr>
              <a:t> w</a:t>
            </a:r>
          </a:p>
          <a:p>
            <a:pPr>
              <a:buFontTx/>
              <a:buNone/>
            </a:pPr>
            <a:r>
              <a:rPr lang="en-US" sz="2000" dirty="0">
                <a:latin typeface="Courier New" pitchFamily="49" charset="0"/>
              </a:rPr>
              <a:t>       }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t>Drawing Primitive Shapes</a:t>
            </a:r>
          </a:p>
        </p:txBody>
      </p:sp>
      <p:sp>
        <p:nvSpPr>
          <p:cNvPr id="134147" name="Rectangle 3"/>
          <p:cNvSpPr>
            <a:spLocks noGrp="1" noChangeArrowheads="1"/>
          </p:cNvSpPr>
          <p:nvPr>
            <p:ph type="body" idx="1"/>
          </p:nvPr>
        </p:nvSpPr>
        <p:spPr/>
        <p:txBody>
          <a:bodyPr>
            <a:normAutofit fontScale="77500" lnSpcReduction="20000"/>
          </a:bodyPr>
          <a:lstStyle/>
          <a:p>
            <a:r>
              <a:rPr lang="en-US" dirty="0"/>
              <a:t>The Graphics libraries contain primitives for drawing a few primitive shapes.</a:t>
            </a:r>
          </a:p>
          <a:p>
            <a:r>
              <a:rPr lang="en-US" dirty="0"/>
              <a:t>We will build complicated drawing programs from these primitives</a:t>
            </a:r>
          </a:p>
          <a:p>
            <a:pPr>
              <a:buNone/>
            </a:pPr>
            <a:r>
              <a:rPr lang="en-US" dirty="0"/>
              <a:t>   </a:t>
            </a:r>
          </a:p>
          <a:p>
            <a:pPr>
              <a:buFontTx/>
              <a:buNone/>
            </a:pPr>
            <a:r>
              <a:rPr lang="en-US" dirty="0">
                <a:latin typeface="Courier New" pitchFamily="49" charset="0"/>
              </a:rPr>
              <a:t>ellipse :: Point -&gt; Point -&gt; </a:t>
            </a:r>
            <a:r>
              <a:rPr lang="en-US" dirty="0" smtClean="0">
                <a:latin typeface="Courier New" pitchFamily="49" charset="0"/>
              </a:rPr>
              <a:t>Graphic</a:t>
            </a:r>
            <a:endParaRPr lang="en-US" dirty="0">
              <a:latin typeface="Courier New" pitchFamily="49" charset="0"/>
            </a:endParaRPr>
          </a:p>
          <a:p>
            <a:pPr>
              <a:buFontTx/>
              <a:buNone/>
            </a:pPr>
            <a:r>
              <a:rPr lang="en-US" dirty="0" err="1">
                <a:latin typeface="Courier New" pitchFamily="49" charset="0"/>
              </a:rPr>
              <a:t>shearEllipse</a:t>
            </a:r>
            <a:r>
              <a:rPr lang="en-US" dirty="0">
                <a:latin typeface="Courier New" pitchFamily="49" charset="0"/>
              </a:rPr>
              <a:t> :: </a:t>
            </a:r>
          </a:p>
          <a:p>
            <a:pPr>
              <a:buFontTx/>
              <a:buNone/>
            </a:pPr>
            <a:r>
              <a:rPr lang="en-US" dirty="0">
                <a:latin typeface="Courier New" pitchFamily="49" charset="0"/>
              </a:rPr>
              <a:t>     Point -&gt; Point -&gt; Point -&gt; </a:t>
            </a:r>
            <a:r>
              <a:rPr lang="en-US" dirty="0" smtClean="0">
                <a:latin typeface="Courier New" pitchFamily="49" charset="0"/>
              </a:rPr>
              <a:t>Graphic</a:t>
            </a:r>
            <a:endParaRPr lang="en-US" dirty="0">
              <a:latin typeface="Courier New" pitchFamily="49" charset="0"/>
            </a:endParaRPr>
          </a:p>
          <a:p>
            <a:pPr>
              <a:buFontTx/>
              <a:buNone/>
            </a:pPr>
            <a:r>
              <a:rPr lang="en-US" dirty="0">
                <a:latin typeface="Courier New" pitchFamily="49" charset="0"/>
              </a:rPr>
              <a:t>line :: Point -&gt; Point -&gt; </a:t>
            </a:r>
            <a:r>
              <a:rPr lang="en-US" dirty="0" smtClean="0">
                <a:latin typeface="Courier New" pitchFamily="49" charset="0"/>
              </a:rPr>
              <a:t>Graphic</a:t>
            </a:r>
            <a:endParaRPr lang="en-US" dirty="0">
              <a:latin typeface="Courier New" pitchFamily="49" charset="0"/>
            </a:endParaRPr>
          </a:p>
          <a:p>
            <a:pPr>
              <a:buFontTx/>
              <a:buNone/>
            </a:pPr>
            <a:r>
              <a:rPr lang="en-US" dirty="0">
                <a:latin typeface="Courier New" pitchFamily="49" charset="0"/>
              </a:rPr>
              <a:t>polygon :: [Point] -&gt; </a:t>
            </a:r>
            <a:r>
              <a:rPr lang="en-US" dirty="0" smtClean="0">
                <a:latin typeface="Courier New" pitchFamily="49" charset="0"/>
              </a:rPr>
              <a:t>Graphic</a:t>
            </a:r>
            <a:endParaRPr lang="en-US" dirty="0">
              <a:latin typeface="Courier New" pitchFamily="49" charset="0"/>
            </a:endParaRPr>
          </a:p>
          <a:p>
            <a:pPr>
              <a:buFontTx/>
              <a:buNone/>
            </a:pPr>
            <a:r>
              <a:rPr lang="en-US" dirty="0" err="1">
                <a:latin typeface="Courier New" pitchFamily="49" charset="0"/>
              </a:rPr>
              <a:t>polyline</a:t>
            </a:r>
            <a:r>
              <a:rPr lang="en-US" dirty="0">
                <a:latin typeface="Courier New" pitchFamily="49" charset="0"/>
              </a:rPr>
              <a:t> :: [Point] -&gt; </a:t>
            </a:r>
            <a:r>
              <a:rPr lang="en-US" dirty="0" smtClean="0">
                <a:latin typeface="Courier New" pitchFamily="49" charset="0"/>
              </a:rPr>
              <a:t>Graphic</a:t>
            </a:r>
            <a:endParaRPr lang="en-US" dirty="0">
              <a:latin typeface="Courier New"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050"/>
          <p:cNvSpPr>
            <a:spLocks noGrp="1" noChangeArrowheads="1"/>
          </p:cNvSpPr>
          <p:nvPr>
            <p:ph type="title"/>
          </p:nvPr>
        </p:nvSpPr>
        <p:spPr/>
        <p:txBody>
          <a:bodyPr/>
          <a:lstStyle/>
          <a:p>
            <a:r>
              <a:rPr lang="en-US"/>
              <a:t>Coordinate Systems</a:t>
            </a:r>
          </a:p>
        </p:txBody>
      </p:sp>
      <p:sp>
        <p:nvSpPr>
          <p:cNvPr id="169988" name="Rectangle 2052"/>
          <p:cNvSpPr>
            <a:spLocks noChangeArrowheads="1"/>
          </p:cNvSpPr>
          <p:nvPr/>
        </p:nvSpPr>
        <p:spPr bwMode="auto">
          <a:xfrm>
            <a:off x="2362200" y="1828800"/>
            <a:ext cx="4800600" cy="32766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69989" name="Text Box 2053"/>
          <p:cNvSpPr txBox="1">
            <a:spLocks noChangeArrowheads="1"/>
          </p:cNvSpPr>
          <p:nvPr/>
        </p:nvSpPr>
        <p:spPr bwMode="auto">
          <a:xfrm>
            <a:off x="1219200" y="1371600"/>
            <a:ext cx="1096963" cy="457200"/>
          </a:xfrm>
          <a:prstGeom prst="rect">
            <a:avLst/>
          </a:prstGeom>
          <a:noFill/>
          <a:ln w="12700">
            <a:noFill/>
            <a:miter lim="800000"/>
            <a:headEnd/>
            <a:tailEnd/>
          </a:ln>
          <a:effectLst/>
        </p:spPr>
        <p:txBody>
          <a:bodyPr wrap="none">
            <a:spAutoFit/>
          </a:bodyPr>
          <a:lstStyle/>
          <a:p>
            <a:r>
              <a:rPr lang="en-US" sz="2400">
                <a:latin typeface="Courier New" pitchFamily="49" charset="0"/>
              </a:rPr>
              <a:t>(0,0)</a:t>
            </a:r>
            <a:endParaRPr lang="en-US" sz="2400"/>
          </a:p>
        </p:txBody>
      </p:sp>
      <p:sp>
        <p:nvSpPr>
          <p:cNvPr id="169990" name="Line 2054"/>
          <p:cNvSpPr>
            <a:spLocks noChangeShapeType="1"/>
          </p:cNvSpPr>
          <p:nvPr/>
        </p:nvSpPr>
        <p:spPr bwMode="auto">
          <a:xfrm>
            <a:off x="2362200" y="1524000"/>
            <a:ext cx="4648200"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169991" name="Line 2055"/>
          <p:cNvSpPr>
            <a:spLocks noChangeShapeType="1"/>
          </p:cNvSpPr>
          <p:nvPr/>
        </p:nvSpPr>
        <p:spPr bwMode="auto">
          <a:xfrm>
            <a:off x="2133600" y="1828800"/>
            <a:ext cx="0" cy="33528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169992" name="Text Box 2056"/>
          <p:cNvSpPr txBox="1">
            <a:spLocks noChangeArrowheads="1"/>
          </p:cNvSpPr>
          <p:nvPr/>
        </p:nvSpPr>
        <p:spPr bwMode="auto">
          <a:xfrm>
            <a:off x="3413125" y="1127125"/>
            <a:ext cx="1890713" cy="336550"/>
          </a:xfrm>
          <a:prstGeom prst="rect">
            <a:avLst/>
          </a:prstGeom>
          <a:noFill/>
          <a:ln w="12700">
            <a:noFill/>
            <a:miter lim="800000"/>
            <a:headEnd/>
            <a:tailEnd/>
          </a:ln>
          <a:effectLst/>
        </p:spPr>
        <p:txBody>
          <a:bodyPr wrap="none">
            <a:spAutoFit/>
          </a:bodyPr>
          <a:lstStyle/>
          <a:p>
            <a:r>
              <a:rPr lang="en-US"/>
              <a:t>Increasing  x-axis</a:t>
            </a:r>
          </a:p>
        </p:txBody>
      </p:sp>
      <p:sp>
        <p:nvSpPr>
          <p:cNvPr id="169994" name="Text Box 2058"/>
          <p:cNvSpPr txBox="1">
            <a:spLocks noChangeArrowheads="1"/>
          </p:cNvSpPr>
          <p:nvPr/>
        </p:nvSpPr>
        <p:spPr bwMode="auto">
          <a:xfrm rot="5400000">
            <a:off x="897731" y="3444082"/>
            <a:ext cx="1890713" cy="336550"/>
          </a:xfrm>
          <a:prstGeom prst="rect">
            <a:avLst/>
          </a:prstGeom>
          <a:noFill/>
          <a:ln w="12700">
            <a:noFill/>
            <a:miter lim="800000"/>
            <a:headEnd/>
            <a:tailEnd/>
          </a:ln>
          <a:effectLst/>
        </p:spPr>
        <p:txBody>
          <a:bodyPr wrap="none">
            <a:spAutoFit/>
          </a:bodyPr>
          <a:lstStyle/>
          <a:p>
            <a:r>
              <a:rPr lang="en-US"/>
              <a:t>Increasing  y-axis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t>Example Program</a:t>
            </a:r>
          </a:p>
        </p:txBody>
      </p:sp>
      <p:sp>
        <p:nvSpPr>
          <p:cNvPr id="135171" name="Rectangle 3"/>
          <p:cNvSpPr>
            <a:spLocks noGrp="1" noChangeArrowheads="1"/>
          </p:cNvSpPr>
          <p:nvPr>
            <p:ph type="body" idx="1"/>
          </p:nvPr>
        </p:nvSpPr>
        <p:spPr/>
        <p:txBody>
          <a:bodyPr>
            <a:normAutofit fontScale="92500" lnSpcReduction="20000"/>
          </a:bodyPr>
          <a:lstStyle/>
          <a:p>
            <a:pPr>
              <a:buFontTx/>
              <a:buNone/>
            </a:pPr>
            <a:r>
              <a:rPr lang="en-US" sz="1800" dirty="0" smtClean="0">
                <a:latin typeface="Courier New" pitchFamily="49" charset="0"/>
              </a:rPr>
              <a:t>ex2 </a:t>
            </a:r>
            <a:r>
              <a:rPr lang="en-US" sz="1800" dirty="0">
                <a:latin typeface="Courier New" pitchFamily="49" charset="0"/>
              </a:rPr>
              <a:t>=</a:t>
            </a:r>
          </a:p>
          <a:p>
            <a:pPr>
              <a:buFontTx/>
              <a:buNone/>
            </a:pPr>
            <a:r>
              <a:rPr lang="en-US" sz="1800" dirty="0">
                <a:latin typeface="Courier New" pitchFamily="49" charset="0"/>
              </a:rPr>
              <a:t> </a:t>
            </a:r>
            <a:r>
              <a:rPr lang="en-US" sz="1800" dirty="0" err="1">
                <a:latin typeface="Courier New" pitchFamily="49" charset="0"/>
              </a:rPr>
              <a:t>runGraphics</a:t>
            </a:r>
            <a:r>
              <a:rPr lang="en-US" sz="1800" dirty="0">
                <a:latin typeface="Courier New" pitchFamily="49" charset="0"/>
              </a:rPr>
              <a:t>(</a:t>
            </a:r>
          </a:p>
          <a:p>
            <a:pPr>
              <a:buFontTx/>
              <a:buNone/>
            </a:pPr>
            <a:r>
              <a:rPr lang="en-US" sz="1800" dirty="0">
                <a:latin typeface="Courier New" pitchFamily="49" charset="0"/>
              </a:rPr>
              <a:t>   do { w &lt;- </a:t>
            </a:r>
            <a:r>
              <a:rPr lang="en-US" sz="1800" dirty="0" err="1">
                <a:latin typeface="Courier New" pitchFamily="49" charset="0"/>
              </a:rPr>
              <a:t>openWindow</a:t>
            </a:r>
            <a:r>
              <a:rPr lang="en-US" sz="1800" dirty="0">
                <a:latin typeface="Courier New" pitchFamily="49" charset="0"/>
              </a:rPr>
              <a:t> "Draw some shapes" (300,300)</a:t>
            </a:r>
          </a:p>
          <a:p>
            <a:pPr>
              <a:buFontTx/>
              <a:buNone/>
            </a:pPr>
            <a:r>
              <a:rPr lang="en-US" sz="1800" dirty="0">
                <a:latin typeface="Courier New" pitchFamily="49" charset="0"/>
              </a:rPr>
              <a:t>      ; </a:t>
            </a:r>
            <a:r>
              <a:rPr lang="en-US" sz="1800" dirty="0" err="1">
                <a:latin typeface="Courier New" pitchFamily="49" charset="0"/>
              </a:rPr>
              <a:t>drawInWindow</a:t>
            </a:r>
            <a:r>
              <a:rPr lang="en-US" sz="1800" dirty="0">
                <a:latin typeface="Courier New" pitchFamily="49" charset="0"/>
              </a:rPr>
              <a:t> w (ellipse (0,0) (50,50))</a:t>
            </a:r>
          </a:p>
          <a:p>
            <a:pPr>
              <a:buFontTx/>
              <a:buNone/>
            </a:pPr>
            <a:r>
              <a:rPr lang="en-US" sz="1800" dirty="0">
                <a:latin typeface="Courier New" pitchFamily="49" charset="0"/>
              </a:rPr>
              <a:t>      ; </a:t>
            </a:r>
            <a:r>
              <a:rPr lang="en-US" sz="1800" dirty="0" err="1">
                <a:latin typeface="Courier New" pitchFamily="49" charset="0"/>
              </a:rPr>
              <a:t>drawInWindow</a:t>
            </a:r>
            <a:r>
              <a:rPr lang="en-US" sz="1800" dirty="0">
                <a:latin typeface="Courier New" pitchFamily="49" charset="0"/>
              </a:rPr>
              <a:t> w </a:t>
            </a:r>
          </a:p>
          <a:p>
            <a:pPr>
              <a:buFontTx/>
              <a:buNone/>
            </a:pPr>
            <a:r>
              <a:rPr lang="en-US" sz="1800" dirty="0">
                <a:latin typeface="Courier New" pitchFamily="49" charset="0"/>
              </a:rPr>
              <a:t>           (</a:t>
            </a:r>
            <a:r>
              <a:rPr lang="en-US" sz="1800" dirty="0" err="1">
                <a:latin typeface="Courier New" pitchFamily="49" charset="0"/>
              </a:rPr>
              <a:t>shearEllipse</a:t>
            </a:r>
            <a:r>
              <a:rPr lang="en-US" sz="1800" dirty="0">
                <a:latin typeface="Courier New" pitchFamily="49" charset="0"/>
              </a:rPr>
              <a:t> (0,60) (100,120) (150,200))</a:t>
            </a:r>
          </a:p>
          <a:p>
            <a:pPr>
              <a:buFontTx/>
              <a:buNone/>
            </a:pPr>
            <a:r>
              <a:rPr lang="en-US" sz="1800" dirty="0">
                <a:latin typeface="Courier New" pitchFamily="49" charset="0"/>
              </a:rPr>
              <a:t>      ; </a:t>
            </a:r>
            <a:r>
              <a:rPr lang="en-US" sz="1800" dirty="0" err="1">
                <a:latin typeface="Courier New" pitchFamily="49" charset="0"/>
              </a:rPr>
              <a:t>drawInWindow</a:t>
            </a:r>
            <a:r>
              <a:rPr lang="en-US" sz="1800" dirty="0">
                <a:latin typeface="Courier New" pitchFamily="49" charset="0"/>
              </a:rPr>
              <a:t> w</a:t>
            </a:r>
          </a:p>
          <a:p>
            <a:pPr>
              <a:buFontTx/>
              <a:buNone/>
            </a:pPr>
            <a:r>
              <a:rPr lang="en-US" sz="1800" dirty="0">
                <a:latin typeface="Courier New" pitchFamily="49" charset="0"/>
              </a:rPr>
              <a:t>           (</a:t>
            </a:r>
            <a:r>
              <a:rPr lang="en-US" sz="1800" dirty="0" err="1">
                <a:latin typeface="Courier New" pitchFamily="49" charset="0"/>
              </a:rPr>
              <a:t>withColor</a:t>
            </a:r>
            <a:r>
              <a:rPr lang="en-US" sz="1800" dirty="0">
                <a:latin typeface="Courier New" pitchFamily="49" charset="0"/>
              </a:rPr>
              <a:t> Red (line (200,200) (299,275)))</a:t>
            </a:r>
          </a:p>
          <a:p>
            <a:pPr>
              <a:buFontTx/>
              <a:buNone/>
            </a:pPr>
            <a:r>
              <a:rPr lang="en-US" sz="1800" dirty="0">
                <a:latin typeface="Courier New" pitchFamily="49" charset="0"/>
              </a:rPr>
              <a:t>      ; </a:t>
            </a:r>
            <a:r>
              <a:rPr lang="en-US" sz="1800" dirty="0" err="1">
                <a:latin typeface="Courier New" pitchFamily="49" charset="0"/>
              </a:rPr>
              <a:t>drawInWindow</a:t>
            </a:r>
            <a:r>
              <a:rPr lang="en-US" sz="1800" dirty="0">
                <a:latin typeface="Courier New" pitchFamily="49" charset="0"/>
              </a:rPr>
              <a:t> w </a:t>
            </a:r>
          </a:p>
          <a:p>
            <a:pPr>
              <a:buFontTx/>
              <a:buNone/>
            </a:pPr>
            <a:r>
              <a:rPr lang="en-US" sz="1800" dirty="0">
                <a:latin typeface="Courier New" pitchFamily="49" charset="0"/>
              </a:rPr>
              <a:t>           (polygon [(100,100),(150,100),(160,200)])</a:t>
            </a:r>
          </a:p>
          <a:p>
            <a:pPr>
              <a:buFontTx/>
              <a:buNone/>
            </a:pPr>
            <a:r>
              <a:rPr lang="en-US" sz="1800" dirty="0">
                <a:latin typeface="Courier New" pitchFamily="49" charset="0"/>
              </a:rPr>
              <a:t>      ; </a:t>
            </a:r>
            <a:r>
              <a:rPr lang="en-US" sz="1800" dirty="0" err="1">
                <a:latin typeface="Courier New" pitchFamily="49" charset="0"/>
              </a:rPr>
              <a:t>drawInWindow</a:t>
            </a:r>
            <a:r>
              <a:rPr lang="en-US" sz="1800" dirty="0">
                <a:latin typeface="Courier New" pitchFamily="49" charset="0"/>
              </a:rPr>
              <a:t> w </a:t>
            </a:r>
          </a:p>
          <a:p>
            <a:pPr>
              <a:buFontTx/>
              <a:buNone/>
            </a:pPr>
            <a:r>
              <a:rPr lang="en-US" sz="1800" dirty="0">
                <a:latin typeface="Courier New" pitchFamily="49" charset="0"/>
              </a:rPr>
              <a:t>           (</a:t>
            </a:r>
            <a:r>
              <a:rPr lang="en-US" sz="1800" dirty="0" err="1">
                <a:latin typeface="Courier New" pitchFamily="49" charset="0"/>
              </a:rPr>
              <a:t>withColor</a:t>
            </a:r>
            <a:r>
              <a:rPr lang="en-US" sz="1800" dirty="0">
                <a:latin typeface="Courier New" pitchFamily="49" charset="0"/>
              </a:rPr>
              <a:t> Green </a:t>
            </a:r>
          </a:p>
          <a:p>
            <a:pPr>
              <a:buFontTx/>
              <a:buNone/>
            </a:pPr>
            <a:r>
              <a:rPr lang="en-US" sz="1800" dirty="0">
                <a:latin typeface="Courier New" pitchFamily="49" charset="0"/>
              </a:rPr>
              <a:t>                (</a:t>
            </a:r>
            <a:r>
              <a:rPr lang="en-US" sz="1800" dirty="0" err="1">
                <a:latin typeface="Courier New" pitchFamily="49" charset="0"/>
              </a:rPr>
              <a:t>polyline</a:t>
            </a:r>
            <a:r>
              <a:rPr lang="en-US" sz="1800" dirty="0">
                <a:latin typeface="Courier New" pitchFamily="49" charset="0"/>
              </a:rPr>
              <a:t> [(100,200),(150,200),</a:t>
            </a:r>
          </a:p>
          <a:p>
            <a:pPr>
              <a:buFontTx/>
              <a:buNone/>
            </a:pPr>
            <a:r>
              <a:rPr lang="en-US" sz="1800" dirty="0">
                <a:latin typeface="Courier New" pitchFamily="49" charset="0"/>
              </a:rPr>
              <a:t>                           (160,299),(100,200)]))</a:t>
            </a:r>
          </a:p>
          <a:p>
            <a:pPr>
              <a:buFontTx/>
              <a:buNone/>
            </a:pPr>
            <a:r>
              <a:rPr lang="en-US" sz="1800" dirty="0">
                <a:latin typeface="Courier New" pitchFamily="49" charset="0"/>
              </a:rPr>
              <a:t>      ; </a:t>
            </a:r>
            <a:r>
              <a:rPr lang="en-US" sz="1800" dirty="0" err="1">
                <a:latin typeface="Courier New" pitchFamily="49" charset="0"/>
              </a:rPr>
              <a:t>spaceClose</a:t>
            </a:r>
            <a:r>
              <a:rPr lang="en-US" sz="1800" dirty="0">
                <a:latin typeface="Courier New" pitchFamily="49" charset="0"/>
              </a:rPr>
              <a:t> w</a:t>
            </a:r>
          </a:p>
          <a:p>
            <a:pPr>
              <a:buFontTx/>
              <a:buNone/>
            </a:pPr>
            <a:r>
              <a:rPr lang="en-US" sz="1800" dirty="0">
                <a:latin typeface="Courier New" pitchFamily="49" charset="0"/>
              </a:rPr>
              <a:t>      }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t>The Result</a:t>
            </a:r>
          </a:p>
        </p:txBody>
      </p:sp>
      <p:pic>
        <p:nvPicPr>
          <p:cNvPr id="136195" name="Picture 3"/>
          <p:cNvPicPr>
            <a:picLocks noChangeAspect="1" noChangeArrowheads="1"/>
          </p:cNvPicPr>
          <p:nvPr/>
        </p:nvPicPr>
        <p:blipFill>
          <a:blip r:embed="rId2" cstate="print"/>
          <a:srcRect/>
          <a:stretch>
            <a:fillRect/>
          </a:stretch>
        </p:blipFill>
        <p:spPr bwMode="auto">
          <a:xfrm>
            <a:off x="4267200" y="1447800"/>
            <a:ext cx="4594225" cy="4876800"/>
          </a:xfrm>
          <a:prstGeom prst="rect">
            <a:avLst/>
          </a:prstGeom>
          <a:noFill/>
          <a:ln w="12700">
            <a:noFill/>
            <a:miter lim="800000"/>
            <a:headEnd/>
            <a:tailEnd/>
          </a:ln>
          <a:effectLst/>
        </p:spPr>
      </p:pic>
      <p:sp>
        <p:nvSpPr>
          <p:cNvPr id="136196" name="Text Box 4"/>
          <p:cNvSpPr txBox="1">
            <a:spLocks noChangeArrowheads="1"/>
          </p:cNvSpPr>
          <p:nvPr/>
        </p:nvSpPr>
        <p:spPr bwMode="auto">
          <a:xfrm>
            <a:off x="152400" y="838200"/>
            <a:ext cx="3886200" cy="5170646"/>
          </a:xfrm>
          <a:prstGeom prst="rect">
            <a:avLst/>
          </a:prstGeom>
          <a:noFill/>
          <a:ln w="12700">
            <a:noFill/>
            <a:miter lim="800000"/>
            <a:headEnd/>
            <a:tailEnd/>
          </a:ln>
          <a:effectLst/>
        </p:spPr>
        <p:txBody>
          <a:bodyPr>
            <a:spAutoFit/>
          </a:bodyPr>
          <a:lstStyle/>
          <a:p>
            <a:r>
              <a:rPr lang="en-US" dirty="0">
                <a:latin typeface="Courier New" pitchFamily="49" charset="0"/>
              </a:rPr>
              <a:t>; </a:t>
            </a:r>
            <a:r>
              <a:rPr lang="en-US" sz="1400" b="1" dirty="0" err="1">
                <a:latin typeface="Courier New" pitchFamily="49" charset="0"/>
              </a:rPr>
              <a:t>drawInWindow</a:t>
            </a:r>
            <a:r>
              <a:rPr lang="en-US" sz="1400" b="1" dirty="0">
                <a:latin typeface="Courier New" pitchFamily="49" charset="0"/>
              </a:rPr>
              <a:t> w </a:t>
            </a:r>
          </a:p>
          <a:p>
            <a:r>
              <a:rPr lang="en-US" sz="1400" b="1" dirty="0">
                <a:latin typeface="Courier New" pitchFamily="49" charset="0"/>
              </a:rPr>
              <a:t>    (ellipse (0,0) (50,50))</a:t>
            </a:r>
          </a:p>
          <a:p>
            <a:endParaRPr lang="en-US" sz="1400" b="1" dirty="0">
              <a:latin typeface="Courier New" pitchFamily="49" charset="0"/>
            </a:endParaRPr>
          </a:p>
          <a:p>
            <a:r>
              <a:rPr lang="en-US" sz="1400" b="1" dirty="0">
                <a:latin typeface="Courier New" pitchFamily="49" charset="0"/>
              </a:rPr>
              <a:t>; </a:t>
            </a:r>
            <a:r>
              <a:rPr lang="en-US" sz="1400" b="1" dirty="0" err="1">
                <a:latin typeface="Courier New" pitchFamily="49" charset="0"/>
              </a:rPr>
              <a:t>drawInWindow</a:t>
            </a:r>
            <a:r>
              <a:rPr lang="en-US" sz="1400" b="1" dirty="0">
                <a:latin typeface="Courier New" pitchFamily="49" charset="0"/>
              </a:rPr>
              <a:t> w </a:t>
            </a:r>
          </a:p>
          <a:p>
            <a:r>
              <a:rPr lang="en-US" sz="1400" b="1" dirty="0">
                <a:latin typeface="Courier New" pitchFamily="49" charset="0"/>
              </a:rPr>
              <a:t>   (</a:t>
            </a:r>
            <a:r>
              <a:rPr lang="en-US" sz="1400" b="1" dirty="0" err="1">
                <a:latin typeface="Courier New" pitchFamily="49" charset="0"/>
              </a:rPr>
              <a:t>shearEllipse</a:t>
            </a:r>
            <a:r>
              <a:rPr lang="en-US" sz="1400" b="1" dirty="0">
                <a:latin typeface="Courier New" pitchFamily="49" charset="0"/>
              </a:rPr>
              <a:t> (0,60)</a:t>
            </a:r>
          </a:p>
          <a:p>
            <a:r>
              <a:rPr lang="en-US" sz="1400" b="1" dirty="0">
                <a:latin typeface="Courier New" pitchFamily="49" charset="0"/>
              </a:rPr>
              <a:t>                 (100,120)</a:t>
            </a:r>
          </a:p>
          <a:p>
            <a:r>
              <a:rPr lang="en-US" sz="1400" b="1" dirty="0">
                <a:latin typeface="Courier New" pitchFamily="49" charset="0"/>
              </a:rPr>
              <a:t>                 (150,200))</a:t>
            </a:r>
          </a:p>
          <a:p>
            <a:endParaRPr lang="en-US" sz="1400" b="1" dirty="0">
              <a:latin typeface="Courier New" pitchFamily="49" charset="0"/>
            </a:endParaRPr>
          </a:p>
          <a:p>
            <a:r>
              <a:rPr lang="en-US" sz="1400" b="1" dirty="0">
                <a:latin typeface="Courier New" pitchFamily="49" charset="0"/>
              </a:rPr>
              <a:t>; </a:t>
            </a:r>
            <a:r>
              <a:rPr lang="en-US" sz="1400" b="1" dirty="0" err="1">
                <a:solidFill>
                  <a:schemeClr val="hlink"/>
                </a:solidFill>
                <a:latin typeface="Courier New" pitchFamily="49" charset="0"/>
              </a:rPr>
              <a:t>drawInWindow</a:t>
            </a:r>
            <a:r>
              <a:rPr lang="en-US" sz="1400" b="1" dirty="0">
                <a:solidFill>
                  <a:schemeClr val="hlink"/>
                </a:solidFill>
                <a:latin typeface="Courier New" pitchFamily="49" charset="0"/>
              </a:rPr>
              <a:t> w</a:t>
            </a:r>
          </a:p>
          <a:p>
            <a:r>
              <a:rPr lang="en-US" sz="1400" b="1" dirty="0">
                <a:solidFill>
                  <a:schemeClr val="hlink"/>
                </a:solidFill>
                <a:latin typeface="Courier New" pitchFamily="49" charset="0"/>
              </a:rPr>
              <a:t>    (</a:t>
            </a:r>
            <a:r>
              <a:rPr lang="en-US" sz="1400" b="1" dirty="0" err="1">
                <a:solidFill>
                  <a:schemeClr val="hlink"/>
                </a:solidFill>
                <a:latin typeface="Courier New" pitchFamily="49" charset="0"/>
              </a:rPr>
              <a:t>withColor</a:t>
            </a:r>
            <a:r>
              <a:rPr lang="en-US" sz="1400" b="1" dirty="0">
                <a:solidFill>
                  <a:schemeClr val="hlink"/>
                </a:solidFill>
                <a:latin typeface="Courier New" pitchFamily="49" charset="0"/>
              </a:rPr>
              <a:t> Red </a:t>
            </a:r>
          </a:p>
          <a:p>
            <a:r>
              <a:rPr lang="en-US" sz="1400" b="1" dirty="0">
                <a:solidFill>
                  <a:schemeClr val="hlink"/>
                </a:solidFill>
                <a:latin typeface="Courier New" pitchFamily="49" charset="0"/>
              </a:rPr>
              <a:t>        (line (200,200)                 </a:t>
            </a:r>
          </a:p>
          <a:p>
            <a:r>
              <a:rPr lang="en-US" sz="1400" b="1" dirty="0">
                <a:solidFill>
                  <a:schemeClr val="hlink"/>
                </a:solidFill>
                <a:latin typeface="Courier New" pitchFamily="49" charset="0"/>
              </a:rPr>
              <a:t>              (299,275)))</a:t>
            </a:r>
          </a:p>
          <a:p>
            <a:endParaRPr lang="en-US" sz="1400" b="1" dirty="0">
              <a:latin typeface="Courier New" pitchFamily="49" charset="0"/>
            </a:endParaRPr>
          </a:p>
          <a:p>
            <a:r>
              <a:rPr lang="en-US" sz="1400" b="1" dirty="0">
                <a:latin typeface="Courier New" pitchFamily="49" charset="0"/>
              </a:rPr>
              <a:t>; </a:t>
            </a:r>
            <a:r>
              <a:rPr lang="en-US" sz="1400" b="1" dirty="0" err="1">
                <a:latin typeface="Courier New" pitchFamily="49" charset="0"/>
              </a:rPr>
              <a:t>drawInWindow</a:t>
            </a:r>
            <a:r>
              <a:rPr lang="en-US" sz="1400" b="1" dirty="0">
                <a:latin typeface="Courier New" pitchFamily="49" charset="0"/>
              </a:rPr>
              <a:t> w </a:t>
            </a:r>
          </a:p>
          <a:p>
            <a:r>
              <a:rPr lang="en-US" sz="1400" b="1" dirty="0">
                <a:latin typeface="Courier New" pitchFamily="49" charset="0"/>
              </a:rPr>
              <a:t>   (polygon [(100,100),</a:t>
            </a:r>
          </a:p>
          <a:p>
            <a:r>
              <a:rPr lang="en-US" sz="1400" b="1" dirty="0">
                <a:latin typeface="Courier New" pitchFamily="49" charset="0"/>
              </a:rPr>
              <a:t>             (150,100),</a:t>
            </a:r>
          </a:p>
          <a:p>
            <a:r>
              <a:rPr lang="en-US" sz="1400" b="1" dirty="0">
                <a:latin typeface="Courier New" pitchFamily="49" charset="0"/>
              </a:rPr>
              <a:t>             (160,200)])</a:t>
            </a:r>
          </a:p>
          <a:p>
            <a:endParaRPr lang="en-US" sz="1400" b="1" dirty="0">
              <a:latin typeface="Courier New" pitchFamily="49" charset="0"/>
            </a:endParaRPr>
          </a:p>
          <a:p>
            <a:r>
              <a:rPr lang="en-US" sz="1400" b="1" dirty="0">
                <a:latin typeface="Courier New" pitchFamily="49" charset="0"/>
              </a:rPr>
              <a:t>; </a:t>
            </a:r>
            <a:r>
              <a:rPr lang="en-US" sz="1400" b="1" dirty="0" err="1">
                <a:solidFill>
                  <a:schemeClr val="accent2"/>
                </a:solidFill>
                <a:latin typeface="Courier New" pitchFamily="49" charset="0"/>
              </a:rPr>
              <a:t>drawInWindow</a:t>
            </a:r>
            <a:r>
              <a:rPr lang="en-US" sz="1400" b="1" dirty="0">
                <a:solidFill>
                  <a:schemeClr val="accent2"/>
                </a:solidFill>
                <a:latin typeface="Courier New" pitchFamily="49" charset="0"/>
              </a:rPr>
              <a:t> w </a:t>
            </a:r>
          </a:p>
          <a:p>
            <a:r>
              <a:rPr lang="en-US" sz="1400" b="1" dirty="0">
                <a:solidFill>
                  <a:schemeClr val="accent2"/>
                </a:solidFill>
                <a:latin typeface="Courier New" pitchFamily="49" charset="0"/>
              </a:rPr>
              <a:t>   (</a:t>
            </a:r>
            <a:r>
              <a:rPr lang="en-US" sz="1400" b="1" dirty="0" err="1">
                <a:solidFill>
                  <a:schemeClr val="accent2"/>
                </a:solidFill>
                <a:latin typeface="Courier New" pitchFamily="49" charset="0"/>
              </a:rPr>
              <a:t>withColor</a:t>
            </a:r>
            <a:r>
              <a:rPr lang="en-US" sz="1400" b="1" dirty="0">
                <a:solidFill>
                  <a:schemeClr val="accent2"/>
                </a:solidFill>
                <a:latin typeface="Courier New" pitchFamily="49" charset="0"/>
              </a:rPr>
              <a:t> Green </a:t>
            </a:r>
          </a:p>
          <a:p>
            <a:r>
              <a:rPr lang="en-US" sz="1400" b="1" dirty="0">
                <a:solidFill>
                  <a:schemeClr val="accent2"/>
                </a:solidFill>
                <a:latin typeface="Courier New" pitchFamily="49" charset="0"/>
              </a:rPr>
              <a:t>     (</a:t>
            </a:r>
            <a:r>
              <a:rPr lang="en-US" sz="1400" b="1" dirty="0" err="1">
                <a:solidFill>
                  <a:schemeClr val="accent2"/>
                </a:solidFill>
                <a:latin typeface="Courier New" pitchFamily="49" charset="0"/>
              </a:rPr>
              <a:t>polyline</a:t>
            </a:r>
            <a:r>
              <a:rPr lang="en-US" sz="1400" b="1" dirty="0">
                <a:solidFill>
                  <a:schemeClr val="accent2"/>
                </a:solidFill>
                <a:latin typeface="Courier New" pitchFamily="49" charset="0"/>
              </a:rPr>
              <a:t> </a:t>
            </a:r>
          </a:p>
          <a:p>
            <a:r>
              <a:rPr lang="en-US" sz="1400" b="1" dirty="0">
                <a:solidFill>
                  <a:schemeClr val="accent2"/>
                </a:solidFill>
                <a:latin typeface="Courier New" pitchFamily="49" charset="0"/>
              </a:rPr>
              <a:t>       [(100,200),(150,200),</a:t>
            </a:r>
          </a:p>
          <a:p>
            <a:r>
              <a:rPr lang="en-US" sz="1400" b="1" dirty="0">
                <a:solidFill>
                  <a:schemeClr val="accent2"/>
                </a:solidFill>
                <a:latin typeface="Courier New" pitchFamily="49" charset="0"/>
              </a:rPr>
              <a:t>        (160,299),(100,200</a:t>
            </a:r>
            <a:r>
              <a:rPr lang="en-US" dirty="0">
                <a:solidFill>
                  <a:schemeClr val="accent2"/>
                </a:solidFill>
                <a:latin typeface="Courier New" pitchFamily="49" charset="0"/>
              </a:rPr>
              <a:t>)]))</a:t>
            </a:r>
            <a:endParaRPr lang="en-US" dirty="0">
              <a:latin typeface="Courier New"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t>Building Programs</a:t>
            </a:r>
          </a:p>
        </p:txBody>
      </p:sp>
      <p:sp>
        <p:nvSpPr>
          <p:cNvPr id="137219" name="Rectangle 3"/>
          <p:cNvSpPr>
            <a:spLocks noGrp="1" noChangeArrowheads="1"/>
          </p:cNvSpPr>
          <p:nvPr>
            <p:ph type="body" idx="1"/>
          </p:nvPr>
        </p:nvSpPr>
        <p:spPr/>
        <p:txBody>
          <a:bodyPr>
            <a:normAutofit fontScale="85000" lnSpcReduction="20000"/>
          </a:bodyPr>
          <a:lstStyle/>
          <a:p>
            <a:r>
              <a:rPr lang="en-US"/>
              <a:t>We’d like to build bigger things from these small pieces</a:t>
            </a:r>
          </a:p>
          <a:p>
            <a:r>
              <a:rPr lang="en-US"/>
              <a:t>Perhaps things such as fractals</a:t>
            </a:r>
          </a:p>
          <a:p>
            <a:pPr lvl="1"/>
            <a:r>
              <a:rPr lang="en-US"/>
              <a:t>Example:</a:t>
            </a:r>
          </a:p>
          <a:p>
            <a:pPr lvl="1">
              <a:buFontTx/>
              <a:buNone/>
            </a:pPr>
            <a:r>
              <a:rPr lang="en-US"/>
              <a:t>Sierpinski’s Triangle</a:t>
            </a:r>
          </a:p>
          <a:p>
            <a:pPr lvl="1">
              <a:buFontTx/>
              <a:buNone/>
            </a:pPr>
            <a:r>
              <a:rPr lang="en-US"/>
              <a:t>a repeated drawing of</a:t>
            </a:r>
          </a:p>
          <a:p>
            <a:pPr lvl="1">
              <a:buFontTx/>
              <a:buNone/>
            </a:pPr>
            <a:r>
              <a:rPr lang="en-US"/>
              <a:t>a triangle at repeatedly</a:t>
            </a:r>
          </a:p>
          <a:p>
            <a:pPr lvl="1">
              <a:buFontTx/>
              <a:buNone/>
            </a:pPr>
            <a:r>
              <a:rPr lang="en-US"/>
              <a:t>smaller sizes.</a:t>
            </a:r>
          </a:p>
          <a:p>
            <a:pPr lvl="1">
              <a:buFontTx/>
              <a:buNone/>
            </a:pPr>
            <a:endParaRPr lang="en-US"/>
          </a:p>
          <a:p>
            <a:r>
              <a:rPr lang="en-US"/>
              <a:t>Key  Idea</a:t>
            </a:r>
          </a:p>
          <a:p>
            <a:pPr lvl="1">
              <a:buFontTx/>
              <a:buNone/>
            </a:pPr>
            <a:r>
              <a:rPr lang="en-US"/>
              <a:t>Separate pure computation</a:t>
            </a:r>
          </a:p>
          <a:p>
            <a:pPr lvl="1">
              <a:buFontTx/>
              <a:buNone/>
            </a:pPr>
            <a:r>
              <a:rPr lang="en-US"/>
              <a:t>from action</a:t>
            </a:r>
          </a:p>
        </p:txBody>
      </p:sp>
      <p:pic>
        <p:nvPicPr>
          <p:cNvPr id="137221" name="Picture 5"/>
          <p:cNvPicPr>
            <a:picLocks noChangeAspect="1" noChangeArrowheads="1"/>
          </p:cNvPicPr>
          <p:nvPr/>
        </p:nvPicPr>
        <p:blipFill>
          <a:blip r:embed="rId2" cstate="print"/>
          <a:srcRect/>
          <a:stretch>
            <a:fillRect/>
          </a:stretch>
        </p:blipFill>
        <p:spPr bwMode="auto">
          <a:xfrm>
            <a:off x="4572000" y="2333625"/>
            <a:ext cx="3886200" cy="4067175"/>
          </a:xfrm>
          <a:prstGeom prst="rect">
            <a:avLst/>
          </a:prstGeom>
          <a:noFill/>
          <a:ln w="12700">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AutoShape 3"/>
          <p:cNvSpPr>
            <a:spLocks noChangeArrowheads="1"/>
          </p:cNvSpPr>
          <p:nvPr/>
        </p:nvSpPr>
        <p:spPr bwMode="auto">
          <a:xfrm>
            <a:off x="3219450" y="1860550"/>
            <a:ext cx="3124200" cy="3810000"/>
          </a:xfrm>
          <a:prstGeom prst="rtTriangle">
            <a:avLst/>
          </a:prstGeom>
          <a:solidFill>
            <a:schemeClr val="bg1"/>
          </a:solidFill>
          <a:ln w="12700">
            <a:solidFill>
              <a:schemeClr val="tx1"/>
            </a:solidFill>
            <a:miter lim="800000"/>
            <a:headEnd/>
            <a:tailEnd/>
          </a:ln>
          <a:effectLst/>
        </p:spPr>
        <p:txBody>
          <a:bodyPr wrap="none" anchor="ctr"/>
          <a:lstStyle/>
          <a:p>
            <a:endParaRPr lang="en-US"/>
          </a:p>
        </p:txBody>
      </p:sp>
      <p:sp>
        <p:nvSpPr>
          <p:cNvPr id="138261" name="Text Box 21"/>
          <p:cNvSpPr txBox="1">
            <a:spLocks noChangeArrowheads="1"/>
          </p:cNvSpPr>
          <p:nvPr/>
        </p:nvSpPr>
        <p:spPr bwMode="auto">
          <a:xfrm>
            <a:off x="3714750" y="3505200"/>
            <a:ext cx="631825" cy="244475"/>
          </a:xfrm>
          <a:prstGeom prst="rect">
            <a:avLst/>
          </a:prstGeom>
          <a:solidFill>
            <a:schemeClr val="bg1"/>
          </a:solidFill>
          <a:ln w="12700">
            <a:noFill/>
            <a:miter lim="800000"/>
            <a:headEnd/>
            <a:tailEnd/>
          </a:ln>
          <a:effectLst/>
        </p:spPr>
        <p:txBody>
          <a:bodyPr wrap="none">
            <a:spAutoFit/>
          </a:bodyPr>
          <a:lstStyle/>
          <a:p>
            <a:r>
              <a:rPr lang="en-US" sz="1000"/>
              <a:t> size / 2</a:t>
            </a:r>
          </a:p>
        </p:txBody>
      </p:sp>
      <p:sp>
        <p:nvSpPr>
          <p:cNvPr id="138259" name="Line 19"/>
          <p:cNvSpPr>
            <a:spLocks noChangeShapeType="1"/>
          </p:cNvSpPr>
          <p:nvPr/>
        </p:nvSpPr>
        <p:spPr bwMode="auto">
          <a:xfrm>
            <a:off x="3200400" y="6400800"/>
            <a:ext cx="3200400" cy="0"/>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138242" name="Rectangle 2"/>
          <p:cNvSpPr>
            <a:spLocks noGrp="1" noChangeArrowheads="1"/>
          </p:cNvSpPr>
          <p:nvPr>
            <p:ph type="title"/>
          </p:nvPr>
        </p:nvSpPr>
        <p:spPr/>
        <p:txBody>
          <a:bodyPr/>
          <a:lstStyle/>
          <a:p>
            <a:r>
              <a:rPr lang="en-US"/>
              <a:t>Geometry  Isosceles Right Triangles</a:t>
            </a:r>
          </a:p>
        </p:txBody>
      </p:sp>
      <p:sp>
        <p:nvSpPr>
          <p:cNvPr id="138244" name="Text Box 4"/>
          <p:cNvSpPr txBox="1">
            <a:spLocks noChangeArrowheads="1"/>
          </p:cNvSpPr>
          <p:nvPr/>
        </p:nvSpPr>
        <p:spPr bwMode="auto">
          <a:xfrm>
            <a:off x="2787650" y="1355725"/>
            <a:ext cx="1055688" cy="336550"/>
          </a:xfrm>
          <a:prstGeom prst="rect">
            <a:avLst/>
          </a:prstGeom>
          <a:noFill/>
          <a:ln w="12700">
            <a:noFill/>
            <a:miter lim="800000"/>
            <a:headEnd/>
            <a:tailEnd/>
          </a:ln>
          <a:effectLst/>
        </p:spPr>
        <p:txBody>
          <a:bodyPr wrap="none">
            <a:spAutoFit/>
          </a:bodyPr>
          <a:lstStyle/>
          <a:p>
            <a:r>
              <a:rPr lang="en-US"/>
              <a:t>(x,y-size)</a:t>
            </a:r>
          </a:p>
        </p:txBody>
      </p:sp>
      <p:sp>
        <p:nvSpPr>
          <p:cNvPr id="138245" name="Text Box 5"/>
          <p:cNvSpPr txBox="1">
            <a:spLocks noChangeArrowheads="1"/>
          </p:cNvSpPr>
          <p:nvPr/>
        </p:nvSpPr>
        <p:spPr bwMode="auto">
          <a:xfrm>
            <a:off x="2514600" y="3092450"/>
            <a:ext cx="609600" cy="336550"/>
          </a:xfrm>
          <a:prstGeom prst="rect">
            <a:avLst/>
          </a:prstGeom>
          <a:noFill/>
          <a:ln w="12700">
            <a:noFill/>
            <a:miter lim="800000"/>
            <a:headEnd/>
            <a:tailEnd/>
          </a:ln>
          <a:effectLst/>
        </p:spPr>
        <p:txBody>
          <a:bodyPr>
            <a:spAutoFit/>
          </a:bodyPr>
          <a:lstStyle/>
          <a:p>
            <a:r>
              <a:rPr lang="en-US"/>
              <a:t>size</a:t>
            </a:r>
          </a:p>
        </p:txBody>
      </p:sp>
      <p:sp>
        <p:nvSpPr>
          <p:cNvPr id="138246" name="Text Box 6"/>
          <p:cNvSpPr txBox="1">
            <a:spLocks noChangeArrowheads="1"/>
          </p:cNvSpPr>
          <p:nvPr/>
        </p:nvSpPr>
        <p:spPr bwMode="auto">
          <a:xfrm>
            <a:off x="4692650" y="3032125"/>
            <a:ext cx="544513" cy="336550"/>
          </a:xfrm>
          <a:prstGeom prst="rect">
            <a:avLst/>
          </a:prstGeom>
          <a:noFill/>
          <a:ln w="12700">
            <a:noFill/>
            <a:miter lim="800000"/>
            <a:headEnd/>
            <a:tailEnd/>
          </a:ln>
          <a:effectLst/>
        </p:spPr>
        <p:txBody>
          <a:bodyPr wrap="none">
            <a:spAutoFit/>
          </a:bodyPr>
          <a:lstStyle/>
          <a:p>
            <a:r>
              <a:rPr lang="en-US"/>
              <a:t>hyp</a:t>
            </a:r>
          </a:p>
        </p:txBody>
      </p:sp>
      <p:sp>
        <p:nvSpPr>
          <p:cNvPr id="138247" name="Text Box 7"/>
          <p:cNvSpPr txBox="1">
            <a:spLocks noChangeArrowheads="1"/>
          </p:cNvSpPr>
          <p:nvPr/>
        </p:nvSpPr>
        <p:spPr bwMode="auto">
          <a:xfrm>
            <a:off x="4419600" y="6248400"/>
            <a:ext cx="568325" cy="336550"/>
          </a:xfrm>
          <a:prstGeom prst="rect">
            <a:avLst/>
          </a:prstGeom>
          <a:solidFill>
            <a:schemeClr val="bg1"/>
          </a:solidFill>
          <a:ln w="12700">
            <a:noFill/>
            <a:miter lim="800000"/>
            <a:headEnd/>
            <a:tailEnd/>
          </a:ln>
          <a:effectLst/>
        </p:spPr>
        <p:txBody>
          <a:bodyPr wrap="none">
            <a:spAutoFit/>
          </a:bodyPr>
          <a:lstStyle/>
          <a:p>
            <a:r>
              <a:rPr lang="en-US"/>
              <a:t>size</a:t>
            </a:r>
          </a:p>
        </p:txBody>
      </p:sp>
      <p:sp>
        <p:nvSpPr>
          <p:cNvPr id="138248" name="Text Box 8"/>
          <p:cNvSpPr txBox="1">
            <a:spLocks noChangeArrowheads="1"/>
          </p:cNvSpPr>
          <p:nvPr/>
        </p:nvSpPr>
        <p:spPr bwMode="auto">
          <a:xfrm>
            <a:off x="4708525" y="1524000"/>
            <a:ext cx="3717925" cy="336550"/>
          </a:xfrm>
          <a:prstGeom prst="rect">
            <a:avLst/>
          </a:prstGeom>
          <a:noFill/>
          <a:ln w="12700">
            <a:noFill/>
            <a:miter lim="800000"/>
            <a:headEnd/>
            <a:tailEnd/>
          </a:ln>
          <a:effectLst/>
        </p:spPr>
        <p:txBody>
          <a:bodyPr wrap="none">
            <a:spAutoFit/>
          </a:bodyPr>
          <a:lstStyle/>
          <a:p>
            <a:r>
              <a:rPr lang="en-US"/>
              <a:t>size * size  +  size * size   = hyp * hyp</a:t>
            </a:r>
          </a:p>
        </p:txBody>
      </p:sp>
      <p:sp>
        <p:nvSpPr>
          <p:cNvPr id="138249" name="Oval 9"/>
          <p:cNvSpPr>
            <a:spLocks noChangeArrowheads="1"/>
          </p:cNvSpPr>
          <p:nvPr/>
        </p:nvSpPr>
        <p:spPr bwMode="auto">
          <a:xfrm>
            <a:off x="4819650" y="3810000"/>
            <a:ext cx="76200" cy="762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38250" name="Line 10"/>
          <p:cNvSpPr>
            <a:spLocks noChangeShapeType="1"/>
          </p:cNvSpPr>
          <p:nvPr/>
        </p:nvSpPr>
        <p:spPr bwMode="auto">
          <a:xfrm>
            <a:off x="4819650" y="3886200"/>
            <a:ext cx="0" cy="1784350"/>
          </a:xfrm>
          <a:prstGeom prst="line">
            <a:avLst/>
          </a:prstGeom>
          <a:noFill/>
          <a:ln w="12700">
            <a:solidFill>
              <a:schemeClr val="hlink"/>
            </a:solidFill>
            <a:round/>
            <a:headEnd/>
            <a:tailEnd/>
          </a:ln>
          <a:effectLst/>
        </p:spPr>
        <p:txBody>
          <a:bodyPr wrap="none" anchor="ctr"/>
          <a:lstStyle/>
          <a:p>
            <a:endParaRPr lang="en-US"/>
          </a:p>
        </p:txBody>
      </p:sp>
      <p:sp>
        <p:nvSpPr>
          <p:cNvPr id="138251" name="Line 11"/>
          <p:cNvSpPr>
            <a:spLocks noChangeShapeType="1"/>
          </p:cNvSpPr>
          <p:nvPr/>
        </p:nvSpPr>
        <p:spPr bwMode="auto">
          <a:xfrm flipH="1">
            <a:off x="3200400" y="3810000"/>
            <a:ext cx="1600200" cy="0"/>
          </a:xfrm>
          <a:prstGeom prst="line">
            <a:avLst/>
          </a:prstGeom>
          <a:noFill/>
          <a:ln w="12700">
            <a:solidFill>
              <a:schemeClr val="hlink"/>
            </a:solidFill>
            <a:round/>
            <a:headEnd/>
            <a:tailEnd/>
          </a:ln>
          <a:effectLst/>
        </p:spPr>
        <p:txBody>
          <a:bodyPr wrap="none" anchor="ctr"/>
          <a:lstStyle/>
          <a:p>
            <a:endParaRPr lang="en-US"/>
          </a:p>
        </p:txBody>
      </p:sp>
      <p:sp>
        <p:nvSpPr>
          <p:cNvPr id="138252" name="Line 12"/>
          <p:cNvSpPr>
            <a:spLocks noChangeShapeType="1"/>
          </p:cNvSpPr>
          <p:nvPr/>
        </p:nvSpPr>
        <p:spPr bwMode="auto">
          <a:xfrm>
            <a:off x="3219450" y="3886200"/>
            <a:ext cx="1600200" cy="1784350"/>
          </a:xfrm>
          <a:prstGeom prst="line">
            <a:avLst/>
          </a:prstGeom>
          <a:noFill/>
          <a:ln w="12700">
            <a:solidFill>
              <a:schemeClr val="hlink"/>
            </a:solidFill>
            <a:round/>
            <a:headEnd/>
            <a:tailEnd/>
          </a:ln>
          <a:effectLst/>
        </p:spPr>
        <p:txBody>
          <a:bodyPr wrap="none" anchor="ctr"/>
          <a:lstStyle/>
          <a:p>
            <a:endParaRPr lang="en-US"/>
          </a:p>
        </p:txBody>
      </p:sp>
      <p:sp>
        <p:nvSpPr>
          <p:cNvPr id="138253" name="Text Box 13"/>
          <p:cNvSpPr txBox="1">
            <a:spLocks noChangeArrowheads="1"/>
          </p:cNvSpPr>
          <p:nvPr/>
        </p:nvSpPr>
        <p:spPr bwMode="auto">
          <a:xfrm>
            <a:off x="5032375" y="3565525"/>
            <a:ext cx="2628900" cy="336550"/>
          </a:xfrm>
          <a:prstGeom prst="rect">
            <a:avLst/>
          </a:prstGeom>
          <a:noFill/>
          <a:ln w="12700">
            <a:noFill/>
            <a:miter lim="800000"/>
            <a:headEnd/>
            <a:tailEnd/>
          </a:ln>
          <a:effectLst/>
        </p:spPr>
        <p:txBody>
          <a:bodyPr wrap="none">
            <a:spAutoFit/>
          </a:bodyPr>
          <a:lstStyle/>
          <a:p>
            <a:r>
              <a:rPr lang="en-US"/>
              <a:t>(x+ (size / 2), y - (size / 2))</a:t>
            </a:r>
          </a:p>
        </p:txBody>
      </p:sp>
      <p:sp>
        <p:nvSpPr>
          <p:cNvPr id="138254" name="Text Box 14"/>
          <p:cNvSpPr txBox="1">
            <a:spLocks noChangeArrowheads="1"/>
          </p:cNvSpPr>
          <p:nvPr/>
        </p:nvSpPr>
        <p:spPr bwMode="auto">
          <a:xfrm>
            <a:off x="1444625" y="3810000"/>
            <a:ext cx="1647825" cy="336550"/>
          </a:xfrm>
          <a:prstGeom prst="rect">
            <a:avLst/>
          </a:prstGeom>
          <a:noFill/>
          <a:ln w="12700">
            <a:noFill/>
            <a:miter lim="800000"/>
            <a:headEnd/>
            <a:tailEnd/>
          </a:ln>
          <a:effectLst/>
        </p:spPr>
        <p:txBody>
          <a:bodyPr wrap="none">
            <a:spAutoFit/>
          </a:bodyPr>
          <a:lstStyle/>
          <a:p>
            <a:r>
              <a:rPr lang="en-US"/>
              <a:t>(x, y - (size / 2))</a:t>
            </a:r>
          </a:p>
        </p:txBody>
      </p:sp>
      <p:sp>
        <p:nvSpPr>
          <p:cNvPr id="138255" name="Text Box 15"/>
          <p:cNvSpPr txBox="1">
            <a:spLocks noChangeArrowheads="1"/>
          </p:cNvSpPr>
          <p:nvPr/>
        </p:nvSpPr>
        <p:spPr bwMode="auto">
          <a:xfrm>
            <a:off x="2501900" y="5775325"/>
            <a:ext cx="717550" cy="336550"/>
          </a:xfrm>
          <a:prstGeom prst="rect">
            <a:avLst/>
          </a:prstGeom>
          <a:noFill/>
          <a:ln w="12700">
            <a:noFill/>
            <a:miter lim="800000"/>
            <a:headEnd/>
            <a:tailEnd/>
          </a:ln>
          <a:effectLst/>
        </p:spPr>
        <p:txBody>
          <a:bodyPr wrap="none">
            <a:spAutoFit/>
          </a:bodyPr>
          <a:lstStyle/>
          <a:p>
            <a:r>
              <a:rPr lang="en-US"/>
              <a:t>(x , y)</a:t>
            </a:r>
          </a:p>
        </p:txBody>
      </p:sp>
      <p:sp>
        <p:nvSpPr>
          <p:cNvPr id="138256" name="Text Box 16"/>
          <p:cNvSpPr txBox="1">
            <a:spLocks noChangeArrowheads="1"/>
          </p:cNvSpPr>
          <p:nvPr/>
        </p:nvSpPr>
        <p:spPr bwMode="auto">
          <a:xfrm>
            <a:off x="5626100" y="5775325"/>
            <a:ext cx="1220788" cy="336550"/>
          </a:xfrm>
          <a:prstGeom prst="rect">
            <a:avLst/>
          </a:prstGeom>
          <a:noFill/>
          <a:ln w="12700">
            <a:noFill/>
            <a:miter lim="800000"/>
            <a:headEnd/>
            <a:tailEnd/>
          </a:ln>
          <a:effectLst/>
        </p:spPr>
        <p:txBody>
          <a:bodyPr wrap="none">
            <a:spAutoFit/>
          </a:bodyPr>
          <a:lstStyle/>
          <a:p>
            <a:r>
              <a:rPr lang="en-US"/>
              <a:t>(x+ size, y)</a:t>
            </a:r>
          </a:p>
        </p:txBody>
      </p:sp>
      <p:sp>
        <p:nvSpPr>
          <p:cNvPr id="138257" name="AutoShape 17"/>
          <p:cNvSpPr>
            <a:spLocks noChangeArrowheads="1"/>
          </p:cNvSpPr>
          <p:nvPr/>
        </p:nvSpPr>
        <p:spPr bwMode="auto">
          <a:xfrm>
            <a:off x="228600" y="1371600"/>
            <a:ext cx="2514600" cy="914400"/>
          </a:xfrm>
          <a:prstGeom prst="wedgeEllipseCallout">
            <a:avLst>
              <a:gd name="adj1" fmla="val 43296"/>
              <a:gd name="adj2" fmla="val 100738"/>
            </a:avLst>
          </a:prstGeom>
          <a:solidFill>
            <a:schemeClr val="bg1"/>
          </a:solidFill>
          <a:ln w="12700">
            <a:solidFill>
              <a:schemeClr val="tx1"/>
            </a:solidFill>
            <a:miter lim="800000"/>
            <a:headEnd/>
            <a:tailEnd/>
          </a:ln>
          <a:effectLst/>
        </p:spPr>
        <p:txBody>
          <a:bodyPr wrap="none" anchor="ctr"/>
          <a:lstStyle/>
          <a:p>
            <a:pPr algn="ctr"/>
            <a:r>
              <a:rPr lang="en-US" dirty="0"/>
              <a:t>Remember </a:t>
            </a:r>
            <a:r>
              <a:rPr lang="en-US" dirty="0" smtClean="0"/>
              <a:t> y  </a:t>
            </a:r>
            <a:r>
              <a:rPr lang="en-US" dirty="0"/>
              <a:t>increases</a:t>
            </a:r>
          </a:p>
          <a:p>
            <a:pPr algn="ctr"/>
            <a:r>
              <a:rPr lang="en-US" dirty="0"/>
              <a:t>as we go down the page</a:t>
            </a:r>
          </a:p>
        </p:txBody>
      </p:sp>
      <p:sp>
        <p:nvSpPr>
          <p:cNvPr id="138260" name="Line 20"/>
          <p:cNvSpPr>
            <a:spLocks noChangeShapeType="1"/>
          </p:cNvSpPr>
          <p:nvPr/>
        </p:nvSpPr>
        <p:spPr bwMode="auto">
          <a:xfrm>
            <a:off x="3257550" y="3733800"/>
            <a:ext cx="1466850" cy="0"/>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1026"/>
          <p:cNvSpPr>
            <a:spLocks noGrp="1" noChangeArrowheads="1"/>
          </p:cNvSpPr>
          <p:nvPr>
            <p:ph type="title"/>
          </p:nvPr>
        </p:nvSpPr>
        <p:spPr/>
        <p:txBody>
          <a:bodyPr/>
          <a:lstStyle/>
          <a:p>
            <a:r>
              <a:rPr lang="en-US" dirty="0"/>
              <a:t>Draw 1 Triangle</a:t>
            </a:r>
          </a:p>
        </p:txBody>
      </p:sp>
      <p:sp>
        <p:nvSpPr>
          <p:cNvPr id="139267" name="Rectangle 1027"/>
          <p:cNvSpPr>
            <a:spLocks noGrp="1" noChangeArrowheads="1"/>
          </p:cNvSpPr>
          <p:nvPr>
            <p:ph type="body" idx="1"/>
          </p:nvPr>
        </p:nvSpPr>
        <p:spPr/>
        <p:txBody>
          <a:bodyPr>
            <a:normAutofit fontScale="70000" lnSpcReduction="20000"/>
          </a:bodyPr>
          <a:lstStyle/>
          <a:p>
            <a:pPr>
              <a:buFontTx/>
              <a:buNone/>
            </a:pPr>
            <a:endParaRPr lang="en-US" dirty="0">
              <a:latin typeface="Courier New" pitchFamily="49" charset="0"/>
            </a:endParaRPr>
          </a:p>
          <a:p>
            <a:pPr>
              <a:buFontTx/>
              <a:buNone/>
            </a:pPr>
            <a:endParaRPr lang="en-US" dirty="0">
              <a:latin typeface="Courier New" pitchFamily="49" charset="0"/>
            </a:endParaRPr>
          </a:p>
          <a:p>
            <a:pPr>
              <a:buFontTx/>
              <a:buNone/>
            </a:pPr>
            <a:endParaRPr lang="en-US" dirty="0">
              <a:latin typeface="Courier New" pitchFamily="49" charset="0"/>
            </a:endParaRPr>
          </a:p>
          <a:p>
            <a:pPr>
              <a:buFontTx/>
              <a:buNone/>
            </a:pPr>
            <a:endParaRPr lang="en-US" dirty="0">
              <a:latin typeface="Courier New" pitchFamily="49" charset="0"/>
            </a:endParaRPr>
          </a:p>
          <a:p>
            <a:pPr>
              <a:buFontTx/>
              <a:buNone/>
            </a:pPr>
            <a:r>
              <a:rPr lang="en-US" dirty="0" err="1">
                <a:latin typeface="Courier New" pitchFamily="49" charset="0"/>
              </a:rPr>
              <a:t>fillTri</a:t>
            </a:r>
            <a:r>
              <a:rPr lang="en-US" dirty="0">
                <a:latin typeface="Courier New" pitchFamily="49" charset="0"/>
              </a:rPr>
              <a:t> x y size w =</a:t>
            </a:r>
          </a:p>
          <a:p>
            <a:pPr>
              <a:buFontTx/>
              <a:buNone/>
            </a:pPr>
            <a:r>
              <a:rPr lang="en-US" dirty="0">
                <a:latin typeface="Courier New" pitchFamily="49" charset="0"/>
              </a:rPr>
              <a:t>    </a:t>
            </a:r>
            <a:r>
              <a:rPr lang="en-US" dirty="0" err="1">
                <a:latin typeface="Courier New" pitchFamily="49" charset="0"/>
              </a:rPr>
              <a:t>drawInWindow</a:t>
            </a:r>
            <a:r>
              <a:rPr lang="en-US" dirty="0">
                <a:latin typeface="Courier New" pitchFamily="49" charset="0"/>
              </a:rPr>
              <a:t> w</a:t>
            </a:r>
          </a:p>
          <a:p>
            <a:pPr>
              <a:buFontTx/>
              <a:buNone/>
            </a:pPr>
            <a:r>
              <a:rPr lang="en-US" dirty="0">
                <a:latin typeface="Courier New" pitchFamily="49" charset="0"/>
              </a:rPr>
              <a:t>           (</a:t>
            </a:r>
            <a:r>
              <a:rPr lang="en-US" dirty="0" err="1">
                <a:latin typeface="Courier New" pitchFamily="49" charset="0"/>
              </a:rPr>
              <a:t>withColor</a:t>
            </a:r>
            <a:r>
              <a:rPr lang="en-US" dirty="0">
                <a:latin typeface="Courier New" pitchFamily="49" charset="0"/>
              </a:rPr>
              <a:t> Blue</a:t>
            </a:r>
          </a:p>
          <a:p>
            <a:pPr>
              <a:buFontTx/>
              <a:buNone/>
            </a:pPr>
            <a:r>
              <a:rPr lang="en-US" dirty="0">
                <a:latin typeface="Courier New" pitchFamily="49" charset="0"/>
              </a:rPr>
              <a:t>            (polygon [(</a:t>
            </a:r>
            <a:r>
              <a:rPr lang="en-US" dirty="0" err="1">
                <a:latin typeface="Courier New" pitchFamily="49" charset="0"/>
              </a:rPr>
              <a:t>x,y</a:t>
            </a:r>
            <a:r>
              <a:rPr lang="en-US" dirty="0">
                <a:latin typeface="Courier New" pitchFamily="49" charset="0"/>
              </a:rPr>
              <a:t>),</a:t>
            </a:r>
          </a:p>
          <a:p>
            <a:pPr>
              <a:buFontTx/>
              <a:buNone/>
            </a:pPr>
            <a:r>
              <a:rPr lang="en-US" dirty="0">
                <a:latin typeface="Courier New" pitchFamily="49" charset="0"/>
              </a:rPr>
              <a:t>                      (</a:t>
            </a:r>
            <a:r>
              <a:rPr lang="en-US" dirty="0" err="1">
                <a:latin typeface="Courier New" pitchFamily="49" charset="0"/>
              </a:rPr>
              <a:t>x+size,y</a:t>
            </a:r>
            <a:r>
              <a:rPr lang="en-US" dirty="0">
                <a:latin typeface="Courier New" pitchFamily="49" charset="0"/>
              </a:rPr>
              <a:t>),</a:t>
            </a:r>
          </a:p>
          <a:p>
            <a:pPr>
              <a:buFontTx/>
              <a:buNone/>
            </a:pPr>
            <a:r>
              <a:rPr lang="en-US" dirty="0">
                <a:latin typeface="Courier New" pitchFamily="49" charset="0"/>
              </a:rPr>
              <a:t>                      (</a:t>
            </a:r>
            <a:r>
              <a:rPr lang="en-US" dirty="0" err="1">
                <a:latin typeface="Courier New" pitchFamily="49" charset="0"/>
              </a:rPr>
              <a:t>x,y</a:t>
            </a:r>
            <a:r>
              <a:rPr lang="en-US" dirty="0">
                <a:latin typeface="Courier New" pitchFamily="49" charset="0"/>
              </a:rPr>
              <a:t>-size)]))</a:t>
            </a:r>
          </a:p>
          <a:p>
            <a:pPr>
              <a:buFontTx/>
              <a:buNone/>
            </a:pPr>
            <a:endParaRPr lang="en-US" dirty="0">
              <a:latin typeface="Courier New" pitchFamily="49" charset="0"/>
            </a:endParaRPr>
          </a:p>
          <a:p>
            <a:pPr>
              <a:buFontTx/>
              <a:buNone/>
            </a:pPr>
            <a:r>
              <a:rPr lang="en-US" dirty="0" err="1">
                <a:latin typeface="Courier New" pitchFamily="49" charset="0"/>
              </a:rPr>
              <a:t>minSize</a:t>
            </a:r>
            <a:r>
              <a:rPr lang="en-US" dirty="0">
                <a:latin typeface="Courier New" pitchFamily="49" charset="0"/>
              </a:rPr>
              <a:t> = 8</a:t>
            </a:r>
          </a:p>
        </p:txBody>
      </p:sp>
      <p:sp>
        <p:nvSpPr>
          <p:cNvPr id="139268" name="AutoShape 1028"/>
          <p:cNvSpPr>
            <a:spLocks noChangeArrowheads="1"/>
          </p:cNvSpPr>
          <p:nvPr/>
        </p:nvSpPr>
        <p:spPr bwMode="auto">
          <a:xfrm>
            <a:off x="6019800" y="952500"/>
            <a:ext cx="2819400" cy="2895600"/>
          </a:xfrm>
          <a:prstGeom prst="rtTriangle">
            <a:avLst/>
          </a:prstGeom>
          <a:solidFill>
            <a:schemeClr val="bg1"/>
          </a:solidFill>
          <a:ln w="12700">
            <a:solidFill>
              <a:schemeClr val="tx1"/>
            </a:solidFill>
            <a:miter lim="800000"/>
            <a:headEnd/>
            <a:tailEnd/>
          </a:ln>
          <a:effectLst/>
        </p:spPr>
        <p:txBody>
          <a:bodyPr wrap="none" anchor="ctr"/>
          <a:lstStyle/>
          <a:p>
            <a:endParaRPr lang="en-US"/>
          </a:p>
        </p:txBody>
      </p:sp>
      <p:sp>
        <p:nvSpPr>
          <p:cNvPr id="139269" name="Text Box 1029"/>
          <p:cNvSpPr txBox="1">
            <a:spLocks noChangeArrowheads="1"/>
          </p:cNvSpPr>
          <p:nvPr/>
        </p:nvSpPr>
        <p:spPr bwMode="auto">
          <a:xfrm>
            <a:off x="6019800" y="3457575"/>
            <a:ext cx="603250" cy="336550"/>
          </a:xfrm>
          <a:prstGeom prst="rect">
            <a:avLst/>
          </a:prstGeom>
          <a:noFill/>
          <a:ln w="12700">
            <a:noFill/>
            <a:miter lim="800000"/>
            <a:headEnd/>
            <a:tailEnd/>
          </a:ln>
          <a:effectLst/>
        </p:spPr>
        <p:txBody>
          <a:bodyPr wrap="none">
            <a:spAutoFit/>
          </a:bodyPr>
          <a:lstStyle/>
          <a:p>
            <a:r>
              <a:rPr lang="en-US"/>
              <a:t>(x,y)</a:t>
            </a:r>
          </a:p>
        </p:txBody>
      </p:sp>
      <p:sp>
        <p:nvSpPr>
          <p:cNvPr id="139270" name="Text Box 1030"/>
          <p:cNvSpPr txBox="1">
            <a:spLocks noChangeArrowheads="1"/>
          </p:cNvSpPr>
          <p:nvPr/>
        </p:nvSpPr>
        <p:spPr bwMode="auto">
          <a:xfrm>
            <a:off x="6819900" y="3794125"/>
            <a:ext cx="568325" cy="336550"/>
          </a:xfrm>
          <a:prstGeom prst="rect">
            <a:avLst/>
          </a:prstGeom>
          <a:noFill/>
          <a:ln w="12700">
            <a:noFill/>
            <a:miter lim="800000"/>
            <a:headEnd/>
            <a:tailEnd/>
          </a:ln>
          <a:effectLst/>
        </p:spPr>
        <p:txBody>
          <a:bodyPr wrap="none">
            <a:spAutoFit/>
          </a:bodyPr>
          <a:lstStyle/>
          <a:p>
            <a:r>
              <a:rPr lang="en-US"/>
              <a:t>size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457200" y="274638"/>
            <a:ext cx="8229600" cy="715962"/>
          </a:xfrm>
        </p:spPr>
        <p:txBody>
          <a:bodyPr/>
          <a:lstStyle/>
          <a:p>
            <a:r>
              <a:rPr lang="en-US" sz="3200" dirty="0" err="1"/>
              <a:t>Sierpinski’s</a:t>
            </a:r>
            <a:r>
              <a:rPr lang="en-US" sz="3200" dirty="0"/>
              <a:t> Triangle</a:t>
            </a:r>
            <a:endParaRPr lang="en-US" dirty="0"/>
          </a:p>
        </p:txBody>
      </p:sp>
      <p:sp>
        <p:nvSpPr>
          <p:cNvPr id="140291" name="Rectangle 3"/>
          <p:cNvSpPr>
            <a:spLocks noGrp="1" noChangeArrowheads="1"/>
          </p:cNvSpPr>
          <p:nvPr>
            <p:ph type="body" idx="1"/>
          </p:nvPr>
        </p:nvSpPr>
        <p:spPr>
          <a:xfrm>
            <a:off x="228600" y="952500"/>
            <a:ext cx="8610600" cy="5448300"/>
          </a:xfrm>
          <a:noFill/>
          <a:ln/>
        </p:spPr>
        <p:txBody>
          <a:bodyPr>
            <a:normAutofit lnSpcReduction="10000"/>
          </a:bodyPr>
          <a:lstStyle/>
          <a:p>
            <a:pPr>
              <a:buFontTx/>
              <a:buNone/>
            </a:pPr>
            <a:endParaRPr lang="en-US" sz="2000" dirty="0">
              <a:latin typeface="Courier New" pitchFamily="49" charset="0"/>
            </a:endParaRPr>
          </a:p>
          <a:p>
            <a:pPr>
              <a:buFontTx/>
              <a:buNone/>
            </a:pPr>
            <a:r>
              <a:rPr lang="en-US" sz="2000" dirty="0" err="1">
                <a:latin typeface="Courier New" pitchFamily="49" charset="0"/>
              </a:rPr>
              <a:t>sierpinskiTri</a:t>
            </a:r>
            <a:r>
              <a:rPr lang="en-US" sz="2000" dirty="0">
                <a:latin typeface="Courier New" pitchFamily="49" charset="0"/>
              </a:rPr>
              <a:t> w x y size =</a:t>
            </a:r>
          </a:p>
          <a:p>
            <a:pPr>
              <a:buFontTx/>
              <a:buNone/>
            </a:pPr>
            <a:r>
              <a:rPr lang="en-US" sz="2000" dirty="0">
                <a:latin typeface="Courier New" pitchFamily="49" charset="0"/>
              </a:rPr>
              <a:t>  if size &lt;= </a:t>
            </a:r>
            <a:r>
              <a:rPr lang="en-US" sz="2000" dirty="0" err="1">
                <a:latin typeface="Courier New" pitchFamily="49" charset="0"/>
              </a:rPr>
              <a:t>minSize</a:t>
            </a:r>
            <a:endParaRPr lang="en-US" sz="2000" dirty="0">
              <a:latin typeface="Courier New" pitchFamily="49" charset="0"/>
            </a:endParaRPr>
          </a:p>
          <a:p>
            <a:pPr>
              <a:buFontTx/>
              <a:buNone/>
            </a:pPr>
            <a:r>
              <a:rPr lang="en-US" sz="2000" dirty="0">
                <a:latin typeface="Courier New" pitchFamily="49" charset="0"/>
              </a:rPr>
              <a:t>     then </a:t>
            </a:r>
            <a:r>
              <a:rPr lang="en-US" sz="2000" dirty="0" err="1">
                <a:latin typeface="Courier New" pitchFamily="49" charset="0"/>
              </a:rPr>
              <a:t>fillTri</a:t>
            </a:r>
            <a:r>
              <a:rPr lang="en-US" sz="2000" dirty="0">
                <a:latin typeface="Courier New" pitchFamily="49" charset="0"/>
              </a:rPr>
              <a:t> x y size w</a:t>
            </a:r>
          </a:p>
          <a:p>
            <a:pPr>
              <a:buFontTx/>
              <a:buNone/>
            </a:pPr>
            <a:r>
              <a:rPr lang="en-US" sz="2000" dirty="0">
                <a:latin typeface="Courier New" pitchFamily="49" charset="0"/>
              </a:rPr>
              <a:t>     else let size2 = size `div` 2</a:t>
            </a:r>
          </a:p>
          <a:p>
            <a:pPr>
              <a:buFontTx/>
              <a:buNone/>
            </a:pPr>
            <a:r>
              <a:rPr lang="en-US" sz="2000" dirty="0">
                <a:latin typeface="Courier New" pitchFamily="49" charset="0"/>
              </a:rPr>
              <a:t>          in do { </a:t>
            </a:r>
            <a:r>
              <a:rPr lang="en-US" sz="2000" dirty="0" err="1">
                <a:latin typeface="Courier New" pitchFamily="49" charset="0"/>
              </a:rPr>
              <a:t>sierpinskiTri</a:t>
            </a:r>
            <a:r>
              <a:rPr lang="en-US" sz="2000" dirty="0">
                <a:latin typeface="Courier New" pitchFamily="49" charset="0"/>
              </a:rPr>
              <a:t> w x y size2</a:t>
            </a:r>
          </a:p>
          <a:p>
            <a:pPr>
              <a:buFontTx/>
              <a:buNone/>
            </a:pPr>
            <a:r>
              <a:rPr lang="en-US" sz="2000" dirty="0">
                <a:latin typeface="Courier New" pitchFamily="49" charset="0"/>
              </a:rPr>
              <a:t>                ; </a:t>
            </a:r>
            <a:r>
              <a:rPr lang="en-US" sz="2000" dirty="0" err="1">
                <a:latin typeface="Courier New" pitchFamily="49" charset="0"/>
              </a:rPr>
              <a:t>sierpinskiTri</a:t>
            </a:r>
            <a:r>
              <a:rPr lang="en-US" sz="2000" dirty="0">
                <a:latin typeface="Courier New" pitchFamily="49" charset="0"/>
              </a:rPr>
              <a:t> w x (y-size2) size2</a:t>
            </a:r>
          </a:p>
          <a:p>
            <a:pPr>
              <a:buFontTx/>
              <a:buNone/>
            </a:pPr>
            <a:r>
              <a:rPr lang="en-US" sz="2000" dirty="0">
                <a:latin typeface="Courier New" pitchFamily="49" charset="0"/>
              </a:rPr>
              <a:t>                ; </a:t>
            </a:r>
            <a:r>
              <a:rPr lang="en-US" sz="2000" dirty="0" err="1">
                <a:latin typeface="Courier New" pitchFamily="49" charset="0"/>
              </a:rPr>
              <a:t>sierpinskiTri</a:t>
            </a:r>
            <a:r>
              <a:rPr lang="en-US" sz="2000" dirty="0">
                <a:latin typeface="Courier New" pitchFamily="49" charset="0"/>
              </a:rPr>
              <a:t> w (x + size2) y size2</a:t>
            </a:r>
          </a:p>
          <a:p>
            <a:pPr>
              <a:buFontTx/>
              <a:buNone/>
            </a:pPr>
            <a:r>
              <a:rPr lang="en-US" sz="2000" dirty="0">
                <a:latin typeface="Courier New" pitchFamily="49" charset="0"/>
              </a:rPr>
              <a:t>                }</a:t>
            </a:r>
          </a:p>
          <a:p>
            <a:pPr>
              <a:buFontTx/>
              <a:buNone/>
            </a:pPr>
            <a:r>
              <a:rPr lang="en-US" sz="2000" dirty="0" smtClean="0">
                <a:latin typeface="Courier New" pitchFamily="49" charset="0"/>
              </a:rPr>
              <a:t>ex3 </a:t>
            </a:r>
            <a:r>
              <a:rPr lang="en-US" sz="2000" dirty="0">
                <a:latin typeface="Courier New" pitchFamily="49" charset="0"/>
              </a:rPr>
              <a:t>=</a:t>
            </a:r>
          </a:p>
          <a:p>
            <a:pPr>
              <a:buFontTx/>
              <a:buNone/>
            </a:pPr>
            <a:r>
              <a:rPr lang="en-US" sz="2000" dirty="0">
                <a:latin typeface="Courier New" pitchFamily="49" charset="0"/>
              </a:rPr>
              <a:t>  </a:t>
            </a:r>
            <a:r>
              <a:rPr lang="en-US" sz="2000" dirty="0" err="1">
                <a:latin typeface="Courier New" pitchFamily="49" charset="0"/>
              </a:rPr>
              <a:t>runGraphics</a:t>
            </a:r>
            <a:r>
              <a:rPr lang="en-US" sz="2000" dirty="0">
                <a:latin typeface="Courier New" pitchFamily="49" charset="0"/>
              </a:rPr>
              <a:t>(</a:t>
            </a:r>
          </a:p>
          <a:p>
            <a:pPr>
              <a:buFontTx/>
              <a:buNone/>
            </a:pPr>
            <a:r>
              <a:rPr lang="en-US" sz="2000" dirty="0">
                <a:latin typeface="Courier New" pitchFamily="49" charset="0"/>
              </a:rPr>
              <a:t>    do { w &lt;- </a:t>
            </a:r>
            <a:r>
              <a:rPr lang="en-US" sz="2000" dirty="0" err="1">
                <a:latin typeface="Courier New" pitchFamily="49" charset="0"/>
              </a:rPr>
              <a:t>openWindow</a:t>
            </a:r>
            <a:r>
              <a:rPr lang="en-US" sz="2000" dirty="0">
                <a:latin typeface="Courier New" pitchFamily="49" charset="0"/>
              </a:rPr>
              <a:t> </a:t>
            </a:r>
            <a:r>
              <a:rPr lang="en-US" sz="1800" dirty="0">
                <a:latin typeface="Courier New" pitchFamily="49" charset="0"/>
              </a:rPr>
              <a:t>"</a:t>
            </a:r>
            <a:r>
              <a:rPr lang="en-US" sz="1800" dirty="0" err="1">
                <a:latin typeface="Courier New" pitchFamily="49" charset="0"/>
              </a:rPr>
              <a:t>Sierpinski's</a:t>
            </a:r>
            <a:r>
              <a:rPr lang="en-US" sz="1800" dirty="0">
                <a:latin typeface="Courier New" pitchFamily="49" charset="0"/>
              </a:rPr>
              <a:t> Tri"</a:t>
            </a:r>
            <a:r>
              <a:rPr lang="en-US" sz="2000" dirty="0">
                <a:latin typeface="Courier New" pitchFamily="49" charset="0"/>
              </a:rPr>
              <a:t> (400,400)</a:t>
            </a:r>
          </a:p>
          <a:p>
            <a:pPr>
              <a:buFontTx/>
              <a:buNone/>
            </a:pPr>
            <a:r>
              <a:rPr lang="en-US" sz="2000" dirty="0">
                <a:latin typeface="Courier New" pitchFamily="49" charset="0"/>
              </a:rPr>
              <a:t>       ; </a:t>
            </a:r>
            <a:r>
              <a:rPr lang="en-US" sz="2000" dirty="0" err="1">
                <a:latin typeface="Courier New" pitchFamily="49" charset="0"/>
              </a:rPr>
              <a:t>sierpinskiTri</a:t>
            </a:r>
            <a:r>
              <a:rPr lang="en-US" sz="2000" dirty="0">
                <a:latin typeface="Courier New" pitchFamily="49" charset="0"/>
              </a:rPr>
              <a:t> w 50 300 256</a:t>
            </a:r>
          </a:p>
          <a:p>
            <a:pPr>
              <a:buFontTx/>
              <a:buNone/>
            </a:pPr>
            <a:r>
              <a:rPr lang="en-US" sz="2000" dirty="0">
                <a:latin typeface="Courier New" pitchFamily="49" charset="0"/>
              </a:rPr>
              <a:t>       ; </a:t>
            </a:r>
            <a:r>
              <a:rPr lang="en-US" sz="2000" dirty="0" err="1">
                <a:latin typeface="Courier New" pitchFamily="49" charset="0"/>
              </a:rPr>
              <a:t>spaceClose</a:t>
            </a:r>
            <a:r>
              <a:rPr lang="en-US" sz="2000" dirty="0">
                <a:latin typeface="Courier New" pitchFamily="49" charset="0"/>
              </a:rPr>
              <a:t> w</a:t>
            </a:r>
          </a:p>
          <a:p>
            <a:pPr>
              <a:buFontTx/>
              <a:buNone/>
            </a:pPr>
            <a:r>
              <a:rPr lang="en-US" sz="2000" dirty="0">
                <a:latin typeface="Courier New" pitchFamily="49" charset="0"/>
              </a:rPr>
              <a:t>       } )</a:t>
            </a:r>
          </a:p>
        </p:txBody>
      </p:sp>
      <p:grpSp>
        <p:nvGrpSpPr>
          <p:cNvPr id="2" name="Group 4"/>
          <p:cNvGrpSpPr>
            <a:grpSpLocks/>
          </p:cNvGrpSpPr>
          <p:nvPr/>
        </p:nvGrpSpPr>
        <p:grpSpPr bwMode="auto">
          <a:xfrm>
            <a:off x="5956300" y="600075"/>
            <a:ext cx="2882900" cy="2006600"/>
            <a:chOff x="639" y="947"/>
            <a:chExt cx="1816" cy="1264"/>
          </a:xfrm>
        </p:grpSpPr>
        <p:sp>
          <p:nvSpPr>
            <p:cNvPr id="140293" name="AutoShape 5"/>
            <p:cNvSpPr>
              <a:spLocks noChangeArrowheads="1"/>
            </p:cNvSpPr>
            <p:nvPr/>
          </p:nvSpPr>
          <p:spPr bwMode="auto">
            <a:xfrm>
              <a:off x="1332" y="1101"/>
              <a:ext cx="765" cy="884"/>
            </a:xfrm>
            <a:prstGeom prst="rtTriangle">
              <a:avLst/>
            </a:prstGeom>
            <a:solidFill>
              <a:schemeClr val="bg1"/>
            </a:solidFill>
            <a:ln w="12700">
              <a:solidFill>
                <a:schemeClr val="tx1"/>
              </a:solidFill>
              <a:miter lim="800000"/>
              <a:headEnd/>
              <a:tailEnd/>
            </a:ln>
            <a:effectLst/>
          </p:spPr>
          <p:txBody>
            <a:bodyPr wrap="none" anchor="ctr"/>
            <a:lstStyle/>
            <a:p>
              <a:endParaRPr lang="en-US"/>
            </a:p>
          </p:txBody>
        </p:sp>
        <p:sp>
          <p:nvSpPr>
            <p:cNvPr id="140294" name="Text Box 6"/>
            <p:cNvSpPr txBox="1">
              <a:spLocks noChangeArrowheads="1"/>
            </p:cNvSpPr>
            <p:nvPr/>
          </p:nvSpPr>
          <p:spPr bwMode="auto">
            <a:xfrm>
              <a:off x="1140" y="947"/>
              <a:ext cx="457" cy="154"/>
            </a:xfrm>
            <a:prstGeom prst="rect">
              <a:avLst/>
            </a:prstGeom>
            <a:noFill/>
            <a:ln w="12700">
              <a:noFill/>
              <a:miter lim="800000"/>
              <a:headEnd/>
              <a:tailEnd/>
            </a:ln>
            <a:effectLst/>
          </p:spPr>
          <p:txBody>
            <a:bodyPr wrap="none">
              <a:spAutoFit/>
            </a:bodyPr>
            <a:lstStyle/>
            <a:p>
              <a:r>
                <a:rPr lang="en-US" sz="1000"/>
                <a:t>(x,y-size)</a:t>
              </a:r>
            </a:p>
          </p:txBody>
        </p:sp>
        <p:sp>
          <p:nvSpPr>
            <p:cNvPr id="140295" name="Oval 7"/>
            <p:cNvSpPr>
              <a:spLocks noChangeArrowheads="1"/>
            </p:cNvSpPr>
            <p:nvPr/>
          </p:nvSpPr>
          <p:spPr bwMode="auto">
            <a:xfrm>
              <a:off x="1718" y="1557"/>
              <a:ext cx="18" cy="18"/>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140296" name="Text Box 8"/>
            <p:cNvSpPr txBox="1">
              <a:spLocks noChangeArrowheads="1"/>
            </p:cNvSpPr>
            <p:nvPr/>
          </p:nvSpPr>
          <p:spPr bwMode="auto">
            <a:xfrm>
              <a:off x="1789" y="1350"/>
              <a:ext cx="616" cy="250"/>
            </a:xfrm>
            <a:prstGeom prst="rect">
              <a:avLst/>
            </a:prstGeom>
            <a:noFill/>
            <a:ln w="12700">
              <a:noFill/>
              <a:miter lim="800000"/>
              <a:headEnd/>
              <a:tailEnd/>
            </a:ln>
            <a:effectLst/>
          </p:spPr>
          <p:txBody>
            <a:bodyPr wrap="none">
              <a:spAutoFit/>
            </a:bodyPr>
            <a:lstStyle/>
            <a:p>
              <a:r>
                <a:rPr lang="en-US" sz="1000"/>
                <a:t>(x+ (size / 2), </a:t>
              </a:r>
            </a:p>
            <a:p>
              <a:r>
                <a:rPr lang="en-US" sz="1000"/>
                <a:t>  y - (size / 2))</a:t>
              </a:r>
            </a:p>
          </p:txBody>
        </p:sp>
        <p:sp>
          <p:nvSpPr>
            <p:cNvPr id="140297" name="Text Box 9"/>
            <p:cNvSpPr txBox="1">
              <a:spLocks noChangeArrowheads="1"/>
            </p:cNvSpPr>
            <p:nvPr/>
          </p:nvSpPr>
          <p:spPr bwMode="auto">
            <a:xfrm>
              <a:off x="639" y="1488"/>
              <a:ext cx="687" cy="154"/>
            </a:xfrm>
            <a:prstGeom prst="rect">
              <a:avLst/>
            </a:prstGeom>
            <a:noFill/>
            <a:ln w="12700">
              <a:noFill/>
              <a:miter lim="800000"/>
              <a:headEnd/>
              <a:tailEnd/>
            </a:ln>
            <a:effectLst/>
          </p:spPr>
          <p:txBody>
            <a:bodyPr wrap="none">
              <a:spAutoFit/>
            </a:bodyPr>
            <a:lstStyle/>
            <a:p>
              <a:r>
                <a:rPr lang="en-US" sz="1000"/>
                <a:t>(x, y - (size / 2))</a:t>
              </a:r>
            </a:p>
          </p:txBody>
        </p:sp>
        <p:sp>
          <p:nvSpPr>
            <p:cNvPr id="140298" name="Text Box 10"/>
            <p:cNvSpPr txBox="1">
              <a:spLocks noChangeArrowheads="1"/>
            </p:cNvSpPr>
            <p:nvPr/>
          </p:nvSpPr>
          <p:spPr bwMode="auto">
            <a:xfrm>
              <a:off x="1169" y="2057"/>
              <a:ext cx="324" cy="154"/>
            </a:xfrm>
            <a:prstGeom prst="rect">
              <a:avLst/>
            </a:prstGeom>
            <a:noFill/>
            <a:ln w="12700">
              <a:noFill/>
              <a:miter lim="800000"/>
              <a:headEnd/>
              <a:tailEnd/>
            </a:ln>
            <a:effectLst/>
          </p:spPr>
          <p:txBody>
            <a:bodyPr wrap="none">
              <a:spAutoFit/>
            </a:bodyPr>
            <a:lstStyle/>
            <a:p>
              <a:r>
                <a:rPr lang="en-US" sz="1000"/>
                <a:t>(x , y)</a:t>
              </a:r>
            </a:p>
          </p:txBody>
        </p:sp>
        <p:sp>
          <p:nvSpPr>
            <p:cNvPr id="140299" name="Text Box 11"/>
            <p:cNvSpPr txBox="1">
              <a:spLocks noChangeArrowheads="1"/>
            </p:cNvSpPr>
            <p:nvPr/>
          </p:nvSpPr>
          <p:spPr bwMode="auto">
            <a:xfrm>
              <a:off x="1934" y="2057"/>
              <a:ext cx="521" cy="154"/>
            </a:xfrm>
            <a:prstGeom prst="rect">
              <a:avLst/>
            </a:prstGeom>
            <a:noFill/>
            <a:ln w="12700">
              <a:noFill/>
              <a:miter lim="800000"/>
              <a:headEnd/>
              <a:tailEnd/>
            </a:ln>
            <a:effectLst/>
          </p:spPr>
          <p:txBody>
            <a:bodyPr wrap="none">
              <a:spAutoFit/>
            </a:bodyPr>
            <a:lstStyle/>
            <a:p>
              <a:r>
                <a:rPr lang="en-US" sz="1000"/>
                <a:t>(x+ size, y)</a:t>
              </a:r>
            </a:p>
          </p:txBody>
        </p:sp>
        <p:sp>
          <p:nvSpPr>
            <p:cNvPr id="140300" name="Oval 12"/>
            <p:cNvSpPr>
              <a:spLocks noChangeArrowheads="1"/>
            </p:cNvSpPr>
            <p:nvPr/>
          </p:nvSpPr>
          <p:spPr bwMode="auto">
            <a:xfrm>
              <a:off x="1326" y="1557"/>
              <a:ext cx="19" cy="18"/>
            </a:xfrm>
            <a:prstGeom prst="ellipse">
              <a:avLst/>
            </a:prstGeom>
            <a:solidFill>
              <a:schemeClr val="tx2"/>
            </a:solidFill>
            <a:ln w="12700">
              <a:solidFill>
                <a:schemeClr val="tx1"/>
              </a:solidFill>
              <a:round/>
              <a:headEnd/>
              <a:tailEnd/>
            </a:ln>
            <a:effectLst/>
          </p:spPr>
          <p:txBody>
            <a:bodyPr wrap="none" anchor="ctr"/>
            <a:lstStyle/>
            <a:p>
              <a:endParaRPr 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050"/>
          <p:cNvSpPr>
            <a:spLocks noGrp="1" noChangeArrowheads="1"/>
          </p:cNvSpPr>
          <p:nvPr>
            <p:ph type="title"/>
          </p:nvPr>
        </p:nvSpPr>
        <p:spPr/>
        <p:txBody>
          <a:bodyPr/>
          <a:lstStyle/>
          <a:p>
            <a:r>
              <a:rPr lang="en-US"/>
              <a:t>Question?</a:t>
            </a:r>
          </a:p>
        </p:txBody>
      </p:sp>
      <p:sp>
        <p:nvSpPr>
          <p:cNvPr id="171011" name="Rectangle 2051"/>
          <p:cNvSpPr>
            <a:spLocks noGrp="1" noChangeArrowheads="1"/>
          </p:cNvSpPr>
          <p:nvPr>
            <p:ph type="body" idx="1"/>
          </p:nvPr>
        </p:nvSpPr>
        <p:spPr/>
        <p:txBody>
          <a:bodyPr/>
          <a:lstStyle/>
          <a:p>
            <a:endParaRPr lang="en-US"/>
          </a:p>
          <a:p>
            <a:r>
              <a:rPr lang="en-US"/>
              <a:t>What’s the largest triangle </a:t>
            </a:r>
            <a:r>
              <a:rPr lang="en-US">
                <a:latin typeface="Courier New" pitchFamily="49" charset="0"/>
              </a:rPr>
              <a:t>sierpinskiTri </a:t>
            </a:r>
            <a:r>
              <a:rPr lang="en-US"/>
              <a:t>ever draws?</a:t>
            </a:r>
          </a:p>
          <a:p>
            <a:endParaRPr lang="en-US"/>
          </a:p>
          <a:p>
            <a:r>
              <a:rPr lang="en-US"/>
              <a:t>How come the big triangle is drawn?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t>Shape types from the Text</a:t>
            </a:r>
          </a:p>
        </p:txBody>
      </p:sp>
      <p:sp>
        <p:nvSpPr>
          <p:cNvPr id="121859" name="Rectangle 3"/>
          <p:cNvSpPr>
            <a:spLocks noGrp="1" noChangeArrowheads="1"/>
          </p:cNvSpPr>
          <p:nvPr>
            <p:ph type="body" idx="1"/>
          </p:nvPr>
        </p:nvSpPr>
        <p:spPr/>
        <p:txBody>
          <a:bodyPr>
            <a:normAutofit fontScale="62500" lnSpcReduction="20000"/>
          </a:bodyPr>
          <a:lstStyle/>
          <a:p>
            <a:pPr lvl="1">
              <a:buFontTx/>
              <a:buNone/>
            </a:pPr>
            <a:endParaRPr lang="en-US" dirty="0">
              <a:latin typeface="Courier New" pitchFamily="49" charset="0"/>
            </a:endParaRPr>
          </a:p>
          <a:p>
            <a:pPr lvl="1">
              <a:buFontTx/>
              <a:buNone/>
            </a:pPr>
            <a:r>
              <a:rPr lang="en-US" dirty="0">
                <a:latin typeface="Courier New" pitchFamily="49" charset="0"/>
              </a:rPr>
              <a:t> data Shape = Rectangle Float </a:t>
            </a:r>
            <a:r>
              <a:rPr lang="en-US" dirty="0" err="1">
                <a:latin typeface="Courier New" pitchFamily="49" charset="0"/>
              </a:rPr>
              <a:t>Float</a:t>
            </a:r>
            <a:endParaRPr lang="en-US" dirty="0">
              <a:latin typeface="Courier New" pitchFamily="49" charset="0"/>
            </a:endParaRPr>
          </a:p>
          <a:p>
            <a:pPr lvl="1">
              <a:buFontTx/>
              <a:buNone/>
            </a:pPr>
            <a:r>
              <a:rPr lang="en-US" dirty="0">
                <a:latin typeface="Courier New" pitchFamily="49" charset="0"/>
              </a:rPr>
              <a:t>           | Ellipse Float </a:t>
            </a:r>
            <a:r>
              <a:rPr lang="en-US" dirty="0" err="1">
                <a:latin typeface="Courier New" pitchFamily="49" charset="0"/>
              </a:rPr>
              <a:t>Float</a:t>
            </a:r>
            <a:endParaRPr lang="en-US" dirty="0">
              <a:latin typeface="Courier New" pitchFamily="49" charset="0"/>
            </a:endParaRPr>
          </a:p>
          <a:p>
            <a:pPr lvl="1">
              <a:buFontTx/>
              <a:buNone/>
            </a:pPr>
            <a:r>
              <a:rPr lang="en-US" dirty="0">
                <a:latin typeface="Courier New" pitchFamily="49" charset="0"/>
              </a:rPr>
              <a:t>           | </a:t>
            </a:r>
            <a:r>
              <a:rPr lang="en-US" dirty="0" err="1">
                <a:latin typeface="Courier New" pitchFamily="49" charset="0"/>
              </a:rPr>
              <a:t>RtTriangle</a:t>
            </a:r>
            <a:r>
              <a:rPr lang="en-US" dirty="0">
                <a:latin typeface="Courier New" pitchFamily="49" charset="0"/>
              </a:rPr>
              <a:t> Float </a:t>
            </a:r>
            <a:r>
              <a:rPr lang="en-US" dirty="0" err="1">
                <a:latin typeface="Courier New" pitchFamily="49" charset="0"/>
              </a:rPr>
              <a:t>Float</a:t>
            </a:r>
            <a:endParaRPr lang="en-US" dirty="0">
              <a:latin typeface="Courier New" pitchFamily="49" charset="0"/>
            </a:endParaRPr>
          </a:p>
          <a:p>
            <a:pPr lvl="1">
              <a:buFontTx/>
              <a:buNone/>
            </a:pPr>
            <a:r>
              <a:rPr lang="en-US" dirty="0">
                <a:latin typeface="Courier New" pitchFamily="49" charset="0"/>
              </a:rPr>
              <a:t>           | Polygon [ (</a:t>
            </a:r>
            <a:r>
              <a:rPr lang="en-US" dirty="0" err="1">
                <a:latin typeface="Courier New" pitchFamily="49" charset="0"/>
              </a:rPr>
              <a:t>Float,Float</a:t>
            </a:r>
            <a:r>
              <a:rPr lang="en-US" dirty="0">
                <a:latin typeface="Courier New" pitchFamily="49" charset="0"/>
              </a:rPr>
              <a:t>) ]</a:t>
            </a:r>
          </a:p>
          <a:p>
            <a:pPr lvl="1">
              <a:buFontTx/>
              <a:buNone/>
            </a:pPr>
            <a:r>
              <a:rPr lang="en-US" dirty="0">
                <a:latin typeface="Courier New" pitchFamily="49" charset="0"/>
              </a:rPr>
              <a:t>  </a:t>
            </a:r>
            <a:r>
              <a:rPr lang="en-US" dirty="0">
                <a:solidFill>
                  <a:schemeClr val="hlink"/>
                </a:solidFill>
                <a:latin typeface="Courier New" pitchFamily="49" charset="0"/>
              </a:rPr>
              <a:t>deriving Show</a:t>
            </a:r>
          </a:p>
          <a:p>
            <a:pPr lvl="1">
              <a:buFontTx/>
              <a:buNone/>
            </a:pPr>
            <a:endParaRPr lang="en-US" dirty="0">
              <a:solidFill>
                <a:schemeClr val="hlink"/>
              </a:solidFill>
              <a:latin typeface="Courier New" pitchFamily="49" charset="0"/>
            </a:endParaRPr>
          </a:p>
          <a:p>
            <a:pPr lvl="1">
              <a:buFontTx/>
              <a:buNone/>
            </a:pPr>
            <a:endParaRPr lang="en-US" dirty="0">
              <a:solidFill>
                <a:schemeClr val="hlink"/>
              </a:solidFill>
              <a:latin typeface="Courier New" pitchFamily="49" charset="0"/>
            </a:endParaRPr>
          </a:p>
          <a:p>
            <a:r>
              <a:rPr lang="en-US" dirty="0">
                <a:latin typeface="Arial" pitchFamily="34" charset="0"/>
              </a:rPr>
              <a:t>Deriving Show </a:t>
            </a:r>
          </a:p>
          <a:p>
            <a:pPr lvl="1"/>
            <a:r>
              <a:rPr lang="en-US" dirty="0"/>
              <a:t>tells the system to build an </a:t>
            </a:r>
            <a:r>
              <a:rPr lang="en-US" dirty="0">
                <a:latin typeface="Courier New" pitchFamily="49" charset="0"/>
              </a:rPr>
              <a:t>show</a:t>
            </a:r>
            <a:r>
              <a:rPr lang="en-US" dirty="0"/>
              <a:t> function for the type </a:t>
            </a:r>
            <a:r>
              <a:rPr lang="en-US" dirty="0">
                <a:latin typeface="Courier New" pitchFamily="49" charset="0"/>
              </a:rPr>
              <a:t>Shape</a:t>
            </a:r>
          </a:p>
          <a:p>
            <a:pPr lvl="1"/>
            <a:endParaRPr lang="en-US" dirty="0">
              <a:latin typeface="Courier New" pitchFamily="49" charset="0"/>
            </a:endParaRPr>
          </a:p>
          <a:p>
            <a:r>
              <a:rPr lang="en-US" dirty="0">
                <a:latin typeface="Arial" pitchFamily="34" charset="0"/>
              </a:rPr>
              <a:t>Using Shape - Functions returning shape objects</a:t>
            </a:r>
          </a:p>
          <a:p>
            <a:pPr lvl="1">
              <a:buFontTx/>
              <a:buNone/>
            </a:pPr>
            <a:endParaRPr lang="en-US" dirty="0">
              <a:latin typeface="Courier New" pitchFamily="49" charset="0"/>
            </a:endParaRPr>
          </a:p>
          <a:p>
            <a:pPr lvl="1">
              <a:buFontTx/>
              <a:buNone/>
            </a:pPr>
            <a:r>
              <a:rPr lang="en-US" dirty="0">
                <a:latin typeface="Courier New" pitchFamily="49" charset="0"/>
              </a:rPr>
              <a:t>circle radius = Ellipse radius </a:t>
            </a:r>
            <a:r>
              <a:rPr lang="en-US" dirty="0" err="1">
                <a:latin typeface="Courier New" pitchFamily="49" charset="0"/>
              </a:rPr>
              <a:t>radius</a:t>
            </a:r>
            <a:endParaRPr lang="en-US" dirty="0">
              <a:latin typeface="Courier New" pitchFamily="49" charset="0"/>
            </a:endParaRPr>
          </a:p>
          <a:p>
            <a:pPr lvl="1">
              <a:buFontTx/>
              <a:buNone/>
            </a:pPr>
            <a:r>
              <a:rPr lang="en-US" dirty="0">
                <a:latin typeface="Courier New" pitchFamily="49" charset="0"/>
              </a:rPr>
              <a:t>square side = Rectangle side </a:t>
            </a:r>
            <a:r>
              <a:rPr lang="en-US" dirty="0" err="1">
                <a:latin typeface="Courier New" pitchFamily="49" charset="0"/>
              </a:rPr>
              <a:t>side</a:t>
            </a:r>
            <a:endParaRPr lang="en-US" dirty="0">
              <a:latin typeface="Courier New"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Abstraction</a:t>
            </a:r>
          </a:p>
        </p:txBody>
      </p:sp>
      <p:sp>
        <p:nvSpPr>
          <p:cNvPr id="141315" name="Rectangle 3"/>
          <p:cNvSpPr>
            <a:spLocks noGrp="1" noChangeArrowheads="1"/>
          </p:cNvSpPr>
          <p:nvPr>
            <p:ph type="body" idx="1"/>
          </p:nvPr>
        </p:nvSpPr>
        <p:spPr/>
        <p:txBody>
          <a:bodyPr>
            <a:normAutofit fontScale="85000" lnSpcReduction="20000"/>
          </a:bodyPr>
          <a:lstStyle/>
          <a:p>
            <a:endParaRPr lang="en-US" dirty="0"/>
          </a:p>
          <a:p>
            <a:r>
              <a:rPr lang="en-US" dirty="0"/>
              <a:t>Drawing a polygon in a particular window, with a particular color is a pretty common thing. Lets give it a name.</a:t>
            </a:r>
          </a:p>
          <a:p>
            <a:endParaRPr lang="en-US" dirty="0"/>
          </a:p>
          <a:p>
            <a:pPr>
              <a:buFontTx/>
              <a:buNone/>
            </a:pPr>
            <a:r>
              <a:rPr lang="en-US" dirty="0"/>
              <a:t> </a:t>
            </a:r>
            <a:endParaRPr lang="en-US" dirty="0">
              <a:latin typeface="Courier New" pitchFamily="49" charset="0"/>
            </a:endParaRPr>
          </a:p>
          <a:p>
            <a:pPr>
              <a:buFontTx/>
              <a:buNone/>
            </a:pPr>
            <a:r>
              <a:rPr lang="en-US" dirty="0" err="1">
                <a:latin typeface="Courier New" pitchFamily="49" charset="0"/>
              </a:rPr>
              <a:t>drawPoly</a:t>
            </a:r>
            <a:r>
              <a:rPr lang="en-US" dirty="0">
                <a:latin typeface="Courier New" pitchFamily="49" charset="0"/>
              </a:rPr>
              <a:t> w color points =</a:t>
            </a:r>
          </a:p>
          <a:p>
            <a:pPr>
              <a:buFontTx/>
              <a:buNone/>
            </a:pPr>
            <a:r>
              <a:rPr lang="en-US" dirty="0">
                <a:latin typeface="Courier New" pitchFamily="49" charset="0"/>
              </a:rPr>
              <a:t>   </a:t>
            </a:r>
            <a:r>
              <a:rPr lang="en-US" dirty="0" err="1">
                <a:latin typeface="Courier New" pitchFamily="49" charset="0"/>
              </a:rPr>
              <a:t>drawInWindow</a:t>
            </a:r>
            <a:r>
              <a:rPr lang="en-US" dirty="0">
                <a:latin typeface="Courier New" pitchFamily="49" charset="0"/>
              </a:rPr>
              <a:t> w </a:t>
            </a:r>
          </a:p>
          <a:p>
            <a:pPr>
              <a:buFontTx/>
              <a:buNone/>
            </a:pPr>
            <a:r>
              <a:rPr lang="en-US" dirty="0">
                <a:latin typeface="Courier New" pitchFamily="49" charset="0"/>
              </a:rPr>
              <a:t>      (</a:t>
            </a:r>
            <a:r>
              <a:rPr lang="en-US" dirty="0" err="1">
                <a:latin typeface="Courier New" pitchFamily="49" charset="0"/>
              </a:rPr>
              <a:t>withColor</a:t>
            </a:r>
            <a:r>
              <a:rPr lang="en-US" dirty="0">
                <a:latin typeface="Courier New" pitchFamily="49" charset="0"/>
              </a:rPr>
              <a:t> color (polygon points))</a:t>
            </a:r>
          </a:p>
          <a:p>
            <a:pPr>
              <a:buFontTx/>
              <a:buNone/>
            </a:pPr>
            <a:r>
              <a:rPr lang="en-US"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1026"/>
          <p:cNvSpPr>
            <a:spLocks noGrp="1" noChangeArrowheads="1"/>
          </p:cNvSpPr>
          <p:nvPr>
            <p:ph type="title"/>
          </p:nvPr>
        </p:nvSpPr>
        <p:spPr/>
        <p:txBody>
          <a:bodyPr/>
          <a:lstStyle/>
          <a:p>
            <a:r>
              <a:rPr lang="en-US"/>
              <a:t>Draw a snowflake</a:t>
            </a:r>
          </a:p>
        </p:txBody>
      </p:sp>
      <p:pic>
        <p:nvPicPr>
          <p:cNvPr id="142339" name="Picture 1027"/>
          <p:cNvPicPr>
            <a:picLocks noGrp="1" noChangeAspect="1" noChangeArrowheads="1"/>
          </p:cNvPicPr>
          <p:nvPr>
            <p:ph type="body" idx="1"/>
          </p:nvPr>
        </p:nvPicPr>
        <p:blipFill>
          <a:blip r:embed="rId2" cstate="print"/>
          <a:srcRect/>
          <a:stretch>
            <a:fillRect/>
          </a:stretch>
        </p:blipFill>
        <p:spPr>
          <a:xfrm>
            <a:off x="1600200" y="952500"/>
            <a:ext cx="6019800" cy="544830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Oval 1026"/>
          <p:cNvSpPr>
            <a:spLocks noChangeArrowheads="1"/>
          </p:cNvSpPr>
          <p:nvPr/>
        </p:nvSpPr>
        <p:spPr bwMode="auto">
          <a:xfrm>
            <a:off x="609600" y="3048000"/>
            <a:ext cx="3429000" cy="3352800"/>
          </a:xfrm>
          <a:prstGeom prst="ellipse">
            <a:avLst/>
          </a:prstGeom>
          <a:solidFill>
            <a:schemeClr val="bg1"/>
          </a:solidFill>
          <a:ln w="12700">
            <a:solidFill>
              <a:schemeClr val="tx1"/>
            </a:solidFill>
            <a:round/>
            <a:headEnd/>
            <a:tailEnd/>
          </a:ln>
          <a:effectLst/>
        </p:spPr>
        <p:txBody>
          <a:bodyPr wrap="none" anchor="ctr"/>
          <a:lstStyle/>
          <a:p>
            <a:pPr algn="ctr"/>
            <a:r>
              <a:rPr lang="en-US"/>
              <a:t>side</a:t>
            </a:r>
          </a:p>
        </p:txBody>
      </p:sp>
      <p:sp>
        <p:nvSpPr>
          <p:cNvPr id="143363" name="Rectangle 1027"/>
          <p:cNvSpPr>
            <a:spLocks noGrp="1" noChangeArrowheads="1"/>
          </p:cNvSpPr>
          <p:nvPr>
            <p:ph type="title"/>
          </p:nvPr>
        </p:nvSpPr>
        <p:spPr>
          <a:xfrm>
            <a:off x="457200" y="274638"/>
            <a:ext cx="8229600" cy="715962"/>
          </a:xfrm>
        </p:spPr>
        <p:txBody>
          <a:bodyPr>
            <a:normAutofit fontScale="90000"/>
          </a:bodyPr>
          <a:lstStyle/>
          <a:p>
            <a:r>
              <a:rPr lang="en-US" dirty="0"/>
              <a:t>Geometry of Snow flakes</a:t>
            </a:r>
          </a:p>
        </p:txBody>
      </p:sp>
      <p:sp>
        <p:nvSpPr>
          <p:cNvPr id="143364" name="Rectangle 1028"/>
          <p:cNvSpPr>
            <a:spLocks noGrp="1" noChangeArrowheads="1"/>
          </p:cNvSpPr>
          <p:nvPr>
            <p:ph type="body" idx="1"/>
          </p:nvPr>
        </p:nvSpPr>
        <p:spPr>
          <a:xfrm>
            <a:off x="381000" y="1219200"/>
            <a:ext cx="8153400" cy="1600200"/>
          </a:xfrm>
        </p:spPr>
        <p:txBody>
          <a:bodyPr>
            <a:normAutofit fontScale="77500" lnSpcReduction="20000"/>
          </a:bodyPr>
          <a:lstStyle/>
          <a:p>
            <a:r>
              <a:rPr lang="en-US" dirty="0"/>
              <a:t>Snow flakes are six sided</a:t>
            </a:r>
          </a:p>
          <a:p>
            <a:r>
              <a:rPr lang="en-US" dirty="0"/>
              <a:t>They have repeated patterns</a:t>
            </a:r>
          </a:p>
          <a:p>
            <a:r>
              <a:rPr lang="en-US" dirty="0"/>
              <a:t>An easy six sided figure is the Star of David</a:t>
            </a:r>
          </a:p>
          <a:p>
            <a:pPr lvl="1"/>
            <a:r>
              <a:rPr lang="en-US" dirty="0"/>
              <a:t>Constructed from two equilateral triangles</a:t>
            </a:r>
          </a:p>
        </p:txBody>
      </p:sp>
      <p:sp>
        <p:nvSpPr>
          <p:cNvPr id="143365" name="AutoShape 1029"/>
          <p:cNvSpPr>
            <a:spLocks noChangeArrowheads="1"/>
          </p:cNvSpPr>
          <p:nvPr/>
        </p:nvSpPr>
        <p:spPr bwMode="auto">
          <a:xfrm>
            <a:off x="838200" y="3048000"/>
            <a:ext cx="2895600" cy="2514600"/>
          </a:xfrm>
          <a:prstGeom prst="triangle">
            <a:avLst>
              <a:gd name="adj" fmla="val 50000"/>
            </a:avLst>
          </a:prstGeom>
          <a:solidFill>
            <a:schemeClr val="bg1"/>
          </a:solidFill>
          <a:ln w="12700">
            <a:solidFill>
              <a:schemeClr val="tx1"/>
            </a:solidFill>
            <a:miter lim="800000"/>
            <a:headEnd/>
            <a:tailEnd/>
          </a:ln>
          <a:effectLst/>
        </p:spPr>
        <p:txBody>
          <a:bodyPr wrap="none" anchor="ctr"/>
          <a:lstStyle/>
          <a:p>
            <a:pPr algn="ctr"/>
            <a:endParaRPr lang="en-US"/>
          </a:p>
        </p:txBody>
      </p:sp>
      <p:sp>
        <p:nvSpPr>
          <p:cNvPr id="143366" name="Line 1030"/>
          <p:cNvSpPr>
            <a:spLocks noChangeShapeType="1"/>
          </p:cNvSpPr>
          <p:nvPr/>
        </p:nvSpPr>
        <p:spPr bwMode="auto">
          <a:xfrm>
            <a:off x="2286000" y="3048000"/>
            <a:ext cx="0" cy="1600200"/>
          </a:xfrm>
          <a:prstGeom prst="line">
            <a:avLst/>
          </a:prstGeom>
          <a:noFill/>
          <a:ln w="12700">
            <a:solidFill>
              <a:schemeClr val="tx1"/>
            </a:solidFill>
            <a:round/>
            <a:headEnd/>
            <a:tailEnd/>
          </a:ln>
          <a:effectLst/>
        </p:spPr>
        <p:txBody>
          <a:bodyPr wrap="none" anchor="ctr"/>
          <a:lstStyle/>
          <a:p>
            <a:endParaRPr lang="en-US"/>
          </a:p>
        </p:txBody>
      </p:sp>
      <p:sp>
        <p:nvSpPr>
          <p:cNvPr id="143367" name="Line 1031"/>
          <p:cNvSpPr>
            <a:spLocks noChangeShapeType="1"/>
          </p:cNvSpPr>
          <p:nvPr/>
        </p:nvSpPr>
        <p:spPr bwMode="auto">
          <a:xfrm flipV="1">
            <a:off x="838200" y="4648200"/>
            <a:ext cx="1447800" cy="914400"/>
          </a:xfrm>
          <a:prstGeom prst="line">
            <a:avLst/>
          </a:prstGeom>
          <a:noFill/>
          <a:ln w="12700">
            <a:solidFill>
              <a:schemeClr val="tx1"/>
            </a:solidFill>
            <a:round/>
            <a:headEnd/>
            <a:tailEnd/>
          </a:ln>
          <a:effectLst/>
        </p:spPr>
        <p:txBody>
          <a:bodyPr wrap="none" anchor="ctr"/>
          <a:lstStyle/>
          <a:p>
            <a:endParaRPr lang="en-US"/>
          </a:p>
        </p:txBody>
      </p:sp>
      <p:sp>
        <p:nvSpPr>
          <p:cNvPr id="143368" name="Line 1032"/>
          <p:cNvSpPr>
            <a:spLocks noChangeShapeType="1"/>
          </p:cNvSpPr>
          <p:nvPr/>
        </p:nvSpPr>
        <p:spPr bwMode="auto">
          <a:xfrm flipH="1" flipV="1">
            <a:off x="2286000" y="4648200"/>
            <a:ext cx="1447800" cy="914400"/>
          </a:xfrm>
          <a:prstGeom prst="line">
            <a:avLst/>
          </a:prstGeom>
          <a:noFill/>
          <a:ln w="12700">
            <a:solidFill>
              <a:schemeClr val="tx1"/>
            </a:solidFill>
            <a:round/>
            <a:headEnd/>
            <a:tailEnd/>
          </a:ln>
          <a:effectLst/>
        </p:spPr>
        <p:txBody>
          <a:bodyPr wrap="none" anchor="ctr"/>
          <a:lstStyle/>
          <a:p>
            <a:endParaRPr lang="en-US"/>
          </a:p>
        </p:txBody>
      </p:sp>
      <p:sp>
        <p:nvSpPr>
          <p:cNvPr id="143369" name="AutoShape 1033"/>
          <p:cNvSpPr>
            <a:spLocks noChangeArrowheads="1"/>
          </p:cNvSpPr>
          <p:nvPr/>
        </p:nvSpPr>
        <p:spPr bwMode="auto">
          <a:xfrm>
            <a:off x="5334000" y="3048000"/>
            <a:ext cx="2895600" cy="2514600"/>
          </a:xfrm>
          <a:prstGeom prst="triangle">
            <a:avLst>
              <a:gd name="adj" fmla="val 50000"/>
            </a:avLst>
          </a:prstGeom>
          <a:solidFill>
            <a:schemeClr val="bg1"/>
          </a:solidFill>
          <a:ln w="12700">
            <a:solidFill>
              <a:schemeClr val="tx1"/>
            </a:solidFill>
            <a:miter lim="800000"/>
            <a:headEnd/>
            <a:tailEnd/>
          </a:ln>
          <a:effectLst/>
        </p:spPr>
        <p:txBody>
          <a:bodyPr wrap="none" anchor="ctr"/>
          <a:lstStyle/>
          <a:p>
            <a:pPr algn="ctr"/>
            <a:endParaRPr lang="en-US"/>
          </a:p>
        </p:txBody>
      </p:sp>
      <p:sp>
        <p:nvSpPr>
          <p:cNvPr id="143370" name="Line 1034"/>
          <p:cNvSpPr>
            <a:spLocks noChangeShapeType="1"/>
          </p:cNvSpPr>
          <p:nvPr/>
        </p:nvSpPr>
        <p:spPr bwMode="auto">
          <a:xfrm>
            <a:off x="6781800" y="3048000"/>
            <a:ext cx="0" cy="2514600"/>
          </a:xfrm>
          <a:prstGeom prst="line">
            <a:avLst/>
          </a:prstGeom>
          <a:noFill/>
          <a:ln w="12700">
            <a:solidFill>
              <a:schemeClr val="tx1"/>
            </a:solidFill>
            <a:round/>
            <a:headEnd/>
            <a:tailEnd/>
          </a:ln>
          <a:effectLst/>
        </p:spPr>
        <p:txBody>
          <a:bodyPr wrap="none" anchor="ctr"/>
          <a:lstStyle/>
          <a:p>
            <a:endParaRPr lang="en-US"/>
          </a:p>
        </p:txBody>
      </p:sp>
      <p:sp>
        <p:nvSpPr>
          <p:cNvPr id="143371" name="Text Box 1035"/>
          <p:cNvSpPr txBox="1">
            <a:spLocks noChangeArrowheads="1"/>
          </p:cNvSpPr>
          <p:nvPr/>
        </p:nvSpPr>
        <p:spPr bwMode="auto">
          <a:xfrm>
            <a:off x="2895600" y="4070350"/>
            <a:ext cx="590550" cy="336550"/>
          </a:xfrm>
          <a:prstGeom prst="rect">
            <a:avLst/>
          </a:prstGeom>
          <a:noFill/>
          <a:ln w="12700">
            <a:noFill/>
            <a:miter lim="800000"/>
            <a:headEnd/>
            <a:tailEnd/>
          </a:ln>
          <a:effectLst/>
        </p:spPr>
        <p:txBody>
          <a:bodyPr wrap="none">
            <a:spAutoFit/>
          </a:bodyPr>
          <a:lstStyle/>
          <a:p>
            <a:r>
              <a:rPr lang="en-US"/>
              <a:t>side</a:t>
            </a:r>
          </a:p>
        </p:txBody>
      </p:sp>
      <p:sp>
        <p:nvSpPr>
          <p:cNvPr id="143372" name="Text Box 1036"/>
          <p:cNvSpPr txBox="1">
            <a:spLocks noChangeArrowheads="1"/>
          </p:cNvSpPr>
          <p:nvPr/>
        </p:nvSpPr>
        <p:spPr bwMode="auto">
          <a:xfrm>
            <a:off x="6553200" y="4876800"/>
            <a:ext cx="793750" cy="336550"/>
          </a:xfrm>
          <a:prstGeom prst="rect">
            <a:avLst/>
          </a:prstGeom>
          <a:noFill/>
          <a:ln w="12700">
            <a:noFill/>
            <a:miter lim="800000"/>
            <a:headEnd/>
            <a:tailEnd/>
          </a:ln>
          <a:effectLst/>
        </p:spPr>
        <p:txBody>
          <a:bodyPr wrap="none">
            <a:spAutoFit/>
          </a:bodyPr>
          <a:lstStyle/>
          <a:p>
            <a:r>
              <a:rPr lang="en-US"/>
              <a:t>height</a:t>
            </a:r>
          </a:p>
        </p:txBody>
      </p:sp>
      <p:sp>
        <p:nvSpPr>
          <p:cNvPr id="143373" name="Text Box 1037"/>
          <p:cNvSpPr txBox="1">
            <a:spLocks noChangeArrowheads="1"/>
          </p:cNvSpPr>
          <p:nvPr/>
        </p:nvSpPr>
        <p:spPr bwMode="auto">
          <a:xfrm>
            <a:off x="1660525" y="4070350"/>
            <a:ext cx="793750" cy="336550"/>
          </a:xfrm>
          <a:prstGeom prst="rect">
            <a:avLst/>
          </a:prstGeom>
          <a:noFill/>
          <a:ln w="12700">
            <a:noFill/>
            <a:miter lim="800000"/>
            <a:headEnd/>
            <a:tailEnd/>
          </a:ln>
          <a:effectLst/>
        </p:spPr>
        <p:txBody>
          <a:bodyPr wrap="none">
            <a:spAutoFit/>
          </a:bodyPr>
          <a:lstStyle/>
          <a:p>
            <a:r>
              <a:rPr lang="en-US"/>
              <a:t>radius</a:t>
            </a:r>
          </a:p>
        </p:txBody>
      </p:sp>
      <p:sp>
        <p:nvSpPr>
          <p:cNvPr id="143374" name="Text Box 1038"/>
          <p:cNvSpPr txBox="1">
            <a:spLocks noChangeArrowheads="1"/>
          </p:cNvSpPr>
          <p:nvPr/>
        </p:nvSpPr>
        <p:spPr bwMode="auto">
          <a:xfrm>
            <a:off x="4479925" y="5699125"/>
            <a:ext cx="3821113" cy="581025"/>
          </a:xfrm>
          <a:prstGeom prst="rect">
            <a:avLst/>
          </a:prstGeom>
          <a:noFill/>
          <a:ln w="12700">
            <a:noFill/>
            <a:miter lim="800000"/>
            <a:headEnd/>
            <a:tailEnd/>
          </a:ln>
          <a:effectLst/>
        </p:spPr>
        <p:txBody>
          <a:bodyPr wrap="none">
            <a:spAutoFit/>
          </a:bodyPr>
          <a:lstStyle/>
          <a:p>
            <a:r>
              <a:rPr lang="en-US"/>
              <a:t>Radius = 2/3 * height</a:t>
            </a:r>
          </a:p>
          <a:p>
            <a:r>
              <a:rPr lang="en-US"/>
              <a:t>height = sqrt(side*side - (side*side)/4)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026"/>
          <p:cNvSpPr>
            <a:spLocks noGrp="1" noChangeArrowheads="1"/>
          </p:cNvSpPr>
          <p:nvPr>
            <p:ph type="title"/>
          </p:nvPr>
        </p:nvSpPr>
        <p:spPr/>
        <p:txBody>
          <a:bodyPr/>
          <a:lstStyle/>
          <a:p>
            <a:r>
              <a:rPr lang="en-US"/>
              <a:t>2 triangles with common center</a:t>
            </a:r>
          </a:p>
        </p:txBody>
      </p:sp>
      <p:grpSp>
        <p:nvGrpSpPr>
          <p:cNvPr id="2" name="Group 1027"/>
          <p:cNvGrpSpPr>
            <a:grpSpLocks/>
          </p:cNvGrpSpPr>
          <p:nvPr/>
        </p:nvGrpSpPr>
        <p:grpSpPr bwMode="auto">
          <a:xfrm>
            <a:off x="2895600" y="1555750"/>
            <a:ext cx="2895600" cy="3244850"/>
            <a:chOff x="1824" y="980"/>
            <a:chExt cx="1824" cy="2044"/>
          </a:xfrm>
        </p:grpSpPr>
        <p:sp>
          <p:nvSpPr>
            <p:cNvPr id="144388" name="AutoShape 1028"/>
            <p:cNvSpPr>
              <a:spLocks noChangeArrowheads="1"/>
            </p:cNvSpPr>
            <p:nvPr/>
          </p:nvSpPr>
          <p:spPr bwMode="auto">
            <a:xfrm>
              <a:off x="1824" y="980"/>
              <a:ext cx="1824" cy="1584"/>
            </a:xfrm>
            <a:prstGeom prst="triangle">
              <a:avLst>
                <a:gd name="adj" fmla="val 50000"/>
              </a:avLst>
            </a:prstGeom>
            <a:solidFill>
              <a:schemeClr val="bg1"/>
            </a:solidFill>
            <a:ln w="12700">
              <a:solidFill>
                <a:schemeClr val="tx1"/>
              </a:solidFill>
              <a:miter lim="800000"/>
              <a:headEnd/>
              <a:tailEnd/>
            </a:ln>
            <a:effectLst/>
          </p:spPr>
          <p:txBody>
            <a:bodyPr wrap="none" anchor="ctr"/>
            <a:lstStyle/>
            <a:p>
              <a:pPr algn="ctr"/>
              <a:endParaRPr lang="en-US"/>
            </a:p>
          </p:txBody>
        </p:sp>
        <p:sp>
          <p:nvSpPr>
            <p:cNvPr id="144389" name="AutoShape 1029"/>
            <p:cNvSpPr>
              <a:spLocks noChangeArrowheads="1"/>
            </p:cNvSpPr>
            <p:nvPr/>
          </p:nvSpPr>
          <p:spPr bwMode="auto">
            <a:xfrm flipV="1">
              <a:off x="1824" y="1440"/>
              <a:ext cx="1824" cy="1584"/>
            </a:xfrm>
            <a:prstGeom prst="triangle">
              <a:avLst>
                <a:gd name="adj" fmla="val 50000"/>
              </a:avLst>
            </a:prstGeom>
            <a:solidFill>
              <a:schemeClr val="bg1"/>
            </a:solidFill>
            <a:ln w="12700">
              <a:solidFill>
                <a:schemeClr val="tx1"/>
              </a:solidFill>
              <a:miter lim="800000"/>
              <a:headEnd/>
              <a:tailEnd/>
            </a:ln>
            <a:effectLst/>
          </p:spPr>
          <p:txBody>
            <a:bodyPr rot="10800000" wrap="none" anchor="ctr"/>
            <a:lstStyle/>
            <a:p>
              <a:pPr algn="ctr"/>
              <a:endParaRPr lang="en-US"/>
            </a:p>
          </p:txBody>
        </p:sp>
        <p:sp>
          <p:nvSpPr>
            <p:cNvPr id="144390" name="Line 1030"/>
            <p:cNvSpPr>
              <a:spLocks noChangeShapeType="1"/>
            </p:cNvSpPr>
            <p:nvPr/>
          </p:nvSpPr>
          <p:spPr bwMode="auto">
            <a:xfrm flipV="1">
              <a:off x="2736" y="2016"/>
              <a:ext cx="0" cy="1008"/>
            </a:xfrm>
            <a:prstGeom prst="line">
              <a:avLst/>
            </a:prstGeom>
            <a:noFill/>
            <a:ln w="12700">
              <a:solidFill>
                <a:schemeClr val="tx1"/>
              </a:solidFill>
              <a:round/>
              <a:headEnd/>
              <a:tailEnd/>
            </a:ln>
            <a:effectLst/>
          </p:spPr>
          <p:txBody>
            <a:bodyPr wrap="none" anchor="ctr"/>
            <a:lstStyle/>
            <a:p>
              <a:endParaRPr lang="en-US"/>
            </a:p>
          </p:txBody>
        </p:sp>
        <p:sp>
          <p:nvSpPr>
            <p:cNvPr id="144391" name="Line 1031"/>
            <p:cNvSpPr>
              <a:spLocks noChangeShapeType="1"/>
            </p:cNvSpPr>
            <p:nvPr/>
          </p:nvSpPr>
          <p:spPr bwMode="auto">
            <a:xfrm>
              <a:off x="1824" y="1440"/>
              <a:ext cx="912" cy="576"/>
            </a:xfrm>
            <a:prstGeom prst="line">
              <a:avLst/>
            </a:prstGeom>
            <a:noFill/>
            <a:ln w="12700">
              <a:solidFill>
                <a:schemeClr val="tx1"/>
              </a:solidFill>
              <a:round/>
              <a:headEnd/>
              <a:tailEnd/>
            </a:ln>
            <a:effectLst/>
          </p:spPr>
          <p:txBody>
            <a:bodyPr wrap="none" anchor="ctr"/>
            <a:lstStyle/>
            <a:p>
              <a:endParaRPr lang="en-US"/>
            </a:p>
          </p:txBody>
        </p:sp>
        <p:sp>
          <p:nvSpPr>
            <p:cNvPr id="144392" name="Line 1032"/>
            <p:cNvSpPr>
              <a:spLocks noChangeShapeType="1"/>
            </p:cNvSpPr>
            <p:nvPr/>
          </p:nvSpPr>
          <p:spPr bwMode="auto">
            <a:xfrm flipH="1">
              <a:off x="2736" y="1440"/>
              <a:ext cx="912" cy="576"/>
            </a:xfrm>
            <a:prstGeom prst="line">
              <a:avLst/>
            </a:prstGeom>
            <a:noFill/>
            <a:ln w="12700">
              <a:solidFill>
                <a:schemeClr val="tx1"/>
              </a:solidFill>
              <a:round/>
              <a:headEnd/>
              <a:tailEnd/>
            </a:ln>
            <a:effectLst/>
          </p:spPr>
          <p:txBody>
            <a:bodyPr wrap="none" anchor="ctr"/>
            <a:lstStyle/>
            <a:p>
              <a:endParaRPr lang="en-US"/>
            </a:p>
          </p:txBody>
        </p:sp>
        <p:sp>
          <p:nvSpPr>
            <p:cNvPr id="144393" name="Line 1033"/>
            <p:cNvSpPr>
              <a:spLocks noChangeShapeType="1"/>
            </p:cNvSpPr>
            <p:nvPr/>
          </p:nvSpPr>
          <p:spPr bwMode="auto">
            <a:xfrm flipH="1" flipV="1">
              <a:off x="2736" y="1988"/>
              <a:ext cx="912" cy="576"/>
            </a:xfrm>
            <a:prstGeom prst="line">
              <a:avLst/>
            </a:prstGeom>
            <a:noFill/>
            <a:ln w="12700">
              <a:solidFill>
                <a:schemeClr val="tx1"/>
              </a:solidFill>
              <a:round/>
              <a:headEnd/>
              <a:tailEnd/>
            </a:ln>
            <a:effectLst/>
          </p:spPr>
          <p:txBody>
            <a:bodyPr wrap="none" anchor="ctr"/>
            <a:lstStyle/>
            <a:p>
              <a:endParaRPr lang="en-US"/>
            </a:p>
          </p:txBody>
        </p:sp>
        <p:sp>
          <p:nvSpPr>
            <p:cNvPr id="144394" name="Line 1034"/>
            <p:cNvSpPr>
              <a:spLocks noChangeShapeType="1"/>
            </p:cNvSpPr>
            <p:nvPr/>
          </p:nvSpPr>
          <p:spPr bwMode="auto">
            <a:xfrm flipV="1">
              <a:off x="1824" y="1988"/>
              <a:ext cx="912" cy="576"/>
            </a:xfrm>
            <a:prstGeom prst="line">
              <a:avLst/>
            </a:prstGeom>
            <a:noFill/>
            <a:ln w="12700">
              <a:solidFill>
                <a:schemeClr val="tx1"/>
              </a:solidFill>
              <a:round/>
              <a:headEnd/>
              <a:tailEnd/>
            </a:ln>
            <a:effectLst/>
          </p:spPr>
          <p:txBody>
            <a:bodyPr wrap="none" anchor="ctr"/>
            <a:lstStyle/>
            <a:p>
              <a:endParaRPr lang="en-US"/>
            </a:p>
          </p:txBody>
        </p:sp>
        <p:sp>
          <p:nvSpPr>
            <p:cNvPr id="144395" name="Line 1035"/>
            <p:cNvSpPr>
              <a:spLocks noChangeShapeType="1"/>
            </p:cNvSpPr>
            <p:nvPr/>
          </p:nvSpPr>
          <p:spPr bwMode="auto">
            <a:xfrm>
              <a:off x="2736" y="980"/>
              <a:ext cx="0" cy="1008"/>
            </a:xfrm>
            <a:prstGeom prst="line">
              <a:avLst/>
            </a:prstGeom>
            <a:noFill/>
            <a:ln w="12700">
              <a:solidFill>
                <a:schemeClr val="tx1"/>
              </a:solidFill>
              <a:round/>
              <a:headEnd/>
              <a:tailEnd/>
            </a:ln>
            <a:effectLst/>
          </p:spPr>
          <p:txBody>
            <a:bodyPr wrap="none" anchor="ctr"/>
            <a:lstStyle/>
            <a:p>
              <a:endParaRPr 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dirty="0"/>
              <a:t>Compute the corners</a:t>
            </a:r>
          </a:p>
        </p:txBody>
      </p:sp>
      <p:sp>
        <p:nvSpPr>
          <p:cNvPr id="145411" name="Rectangle 3"/>
          <p:cNvSpPr>
            <a:spLocks noGrp="1" noChangeArrowheads="1"/>
          </p:cNvSpPr>
          <p:nvPr>
            <p:ph type="body" idx="1"/>
          </p:nvPr>
        </p:nvSpPr>
        <p:spPr>
          <a:ln/>
        </p:spPr>
        <p:txBody>
          <a:bodyPr>
            <a:normAutofit fontScale="92500" lnSpcReduction="20000"/>
          </a:bodyPr>
          <a:lstStyle/>
          <a:p>
            <a:pPr>
              <a:buFontTx/>
              <a:buNone/>
            </a:pPr>
            <a:r>
              <a:rPr lang="en-US" sz="2000" dirty="0" err="1">
                <a:latin typeface="Courier New" pitchFamily="49" charset="0"/>
              </a:rPr>
              <a:t>eqTri</a:t>
            </a:r>
            <a:r>
              <a:rPr lang="en-US" sz="2000" dirty="0">
                <a:latin typeface="Courier New" pitchFamily="49" charset="0"/>
              </a:rPr>
              <a:t> side (</a:t>
            </a:r>
            <a:r>
              <a:rPr lang="en-US" sz="2000" dirty="0" err="1">
                <a:latin typeface="Courier New" pitchFamily="49" charset="0"/>
              </a:rPr>
              <a:t>x,y</a:t>
            </a:r>
            <a:r>
              <a:rPr lang="en-US" sz="2000" dirty="0">
                <a:latin typeface="Courier New" pitchFamily="49" charset="0"/>
              </a:rPr>
              <a:t>) =</a:t>
            </a:r>
          </a:p>
          <a:p>
            <a:pPr>
              <a:buFontTx/>
              <a:buNone/>
            </a:pPr>
            <a:r>
              <a:rPr lang="en-US" sz="2000" dirty="0">
                <a:latin typeface="Courier New" pitchFamily="49" charset="0"/>
              </a:rPr>
              <a:t>  let </a:t>
            </a:r>
            <a:r>
              <a:rPr lang="en-US" sz="2000" dirty="0" err="1">
                <a:latin typeface="Courier New" pitchFamily="49" charset="0"/>
              </a:rPr>
              <a:t>xf</a:t>
            </a:r>
            <a:r>
              <a:rPr lang="en-US" sz="2000" dirty="0">
                <a:latin typeface="Courier New" pitchFamily="49" charset="0"/>
              </a:rPr>
              <a:t> = </a:t>
            </a:r>
            <a:r>
              <a:rPr lang="en-US" sz="2000" dirty="0" err="1" smtClean="0">
                <a:latin typeface="Courier New" pitchFamily="49" charset="0"/>
              </a:rPr>
              <a:t>fromIntegral</a:t>
            </a:r>
            <a:r>
              <a:rPr lang="en-US" sz="2000" dirty="0" smtClean="0">
                <a:latin typeface="Courier New" pitchFamily="49" charset="0"/>
              </a:rPr>
              <a:t> </a:t>
            </a:r>
            <a:r>
              <a:rPr lang="en-US" sz="2000" dirty="0">
                <a:latin typeface="Courier New" pitchFamily="49" charset="0"/>
              </a:rPr>
              <a:t>x</a:t>
            </a:r>
          </a:p>
          <a:p>
            <a:pPr>
              <a:buFontTx/>
              <a:buNone/>
            </a:pPr>
            <a:r>
              <a:rPr lang="en-US" sz="2000" dirty="0">
                <a:latin typeface="Courier New" pitchFamily="49" charset="0"/>
              </a:rPr>
              <a:t>      </a:t>
            </a:r>
            <a:r>
              <a:rPr lang="en-US" sz="2000" dirty="0" err="1">
                <a:latin typeface="Courier New" pitchFamily="49" charset="0"/>
              </a:rPr>
              <a:t>yf</a:t>
            </a:r>
            <a:r>
              <a:rPr lang="en-US" sz="2000" dirty="0">
                <a:latin typeface="Courier New" pitchFamily="49" charset="0"/>
              </a:rPr>
              <a:t> = </a:t>
            </a:r>
            <a:r>
              <a:rPr lang="en-US" sz="2000" dirty="0" err="1" smtClean="0">
                <a:latin typeface="Courier New" pitchFamily="49" charset="0"/>
              </a:rPr>
              <a:t>fromIntegral</a:t>
            </a:r>
            <a:r>
              <a:rPr lang="en-US" sz="2000" dirty="0" smtClean="0">
                <a:latin typeface="Courier New" pitchFamily="49" charset="0"/>
              </a:rPr>
              <a:t> </a:t>
            </a:r>
            <a:r>
              <a:rPr lang="en-US" sz="2000" dirty="0">
                <a:latin typeface="Courier New" pitchFamily="49" charset="0"/>
              </a:rPr>
              <a:t>y</a:t>
            </a:r>
          </a:p>
          <a:p>
            <a:pPr>
              <a:buFontTx/>
              <a:buNone/>
            </a:pPr>
            <a:r>
              <a:rPr lang="en-US" sz="2000" dirty="0">
                <a:latin typeface="Courier New" pitchFamily="49" charset="0"/>
              </a:rPr>
              <a:t>      </a:t>
            </a:r>
            <a:r>
              <a:rPr lang="en-US" sz="2000" dirty="0">
                <a:solidFill>
                  <a:schemeClr val="hlink"/>
                </a:solidFill>
                <a:latin typeface="Courier New" pitchFamily="49" charset="0"/>
              </a:rPr>
              <a:t>sideDiv2 </a:t>
            </a:r>
            <a:r>
              <a:rPr lang="en-US" sz="2000" dirty="0">
                <a:latin typeface="Courier New" pitchFamily="49" charset="0"/>
              </a:rPr>
              <a:t>= side / 2.0</a:t>
            </a:r>
          </a:p>
          <a:p>
            <a:pPr>
              <a:buFontTx/>
              <a:buNone/>
            </a:pPr>
            <a:r>
              <a:rPr lang="en-US" sz="2000" dirty="0">
                <a:latin typeface="Courier New" pitchFamily="49" charset="0"/>
              </a:rPr>
              <a:t>      height = </a:t>
            </a:r>
            <a:r>
              <a:rPr lang="en-US" sz="2000" dirty="0" err="1">
                <a:latin typeface="Courier New" pitchFamily="49" charset="0"/>
              </a:rPr>
              <a:t>sqrt</a:t>
            </a:r>
            <a:r>
              <a:rPr lang="en-US" sz="2000" dirty="0">
                <a:latin typeface="Courier New" pitchFamily="49" charset="0"/>
              </a:rPr>
              <a:t>( side*side - </a:t>
            </a:r>
          </a:p>
          <a:p>
            <a:pPr>
              <a:buFontTx/>
              <a:buNone/>
            </a:pPr>
            <a:r>
              <a:rPr lang="en-US" sz="2000" dirty="0">
                <a:latin typeface="Courier New" pitchFamily="49" charset="0"/>
              </a:rPr>
              <a:t>                     (</a:t>
            </a:r>
            <a:r>
              <a:rPr lang="en-US" sz="2000" dirty="0">
                <a:solidFill>
                  <a:schemeClr val="hlink"/>
                </a:solidFill>
                <a:latin typeface="Courier New" pitchFamily="49" charset="0"/>
              </a:rPr>
              <a:t>sideDiv2</a:t>
            </a:r>
            <a:r>
              <a:rPr lang="en-US" sz="2000" dirty="0">
                <a:latin typeface="Courier New" pitchFamily="49" charset="0"/>
              </a:rPr>
              <a:t> * </a:t>
            </a:r>
            <a:r>
              <a:rPr lang="en-US" sz="2000" dirty="0">
                <a:solidFill>
                  <a:schemeClr val="hlink"/>
                </a:solidFill>
                <a:latin typeface="Courier New" pitchFamily="49" charset="0"/>
              </a:rPr>
              <a:t>sideDiv2</a:t>
            </a:r>
            <a:r>
              <a:rPr lang="en-US" sz="2000" dirty="0">
                <a:latin typeface="Courier New" pitchFamily="49" charset="0"/>
              </a:rPr>
              <a:t>) )</a:t>
            </a:r>
          </a:p>
          <a:p>
            <a:pPr>
              <a:buFontTx/>
              <a:buNone/>
            </a:pPr>
            <a:r>
              <a:rPr lang="en-US" sz="2000" dirty="0">
                <a:latin typeface="Courier New" pitchFamily="49" charset="0"/>
              </a:rPr>
              <a:t>      </a:t>
            </a:r>
            <a:r>
              <a:rPr lang="en-US" sz="2000" dirty="0">
                <a:solidFill>
                  <a:schemeClr val="accent1"/>
                </a:solidFill>
                <a:latin typeface="Courier New" pitchFamily="49" charset="0"/>
              </a:rPr>
              <a:t>h1third</a:t>
            </a:r>
            <a:r>
              <a:rPr lang="en-US" sz="2000" dirty="0">
                <a:latin typeface="Courier New" pitchFamily="49" charset="0"/>
              </a:rPr>
              <a:t> = </a:t>
            </a:r>
            <a:r>
              <a:rPr lang="en-US" sz="2000" dirty="0">
                <a:solidFill>
                  <a:schemeClr val="accent2"/>
                </a:solidFill>
                <a:latin typeface="Courier New" pitchFamily="49" charset="0"/>
              </a:rPr>
              <a:t>height</a:t>
            </a:r>
            <a:r>
              <a:rPr lang="en-US" sz="2000" dirty="0">
                <a:latin typeface="Courier New" pitchFamily="49" charset="0"/>
              </a:rPr>
              <a:t> / 3.0</a:t>
            </a:r>
          </a:p>
          <a:p>
            <a:pPr>
              <a:buFontTx/>
              <a:buNone/>
            </a:pPr>
            <a:r>
              <a:rPr lang="en-US" sz="2000" dirty="0">
                <a:latin typeface="Courier New" pitchFamily="49" charset="0"/>
              </a:rPr>
              <a:t>      h2third = </a:t>
            </a:r>
            <a:r>
              <a:rPr lang="en-US" sz="2000" dirty="0">
                <a:solidFill>
                  <a:schemeClr val="accent1"/>
                </a:solidFill>
                <a:latin typeface="Courier New" pitchFamily="49" charset="0"/>
              </a:rPr>
              <a:t>h1third</a:t>
            </a:r>
            <a:r>
              <a:rPr lang="en-US" sz="2000" dirty="0">
                <a:latin typeface="Courier New" pitchFamily="49" charset="0"/>
              </a:rPr>
              <a:t> * 2.0</a:t>
            </a:r>
          </a:p>
          <a:p>
            <a:pPr>
              <a:buFontTx/>
              <a:buNone/>
            </a:pPr>
            <a:r>
              <a:rPr lang="en-US" sz="2000" dirty="0">
                <a:latin typeface="Courier New" pitchFamily="49" charset="0"/>
              </a:rPr>
              <a:t>      f (</a:t>
            </a:r>
            <a:r>
              <a:rPr lang="en-US" sz="2000" dirty="0" err="1">
                <a:latin typeface="Courier New" pitchFamily="49" charset="0"/>
              </a:rPr>
              <a:t>a,b</a:t>
            </a:r>
            <a:r>
              <a:rPr lang="en-US" sz="2000" dirty="0">
                <a:latin typeface="Courier New" pitchFamily="49" charset="0"/>
              </a:rPr>
              <a:t>) = (round </a:t>
            </a:r>
            <a:r>
              <a:rPr lang="en-US" sz="2000" dirty="0" err="1">
                <a:latin typeface="Courier New" pitchFamily="49" charset="0"/>
              </a:rPr>
              <a:t>a,round</a:t>
            </a:r>
            <a:r>
              <a:rPr lang="en-US" sz="2000" dirty="0">
                <a:latin typeface="Courier New" pitchFamily="49" charset="0"/>
              </a:rPr>
              <a:t> b)</a:t>
            </a:r>
          </a:p>
          <a:p>
            <a:pPr>
              <a:buFontTx/>
              <a:buNone/>
            </a:pPr>
            <a:r>
              <a:rPr lang="en-US" sz="2000" dirty="0">
                <a:latin typeface="Courier New" pitchFamily="49" charset="0"/>
              </a:rPr>
              <a:t>  in  (map f [(</a:t>
            </a:r>
            <a:r>
              <a:rPr lang="en-US" sz="2000" dirty="0" err="1">
                <a:latin typeface="Courier New" pitchFamily="49" charset="0"/>
              </a:rPr>
              <a:t>xf</a:t>
            </a:r>
            <a:r>
              <a:rPr lang="en-US" sz="2000" dirty="0">
                <a:latin typeface="Courier New" pitchFamily="49" charset="0"/>
              </a:rPr>
              <a:t>,           </a:t>
            </a:r>
            <a:r>
              <a:rPr lang="en-US" sz="2000" dirty="0" err="1">
                <a:latin typeface="Courier New" pitchFamily="49" charset="0"/>
              </a:rPr>
              <a:t>yf</a:t>
            </a:r>
            <a:r>
              <a:rPr lang="en-US" sz="2000" dirty="0">
                <a:latin typeface="Courier New" pitchFamily="49" charset="0"/>
              </a:rPr>
              <a:t> - h2third),</a:t>
            </a:r>
          </a:p>
          <a:p>
            <a:pPr>
              <a:buFontTx/>
              <a:buNone/>
            </a:pPr>
            <a:r>
              <a:rPr lang="en-US" sz="2000" dirty="0">
                <a:latin typeface="Courier New" pitchFamily="49" charset="0"/>
              </a:rPr>
              <a:t>              (</a:t>
            </a:r>
            <a:r>
              <a:rPr lang="en-US" sz="2000" dirty="0" err="1">
                <a:latin typeface="Courier New" pitchFamily="49" charset="0"/>
              </a:rPr>
              <a:t>xf</a:t>
            </a:r>
            <a:r>
              <a:rPr lang="en-US" sz="2000" dirty="0">
                <a:latin typeface="Courier New" pitchFamily="49" charset="0"/>
              </a:rPr>
              <a:t> - </a:t>
            </a:r>
            <a:r>
              <a:rPr lang="en-US" sz="2000" dirty="0">
                <a:solidFill>
                  <a:schemeClr val="hlink"/>
                </a:solidFill>
                <a:latin typeface="Courier New" pitchFamily="49" charset="0"/>
              </a:rPr>
              <a:t>sideDiv2</a:t>
            </a:r>
            <a:r>
              <a:rPr lang="en-US" sz="2000" dirty="0">
                <a:latin typeface="Courier New" pitchFamily="49" charset="0"/>
              </a:rPr>
              <a:t>,yf + </a:t>
            </a:r>
            <a:r>
              <a:rPr lang="en-US" sz="2000" dirty="0">
                <a:solidFill>
                  <a:schemeClr val="accent1"/>
                </a:solidFill>
                <a:latin typeface="Courier New" pitchFamily="49" charset="0"/>
              </a:rPr>
              <a:t>h1third</a:t>
            </a:r>
            <a:r>
              <a:rPr lang="en-US" sz="2000" dirty="0">
                <a:latin typeface="Courier New" pitchFamily="49" charset="0"/>
              </a:rPr>
              <a:t>),</a:t>
            </a:r>
          </a:p>
          <a:p>
            <a:pPr>
              <a:buFontTx/>
              <a:buNone/>
            </a:pPr>
            <a:r>
              <a:rPr lang="en-US" sz="2000" dirty="0">
                <a:latin typeface="Courier New" pitchFamily="49" charset="0"/>
              </a:rPr>
              <a:t>              (</a:t>
            </a:r>
            <a:r>
              <a:rPr lang="en-US" sz="2000" dirty="0" err="1">
                <a:latin typeface="Courier New" pitchFamily="49" charset="0"/>
              </a:rPr>
              <a:t>xf</a:t>
            </a:r>
            <a:r>
              <a:rPr lang="en-US" sz="2000" dirty="0">
                <a:latin typeface="Courier New" pitchFamily="49" charset="0"/>
              </a:rPr>
              <a:t> + </a:t>
            </a:r>
            <a:r>
              <a:rPr lang="en-US" sz="2000" dirty="0">
                <a:solidFill>
                  <a:schemeClr val="hlink"/>
                </a:solidFill>
                <a:latin typeface="Courier New" pitchFamily="49" charset="0"/>
              </a:rPr>
              <a:t>sideDiv2</a:t>
            </a:r>
            <a:r>
              <a:rPr lang="en-US" sz="2000" dirty="0">
                <a:latin typeface="Courier New" pitchFamily="49" charset="0"/>
              </a:rPr>
              <a:t>,yf + </a:t>
            </a:r>
            <a:r>
              <a:rPr lang="en-US" sz="2000" dirty="0">
                <a:solidFill>
                  <a:schemeClr val="accent1"/>
                </a:solidFill>
                <a:latin typeface="Courier New" pitchFamily="49" charset="0"/>
              </a:rPr>
              <a:t>h1third</a:t>
            </a:r>
            <a:r>
              <a:rPr lang="en-US" sz="2000" dirty="0">
                <a:latin typeface="Courier New" pitchFamily="49" charset="0"/>
              </a:rPr>
              <a:t>)],</a:t>
            </a:r>
          </a:p>
          <a:p>
            <a:pPr>
              <a:buFontTx/>
              <a:buNone/>
            </a:pPr>
            <a:r>
              <a:rPr lang="en-US" sz="2000" dirty="0">
                <a:latin typeface="Courier New" pitchFamily="49" charset="0"/>
              </a:rPr>
              <a:t>       map f [(</a:t>
            </a:r>
            <a:r>
              <a:rPr lang="en-US" sz="2000" dirty="0" err="1">
                <a:latin typeface="Courier New" pitchFamily="49" charset="0"/>
              </a:rPr>
              <a:t>xf</a:t>
            </a:r>
            <a:r>
              <a:rPr lang="en-US" sz="2000" dirty="0">
                <a:latin typeface="Courier New" pitchFamily="49" charset="0"/>
              </a:rPr>
              <a:t> - </a:t>
            </a:r>
            <a:r>
              <a:rPr lang="en-US" sz="2000" dirty="0">
                <a:solidFill>
                  <a:schemeClr val="hlink"/>
                </a:solidFill>
                <a:latin typeface="Courier New" pitchFamily="49" charset="0"/>
              </a:rPr>
              <a:t>sideDiv2</a:t>
            </a:r>
            <a:r>
              <a:rPr lang="en-US" sz="2000" dirty="0">
                <a:latin typeface="Courier New" pitchFamily="49" charset="0"/>
              </a:rPr>
              <a:t>,yf - </a:t>
            </a:r>
            <a:r>
              <a:rPr lang="en-US" sz="2000" dirty="0">
                <a:solidFill>
                  <a:schemeClr val="accent1"/>
                </a:solidFill>
                <a:latin typeface="Courier New" pitchFamily="49" charset="0"/>
              </a:rPr>
              <a:t>h1third</a:t>
            </a:r>
            <a:r>
              <a:rPr lang="en-US" sz="2000" dirty="0">
                <a:latin typeface="Courier New" pitchFamily="49" charset="0"/>
              </a:rPr>
              <a:t>),</a:t>
            </a:r>
          </a:p>
          <a:p>
            <a:pPr>
              <a:buFontTx/>
              <a:buNone/>
            </a:pPr>
            <a:r>
              <a:rPr lang="en-US" sz="2000" dirty="0">
                <a:latin typeface="Courier New" pitchFamily="49" charset="0"/>
              </a:rPr>
              <a:t>              (</a:t>
            </a:r>
            <a:r>
              <a:rPr lang="en-US" sz="2000" dirty="0" err="1">
                <a:latin typeface="Courier New" pitchFamily="49" charset="0"/>
              </a:rPr>
              <a:t>xf</a:t>
            </a:r>
            <a:r>
              <a:rPr lang="en-US" sz="2000" dirty="0">
                <a:latin typeface="Courier New" pitchFamily="49" charset="0"/>
              </a:rPr>
              <a:t> + </a:t>
            </a:r>
            <a:r>
              <a:rPr lang="en-US" sz="2000" dirty="0">
                <a:solidFill>
                  <a:schemeClr val="hlink"/>
                </a:solidFill>
                <a:latin typeface="Courier New" pitchFamily="49" charset="0"/>
              </a:rPr>
              <a:t>sideDiv2</a:t>
            </a:r>
            <a:r>
              <a:rPr lang="en-US" sz="2000" dirty="0">
                <a:latin typeface="Courier New" pitchFamily="49" charset="0"/>
              </a:rPr>
              <a:t>,yf - </a:t>
            </a:r>
            <a:r>
              <a:rPr lang="en-US" sz="2000" dirty="0">
                <a:solidFill>
                  <a:schemeClr val="accent1"/>
                </a:solidFill>
                <a:latin typeface="Courier New" pitchFamily="49" charset="0"/>
              </a:rPr>
              <a:t>h1third</a:t>
            </a:r>
            <a:r>
              <a:rPr lang="en-US" sz="2000" dirty="0">
                <a:latin typeface="Courier New" pitchFamily="49" charset="0"/>
              </a:rPr>
              <a:t>),</a:t>
            </a:r>
          </a:p>
          <a:p>
            <a:pPr>
              <a:buFontTx/>
              <a:buNone/>
            </a:pPr>
            <a:r>
              <a:rPr lang="en-US" sz="2000" dirty="0">
                <a:latin typeface="Courier New" pitchFamily="49" charset="0"/>
              </a:rPr>
              <a:t>              (</a:t>
            </a:r>
            <a:r>
              <a:rPr lang="en-US" sz="2000" dirty="0" err="1">
                <a:latin typeface="Courier New" pitchFamily="49" charset="0"/>
              </a:rPr>
              <a:t>xf,yf</a:t>
            </a:r>
            <a:r>
              <a:rPr lang="en-US" sz="2000" dirty="0">
                <a:latin typeface="Courier New" pitchFamily="49" charset="0"/>
              </a:rPr>
              <a:t> + h2third)])</a:t>
            </a:r>
          </a:p>
        </p:txBody>
      </p:sp>
      <p:grpSp>
        <p:nvGrpSpPr>
          <p:cNvPr id="2" name="Group 4"/>
          <p:cNvGrpSpPr>
            <a:grpSpLocks/>
          </p:cNvGrpSpPr>
          <p:nvPr/>
        </p:nvGrpSpPr>
        <p:grpSpPr bwMode="auto">
          <a:xfrm>
            <a:off x="6705600" y="304800"/>
            <a:ext cx="2209800" cy="2362200"/>
            <a:chOff x="1824" y="980"/>
            <a:chExt cx="1824" cy="2044"/>
          </a:xfrm>
        </p:grpSpPr>
        <p:sp>
          <p:nvSpPr>
            <p:cNvPr id="145413" name="AutoShape 5"/>
            <p:cNvSpPr>
              <a:spLocks noChangeArrowheads="1"/>
            </p:cNvSpPr>
            <p:nvPr/>
          </p:nvSpPr>
          <p:spPr bwMode="auto">
            <a:xfrm>
              <a:off x="1824" y="980"/>
              <a:ext cx="1824" cy="1584"/>
            </a:xfrm>
            <a:prstGeom prst="triangle">
              <a:avLst>
                <a:gd name="adj" fmla="val 50000"/>
              </a:avLst>
            </a:prstGeom>
            <a:solidFill>
              <a:schemeClr val="bg1"/>
            </a:solidFill>
            <a:ln w="12700">
              <a:solidFill>
                <a:schemeClr val="tx1"/>
              </a:solidFill>
              <a:miter lim="800000"/>
              <a:headEnd/>
              <a:tailEnd/>
            </a:ln>
            <a:effectLst/>
          </p:spPr>
          <p:txBody>
            <a:bodyPr wrap="none" anchor="ctr"/>
            <a:lstStyle/>
            <a:p>
              <a:pPr algn="ctr"/>
              <a:endParaRPr lang="en-US"/>
            </a:p>
          </p:txBody>
        </p:sp>
        <p:sp>
          <p:nvSpPr>
            <p:cNvPr id="145414" name="AutoShape 6"/>
            <p:cNvSpPr>
              <a:spLocks noChangeArrowheads="1"/>
            </p:cNvSpPr>
            <p:nvPr/>
          </p:nvSpPr>
          <p:spPr bwMode="auto">
            <a:xfrm flipV="1">
              <a:off x="1824" y="1440"/>
              <a:ext cx="1824" cy="1584"/>
            </a:xfrm>
            <a:prstGeom prst="triangle">
              <a:avLst>
                <a:gd name="adj" fmla="val 50000"/>
              </a:avLst>
            </a:prstGeom>
            <a:solidFill>
              <a:schemeClr val="bg1"/>
            </a:solidFill>
            <a:ln w="12700">
              <a:solidFill>
                <a:schemeClr val="tx1"/>
              </a:solidFill>
              <a:miter lim="800000"/>
              <a:headEnd/>
              <a:tailEnd/>
            </a:ln>
            <a:effectLst/>
          </p:spPr>
          <p:txBody>
            <a:bodyPr rot="10800000" wrap="none" anchor="ctr"/>
            <a:lstStyle/>
            <a:p>
              <a:pPr algn="ctr"/>
              <a:endParaRPr lang="en-US"/>
            </a:p>
          </p:txBody>
        </p:sp>
        <p:sp>
          <p:nvSpPr>
            <p:cNvPr id="145415" name="Line 7"/>
            <p:cNvSpPr>
              <a:spLocks noChangeShapeType="1"/>
            </p:cNvSpPr>
            <p:nvPr/>
          </p:nvSpPr>
          <p:spPr bwMode="auto">
            <a:xfrm flipV="1">
              <a:off x="2736" y="2016"/>
              <a:ext cx="0" cy="1008"/>
            </a:xfrm>
            <a:prstGeom prst="line">
              <a:avLst/>
            </a:prstGeom>
            <a:noFill/>
            <a:ln w="12700">
              <a:solidFill>
                <a:schemeClr val="tx1"/>
              </a:solidFill>
              <a:round/>
              <a:headEnd/>
              <a:tailEnd/>
            </a:ln>
            <a:effectLst/>
          </p:spPr>
          <p:txBody>
            <a:bodyPr wrap="none" anchor="ctr"/>
            <a:lstStyle/>
            <a:p>
              <a:endParaRPr lang="en-US"/>
            </a:p>
          </p:txBody>
        </p:sp>
        <p:sp>
          <p:nvSpPr>
            <p:cNvPr id="145416" name="Line 8"/>
            <p:cNvSpPr>
              <a:spLocks noChangeShapeType="1"/>
            </p:cNvSpPr>
            <p:nvPr/>
          </p:nvSpPr>
          <p:spPr bwMode="auto">
            <a:xfrm>
              <a:off x="1824" y="1440"/>
              <a:ext cx="912" cy="576"/>
            </a:xfrm>
            <a:prstGeom prst="line">
              <a:avLst/>
            </a:prstGeom>
            <a:noFill/>
            <a:ln w="12700">
              <a:solidFill>
                <a:schemeClr val="tx1"/>
              </a:solidFill>
              <a:round/>
              <a:headEnd/>
              <a:tailEnd/>
            </a:ln>
            <a:effectLst/>
          </p:spPr>
          <p:txBody>
            <a:bodyPr wrap="none" anchor="ctr"/>
            <a:lstStyle/>
            <a:p>
              <a:endParaRPr lang="en-US"/>
            </a:p>
          </p:txBody>
        </p:sp>
        <p:sp>
          <p:nvSpPr>
            <p:cNvPr id="145417" name="Line 9"/>
            <p:cNvSpPr>
              <a:spLocks noChangeShapeType="1"/>
            </p:cNvSpPr>
            <p:nvPr/>
          </p:nvSpPr>
          <p:spPr bwMode="auto">
            <a:xfrm flipH="1">
              <a:off x="2736" y="1440"/>
              <a:ext cx="912" cy="576"/>
            </a:xfrm>
            <a:prstGeom prst="line">
              <a:avLst/>
            </a:prstGeom>
            <a:noFill/>
            <a:ln w="12700">
              <a:solidFill>
                <a:schemeClr val="tx1"/>
              </a:solidFill>
              <a:round/>
              <a:headEnd/>
              <a:tailEnd/>
            </a:ln>
            <a:effectLst/>
          </p:spPr>
          <p:txBody>
            <a:bodyPr wrap="none" anchor="ctr"/>
            <a:lstStyle/>
            <a:p>
              <a:endParaRPr lang="en-US"/>
            </a:p>
          </p:txBody>
        </p:sp>
        <p:sp>
          <p:nvSpPr>
            <p:cNvPr id="145418" name="Line 10"/>
            <p:cNvSpPr>
              <a:spLocks noChangeShapeType="1"/>
            </p:cNvSpPr>
            <p:nvPr/>
          </p:nvSpPr>
          <p:spPr bwMode="auto">
            <a:xfrm flipH="1" flipV="1">
              <a:off x="2736" y="1988"/>
              <a:ext cx="912" cy="576"/>
            </a:xfrm>
            <a:prstGeom prst="line">
              <a:avLst/>
            </a:prstGeom>
            <a:noFill/>
            <a:ln w="12700">
              <a:solidFill>
                <a:schemeClr val="tx1"/>
              </a:solidFill>
              <a:round/>
              <a:headEnd/>
              <a:tailEnd/>
            </a:ln>
            <a:effectLst/>
          </p:spPr>
          <p:txBody>
            <a:bodyPr wrap="none" anchor="ctr"/>
            <a:lstStyle/>
            <a:p>
              <a:endParaRPr lang="en-US"/>
            </a:p>
          </p:txBody>
        </p:sp>
        <p:sp>
          <p:nvSpPr>
            <p:cNvPr id="145419" name="Line 11"/>
            <p:cNvSpPr>
              <a:spLocks noChangeShapeType="1"/>
            </p:cNvSpPr>
            <p:nvPr/>
          </p:nvSpPr>
          <p:spPr bwMode="auto">
            <a:xfrm flipV="1">
              <a:off x="1824" y="1988"/>
              <a:ext cx="912" cy="576"/>
            </a:xfrm>
            <a:prstGeom prst="line">
              <a:avLst/>
            </a:prstGeom>
            <a:noFill/>
            <a:ln w="12700">
              <a:solidFill>
                <a:schemeClr val="tx1"/>
              </a:solidFill>
              <a:round/>
              <a:headEnd/>
              <a:tailEnd/>
            </a:ln>
            <a:effectLst/>
          </p:spPr>
          <p:txBody>
            <a:bodyPr wrap="none" anchor="ctr"/>
            <a:lstStyle/>
            <a:p>
              <a:endParaRPr lang="en-US"/>
            </a:p>
          </p:txBody>
        </p:sp>
        <p:sp>
          <p:nvSpPr>
            <p:cNvPr id="145420" name="Line 12"/>
            <p:cNvSpPr>
              <a:spLocks noChangeShapeType="1"/>
            </p:cNvSpPr>
            <p:nvPr/>
          </p:nvSpPr>
          <p:spPr bwMode="auto">
            <a:xfrm>
              <a:off x="2736" y="980"/>
              <a:ext cx="0" cy="1008"/>
            </a:xfrm>
            <a:prstGeom prst="line">
              <a:avLst/>
            </a:prstGeom>
            <a:noFill/>
            <a:ln w="12700">
              <a:solidFill>
                <a:schemeClr val="tx1"/>
              </a:solidFill>
              <a:round/>
              <a:headEnd/>
              <a:tailEnd/>
            </a:ln>
            <a:effectLst/>
          </p:spPr>
          <p:txBody>
            <a:bodyPr wrap="none" anchor="ctr"/>
            <a:lstStyle/>
            <a:p>
              <a:endParaRPr lang="en-US"/>
            </a:p>
          </p:txBody>
        </p:sp>
      </p:grpSp>
      <p:sp>
        <p:nvSpPr>
          <p:cNvPr id="145421" name="Text Box 13"/>
          <p:cNvSpPr txBox="1">
            <a:spLocks noChangeArrowheads="1"/>
          </p:cNvSpPr>
          <p:nvPr/>
        </p:nvSpPr>
        <p:spPr bwMode="auto">
          <a:xfrm>
            <a:off x="7207250" y="1146175"/>
            <a:ext cx="603250" cy="336550"/>
          </a:xfrm>
          <a:prstGeom prst="rect">
            <a:avLst/>
          </a:prstGeom>
          <a:noFill/>
          <a:ln w="12700">
            <a:noFill/>
            <a:miter lim="800000"/>
            <a:headEnd/>
            <a:tailEnd/>
          </a:ln>
          <a:effectLst/>
        </p:spPr>
        <p:txBody>
          <a:bodyPr>
            <a:spAutoFit/>
          </a:bodyPr>
          <a:lstStyle/>
          <a:p>
            <a:r>
              <a:rPr lang="en-US"/>
              <a:t>(x,y)</a:t>
            </a:r>
          </a:p>
        </p:txBody>
      </p:sp>
      <p:sp>
        <p:nvSpPr>
          <p:cNvPr id="145422" name="Text Box 14"/>
          <p:cNvSpPr txBox="1">
            <a:spLocks noChangeArrowheads="1"/>
          </p:cNvSpPr>
          <p:nvPr/>
        </p:nvSpPr>
        <p:spPr bwMode="auto">
          <a:xfrm>
            <a:off x="8321675" y="2116138"/>
            <a:ext cx="590550" cy="336550"/>
          </a:xfrm>
          <a:prstGeom prst="rect">
            <a:avLst/>
          </a:prstGeom>
          <a:noFill/>
          <a:ln w="12700">
            <a:noFill/>
            <a:miter lim="800000"/>
            <a:headEnd/>
            <a:tailEnd/>
          </a:ln>
          <a:effectLst/>
        </p:spPr>
        <p:txBody>
          <a:bodyPr wrap="none">
            <a:spAutoFit/>
          </a:bodyPr>
          <a:lstStyle/>
          <a:p>
            <a:r>
              <a:rPr lang="en-US"/>
              <a:t>side</a:t>
            </a:r>
          </a:p>
        </p:txBody>
      </p:sp>
      <p:sp>
        <p:nvSpPr>
          <p:cNvPr id="145423" name="Line 15"/>
          <p:cNvSpPr>
            <a:spLocks noChangeShapeType="1"/>
          </p:cNvSpPr>
          <p:nvPr/>
        </p:nvSpPr>
        <p:spPr bwMode="auto">
          <a:xfrm>
            <a:off x="6705600" y="817563"/>
            <a:ext cx="1104900" cy="0"/>
          </a:xfrm>
          <a:prstGeom prst="line">
            <a:avLst/>
          </a:prstGeom>
          <a:noFill/>
          <a:ln w="28575">
            <a:solidFill>
              <a:schemeClr val="hlink"/>
            </a:solidFill>
            <a:round/>
            <a:headEnd/>
            <a:tailEnd/>
          </a:ln>
          <a:effectLst/>
        </p:spPr>
        <p:txBody>
          <a:bodyPr wrap="none" anchor="ctr"/>
          <a:lstStyle/>
          <a:p>
            <a:endParaRPr lang="en-US"/>
          </a:p>
        </p:txBody>
      </p:sp>
      <p:sp>
        <p:nvSpPr>
          <p:cNvPr id="145424" name="Line 16"/>
          <p:cNvSpPr>
            <a:spLocks noChangeShapeType="1"/>
          </p:cNvSpPr>
          <p:nvPr/>
        </p:nvSpPr>
        <p:spPr bwMode="auto">
          <a:xfrm flipH="1">
            <a:off x="7239000" y="893763"/>
            <a:ext cx="1597025" cy="935037"/>
          </a:xfrm>
          <a:prstGeom prst="line">
            <a:avLst/>
          </a:prstGeom>
          <a:noFill/>
          <a:ln w="28575">
            <a:solidFill>
              <a:schemeClr val="accent2"/>
            </a:solidFill>
            <a:round/>
            <a:headEnd/>
            <a:tailEnd/>
          </a:ln>
          <a:effectLst/>
        </p:spPr>
        <p:txBody>
          <a:bodyPr wrap="none" anchor="ctr"/>
          <a:lstStyle/>
          <a:p>
            <a:endParaRPr lang="en-US"/>
          </a:p>
        </p:txBody>
      </p:sp>
      <p:sp>
        <p:nvSpPr>
          <p:cNvPr id="145425" name="Line 17"/>
          <p:cNvSpPr>
            <a:spLocks noChangeShapeType="1"/>
          </p:cNvSpPr>
          <p:nvPr/>
        </p:nvSpPr>
        <p:spPr bwMode="auto">
          <a:xfrm flipV="1">
            <a:off x="7810500" y="817563"/>
            <a:ext cx="0" cy="633412"/>
          </a:xfrm>
          <a:prstGeom prst="line">
            <a:avLst/>
          </a:prstGeom>
          <a:noFill/>
          <a:ln w="28575">
            <a:solidFill>
              <a:schemeClr val="accent1"/>
            </a:solidFill>
            <a:round/>
            <a:headEnd/>
            <a:tailEnd/>
          </a:ln>
          <a:effectLst/>
        </p:spPr>
        <p:txBody>
          <a:bodyPr wrap="none" anchor="ct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Now repeat twice and draw</a:t>
            </a:r>
          </a:p>
        </p:txBody>
      </p:sp>
      <p:sp>
        <p:nvSpPr>
          <p:cNvPr id="146435" name="Rectangle 3"/>
          <p:cNvSpPr>
            <a:spLocks noGrp="1" noChangeArrowheads="1"/>
          </p:cNvSpPr>
          <p:nvPr>
            <p:ph type="body" idx="1"/>
          </p:nvPr>
        </p:nvSpPr>
        <p:spPr/>
        <p:txBody>
          <a:bodyPr>
            <a:normAutofit fontScale="70000" lnSpcReduction="20000"/>
          </a:bodyPr>
          <a:lstStyle/>
          <a:p>
            <a:pPr>
              <a:buFontTx/>
              <a:buNone/>
            </a:pPr>
            <a:r>
              <a:rPr lang="en-US" dirty="0" err="1">
                <a:latin typeface="Courier New" pitchFamily="49" charset="0"/>
              </a:rPr>
              <a:t>drawStar</a:t>
            </a:r>
            <a:r>
              <a:rPr lang="en-US" dirty="0">
                <a:latin typeface="Courier New" pitchFamily="49" charset="0"/>
              </a:rPr>
              <a:t> color1 color2 w side (</a:t>
            </a:r>
            <a:r>
              <a:rPr lang="en-US" dirty="0" err="1">
                <a:latin typeface="Courier New" pitchFamily="49" charset="0"/>
              </a:rPr>
              <a:t>x,y</a:t>
            </a:r>
            <a:r>
              <a:rPr lang="en-US" dirty="0">
                <a:latin typeface="Courier New" pitchFamily="49" charset="0"/>
              </a:rPr>
              <a:t>) =</a:t>
            </a:r>
          </a:p>
          <a:p>
            <a:pPr>
              <a:buFontTx/>
              <a:buNone/>
            </a:pPr>
            <a:r>
              <a:rPr lang="en-US" dirty="0">
                <a:latin typeface="Courier New" pitchFamily="49" charset="0"/>
              </a:rPr>
              <a:t>   do {  let (</a:t>
            </a:r>
            <a:r>
              <a:rPr lang="en-US" dirty="0" err="1">
                <a:latin typeface="Courier New" pitchFamily="49" charset="0"/>
              </a:rPr>
              <a:t>a,b</a:t>
            </a:r>
            <a:r>
              <a:rPr lang="en-US" dirty="0">
                <a:latin typeface="Courier New" pitchFamily="49" charset="0"/>
              </a:rPr>
              <a:t>) = </a:t>
            </a:r>
            <a:r>
              <a:rPr lang="en-US" dirty="0" err="1">
                <a:latin typeface="Courier New" pitchFamily="49" charset="0"/>
              </a:rPr>
              <a:t>eqTri</a:t>
            </a:r>
            <a:r>
              <a:rPr lang="en-US" dirty="0">
                <a:latin typeface="Courier New" pitchFamily="49" charset="0"/>
              </a:rPr>
              <a:t> side (</a:t>
            </a:r>
            <a:r>
              <a:rPr lang="en-US" dirty="0" err="1">
                <a:latin typeface="Courier New" pitchFamily="49" charset="0"/>
              </a:rPr>
              <a:t>x,y</a:t>
            </a:r>
            <a:r>
              <a:rPr lang="en-US" dirty="0">
                <a:latin typeface="Courier New" pitchFamily="49" charset="0"/>
              </a:rPr>
              <a:t>)</a:t>
            </a:r>
          </a:p>
          <a:p>
            <a:pPr>
              <a:buFontTx/>
              <a:buNone/>
            </a:pPr>
            <a:r>
              <a:rPr lang="en-US" dirty="0">
                <a:latin typeface="Courier New" pitchFamily="49" charset="0"/>
              </a:rPr>
              <a:t>      ; </a:t>
            </a:r>
            <a:r>
              <a:rPr lang="en-US" dirty="0" err="1">
                <a:latin typeface="Courier New" pitchFamily="49" charset="0"/>
              </a:rPr>
              <a:t>drawPoly</a:t>
            </a:r>
            <a:r>
              <a:rPr lang="en-US" dirty="0">
                <a:latin typeface="Courier New" pitchFamily="49" charset="0"/>
              </a:rPr>
              <a:t> w color1 a</a:t>
            </a:r>
          </a:p>
          <a:p>
            <a:pPr>
              <a:buFontTx/>
              <a:buNone/>
            </a:pPr>
            <a:r>
              <a:rPr lang="en-US" dirty="0">
                <a:latin typeface="Courier New" pitchFamily="49" charset="0"/>
              </a:rPr>
              <a:t>      ; </a:t>
            </a:r>
            <a:r>
              <a:rPr lang="en-US" dirty="0" err="1">
                <a:latin typeface="Courier New" pitchFamily="49" charset="0"/>
              </a:rPr>
              <a:t>drawPoly</a:t>
            </a:r>
            <a:r>
              <a:rPr lang="en-US" dirty="0">
                <a:latin typeface="Courier New" pitchFamily="49" charset="0"/>
              </a:rPr>
              <a:t> w color2 b</a:t>
            </a:r>
          </a:p>
          <a:p>
            <a:pPr>
              <a:buFontTx/>
              <a:buNone/>
            </a:pPr>
            <a:r>
              <a:rPr lang="en-US" dirty="0">
                <a:latin typeface="Courier New" pitchFamily="49" charset="0"/>
              </a:rPr>
              <a:t>      }</a:t>
            </a:r>
          </a:p>
          <a:p>
            <a:pPr>
              <a:buFontTx/>
              <a:buNone/>
            </a:pPr>
            <a:r>
              <a:rPr lang="en-US" dirty="0">
                <a:latin typeface="Courier New" pitchFamily="49" charset="0"/>
              </a:rPr>
              <a:t>              </a:t>
            </a:r>
          </a:p>
          <a:p>
            <a:pPr>
              <a:buFontTx/>
              <a:buNone/>
            </a:pPr>
            <a:r>
              <a:rPr lang="en-US" dirty="0" smtClean="0">
                <a:latin typeface="Courier New" pitchFamily="49" charset="0"/>
              </a:rPr>
              <a:t>ex4 </a:t>
            </a:r>
            <a:r>
              <a:rPr lang="en-US" dirty="0">
                <a:latin typeface="Courier New" pitchFamily="49" charset="0"/>
              </a:rPr>
              <a:t>=</a:t>
            </a:r>
          </a:p>
          <a:p>
            <a:pPr>
              <a:buFontTx/>
              <a:buNone/>
            </a:pPr>
            <a:r>
              <a:rPr lang="en-US" dirty="0">
                <a:latin typeface="Courier New" pitchFamily="49" charset="0"/>
              </a:rPr>
              <a:t>  </a:t>
            </a:r>
            <a:r>
              <a:rPr lang="en-US" dirty="0" err="1">
                <a:latin typeface="Courier New" pitchFamily="49" charset="0"/>
              </a:rPr>
              <a:t>runGraphics</a:t>
            </a:r>
            <a:r>
              <a:rPr lang="en-US" dirty="0">
                <a:latin typeface="Courier New" pitchFamily="49" charset="0"/>
              </a:rPr>
              <a:t>(</a:t>
            </a:r>
          </a:p>
          <a:p>
            <a:pPr>
              <a:buFontTx/>
              <a:buNone/>
            </a:pPr>
            <a:r>
              <a:rPr lang="en-US" dirty="0">
                <a:latin typeface="Courier New" pitchFamily="49" charset="0"/>
              </a:rPr>
              <a:t>    do { w &lt;- </a:t>
            </a:r>
            <a:r>
              <a:rPr lang="en-US" dirty="0" err="1">
                <a:latin typeface="Courier New" pitchFamily="49" charset="0"/>
              </a:rPr>
              <a:t>openWindow</a:t>
            </a:r>
            <a:r>
              <a:rPr lang="en-US" dirty="0">
                <a:latin typeface="Courier New" pitchFamily="49" charset="0"/>
              </a:rPr>
              <a:t> "Star of </a:t>
            </a:r>
            <a:r>
              <a:rPr lang="en-US" dirty="0" err="1">
                <a:latin typeface="Courier New" pitchFamily="49" charset="0"/>
              </a:rPr>
              <a:t>david</a:t>
            </a:r>
            <a:r>
              <a:rPr lang="en-US" dirty="0">
                <a:latin typeface="Courier New" pitchFamily="49" charset="0"/>
              </a:rPr>
              <a:t>”</a:t>
            </a:r>
          </a:p>
          <a:p>
            <a:pPr>
              <a:buFontTx/>
              <a:buNone/>
            </a:pPr>
            <a:r>
              <a:rPr lang="en-US" dirty="0">
                <a:latin typeface="Courier New" pitchFamily="49" charset="0"/>
              </a:rPr>
              <a:t>                         (400,400)</a:t>
            </a:r>
          </a:p>
          <a:p>
            <a:pPr>
              <a:buFontTx/>
              <a:buNone/>
            </a:pPr>
            <a:r>
              <a:rPr lang="en-US" dirty="0">
                <a:latin typeface="Courier New" pitchFamily="49" charset="0"/>
              </a:rPr>
              <a:t>       ; </a:t>
            </a:r>
            <a:r>
              <a:rPr lang="en-US" dirty="0" err="1">
                <a:latin typeface="Courier New" pitchFamily="49" charset="0"/>
              </a:rPr>
              <a:t>drawStar</a:t>
            </a:r>
            <a:r>
              <a:rPr lang="en-US" dirty="0">
                <a:latin typeface="Courier New" pitchFamily="49" charset="0"/>
              </a:rPr>
              <a:t> Red Green w 243 (200,200)</a:t>
            </a:r>
          </a:p>
          <a:p>
            <a:pPr>
              <a:buFontTx/>
              <a:buNone/>
            </a:pPr>
            <a:r>
              <a:rPr lang="en-US" dirty="0">
                <a:latin typeface="Courier New" pitchFamily="49" charset="0"/>
              </a:rPr>
              <a:t>       ; </a:t>
            </a:r>
            <a:r>
              <a:rPr lang="en-US" dirty="0" err="1">
                <a:latin typeface="Courier New" pitchFamily="49" charset="0"/>
              </a:rPr>
              <a:t>spaceClose</a:t>
            </a:r>
            <a:r>
              <a:rPr lang="en-US" dirty="0">
                <a:latin typeface="Courier New" pitchFamily="49" charset="0"/>
              </a:rPr>
              <a:t> w</a:t>
            </a:r>
          </a:p>
          <a:p>
            <a:pPr>
              <a:buFontTx/>
              <a:buNone/>
            </a:pPr>
            <a:r>
              <a:rPr lang="en-US" dirty="0">
                <a:latin typeface="Courier New" pitchFamily="49" charset="0"/>
              </a:rPr>
              <a:t>       } )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p:txBody>
          <a:bodyPr/>
          <a:lstStyle/>
          <a:p>
            <a:r>
              <a:rPr lang="en-US" dirty="0"/>
              <a:t>For a snowflake repeat many times</a:t>
            </a:r>
          </a:p>
        </p:txBody>
      </p:sp>
      <p:sp>
        <p:nvSpPr>
          <p:cNvPr id="147459" name="Rectangle 1027"/>
          <p:cNvSpPr>
            <a:spLocks noGrp="1" noChangeArrowheads="1"/>
          </p:cNvSpPr>
          <p:nvPr>
            <p:ph type="body" idx="1"/>
          </p:nvPr>
        </p:nvSpPr>
        <p:spPr/>
        <p:txBody>
          <a:bodyPr/>
          <a:lstStyle/>
          <a:p>
            <a:pPr>
              <a:buFontTx/>
              <a:buNone/>
            </a:pPr>
            <a:endParaRPr lang="en-US" sz="2000" dirty="0">
              <a:latin typeface="Courier New" pitchFamily="49" charset="0"/>
            </a:endParaRPr>
          </a:p>
          <a:p>
            <a:pPr>
              <a:buFontTx/>
              <a:buNone/>
            </a:pPr>
            <a:r>
              <a:rPr lang="en-US" sz="2000" dirty="0">
                <a:latin typeface="Courier New" pitchFamily="49" charset="0"/>
              </a:rPr>
              <a:t>snow1 w color size (</a:t>
            </a:r>
            <a:r>
              <a:rPr lang="en-US" sz="2000" dirty="0" err="1">
                <a:latin typeface="Courier New" pitchFamily="49" charset="0"/>
              </a:rPr>
              <a:t>x,y</a:t>
            </a:r>
            <a:r>
              <a:rPr lang="en-US" sz="2000" dirty="0">
                <a:latin typeface="Courier New" pitchFamily="49" charset="0"/>
              </a:rPr>
              <a:t>) =</a:t>
            </a:r>
          </a:p>
          <a:p>
            <a:pPr>
              <a:buFontTx/>
              <a:buNone/>
            </a:pPr>
            <a:r>
              <a:rPr lang="en-US" sz="2000" dirty="0">
                <a:latin typeface="Courier New" pitchFamily="49" charset="0"/>
              </a:rPr>
              <a:t>  if size &lt;= </a:t>
            </a:r>
            <a:r>
              <a:rPr lang="en-US" sz="2000" dirty="0" err="1">
                <a:latin typeface="Courier New" pitchFamily="49" charset="0"/>
              </a:rPr>
              <a:t>minSize</a:t>
            </a:r>
            <a:endParaRPr lang="en-US" sz="2000" dirty="0">
              <a:latin typeface="Courier New" pitchFamily="49" charset="0"/>
            </a:endParaRPr>
          </a:p>
          <a:p>
            <a:pPr>
              <a:buFontTx/>
              <a:buNone/>
            </a:pPr>
            <a:r>
              <a:rPr lang="en-US" sz="2000" dirty="0">
                <a:latin typeface="Courier New" pitchFamily="49" charset="0"/>
              </a:rPr>
              <a:t>     then return ()</a:t>
            </a:r>
          </a:p>
          <a:p>
            <a:pPr>
              <a:buFontTx/>
              <a:buNone/>
            </a:pPr>
            <a:r>
              <a:rPr lang="en-US" sz="2000" dirty="0">
                <a:latin typeface="Courier New" pitchFamily="49" charset="0"/>
              </a:rPr>
              <a:t>     else do { </a:t>
            </a:r>
            <a:r>
              <a:rPr lang="en-US" sz="2000" dirty="0" err="1">
                <a:latin typeface="Courier New" pitchFamily="49" charset="0"/>
              </a:rPr>
              <a:t>drawStar</a:t>
            </a:r>
            <a:r>
              <a:rPr lang="en-US" sz="2000" dirty="0">
                <a:latin typeface="Courier New" pitchFamily="49" charset="0"/>
              </a:rPr>
              <a:t> color </a:t>
            </a:r>
            <a:r>
              <a:rPr lang="en-US" sz="2000" dirty="0" err="1">
                <a:latin typeface="Courier New" pitchFamily="49" charset="0"/>
              </a:rPr>
              <a:t>color</a:t>
            </a:r>
            <a:endParaRPr lang="en-US" sz="2000" dirty="0">
              <a:latin typeface="Courier New" pitchFamily="49" charset="0"/>
            </a:endParaRPr>
          </a:p>
          <a:p>
            <a:pPr>
              <a:buFontTx/>
              <a:buNone/>
            </a:pPr>
            <a:r>
              <a:rPr lang="en-US" sz="2000" dirty="0">
                <a:latin typeface="Courier New" pitchFamily="49" charset="0"/>
              </a:rPr>
              <a:t>                     w (</a:t>
            </a:r>
            <a:r>
              <a:rPr lang="en-US" sz="2000" dirty="0" err="1" smtClean="0">
                <a:latin typeface="Courier New" pitchFamily="49" charset="0"/>
              </a:rPr>
              <a:t>fromIntegral</a:t>
            </a:r>
            <a:r>
              <a:rPr lang="en-US" sz="2000" dirty="0" smtClean="0">
                <a:latin typeface="Courier New" pitchFamily="49" charset="0"/>
              </a:rPr>
              <a:t> </a:t>
            </a:r>
            <a:r>
              <a:rPr lang="en-US" sz="2000" dirty="0">
                <a:latin typeface="Courier New" pitchFamily="49" charset="0"/>
              </a:rPr>
              <a:t>size) (</a:t>
            </a:r>
            <a:r>
              <a:rPr lang="en-US" sz="2000" dirty="0" err="1">
                <a:latin typeface="Courier New" pitchFamily="49" charset="0"/>
              </a:rPr>
              <a:t>x,y</a:t>
            </a:r>
            <a:r>
              <a:rPr lang="en-US" sz="2000" dirty="0">
                <a:latin typeface="Courier New" pitchFamily="49" charset="0"/>
              </a:rPr>
              <a:t>)</a:t>
            </a:r>
          </a:p>
          <a:p>
            <a:pPr>
              <a:buFontTx/>
              <a:buNone/>
            </a:pPr>
            <a:r>
              <a:rPr lang="en-US" sz="2000" dirty="0">
                <a:latin typeface="Courier New" pitchFamily="49" charset="0"/>
              </a:rPr>
              <a:t>             ; </a:t>
            </a:r>
            <a:r>
              <a:rPr lang="en-US" sz="2000" dirty="0" smtClean="0">
                <a:latin typeface="Courier New" pitchFamily="49" charset="0"/>
              </a:rPr>
              <a:t>sequence_ </a:t>
            </a:r>
            <a:r>
              <a:rPr lang="en-US" sz="2000" dirty="0">
                <a:latin typeface="Courier New" pitchFamily="49" charset="0"/>
              </a:rPr>
              <a:t>(map smaller </a:t>
            </a:r>
            <a:r>
              <a:rPr lang="en-US" sz="2000" dirty="0" err="1">
                <a:latin typeface="Courier New" pitchFamily="49" charset="0"/>
              </a:rPr>
              <a:t>allpoints</a:t>
            </a:r>
            <a:r>
              <a:rPr lang="en-US" sz="2000" dirty="0">
                <a:latin typeface="Courier New" pitchFamily="49" charset="0"/>
              </a:rPr>
              <a:t>)</a:t>
            </a:r>
          </a:p>
          <a:p>
            <a:pPr>
              <a:buFontTx/>
              <a:buNone/>
            </a:pPr>
            <a:r>
              <a:rPr lang="en-US" sz="2000" dirty="0">
                <a:latin typeface="Courier New" pitchFamily="49" charset="0"/>
              </a:rPr>
              <a:t>             }</a:t>
            </a:r>
          </a:p>
          <a:p>
            <a:pPr>
              <a:buFontTx/>
              <a:buNone/>
            </a:pPr>
            <a:r>
              <a:rPr lang="en-US" sz="2000" dirty="0">
                <a:latin typeface="Courier New" pitchFamily="49" charset="0"/>
              </a:rPr>
              <a:t> where (triangle1,triangle2) =</a:t>
            </a:r>
          </a:p>
          <a:p>
            <a:pPr>
              <a:buFontTx/>
              <a:buNone/>
            </a:pPr>
            <a:r>
              <a:rPr lang="en-US" sz="2000" dirty="0">
                <a:latin typeface="Courier New" pitchFamily="49" charset="0"/>
              </a:rPr>
              <a:t>               </a:t>
            </a:r>
            <a:r>
              <a:rPr lang="en-US" sz="2000" dirty="0" err="1">
                <a:latin typeface="Courier New" pitchFamily="49" charset="0"/>
              </a:rPr>
              <a:t>eqTri</a:t>
            </a:r>
            <a:r>
              <a:rPr lang="en-US" sz="2000" dirty="0">
                <a:latin typeface="Courier New" pitchFamily="49" charset="0"/>
              </a:rPr>
              <a:t> (</a:t>
            </a:r>
            <a:r>
              <a:rPr lang="en-US" sz="2000" dirty="0" err="1" smtClean="0">
                <a:latin typeface="Courier New" pitchFamily="49" charset="0"/>
              </a:rPr>
              <a:t>fromIntegral</a:t>
            </a:r>
            <a:r>
              <a:rPr lang="en-US" sz="2000" dirty="0" smtClean="0">
                <a:latin typeface="Courier New" pitchFamily="49" charset="0"/>
              </a:rPr>
              <a:t> </a:t>
            </a:r>
            <a:r>
              <a:rPr lang="en-US" sz="2000" dirty="0">
                <a:latin typeface="Courier New" pitchFamily="49" charset="0"/>
              </a:rPr>
              <a:t>size) (</a:t>
            </a:r>
            <a:r>
              <a:rPr lang="en-US" sz="2000" dirty="0" err="1">
                <a:latin typeface="Courier New" pitchFamily="49" charset="0"/>
              </a:rPr>
              <a:t>x,y</a:t>
            </a:r>
            <a:r>
              <a:rPr lang="en-US" sz="2000" dirty="0">
                <a:latin typeface="Courier New" pitchFamily="49" charset="0"/>
              </a:rPr>
              <a:t>)</a:t>
            </a:r>
          </a:p>
          <a:p>
            <a:pPr>
              <a:buFontTx/>
              <a:buNone/>
            </a:pPr>
            <a:r>
              <a:rPr lang="en-US" sz="2000" dirty="0">
                <a:latin typeface="Courier New" pitchFamily="49" charset="0"/>
              </a:rPr>
              <a:t>       </a:t>
            </a:r>
            <a:r>
              <a:rPr lang="en-US" sz="2000" dirty="0" err="1">
                <a:latin typeface="Courier New" pitchFamily="49" charset="0"/>
              </a:rPr>
              <a:t>allpoints</a:t>
            </a:r>
            <a:r>
              <a:rPr lang="en-US" sz="2000" dirty="0">
                <a:latin typeface="Courier New" pitchFamily="49" charset="0"/>
              </a:rPr>
              <a:t> = (triangle1 ++ triangle2)</a:t>
            </a:r>
          </a:p>
          <a:p>
            <a:pPr>
              <a:buFontTx/>
              <a:buNone/>
            </a:pPr>
            <a:r>
              <a:rPr lang="en-US" sz="2000" dirty="0">
                <a:latin typeface="Courier New" pitchFamily="49" charset="0"/>
              </a:rPr>
              <a:t>       smaller x = snow1 w color (size `div` 3) x</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t>To Draw pick appropriate sizes</a:t>
            </a:r>
          </a:p>
        </p:txBody>
      </p:sp>
      <p:sp>
        <p:nvSpPr>
          <p:cNvPr id="148483" name="Rectangle 3"/>
          <p:cNvSpPr>
            <a:spLocks noGrp="1" noChangeArrowheads="1"/>
          </p:cNvSpPr>
          <p:nvPr>
            <p:ph type="body" idx="1"/>
          </p:nvPr>
        </p:nvSpPr>
        <p:spPr/>
        <p:txBody>
          <a:bodyPr>
            <a:normAutofit fontScale="85000" lnSpcReduction="10000"/>
          </a:bodyPr>
          <a:lstStyle/>
          <a:p>
            <a:endParaRPr lang="en-US" sz="2000" dirty="0">
              <a:latin typeface="Courier New" pitchFamily="49" charset="0"/>
            </a:endParaRPr>
          </a:p>
          <a:p>
            <a:endParaRPr lang="en-US" sz="2000" dirty="0">
              <a:latin typeface="Courier New" pitchFamily="49" charset="0"/>
            </a:endParaRPr>
          </a:p>
          <a:p>
            <a:pPr>
              <a:buFontTx/>
              <a:buNone/>
            </a:pPr>
            <a:r>
              <a:rPr lang="en-US" dirty="0" smtClean="0">
                <a:latin typeface="Courier New" pitchFamily="49" charset="0"/>
              </a:rPr>
              <a:t>ex5 </a:t>
            </a:r>
            <a:r>
              <a:rPr lang="en-US" dirty="0">
                <a:latin typeface="Courier New" pitchFamily="49" charset="0"/>
              </a:rPr>
              <a:t>=</a:t>
            </a:r>
          </a:p>
          <a:p>
            <a:pPr>
              <a:buFontTx/>
              <a:buNone/>
            </a:pPr>
            <a:r>
              <a:rPr lang="en-US" dirty="0">
                <a:latin typeface="Courier New" pitchFamily="49" charset="0"/>
              </a:rPr>
              <a:t>  </a:t>
            </a:r>
            <a:r>
              <a:rPr lang="en-US" dirty="0" err="1">
                <a:latin typeface="Courier New" pitchFamily="49" charset="0"/>
              </a:rPr>
              <a:t>runGraphics</a:t>
            </a:r>
            <a:r>
              <a:rPr lang="en-US" dirty="0">
                <a:latin typeface="Courier New" pitchFamily="49" charset="0"/>
              </a:rPr>
              <a:t>(</a:t>
            </a:r>
          </a:p>
          <a:p>
            <a:pPr>
              <a:buFontTx/>
              <a:buNone/>
            </a:pPr>
            <a:r>
              <a:rPr lang="en-US" dirty="0">
                <a:latin typeface="Courier New" pitchFamily="49" charset="0"/>
              </a:rPr>
              <a:t>    do { w &lt;- </a:t>
            </a:r>
            <a:r>
              <a:rPr lang="en-US" dirty="0" err="1">
                <a:latin typeface="Courier New" pitchFamily="49" charset="0"/>
              </a:rPr>
              <a:t>openWindow</a:t>
            </a:r>
            <a:r>
              <a:rPr lang="en-US" dirty="0">
                <a:latin typeface="Courier New" pitchFamily="49" charset="0"/>
              </a:rPr>
              <a:t> "</a:t>
            </a:r>
            <a:r>
              <a:rPr lang="en-US" dirty="0" err="1">
                <a:latin typeface="Courier New" pitchFamily="49" charset="0"/>
              </a:rPr>
              <a:t>SnowFlake</a:t>
            </a:r>
            <a:r>
              <a:rPr lang="en-US" dirty="0">
                <a:latin typeface="Courier New" pitchFamily="49" charset="0"/>
              </a:rPr>
              <a:t> 1”</a:t>
            </a:r>
          </a:p>
          <a:p>
            <a:pPr>
              <a:buFontTx/>
              <a:buNone/>
            </a:pPr>
            <a:r>
              <a:rPr lang="en-US" dirty="0">
                <a:latin typeface="Courier New" pitchFamily="49" charset="0"/>
              </a:rPr>
              <a:t>                         (400,400)</a:t>
            </a:r>
          </a:p>
          <a:p>
            <a:pPr>
              <a:buFontTx/>
              <a:buNone/>
            </a:pPr>
            <a:r>
              <a:rPr lang="en-US" dirty="0">
                <a:latin typeface="Courier New" pitchFamily="49" charset="0"/>
              </a:rPr>
              <a:t>       ; snow1 w Red 243 (200,200)</a:t>
            </a:r>
          </a:p>
          <a:p>
            <a:pPr>
              <a:buFontTx/>
              <a:buNone/>
            </a:pPr>
            <a:r>
              <a:rPr lang="en-US" dirty="0">
                <a:latin typeface="Courier New" pitchFamily="49" charset="0"/>
              </a:rPr>
              <a:t>       ; </a:t>
            </a:r>
            <a:r>
              <a:rPr lang="en-US" dirty="0" err="1">
                <a:latin typeface="Courier New" pitchFamily="49" charset="0"/>
              </a:rPr>
              <a:t>spaceClose</a:t>
            </a:r>
            <a:r>
              <a:rPr lang="en-US" dirty="0">
                <a:latin typeface="Courier New" pitchFamily="49" charset="0"/>
              </a:rPr>
              <a:t> w</a:t>
            </a:r>
          </a:p>
          <a:p>
            <a:pPr>
              <a:buFontTx/>
              <a:buNone/>
            </a:pPr>
            <a:r>
              <a:rPr lang="en-US" dirty="0">
                <a:latin typeface="Courier New" pitchFamily="49" charset="0"/>
              </a:rPr>
              <a:t>       } )  </a:t>
            </a:r>
          </a:p>
          <a:p>
            <a:pPr>
              <a:buFontTx/>
              <a:buNone/>
            </a:pPr>
            <a:r>
              <a:rPr lang="en-US" dirty="0">
                <a:latin typeface="Courier New" pitchFamily="49" charset="0"/>
              </a:rPr>
              <a:t> </a:t>
            </a:r>
          </a:p>
        </p:txBody>
      </p:sp>
      <p:sp>
        <p:nvSpPr>
          <p:cNvPr id="148484" name="AutoShape 4"/>
          <p:cNvSpPr>
            <a:spLocks noChangeArrowheads="1"/>
          </p:cNvSpPr>
          <p:nvPr/>
        </p:nvSpPr>
        <p:spPr bwMode="auto">
          <a:xfrm>
            <a:off x="4800600" y="4876800"/>
            <a:ext cx="3276600" cy="1219200"/>
          </a:xfrm>
          <a:prstGeom prst="wedgeRoundRectCallout">
            <a:avLst>
              <a:gd name="adj1" fmla="val -43750"/>
              <a:gd name="adj2" fmla="val 70000"/>
              <a:gd name="adj3" fmla="val 16667"/>
            </a:avLst>
          </a:prstGeom>
          <a:solidFill>
            <a:schemeClr val="bg1"/>
          </a:solidFill>
          <a:ln w="12700">
            <a:solidFill>
              <a:schemeClr val="tx1"/>
            </a:solidFill>
            <a:miter lim="800000"/>
            <a:headEnd/>
            <a:tailEnd/>
          </a:ln>
          <a:effectLst/>
        </p:spPr>
        <p:txBody>
          <a:bodyPr wrap="none" anchor="ctr"/>
          <a:lstStyle/>
          <a:p>
            <a:pPr algn="ctr"/>
            <a:r>
              <a:rPr lang="en-US"/>
              <a:t>Why 243?</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57200" y="274638"/>
            <a:ext cx="8229600" cy="715962"/>
          </a:xfrm>
        </p:spPr>
        <p:txBody>
          <a:bodyPr>
            <a:normAutofit fontScale="90000"/>
          </a:bodyPr>
          <a:lstStyle/>
          <a:p>
            <a:r>
              <a:rPr lang="en-US" dirty="0"/>
              <a:t>Multiple Colors</a:t>
            </a:r>
          </a:p>
        </p:txBody>
      </p:sp>
      <p:sp>
        <p:nvSpPr>
          <p:cNvPr id="149507" name="Rectangle 3"/>
          <p:cNvSpPr>
            <a:spLocks noGrp="1" noChangeArrowheads="1"/>
          </p:cNvSpPr>
          <p:nvPr>
            <p:ph type="body" idx="1"/>
          </p:nvPr>
        </p:nvSpPr>
        <p:spPr>
          <a:xfrm>
            <a:off x="381000" y="952500"/>
            <a:ext cx="8763000" cy="5448300"/>
          </a:xfrm>
        </p:spPr>
        <p:txBody>
          <a:bodyPr>
            <a:normAutofit lnSpcReduction="10000"/>
          </a:bodyPr>
          <a:lstStyle/>
          <a:p>
            <a:pPr>
              <a:buFontTx/>
              <a:buNone/>
            </a:pPr>
            <a:r>
              <a:rPr lang="en-US" sz="1800" dirty="0">
                <a:latin typeface="Courier New" pitchFamily="49" charset="0"/>
              </a:rPr>
              <a:t>snow2 w colors size (</a:t>
            </a:r>
            <a:r>
              <a:rPr lang="en-US" sz="1800" dirty="0" err="1">
                <a:latin typeface="Courier New" pitchFamily="49" charset="0"/>
              </a:rPr>
              <a:t>x,y</a:t>
            </a:r>
            <a:r>
              <a:rPr lang="en-US" sz="1800" dirty="0">
                <a:latin typeface="Courier New" pitchFamily="49" charset="0"/>
              </a:rPr>
              <a:t>) =</a:t>
            </a:r>
          </a:p>
          <a:p>
            <a:pPr>
              <a:buFontTx/>
              <a:buNone/>
            </a:pPr>
            <a:r>
              <a:rPr lang="en-US" sz="1800" dirty="0">
                <a:latin typeface="Courier New" pitchFamily="49" charset="0"/>
              </a:rPr>
              <a:t>  if size &lt;= </a:t>
            </a:r>
            <a:r>
              <a:rPr lang="en-US" sz="1800" dirty="0" err="1">
                <a:latin typeface="Courier New" pitchFamily="49" charset="0"/>
              </a:rPr>
              <a:t>minSize</a:t>
            </a:r>
            <a:endParaRPr lang="en-US" sz="1800" dirty="0">
              <a:latin typeface="Courier New" pitchFamily="49" charset="0"/>
            </a:endParaRPr>
          </a:p>
          <a:p>
            <a:pPr>
              <a:buFontTx/>
              <a:buNone/>
            </a:pPr>
            <a:r>
              <a:rPr lang="en-US" sz="1800" dirty="0">
                <a:latin typeface="Courier New" pitchFamily="49" charset="0"/>
              </a:rPr>
              <a:t>     then return ()</a:t>
            </a:r>
          </a:p>
          <a:p>
            <a:pPr>
              <a:buFontTx/>
              <a:buNone/>
            </a:pPr>
            <a:r>
              <a:rPr lang="en-US" sz="1800" dirty="0">
                <a:latin typeface="Courier New" pitchFamily="49" charset="0"/>
              </a:rPr>
              <a:t>     else do { </a:t>
            </a:r>
            <a:r>
              <a:rPr lang="en-US" sz="1800" dirty="0" err="1">
                <a:latin typeface="Courier New" pitchFamily="49" charset="0"/>
              </a:rPr>
              <a:t>drawPoly</a:t>
            </a:r>
            <a:r>
              <a:rPr lang="en-US" sz="1800" dirty="0">
                <a:latin typeface="Courier New" pitchFamily="49" charset="0"/>
              </a:rPr>
              <a:t> w (colors !! 0) triangle2</a:t>
            </a:r>
          </a:p>
          <a:p>
            <a:pPr>
              <a:buFontTx/>
              <a:buNone/>
            </a:pPr>
            <a:r>
              <a:rPr lang="en-US" sz="1800" dirty="0">
                <a:latin typeface="Courier New" pitchFamily="49" charset="0"/>
              </a:rPr>
              <a:t>             ; </a:t>
            </a:r>
            <a:r>
              <a:rPr lang="en-US" sz="1800" dirty="0" err="1">
                <a:latin typeface="Courier New" pitchFamily="49" charset="0"/>
              </a:rPr>
              <a:t>drawPoly</a:t>
            </a:r>
            <a:r>
              <a:rPr lang="en-US" sz="1800" dirty="0">
                <a:latin typeface="Courier New" pitchFamily="49" charset="0"/>
              </a:rPr>
              <a:t> w (colors !! 1) triangle1</a:t>
            </a:r>
          </a:p>
          <a:p>
            <a:pPr>
              <a:buFontTx/>
              <a:buNone/>
            </a:pPr>
            <a:r>
              <a:rPr lang="en-US" sz="1800" dirty="0">
                <a:latin typeface="Courier New" pitchFamily="49" charset="0"/>
              </a:rPr>
              <a:t>             ; </a:t>
            </a:r>
            <a:r>
              <a:rPr lang="en-US" sz="1800" dirty="0" smtClean="0">
                <a:latin typeface="Courier New" pitchFamily="49" charset="0"/>
              </a:rPr>
              <a:t>sequence_ </a:t>
            </a:r>
            <a:r>
              <a:rPr lang="en-US" sz="1800" dirty="0">
                <a:latin typeface="Courier New" pitchFamily="49" charset="0"/>
              </a:rPr>
              <a:t>(map smaller </a:t>
            </a:r>
            <a:r>
              <a:rPr lang="en-US" sz="1800" dirty="0" err="1">
                <a:latin typeface="Courier New" pitchFamily="49" charset="0"/>
              </a:rPr>
              <a:t>allpoints</a:t>
            </a:r>
            <a:r>
              <a:rPr lang="en-US" sz="1800" dirty="0">
                <a:latin typeface="Courier New" pitchFamily="49" charset="0"/>
              </a:rPr>
              <a:t>)</a:t>
            </a:r>
          </a:p>
          <a:p>
            <a:pPr>
              <a:buFontTx/>
              <a:buNone/>
            </a:pPr>
            <a:r>
              <a:rPr lang="en-US" sz="1800" dirty="0">
                <a:latin typeface="Courier New" pitchFamily="49" charset="0"/>
              </a:rPr>
              <a:t>             }</a:t>
            </a:r>
          </a:p>
          <a:p>
            <a:pPr>
              <a:buFontTx/>
              <a:buNone/>
            </a:pPr>
            <a:r>
              <a:rPr lang="en-US" sz="1800" dirty="0">
                <a:latin typeface="Courier New" pitchFamily="49" charset="0"/>
              </a:rPr>
              <a:t> where (triangle1,triangle2) = </a:t>
            </a:r>
            <a:r>
              <a:rPr lang="en-US" sz="1800" dirty="0" err="1">
                <a:latin typeface="Courier New" pitchFamily="49" charset="0"/>
              </a:rPr>
              <a:t>eqTri</a:t>
            </a:r>
            <a:r>
              <a:rPr lang="en-US" sz="1800" dirty="0">
                <a:latin typeface="Courier New" pitchFamily="49" charset="0"/>
              </a:rPr>
              <a:t> (</a:t>
            </a:r>
            <a:r>
              <a:rPr lang="en-US" sz="1800" dirty="0" err="1" smtClean="0">
                <a:latin typeface="Courier New" pitchFamily="49" charset="0"/>
              </a:rPr>
              <a:t>fromIntegral</a:t>
            </a:r>
            <a:r>
              <a:rPr lang="en-US" sz="1800" dirty="0" smtClean="0">
                <a:latin typeface="Courier New" pitchFamily="49" charset="0"/>
              </a:rPr>
              <a:t> </a:t>
            </a:r>
            <a:r>
              <a:rPr lang="en-US" sz="1800" dirty="0">
                <a:latin typeface="Courier New" pitchFamily="49" charset="0"/>
              </a:rPr>
              <a:t>size) (</a:t>
            </a:r>
            <a:r>
              <a:rPr lang="en-US" sz="1800" dirty="0" err="1">
                <a:latin typeface="Courier New" pitchFamily="49" charset="0"/>
              </a:rPr>
              <a:t>x,y</a:t>
            </a:r>
            <a:r>
              <a:rPr lang="en-US" sz="1800" dirty="0">
                <a:latin typeface="Courier New" pitchFamily="49" charset="0"/>
              </a:rPr>
              <a:t>)</a:t>
            </a:r>
          </a:p>
          <a:p>
            <a:pPr>
              <a:buFontTx/>
              <a:buNone/>
            </a:pPr>
            <a:r>
              <a:rPr lang="en-US" sz="1800" dirty="0">
                <a:latin typeface="Courier New" pitchFamily="49" charset="0"/>
              </a:rPr>
              <a:t>       </a:t>
            </a:r>
            <a:r>
              <a:rPr lang="en-US" sz="1800" dirty="0" err="1">
                <a:latin typeface="Courier New" pitchFamily="49" charset="0"/>
              </a:rPr>
              <a:t>allpoints</a:t>
            </a:r>
            <a:r>
              <a:rPr lang="en-US" sz="1800" dirty="0">
                <a:latin typeface="Courier New" pitchFamily="49" charset="0"/>
              </a:rPr>
              <a:t> = (triangle1 ++ triangle2)</a:t>
            </a:r>
          </a:p>
          <a:p>
            <a:pPr>
              <a:buFontTx/>
              <a:buNone/>
            </a:pPr>
            <a:r>
              <a:rPr lang="en-US" sz="1800" dirty="0">
                <a:latin typeface="Courier New" pitchFamily="49" charset="0"/>
              </a:rPr>
              <a:t>       smaller x = snow2 w (tail colors) (size `div` 3) x</a:t>
            </a:r>
          </a:p>
          <a:p>
            <a:pPr>
              <a:buFontTx/>
              <a:buNone/>
            </a:pPr>
            <a:endParaRPr lang="en-US" sz="1800" dirty="0">
              <a:latin typeface="Courier New" pitchFamily="49" charset="0"/>
            </a:endParaRPr>
          </a:p>
          <a:p>
            <a:pPr>
              <a:buFontTx/>
              <a:buNone/>
            </a:pPr>
            <a:r>
              <a:rPr lang="en-US" sz="1800" dirty="0" smtClean="0">
                <a:latin typeface="Courier New" pitchFamily="49" charset="0"/>
              </a:rPr>
              <a:t>ex6 </a:t>
            </a:r>
            <a:r>
              <a:rPr lang="en-US" sz="1800" dirty="0">
                <a:latin typeface="Courier New" pitchFamily="49" charset="0"/>
              </a:rPr>
              <a:t>=</a:t>
            </a:r>
          </a:p>
          <a:p>
            <a:pPr>
              <a:buFontTx/>
              <a:buNone/>
            </a:pPr>
            <a:r>
              <a:rPr lang="en-US" sz="1800" dirty="0">
                <a:latin typeface="Courier New" pitchFamily="49" charset="0"/>
              </a:rPr>
              <a:t>  </a:t>
            </a:r>
            <a:r>
              <a:rPr lang="en-US" sz="1800" dirty="0" err="1">
                <a:latin typeface="Courier New" pitchFamily="49" charset="0"/>
              </a:rPr>
              <a:t>runGraphics</a:t>
            </a:r>
            <a:r>
              <a:rPr lang="en-US" sz="1800" dirty="0">
                <a:latin typeface="Courier New" pitchFamily="49" charset="0"/>
              </a:rPr>
              <a:t>(</a:t>
            </a:r>
          </a:p>
          <a:p>
            <a:pPr>
              <a:buFontTx/>
              <a:buNone/>
            </a:pPr>
            <a:r>
              <a:rPr lang="en-US" sz="1800" dirty="0">
                <a:latin typeface="Courier New" pitchFamily="49" charset="0"/>
              </a:rPr>
              <a:t>    do { w &lt;- </a:t>
            </a:r>
            <a:r>
              <a:rPr lang="en-US" sz="1800" dirty="0" err="1">
                <a:latin typeface="Courier New" pitchFamily="49" charset="0"/>
              </a:rPr>
              <a:t>openWindow</a:t>
            </a:r>
            <a:r>
              <a:rPr lang="en-US" sz="1800" dirty="0">
                <a:latin typeface="Courier New" pitchFamily="49" charset="0"/>
              </a:rPr>
              <a:t> "Snowflake" (400,400)</a:t>
            </a:r>
          </a:p>
          <a:p>
            <a:pPr>
              <a:buFontTx/>
              <a:buNone/>
            </a:pPr>
            <a:r>
              <a:rPr lang="en-US" sz="1800" dirty="0">
                <a:latin typeface="Courier New" pitchFamily="49" charset="0"/>
              </a:rPr>
              <a:t>       ; snow2 w </a:t>
            </a:r>
            <a:r>
              <a:rPr lang="en-US" sz="1800" dirty="0" smtClean="0">
                <a:latin typeface="Courier New" pitchFamily="49" charset="0"/>
              </a:rPr>
              <a:t> (cycle[</a:t>
            </a:r>
            <a:r>
              <a:rPr lang="en-US" sz="1800" dirty="0" err="1" smtClean="0">
                <a:latin typeface="Courier New" pitchFamily="49" charset="0"/>
              </a:rPr>
              <a:t>Red,Blue,Green,Yellow</a:t>
            </a:r>
            <a:r>
              <a:rPr lang="en-US" sz="1800" dirty="0" smtClean="0">
                <a:latin typeface="Courier New" pitchFamily="49" charset="0"/>
              </a:rPr>
              <a:t>]) </a:t>
            </a:r>
            <a:r>
              <a:rPr lang="en-US" sz="1800" dirty="0">
                <a:latin typeface="Courier New" pitchFamily="49" charset="0"/>
              </a:rPr>
              <a:t>243 (200,200)</a:t>
            </a:r>
          </a:p>
          <a:p>
            <a:pPr>
              <a:buFontTx/>
              <a:buNone/>
            </a:pPr>
            <a:r>
              <a:rPr lang="en-US" sz="1800" dirty="0">
                <a:latin typeface="Courier New" pitchFamily="49" charset="0"/>
              </a:rPr>
              <a:t>       ; </a:t>
            </a:r>
            <a:r>
              <a:rPr lang="en-US" sz="1800" dirty="0" err="1">
                <a:latin typeface="Courier New" pitchFamily="49" charset="0"/>
              </a:rPr>
              <a:t>spaceClose</a:t>
            </a:r>
            <a:r>
              <a:rPr lang="en-US" sz="1800" dirty="0">
                <a:latin typeface="Courier New" pitchFamily="49" charset="0"/>
              </a:rPr>
              <a:t> w</a:t>
            </a:r>
          </a:p>
          <a:p>
            <a:pPr>
              <a:buFontTx/>
              <a:buNone/>
            </a:pPr>
            <a:r>
              <a:rPr lang="en-US" sz="1800" dirty="0">
                <a:latin typeface="Courier New" pitchFamily="49" charset="0"/>
              </a:rPr>
              <a:t>       }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457200" y="274638"/>
            <a:ext cx="8229600" cy="639762"/>
          </a:xfrm>
        </p:spPr>
        <p:txBody>
          <a:bodyPr>
            <a:normAutofit fontScale="90000"/>
          </a:bodyPr>
          <a:lstStyle/>
          <a:p>
            <a:r>
              <a:rPr lang="en-US" dirty="0"/>
              <a:t>What Happened?</a:t>
            </a:r>
          </a:p>
        </p:txBody>
      </p:sp>
      <p:sp>
        <p:nvSpPr>
          <p:cNvPr id="150531" name="Rectangle 3"/>
          <p:cNvSpPr>
            <a:spLocks noGrp="1" noChangeArrowheads="1"/>
          </p:cNvSpPr>
          <p:nvPr>
            <p:ph type="body" idx="1"/>
          </p:nvPr>
        </p:nvSpPr>
        <p:spPr>
          <a:xfrm>
            <a:off x="381000" y="952500"/>
            <a:ext cx="8458200" cy="5448300"/>
          </a:xfrm>
        </p:spPr>
        <p:txBody>
          <a:bodyPr>
            <a:normAutofit fontScale="92500" lnSpcReduction="10000"/>
          </a:bodyPr>
          <a:lstStyle/>
          <a:p>
            <a:r>
              <a:rPr lang="en-US" dirty="0"/>
              <a:t>The list of colors was too short for the depth of the recursion</a:t>
            </a:r>
          </a:p>
          <a:p>
            <a:endParaRPr lang="en-US" dirty="0"/>
          </a:p>
          <a:p>
            <a:pPr>
              <a:buFontTx/>
              <a:buNone/>
            </a:pPr>
            <a:r>
              <a:rPr lang="en-US" sz="1800" dirty="0" smtClean="0">
                <a:latin typeface="Courier New" pitchFamily="49" charset="0"/>
              </a:rPr>
              <a:t>ex6 </a:t>
            </a:r>
            <a:r>
              <a:rPr lang="en-US" sz="1800" dirty="0">
                <a:latin typeface="Courier New" pitchFamily="49" charset="0"/>
              </a:rPr>
              <a:t>=</a:t>
            </a:r>
          </a:p>
          <a:p>
            <a:pPr>
              <a:buFontTx/>
              <a:buNone/>
            </a:pPr>
            <a:r>
              <a:rPr lang="en-US" sz="1800" dirty="0">
                <a:latin typeface="Courier New" pitchFamily="49" charset="0"/>
              </a:rPr>
              <a:t>  </a:t>
            </a:r>
            <a:r>
              <a:rPr lang="en-US" sz="1800" dirty="0" err="1">
                <a:latin typeface="Courier New" pitchFamily="49" charset="0"/>
              </a:rPr>
              <a:t>runGraphics</a:t>
            </a:r>
            <a:r>
              <a:rPr lang="en-US" sz="1800" dirty="0">
                <a:latin typeface="Courier New" pitchFamily="49" charset="0"/>
              </a:rPr>
              <a:t>(</a:t>
            </a:r>
          </a:p>
          <a:p>
            <a:pPr>
              <a:buFontTx/>
              <a:buNone/>
            </a:pPr>
            <a:r>
              <a:rPr lang="en-US" sz="1800" dirty="0">
                <a:latin typeface="Courier New" pitchFamily="49" charset="0"/>
              </a:rPr>
              <a:t>    do { w &lt;- </a:t>
            </a:r>
            <a:r>
              <a:rPr lang="en-US" sz="1800" dirty="0" err="1">
                <a:latin typeface="Courier New" pitchFamily="49" charset="0"/>
              </a:rPr>
              <a:t>openWindow</a:t>
            </a:r>
            <a:r>
              <a:rPr lang="en-US" sz="1800" dirty="0">
                <a:latin typeface="Courier New" pitchFamily="49" charset="0"/>
              </a:rPr>
              <a:t> "Snowflake 2" (400,400)</a:t>
            </a:r>
          </a:p>
          <a:p>
            <a:pPr>
              <a:buFontTx/>
              <a:buNone/>
            </a:pPr>
            <a:r>
              <a:rPr lang="en-US" sz="1800" dirty="0">
                <a:latin typeface="Courier New" pitchFamily="49" charset="0"/>
              </a:rPr>
              <a:t>       ; snow2 w [</a:t>
            </a:r>
            <a:r>
              <a:rPr lang="en-US" sz="1800" dirty="0" err="1">
                <a:latin typeface="Courier New" pitchFamily="49" charset="0"/>
              </a:rPr>
              <a:t>Red,Blue,Green,Yellow,White</a:t>
            </a:r>
            <a:r>
              <a:rPr lang="en-US" sz="1800" dirty="0">
                <a:latin typeface="Courier New" pitchFamily="49" charset="0"/>
              </a:rPr>
              <a:t>] 243 (200,200)</a:t>
            </a:r>
          </a:p>
          <a:p>
            <a:pPr>
              <a:buFontTx/>
              <a:buNone/>
            </a:pPr>
            <a:r>
              <a:rPr lang="en-US" sz="1800" dirty="0">
                <a:latin typeface="Courier New" pitchFamily="49" charset="0"/>
              </a:rPr>
              <a:t>       ; </a:t>
            </a:r>
            <a:r>
              <a:rPr lang="en-US" sz="1800" dirty="0" err="1">
                <a:latin typeface="Courier New" pitchFamily="49" charset="0"/>
              </a:rPr>
              <a:t>spaceClose</a:t>
            </a:r>
            <a:r>
              <a:rPr lang="en-US" sz="1800" dirty="0">
                <a:latin typeface="Courier New" pitchFamily="49" charset="0"/>
              </a:rPr>
              <a:t> w</a:t>
            </a:r>
          </a:p>
          <a:p>
            <a:pPr>
              <a:buFontTx/>
              <a:buNone/>
            </a:pPr>
            <a:r>
              <a:rPr lang="en-US" sz="1800" dirty="0">
                <a:latin typeface="Courier New" pitchFamily="49" charset="0"/>
              </a:rPr>
              <a:t>       } )  </a:t>
            </a:r>
          </a:p>
          <a:p>
            <a:pPr>
              <a:buFontTx/>
              <a:buNone/>
            </a:pPr>
            <a:r>
              <a:rPr lang="en-US" sz="1800" dirty="0">
                <a:latin typeface="Courier New" pitchFamily="49" charset="0"/>
              </a:rPr>
              <a:t>           </a:t>
            </a:r>
          </a:p>
          <a:p>
            <a:pPr>
              <a:buFontTx/>
              <a:buNone/>
            </a:pPr>
            <a:endParaRPr lang="en-US" sz="1800" dirty="0">
              <a:latin typeface="Courier New" pitchFamily="49" charset="0"/>
            </a:endParaRPr>
          </a:p>
          <a:p>
            <a:pPr>
              <a:buFontTx/>
              <a:buNone/>
            </a:pPr>
            <a:r>
              <a:rPr lang="en-US" sz="1800" dirty="0" smtClean="0">
                <a:latin typeface="Courier New" pitchFamily="49" charset="0"/>
              </a:rPr>
              <a:t>ex7 </a:t>
            </a:r>
            <a:r>
              <a:rPr lang="en-US" sz="1800" dirty="0">
                <a:latin typeface="Courier New" pitchFamily="49" charset="0"/>
              </a:rPr>
              <a:t>=  </a:t>
            </a:r>
            <a:r>
              <a:rPr lang="en-US" sz="1800" dirty="0" err="1">
                <a:latin typeface="Courier New" pitchFamily="49" charset="0"/>
              </a:rPr>
              <a:t>runGraphics</a:t>
            </a:r>
            <a:r>
              <a:rPr lang="en-US" sz="1800" dirty="0">
                <a:latin typeface="Courier New" pitchFamily="49" charset="0"/>
              </a:rPr>
              <a:t>(</a:t>
            </a:r>
          </a:p>
          <a:p>
            <a:pPr>
              <a:buFontTx/>
              <a:buNone/>
            </a:pPr>
            <a:r>
              <a:rPr lang="en-US" sz="1800" dirty="0">
                <a:latin typeface="Courier New" pitchFamily="49" charset="0"/>
              </a:rPr>
              <a:t>    do { w &lt;- </a:t>
            </a:r>
            <a:r>
              <a:rPr lang="en-US" sz="1800" dirty="0" err="1">
                <a:latin typeface="Courier New" pitchFamily="49" charset="0"/>
              </a:rPr>
              <a:t>openWindow</a:t>
            </a:r>
            <a:r>
              <a:rPr lang="en-US" sz="1800" dirty="0">
                <a:latin typeface="Courier New" pitchFamily="49" charset="0"/>
              </a:rPr>
              <a:t> "Snowflake" (400,400)</a:t>
            </a:r>
          </a:p>
          <a:p>
            <a:pPr>
              <a:buFontTx/>
              <a:buNone/>
            </a:pPr>
            <a:r>
              <a:rPr lang="en-US" sz="1800" dirty="0">
                <a:latin typeface="Courier New" pitchFamily="49" charset="0"/>
              </a:rPr>
              <a:t>       ; snow2 w (cycle [</a:t>
            </a:r>
            <a:r>
              <a:rPr lang="en-US" sz="1800" dirty="0" err="1">
                <a:latin typeface="Courier New" pitchFamily="49" charset="0"/>
              </a:rPr>
              <a:t>Red,Blue,Green,Yellow</a:t>
            </a:r>
            <a:r>
              <a:rPr lang="en-US" sz="1800" dirty="0">
                <a:latin typeface="Courier New" pitchFamily="49" charset="0"/>
              </a:rPr>
              <a:t>]) </a:t>
            </a:r>
          </a:p>
          <a:p>
            <a:pPr>
              <a:buFontTx/>
              <a:buNone/>
            </a:pPr>
            <a:r>
              <a:rPr lang="en-US" sz="1800" dirty="0">
                <a:latin typeface="Courier New" pitchFamily="49" charset="0"/>
              </a:rPr>
              <a:t>               243 (200,200)</a:t>
            </a:r>
          </a:p>
          <a:p>
            <a:pPr>
              <a:buFontTx/>
              <a:buNone/>
            </a:pPr>
            <a:r>
              <a:rPr lang="en-US" sz="1800" dirty="0">
                <a:latin typeface="Courier New" pitchFamily="49" charset="0"/>
              </a:rPr>
              <a:t>       ; </a:t>
            </a:r>
            <a:r>
              <a:rPr lang="en-US" sz="1800" dirty="0" err="1">
                <a:latin typeface="Courier New" pitchFamily="49" charset="0"/>
              </a:rPr>
              <a:t>spaceClose</a:t>
            </a:r>
            <a:r>
              <a:rPr lang="en-US" sz="1800" dirty="0">
                <a:latin typeface="Courier New" pitchFamily="49" charset="0"/>
              </a:rPr>
              <a:t> w</a:t>
            </a:r>
          </a:p>
          <a:p>
            <a:pPr>
              <a:buFontTx/>
              <a:buNone/>
            </a:pPr>
            <a:r>
              <a:rPr lang="en-US" sz="1800" dirty="0">
                <a:latin typeface="Courier New" pitchFamily="49" charset="0"/>
              </a:rPr>
              <a:t>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Functions over Shape</a:t>
            </a:r>
          </a:p>
        </p:txBody>
      </p:sp>
      <p:sp>
        <p:nvSpPr>
          <p:cNvPr id="122883" name="Rectangle 3"/>
          <p:cNvSpPr>
            <a:spLocks noGrp="1" noChangeArrowheads="1"/>
          </p:cNvSpPr>
          <p:nvPr>
            <p:ph type="body" idx="1"/>
          </p:nvPr>
        </p:nvSpPr>
        <p:spPr/>
        <p:txBody>
          <a:bodyPr>
            <a:normAutofit fontScale="62500" lnSpcReduction="20000"/>
          </a:bodyPr>
          <a:lstStyle/>
          <a:p>
            <a:r>
              <a:rPr lang="en-US">
                <a:latin typeface="Arial" pitchFamily="34" charset="0"/>
              </a:rPr>
              <a:t>Functions over shape can be defined using pattern matching</a:t>
            </a:r>
          </a:p>
          <a:p>
            <a:pPr lvl="4">
              <a:buFontTx/>
              <a:buNone/>
            </a:pPr>
            <a:endParaRPr lang="en-US"/>
          </a:p>
          <a:p>
            <a:pPr lvl="1">
              <a:buFontTx/>
              <a:buNone/>
            </a:pPr>
            <a:r>
              <a:rPr lang="en-US">
                <a:solidFill>
                  <a:schemeClr val="accent2"/>
                </a:solidFill>
                <a:latin typeface="Courier New" pitchFamily="49" charset="0"/>
              </a:rPr>
              <a:t>area :: Shape -&gt; Float</a:t>
            </a:r>
            <a:endParaRPr lang="en-US">
              <a:latin typeface="Courier New" pitchFamily="49" charset="0"/>
            </a:endParaRPr>
          </a:p>
          <a:p>
            <a:pPr lvl="4">
              <a:buFontTx/>
              <a:buNone/>
            </a:pPr>
            <a:endParaRPr lang="en-US">
              <a:latin typeface="Courier New" pitchFamily="49" charset="0"/>
            </a:endParaRPr>
          </a:p>
          <a:p>
            <a:pPr lvl="1">
              <a:buFontTx/>
              <a:buNone/>
            </a:pPr>
            <a:r>
              <a:rPr lang="en-US">
                <a:latin typeface="Courier New" pitchFamily="49" charset="0"/>
              </a:rPr>
              <a:t>area (Rectangle s1 s2)  = s1 * s2</a:t>
            </a:r>
          </a:p>
          <a:p>
            <a:pPr lvl="1">
              <a:buFontTx/>
              <a:buNone/>
            </a:pPr>
            <a:r>
              <a:rPr lang="en-US">
                <a:latin typeface="Courier New" pitchFamily="49" charset="0"/>
              </a:rPr>
              <a:t>area (Ellipse r1 r2)    =  pi * r1 * r2</a:t>
            </a:r>
          </a:p>
          <a:p>
            <a:pPr lvl="1">
              <a:buFontTx/>
              <a:buNone/>
            </a:pPr>
            <a:r>
              <a:rPr lang="en-US">
                <a:latin typeface="Courier New" pitchFamily="49" charset="0"/>
              </a:rPr>
              <a:t>area (RtTriangle s1 s2) = (s1 *s2) / 2</a:t>
            </a:r>
          </a:p>
          <a:p>
            <a:pPr lvl="1">
              <a:buFontTx/>
              <a:buNone/>
            </a:pPr>
            <a:r>
              <a:rPr lang="en-US">
                <a:latin typeface="Courier New" pitchFamily="49" charset="0"/>
              </a:rPr>
              <a:t>area (Polygon (v1:pts)) =  polyArea pts</a:t>
            </a:r>
          </a:p>
          <a:p>
            <a:pPr lvl="1">
              <a:buFontTx/>
              <a:buNone/>
            </a:pPr>
            <a:r>
              <a:rPr lang="en-US">
                <a:latin typeface="Courier New" pitchFamily="49" charset="0"/>
              </a:rPr>
              <a:t>   where </a:t>
            </a:r>
            <a:r>
              <a:rPr lang="en-US">
                <a:solidFill>
                  <a:schemeClr val="accent2"/>
                </a:solidFill>
                <a:latin typeface="Courier New" pitchFamily="49" charset="0"/>
              </a:rPr>
              <a:t>polyArea :: [ (Float,Float) ] -&gt; Float</a:t>
            </a:r>
            <a:endParaRPr lang="en-US">
              <a:latin typeface="Courier New" pitchFamily="49" charset="0"/>
            </a:endParaRPr>
          </a:p>
          <a:p>
            <a:pPr lvl="1">
              <a:buFontTx/>
              <a:buNone/>
            </a:pPr>
            <a:r>
              <a:rPr lang="en-US">
                <a:latin typeface="Courier New" pitchFamily="49" charset="0"/>
              </a:rPr>
              <a:t>         polyArea (</a:t>
            </a:r>
            <a:r>
              <a:rPr lang="en-US">
                <a:solidFill>
                  <a:schemeClr val="accent1"/>
                </a:solidFill>
                <a:latin typeface="Courier New" pitchFamily="49" charset="0"/>
              </a:rPr>
              <a:t>v2 : v3 : vs</a:t>
            </a:r>
            <a:r>
              <a:rPr lang="en-US">
                <a:latin typeface="Courier New" pitchFamily="49" charset="0"/>
              </a:rPr>
              <a:t>) = triArea v1 v2 v3 +</a:t>
            </a:r>
          </a:p>
          <a:p>
            <a:pPr lvl="1">
              <a:buFontTx/>
              <a:buNone/>
            </a:pPr>
            <a:r>
              <a:rPr lang="en-US">
                <a:latin typeface="Courier New" pitchFamily="49" charset="0"/>
              </a:rPr>
              <a:t>                                   polyArea (v3:vs)</a:t>
            </a:r>
          </a:p>
          <a:p>
            <a:pPr lvl="1">
              <a:buFontTx/>
              <a:buNone/>
            </a:pPr>
            <a:r>
              <a:rPr lang="en-US">
                <a:latin typeface="Courier New" pitchFamily="49" charset="0"/>
              </a:rPr>
              <a:t>         polyArea </a:t>
            </a:r>
            <a:r>
              <a:rPr lang="en-US">
                <a:solidFill>
                  <a:schemeClr val="hlink"/>
                </a:solidFill>
                <a:latin typeface="Courier New" pitchFamily="49" charset="0"/>
              </a:rPr>
              <a:t>_</a:t>
            </a:r>
            <a:r>
              <a:rPr lang="en-US">
                <a:latin typeface="Courier New" pitchFamily="49" charset="0"/>
              </a:rPr>
              <a:t> = 0</a:t>
            </a:r>
          </a:p>
          <a:p>
            <a:pPr>
              <a:buFontTx/>
              <a:buNone/>
            </a:pPr>
            <a:endParaRPr lang="en-US" sz="1800">
              <a:latin typeface="Courier New" pitchFamily="49" charset="0"/>
            </a:endParaRPr>
          </a:p>
          <a:p>
            <a:pPr>
              <a:buFontTx/>
              <a:buNone/>
            </a:pPr>
            <a:r>
              <a:rPr lang="en-US" sz="1800">
                <a:solidFill>
                  <a:schemeClr val="accent2"/>
                </a:solidFill>
                <a:latin typeface="Arial" pitchFamily="34" charset="0"/>
              </a:rPr>
              <a:t>Note use of prototype</a:t>
            </a:r>
          </a:p>
          <a:p>
            <a:pPr>
              <a:buFontTx/>
              <a:buNone/>
            </a:pPr>
            <a:r>
              <a:rPr lang="en-US" sz="1800">
                <a:solidFill>
                  <a:schemeClr val="accent1"/>
                </a:solidFill>
                <a:latin typeface="Arial" pitchFamily="34" charset="0"/>
              </a:rPr>
              <a:t>Note use of nested patterns</a:t>
            </a:r>
            <a:endParaRPr lang="en-US" sz="1800">
              <a:latin typeface="Arial" pitchFamily="34" charset="0"/>
            </a:endParaRPr>
          </a:p>
          <a:p>
            <a:pPr>
              <a:buFontTx/>
              <a:buNone/>
            </a:pPr>
            <a:r>
              <a:rPr lang="en-US" sz="1800">
                <a:solidFill>
                  <a:schemeClr val="hlink"/>
                </a:solidFill>
                <a:latin typeface="Arial" pitchFamily="34" charset="0"/>
              </a:rPr>
              <a:t>Note use of wild card pattern (matches anything)</a:t>
            </a:r>
            <a:endParaRPr lang="en-US" sz="1800">
              <a:latin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t>Lets make it better</a:t>
            </a:r>
          </a:p>
        </p:txBody>
      </p:sp>
      <p:sp>
        <p:nvSpPr>
          <p:cNvPr id="151555" name="Rectangle 3"/>
          <p:cNvSpPr>
            <a:spLocks noGrp="1" noChangeArrowheads="1"/>
          </p:cNvSpPr>
          <p:nvPr>
            <p:ph type="body" idx="1"/>
          </p:nvPr>
        </p:nvSpPr>
        <p:spPr/>
        <p:txBody>
          <a:bodyPr>
            <a:normAutofit fontScale="85000" lnSpcReduction="10000"/>
          </a:bodyPr>
          <a:lstStyle/>
          <a:p>
            <a:pPr>
              <a:buFontTx/>
              <a:buNone/>
            </a:pPr>
            <a:r>
              <a:rPr lang="en-US" sz="1800" dirty="0">
                <a:latin typeface="Courier New" pitchFamily="49" charset="0"/>
              </a:rPr>
              <a:t>snow3 w colors size (</a:t>
            </a:r>
            <a:r>
              <a:rPr lang="en-US" sz="1800" dirty="0" err="1">
                <a:latin typeface="Courier New" pitchFamily="49" charset="0"/>
              </a:rPr>
              <a:t>x,y</a:t>
            </a:r>
            <a:r>
              <a:rPr lang="en-US" sz="1800" dirty="0">
                <a:latin typeface="Courier New" pitchFamily="49" charset="0"/>
              </a:rPr>
              <a:t>) =</a:t>
            </a:r>
          </a:p>
          <a:p>
            <a:pPr>
              <a:buFontTx/>
              <a:buNone/>
            </a:pPr>
            <a:r>
              <a:rPr lang="en-US" sz="1800" dirty="0">
                <a:latin typeface="Courier New" pitchFamily="49" charset="0"/>
              </a:rPr>
              <a:t>  if size &lt;= </a:t>
            </a:r>
            <a:r>
              <a:rPr lang="en-US" sz="1800" dirty="0" err="1">
                <a:latin typeface="Courier New" pitchFamily="49" charset="0"/>
              </a:rPr>
              <a:t>minSize</a:t>
            </a:r>
            <a:endParaRPr lang="en-US" sz="1800" dirty="0">
              <a:latin typeface="Courier New" pitchFamily="49" charset="0"/>
            </a:endParaRPr>
          </a:p>
          <a:p>
            <a:pPr>
              <a:buFontTx/>
              <a:buNone/>
            </a:pPr>
            <a:r>
              <a:rPr lang="en-US" sz="1800" dirty="0">
                <a:latin typeface="Courier New" pitchFamily="49" charset="0"/>
              </a:rPr>
              <a:t>     then return ()</a:t>
            </a:r>
          </a:p>
          <a:p>
            <a:pPr>
              <a:buFontTx/>
              <a:buNone/>
            </a:pPr>
            <a:r>
              <a:rPr lang="en-US" sz="1800" dirty="0">
                <a:latin typeface="Courier New" pitchFamily="49" charset="0"/>
              </a:rPr>
              <a:t>     else do { </a:t>
            </a:r>
            <a:r>
              <a:rPr lang="en-US" sz="1800" dirty="0" err="1">
                <a:latin typeface="Courier New" pitchFamily="49" charset="0"/>
              </a:rPr>
              <a:t>drawPoly</a:t>
            </a:r>
            <a:r>
              <a:rPr lang="en-US" sz="1800" dirty="0">
                <a:latin typeface="Courier New" pitchFamily="49" charset="0"/>
              </a:rPr>
              <a:t> w (colors !! 0) triangle2</a:t>
            </a:r>
          </a:p>
          <a:p>
            <a:pPr>
              <a:buFontTx/>
              <a:buNone/>
            </a:pPr>
            <a:r>
              <a:rPr lang="en-US" sz="1800" dirty="0">
                <a:latin typeface="Courier New" pitchFamily="49" charset="0"/>
              </a:rPr>
              <a:t>             ; </a:t>
            </a:r>
            <a:r>
              <a:rPr lang="en-US" sz="1800" dirty="0" err="1">
                <a:latin typeface="Courier New" pitchFamily="49" charset="0"/>
              </a:rPr>
              <a:t>drawPoly</a:t>
            </a:r>
            <a:r>
              <a:rPr lang="en-US" sz="1800" dirty="0">
                <a:latin typeface="Courier New" pitchFamily="49" charset="0"/>
              </a:rPr>
              <a:t> w (colors !! 1) triangle1</a:t>
            </a:r>
          </a:p>
          <a:p>
            <a:pPr>
              <a:buFontTx/>
              <a:buNone/>
            </a:pPr>
            <a:r>
              <a:rPr lang="en-US" sz="1800" dirty="0">
                <a:latin typeface="Courier New" pitchFamily="49" charset="0"/>
              </a:rPr>
              <a:t>             ; snow3 w colors (size `div` 3) (</a:t>
            </a:r>
            <a:r>
              <a:rPr lang="en-US" sz="1800" dirty="0" err="1">
                <a:latin typeface="Courier New" pitchFamily="49" charset="0"/>
              </a:rPr>
              <a:t>x,y</a:t>
            </a:r>
            <a:r>
              <a:rPr lang="en-US" sz="1800" dirty="0">
                <a:latin typeface="Courier New" pitchFamily="49" charset="0"/>
              </a:rPr>
              <a:t>)</a:t>
            </a:r>
          </a:p>
          <a:p>
            <a:pPr>
              <a:buFontTx/>
              <a:buNone/>
            </a:pPr>
            <a:r>
              <a:rPr lang="en-US" sz="1800" dirty="0">
                <a:latin typeface="Courier New" pitchFamily="49" charset="0"/>
              </a:rPr>
              <a:t>             ; </a:t>
            </a:r>
            <a:r>
              <a:rPr lang="en-US" sz="1800" dirty="0" smtClean="0">
                <a:latin typeface="Courier New" pitchFamily="49" charset="0"/>
              </a:rPr>
              <a:t>sequence_ </a:t>
            </a:r>
            <a:r>
              <a:rPr lang="en-US" sz="1800" dirty="0">
                <a:latin typeface="Courier New" pitchFamily="49" charset="0"/>
              </a:rPr>
              <a:t>(map smaller </a:t>
            </a:r>
            <a:r>
              <a:rPr lang="en-US" sz="1800" dirty="0" err="1">
                <a:latin typeface="Courier New" pitchFamily="49" charset="0"/>
              </a:rPr>
              <a:t>allpoints</a:t>
            </a:r>
            <a:r>
              <a:rPr lang="en-US" sz="1800" dirty="0">
                <a:latin typeface="Courier New" pitchFamily="49" charset="0"/>
              </a:rPr>
              <a:t>) }</a:t>
            </a:r>
          </a:p>
          <a:p>
            <a:pPr>
              <a:buFontTx/>
              <a:buNone/>
            </a:pPr>
            <a:r>
              <a:rPr lang="en-US" sz="1800" dirty="0">
                <a:latin typeface="Courier New" pitchFamily="49" charset="0"/>
              </a:rPr>
              <a:t> where (triangle1,triangle2) = </a:t>
            </a:r>
            <a:r>
              <a:rPr lang="en-US" sz="1800" dirty="0" err="1">
                <a:latin typeface="Courier New" pitchFamily="49" charset="0"/>
              </a:rPr>
              <a:t>eqTri</a:t>
            </a:r>
            <a:r>
              <a:rPr lang="en-US" sz="1800" dirty="0">
                <a:latin typeface="Courier New" pitchFamily="49" charset="0"/>
              </a:rPr>
              <a:t> (</a:t>
            </a:r>
            <a:r>
              <a:rPr lang="en-US" sz="1800" dirty="0" err="1" smtClean="0">
                <a:latin typeface="Courier New" pitchFamily="49" charset="0"/>
              </a:rPr>
              <a:t>fromIntegral</a:t>
            </a:r>
            <a:r>
              <a:rPr lang="en-US" sz="1800" dirty="0" smtClean="0">
                <a:latin typeface="Courier New" pitchFamily="49" charset="0"/>
              </a:rPr>
              <a:t> </a:t>
            </a:r>
            <a:r>
              <a:rPr lang="en-US" sz="1800" dirty="0">
                <a:latin typeface="Courier New" pitchFamily="49" charset="0"/>
              </a:rPr>
              <a:t>size) (</a:t>
            </a:r>
            <a:r>
              <a:rPr lang="en-US" sz="1800" dirty="0" err="1">
                <a:latin typeface="Courier New" pitchFamily="49" charset="0"/>
              </a:rPr>
              <a:t>x,y</a:t>
            </a:r>
            <a:r>
              <a:rPr lang="en-US" sz="1800" dirty="0">
                <a:latin typeface="Courier New" pitchFamily="49" charset="0"/>
              </a:rPr>
              <a:t>)</a:t>
            </a:r>
          </a:p>
          <a:p>
            <a:pPr>
              <a:buFontTx/>
              <a:buNone/>
            </a:pPr>
            <a:r>
              <a:rPr lang="en-US" sz="1800" dirty="0">
                <a:latin typeface="Courier New" pitchFamily="49" charset="0"/>
              </a:rPr>
              <a:t>       </a:t>
            </a:r>
            <a:r>
              <a:rPr lang="en-US" sz="1800" dirty="0" err="1">
                <a:latin typeface="Courier New" pitchFamily="49" charset="0"/>
              </a:rPr>
              <a:t>allpoints</a:t>
            </a:r>
            <a:r>
              <a:rPr lang="en-US" sz="1800" dirty="0">
                <a:latin typeface="Courier New" pitchFamily="49" charset="0"/>
              </a:rPr>
              <a:t> = (triangle1 ++ triangle2)</a:t>
            </a:r>
          </a:p>
          <a:p>
            <a:pPr>
              <a:buFontTx/>
              <a:buNone/>
            </a:pPr>
            <a:r>
              <a:rPr lang="en-US" sz="1800" dirty="0">
                <a:latin typeface="Courier New" pitchFamily="49" charset="0"/>
              </a:rPr>
              <a:t>       smaller x = snow3 w (tail colors) (size `div` 3) x</a:t>
            </a:r>
          </a:p>
          <a:p>
            <a:pPr>
              <a:buFontTx/>
              <a:buNone/>
            </a:pPr>
            <a:r>
              <a:rPr lang="en-US" sz="1800" dirty="0">
                <a:latin typeface="Courier New" pitchFamily="49" charset="0"/>
              </a:rPr>
              <a:t>                                   </a:t>
            </a:r>
          </a:p>
          <a:p>
            <a:pPr>
              <a:buFontTx/>
              <a:buNone/>
            </a:pPr>
            <a:r>
              <a:rPr lang="en-US" sz="1800" dirty="0" smtClean="0">
                <a:latin typeface="Courier New" pitchFamily="49" charset="0"/>
              </a:rPr>
              <a:t>ex8 </a:t>
            </a:r>
            <a:r>
              <a:rPr lang="en-US" sz="1800" dirty="0">
                <a:latin typeface="Courier New" pitchFamily="49" charset="0"/>
              </a:rPr>
              <a:t>=</a:t>
            </a:r>
          </a:p>
          <a:p>
            <a:pPr>
              <a:buFontTx/>
              <a:buNone/>
            </a:pPr>
            <a:r>
              <a:rPr lang="en-US" sz="1800" dirty="0">
                <a:latin typeface="Courier New" pitchFamily="49" charset="0"/>
              </a:rPr>
              <a:t>  </a:t>
            </a:r>
            <a:r>
              <a:rPr lang="en-US" sz="1800" dirty="0" err="1">
                <a:latin typeface="Courier New" pitchFamily="49" charset="0"/>
              </a:rPr>
              <a:t>runGraphics</a:t>
            </a:r>
            <a:r>
              <a:rPr lang="en-US" sz="1800" dirty="0">
                <a:latin typeface="Courier New" pitchFamily="49" charset="0"/>
              </a:rPr>
              <a:t>(</a:t>
            </a:r>
          </a:p>
          <a:p>
            <a:pPr>
              <a:buFontTx/>
              <a:buNone/>
            </a:pPr>
            <a:r>
              <a:rPr lang="en-US" sz="1800" dirty="0">
                <a:latin typeface="Courier New" pitchFamily="49" charset="0"/>
              </a:rPr>
              <a:t>    do { w &lt;- </a:t>
            </a:r>
            <a:r>
              <a:rPr lang="en-US" sz="1800" dirty="0" err="1">
                <a:latin typeface="Courier New" pitchFamily="49" charset="0"/>
              </a:rPr>
              <a:t>openWindow</a:t>
            </a:r>
            <a:r>
              <a:rPr lang="en-US" sz="1800" dirty="0">
                <a:latin typeface="Courier New" pitchFamily="49" charset="0"/>
              </a:rPr>
              <a:t> "Snowflake" (400,400)</a:t>
            </a:r>
          </a:p>
          <a:p>
            <a:pPr>
              <a:buFontTx/>
              <a:buNone/>
            </a:pPr>
            <a:r>
              <a:rPr lang="en-US" sz="1800" dirty="0">
                <a:latin typeface="Courier New" pitchFamily="49" charset="0"/>
              </a:rPr>
              <a:t>       ; snow3 w (cycle [</a:t>
            </a:r>
            <a:r>
              <a:rPr lang="en-US" sz="1800" dirty="0" err="1">
                <a:latin typeface="Courier New" pitchFamily="49" charset="0"/>
              </a:rPr>
              <a:t>Red,Blue,Green,Yellow,White</a:t>
            </a:r>
            <a:r>
              <a:rPr lang="en-US" sz="1800" dirty="0">
                <a:latin typeface="Courier New" pitchFamily="49" charset="0"/>
              </a:rPr>
              <a:t>]) 243 (200,200)</a:t>
            </a:r>
          </a:p>
          <a:p>
            <a:pPr>
              <a:buFontTx/>
              <a:buNone/>
            </a:pPr>
            <a:r>
              <a:rPr lang="en-US" sz="1800" dirty="0">
                <a:latin typeface="Courier New" pitchFamily="49" charset="0"/>
              </a:rPr>
              <a:t>       ; </a:t>
            </a:r>
            <a:r>
              <a:rPr lang="en-US" sz="1800" dirty="0" err="1">
                <a:latin typeface="Courier New" pitchFamily="49" charset="0"/>
              </a:rPr>
              <a:t>spaceClose</a:t>
            </a:r>
            <a:r>
              <a:rPr lang="en-US" sz="1800" dirty="0">
                <a:latin typeface="Courier New" pitchFamily="49" charset="0"/>
              </a:rPr>
              <a:t> w } )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t>Recall the Shape Datatype</a:t>
            </a:r>
          </a:p>
        </p:txBody>
      </p:sp>
      <p:sp>
        <p:nvSpPr>
          <p:cNvPr id="153603" name="Rectangle 3"/>
          <p:cNvSpPr>
            <a:spLocks noGrp="1" noChangeArrowheads="1"/>
          </p:cNvSpPr>
          <p:nvPr>
            <p:ph type="body" idx="1"/>
          </p:nvPr>
        </p:nvSpPr>
        <p:spPr/>
        <p:txBody>
          <a:bodyPr>
            <a:normAutofit fontScale="77500" lnSpcReduction="20000"/>
          </a:bodyPr>
          <a:lstStyle/>
          <a:p>
            <a:pPr>
              <a:buFontTx/>
              <a:buNone/>
            </a:pPr>
            <a:r>
              <a:rPr lang="en-US" dirty="0">
                <a:latin typeface="Courier New" pitchFamily="49" charset="0"/>
              </a:rPr>
              <a:t>data Shape = Rectangle Side </a:t>
            </a:r>
            <a:r>
              <a:rPr lang="en-US" dirty="0" err="1">
                <a:latin typeface="Courier New" pitchFamily="49" charset="0"/>
              </a:rPr>
              <a:t>Side</a:t>
            </a:r>
            <a:r>
              <a:rPr lang="en-US" dirty="0">
                <a:latin typeface="Courier New" pitchFamily="49" charset="0"/>
              </a:rPr>
              <a:t>   </a:t>
            </a:r>
          </a:p>
          <a:p>
            <a:pPr>
              <a:buFontTx/>
              <a:buNone/>
            </a:pPr>
            <a:r>
              <a:rPr lang="en-US" dirty="0">
                <a:latin typeface="Courier New" pitchFamily="49" charset="0"/>
              </a:rPr>
              <a:t>           | Ellipse Radius </a:t>
            </a:r>
            <a:r>
              <a:rPr lang="en-US" dirty="0" err="1">
                <a:latin typeface="Courier New" pitchFamily="49" charset="0"/>
              </a:rPr>
              <a:t>Radius</a:t>
            </a:r>
            <a:endParaRPr lang="en-US" dirty="0">
              <a:latin typeface="Courier New" pitchFamily="49" charset="0"/>
            </a:endParaRPr>
          </a:p>
          <a:p>
            <a:pPr>
              <a:buFontTx/>
              <a:buNone/>
            </a:pPr>
            <a:r>
              <a:rPr lang="en-US" dirty="0">
                <a:latin typeface="Courier New" pitchFamily="49" charset="0"/>
              </a:rPr>
              <a:t>           | </a:t>
            </a:r>
            <a:r>
              <a:rPr lang="en-US" dirty="0" err="1">
                <a:latin typeface="Courier New" pitchFamily="49" charset="0"/>
              </a:rPr>
              <a:t>RtTriangle</a:t>
            </a:r>
            <a:r>
              <a:rPr lang="en-US" dirty="0">
                <a:latin typeface="Courier New" pitchFamily="49" charset="0"/>
              </a:rPr>
              <a:t> Side </a:t>
            </a:r>
            <a:r>
              <a:rPr lang="en-US" dirty="0" err="1">
                <a:latin typeface="Courier New" pitchFamily="49" charset="0"/>
              </a:rPr>
              <a:t>Side</a:t>
            </a:r>
            <a:r>
              <a:rPr lang="en-US" dirty="0">
                <a:latin typeface="Courier New" pitchFamily="49" charset="0"/>
              </a:rPr>
              <a:t>     </a:t>
            </a:r>
          </a:p>
          <a:p>
            <a:pPr>
              <a:buFontTx/>
              <a:buNone/>
            </a:pPr>
            <a:r>
              <a:rPr lang="en-US" dirty="0">
                <a:latin typeface="Courier New" pitchFamily="49" charset="0"/>
              </a:rPr>
              <a:t>           | Polygon [ Vertex ] </a:t>
            </a:r>
            <a:endParaRPr lang="en-US" sz="2000" dirty="0">
              <a:latin typeface="Courier New" pitchFamily="49" charset="0"/>
            </a:endParaRPr>
          </a:p>
          <a:p>
            <a:pPr>
              <a:buFontTx/>
              <a:buNone/>
            </a:pPr>
            <a:r>
              <a:rPr lang="en-US" dirty="0">
                <a:latin typeface="Courier New" pitchFamily="49" charset="0"/>
              </a:rPr>
              <a:t>         deriving Show</a:t>
            </a:r>
          </a:p>
          <a:p>
            <a:pPr>
              <a:buFontTx/>
              <a:buNone/>
            </a:pPr>
            <a:endParaRPr lang="en-US" dirty="0">
              <a:latin typeface="Courier New" pitchFamily="49" charset="0"/>
            </a:endParaRPr>
          </a:p>
          <a:p>
            <a:pPr>
              <a:buFontTx/>
              <a:buNone/>
            </a:pPr>
            <a:r>
              <a:rPr lang="en-US" dirty="0">
                <a:latin typeface="Courier New" pitchFamily="49" charset="0"/>
              </a:rPr>
              <a:t>type Vertex = (</a:t>
            </a:r>
            <a:r>
              <a:rPr lang="en-US" dirty="0" err="1">
                <a:latin typeface="Courier New" pitchFamily="49" charset="0"/>
              </a:rPr>
              <a:t>Float,Float</a:t>
            </a:r>
            <a:r>
              <a:rPr lang="en-US" dirty="0">
                <a:latin typeface="Courier New" pitchFamily="49" charset="0"/>
              </a:rPr>
              <a:t>) </a:t>
            </a:r>
          </a:p>
          <a:p>
            <a:pPr lvl="1">
              <a:buFontTx/>
              <a:buNone/>
            </a:pPr>
            <a:r>
              <a:rPr lang="en-US" dirty="0">
                <a:latin typeface="Courier New" pitchFamily="49" charset="0"/>
              </a:rPr>
              <a:t>-- We call this Vertex (instead of Point) so </a:t>
            </a:r>
            <a:endParaRPr lang="en-US" dirty="0" smtClean="0">
              <a:latin typeface="Courier New" pitchFamily="49" charset="0"/>
            </a:endParaRPr>
          </a:p>
          <a:p>
            <a:pPr lvl="1">
              <a:buFontTx/>
              <a:buNone/>
            </a:pPr>
            <a:r>
              <a:rPr lang="en-US" dirty="0" smtClean="0">
                <a:latin typeface="Courier New" pitchFamily="49" charset="0"/>
              </a:rPr>
              <a:t>-- as not </a:t>
            </a:r>
            <a:r>
              <a:rPr lang="en-US" dirty="0">
                <a:latin typeface="Courier New" pitchFamily="49" charset="0"/>
              </a:rPr>
              <a:t>to confuse it with </a:t>
            </a:r>
            <a:r>
              <a:rPr lang="en-US" dirty="0" err="1">
                <a:latin typeface="Courier New" pitchFamily="49" charset="0"/>
              </a:rPr>
              <a:t>Graphics.Point</a:t>
            </a:r>
            <a:endParaRPr lang="en-US" dirty="0">
              <a:latin typeface="Courier New" pitchFamily="49" charset="0"/>
            </a:endParaRPr>
          </a:p>
          <a:p>
            <a:pPr>
              <a:buFontTx/>
              <a:buNone/>
            </a:pPr>
            <a:r>
              <a:rPr lang="en-US" dirty="0">
                <a:latin typeface="Courier New" pitchFamily="49" charset="0"/>
              </a:rPr>
              <a:t>type Side = Float</a:t>
            </a:r>
          </a:p>
          <a:p>
            <a:pPr>
              <a:buFontTx/>
              <a:buNone/>
            </a:pPr>
            <a:r>
              <a:rPr lang="en-US" dirty="0">
                <a:latin typeface="Courier New" pitchFamily="49" charset="0"/>
              </a:rPr>
              <a:t>type Radius = Float</a:t>
            </a:r>
          </a:p>
          <a:p>
            <a:endParaRPr lang="en-US" dirty="0">
              <a:latin typeface="Courier New"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t>Properties of Shape</a:t>
            </a:r>
          </a:p>
        </p:txBody>
      </p:sp>
      <p:sp>
        <p:nvSpPr>
          <p:cNvPr id="154627" name="Rectangle 3"/>
          <p:cNvSpPr>
            <a:spLocks noGrp="1" noChangeArrowheads="1"/>
          </p:cNvSpPr>
          <p:nvPr>
            <p:ph type="body" idx="1"/>
          </p:nvPr>
        </p:nvSpPr>
        <p:spPr/>
        <p:txBody>
          <a:bodyPr>
            <a:normAutofit fontScale="70000" lnSpcReduction="20000"/>
          </a:bodyPr>
          <a:lstStyle/>
          <a:p>
            <a:endParaRPr lang="en-US"/>
          </a:p>
          <a:p>
            <a:r>
              <a:rPr lang="en-US"/>
              <a:t>Note that some shapes are position independent</a:t>
            </a:r>
          </a:p>
          <a:p>
            <a:pPr lvl="1"/>
            <a:r>
              <a:rPr lang="en-US"/>
              <a:t>Rectangle Side Side</a:t>
            </a:r>
          </a:p>
          <a:p>
            <a:pPr lvl="1"/>
            <a:r>
              <a:rPr lang="en-US"/>
              <a:t>RtTriangle  Side Side</a:t>
            </a:r>
          </a:p>
          <a:p>
            <a:pPr lvl="1"/>
            <a:r>
              <a:rPr lang="en-US"/>
              <a:t>Ellipse Radius Radius</a:t>
            </a:r>
          </a:p>
          <a:p>
            <a:endParaRPr lang="en-US" sz="1800">
              <a:latin typeface="Arial" pitchFamily="34" charset="0"/>
            </a:endParaRPr>
          </a:p>
          <a:p>
            <a:r>
              <a:rPr lang="en-US"/>
              <a:t>But the  </a:t>
            </a:r>
            <a:r>
              <a:rPr lang="en-US">
                <a:latin typeface="Courier New" pitchFamily="49" charset="0"/>
              </a:rPr>
              <a:t>Polygon [Vertex] </a:t>
            </a:r>
            <a:r>
              <a:rPr lang="en-US"/>
              <a:t>Shape is defined in terms of where it appears in the plane.</a:t>
            </a:r>
          </a:p>
          <a:p>
            <a:endParaRPr lang="en-US"/>
          </a:p>
          <a:p>
            <a:r>
              <a:rPr lang="en-US"/>
              <a:t>Shape’s   </a:t>
            </a:r>
            <a:r>
              <a:rPr lang="en-US">
                <a:latin typeface="Courier New" pitchFamily="49" charset="0"/>
              </a:rPr>
              <a:t>Size</a:t>
            </a:r>
            <a:r>
              <a:rPr lang="en-US"/>
              <a:t> and </a:t>
            </a:r>
            <a:r>
              <a:rPr lang="en-US">
                <a:latin typeface="Courier New" pitchFamily="49" charset="0"/>
              </a:rPr>
              <a:t>Radius</a:t>
            </a:r>
            <a:r>
              <a:rPr lang="en-US"/>
              <a:t>  components are measured in inches.</a:t>
            </a:r>
          </a:p>
          <a:p>
            <a:endParaRPr lang="en-US"/>
          </a:p>
          <a:p>
            <a:r>
              <a:rPr lang="en-US"/>
              <a:t>The Window based drawing mechanism of the last lecture was based upon pixels.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t>Considerations</a:t>
            </a:r>
          </a:p>
        </p:txBody>
      </p:sp>
      <p:sp>
        <p:nvSpPr>
          <p:cNvPr id="155651" name="Rectangle 3"/>
          <p:cNvSpPr>
            <a:spLocks noGrp="1" noChangeArrowheads="1"/>
          </p:cNvSpPr>
          <p:nvPr>
            <p:ph type="body" idx="1"/>
          </p:nvPr>
        </p:nvSpPr>
        <p:spPr/>
        <p:txBody>
          <a:bodyPr>
            <a:normAutofit fontScale="77500" lnSpcReduction="20000"/>
          </a:bodyPr>
          <a:lstStyle/>
          <a:p>
            <a:r>
              <a:rPr lang="en-US"/>
              <a:t>Where to draw position independent shapes?</a:t>
            </a:r>
          </a:p>
          <a:p>
            <a:pPr lvl="1"/>
            <a:r>
              <a:rPr lang="en-US"/>
              <a:t>Randomly?</a:t>
            </a:r>
          </a:p>
          <a:p>
            <a:pPr lvl="1"/>
            <a:r>
              <a:rPr lang="en-US"/>
              <a:t>In the upper left corner (the window origin)</a:t>
            </a:r>
          </a:p>
          <a:p>
            <a:pPr lvl="1"/>
            <a:r>
              <a:rPr lang="en-US"/>
              <a:t>In the middle of the window</a:t>
            </a:r>
          </a:p>
          <a:p>
            <a:r>
              <a:rPr lang="en-US"/>
              <a:t>We choose to draw them in the middle of the window.</a:t>
            </a:r>
          </a:p>
          <a:p>
            <a:r>
              <a:rPr lang="en-US"/>
              <a:t>We consider this the shape module origin</a:t>
            </a:r>
          </a:p>
          <a:p>
            <a:endParaRPr lang="en-US"/>
          </a:p>
          <a:p>
            <a:r>
              <a:rPr lang="en-US"/>
              <a:t>So our model has both a different notion of “origin” and of coordinate system (pixels vs inches)</a:t>
            </a:r>
          </a:p>
          <a:p>
            <a:endParaRPr lang="en-US"/>
          </a:p>
          <a:p>
            <a:r>
              <a:rPr lang="en-US"/>
              <a:t>We need to handle this.</a:t>
            </a:r>
          </a:p>
          <a:p>
            <a:pPr lvl="1"/>
            <a:r>
              <a:rPr lang="en-US"/>
              <a:t>Many systems draw about 100 pixels per inch.</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t>Visualize</a:t>
            </a:r>
          </a:p>
        </p:txBody>
      </p:sp>
      <p:pic>
        <p:nvPicPr>
          <p:cNvPr id="156675" name="Picture 3"/>
          <p:cNvPicPr>
            <a:picLocks noChangeAspect="1" noChangeArrowheads="1"/>
          </p:cNvPicPr>
          <p:nvPr/>
        </p:nvPicPr>
        <p:blipFill>
          <a:blip r:embed="rId2" cstate="print"/>
          <a:srcRect/>
          <a:stretch>
            <a:fillRect/>
          </a:stretch>
        </p:blipFill>
        <p:spPr bwMode="auto">
          <a:xfrm>
            <a:off x="3105150" y="1871663"/>
            <a:ext cx="2933700" cy="3114675"/>
          </a:xfrm>
          <a:prstGeom prst="rect">
            <a:avLst/>
          </a:prstGeom>
          <a:noFill/>
          <a:ln w="12700">
            <a:noFill/>
            <a:miter lim="800000"/>
            <a:headEnd/>
            <a:tailEnd/>
          </a:ln>
          <a:effectLst/>
        </p:spPr>
      </p:pic>
      <p:sp>
        <p:nvSpPr>
          <p:cNvPr id="156676" name="Line 4"/>
          <p:cNvSpPr>
            <a:spLocks noChangeShapeType="1"/>
          </p:cNvSpPr>
          <p:nvPr/>
        </p:nvSpPr>
        <p:spPr bwMode="auto">
          <a:xfrm>
            <a:off x="3124200" y="914400"/>
            <a:ext cx="0" cy="5105400"/>
          </a:xfrm>
          <a:prstGeom prst="line">
            <a:avLst/>
          </a:prstGeom>
          <a:noFill/>
          <a:ln w="28575">
            <a:solidFill>
              <a:srgbClr val="FF9900"/>
            </a:solidFill>
            <a:round/>
            <a:headEnd/>
            <a:tailEnd/>
          </a:ln>
          <a:effectLst/>
        </p:spPr>
        <p:txBody>
          <a:bodyPr wrap="none" anchor="ctr"/>
          <a:lstStyle/>
          <a:p>
            <a:endParaRPr lang="en-US"/>
          </a:p>
        </p:txBody>
      </p:sp>
      <p:sp>
        <p:nvSpPr>
          <p:cNvPr id="156677" name="Line 5"/>
          <p:cNvSpPr>
            <a:spLocks noChangeShapeType="1"/>
          </p:cNvSpPr>
          <p:nvPr/>
        </p:nvSpPr>
        <p:spPr bwMode="auto">
          <a:xfrm flipV="1">
            <a:off x="1143000" y="2057400"/>
            <a:ext cx="5715000" cy="0"/>
          </a:xfrm>
          <a:prstGeom prst="line">
            <a:avLst/>
          </a:prstGeom>
          <a:noFill/>
          <a:ln w="28575">
            <a:solidFill>
              <a:srgbClr val="FF9900"/>
            </a:solidFill>
            <a:round/>
            <a:headEnd/>
            <a:tailEnd/>
          </a:ln>
          <a:effectLst/>
        </p:spPr>
        <p:txBody>
          <a:bodyPr wrap="none" anchor="ctr"/>
          <a:lstStyle/>
          <a:p>
            <a:endParaRPr lang="en-US"/>
          </a:p>
        </p:txBody>
      </p:sp>
      <p:sp>
        <p:nvSpPr>
          <p:cNvPr id="156678" name="Text Box 6"/>
          <p:cNvSpPr txBox="1">
            <a:spLocks noChangeArrowheads="1"/>
          </p:cNvSpPr>
          <p:nvPr/>
        </p:nvSpPr>
        <p:spPr bwMode="auto">
          <a:xfrm>
            <a:off x="228600" y="1600200"/>
            <a:ext cx="2849563" cy="336550"/>
          </a:xfrm>
          <a:prstGeom prst="rect">
            <a:avLst/>
          </a:prstGeom>
          <a:noFill/>
          <a:ln w="12700">
            <a:noFill/>
            <a:miter lim="800000"/>
            <a:headEnd/>
            <a:tailEnd/>
          </a:ln>
          <a:effectLst/>
        </p:spPr>
        <p:txBody>
          <a:bodyPr wrap="none">
            <a:spAutoFit/>
          </a:bodyPr>
          <a:lstStyle/>
          <a:p>
            <a:r>
              <a:rPr lang="en-US">
                <a:solidFill>
                  <a:srgbClr val="FF9900"/>
                </a:solidFill>
              </a:rPr>
              <a:t>Window Coordinate system</a:t>
            </a:r>
          </a:p>
        </p:txBody>
      </p:sp>
      <p:sp>
        <p:nvSpPr>
          <p:cNvPr id="156679" name="Line 7"/>
          <p:cNvSpPr>
            <a:spLocks noChangeShapeType="1"/>
          </p:cNvSpPr>
          <p:nvPr/>
        </p:nvSpPr>
        <p:spPr bwMode="auto">
          <a:xfrm>
            <a:off x="4572000" y="1447800"/>
            <a:ext cx="0" cy="4343400"/>
          </a:xfrm>
          <a:prstGeom prst="line">
            <a:avLst/>
          </a:prstGeom>
          <a:noFill/>
          <a:ln w="28575">
            <a:solidFill>
              <a:schemeClr val="accent1"/>
            </a:solidFill>
            <a:round/>
            <a:headEnd/>
            <a:tailEnd/>
          </a:ln>
          <a:effectLst/>
        </p:spPr>
        <p:txBody>
          <a:bodyPr wrap="none" anchor="ctr"/>
          <a:lstStyle/>
          <a:p>
            <a:endParaRPr lang="en-US"/>
          </a:p>
        </p:txBody>
      </p:sp>
      <p:sp>
        <p:nvSpPr>
          <p:cNvPr id="156680" name="Line 8"/>
          <p:cNvSpPr>
            <a:spLocks noChangeShapeType="1"/>
          </p:cNvSpPr>
          <p:nvPr/>
        </p:nvSpPr>
        <p:spPr bwMode="auto">
          <a:xfrm>
            <a:off x="1447800" y="3429000"/>
            <a:ext cx="6248400" cy="0"/>
          </a:xfrm>
          <a:prstGeom prst="line">
            <a:avLst/>
          </a:prstGeom>
          <a:noFill/>
          <a:ln w="28575">
            <a:solidFill>
              <a:schemeClr val="accent1"/>
            </a:solidFill>
            <a:round/>
            <a:headEnd/>
            <a:tailEnd/>
          </a:ln>
          <a:effectLst/>
        </p:spPr>
        <p:txBody>
          <a:bodyPr wrap="none" anchor="ctr"/>
          <a:lstStyle/>
          <a:p>
            <a:endParaRPr lang="en-US"/>
          </a:p>
        </p:txBody>
      </p:sp>
      <p:sp>
        <p:nvSpPr>
          <p:cNvPr id="156681" name="Text Box 9"/>
          <p:cNvSpPr txBox="1">
            <a:spLocks noChangeArrowheads="1"/>
          </p:cNvSpPr>
          <p:nvPr/>
        </p:nvSpPr>
        <p:spPr bwMode="auto">
          <a:xfrm>
            <a:off x="4860925" y="2955925"/>
            <a:ext cx="2678113" cy="336550"/>
          </a:xfrm>
          <a:prstGeom prst="rect">
            <a:avLst/>
          </a:prstGeom>
          <a:noFill/>
          <a:ln w="12700">
            <a:noFill/>
            <a:miter lim="800000"/>
            <a:headEnd/>
            <a:tailEnd/>
          </a:ln>
          <a:effectLst/>
        </p:spPr>
        <p:txBody>
          <a:bodyPr wrap="none">
            <a:spAutoFit/>
          </a:bodyPr>
          <a:lstStyle/>
          <a:p>
            <a:r>
              <a:rPr lang="en-US">
                <a:solidFill>
                  <a:schemeClr val="accent1"/>
                </a:solidFill>
              </a:rPr>
              <a:t>Shape Coordinate system</a:t>
            </a:r>
          </a:p>
        </p:txBody>
      </p:sp>
      <p:sp>
        <p:nvSpPr>
          <p:cNvPr id="156682" name="Text Box 10"/>
          <p:cNvSpPr txBox="1">
            <a:spLocks noChangeArrowheads="1"/>
          </p:cNvSpPr>
          <p:nvPr/>
        </p:nvSpPr>
        <p:spPr bwMode="auto">
          <a:xfrm>
            <a:off x="6232525" y="4556125"/>
            <a:ext cx="1885950" cy="825500"/>
          </a:xfrm>
          <a:prstGeom prst="rect">
            <a:avLst/>
          </a:prstGeom>
          <a:noFill/>
          <a:ln w="12700">
            <a:noFill/>
            <a:miter lim="800000"/>
            <a:headEnd/>
            <a:tailEnd/>
          </a:ln>
          <a:effectLst/>
        </p:spPr>
        <p:txBody>
          <a:bodyPr wrap="none">
            <a:spAutoFit/>
          </a:bodyPr>
          <a:lstStyle/>
          <a:p>
            <a:r>
              <a:rPr lang="en-US">
                <a:solidFill>
                  <a:srgbClr val="FF9900"/>
                </a:solidFill>
              </a:rPr>
              <a:t>(200,200)</a:t>
            </a:r>
            <a:r>
              <a:rPr lang="en-US"/>
              <a:t>   pixels</a:t>
            </a:r>
          </a:p>
          <a:p>
            <a:r>
              <a:rPr lang="en-US"/>
              <a:t>or</a:t>
            </a:r>
          </a:p>
          <a:p>
            <a:r>
              <a:rPr lang="en-US">
                <a:solidFill>
                  <a:schemeClr val="accent1"/>
                </a:solidFill>
              </a:rPr>
              <a:t>(1,-1)</a:t>
            </a:r>
            <a:r>
              <a:rPr lang="en-US"/>
              <a:t>          inches</a:t>
            </a:r>
          </a:p>
        </p:txBody>
      </p:sp>
      <p:sp>
        <p:nvSpPr>
          <p:cNvPr id="156683" name="Oval 11"/>
          <p:cNvSpPr>
            <a:spLocks noChangeArrowheads="1"/>
          </p:cNvSpPr>
          <p:nvPr/>
        </p:nvSpPr>
        <p:spPr bwMode="auto">
          <a:xfrm>
            <a:off x="5943600" y="4876800"/>
            <a:ext cx="152400" cy="152400"/>
          </a:xfrm>
          <a:prstGeom prst="ellipse">
            <a:avLst/>
          </a:prstGeom>
          <a:solidFill>
            <a:schemeClr val="hlink"/>
          </a:solidFill>
          <a:ln w="12700">
            <a:solidFill>
              <a:schemeClr val="tx1"/>
            </a:solidFill>
            <a:round/>
            <a:headEnd/>
            <a:tailEnd/>
          </a:ln>
          <a:effectLst/>
        </p:spPr>
        <p:txBody>
          <a:bodyPr wrap="none" anchor="ct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dirty="0"/>
              <a:t>Coercion Functions</a:t>
            </a:r>
          </a:p>
        </p:txBody>
      </p:sp>
      <p:sp>
        <p:nvSpPr>
          <p:cNvPr id="157699" name="Rectangle 3"/>
          <p:cNvSpPr>
            <a:spLocks noGrp="1" noChangeArrowheads="1"/>
          </p:cNvSpPr>
          <p:nvPr>
            <p:ph type="body" idx="1"/>
          </p:nvPr>
        </p:nvSpPr>
        <p:spPr/>
        <p:txBody>
          <a:bodyPr>
            <a:normAutofit/>
          </a:bodyPr>
          <a:lstStyle/>
          <a:p>
            <a:pPr>
              <a:buFontTx/>
              <a:buNone/>
            </a:pPr>
            <a:endParaRPr lang="en-US" sz="2400" b="1" dirty="0">
              <a:latin typeface="Courier New" pitchFamily="49" charset="0"/>
            </a:endParaRPr>
          </a:p>
          <a:p>
            <a:pPr>
              <a:buFontTx/>
              <a:buNone/>
            </a:pPr>
            <a:r>
              <a:rPr lang="en-US" sz="2400" b="1" dirty="0" err="1">
                <a:latin typeface="Courier New" pitchFamily="49" charset="0"/>
              </a:rPr>
              <a:t>inchToPixel</a:t>
            </a:r>
            <a:r>
              <a:rPr lang="en-US" sz="2400" b="1" dirty="0">
                <a:latin typeface="Courier New" pitchFamily="49" charset="0"/>
              </a:rPr>
              <a:t>  :: Float -&gt; </a:t>
            </a:r>
            <a:r>
              <a:rPr lang="en-US" sz="2400" b="1" dirty="0" err="1">
                <a:latin typeface="Courier New" pitchFamily="49" charset="0"/>
              </a:rPr>
              <a:t>Int</a:t>
            </a:r>
            <a:endParaRPr lang="en-US" sz="2400" b="1" dirty="0">
              <a:latin typeface="Courier New" pitchFamily="49" charset="0"/>
            </a:endParaRPr>
          </a:p>
          <a:p>
            <a:pPr>
              <a:buFontTx/>
              <a:buNone/>
            </a:pPr>
            <a:r>
              <a:rPr lang="en-US" sz="2400" b="1" dirty="0" err="1">
                <a:latin typeface="Courier New" pitchFamily="49" charset="0"/>
              </a:rPr>
              <a:t>inchToPixel</a:t>
            </a:r>
            <a:r>
              <a:rPr lang="en-US" sz="2400" b="1" dirty="0">
                <a:latin typeface="Courier New" pitchFamily="49" charset="0"/>
              </a:rPr>
              <a:t> x = round (100*x)</a:t>
            </a:r>
          </a:p>
          <a:p>
            <a:pPr>
              <a:buFontTx/>
              <a:buNone/>
            </a:pPr>
            <a:endParaRPr lang="en-US" sz="2400" b="1" dirty="0">
              <a:latin typeface="Courier New" pitchFamily="49" charset="0"/>
            </a:endParaRPr>
          </a:p>
          <a:p>
            <a:pPr>
              <a:buFontTx/>
              <a:buNone/>
            </a:pPr>
            <a:r>
              <a:rPr lang="en-US" sz="2400" b="1" dirty="0" err="1">
                <a:latin typeface="Courier New" pitchFamily="49" charset="0"/>
              </a:rPr>
              <a:t>pixelToInch</a:t>
            </a:r>
            <a:r>
              <a:rPr lang="en-US" sz="2400" b="1" dirty="0">
                <a:latin typeface="Courier New" pitchFamily="49" charset="0"/>
              </a:rPr>
              <a:t>  :: </a:t>
            </a:r>
            <a:r>
              <a:rPr lang="en-US" sz="2400" b="1" dirty="0" err="1">
                <a:latin typeface="Courier New" pitchFamily="49" charset="0"/>
              </a:rPr>
              <a:t>Int</a:t>
            </a:r>
            <a:r>
              <a:rPr lang="en-US" sz="2400" b="1" dirty="0">
                <a:latin typeface="Courier New" pitchFamily="49" charset="0"/>
              </a:rPr>
              <a:t> -&gt; Float</a:t>
            </a:r>
          </a:p>
          <a:p>
            <a:pPr>
              <a:buFontTx/>
              <a:buNone/>
            </a:pPr>
            <a:r>
              <a:rPr lang="en-US" sz="2400" b="1" dirty="0" err="1">
                <a:latin typeface="Courier New" pitchFamily="49" charset="0"/>
              </a:rPr>
              <a:t>pixelToInch</a:t>
            </a:r>
            <a:r>
              <a:rPr lang="en-US" sz="2400" b="1" dirty="0">
                <a:latin typeface="Courier New" pitchFamily="49" charset="0"/>
              </a:rPr>
              <a:t> n = (</a:t>
            </a:r>
            <a:r>
              <a:rPr lang="en-US" sz="2400" b="1" dirty="0" err="1">
                <a:latin typeface="Courier New" pitchFamily="49" charset="0"/>
              </a:rPr>
              <a:t>intToFloat</a:t>
            </a:r>
            <a:r>
              <a:rPr lang="en-US" sz="2400" b="1" dirty="0">
                <a:latin typeface="Courier New" pitchFamily="49" charset="0"/>
              </a:rPr>
              <a:t> n) / 100</a:t>
            </a:r>
          </a:p>
          <a:p>
            <a:pPr>
              <a:buFontTx/>
              <a:buNone/>
            </a:pPr>
            <a:endParaRPr lang="en-US" sz="2400" b="1" dirty="0">
              <a:latin typeface="Courier New" pitchFamily="49" charset="0"/>
            </a:endParaRPr>
          </a:p>
          <a:p>
            <a:pPr>
              <a:buFontTx/>
              <a:buNone/>
            </a:pPr>
            <a:r>
              <a:rPr lang="en-US" sz="2400" b="1" dirty="0" err="1">
                <a:latin typeface="Courier New" pitchFamily="49" charset="0"/>
              </a:rPr>
              <a:t>intToFloat</a:t>
            </a:r>
            <a:r>
              <a:rPr lang="en-US" sz="2400" b="1" dirty="0">
                <a:latin typeface="Courier New" pitchFamily="49" charset="0"/>
              </a:rPr>
              <a:t>   :: </a:t>
            </a:r>
            <a:r>
              <a:rPr lang="en-US" sz="2400" b="1" dirty="0" err="1">
                <a:latin typeface="Courier New" pitchFamily="49" charset="0"/>
              </a:rPr>
              <a:t>Int</a:t>
            </a:r>
            <a:r>
              <a:rPr lang="en-US" sz="2400" b="1" dirty="0">
                <a:latin typeface="Courier New" pitchFamily="49" charset="0"/>
              </a:rPr>
              <a:t> -&gt; Float</a:t>
            </a:r>
          </a:p>
          <a:p>
            <a:pPr>
              <a:buFontTx/>
              <a:buNone/>
            </a:pPr>
            <a:r>
              <a:rPr lang="en-US" sz="2400" b="1" dirty="0" err="1">
                <a:latin typeface="Courier New" pitchFamily="49" charset="0"/>
              </a:rPr>
              <a:t>intToFloat</a:t>
            </a:r>
            <a:r>
              <a:rPr lang="en-US" sz="2400" b="1" dirty="0">
                <a:latin typeface="Courier New" pitchFamily="49" charset="0"/>
              </a:rPr>
              <a:t>  n = </a:t>
            </a:r>
            <a:r>
              <a:rPr lang="en-US" sz="2400" b="1" dirty="0" err="1">
                <a:latin typeface="Courier New" pitchFamily="49" charset="0"/>
              </a:rPr>
              <a:t>fromInteger</a:t>
            </a:r>
            <a:r>
              <a:rPr lang="en-US" sz="2400" b="1" dirty="0">
                <a:latin typeface="Courier New" pitchFamily="49" charset="0"/>
              </a:rPr>
              <a:t> (</a:t>
            </a:r>
            <a:r>
              <a:rPr lang="en-US" sz="2400" b="1" dirty="0" err="1">
                <a:latin typeface="Courier New" pitchFamily="49" charset="0"/>
              </a:rPr>
              <a:t>toInteger</a:t>
            </a:r>
            <a:r>
              <a:rPr lang="en-US" sz="2400" b="1" dirty="0">
                <a:latin typeface="Courier New" pitchFamily="49" charset="0"/>
              </a:rPr>
              <a:t> 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457200" y="274638"/>
            <a:ext cx="8229600" cy="715962"/>
          </a:xfrm>
        </p:spPr>
        <p:txBody>
          <a:bodyPr>
            <a:normAutofit fontScale="90000"/>
          </a:bodyPr>
          <a:lstStyle/>
          <a:p>
            <a:r>
              <a:rPr lang="en-US" dirty="0"/>
              <a:t>Setting up the Shape window</a:t>
            </a:r>
          </a:p>
        </p:txBody>
      </p:sp>
      <p:sp>
        <p:nvSpPr>
          <p:cNvPr id="158723" name="Rectangle 3"/>
          <p:cNvSpPr>
            <a:spLocks noGrp="1" noChangeArrowheads="1"/>
          </p:cNvSpPr>
          <p:nvPr>
            <p:ph type="body" idx="1"/>
          </p:nvPr>
        </p:nvSpPr>
        <p:spPr>
          <a:xfrm>
            <a:off x="990600" y="952500"/>
            <a:ext cx="7772400" cy="5448300"/>
          </a:xfrm>
        </p:spPr>
        <p:txBody>
          <a:bodyPr>
            <a:normAutofit fontScale="77500" lnSpcReduction="20000"/>
          </a:bodyPr>
          <a:lstStyle/>
          <a:p>
            <a:pPr>
              <a:buFontTx/>
              <a:buNone/>
            </a:pPr>
            <a:endParaRPr lang="en-US" b="1" dirty="0">
              <a:latin typeface="Courier New" pitchFamily="49" charset="0"/>
            </a:endParaRPr>
          </a:p>
          <a:p>
            <a:pPr>
              <a:buFontTx/>
              <a:buNone/>
            </a:pPr>
            <a:endParaRPr lang="en-US" b="1" dirty="0">
              <a:latin typeface="Courier New" pitchFamily="49" charset="0"/>
            </a:endParaRPr>
          </a:p>
          <a:p>
            <a:pPr>
              <a:buFontTx/>
              <a:buNone/>
            </a:pPr>
            <a:r>
              <a:rPr lang="en-US" b="1" dirty="0" err="1">
                <a:latin typeface="Courier New" pitchFamily="49" charset="0"/>
              </a:rPr>
              <a:t>xWin</a:t>
            </a:r>
            <a:r>
              <a:rPr lang="en-US" b="1" dirty="0">
                <a:latin typeface="Courier New" pitchFamily="49" charset="0"/>
              </a:rPr>
              <a:t>, </a:t>
            </a:r>
            <a:r>
              <a:rPr lang="en-US" b="1" dirty="0" err="1">
                <a:latin typeface="Courier New" pitchFamily="49" charset="0"/>
              </a:rPr>
              <a:t>yWin</a:t>
            </a:r>
            <a:r>
              <a:rPr lang="en-US" b="1" dirty="0">
                <a:latin typeface="Courier New" pitchFamily="49" charset="0"/>
              </a:rPr>
              <a:t> :: </a:t>
            </a:r>
            <a:r>
              <a:rPr lang="en-US" b="1" dirty="0" err="1">
                <a:latin typeface="Courier New" pitchFamily="49" charset="0"/>
              </a:rPr>
              <a:t>Int</a:t>
            </a:r>
            <a:endParaRPr lang="en-US" b="1" dirty="0">
              <a:latin typeface="Courier New" pitchFamily="49" charset="0"/>
            </a:endParaRPr>
          </a:p>
          <a:p>
            <a:pPr>
              <a:buFontTx/>
              <a:buNone/>
            </a:pPr>
            <a:r>
              <a:rPr lang="en-US" b="1" dirty="0" err="1">
                <a:latin typeface="Courier New" pitchFamily="49" charset="0"/>
              </a:rPr>
              <a:t>xWin</a:t>
            </a:r>
            <a:r>
              <a:rPr lang="en-US" b="1" dirty="0">
                <a:latin typeface="Courier New" pitchFamily="49" charset="0"/>
              </a:rPr>
              <a:t> = 600</a:t>
            </a:r>
          </a:p>
          <a:p>
            <a:pPr>
              <a:buFontTx/>
              <a:buNone/>
            </a:pPr>
            <a:r>
              <a:rPr lang="en-US" b="1" dirty="0" err="1">
                <a:latin typeface="Courier New" pitchFamily="49" charset="0"/>
              </a:rPr>
              <a:t>yWin</a:t>
            </a:r>
            <a:r>
              <a:rPr lang="en-US" b="1" dirty="0">
                <a:latin typeface="Courier New" pitchFamily="49" charset="0"/>
              </a:rPr>
              <a:t> = 500</a:t>
            </a:r>
          </a:p>
          <a:p>
            <a:pPr>
              <a:buFontTx/>
              <a:buNone/>
            </a:pPr>
            <a:endParaRPr lang="en-US" b="1" dirty="0">
              <a:latin typeface="Courier New" pitchFamily="49" charset="0"/>
            </a:endParaRPr>
          </a:p>
          <a:p>
            <a:pPr>
              <a:buFontTx/>
              <a:buNone/>
            </a:pPr>
            <a:endParaRPr lang="en-US" b="1" dirty="0" smtClean="0">
              <a:latin typeface="Courier New" pitchFamily="49" charset="0"/>
            </a:endParaRPr>
          </a:p>
          <a:p>
            <a:pPr>
              <a:buFontTx/>
              <a:buNone/>
            </a:pPr>
            <a:r>
              <a:rPr lang="en-US" b="1" dirty="0" smtClean="0">
                <a:latin typeface="Courier New" pitchFamily="49" charset="0"/>
              </a:rPr>
              <a:t>trans </a:t>
            </a:r>
            <a:r>
              <a:rPr lang="en-US" b="1" dirty="0">
                <a:latin typeface="Courier New" pitchFamily="49" charset="0"/>
              </a:rPr>
              <a:t>:: Vertex -&gt; Point</a:t>
            </a:r>
          </a:p>
          <a:p>
            <a:pPr>
              <a:buFontTx/>
              <a:buNone/>
            </a:pPr>
            <a:r>
              <a:rPr lang="en-US" b="1" dirty="0">
                <a:latin typeface="Courier New" pitchFamily="49" charset="0"/>
              </a:rPr>
              <a:t>trans (</a:t>
            </a:r>
            <a:r>
              <a:rPr lang="en-US" b="1" dirty="0" err="1">
                <a:latin typeface="Courier New" pitchFamily="49" charset="0"/>
              </a:rPr>
              <a:t>x,y</a:t>
            </a:r>
            <a:r>
              <a:rPr lang="en-US" b="1" dirty="0">
                <a:latin typeface="Courier New" pitchFamily="49" charset="0"/>
              </a:rPr>
              <a:t>) = ( xWin2 + </a:t>
            </a:r>
            <a:r>
              <a:rPr lang="en-US" b="1" dirty="0" err="1">
                <a:latin typeface="Courier New" pitchFamily="49" charset="0"/>
              </a:rPr>
              <a:t>inchToPixel</a:t>
            </a:r>
            <a:r>
              <a:rPr lang="en-US" b="1" dirty="0">
                <a:latin typeface="Courier New" pitchFamily="49" charset="0"/>
              </a:rPr>
              <a:t> x, </a:t>
            </a:r>
          </a:p>
          <a:p>
            <a:pPr>
              <a:buFontTx/>
              <a:buNone/>
            </a:pPr>
            <a:r>
              <a:rPr lang="en-US" b="1" dirty="0">
                <a:latin typeface="Courier New" pitchFamily="49" charset="0"/>
              </a:rPr>
              <a:t>                yWin2 - </a:t>
            </a:r>
            <a:r>
              <a:rPr lang="en-US" b="1" dirty="0" err="1">
                <a:latin typeface="Courier New" pitchFamily="49" charset="0"/>
              </a:rPr>
              <a:t>inchToPixel</a:t>
            </a:r>
            <a:r>
              <a:rPr lang="en-US" b="1" dirty="0">
                <a:latin typeface="Courier New" pitchFamily="49" charset="0"/>
              </a:rPr>
              <a:t> y )</a:t>
            </a:r>
          </a:p>
          <a:p>
            <a:pPr lvl="3">
              <a:buFontTx/>
              <a:buNone/>
            </a:pPr>
            <a:endParaRPr lang="en-US" b="1" dirty="0">
              <a:latin typeface="Courier New" pitchFamily="49" charset="0"/>
            </a:endParaRPr>
          </a:p>
          <a:p>
            <a:pPr>
              <a:buFontTx/>
              <a:buNone/>
            </a:pPr>
            <a:r>
              <a:rPr lang="en-US" b="1" dirty="0">
                <a:latin typeface="Courier New" pitchFamily="49" charset="0"/>
              </a:rPr>
              <a:t>xWin2, yWin2 :: </a:t>
            </a:r>
            <a:r>
              <a:rPr lang="en-US" b="1" dirty="0" err="1">
                <a:latin typeface="Courier New" pitchFamily="49" charset="0"/>
              </a:rPr>
              <a:t>Int</a:t>
            </a:r>
            <a:endParaRPr lang="en-US" b="1" dirty="0">
              <a:latin typeface="Courier New" pitchFamily="49" charset="0"/>
            </a:endParaRPr>
          </a:p>
          <a:p>
            <a:pPr>
              <a:buFontTx/>
              <a:buNone/>
            </a:pPr>
            <a:r>
              <a:rPr lang="en-US" b="1" dirty="0">
                <a:latin typeface="Courier New" pitchFamily="49" charset="0"/>
              </a:rPr>
              <a:t>xWin2 = </a:t>
            </a:r>
            <a:r>
              <a:rPr lang="en-US" b="1" dirty="0" err="1">
                <a:latin typeface="Courier New" pitchFamily="49" charset="0"/>
              </a:rPr>
              <a:t>xWin</a:t>
            </a:r>
            <a:r>
              <a:rPr lang="en-US" b="1" dirty="0">
                <a:latin typeface="Courier New" pitchFamily="49" charset="0"/>
              </a:rPr>
              <a:t> `div` 2 </a:t>
            </a:r>
          </a:p>
          <a:p>
            <a:pPr>
              <a:buFontTx/>
              <a:buNone/>
            </a:pPr>
            <a:r>
              <a:rPr lang="en-US" b="1" dirty="0">
                <a:latin typeface="Courier New" pitchFamily="49" charset="0"/>
              </a:rPr>
              <a:t>yWin2 = </a:t>
            </a:r>
            <a:r>
              <a:rPr lang="en-US" b="1" dirty="0" err="1">
                <a:latin typeface="Courier New" pitchFamily="49" charset="0"/>
              </a:rPr>
              <a:t>yWin</a:t>
            </a:r>
            <a:r>
              <a:rPr lang="en-US" b="1" dirty="0">
                <a:latin typeface="Courier New" pitchFamily="49" charset="0"/>
              </a:rPr>
              <a:t> `div` 2 </a:t>
            </a:r>
          </a:p>
        </p:txBody>
      </p:sp>
      <p:grpSp>
        <p:nvGrpSpPr>
          <p:cNvPr id="2" name="Group 4"/>
          <p:cNvGrpSpPr>
            <a:grpSpLocks/>
          </p:cNvGrpSpPr>
          <p:nvPr/>
        </p:nvGrpSpPr>
        <p:grpSpPr bwMode="auto">
          <a:xfrm>
            <a:off x="5562600" y="838200"/>
            <a:ext cx="3048000" cy="2971800"/>
            <a:chOff x="3504" y="528"/>
            <a:chExt cx="1920" cy="1872"/>
          </a:xfrm>
        </p:grpSpPr>
        <p:pic>
          <p:nvPicPr>
            <p:cNvPr id="158725" name="Picture 5"/>
            <p:cNvPicPr>
              <a:picLocks noChangeAspect="1" noChangeArrowheads="1"/>
            </p:cNvPicPr>
            <p:nvPr/>
          </p:nvPicPr>
          <p:blipFill>
            <a:blip r:embed="rId2" cstate="print"/>
            <a:srcRect/>
            <a:stretch>
              <a:fillRect/>
            </a:stretch>
          </p:blipFill>
          <p:spPr bwMode="auto">
            <a:xfrm>
              <a:off x="3705" y="795"/>
              <a:ext cx="1374" cy="1394"/>
            </a:xfrm>
            <a:prstGeom prst="rect">
              <a:avLst/>
            </a:prstGeom>
            <a:noFill/>
            <a:ln w="12700">
              <a:noFill/>
              <a:miter lim="800000"/>
              <a:headEnd/>
              <a:tailEnd/>
            </a:ln>
            <a:effectLst/>
          </p:spPr>
        </p:pic>
        <p:sp>
          <p:nvSpPr>
            <p:cNvPr id="158726" name="Line 6"/>
            <p:cNvSpPr>
              <a:spLocks noChangeShapeType="1"/>
            </p:cNvSpPr>
            <p:nvPr/>
          </p:nvSpPr>
          <p:spPr bwMode="auto">
            <a:xfrm>
              <a:off x="4368" y="528"/>
              <a:ext cx="0" cy="1872"/>
            </a:xfrm>
            <a:prstGeom prst="line">
              <a:avLst/>
            </a:prstGeom>
            <a:noFill/>
            <a:ln w="28575">
              <a:solidFill>
                <a:schemeClr val="accent1"/>
              </a:solidFill>
              <a:round/>
              <a:headEnd/>
              <a:tailEnd/>
            </a:ln>
            <a:effectLst/>
          </p:spPr>
          <p:txBody>
            <a:bodyPr wrap="none" anchor="ctr"/>
            <a:lstStyle/>
            <a:p>
              <a:endParaRPr lang="en-US"/>
            </a:p>
          </p:txBody>
        </p:sp>
        <p:sp>
          <p:nvSpPr>
            <p:cNvPr id="158727" name="Line 7"/>
            <p:cNvSpPr>
              <a:spLocks noChangeShapeType="1"/>
            </p:cNvSpPr>
            <p:nvPr/>
          </p:nvSpPr>
          <p:spPr bwMode="auto">
            <a:xfrm>
              <a:off x="3504" y="1488"/>
              <a:ext cx="1920" cy="0"/>
            </a:xfrm>
            <a:prstGeom prst="line">
              <a:avLst/>
            </a:prstGeom>
            <a:noFill/>
            <a:ln w="28575">
              <a:solidFill>
                <a:schemeClr val="accent1"/>
              </a:solidFill>
              <a:round/>
              <a:headEnd/>
              <a:tailEnd/>
            </a:ln>
            <a:effectLst/>
          </p:spPr>
          <p:txBody>
            <a:bodyPr wrap="none" anchor="ctr"/>
            <a:lstStyle/>
            <a:p>
              <a:endParaRPr lang="en-US"/>
            </a:p>
          </p:txBody>
        </p:sp>
        <p:sp>
          <p:nvSpPr>
            <p:cNvPr id="158728" name="Text Box 8"/>
            <p:cNvSpPr txBox="1">
              <a:spLocks noChangeArrowheads="1"/>
            </p:cNvSpPr>
            <p:nvPr/>
          </p:nvSpPr>
          <p:spPr bwMode="auto">
            <a:xfrm>
              <a:off x="4416" y="1104"/>
              <a:ext cx="608" cy="366"/>
            </a:xfrm>
            <a:prstGeom prst="rect">
              <a:avLst/>
            </a:prstGeom>
            <a:noFill/>
            <a:ln w="12700">
              <a:noFill/>
              <a:miter lim="800000"/>
              <a:headEnd/>
              <a:tailEnd/>
            </a:ln>
            <a:effectLst/>
          </p:spPr>
          <p:txBody>
            <a:bodyPr>
              <a:spAutoFit/>
            </a:bodyPr>
            <a:lstStyle/>
            <a:p>
              <a:r>
                <a:rPr lang="en-US">
                  <a:solidFill>
                    <a:srgbClr val="FF9900"/>
                  </a:solidFill>
                </a:rPr>
                <a:t>( xWin2, </a:t>
              </a:r>
            </a:p>
            <a:p>
              <a:r>
                <a:rPr lang="en-US">
                  <a:solidFill>
                    <a:srgbClr val="FF9900"/>
                  </a:solidFill>
                </a:rPr>
                <a:t>  yWin2)</a:t>
              </a:r>
              <a:endParaRPr lang="en-US">
                <a:solidFill>
                  <a:schemeClr val="accent1"/>
                </a:solidFill>
              </a:endParaRPr>
            </a:p>
          </p:txBody>
        </p:sp>
        <p:sp>
          <p:nvSpPr>
            <p:cNvPr id="158729" name="Text Box 9"/>
            <p:cNvSpPr txBox="1">
              <a:spLocks noChangeArrowheads="1"/>
            </p:cNvSpPr>
            <p:nvPr/>
          </p:nvSpPr>
          <p:spPr bwMode="auto">
            <a:xfrm>
              <a:off x="4416" y="1794"/>
              <a:ext cx="960" cy="366"/>
            </a:xfrm>
            <a:prstGeom prst="rect">
              <a:avLst/>
            </a:prstGeom>
            <a:noFill/>
            <a:ln w="12700">
              <a:noFill/>
              <a:miter lim="800000"/>
              <a:headEnd/>
              <a:tailEnd/>
            </a:ln>
            <a:effectLst/>
          </p:spPr>
          <p:txBody>
            <a:bodyPr>
              <a:spAutoFit/>
            </a:bodyPr>
            <a:lstStyle/>
            <a:p>
              <a:r>
                <a:rPr lang="en-US">
                  <a:solidFill>
                    <a:srgbClr val="FF9900"/>
                  </a:solidFill>
                </a:rPr>
                <a:t>( xWin,</a:t>
              </a:r>
            </a:p>
            <a:p>
              <a:r>
                <a:rPr lang="en-US">
                  <a:solidFill>
                    <a:srgbClr val="FF9900"/>
                  </a:solidFill>
                </a:rPr>
                <a:t>   yWin )</a:t>
              </a:r>
              <a:r>
                <a:rPr lang="en-US" sz="1800"/>
                <a:t>    </a:t>
              </a:r>
            </a:p>
          </p:txBody>
        </p:sp>
        <p:sp>
          <p:nvSpPr>
            <p:cNvPr id="158730" name="Oval 10"/>
            <p:cNvSpPr>
              <a:spLocks noChangeArrowheads="1"/>
            </p:cNvSpPr>
            <p:nvPr/>
          </p:nvSpPr>
          <p:spPr bwMode="auto">
            <a:xfrm>
              <a:off x="5035" y="2140"/>
              <a:ext cx="71" cy="68"/>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58731" name="Oval 11"/>
            <p:cNvSpPr>
              <a:spLocks noChangeArrowheads="1"/>
            </p:cNvSpPr>
            <p:nvPr/>
          </p:nvSpPr>
          <p:spPr bwMode="auto">
            <a:xfrm>
              <a:off x="4356" y="1458"/>
              <a:ext cx="72" cy="68"/>
            </a:xfrm>
            <a:prstGeom prst="ellipse">
              <a:avLst/>
            </a:prstGeom>
            <a:solidFill>
              <a:schemeClr val="hlink"/>
            </a:solidFill>
            <a:ln w="12700">
              <a:solidFill>
                <a:schemeClr val="tx1"/>
              </a:solidFill>
              <a:round/>
              <a:headEnd/>
              <a:tailEnd/>
            </a:ln>
            <a:effectLst/>
          </p:spPr>
          <p:txBody>
            <a:bodyPr wrap="none" anchor="ctr"/>
            <a:lstStyle/>
            <a:p>
              <a:endParaRPr lang="en-US"/>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dirty="0"/>
              <a:t>Translating Points</a:t>
            </a:r>
          </a:p>
        </p:txBody>
      </p:sp>
      <p:sp>
        <p:nvSpPr>
          <p:cNvPr id="159747" name="Rectangle 3"/>
          <p:cNvSpPr>
            <a:spLocks noGrp="1" noChangeArrowheads="1"/>
          </p:cNvSpPr>
          <p:nvPr>
            <p:ph type="body" idx="1"/>
          </p:nvPr>
        </p:nvSpPr>
        <p:spPr/>
        <p:txBody>
          <a:bodyPr>
            <a:normAutofit/>
          </a:bodyPr>
          <a:lstStyle/>
          <a:p>
            <a:pPr>
              <a:buFontTx/>
              <a:buNone/>
            </a:pPr>
            <a:endParaRPr lang="en-US" sz="2400" b="1" dirty="0">
              <a:latin typeface="Courier New" pitchFamily="49" charset="0"/>
            </a:endParaRPr>
          </a:p>
          <a:p>
            <a:pPr>
              <a:buFontTx/>
              <a:buNone/>
            </a:pPr>
            <a:r>
              <a:rPr lang="en-US" sz="2400" b="1" dirty="0">
                <a:latin typeface="Courier New" pitchFamily="49" charset="0"/>
              </a:rPr>
              <a:t>trans :: Vertex -&gt; Point</a:t>
            </a:r>
          </a:p>
          <a:p>
            <a:pPr>
              <a:buFontTx/>
              <a:buNone/>
            </a:pPr>
            <a:r>
              <a:rPr lang="en-US" sz="2400" b="1" dirty="0">
                <a:latin typeface="Courier New" pitchFamily="49" charset="0"/>
              </a:rPr>
              <a:t>trans (</a:t>
            </a:r>
            <a:r>
              <a:rPr lang="en-US" sz="2400" b="1" dirty="0" err="1">
                <a:latin typeface="Courier New" pitchFamily="49" charset="0"/>
              </a:rPr>
              <a:t>x,y</a:t>
            </a:r>
            <a:r>
              <a:rPr lang="en-US" sz="2400" b="1" dirty="0">
                <a:latin typeface="Courier New" pitchFamily="49" charset="0"/>
              </a:rPr>
              <a:t>) = ( xWin2 + </a:t>
            </a:r>
            <a:r>
              <a:rPr lang="en-US" sz="2400" b="1" dirty="0" err="1">
                <a:latin typeface="Courier New" pitchFamily="49" charset="0"/>
              </a:rPr>
              <a:t>inchToPixel</a:t>
            </a:r>
            <a:r>
              <a:rPr lang="en-US" sz="2400" b="1" dirty="0">
                <a:latin typeface="Courier New" pitchFamily="49" charset="0"/>
              </a:rPr>
              <a:t> x, </a:t>
            </a:r>
          </a:p>
          <a:p>
            <a:pPr>
              <a:buFontTx/>
              <a:buNone/>
            </a:pPr>
            <a:r>
              <a:rPr lang="en-US" sz="2400" b="1" dirty="0">
                <a:latin typeface="Courier New" pitchFamily="49" charset="0"/>
              </a:rPr>
              <a:t>                yWin2 - </a:t>
            </a:r>
            <a:r>
              <a:rPr lang="en-US" sz="2400" b="1" dirty="0" err="1">
                <a:latin typeface="Courier New" pitchFamily="49" charset="0"/>
              </a:rPr>
              <a:t>inchToPixel</a:t>
            </a:r>
            <a:r>
              <a:rPr lang="en-US" sz="2400" b="1" dirty="0">
                <a:latin typeface="Courier New" pitchFamily="49" charset="0"/>
              </a:rPr>
              <a:t> y )</a:t>
            </a:r>
          </a:p>
          <a:p>
            <a:pPr>
              <a:buFontTx/>
              <a:buNone/>
            </a:pPr>
            <a:endParaRPr lang="en-US" sz="2400" b="1" dirty="0">
              <a:latin typeface="Courier New" pitchFamily="49" charset="0"/>
            </a:endParaRPr>
          </a:p>
          <a:p>
            <a:pPr>
              <a:buFontTx/>
              <a:buNone/>
            </a:pPr>
            <a:endParaRPr lang="en-US" sz="2400" b="1" dirty="0">
              <a:latin typeface="Courier New" pitchFamily="49" charset="0"/>
            </a:endParaRPr>
          </a:p>
          <a:p>
            <a:pPr>
              <a:buFontTx/>
              <a:buNone/>
            </a:pPr>
            <a:r>
              <a:rPr lang="en-US" sz="2400" b="1" dirty="0" err="1">
                <a:latin typeface="Courier New" pitchFamily="49" charset="0"/>
              </a:rPr>
              <a:t>transList</a:t>
            </a:r>
            <a:r>
              <a:rPr lang="en-US" sz="2400" b="1" dirty="0">
                <a:latin typeface="Courier New" pitchFamily="49" charset="0"/>
              </a:rPr>
              <a:t>       :: [Vertex] -&gt; [Point]</a:t>
            </a:r>
          </a:p>
          <a:p>
            <a:pPr>
              <a:buFontTx/>
              <a:buNone/>
            </a:pPr>
            <a:r>
              <a:rPr lang="en-US" sz="2400" b="1" dirty="0" err="1">
                <a:latin typeface="Courier New" pitchFamily="49" charset="0"/>
              </a:rPr>
              <a:t>transList</a:t>
            </a:r>
            <a:r>
              <a:rPr lang="en-US" sz="2400" b="1" dirty="0">
                <a:latin typeface="Courier New" pitchFamily="49" charset="0"/>
              </a:rPr>
              <a:t> []     = []</a:t>
            </a:r>
          </a:p>
          <a:p>
            <a:pPr>
              <a:buFontTx/>
              <a:buNone/>
            </a:pPr>
            <a:r>
              <a:rPr lang="en-US" sz="2400" b="1" dirty="0" err="1">
                <a:latin typeface="Courier New" pitchFamily="49" charset="0"/>
              </a:rPr>
              <a:t>transList</a:t>
            </a:r>
            <a:r>
              <a:rPr lang="en-US" sz="2400" b="1" dirty="0">
                <a:latin typeface="Courier New" pitchFamily="49" charset="0"/>
              </a:rPr>
              <a:t> (p:ps) = trans p : </a:t>
            </a:r>
            <a:r>
              <a:rPr lang="en-US" sz="2400" b="1" dirty="0" err="1">
                <a:latin typeface="Courier New" pitchFamily="49" charset="0"/>
              </a:rPr>
              <a:t>transList</a:t>
            </a:r>
            <a:r>
              <a:rPr lang="en-US" sz="2400" b="1" dirty="0">
                <a:latin typeface="Courier New" pitchFamily="49" charset="0"/>
              </a:rPr>
              <a:t> </a:t>
            </a:r>
            <a:r>
              <a:rPr lang="en-US" sz="2400" b="1" dirty="0" err="1">
                <a:latin typeface="Courier New" pitchFamily="49" charset="0"/>
              </a:rPr>
              <a:t>ps</a:t>
            </a:r>
            <a:endParaRPr lang="en-US" sz="2400" b="1" dirty="0">
              <a:latin typeface="Courier New"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457200" y="274638"/>
            <a:ext cx="8229600" cy="487362"/>
          </a:xfrm>
        </p:spPr>
        <p:txBody>
          <a:bodyPr>
            <a:normAutofit fontScale="90000"/>
          </a:bodyPr>
          <a:lstStyle/>
          <a:p>
            <a:r>
              <a:rPr lang="en-US" dirty="0"/>
              <a:t>Translating Shapes</a:t>
            </a:r>
          </a:p>
        </p:txBody>
      </p:sp>
      <p:sp>
        <p:nvSpPr>
          <p:cNvPr id="160771" name="Rectangle 3"/>
          <p:cNvSpPr>
            <a:spLocks noGrp="1" noChangeArrowheads="1"/>
          </p:cNvSpPr>
          <p:nvPr>
            <p:ph type="body" idx="1"/>
          </p:nvPr>
        </p:nvSpPr>
        <p:spPr>
          <a:xfrm>
            <a:off x="457200" y="1981200"/>
            <a:ext cx="8229600" cy="4191000"/>
          </a:xfrm>
        </p:spPr>
        <p:txBody>
          <a:bodyPr>
            <a:normAutofit fontScale="55000" lnSpcReduction="20000"/>
          </a:bodyPr>
          <a:lstStyle/>
          <a:p>
            <a:pPr>
              <a:buFontTx/>
              <a:buNone/>
            </a:pPr>
            <a:r>
              <a:rPr lang="en-US" sz="3800" b="1" dirty="0" err="1" smtClean="0">
                <a:latin typeface="Courier New" pitchFamily="49" charset="0"/>
              </a:rPr>
              <a:t>shapeToGraphic</a:t>
            </a:r>
            <a:r>
              <a:rPr lang="en-US" sz="3800" b="1" dirty="0" smtClean="0">
                <a:latin typeface="Courier New" pitchFamily="49" charset="0"/>
              </a:rPr>
              <a:t> </a:t>
            </a:r>
            <a:r>
              <a:rPr lang="en-US" sz="3800" b="1" dirty="0">
                <a:latin typeface="Courier New" pitchFamily="49" charset="0"/>
              </a:rPr>
              <a:t>:: Shape -&gt; Graphic</a:t>
            </a:r>
          </a:p>
          <a:p>
            <a:pPr>
              <a:buFontTx/>
              <a:buNone/>
            </a:pPr>
            <a:r>
              <a:rPr lang="en-US" sz="3800" b="1" dirty="0" err="1">
                <a:latin typeface="Courier New" pitchFamily="49" charset="0"/>
              </a:rPr>
              <a:t>shapeToGraphic</a:t>
            </a:r>
            <a:r>
              <a:rPr lang="en-US" sz="3800" b="1" dirty="0">
                <a:latin typeface="Courier New" pitchFamily="49" charset="0"/>
              </a:rPr>
              <a:t> (Rectangle s1 s2)</a:t>
            </a:r>
          </a:p>
          <a:p>
            <a:pPr>
              <a:buFontTx/>
              <a:buNone/>
            </a:pPr>
            <a:r>
              <a:rPr lang="en-US" sz="3800" b="1" dirty="0">
                <a:latin typeface="Courier New" pitchFamily="49" charset="0"/>
              </a:rPr>
              <a:t>   = let s12 = s1/2</a:t>
            </a:r>
          </a:p>
          <a:p>
            <a:pPr>
              <a:buFontTx/>
              <a:buNone/>
            </a:pPr>
            <a:r>
              <a:rPr lang="en-US" sz="3800" b="1" dirty="0">
                <a:latin typeface="Courier New" pitchFamily="49" charset="0"/>
              </a:rPr>
              <a:t>         s22 = s2/2</a:t>
            </a:r>
          </a:p>
          <a:p>
            <a:pPr>
              <a:buFontTx/>
              <a:buNone/>
            </a:pPr>
            <a:r>
              <a:rPr lang="en-US" sz="3800" b="1" dirty="0">
                <a:latin typeface="Courier New" pitchFamily="49" charset="0"/>
              </a:rPr>
              <a:t>     in polygon </a:t>
            </a:r>
          </a:p>
          <a:p>
            <a:pPr>
              <a:buFontTx/>
              <a:buNone/>
            </a:pPr>
            <a:r>
              <a:rPr lang="en-US" sz="3800" b="1" dirty="0">
                <a:latin typeface="Courier New" pitchFamily="49" charset="0"/>
              </a:rPr>
              <a:t>          (</a:t>
            </a:r>
            <a:r>
              <a:rPr lang="en-US" sz="3800" b="1" dirty="0" err="1">
                <a:latin typeface="Courier New" pitchFamily="49" charset="0"/>
              </a:rPr>
              <a:t>transList</a:t>
            </a:r>
            <a:r>
              <a:rPr lang="en-US" sz="3800" b="1" dirty="0">
                <a:latin typeface="Courier New" pitchFamily="49" charset="0"/>
              </a:rPr>
              <a:t> [(-s12,-s22),(-s12,s22),</a:t>
            </a:r>
          </a:p>
          <a:p>
            <a:pPr>
              <a:buFontTx/>
              <a:buNone/>
            </a:pPr>
            <a:r>
              <a:rPr lang="en-US" sz="3800" b="1" dirty="0">
                <a:latin typeface="Courier New" pitchFamily="49" charset="0"/>
              </a:rPr>
              <a:t>                      (s12,s22),(s12,-s22)])</a:t>
            </a:r>
          </a:p>
          <a:p>
            <a:pPr>
              <a:buFontTx/>
              <a:buNone/>
            </a:pPr>
            <a:r>
              <a:rPr lang="en-US" sz="3800" b="1" dirty="0" err="1">
                <a:latin typeface="Courier New" pitchFamily="49" charset="0"/>
              </a:rPr>
              <a:t>shapeToGraphic</a:t>
            </a:r>
            <a:r>
              <a:rPr lang="en-US" sz="3800" b="1" dirty="0">
                <a:latin typeface="Courier New" pitchFamily="49" charset="0"/>
              </a:rPr>
              <a:t> (Ellipse r1 r2)</a:t>
            </a:r>
          </a:p>
          <a:p>
            <a:pPr>
              <a:buFontTx/>
              <a:buNone/>
            </a:pPr>
            <a:r>
              <a:rPr lang="en-US" sz="3800" b="1" dirty="0">
                <a:latin typeface="Courier New" pitchFamily="49" charset="0"/>
              </a:rPr>
              <a:t>   = ellipse (trans (-r1,-r2)) (trans (r1,r2)) </a:t>
            </a:r>
          </a:p>
          <a:p>
            <a:pPr>
              <a:buFontTx/>
              <a:buNone/>
            </a:pPr>
            <a:r>
              <a:rPr lang="en-US" sz="3800" b="1" dirty="0" err="1">
                <a:latin typeface="Courier New" pitchFamily="49" charset="0"/>
              </a:rPr>
              <a:t>shapeToGraphic</a:t>
            </a:r>
            <a:r>
              <a:rPr lang="en-US" sz="3800" b="1" dirty="0">
                <a:latin typeface="Courier New" pitchFamily="49" charset="0"/>
              </a:rPr>
              <a:t> (</a:t>
            </a:r>
            <a:r>
              <a:rPr lang="en-US" sz="3800" b="1" dirty="0" err="1">
                <a:latin typeface="Courier New" pitchFamily="49" charset="0"/>
              </a:rPr>
              <a:t>RtTriangle</a:t>
            </a:r>
            <a:r>
              <a:rPr lang="en-US" sz="3800" b="1" dirty="0">
                <a:latin typeface="Courier New" pitchFamily="49" charset="0"/>
              </a:rPr>
              <a:t> s1 s2)</a:t>
            </a:r>
          </a:p>
          <a:p>
            <a:pPr>
              <a:buFontTx/>
              <a:buNone/>
            </a:pPr>
            <a:r>
              <a:rPr lang="en-US" sz="3800" b="1" dirty="0">
                <a:latin typeface="Courier New" pitchFamily="49" charset="0"/>
              </a:rPr>
              <a:t>   = polygon (</a:t>
            </a:r>
            <a:r>
              <a:rPr lang="en-US" sz="3800" b="1" dirty="0" err="1">
                <a:latin typeface="Courier New" pitchFamily="49" charset="0"/>
              </a:rPr>
              <a:t>transList</a:t>
            </a:r>
            <a:r>
              <a:rPr lang="en-US" sz="3800" b="1" dirty="0">
                <a:latin typeface="Courier New" pitchFamily="49" charset="0"/>
              </a:rPr>
              <a:t> [(0,0),(s1,0),(0,s2)])</a:t>
            </a:r>
          </a:p>
          <a:p>
            <a:pPr>
              <a:buFontTx/>
              <a:buNone/>
            </a:pPr>
            <a:r>
              <a:rPr lang="en-US" sz="3800" b="1" dirty="0" err="1">
                <a:latin typeface="Courier New" pitchFamily="49" charset="0"/>
              </a:rPr>
              <a:t>shapeToGraphic</a:t>
            </a:r>
            <a:r>
              <a:rPr lang="en-US" sz="3800" b="1" dirty="0">
                <a:latin typeface="Courier New" pitchFamily="49" charset="0"/>
              </a:rPr>
              <a:t> (Polygon pts)</a:t>
            </a:r>
          </a:p>
          <a:p>
            <a:pPr>
              <a:buFontTx/>
              <a:buNone/>
            </a:pPr>
            <a:r>
              <a:rPr lang="en-US" sz="3800" b="1" dirty="0">
                <a:latin typeface="Courier New" pitchFamily="49" charset="0"/>
              </a:rPr>
              <a:t>   = polygon (</a:t>
            </a:r>
            <a:r>
              <a:rPr lang="en-US" sz="3800" b="1" dirty="0" err="1">
                <a:latin typeface="Courier New" pitchFamily="49" charset="0"/>
              </a:rPr>
              <a:t>transList</a:t>
            </a:r>
            <a:r>
              <a:rPr lang="en-US" sz="3800" b="1" dirty="0">
                <a:latin typeface="Courier New" pitchFamily="49" charset="0"/>
              </a:rPr>
              <a:t> pts</a:t>
            </a:r>
            <a:r>
              <a:rPr lang="en-US" sz="3800" b="1" dirty="0" smtClean="0">
                <a:latin typeface="Courier New" pitchFamily="49" charset="0"/>
              </a:rPr>
              <a:t>)</a:t>
            </a:r>
            <a:endParaRPr lang="en-US" b="1" dirty="0"/>
          </a:p>
        </p:txBody>
      </p:sp>
      <p:sp>
        <p:nvSpPr>
          <p:cNvPr id="160772" name="AutoShape 4"/>
          <p:cNvSpPr>
            <a:spLocks noChangeArrowheads="1"/>
          </p:cNvSpPr>
          <p:nvPr/>
        </p:nvSpPr>
        <p:spPr bwMode="auto">
          <a:xfrm>
            <a:off x="6629400" y="1981200"/>
            <a:ext cx="2209800" cy="1066800"/>
          </a:xfrm>
          <a:prstGeom prst="wedgeRoundRectCallout">
            <a:avLst>
              <a:gd name="adj1" fmla="val -48037"/>
              <a:gd name="adj2" fmla="val 73611"/>
              <a:gd name="adj3" fmla="val 16667"/>
            </a:avLst>
          </a:prstGeom>
          <a:solidFill>
            <a:schemeClr val="bg1"/>
          </a:solidFill>
          <a:ln w="12700">
            <a:solidFill>
              <a:schemeClr val="tx1"/>
            </a:solidFill>
            <a:miter lim="800000"/>
            <a:headEnd/>
            <a:tailEnd/>
          </a:ln>
          <a:effectLst/>
        </p:spPr>
        <p:txBody>
          <a:bodyPr wrap="none" anchor="ctr"/>
          <a:lstStyle/>
          <a:p>
            <a:pPr algn="ctr"/>
            <a:r>
              <a:rPr lang="en-US" dirty="0">
                <a:solidFill>
                  <a:schemeClr val="hlink"/>
                </a:solidFill>
              </a:rPr>
              <a:t>Note, first three are </a:t>
            </a:r>
          </a:p>
          <a:p>
            <a:pPr algn="ctr"/>
            <a:r>
              <a:rPr lang="en-US" dirty="0">
                <a:solidFill>
                  <a:schemeClr val="hlink"/>
                </a:solidFill>
              </a:rPr>
              <a:t>position independent,</a:t>
            </a:r>
          </a:p>
          <a:p>
            <a:pPr algn="ctr"/>
            <a:r>
              <a:rPr lang="en-US" dirty="0">
                <a:solidFill>
                  <a:schemeClr val="hlink"/>
                </a:solidFill>
              </a:rPr>
              <a:t>centered about the </a:t>
            </a:r>
          </a:p>
          <a:p>
            <a:pPr algn="ctr"/>
            <a:r>
              <a:rPr lang="en-US" dirty="0">
                <a:solidFill>
                  <a:schemeClr val="hlink"/>
                </a:solidFill>
              </a:rPr>
              <a:t>origin</a:t>
            </a:r>
          </a:p>
        </p:txBody>
      </p:sp>
      <p:sp>
        <p:nvSpPr>
          <p:cNvPr id="5" name="TextBox 4"/>
          <p:cNvSpPr txBox="1"/>
          <p:nvPr/>
        </p:nvSpPr>
        <p:spPr>
          <a:xfrm>
            <a:off x="381000" y="914400"/>
            <a:ext cx="8458200" cy="830997"/>
          </a:xfrm>
          <a:prstGeom prst="rect">
            <a:avLst/>
          </a:prstGeom>
          <a:noFill/>
        </p:spPr>
        <p:txBody>
          <a:bodyPr wrap="square" rtlCol="0">
            <a:spAutoFit/>
          </a:bodyPr>
          <a:lstStyle/>
          <a:p>
            <a:r>
              <a:rPr lang="en-US" sz="2400" dirty="0" smtClean="0"/>
              <a:t>Convert a Shape (Rectangle, Ellipse, …) into a graphic Draw object (using the window functions line, polygon, …  see file </a:t>
            </a:r>
            <a:r>
              <a:rPr lang="en-US" sz="2400" dirty="0" err="1" smtClean="0"/>
              <a:t>Draw.hs</a:t>
            </a:r>
            <a:r>
              <a:rPr lang="en-US" sz="2400" dirty="0" smtClean="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t>Define some test Shapes</a:t>
            </a:r>
          </a:p>
        </p:txBody>
      </p:sp>
      <p:sp>
        <p:nvSpPr>
          <p:cNvPr id="161795" name="Rectangle 3"/>
          <p:cNvSpPr>
            <a:spLocks noGrp="1" noChangeArrowheads="1"/>
          </p:cNvSpPr>
          <p:nvPr>
            <p:ph type="body" idx="1"/>
          </p:nvPr>
        </p:nvSpPr>
        <p:spPr/>
        <p:txBody>
          <a:bodyPr>
            <a:normAutofit fontScale="85000" lnSpcReduction="20000"/>
          </a:bodyPr>
          <a:lstStyle/>
          <a:p>
            <a:pPr>
              <a:buFontTx/>
              <a:buNone/>
            </a:pPr>
            <a:r>
              <a:rPr lang="en-US" dirty="0">
                <a:latin typeface="Courier New" pitchFamily="49" charset="0"/>
              </a:rPr>
              <a:t>sh1,sh2,sh3,sh4 :: Shape</a:t>
            </a:r>
          </a:p>
          <a:p>
            <a:pPr>
              <a:buFontTx/>
              <a:buNone/>
            </a:pPr>
            <a:endParaRPr lang="en-US" dirty="0">
              <a:latin typeface="Courier New" pitchFamily="49" charset="0"/>
            </a:endParaRPr>
          </a:p>
          <a:p>
            <a:pPr>
              <a:buFontTx/>
              <a:buNone/>
            </a:pPr>
            <a:r>
              <a:rPr lang="en-US" dirty="0">
                <a:latin typeface="Courier New" pitchFamily="49" charset="0"/>
              </a:rPr>
              <a:t>sh1 = Rectangle 3 2</a:t>
            </a:r>
          </a:p>
          <a:p>
            <a:pPr>
              <a:buFontTx/>
              <a:buNone/>
            </a:pPr>
            <a:r>
              <a:rPr lang="en-US" dirty="0">
                <a:latin typeface="Courier New" pitchFamily="49" charset="0"/>
              </a:rPr>
              <a:t>sh2 = Ellipse 1 1.5</a:t>
            </a:r>
          </a:p>
          <a:p>
            <a:pPr>
              <a:buFontTx/>
              <a:buNone/>
            </a:pPr>
            <a:r>
              <a:rPr lang="en-US" dirty="0">
                <a:latin typeface="Courier New" pitchFamily="49" charset="0"/>
              </a:rPr>
              <a:t>sh3 = </a:t>
            </a:r>
            <a:r>
              <a:rPr lang="en-US" dirty="0" err="1">
                <a:latin typeface="Courier New" pitchFamily="49" charset="0"/>
              </a:rPr>
              <a:t>RtTriangle</a:t>
            </a:r>
            <a:r>
              <a:rPr lang="en-US" dirty="0">
                <a:latin typeface="Courier New" pitchFamily="49" charset="0"/>
              </a:rPr>
              <a:t> 3 2</a:t>
            </a:r>
          </a:p>
          <a:p>
            <a:pPr>
              <a:buFontTx/>
              <a:buNone/>
            </a:pPr>
            <a:r>
              <a:rPr lang="en-US" dirty="0">
                <a:latin typeface="Courier New" pitchFamily="49" charset="0"/>
              </a:rPr>
              <a:t>sh4 = Polygon [(-2.5,2.5), </a:t>
            </a:r>
          </a:p>
          <a:p>
            <a:pPr>
              <a:buFontTx/>
              <a:buNone/>
            </a:pPr>
            <a:r>
              <a:rPr lang="en-US" dirty="0">
                <a:latin typeface="Courier New" pitchFamily="49" charset="0"/>
              </a:rPr>
              <a:t>               (-1.5,2.0), </a:t>
            </a:r>
          </a:p>
          <a:p>
            <a:pPr>
              <a:buFontTx/>
              <a:buNone/>
            </a:pPr>
            <a:r>
              <a:rPr lang="en-US" dirty="0">
                <a:latin typeface="Courier New" pitchFamily="49" charset="0"/>
              </a:rPr>
              <a:t>               (-1.1,0.2),</a:t>
            </a:r>
          </a:p>
          <a:p>
            <a:pPr>
              <a:buFontTx/>
              <a:buNone/>
            </a:pPr>
            <a:r>
              <a:rPr lang="en-US" dirty="0">
                <a:latin typeface="Courier New" pitchFamily="49" charset="0"/>
              </a:rPr>
              <a:t>               (-1.7,-1.0), </a:t>
            </a:r>
          </a:p>
          <a:p>
            <a:pPr>
              <a:buFontTx/>
              <a:buNone/>
            </a:pPr>
            <a:r>
              <a:rPr lang="en-US" dirty="0">
                <a:latin typeface="Courier New" pitchFamily="49" charset="0"/>
              </a:rPr>
              <a:t>               (-3.0,0)]</a:t>
            </a:r>
          </a:p>
          <a:p>
            <a:pPr>
              <a:buFontTx/>
              <a:buNone/>
            </a:pPr>
            <a:endParaRPr lang="en-US" dirty="0">
              <a:latin typeface="Courier New"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Freeform 2"/>
          <p:cNvSpPr>
            <a:spLocks/>
          </p:cNvSpPr>
          <p:nvPr/>
        </p:nvSpPr>
        <p:spPr bwMode="auto">
          <a:xfrm>
            <a:off x="685800" y="1295400"/>
            <a:ext cx="6629400" cy="5105400"/>
          </a:xfrm>
          <a:custGeom>
            <a:avLst/>
            <a:gdLst/>
            <a:ahLst/>
            <a:cxnLst>
              <a:cxn ang="0">
                <a:pos x="1104" y="0"/>
              </a:cxn>
              <a:cxn ang="0">
                <a:pos x="3600" y="384"/>
              </a:cxn>
              <a:cxn ang="0">
                <a:pos x="4176" y="2160"/>
              </a:cxn>
              <a:cxn ang="0">
                <a:pos x="2160" y="3216"/>
              </a:cxn>
              <a:cxn ang="0">
                <a:pos x="528" y="2160"/>
              </a:cxn>
              <a:cxn ang="0">
                <a:pos x="0" y="960"/>
              </a:cxn>
              <a:cxn ang="0">
                <a:pos x="1104" y="0"/>
              </a:cxn>
            </a:cxnLst>
            <a:rect l="0" t="0" r="r" b="b"/>
            <a:pathLst>
              <a:path w="4176" h="3216">
                <a:moveTo>
                  <a:pt x="1104" y="0"/>
                </a:moveTo>
                <a:lnTo>
                  <a:pt x="3600" y="384"/>
                </a:lnTo>
                <a:lnTo>
                  <a:pt x="4176" y="2160"/>
                </a:lnTo>
                <a:lnTo>
                  <a:pt x="2160" y="3216"/>
                </a:lnTo>
                <a:lnTo>
                  <a:pt x="528" y="2160"/>
                </a:lnTo>
                <a:lnTo>
                  <a:pt x="0" y="960"/>
                </a:lnTo>
                <a:lnTo>
                  <a:pt x="1104" y="0"/>
                </a:lnTo>
                <a:close/>
              </a:path>
            </a:pathLst>
          </a:custGeom>
          <a:solidFill>
            <a:schemeClr val="bg1"/>
          </a:solidFill>
          <a:ln w="12700" cap="flat" cmpd="sng">
            <a:solidFill>
              <a:schemeClr val="tx1"/>
            </a:solidFill>
            <a:prstDash val="solid"/>
            <a:round/>
            <a:headEnd/>
            <a:tailEnd/>
          </a:ln>
          <a:effectLst/>
        </p:spPr>
        <p:txBody>
          <a:bodyPr wrap="none" anchor="ctr"/>
          <a:lstStyle/>
          <a:p>
            <a:endParaRPr lang="en-US"/>
          </a:p>
        </p:txBody>
      </p:sp>
      <p:sp>
        <p:nvSpPr>
          <p:cNvPr id="123907" name="Text Box 3"/>
          <p:cNvSpPr txBox="1">
            <a:spLocks noChangeArrowheads="1"/>
          </p:cNvSpPr>
          <p:nvPr/>
        </p:nvSpPr>
        <p:spPr bwMode="auto">
          <a:xfrm>
            <a:off x="2041525" y="746125"/>
            <a:ext cx="330200" cy="336550"/>
          </a:xfrm>
          <a:prstGeom prst="rect">
            <a:avLst/>
          </a:prstGeom>
          <a:noFill/>
          <a:ln w="12700">
            <a:noFill/>
            <a:miter lim="800000"/>
            <a:headEnd/>
            <a:tailEnd/>
          </a:ln>
          <a:effectLst/>
        </p:spPr>
        <p:txBody>
          <a:bodyPr wrap="none">
            <a:spAutoFit/>
          </a:bodyPr>
          <a:lstStyle/>
          <a:p>
            <a:r>
              <a:rPr lang="en-US"/>
              <a:t>A</a:t>
            </a:r>
          </a:p>
        </p:txBody>
      </p:sp>
      <p:sp>
        <p:nvSpPr>
          <p:cNvPr id="123908" name="Text Box 4"/>
          <p:cNvSpPr txBox="1">
            <a:spLocks noChangeArrowheads="1"/>
          </p:cNvSpPr>
          <p:nvPr/>
        </p:nvSpPr>
        <p:spPr bwMode="auto">
          <a:xfrm>
            <a:off x="6232525" y="1355725"/>
            <a:ext cx="330200" cy="336550"/>
          </a:xfrm>
          <a:prstGeom prst="rect">
            <a:avLst/>
          </a:prstGeom>
          <a:noFill/>
          <a:ln w="12700">
            <a:noFill/>
            <a:miter lim="800000"/>
            <a:headEnd/>
            <a:tailEnd/>
          </a:ln>
          <a:effectLst/>
        </p:spPr>
        <p:txBody>
          <a:bodyPr wrap="none">
            <a:spAutoFit/>
          </a:bodyPr>
          <a:lstStyle/>
          <a:p>
            <a:r>
              <a:rPr lang="en-US"/>
              <a:t>B</a:t>
            </a:r>
          </a:p>
        </p:txBody>
      </p:sp>
      <p:sp>
        <p:nvSpPr>
          <p:cNvPr id="123909" name="Text Box 5"/>
          <p:cNvSpPr txBox="1">
            <a:spLocks noChangeArrowheads="1"/>
          </p:cNvSpPr>
          <p:nvPr/>
        </p:nvSpPr>
        <p:spPr bwMode="auto">
          <a:xfrm>
            <a:off x="7451725" y="4556125"/>
            <a:ext cx="330200" cy="336550"/>
          </a:xfrm>
          <a:prstGeom prst="rect">
            <a:avLst/>
          </a:prstGeom>
          <a:noFill/>
          <a:ln w="12700">
            <a:noFill/>
            <a:miter lim="800000"/>
            <a:headEnd/>
            <a:tailEnd/>
          </a:ln>
          <a:effectLst/>
        </p:spPr>
        <p:txBody>
          <a:bodyPr wrap="none">
            <a:spAutoFit/>
          </a:bodyPr>
          <a:lstStyle/>
          <a:p>
            <a:r>
              <a:rPr lang="en-US"/>
              <a:t>C</a:t>
            </a:r>
          </a:p>
        </p:txBody>
      </p:sp>
      <p:sp>
        <p:nvSpPr>
          <p:cNvPr id="123910" name="Text Box 6"/>
          <p:cNvSpPr txBox="1">
            <a:spLocks noChangeArrowheads="1"/>
          </p:cNvSpPr>
          <p:nvPr/>
        </p:nvSpPr>
        <p:spPr bwMode="auto">
          <a:xfrm>
            <a:off x="4251325" y="6384925"/>
            <a:ext cx="330200" cy="336550"/>
          </a:xfrm>
          <a:prstGeom prst="rect">
            <a:avLst/>
          </a:prstGeom>
          <a:noFill/>
          <a:ln w="12700">
            <a:noFill/>
            <a:miter lim="800000"/>
            <a:headEnd/>
            <a:tailEnd/>
          </a:ln>
          <a:effectLst/>
        </p:spPr>
        <p:txBody>
          <a:bodyPr wrap="none">
            <a:spAutoFit/>
          </a:bodyPr>
          <a:lstStyle/>
          <a:p>
            <a:r>
              <a:rPr lang="en-US"/>
              <a:t>D</a:t>
            </a:r>
          </a:p>
        </p:txBody>
      </p:sp>
      <p:sp>
        <p:nvSpPr>
          <p:cNvPr id="123911" name="Text Box 7"/>
          <p:cNvSpPr txBox="1">
            <a:spLocks noChangeArrowheads="1"/>
          </p:cNvSpPr>
          <p:nvPr/>
        </p:nvSpPr>
        <p:spPr bwMode="auto">
          <a:xfrm>
            <a:off x="974725" y="4632325"/>
            <a:ext cx="319088" cy="336550"/>
          </a:xfrm>
          <a:prstGeom prst="rect">
            <a:avLst/>
          </a:prstGeom>
          <a:noFill/>
          <a:ln w="12700">
            <a:noFill/>
            <a:miter lim="800000"/>
            <a:headEnd/>
            <a:tailEnd/>
          </a:ln>
          <a:effectLst/>
        </p:spPr>
        <p:txBody>
          <a:bodyPr wrap="none">
            <a:spAutoFit/>
          </a:bodyPr>
          <a:lstStyle/>
          <a:p>
            <a:r>
              <a:rPr lang="en-US"/>
              <a:t>E</a:t>
            </a:r>
          </a:p>
        </p:txBody>
      </p:sp>
      <p:sp>
        <p:nvSpPr>
          <p:cNvPr id="123912" name="Text Box 8"/>
          <p:cNvSpPr txBox="1">
            <a:spLocks noChangeArrowheads="1"/>
          </p:cNvSpPr>
          <p:nvPr/>
        </p:nvSpPr>
        <p:spPr bwMode="auto">
          <a:xfrm>
            <a:off x="212725" y="2727325"/>
            <a:ext cx="307975" cy="336550"/>
          </a:xfrm>
          <a:prstGeom prst="rect">
            <a:avLst/>
          </a:prstGeom>
          <a:noFill/>
          <a:ln w="12700">
            <a:noFill/>
            <a:miter lim="800000"/>
            <a:headEnd/>
            <a:tailEnd/>
          </a:ln>
          <a:effectLst/>
        </p:spPr>
        <p:txBody>
          <a:bodyPr wrap="none">
            <a:spAutoFit/>
          </a:bodyPr>
          <a:lstStyle/>
          <a:p>
            <a:r>
              <a:rPr lang="en-US"/>
              <a:t>F</a:t>
            </a:r>
          </a:p>
        </p:txBody>
      </p:sp>
      <p:sp>
        <p:nvSpPr>
          <p:cNvPr id="123913" name="Text Box 9"/>
          <p:cNvSpPr txBox="1">
            <a:spLocks noChangeArrowheads="1"/>
          </p:cNvSpPr>
          <p:nvPr/>
        </p:nvSpPr>
        <p:spPr bwMode="auto">
          <a:xfrm>
            <a:off x="4022725" y="288925"/>
            <a:ext cx="2111375" cy="336550"/>
          </a:xfrm>
          <a:prstGeom prst="rect">
            <a:avLst/>
          </a:prstGeom>
          <a:noFill/>
          <a:ln w="12700">
            <a:noFill/>
            <a:miter lim="800000"/>
            <a:headEnd/>
            <a:tailEnd/>
          </a:ln>
          <a:effectLst/>
        </p:spPr>
        <p:txBody>
          <a:bodyPr wrap="none">
            <a:spAutoFit/>
          </a:bodyPr>
          <a:lstStyle/>
          <a:p>
            <a:r>
              <a:rPr lang="en-US"/>
              <a:t>Poly = [A,B,C,D,E,F]</a:t>
            </a:r>
          </a:p>
        </p:txBody>
      </p:sp>
      <p:sp>
        <p:nvSpPr>
          <p:cNvPr id="123914" name="Line 10"/>
          <p:cNvSpPr>
            <a:spLocks noChangeShapeType="1"/>
          </p:cNvSpPr>
          <p:nvPr/>
        </p:nvSpPr>
        <p:spPr bwMode="auto">
          <a:xfrm>
            <a:off x="2438400" y="1295400"/>
            <a:ext cx="4876800" cy="3429000"/>
          </a:xfrm>
          <a:prstGeom prst="line">
            <a:avLst/>
          </a:prstGeom>
          <a:noFill/>
          <a:ln w="38100">
            <a:solidFill>
              <a:schemeClr val="hlink"/>
            </a:solidFill>
            <a:round/>
            <a:headEnd/>
            <a:tailEnd/>
          </a:ln>
          <a:effectLst/>
        </p:spPr>
        <p:txBody>
          <a:bodyPr wrap="none" anchor="ctr"/>
          <a:lstStyle/>
          <a:p>
            <a:endParaRPr lang="en-US"/>
          </a:p>
        </p:txBody>
      </p:sp>
      <p:sp>
        <p:nvSpPr>
          <p:cNvPr id="123915" name="Text Box 11"/>
          <p:cNvSpPr txBox="1">
            <a:spLocks noChangeArrowheads="1"/>
          </p:cNvSpPr>
          <p:nvPr/>
        </p:nvSpPr>
        <p:spPr bwMode="auto">
          <a:xfrm>
            <a:off x="4175125" y="773113"/>
            <a:ext cx="3975100" cy="701675"/>
          </a:xfrm>
          <a:prstGeom prst="rect">
            <a:avLst/>
          </a:prstGeom>
          <a:noFill/>
          <a:ln w="12700">
            <a:noFill/>
            <a:miter lim="800000"/>
            <a:headEnd/>
            <a:tailEnd/>
          </a:ln>
          <a:effectLst/>
        </p:spPr>
        <p:txBody>
          <a:bodyPr wrap="none">
            <a:spAutoFit/>
          </a:bodyPr>
          <a:lstStyle/>
          <a:p>
            <a:r>
              <a:rPr lang="en-US" sz="2000"/>
              <a:t>Area = Area(Triangle [A,B,C])  +</a:t>
            </a:r>
          </a:p>
          <a:p>
            <a:r>
              <a:rPr lang="en-US" sz="2000"/>
              <a:t>            Area(Poly[A,C,D,E,F])</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t>Draw a Shape</a:t>
            </a:r>
          </a:p>
        </p:txBody>
      </p:sp>
      <p:sp>
        <p:nvSpPr>
          <p:cNvPr id="162819" name="Rectangle 3"/>
          <p:cNvSpPr>
            <a:spLocks noGrp="1" noChangeArrowheads="1"/>
          </p:cNvSpPr>
          <p:nvPr>
            <p:ph type="body" idx="1"/>
          </p:nvPr>
        </p:nvSpPr>
        <p:spPr/>
        <p:txBody>
          <a:bodyPr/>
          <a:lstStyle/>
          <a:p>
            <a:pPr>
              <a:buFontTx/>
              <a:buNone/>
            </a:pPr>
            <a:r>
              <a:rPr lang="en-US" sz="2000" dirty="0" smtClean="0">
                <a:latin typeface="Courier New" pitchFamily="49" charset="0"/>
              </a:rPr>
              <a:t>ex9</a:t>
            </a:r>
            <a:endParaRPr lang="en-US" sz="2000" dirty="0">
              <a:latin typeface="Courier New" pitchFamily="49" charset="0"/>
            </a:endParaRPr>
          </a:p>
          <a:p>
            <a:pPr>
              <a:buFontTx/>
              <a:buNone/>
            </a:pPr>
            <a:r>
              <a:rPr lang="en-US" sz="2000" dirty="0">
                <a:latin typeface="Courier New" pitchFamily="49" charset="0"/>
              </a:rPr>
              <a:t>  = </a:t>
            </a:r>
            <a:r>
              <a:rPr lang="en-US" sz="2000" dirty="0" err="1">
                <a:latin typeface="Courier New" pitchFamily="49" charset="0"/>
              </a:rPr>
              <a:t>runGraphics</a:t>
            </a:r>
            <a:r>
              <a:rPr lang="en-US" sz="2000" dirty="0">
                <a:latin typeface="Courier New" pitchFamily="49" charset="0"/>
              </a:rPr>
              <a:t> (</a:t>
            </a:r>
          </a:p>
          <a:p>
            <a:pPr>
              <a:buFontTx/>
              <a:buNone/>
            </a:pPr>
            <a:r>
              <a:rPr lang="en-US" sz="2000" dirty="0">
                <a:latin typeface="Courier New" pitchFamily="49" charset="0"/>
              </a:rPr>
              <a:t>    do w &lt;- </a:t>
            </a:r>
            <a:r>
              <a:rPr lang="en-US" sz="2000" dirty="0" err="1">
                <a:latin typeface="Courier New" pitchFamily="49" charset="0"/>
              </a:rPr>
              <a:t>openWindow</a:t>
            </a:r>
            <a:r>
              <a:rPr lang="en-US" sz="2000" dirty="0">
                <a:latin typeface="Courier New" pitchFamily="49" charset="0"/>
              </a:rPr>
              <a:t> "Drawing Shapes" (</a:t>
            </a:r>
            <a:r>
              <a:rPr lang="en-US" sz="2000" dirty="0" err="1">
                <a:latin typeface="Courier New" pitchFamily="49" charset="0"/>
              </a:rPr>
              <a:t>xWin,yWin</a:t>
            </a:r>
            <a:r>
              <a:rPr lang="en-US" sz="2000" dirty="0">
                <a:latin typeface="Courier New" pitchFamily="49" charset="0"/>
              </a:rPr>
              <a:t>)</a:t>
            </a:r>
          </a:p>
          <a:p>
            <a:pPr>
              <a:buFontTx/>
              <a:buNone/>
            </a:pPr>
            <a:r>
              <a:rPr lang="en-US" sz="2000" dirty="0">
                <a:latin typeface="Courier New" pitchFamily="49" charset="0"/>
              </a:rPr>
              <a:t>       </a:t>
            </a:r>
            <a:r>
              <a:rPr lang="en-US" sz="2000" dirty="0" err="1">
                <a:latin typeface="Courier New" pitchFamily="49" charset="0"/>
              </a:rPr>
              <a:t>drawInWindow</a:t>
            </a:r>
            <a:r>
              <a:rPr lang="en-US" sz="2000" dirty="0">
                <a:latin typeface="Courier New" pitchFamily="49" charset="0"/>
              </a:rPr>
              <a:t> w </a:t>
            </a:r>
          </a:p>
          <a:p>
            <a:pPr>
              <a:buFontTx/>
              <a:buNone/>
            </a:pPr>
            <a:r>
              <a:rPr lang="en-US" sz="2000" dirty="0">
                <a:latin typeface="Courier New" pitchFamily="49" charset="0"/>
              </a:rPr>
              <a:t>          (</a:t>
            </a:r>
            <a:r>
              <a:rPr lang="en-US" sz="2000" dirty="0" err="1">
                <a:latin typeface="Courier New" pitchFamily="49" charset="0"/>
              </a:rPr>
              <a:t>withColor</a:t>
            </a:r>
            <a:r>
              <a:rPr lang="en-US" sz="2000" dirty="0">
                <a:latin typeface="Courier New" pitchFamily="49" charset="0"/>
              </a:rPr>
              <a:t> Red  (</a:t>
            </a:r>
            <a:r>
              <a:rPr lang="en-US" sz="2000" dirty="0" err="1">
                <a:latin typeface="Courier New" pitchFamily="49" charset="0"/>
              </a:rPr>
              <a:t>shapeToGraphic</a:t>
            </a:r>
            <a:r>
              <a:rPr lang="en-US" sz="2000" dirty="0">
                <a:latin typeface="Courier New" pitchFamily="49" charset="0"/>
              </a:rPr>
              <a:t> sh1))</a:t>
            </a:r>
          </a:p>
          <a:p>
            <a:pPr>
              <a:buFontTx/>
              <a:buNone/>
            </a:pPr>
            <a:r>
              <a:rPr lang="en-US" sz="2000" dirty="0">
                <a:latin typeface="Courier New" pitchFamily="49" charset="0"/>
              </a:rPr>
              <a:t>       </a:t>
            </a:r>
            <a:r>
              <a:rPr lang="en-US" sz="2000" dirty="0" err="1">
                <a:latin typeface="Courier New" pitchFamily="49" charset="0"/>
              </a:rPr>
              <a:t>drawInWindow</a:t>
            </a:r>
            <a:r>
              <a:rPr lang="en-US" sz="2000" dirty="0">
                <a:latin typeface="Courier New" pitchFamily="49" charset="0"/>
              </a:rPr>
              <a:t> w </a:t>
            </a:r>
          </a:p>
          <a:p>
            <a:pPr>
              <a:buFontTx/>
              <a:buNone/>
            </a:pPr>
            <a:r>
              <a:rPr lang="en-US" sz="2000" dirty="0">
                <a:latin typeface="Courier New" pitchFamily="49" charset="0"/>
              </a:rPr>
              <a:t>          (</a:t>
            </a:r>
            <a:r>
              <a:rPr lang="en-US" sz="2000" dirty="0" err="1">
                <a:latin typeface="Courier New" pitchFamily="49" charset="0"/>
              </a:rPr>
              <a:t>withColor</a:t>
            </a:r>
            <a:r>
              <a:rPr lang="en-US" sz="2000" dirty="0">
                <a:latin typeface="Courier New" pitchFamily="49" charset="0"/>
              </a:rPr>
              <a:t> Blue (</a:t>
            </a:r>
            <a:r>
              <a:rPr lang="en-US" sz="2000" dirty="0" err="1">
                <a:latin typeface="Courier New" pitchFamily="49" charset="0"/>
              </a:rPr>
              <a:t>shapeToGraphic</a:t>
            </a:r>
            <a:r>
              <a:rPr lang="en-US" sz="2000" dirty="0">
                <a:latin typeface="Courier New" pitchFamily="49" charset="0"/>
              </a:rPr>
              <a:t> sh2))</a:t>
            </a:r>
          </a:p>
          <a:p>
            <a:pPr>
              <a:buFontTx/>
              <a:buNone/>
            </a:pPr>
            <a:r>
              <a:rPr lang="en-US" sz="2000" dirty="0">
                <a:latin typeface="Courier New" pitchFamily="49" charset="0"/>
              </a:rPr>
              <a:t>       </a:t>
            </a:r>
            <a:r>
              <a:rPr lang="en-US" sz="2000" dirty="0" err="1">
                <a:latin typeface="Courier New" pitchFamily="49" charset="0"/>
              </a:rPr>
              <a:t>spaceClose</a:t>
            </a:r>
            <a:r>
              <a:rPr lang="en-US" sz="2000" dirty="0">
                <a:latin typeface="Courier New" pitchFamily="49" charset="0"/>
              </a:rPr>
              <a:t> w </a:t>
            </a:r>
          </a:p>
          <a:p>
            <a:pPr>
              <a:buFontTx/>
              <a:buNone/>
            </a:pPr>
            <a:r>
              <a:rPr lang="en-US" sz="2000" dirty="0">
                <a:latin typeface="Courier New" pitchFamily="49" charset="0"/>
              </a:rPr>
              <a:t>    )</a:t>
            </a:r>
          </a:p>
          <a:p>
            <a:pPr>
              <a:buFontTx/>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42" name="Picture 2"/>
          <p:cNvPicPr>
            <a:picLocks noChangeAspect="1" noChangeArrowheads="1"/>
          </p:cNvPicPr>
          <p:nvPr/>
        </p:nvPicPr>
        <p:blipFill>
          <a:blip r:embed="rId2" cstate="print"/>
          <a:srcRect/>
          <a:stretch>
            <a:fillRect/>
          </a:stretch>
        </p:blipFill>
        <p:spPr bwMode="auto">
          <a:xfrm>
            <a:off x="1676400" y="919163"/>
            <a:ext cx="5791200" cy="5019675"/>
          </a:xfrm>
          <a:prstGeom prst="rect">
            <a:avLst/>
          </a:prstGeom>
          <a:noFill/>
          <a:ln w="12700">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dirty="0"/>
              <a:t>Draw multiple Shapes</a:t>
            </a:r>
          </a:p>
        </p:txBody>
      </p:sp>
      <p:sp>
        <p:nvSpPr>
          <p:cNvPr id="164867" name="Rectangle 3"/>
          <p:cNvSpPr>
            <a:spLocks noGrp="1" noChangeArrowheads="1"/>
          </p:cNvSpPr>
          <p:nvPr>
            <p:ph type="body" idx="1"/>
          </p:nvPr>
        </p:nvSpPr>
        <p:spPr/>
        <p:txBody>
          <a:bodyPr>
            <a:normAutofit fontScale="70000" lnSpcReduction="20000"/>
          </a:bodyPr>
          <a:lstStyle/>
          <a:p>
            <a:pPr>
              <a:buFontTx/>
              <a:buNone/>
            </a:pPr>
            <a:r>
              <a:rPr lang="en-US" b="1" dirty="0">
                <a:latin typeface="Courier New" pitchFamily="49" charset="0"/>
              </a:rPr>
              <a:t>type </a:t>
            </a:r>
            <a:r>
              <a:rPr lang="en-US" b="1" dirty="0" err="1">
                <a:latin typeface="Courier New" pitchFamily="49" charset="0"/>
              </a:rPr>
              <a:t>ColoredShapes</a:t>
            </a:r>
            <a:r>
              <a:rPr lang="en-US" b="1" dirty="0">
                <a:latin typeface="Courier New" pitchFamily="49" charset="0"/>
              </a:rPr>
              <a:t> = [(</a:t>
            </a:r>
            <a:r>
              <a:rPr lang="en-US" b="1" dirty="0" err="1">
                <a:latin typeface="Courier New" pitchFamily="49" charset="0"/>
              </a:rPr>
              <a:t>Color,Shape</a:t>
            </a:r>
            <a:r>
              <a:rPr lang="en-US" b="1" dirty="0">
                <a:latin typeface="Courier New" pitchFamily="49" charset="0"/>
              </a:rPr>
              <a:t>)]</a:t>
            </a:r>
          </a:p>
          <a:p>
            <a:pPr>
              <a:buFontTx/>
              <a:buNone/>
            </a:pPr>
            <a:endParaRPr lang="en-US" b="1" dirty="0">
              <a:latin typeface="Courier New" pitchFamily="49" charset="0"/>
            </a:endParaRPr>
          </a:p>
          <a:p>
            <a:pPr>
              <a:buFontTx/>
              <a:buNone/>
            </a:pPr>
            <a:r>
              <a:rPr lang="en-US" b="1" dirty="0" err="1">
                <a:latin typeface="Courier New" pitchFamily="49" charset="0"/>
              </a:rPr>
              <a:t>shs</a:t>
            </a:r>
            <a:r>
              <a:rPr lang="en-US" b="1" dirty="0">
                <a:latin typeface="Courier New" pitchFamily="49" charset="0"/>
              </a:rPr>
              <a:t> :: </a:t>
            </a:r>
            <a:r>
              <a:rPr lang="en-US" b="1" dirty="0" err="1">
                <a:latin typeface="Courier New" pitchFamily="49" charset="0"/>
              </a:rPr>
              <a:t>ColoredShapes</a:t>
            </a:r>
            <a:endParaRPr lang="en-US" b="1" dirty="0">
              <a:latin typeface="Courier New" pitchFamily="49" charset="0"/>
            </a:endParaRPr>
          </a:p>
          <a:p>
            <a:pPr>
              <a:buFontTx/>
              <a:buNone/>
            </a:pPr>
            <a:r>
              <a:rPr lang="en-US" b="1" dirty="0" err="1">
                <a:latin typeface="Courier New" pitchFamily="49" charset="0"/>
              </a:rPr>
              <a:t>shs</a:t>
            </a:r>
            <a:r>
              <a:rPr lang="en-US" b="1" dirty="0">
                <a:latin typeface="Courier New" pitchFamily="49" charset="0"/>
              </a:rPr>
              <a:t>  = [(Red,sh1),(Blue,sh2),</a:t>
            </a:r>
          </a:p>
          <a:p>
            <a:pPr>
              <a:buFontTx/>
              <a:buNone/>
            </a:pPr>
            <a:r>
              <a:rPr lang="en-US" b="1" dirty="0">
                <a:latin typeface="Courier New" pitchFamily="49" charset="0"/>
              </a:rPr>
              <a:t>        (Yellow,sh3),(Magenta,sh4)]</a:t>
            </a:r>
          </a:p>
          <a:p>
            <a:pPr>
              <a:buFontTx/>
              <a:buNone/>
            </a:pPr>
            <a:r>
              <a:rPr lang="en-US" b="1" dirty="0">
                <a:latin typeface="Courier New" pitchFamily="49" charset="0"/>
              </a:rPr>
              <a:t>   </a:t>
            </a:r>
          </a:p>
          <a:p>
            <a:pPr>
              <a:buFontTx/>
              <a:buNone/>
            </a:pPr>
            <a:r>
              <a:rPr lang="en-US" b="1" dirty="0" err="1">
                <a:latin typeface="Courier New" pitchFamily="49" charset="0"/>
              </a:rPr>
              <a:t>drawShapes</a:t>
            </a:r>
            <a:r>
              <a:rPr lang="en-US" b="1" dirty="0">
                <a:latin typeface="Courier New" pitchFamily="49" charset="0"/>
              </a:rPr>
              <a:t> :: </a:t>
            </a:r>
            <a:r>
              <a:rPr lang="en-US" sz="2000" b="1" dirty="0">
                <a:latin typeface="Courier New" pitchFamily="49" charset="0"/>
              </a:rPr>
              <a:t>Window -&gt; </a:t>
            </a:r>
            <a:r>
              <a:rPr lang="en-US" sz="2000" b="1" dirty="0" err="1">
                <a:latin typeface="Courier New" pitchFamily="49" charset="0"/>
              </a:rPr>
              <a:t>ColoredShapes</a:t>
            </a:r>
            <a:r>
              <a:rPr lang="en-US" sz="2000" b="1" dirty="0">
                <a:latin typeface="Courier New" pitchFamily="49" charset="0"/>
              </a:rPr>
              <a:t> -&gt; IO ()</a:t>
            </a:r>
          </a:p>
          <a:p>
            <a:pPr>
              <a:buFontTx/>
              <a:buNone/>
            </a:pPr>
            <a:r>
              <a:rPr lang="en-US" b="1" dirty="0" err="1">
                <a:latin typeface="Courier New" pitchFamily="49" charset="0"/>
              </a:rPr>
              <a:t>drawShapes</a:t>
            </a:r>
            <a:r>
              <a:rPr lang="en-US" b="1" dirty="0">
                <a:latin typeface="Courier New" pitchFamily="49" charset="0"/>
              </a:rPr>
              <a:t> w []  = return ()</a:t>
            </a:r>
          </a:p>
          <a:p>
            <a:pPr>
              <a:buFontTx/>
              <a:buNone/>
            </a:pPr>
            <a:r>
              <a:rPr lang="en-US" b="1" dirty="0" err="1">
                <a:latin typeface="Courier New" pitchFamily="49" charset="0"/>
              </a:rPr>
              <a:t>drawShapes</a:t>
            </a:r>
            <a:r>
              <a:rPr lang="en-US" b="1" dirty="0">
                <a:latin typeface="Courier New" pitchFamily="49" charset="0"/>
              </a:rPr>
              <a:t> w ((</a:t>
            </a:r>
            <a:r>
              <a:rPr lang="en-US" b="1" dirty="0" err="1">
                <a:latin typeface="Courier New" pitchFamily="49" charset="0"/>
              </a:rPr>
              <a:t>c,s</a:t>
            </a:r>
            <a:r>
              <a:rPr lang="en-US" b="1" dirty="0">
                <a:latin typeface="Courier New" pitchFamily="49" charset="0"/>
              </a:rPr>
              <a:t>):</a:t>
            </a:r>
            <a:r>
              <a:rPr lang="en-US" b="1" dirty="0" err="1">
                <a:latin typeface="Courier New" pitchFamily="49" charset="0"/>
              </a:rPr>
              <a:t>cs</a:t>
            </a:r>
            <a:r>
              <a:rPr lang="en-US" b="1" dirty="0">
                <a:latin typeface="Courier New" pitchFamily="49" charset="0"/>
              </a:rPr>
              <a:t>)</a:t>
            </a:r>
          </a:p>
          <a:p>
            <a:pPr>
              <a:buFontTx/>
              <a:buNone/>
            </a:pPr>
            <a:r>
              <a:rPr lang="en-US" b="1" dirty="0">
                <a:latin typeface="Courier New" pitchFamily="49" charset="0"/>
              </a:rPr>
              <a:t>  = do </a:t>
            </a:r>
            <a:r>
              <a:rPr lang="en-US" b="1" dirty="0" err="1">
                <a:latin typeface="Courier New" pitchFamily="49" charset="0"/>
              </a:rPr>
              <a:t>drawInWindow</a:t>
            </a:r>
            <a:r>
              <a:rPr lang="en-US" b="1" dirty="0">
                <a:latin typeface="Courier New" pitchFamily="49" charset="0"/>
              </a:rPr>
              <a:t> w </a:t>
            </a:r>
          </a:p>
          <a:p>
            <a:pPr>
              <a:buFontTx/>
              <a:buNone/>
            </a:pPr>
            <a:r>
              <a:rPr lang="en-US" b="1" dirty="0">
                <a:latin typeface="Courier New" pitchFamily="49" charset="0"/>
              </a:rPr>
              <a:t>         (</a:t>
            </a:r>
            <a:r>
              <a:rPr lang="en-US" b="1" dirty="0" err="1">
                <a:latin typeface="Courier New" pitchFamily="49" charset="0"/>
              </a:rPr>
              <a:t>withColor</a:t>
            </a:r>
            <a:r>
              <a:rPr lang="en-US" b="1" dirty="0">
                <a:latin typeface="Courier New" pitchFamily="49" charset="0"/>
              </a:rPr>
              <a:t> c (</a:t>
            </a:r>
            <a:r>
              <a:rPr lang="en-US" b="1" dirty="0" err="1">
                <a:latin typeface="Courier New" pitchFamily="49" charset="0"/>
              </a:rPr>
              <a:t>shapeToGraphic</a:t>
            </a:r>
            <a:r>
              <a:rPr lang="en-US" b="1" dirty="0">
                <a:latin typeface="Courier New" pitchFamily="49" charset="0"/>
              </a:rPr>
              <a:t> s))</a:t>
            </a:r>
          </a:p>
          <a:p>
            <a:pPr>
              <a:buFontTx/>
              <a:buNone/>
            </a:pPr>
            <a:r>
              <a:rPr lang="en-US" b="1" dirty="0">
                <a:latin typeface="Courier New" pitchFamily="49" charset="0"/>
              </a:rPr>
              <a:t>       </a:t>
            </a:r>
            <a:r>
              <a:rPr lang="en-US" b="1" dirty="0" err="1">
                <a:latin typeface="Courier New" pitchFamily="49" charset="0"/>
              </a:rPr>
              <a:t>drawShapes</a:t>
            </a:r>
            <a:r>
              <a:rPr lang="en-US" b="1" dirty="0">
                <a:latin typeface="Courier New" pitchFamily="49" charset="0"/>
              </a:rPr>
              <a:t> w </a:t>
            </a:r>
            <a:r>
              <a:rPr lang="en-US" b="1" dirty="0" err="1">
                <a:latin typeface="Courier New" pitchFamily="49" charset="0"/>
              </a:rPr>
              <a:t>cs</a:t>
            </a:r>
            <a:endParaRPr lang="en-US" b="1" dirty="0">
              <a:latin typeface="Courier New"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dirty="0"/>
              <a:t>Make an Action</a:t>
            </a:r>
          </a:p>
        </p:txBody>
      </p:sp>
      <p:sp>
        <p:nvSpPr>
          <p:cNvPr id="165891" name="Rectangle 3"/>
          <p:cNvSpPr>
            <a:spLocks noGrp="1" noChangeArrowheads="1"/>
          </p:cNvSpPr>
          <p:nvPr>
            <p:ph type="body" idx="1"/>
          </p:nvPr>
        </p:nvSpPr>
        <p:spPr/>
        <p:txBody>
          <a:bodyPr>
            <a:normAutofit/>
          </a:bodyPr>
          <a:lstStyle/>
          <a:p>
            <a:pPr>
              <a:buFontTx/>
              <a:buNone/>
            </a:pPr>
            <a:r>
              <a:rPr lang="en-US" sz="2000" b="1" dirty="0" smtClean="0">
                <a:latin typeface="Courier New" pitchFamily="49" charset="0"/>
              </a:rPr>
              <a:t>ex10</a:t>
            </a:r>
            <a:endParaRPr lang="en-US" sz="2000" b="1" dirty="0">
              <a:latin typeface="Courier New" pitchFamily="49" charset="0"/>
            </a:endParaRPr>
          </a:p>
          <a:p>
            <a:pPr>
              <a:buFontTx/>
              <a:buNone/>
            </a:pPr>
            <a:r>
              <a:rPr lang="en-US" sz="2000" b="1" dirty="0">
                <a:latin typeface="Courier New" pitchFamily="49" charset="0"/>
              </a:rPr>
              <a:t>  = </a:t>
            </a:r>
            <a:r>
              <a:rPr lang="en-US" sz="2000" b="1" dirty="0" err="1">
                <a:latin typeface="Courier New" pitchFamily="49" charset="0"/>
              </a:rPr>
              <a:t>runGraphics</a:t>
            </a:r>
            <a:r>
              <a:rPr lang="en-US" sz="2000" b="1" dirty="0">
                <a:latin typeface="Courier New" pitchFamily="49" charset="0"/>
              </a:rPr>
              <a:t> (</a:t>
            </a:r>
          </a:p>
          <a:p>
            <a:pPr>
              <a:buFontTx/>
              <a:buNone/>
            </a:pPr>
            <a:r>
              <a:rPr lang="en-US" sz="2000" b="1" dirty="0">
                <a:latin typeface="Courier New" pitchFamily="49" charset="0"/>
              </a:rPr>
              <a:t>    do w &lt;- </a:t>
            </a:r>
            <a:r>
              <a:rPr lang="en-US" sz="2000" b="1" dirty="0" err="1">
                <a:latin typeface="Courier New" pitchFamily="49" charset="0"/>
              </a:rPr>
              <a:t>openWindow</a:t>
            </a:r>
            <a:r>
              <a:rPr lang="en-US" sz="2000" b="1" dirty="0">
                <a:latin typeface="Courier New" pitchFamily="49" charset="0"/>
              </a:rPr>
              <a:t> </a:t>
            </a:r>
          </a:p>
          <a:p>
            <a:pPr>
              <a:buFontTx/>
              <a:buNone/>
            </a:pPr>
            <a:r>
              <a:rPr lang="en-US" sz="2000" b="1" dirty="0">
                <a:latin typeface="Courier New" pitchFamily="49" charset="0"/>
              </a:rPr>
              <a:t>             "Drawing Shapes" (</a:t>
            </a:r>
            <a:r>
              <a:rPr lang="en-US" sz="2000" b="1" dirty="0" err="1">
                <a:latin typeface="Courier New" pitchFamily="49" charset="0"/>
              </a:rPr>
              <a:t>xWin,yWin</a:t>
            </a:r>
            <a:r>
              <a:rPr lang="en-US" sz="2000" b="1" dirty="0">
                <a:latin typeface="Courier New" pitchFamily="49" charset="0"/>
              </a:rPr>
              <a:t>)</a:t>
            </a:r>
          </a:p>
          <a:p>
            <a:pPr>
              <a:buFontTx/>
              <a:buNone/>
            </a:pPr>
            <a:r>
              <a:rPr lang="en-US" sz="2000" b="1" dirty="0">
                <a:latin typeface="Courier New" pitchFamily="49" charset="0"/>
              </a:rPr>
              <a:t>       </a:t>
            </a:r>
            <a:r>
              <a:rPr lang="en-US" sz="2000" b="1" dirty="0" err="1">
                <a:latin typeface="Courier New" pitchFamily="49" charset="0"/>
              </a:rPr>
              <a:t>drawShapes</a:t>
            </a:r>
            <a:r>
              <a:rPr lang="en-US" sz="2000" b="1" dirty="0">
                <a:latin typeface="Courier New" pitchFamily="49" charset="0"/>
              </a:rPr>
              <a:t> w </a:t>
            </a:r>
            <a:r>
              <a:rPr lang="en-US" sz="2000" b="1" dirty="0" err="1">
                <a:latin typeface="Courier New" pitchFamily="49" charset="0"/>
              </a:rPr>
              <a:t>shs</a:t>
            </a:r>
            <a:endParaRPr lang="en-US" sz="2000" b="1" dirty="0">
              <a:latin typeface="Courier New" pitchFamily="49" charset="0"/>
            </a:endParaRPr>
          </a:p>
          <a:p>
            <a:pPr>
              <a:buFontTx/>
              <a:buNone/>
            </a:pPr>
            <a:r>
              <a:rPr lang="en-US" sz="2000" b="1" dirty="0">
                <a:latin typeface="Courier New" pitchFamily="49" charset="0"/>
              </a:rPr>
              <a:t>       </a:t>
            </a:r>
            <a:r>
              <a:rPr lang="en-US" sz="2000" b="1" dirty="0" err="1">
                <a:latin typeface="Courier New" pitchFamily="49" charset="0"/>
              </a:rPr>
              <a:t>spaceClose</a:t>
            </a:r>
            <a:r>
              <a:rPr lang="en-US" sz="2000" b="1" dirty="0">
                <a:latin typeface="Courier New" pitchFamily="49" charset="0"/>
              </a:rPr>
              <a:t> w )</a:t>
            </a:r>
          </a:p>
        </p:txBody>
      </p:sp>
      <p:pic>
        <p:nvPicPr>
          <p:cNvPr id="165892" name="Picture 4"/>
          <p:cNvPicPr>
            <a:picLocks noChangeAspect="1" noChangeArrowheads="1"/>
          </p:cNvPicPr>
          <p:nvPr/>
        </p:nvPicPr>
        <p:blipFill>
          <a:blip r:embed="rId2" cstate="print"/>
          <a:srcRect/>
          <a:stretch>
            <a:fillRect/>
          </a:stretch>
        </p:blipFill>
        <p:spPr bwMode="auto">
          <a:xfrm>
            <a:off x="5029200" y="3200400"/>
            <a:ext cx="3657600" cy="3170238"/>
          </a:xfrm>
          <a:prstGeom prst="rect">
            <a:avLst/>
          </a:prstGeom>
          <a:noFill/>
          <a:ln w="12700">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1026"/>
          <p:cNvSpPr>
            <a:spLocks noGrp="1" noChangeArrowheads="1"/>
          </p:cNvSpPr>
          <p:nvPr>
            <p:ph type="title"/>
          </p:nvPr>
        </p:nvSpPr>
        <p:spPr>
          <a:xfrm>
            <a:off x="457200" y="274638"/>
            <a:ext cx="8229600" cy="715962"/>
          </a:xfrm>
        </p:spPr>
        <p:txBody>
          <a:bodyPr>
            <a:normAutofit fontScale="90000"/>
          </a:bodyPr>
          <a:lstStyle/>
          <a:p>
            <a:r>
              <a:rPr lang="en-US" dirty="0"/>
              <a:t>Another Example</a:t>
            </a:r>
          </a:p>
        </p:txBody>
      </p:sp>
      <p:sp>
        <p:nvSpPr>
          <p:cNvPr id="166915" name="Rectangle 1027"/>
          <p:cNvSpPr>
            <a:spLocks noGrp="1" noChangeArrowheads="1"/>
          </p:cNvSpPr>
          <p:nvPr>
            <p:ph type="body" idx="1"/>
          </p:nvPr>
        </p:nvSpPr>
        <p:spPr>
          <a:xfrm>
            <a:off x="381000" y="952500"/>
            <a:ext cx="8458200" cy="5448300"/>
          </a:xfrm>
        </p:spPr>
        <p:txBody>
          <a:bodyPr/>
          <a:lstStyle/>
          <a:p>
            <a:pPr>
              <a:buFontTx/>
              <a:buNone/>
            </a:pPr>
            <a:r>
              <a:rPr lang="en-US" sz="2000" b="1" dirty="0" smtClean="0">
                <a:latin typeface="Courier New" pitchFamily="49" charset="0"/>
              </a:rPr>
              <a:t>ex11</a:t>
            </a:r>
            <a:endParaRPr lang="en-US" sz="2000" b="1" dirty="0">
              <a:latin typeface="Courier New" pitchFamily="49" charset="0"/>
            </a:endParaRPr>
          </a:p>
          <a:p>
            <a:pPr>
              <a:buFontTx/>
              <a:buNone/>
            </a:pPr>
            <a:r>
              <a:rPr lang="en-US" sz="2000" b="1" dirty="0">
                <a:latin typeface="Courier New" pitchFamily="49" charset="0"/>
              </a:rPr>
              <a:t>  = </a:t>
            </a:r>
            <a:r>
              <a:rPr lang="en-US" sz="2000" b="1" dirty="0" err="1">
                <a:latin typeface="Courier New" pitchFamily="49" charset="0"/>
              </a:rPr>
              <a:t>runGraphics</a:t>
            </a:r>
            <a:r>
              <a:rPr lang="en-US" sz="2000" b="1" dirty="0">
                <a:latin typeface="Courier New" pitchFamily="49" charset="0"/>
              </a:rPr>
              <a:t> (</a:t>
            </a:r>
          </a:p>
          <a:p>
            <a:pPr>
              <a:buFontTx/>
              <a:buNone/>
            </a:pPr>
            <a:r>
              <a:rPr lang="en-US" sz="2000" b="1" dirty="0">
                <a:latin typeface="Courier New" pitchFamily="49" charset="0"/>
              </a:rPr>
              <a:t>     do w &lt;- </a:t>
            </a:r>
            <a:r>
              <a:rPr lang="en-US" sz="2000" b="1" dirty="0" err="1">
                <a:latin typeface="Courier New" pitchFamily="49" charset="0"/>
              </a:rPr>
              <a:t>openWindow</a:t>
            </a:r>
            <a:r>
              <a:rPr lang="en-US" sz="2000" b="1" dirty="0">
                <a:latin typeface="Courier New" pitchFamily="49" charset="0"/>
              </a:rPr>
              <a:t> "Drawing Shapes" (</a:t>
            </a:r>
            <a:r>
              <a:rPr lang="en-US" sz="2000" b="1" dirty="0" err="1">
                <a:latin typeface="Courier New" pitchFamily="49" charset="0"/>
              </a:rPr>
              <a:t>xWin,yWin</a:t>
            </a:r>
            <a:r>
              <a:rPr lang="en-US" sz="2000" b="1" dirty="0">
                <a:latin typeface="Courier New" pitchFamily="49" charset="0"/>
              </a:rPr>
              <a:t>)</a:t>
            </a:r>
          </a:p>
          <a:p>
            <a:pPr>
              <a:buFontTx/>
              <a:buNone/>
            </a:pPr>
            <a:r>
              <a:rPr lang="en-US" sz="2000" b="1" dirty="0">
                <a:latin typeface="Courier New" pitchFamily="49" charset="0"/>
              </a:rPr>
              <a:t>        </a:t>
            </a:r>
            <a:r>
              <a:rPr lang="en-US" sz="2000" b="1" dirty="0" err="1">
                <a:latin typeface="Courier New" pitchFamily="49" charset="0"/>
              </a:rPr>
              <a:t>drawShapes</a:t>
            </a:r>
            <a:r>
              <a:rPr lang="en-US" sz="2000" b="1" dirty="0">
                <a:latin typeface="Courier New" pitchFamily="49" charset="0"/>
              </a:rPr>
              <a:t> w (reverse </a:t>
            </a:r>
            <a:r>
              <a:rPr lang="en-US" sz="2000" b="1" dirty="0" err="1">
                <a:latin typeface="Courier New" pitchFamily="49" charset="0"/>
              </a:rPr>
              <a:t>coloredCircles</a:t>
            </a:r>
            <a:r>
              <a:rPr lang="en-US" sz="2000" b="1" dirty="0">
                <a:latin typeface="Courier New" pitchFamily="49" charset="0"/>
              </a:rPr>
              <a:t>)</a:t>
            </a:r>
          </a:p>
          <a:p>
            <a:pPr>
              <a:buFontTx/>
              <a:buNone/>
            </a:pPr>
            <a:r>
              <a:rPr lang="en-US" sz="2000" b="1" dirty="0">
                <a:latin typeface="Courier New" pitchFamily="49" charset="0"/>
              </a:rPr>
              <a:t>        </a:t>
            </a:r>
            <a:r>
              <a:rPr lang="en-US" sz="2000" b="1" dirty="0" err="1">
                <a:latin typeface="Courier New" pitchFamily="49" charset="0"/>
              </a:rPr>
              <a:t>spaceClose</a:t>
            </a:r>
            <a:r>
              <a:rPr lang="en-US" sz="2000" b="1" dirty="0">
                <a:latin typeface="Courier New" pitchFamily="49" charset="0"/>
              </a:rPr>
              <a:t> w</a:t>
            </a:r>
          </a:p>
          <a:p>
            <a:pPr>
              <a:buFontTx/>
              <a:buNone/>
            </a:pPr>
            <a:r>
              <a:rPr lang="en-US" sz="2000" b="1" dirty="0">
                <a:latin typeface="Courier New" pitchFamily="49" charset="0"/>
              </a:rPr>
              <a:t>    )</a:t>
            </a:r>
          </a:p>
          <a:p>
            <a:pPr>
              <a:buFontTx/>
              <a:buNone/>
            </a:pPr>
            <a:r>
              <a:rPr lang="en-US" sz="2000" b="1" dirty="0">
                <a:latin typeface="Courier New" pitchFamily="49" charset="0"/>
              </a:rPr>
              <a:t>    </a:t>
            </a:r>
          </a:p>
          <a:p>
            <a:pPr>
              <a:buFontTx/>
              <a:buNone/>
            </a:pPr>
            <a:r>
              <a:rPr lang="en-US" sz="2000" b="1" dirty="0" err="1">
                <a:latin typeface="Courier New" pitchFamily="49" charset="0"/>
              </a:rPr>
              <a:t>conCircles</a:t>
            </a:r>
            <a:r>
              <a:rPr lang="en-US" sz="2000" b="1" dirty="0">
                <a:latin typeface="Courier New" pitchFamily="49" charset="0"/>
              </a:rPr>
              <a:t> = map circle [0.2,0.4 .. 1.6]</a:t>
            </a:r>
          </a:p>
          <a:p>
            <a:pPr>
              <a:buFontTx/>
              <a:buNone/>
            </a:pPr>
            <a:endParaRPr lang="en-US" sz="2000" b="1" dirty="0">
              <a:latin typeface="Courier New" pitchFamily="49" charset="0"/>
            </a:endParaRPr>
          </a:p>
          <a:p>
            <a:pPr>
              <a:buFontTx/>
              <a:buNone/>
            </a:pPr>
            <a:r>
              <a:rPr lang="en-US" sz="2000" b="1" dirty="0" err="1">
                <a:latin typeface="Courier New" pitchFamily="49" charset="0"/>
              </a:rPr>
              <a:t>coloredCircles</a:t>
            </a:r>
            <a:r>
              <a:rPr lang="en-US" sz="2000" b="1" dirty="0">
                <a:latin typeface="Courier New" pitchFamily="49" charset="0"/>
              </a:rPr>
              <a:t> = </a:t>
            </a:r>
          </a:p>
          <a:p>
            <a:pPr>
              <a:buFontTx/>
              <a:buNone/>
            </a:pPr>
            <a:r>
              <a:rPr lang="en-US" sz="2000" b="1" dirty="0">
                <a:latin typeface="Courier New" pitchFamily="49" charset="0"/>
              </a:rPr>
              <a:t>  zip [Black, Blue, Green, Cyan, Red, Magenta, Yellow, White]</a:t>
            </a:r>
          </a:p>
          <a:p>
            <a:pPr>
              <a:buFontTx/>
              <a:buNone/>
            </a:pPr>
            <a:r>
              <a:rPr lang="en-US" sz="2000" b="1" dirty="0">
                <a:latin typeface="Courier New" pitchFamily="49" charset="0"/>
              </a:rPr>
              <a:t>      </a:t>
            </a:r>
            <a:r>
              <a:rPr lang="en-US" sz="2000" b="1" dirty="0" err="1">
                <a:latin typeface="Courier New" pitchFamily="49" charset="0"/>
              </a:rPr>
              <a:t>conCircles</a:t>
            </a:r>
            <a:endParaRPr lang="en-US" sz="2000" b="1" dirty="0">
              <a:latin typeface="Courier New" pitchFamily="49" charset="0"/>
            </a:endParaRPr>
          </a:p>
          <a:p>
            <a:pPr>
              <a:buFontTx/>
              <a:buNone/>
            </a:pPr>
            <a:endParaRPr lang="en-US" sz="2000" dirty="0">
              <a:latin typeface="Courier New"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38" name="Picture 2"/>
          <p:cNvPicPr>
            <a:picLocks noChangeAspect="1" noChangeArrowheads="1"/>
          </p:cNvPicPr>
          <p:nvPr/>
        </p:nvPicPr>
        <p:blipFill>
          <a:blip r:embed="rId2" cstate="print"/>
          <a:srcRect/>
          <a:stretch>
            <a:fillRect/>
          </a:stretch>
        </p:blipFill>
        <p:spPr bwMode="auto">
          <a:xfrm>
            <a:off x="1676400" y="919163"/>
            <a:ext cx="5791200" cy="5019675"/>
          </a:xfrm>
          <a:prstGeom prst="rect">
            <a:avLst/>
          </a:prstGeom>
          <a:noFill/>
          <a:ln w="12700">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457200" y="274638"/>
            <a:ext cx="8229600" cy="639762"/>
          </a:xfrm>
        </p:spPr>
        <p:txBody>
          <a:bodyPr>
            <a:normAutofit fontScale="90000"/>
          </a:bodyPr>
          <a:lstStyle/>
          <a:p>
            <a:r>
              <a:rPr lang="en-US" dirty="0"/>
              <a:t>The Region </a:t>
            </a:r>
            <a:r>
              <a:rPr lang="en-US" dirty="0" err="1"/>
              <a:t>datatype</a:t>
            </a:r>
            <a:endParaRPr lang="en-US" dirty="0"/>
          </a:p>
        </p:txBody>
      </p:sp>
      <p:sp>
        <p:nvSpPr>
          <p:cNvPr id="111619" name="Rectangle 3"/>
          <p:cNvSpPr>
            <a:spLocks noGrp="1" noChangeArrowheads="1"/>
          </p:cNvSpPr>
          <p:nvPr>
            <p:ph type="body" idx="1"/>
          </p:nvPr>
        </p:nvSpPr>
        <p:spPr>
          <a:xfrm>
            <a:off x="457200" y="1143000"/>
            <a:ext cx="8229600" cy="4983163"/>
          </a:xfrm>
        </p:spPr>
        <p:txBody>
          <a:bodyPr>
            <a:normAutofit fontScale="85000" lnSpcReduction="10000"/>
          </a:bodyPr>
          <a:lstStyle/>
          <a:p>
            <a:r>
              <a:rPr lang="en-US" dirty="0"/>
              <a:t>A region represents an area on the two dimensional plane</a:t>
            </a:r>
          </a:p>
          <a:p>
            <a:r>
              <a:rPr lang="en-US" dirty="0"/>
              <a:t>Its represented by a tree-like data-structure</a:t>
            </a:r>
            <a:endParaRPr lang="en-US" dirty="0">
              <a:latin typeface="Courier New" pitchFamily="49" charset="0"/>
            </a:endParaRPr>
          </a:p>
          <a:p>
            <a:pPr>
              <a:buFontTx/>
              <a:buNone/>
            </a:pPr>
            <a:endParaRPr lang="en-US" sz="2000" dirty="0">
              <a:latin typeface="Courier New" pitchFamily="49" charset="0"/>
            </a:endParaRPr>
          </a:p>
          <a:p>
            <a:pPr>
              <a:buFontTx/>
              <a:buNone/>
            </a:pPr>
            <a:r>
              <a:rPr lang="en-US" sz="2400" b="1" dirty="0">
                <a:latin typeface="Courier New" pitchFamily="49" charset="0"/>
              </a:rPr>
              <a:t>-- A Region is either:</a:t>
            </a:r>
          </a:p>
          <a:p>
            <a:pPr>
              <a:buFontTx/>
              <a:buNone/>
            </a:pPr>
            <a:r>
              <a:rPr lang="en-US" sz="2400" b="1" dirty="0">
                <a:latin typeface="Courier New" pitchFamily="49" charset="0"/>
              </a:rPr>
              <a:t>data Region = </a:t>
            </a:r>
          </a:p>
          <a:p>
            <a:pPr>
              <a:buFontTx/>
              <a:buNone/>
            </a:pPr>
            <a:r>
              <a:rPr lang="en-US" sz="2400" b="1" dirty="0">
                <a:latin typeface="Courier New" pitchFamily="49" charset="0"/>
              </a:rPr>
              <a:t>   Shape </a:t>
            </a:r>
            <a:r>
              <a:rPr lang="en-US" sz="2400" b="1" dirty="0" err="1">
                <a:latin typeface="Courier New" pitchFamily="49" charset="0"/>
              </a:rPr>
              <a:t>Shape</a:t>
            </a:r>
            <a:r>
              <a:rPr lang="en-US" sz="2400" b="1" dirty="0">
                <a:latin typeface="Courier New" pitchFamily="49" charset="0"/>
              </a:rPr>
              <a:t>               -- primitive shape</a:t>
            </a:r>
          </a:p>
          <a:p>
            <a:pPr>
              <a:buFontTx/>
              <a:buNone/>
            </a:pPr>
            <a:r>
              <a:rPr lang="en-US" sz="2400" b="1" dirty="0">
                <a:latin typeface="Courier New" pitchFamily="49" charset="0"/>
              </a:rPr>
              <a:t> | Translate Vector Region   -- translated region</a:t>
            </a:r>
          </a:p>
          <a:p>
            <a:pPr>
              <a:buFontTx/>
              <a:buNone/>
            </a:pPr>
            <a:r>
              <a:rPr lang="en-US" sz="2400" b="1" dirty="0">
                <a:latin typeface="Courier New" pitchFamily="49" charset="0"/>
              </a:rPr>
              <a:t> | Scale     Vector Region   -- scaled region</a:t>
            </a:r>
          </a:p>
          <a:p>
            <a:pPr>
              <a:buFontTx/>
              <a:buNone/>
            </a:pPr>
            <a:r>
              <a:rPr lang="en-US" sz="2400" b="1" dirty="0">
                <a:latin typeface="Courier New" pitchFamily="49" charset="0"/>
              </a:rPr>
              <a:t> | Complement Region         -- inverse of region</a:t>
            </a:r>
          </a:p>
          <a:p>
            <a:pPr>
              <a:buFontTx/>
              <a:buNone/>
            </a:pPr>
            <a:r>
              <a:rPr lang="en-US" sz="2400" b="1" dirty="0">
                <a:latin typeface="Courier New" pitchFamily="49" charset="0"/>
              </a:rPr>
              <a:t> | Region `Union` Region     -- union of regions</a:t>
            </a:r>
          </a:p>
          <a:p>
            <a:pPr>
              <a:buFontTx/>
              <a:buNone/>
            </a:pPr>
            <a:r>
              <a:rPr lang="en-US" sz="2400" b="1" dirty="0">
                <a:latin typeface="Courier New" pitchFamily="49" charset="0"/>
              </a:rPr>
              <a:t> | Region `Intersect` Region -- </a:t>
            </a:r>
            <a:r>
              <a:rPr lang="en-US" sz="1900" b="1" dirty="0">
                <a:latin typeface="Courier New" pitchFamily="49" charset="0"/>
              </a:rPr>
              <a:t>intersection of regions</a:t>
            </a:r>
          </a:p>
          <a:p>
            <a:pPr>
              <a:buFontTx/>
              <a:buNone/>
            </a:pPr>
            <a:r>
              <a:rPr lang="en-US" sz="2400" b="1" dirty="0">
                <a:latin typeface="Courier New" pitchFamily="49" charset="0"/>
              </a:rPr>
              <a:t> | Empty</a:t>
            </a:r>
          </a:p>
          <a:p>
            <a:pPr>
              <a:buFontTx/>
              <a:buNone/>
            </a:pPr>
            <a:r>
              <a:rPr lang="en-US" sz="2400" b="1" dirty="0">
                <a:latin typeface="Courier New" pitchFamily="49" charset="0"/>
              </a:rPr>
              <a:t>       deriving Show</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Regions and Trees</a:t>
            </a:r>
          </a:p>
        </p:txBody>
      </p:sp>
      <p:sp>
        <p:nvSpPr>
          <p:cNvPr id="112643" name="Rectangle 3"/>
          <p:cNvSpPr>
            <a:spLocks noGrp="1" noChangeArrowheads="1"/>
          </p:cNvSpPr>
          <p:nvPr>
            <p:ph type="body" idx="1"/>
          </p:nvPr>
        </p:nvSpPr>
        <p:spPr/>
        <p:txBody>
          <a:bodyPr>
            <a:normAutofit fontScale="85000" lnSpcReduction="20000"/>
          </a:bodyPr>
          <a:lstStyle/>
          <a:p>
            <a:r>
              <a:rPr lang="en-US"/>
              <a:t>Why is Region tree-like?</a:t>
            </a:r>
          </a:p>
          <a:p>
            <a:endParaRPr lang="en-US"/>
          </a:p>
          <a:p>
            <a:r>
              <a:rPr lang="en-US"/>
              <a:t>What’s the strategy for writing functions over Regions?</a:t>
            </a:r>
          </a:p>
          <a:p>
            <a:endParaRPr lang="en-US"/>
          </a:p>
          <a:p>
            <a:r>
              <a:rPr lang="en-US"/>
              <a:t>Is there a fold-function for Regions?</a:t>
            </a:r>
          </a:p>
          <a:p>
            <a:pPr lvl="1"/>
            <a:r>
              <a:rPr lang="en-US"/>
              <a:t>How many parameters does it have?</a:t>
            </a:r>
          </a:p>
          <a:p>
            <a:pPr lvl="1"/>
            <a:r>
              <a:rPr lang="en-US"/>
              <a:t>What is its type?</a:t>
            </a:r>
          </a:p>
          <a:p>
            <a:pPr lvl="1"/>
            <a:endParaRPr lang="en-US"/>
          </a:p>
          <a:p>
            <a:r>
              <a:rPr lang="en-US"/>
              <a:t>Can one make infinite regions?</a:t>
            </a:r>
          </a:p>
          <a:p>
            <a:endParaRPr lang="en-US"/>
          </a:p>
          <a:p>
            <a:r>
              <a:rPr lang="en-US"/>
              <a:t>What does a region mean?  </a:t>
            </a:r>
          </a:p>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The Region datatype</a:t>
            </a:r>
          </a:p>
        </p:txBody>
      </p:sp>
      <p:sp>
        <p:nvSpPr>
          <p:cNvPr id="92163" name="Rectangle 3"/>
          <p:cNvSpPr>
            <a:spLocks noGrp="1" noChangeArrowheads="1"/>
          </p:cNvSpPr>
          <p:nvPr>
            <p:ph type="body" idx="1"/>
          </p:nvPr>
        </p:nvSpPr>
        <p:spPr/>
        <p:txBody>
          <a:bodyPr>
            <a:normAutofit fontScale="85000" lnSpcReduction="20000"/>
          </a:bodyPr>
          <a:lstStyle/>
          <a:p>
            <a:r>
              <a:rPr lang="en-US" dirty="0"/>
              <a:t>A region represents an area on the two dimensional plane</a:t>
            </a:r>
            <a:endParaRPr lang="en-US" dirty="0">
              <a:latin typeface="Courier New" pitchFamily="49" charset="0"/>
            </a:endParaRPr>
          </a:p>
          <a:p>
            <a:pPr>
              <a:buFontTx/>
              <a:buNone/>
            </a:pPr>
            <a:endParaRPr lang="en-US" sz="2000" dirty="0">
              <a:latin typeface="Courier New" pitchFamily="49" charset="0"/>
            </a:endParaRPr>
          </a:p>
          <a:p>
            <a:pPr>
              <a:buFontTx/>
              <a:buNone/>
            </a:pPr>
            <a:r>
              <a:rPr lang="en-US" sz="2000" dirty="0">
                <a:latin typeface="Courier New" pitchFamily="49" charset="0"/>
              </a:rPr>
              <a:t>-- A Region is either:</a:t>
            </a:r>
          </a:p>
          <a:p>
            <a:pPr>
              <a:buFontTx/>
              <a:buNone/>
            </a:pPr>
            <a:r>
              <a:rPr lang="en-US" sz="2000" dirty="0">
                <a:latin typeface="Courier New" pitchFamily="49" charset="0"/>
              </a:rPr>
              <a:t>data Region = </a:t>
            </a:r>
          </a:p>
          <a:p>
            <a:pPr>
              <a:buFontTx/>
              <a:buNone/>
            </a:pPr>
            <a:r>
              <a:rPr lang="en-US" sz="2000" dirty="0">
                <a:latin typeface="Courier New" pitchFamily="49" charset="0"/>
              </a:rPr>
              <a:t>   Shape </a:t>
            </a:r>
            <a:r>
              <a:rPr lang="en-US" sz="2000" dirty="0" err="1">
                <a:latin typeface="Courier New" pitchFamily="49" charset="0"/>
              </a:rPr>
              <a:t>Shape</a:t>
            </a:r>
            <a:r>
              <a:rPr lang="en-US" sz="2000" dirty="0">
                <a:latin typeface="Courier New" pitchFamily="49" charset="0"/>
              </a:rPr>
              <a:t>               -- primitive shape</a:t>
            </a:r>
          </a:p>
          <a:p>
            <a:pPr>
              <a:buFontTx/>
              <a:buNone/>
            </a:pPr>
            <a:r>
              <a:rPr lang="en-US" sz="2000" dirty="0">
                <a:latin typeface="Courier New" pitchFamily="49" charset="0"/>
              </a:rPr>
              <a:t> | Translate Vector Region   -- translated region</a:t>
            </a:r>
          </a:p>
          <a:p>
            <a:pPr>
              <a:buFontTx/>
              <a:buNone/>
            </a:pPr>
            <a:r>
              <a:rPr lang="en-US" sz="2000" dirty="0">
                <a:latin typeface="Courier New" pitchFamily="49" charset="0"/>
              </a:rPr>
              <a:t> | Scale     Vector Region   -- scaled region</a:t>
            </a:r>
          </a:p>
          <a:p>
            <a:pPr>
              <a:buFontTx/>
              <a:buNone/>
            </a:pPr>
            <a:r>
              <a:rPr lang="en-US" sz="2000" dirty="0">
                <a:latin typeface="Courier New" pitchFamily="49" charset="0"/>
              </a:rPr>
              <a:t> | Complement Region         -- inverse of region</a:t>
            </a:r>
          </a:p>
          <a:p>
            <a:pPr>
              <a:buFontTx/>
              <a:buNone/>
            </a:pPr>
            <a:r>
              <a:rPr lang="en-US" sz="2000" dirty="0">
                <a:latin typeface="Courier New" pitchFamily="49" charset="0"/>
              </a:rPr>
              <a:t> | Region `Union` Region     -- union of regions</a:t>
            </a:r>
          </a:p>
          <a:p>
            <a:pPr>
              <a:buFontTx/>
              <a:buNone/>
            </a:pPr>
            <a:r>
              <a:rPr lang="en-US" sz="2000" dirty="0">
                <a:latin typeface="Courier New" pitchFamily="49" charset="0"/>
              </a:rPr>
              <a:t> | Region `Intersect` Region -- </a:t>
            </a:r>
            <a:r>
              <a:rPr lang="en-US" sz="1600" dirty="0">
                <a:latin typeface="Courier New" pitchFamily="49" charset="0"/>
              </a:rPr>
              <a:t>intersection of regions</a:t>
            </a:r>
          </a:p>
          <a:p>
            <a:pPr>
              <a:buFontTx/>
              <a:buNone/>
            </a:pPr>
            <a:r>
              <a:rPr lang="en-US" sz="2000" dirty="0">
                <a:latin typeface="Courier New" pitchFamily="49" charset="0"/>
              </a:rPr>
              <a:t> | Empty</a:t>
            </a:r>
          </a:p>
          <a:p>
            <a:pPr>
              <a:buFontTx/>
              <a:buNone/>
            </a:pPr>
            <a:r>
              <a:rPr lang="en-US" sz="2000" dirty="0">
                <a:latin typeface="Courier New" pitchFamily="49" charset="0"/>
              </a:rPr>
              <a:t>       deriving Show</a:t>
            </a:r>
          </a:p>
          <a:p>
            <a:pPr>
              <a:buFontTx/>
              <a:buNone/>
            </a:pPr>
            <a:endParaRPr lang="en-US" sz="2000" dirty="0">
              <a:latin typeface="Courier New" pitchFamily="49" charset="0"/>
            </a:endParaRPr>
          </a:p>
          <a:p>
            <a:pPr>
              <a:buFontTx/>
              <a:buNone/>
            </a:pPr>
            <a:r>
              <a:rPr lang="en-US" sz="2000" dirty="0">
                <a:latin typeface="Courier New" pitchFamily="49" charset="0"/>
              </a:rPr>
              <a:t>type Vector = (Float, Float)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050"/>
          <p:cNvSpPr>
            <a:spLocks noGrp="1" noChangeArrowheads="1"/>
          </p:cNvSpPr>
          <p:nvPr>
            <p:ph type="title"/>
          </p:nvPr>
        </p:nvSpPr>
        <p:spPr/>
        <p:txBody>
          <a:bodyPr/>
          <a:lstStyle/>
          <a:p>
            <a:r>
              <a:rPr lang="en-US"/>
              <a:t>Why Regions?</a:t>
            </a:r>
          </a:p>
        </p:txBody>
      </p:sp>
      <p:sp>
        <p:nvSpPr>
          <p:cNvPr id="93187" name="Rectangle 2051"/>
          <p:cNvSpPr>
            <a:spLocks noGrp="1" noChangeArrowheads="1"/>
          </p:cNvSpPr>
          <p:nvPr>
            <p:ph type="body" idx="1"/>
          </p:nvPr>
        </p:nvSpPr>
        <p:spPr/>
        <p:txBody>
          <a:bodyPr>
            <a:normAutofit lnSpcReduction="10000"/>
          </a:bodyPr>
          <a:lstStyle/>
          <a:p>
            <a:endParaRPr lang="en-US" sz="2800"/>
          </a:p>
          <a:p>
            <a:r>
              <a:rPr lang="en-US" sz="2800"/>
              <a:t>Regions are interesting because</a:t>
            </a:r>
          </a:p>
          <a:p>
            <a:pPr lvl="1"/>
            <a:endParaRPr lang="en-US" sz="2000"/>
          </a:p>
          <a:p>
            <a:pPr lvl="1"/>
            <a:r>
              <a:rPr lang="en-US" sz="2000"/>
              <a:t> They allow us to build complicated “shapes” from simple ones</a:t>
            </a:r>
          </a:p>
          <a:p>
            <a:pPr lvl="1"/>
            <a:endParaRPr lang="en-US" sz="2000"/>
          </a:p>
          <a:p>
            <a:pPr lvl="1"/>
            <a:r>
              <a:rPr lang="en-US" sz="2000"/>
              <a:t> They illustrate the use of tree-like data structures</a:t>
            </a:r>
          </a:p>
          <a:p>
            <a:pPr lvl="2"/>
            <a:r>
              <a:rPr lang="en-US" sz="2000"/>
              <a:t>What makes regions tree-like?</a:t>
            </a:r>
          </a:p>
          <a:p>
            <a:pPr lvl="2"/>
            <a:endParaRPr lang="en-US" sz="2000"/>
          </a:p>
          <a:p>
            <a:pPr lvl="1"/>
            <a:r>
              <a:rPr lang="en-US" sz="2000"/>
              <a:t>They “solve” the problem of only having rectangles and ellipses centered about the origin.</a:t>
            </a:r>
          </a:p>
          <a:p>
            <a:pPr lvl="1">
              <a:buFontTx/>
              <a:buNone/>
            </a:pPr>
            <a:endParaRPr lang="en-US" sz="2000"/>
          </a:p>
          <a:p>
            <a:pPr lvl="1"/>
            <a:r>
              <a:rPr lang="en-US" sz="2000"/>
              <a:t> They make a beautiful analogy with mathematical sets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TriArea</a:t>
            </a:r>
          </a:p>
        </p:txBody>
      </p:sp>
      <p:sp>
        <p:nvSpPr>
          <p:cNvPr id="124931" name="Rectangle 3"/>
          <p:cNvSpPr>
            <a:spLocks noGrp="1" noChangeArrowheads="1"/>
          </p:cNvSpPr>
          <p:nvPr>
            <p:ph type="body" idx="1"/>
          </p:nvPr>
        </p:nvSpPr>
        <p:spPr/>
        <p:txBody>
          <a:bodyPr>
            <a:normAutofit fontScale="77500" lnSpcReduction="20000"/>
          </a:bodyPr>
          <a:lstStyle/>
          <a:p>
            <a:pPr>
              <a:buFontTx/>
              <a:buNone/>
            </a:pPr>
            <a:endParaRPr lang="en-US">
              <a:latin typeface="Courier New" pitchFamily="49" charset="0"/>
            </a:endParaRPr>
          </a:p>
          <a:p>
            <a:pPr>
              <a:buFontTx/>
              <a:buNone/>
            </a:pPr>
            <a:r>
              <a:rPr lang="en-US">
                <a:latin typeface="Courier New" pitchFamily="49" charset="0"/>
              </a:rPr>
              <a:t>triArea v1 v2 v3 = </a:t>
            </a:r>
          </a:p>
          <a:p>
            <a:pPr>
              <a:buFontTx/>
              <a:buNone/>
            </a:pPr>
            <a:r>
              <a:rPr lang="en-US">
                <a:latin typeface="Courier New" pitchFamily="49" charset="0"/>
              </a:rPr>
              <a:t>  let a = distBetween v1 v2</a:t>
            </a:r>
          </a:p>
          <a:p>
            <a:pPr>
              <a:buFontTx/>
              <a:buNone/>
            </a:pPr>
            <a:r>
              <a:rPr lang="en-US">
                <a:latin typeface="Courier New" pitchFamily="49" charset="0"/>
              </a:rPr>
              <a:t>      b = distBetween v2 v3</a:t>
            </a:r>
          </a:p>
          <a:p>
            <a:pPr>
              <a:buFontTx/>
              <a:buNone/>
            </a:pPr>
            <a:r>
              <a:rPr lang="en-US">
                <a:latin typeface="Courier New" pitchFamily="49" charset="0"/>
              </a:rPr>
              <a:t>      c = distBetween v3 v1</a:t>
            </a:r>
          </a:p>
          <a:p>
            <a:pPr>
              <a:buFontTx/>
              <a:buNone/>
            </a:pPr>
            <a:r>
              <a:rPr lang="en-US">
                <a:latin typeface="Courier New" pitchFamily="49" charset="0"/>
              </a:rPr>
              <a:t>      s = 0.5*(a+b+c)</a:t>
            </a:r>
          </a:p>
          <a:p>
            <a:pPr>
              <a:buFontTx/>
              <a:buNone/>
            </a:pPr>
            <a:r>
              <a:rPr lang="en-US">
                <a:latin typeface="Courier New" pitchFamily="49" charset="0"/>
              </a:rPr>
              <a:t>  in sqrt (s*(s-a)*(s-b)*(s-c))</a:t>
            </a:r>
          </a:p>
          <a:p>
            <a:pPr>
              <a:buFontTx/>
              <a:buNone/>
            </a:pPr>
            <a:r>
              <a:rPr lang="en-US">
                <a:latin typeface="Courier New" pitchFamily="49" charset="0"/>
              </a:rPr>
              <a:t>                   </a:t>
            </a:r>
          </a:p>
          <a:p>
            <a:pPr>
              <a:buFontTx/>
              <a:buNone/>
            </a:pPr>
            <a:r>
              <a:rPr lang="en-US">
                <a:latin typeface="Courier New" pitchFamily="49" charset="0"/>
              </a:rPr>
              <a:t>                  </a:t>
            </a:r>
          </a:p>
          <a:p>
            <a:pPr>
              <a:buFontTx/>
              <a:buNone/>
            </a:pPr>
            <a:r>
              <a:rPr lang="en-US">
                <a:latin typeface="Courier New" pitchFamily="49" charset="0"/>
              </a:rPr>
              <a:t>distBetween (x1,y1) (x2,y2) </a:t>
            </a:r>
          </a:p>
          <a:p>
            <a:pPr>
              <a:buFontTx/>
              <a:buNone/>
            </a:pPr>
            <a:r>
              <a:rPr lang="en-US">
                <a:latin typeface="Courier New" pitchFamily="49" charset="0"/>
              </a:rPr>
              <a:t> = sqrt ((x1-x2)^2 + (y1-y2)^2)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050"/>
          <p:cNvSpPr>
            <a:spLocks noGrp="1" noChangeArrowheads="1"/>
          </p:cNvSpPr>
          <p:nvPr>
            <p:ph type="title"/>
          </p:nvPr>
        </p:nvSpPr>
        <p:spPr/>
        <p:txBody>
          <a:bodyPr/>
          <a:lstStyle/>
          <a:p>
            <a:r>
              <a:rPr lang="en-US"/>
              <a:t>What is a region?</a:t>
            </a:r>
          </a:p>
        </p:txBody>
      </p:sp>
      <p:sp>
        <p:nvSpPr>
          <p:cNvPr id="96259" name="Rectangle 2051"/>
          <p:cNvSpPr>
            <a:spLocks noGrp="1" noChangeArrowheads="1"/>
          </p:cNvSpPr>
          <p:nvPr>
            <p:ph type="body" idx="1"/>
          </p:nvPr>
        </p:nvSpPr>
        <p:spPr/>
        <p:txBody>
          <a:bodyPr/>
          <a:lstStyle/>
          <a:p>
            <a:r>
              <a:rPr lang="en-US" sz="2800"/>
              <a:t>A Region is all those points that lie within some area in the 2 dimensional plane.</a:t>
            </a:r>
          </a:p>
          <a:p>
            <a:r>
              <a:rPr lang="en-US" sz="2800"/>
              <a:t>This often (almost always?) an infinite set.</a:t>
            </a:r>
          </a:p>
          <a:p>
            <a:r>
              <a:rPr lang="en-US" sz="2800"/>
              <a:t>An efficient representation is as a characteristic function.</a:t>
            </a:r>
          </a:p>
          <a:p>
            <a:endParaRPr lang="en-US" sz="2800"/>
          </a:p>
          <a:p>
            <a:endParaRPr lang="en-US" sz="2800"/>
          </a:p>
          <a:p>
            <a:r>
              <a:rPr lang="en-US" sz="2800"/>
              <a:t>What do they look like? What do they represent?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9" name="Text Box 7"/>
          <p:cNvSpPr txBox="1">
            <a:spLocks noChangeArrowheads="1"/>
          </p:cNvSpPr>
          <p:nvPr/>
        </p:nvSpPr>
        <p:spPr bwMode="auto">
          <a:xfrm>
            <a:off x="5562600" y="1905000"/>
            <a:ext cx="2971800" cy="336550"/>
          </a:xfrm>
          <a:prstGeom prst="rect">
            <a:avLst/>
          </a:prstGeom>
          <a:noFill/>
          <a:ln w="12700">
            <a:noFill/>
            <a:miter lim="800000"/>
            <a:headEnd/>
            <a:tailEnd/>
          </a:ln>
          <a:effectLst/>
        </p:spPr>
        <p:txBody>
          <a:bodyPr>
            <a:spAutoFit/>
          </a:bodyPr>
          <a:lstStyle/>
          <a:p>
            <a:pPr>
              <a:spcBef>
                <a:spcPct val="50000"/>
              </a:spcBef>
            </a:pPr>
            <a:r>
              <a:rPr lang="en-US"/>
              <a:t>Translate (u,v) r</a:t>
            </a:r>
          </a:p>
        </p:txBody>
      </p:sp>
      <p:grpSp>
        <p:nvGrpSpPr>
          <p:cNvPr id="2" name="Group 11"/>
          <p:cNvGrpSpPr>
            <a:grpSpLocks/>
          </p:cNvGrpSpPr>
          <p:nvPr/>
        </p:nvGrpSpPr>
        <p:grpSpPr bwMode="auto">
          <a:xfrm>
            <a:off x="762000" y="1447800"/>
            <a:ext cx="6248400" cy="4191000"/>
            <a:chOff x="480" y="912"/>
            <a:chExt cx="3936" cy="2640"/>
          </a:xfrm>
        </p:grpSpPr>
        <p:sp>
          <p:nvSpPr>
            <p:cNvPr id="100354" name="Line 2"/>
            <p:cNvSpPr>
              <a:spLocks noChangeShapeType="1"/>
            </p:cNvSpPr>
            <p:nvPr/>
          </p:nvSpPr>
          <p:spPr bwMode="auto">
            <a:xfrm>
              <a:off x="1680" y="912"/>
              <a:ext cx="0" cy="2640"/>
            </a:xfrm>
            <a:prstGeom prst="line">
              <a:avLst/>
            </a:prstGeom>
            <a:noFill/>
            <a:ln w="12700">
              <a:solidFill>
                <a:schemeClr val="tx1"/>
              </a:solidFill>
              <a:round/>
              <a:headEnd/>
              <a:tailEnd/>
            </a:ln>
            <a:effectLst/>
          </p:spPr>
          <p:txBody>
            <a:bodyPr wrap="none" anchor="ctr"/>
            <a:lstStyle/>
            <a:p>
              <a:endParaRPr lang="en-US"/>
            </a:p>
          </p:txBody>
        </p:sp>
        <p:sp>
          <p:nvSpPr>
            <p:cNvPr id="100355" name="Line 3"/>
            <p:cNvSpPr>
              <a:spLocks noChangeShapeType="1"/>
            </p:cNvSpPr>
            <p:nvPr/>
          </p:nvSpPr>
          <p:spPr bwMode="auto">
            <a:xfrm>
              <a:off x="480" y="2160"/>
              <a:ext cx="3216" cy="0"/>
            </a:xfrm>
            <a:prstGeom prst="line">
              <a:avLst/>
            </a:prstGeom>
            <a:noFill/>
            <a:ln w="12700">
              <a:solidFill>
                <a:schemeClr val="tx1"/>
              </a:solidFill>
              <a:round/>
              <a:headEnd/>
              <a:tailEnd/>
            </a:ln>
            <a:effectLst/>
          </p:spPr>
          <p:txBody>
            <a:bodyPr wrap="none" anchor="ctr"/>
            <a:lstStyle/>
            <a:p>
              <a:endParaRPr lang="en-US"/>
            </a:p>
          </p:txBody>
        </p:sp>
        <p:sp>
          <p:nvSpPr>
            <p:cNvPr id="100356" name="AutoShape 4"/>
            <p:cNvSpPr>
              <a:spLocks noChangeArrowheads="1"/>
            </p:cNvSpPr>
            <p:nvPr/>
          </p:nvSpPr>
          <p:spPr bwMode="auto">
            <a:xfrm>
              <a:off x="2208" y="2352"/>
              <a:ext cx="1056" cy="576"/>
            </a:xfrm>
            <a:prstGeom prst="plaque">
              <a:avLst>
                <a:gd name="adj" fmla="val 16667"/>
              </a:avLst>
            </a:prstGeom>
            <a:solidFill>
              <a:schemeClr val="bg1"/>
            </a:solidFill>
            <a:ln w="12700">
              <a:solidFill>
                <a:schemeClr val="tx1"/>
              </a:solidFill>
              <a:miter lim="800000"/>
              <a:headEnd/>
              <a:tailEnd/>
            </a:ln>
            <a:effectLst/>
          </p:spPr>
          <p:txBody>
            <a:bodyPr wrap="none" anchor="ctr"/>
            <a:lstStyle/>
            <a:p>
              <a:pPr algn="ctr"/>
              <a:r>
                <a:rPr lang="en-US"/>
                <a:t>r</a:t>
              </a:r>
            </a:p>
          </p:txBody>
        </p:sp>
        <p:sp>
          <p:nvSpPr>
            <p:cNvPr id="100357" name="Line 5"/>
            <p:cNvSpPr>
              <a:spLocks noChangeShapeType="1"/>
            </p:cNvSpPr>
            <p:nvPr/>
          </p:nvSpPr>
          <p:spPr bwMode="auto">
            <a:xfrm flipV="1">
              <a:off x="1680" y="1296"/>
              <a:ext cx="1200" cy="864"/>
            </a:xfrm>
            <a:prstGeom prst="line">
              <a:avLst/>
            </a:prstGeom>
            <a:noFill/>
            <a:ln w="12700">
              <a:solidFill>
                <a:schemeClr val="tx1"/>
              </a:solidFill>
              <a:round/>
              <a:headEnd/>
              <a:tailEnd type="triangle" w="med" len="med"/>
            </a:ln>
            <a:effectLst/>
          </p:spPr>
          <p:txBody>
            <a:bodyPr wrap="none" anchor="ctr"/>
            <a:lstStyle/>
            <a:p>
              <a:endParaRPr lang="en-US"/>
            </a:p>
          </p:txBody>
        </p:sp>
        <p:sp>
          <p:nvSpPr>
            <p:cNvPr id="100358" name="AutoShape 6"/>
            <p:cNvSpPr>
              <a:spLocks noChangeArrowheads="1"/>
            </p:cNvSpPr>
            <p:nvPr/>
          </p:nvSpPr>
          <p:spPr bwMode="auto">
            <a:xfrm>
              <a:off x="3360" y="1488"/>
              <a:ext cx="1056" cy="576"/>
            </a:xfrm>
            <a:prstGeom prst="plaque">
              <a:avLst>
                <a:gd name="adj" fmla="val 16667"/>
              </a:avLst>
            </a:prstGeom>
            <a:solidFill>
              <a:schemeClr val="bg1"/>
            </a:solidFill>
            <a:ln w="12700">
              <a:solidFill>
                <a:schemeClr val="tx1"/>
              </a:solidFill>
              <a:miter lim="800000"/>
              <a:headEnd/>
              <a:tailEnd/>
            </a:ln>
            <a:effectLst/>
          </p:spPr>
          <p:txBody>
            <a:bodyPr wrap="none" anchor="ctr"/>
            <a:lstStyle/>
            <a:p>
              <a:endParaRPr lang="en-US"/>
            </a:p>
          </p:txBody>
        </p:sp>
        <p:sp>
          <p:nvSpPr>
            <p:cNvPr id="100360" name="Text Box 8"/>
            <p:cNvSpPr txBox="1">
              <a:spLocks noChangeArrowheads="1"/>
            </p:cNvSpPr>
            <p:nvPr/>
          </p:nvSpPr>
          <p:spPr bwMode="auto">
            <a:xfrm>
              <a:off x="2822" y="1046"/>
              <a:ext cx="387" cy="212"/>
            </a:xfrm>
            <a:prstGeom prst="rect">
              <a:avLst/>
            </a:prstGeom>
            <a:noFill/>
            <a:ln w="12700">
              <a:noFill/>
              <a:miter lim="800000"/>
              <a:headEnd/>
              <a:tailEnd/>
            </a:ln>
            <a:effectLst/>
          </p:spPr>
          <p:txBody>
            <a:bodyPr wrap="none">
              <a:spAutoFit/>
            </a:bodyPr>
            <a:lstStyle/>
            <a:p>
              <a:r>
                <a:rPr lang="en-US"/>
                <a:t>(u,v)</a:t>
              </a:r>
            </a:p>
          </p:txBody>
        </p:sp>
        <p:sp>
          <p:nvSpPr>
            <p:cNvPr id="100362" name="Line 10"/>
            <p:cNvSpPr>
              <a:spLocks noChangeShapeType="1"/>
            </p:cNvSpPr>
            <p:nvPr/>
          </p:nvSpPr>
          <p:spPr bwMode="auto">
            <a:xfrm flipV="1">
              <a:off x="2976" y="1728"/>
              <a:ext cx="1200" cy="864"/>
            </a:xfrm>
            <a:prstGeom prst="line">
              <a:avLst/>
            </a:prstGeom>
            <a:noFill/>
            <a:ln w="38100">
              <a:solidFill>
                <a:schemeClr val="hlink"/>
              </a:solidFill>
              <a:round/>
              <a:headEnd/>
              <a:tailEnd type="triangle" w="med" len="me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92" name="Line 1040"/>
          <p:cNvSpPr>
            <a:spLocks noChangeShapeType="1"/>
          </p:cNvSpPr>
          <p:nvPr/>
        </p:nvSpPr>
        <p:spPr bwMode="auto">
          <a:xfrm>
            <a:off x="6400800" y="533400"/>
            <a:ext cx="0" cy="2895600"/>
          </a:xfrm>
          <a:prstGeom prst="line">
            <a:avLst/>
          </a:prstGeom>
          <a:noFill/>
          <a:ln w="12700">
            <a:solidFill>
              <a:schemeClr val="tx1"/>
            </a:solidFill>
            <a:round/>
            <a:headEnd/>
            <a:tailEnd/>
          </a:ln>
          <a:effectLst/>
        </p:spPr>
        <p:txBody>
          <a:bodyPr wrap="none" anchor="ctr"/>
          <a:lstStyle/>
          <a:p>
            <a:endParaRPr lang="en-US"/>
          </a:p>
        </p:txBody>
      </p:sp>
      <p:sp>
        <p:nvSpPr>
          <p:cNvPr id="101393" name="Line 1041"/>
          <p:cNvSpPr>
            <a:spLocks noChangeShapeType="1"/>
          </p:cNvSpPr>
          <p:nvPr/>
        </p:nvSpPr>
        <p:spPr bwMode="auto">
          <a:xfrm>
            <a:off x="5181600" y="1828800"/>
            <a:ext cx="3200400" cy="0"/>
          </a:xfrm>
          <a:prstGeom prst="line">
            <a:avLst/>
          </a:prstGeom>
          <a:noFill/>
          <a:ln w="12700">
            <a:solidFill>
              <a:schemeClr val="tx1"/>
            </a:solidFill>
            <a:round/>
            <a:headEnd/>
            <a:tailEnd/>
          </a:ln>
          <a:effectLst/>
        </p:spPr>
        <p:txBody>
          <a:bodyPr wrap="none" anchor="ctr"/>
          <a:lstStyle/>
          <a:p>
            <a:endParaRPr lang="en-US"/>
          </a:p>
        </p:txBody>
      </p:sp>
      <p:grpSp>
        <p:nvGrpSpPr>
          <p:cNvPr id="2" name="Group 1042"/>
          <p:cNvGrpSpPr>
            <a:grpSpLocks/>
          </p:cNvGrpSpPr>
          <p:nvPr/>
        </p:nvGrpSpPr>
        <p:grpSpPr bwMode="auto">
          <a:xfrm>
            <a:off x="292100" y="3429000"/>
            <a:ext cx="3200400" cy="2895600"/>
            <a:chOff x="576" y="336"/>
            <a:chExt cx="2016" cy="1824"/>
          </a:xfrm>
        </p:grpSpPr>
        <p:sp>
          <p:nvSpPr>
            <p:cNvPr id="101395" name="Line 1043"/>
            <p:cNvSpPr>
              <a:spLocks noChangeShapeType="1"/>
            </p:cNvSpPr>
            <p:nvPr/>
          </p:nvSpPr>
          <p:spPr bwMode="auto">
            <a:xfrm>
              <a:off x="1344" y="336"/>
              <a:ext cx="0" cy="1824"/>
            </a:xfrm>
            <a:prstGeom prst="line">
              <a:avLst/>
            </a:prstGeom>
            <a:noFill/>
            <a:ln w="12700">
              <a:solidFill>
                <a:schemeClr val="tx1"/>
              </a:solidFill>
              <a:round/>
              <a:headEnd/>
              <a:tailEnd/>
            </a:ln>
            <a:effectLst/>
          </p:spPr>
          <p:txBody>
            <a:bodyPr wrap="none" anchor="ctr"/>
            <a:lstStyle/>
            <a:p>
              <a:endParaRPr lang="en-US"/>
            </a:p>
          </p:txBody>
        </p:sp>
        <p:sp>
          <p:nvSpPr>
            <p:cNvPr id="101396" name="Line 1044"/>
            <p:cNvSpPr>
              <a:spLocks noChangeShapeType="1"/>
            </p:cNvSpPr>
            <p:nvPr/>
          </p:nvSpPr>
          <p:spPr bwMode="auto">
            <a:xfrm>
              <a:off x="576" y="1152"/>
              <a:ext cx="2016" cy="0"/>
            </a:xfrm>
            <a:prstGeom prst="line">
              <a:avLst/>
            </a:prstGeom>
            <a:noFill/>
            <a:ln w="12700">
              <a:solidFill>
                <a:schemeClr val="tx1"/>
              </a:solidFill>
              <a:round/>
              <a:headEnd/>
              <a:tailEnd/>
            </a:ln>
            <a:effectLst/>
          </p:spPr>
          <p:txBody>
            <a:bodyPr wrap="none" anchor="ctr"/>
            <a:lstStyle/>
            <a:p>
              <a:endParaRPr lang="en-US"/>
            </a:p>
          </p:txBody>
        </p:sp>
      </p:grpSp>
      <p:grpSp>
        <p:nvGrpSpPr>
          <p:cNvPr id="3" name="Group 1045"/>
          <p:cNvGrpSpPr>
            <a:grpSpLocks/>
          </p:cNvGrpSpPr>
          <p:nvPr/>
        </p:nvGrpSpPr>
        <p:grpSpPr bwMode="auto">
          <a:xfrm>
            <a:off x="5181600" y="3733800"/>
            <a:ext cx="3200400" cy="2895600"/>
            <a:chOff x="576" y="336"/>
            <a:chExt cx="2016" cy="1824"/>
          </a:xfrm>
        </p:grpSpPr>
        <p:sp>
          <p:nvSpPr>
            <p:cNvPr id="101398" name="Line 1046"/>
            <p:cNvSpPr>
              <a:spLocks noChangeShapeType="1"/>
            </p:cNvSpPr>
            <p:nvPr/>
          </p:nvSpPr>
          <p:spPr bwMode="auto">
            <a:xfrm>
              <a:off x="1344" y="336"/>
              <a:ext cx="0" cy="1824"/>
            </a:xfrm>
            <a:prstGeom prst="line">
              <a:avLst/>
            </a:prstGeom>
            <a:noFill/>
            <a:ln w="12700">
              <a:solidFill>
                <a:schemeClr val="tx1"/>
              </a:solidFill>
              <a:round/>
              <a:headEnd/>
              <a:tailEnd/>
            </a:ln>
            <a:effectLst/>
          </p:spPr>
          <p:txBody>
            <a:bodyPr wrap="none" anchor="ctr"/>
            <a:lstStyle/>
            <a:p>
              <a:endParaRPr lang="en-US"/>
            </a:p>
          </p:txBody>
        </p:sp>
        <p:sp>
          <p:nvSpPr>
            <p:cNvPr id="101399" name="Line 1047"/>
            <p:cNvSpPr>
              <a:spLocks noChangeShapeType="1"/>
            </p:cNvSpPr>
            <p:nvPr/>
          </p:nvSpPr>
          <p:spPr bwMode="auto">
            <a:xfrm>
              <a:off x="576" y="1152"/>
              <a:ext cx="2016" cy="0"/>
            </a:xfrm>
            <a:prstGeom prst="line">
              <a:avLst/>
            </a:prstGeom>
            <a:noFill/>
            <a:ln w="12700">
              <a:solidFill>
                <a:schemeClr val="tx1"/>
              </a:solidFill>
              <a:round/>
              <a:headEnd/>
              <a:tailEnd/>
            </a:ln>
            <a:effectLst/>
          </p:spPr>
          <p:txBody>
            <a:bodyPr wrap="none" anchor="ctr"/>
            <a:lstStyle/>
            <a:p>
              <a:endParaRPr lang="en-US"/>
            </a:p>
          </p:txBody>
        </p:sp>
      </p:grpSp>
      <p:grpSp>
        <p:nvGrpSpPr>
          <p:cNvPr id="4" name="Group 1038"/>
          <p:cNvGrpSpPr>
            <a:grpSpLocks/>
          </p:cNvGrpSpPr>
          <p:nvPr/>
        </p:nvGrpSpPr>
        <p:grpSpPr bwMode="auto">
          <a:xfrm>
            <a:off x="914400" y="533400"/>
            <a:ext cx="3200400" cy="2895600"/>
            <a:chOff x="576" y="336"/>
            <a:chExt cx="2016" cy="1824"/>
          </a:xfrm>
        </p:grpSpPr>
        <p:sp>
          <p:nvSpPr>
            <p:cNvPr id="101388" name="Line 1036"/>
            <p:cNvSpPr>
              <a:spLocks noChangeShapeType="1"/>
            </p:cNvSpPr>
            <p:nvPr/>
          </p:nvSpPr>
          <p:spPr bwMode="auto">
            <a:xfrm>
              <a:off x="1344" y="336"/>
              <a:ext cx="0" cy="1824"/>
            </a:xfrm>
            <a:prstGeom prst="line">
              <a:avLst/>
            </a:prstGeom>
            <a:noFill/>
            <a:ln w="12700">
              <a:solidFill>
                <a:schemeClr val="tx1"/>
              </a:solidFill>
              <a:round/>
              <a:headEnd/>
              <a:tailEnd/>
            </a:ln>
            <a:effectLst/>
          </p:spPr>
          <p:txBody>
            <a:bodyPr wrap="none" anchor="ctr"/>
            <a:lstStyle/>
            <a:p>
              <a:endParaRPr lang="en-US"/>
            </a:p>
          </p:txBody>
        </p:sp>
        <p:sp>
          <p:nvSpPr>
            <p:cNvPr id="101389" name="Line 1037"/>
            <p:cNvSpPr>
              <a:spLocks noChangeShapeType="1"/>
            </p:cNvSpPr>
            <p:nvPr/>
          </p:nvSpPr>
          <p:spPr bwMode="auto">
            <a:xfrm>
              <a:off x="576" y="1152"/>
              <a:ext cx="2016" cy="0"/>
            </a:xfrm>
            <a:prstGeom prst="line">
              <a:avLst/>
            </a:prstGeom>
            <a:noFill/>
            <a:ln w="12700">
              <a:solidFill>
                <a:schemeClr val="tx1"/>
              </a:solidFill>
              <a:round/>
              <a:headEnd/>
              <a:tailEnd/>
            </a:ln>
            <a:effectLst/>
          </p:spPr>
          <p:txBody>
            <a:bodyPr wrap="none" anchor="ctr"/>
            <a:lstStyle/>
            <a:p>
              <a:endParaRPr lang="en-US"/>
            </a:p>
          </p:txBody>
        </p:sp>
      </p:grpSp>
      <p:sp>
        <p:nvSpPr>
          <p:cNvPr id="101400" name="Rectangle 1048"/>
          <p:cNvSpPr>
            <a:spLocks noChangeArrowheads="1"/>
          </p:cNvSpPr>
          <p:nvPr/>
        </p:nvSpPr>
        <p:spPr bwMode="auto">
          <a:xfrm>
            <a:off x="2368550" y="2057400"/>
            <a:ext cx="527050" cy="5334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01401" name="Line 1049"/>
          <p:cNvSpPr>
            <a:spLocks noChangeShapeType="1"/>
          </p:cNvSpPr>
          <p:nvPr/>
        </p:nvSpPr>
        <p:spPr bwMode="auto">
          <a:xfrm flipV="1">
            <a:off x="2133600" y="1481138"/>
            <a:ext cx="762000" cy="347662"/>
          </a:xfrm>
          <a:prstGeom prst="line">
            <a:avLst/>
          </a:prstGeom>
          <a:noFill/>
          <a:ln w="38100">
            <a:solidFill>
              <a:schemeClr val="accent2"/>
            </a:solidFill>
            <a:round/>
            <a:headEnd/>
            <a:tailEnd type="triangle" w="med" len="med"/>
          </a:ln>
          <a:effectLst/>
        </p:spPr>
        <p:txBody>
          <a:bodyPr wrap="none" anchor="ctr"/>
          <a:lstStyle/>
          <a:p>
            <a:endParaRPr lang="en-US"/>
          </a:p>
        </p:txBody>
      </p:sp>
      <p:sp>
        <p:nvSpPr>
          <p:cNvPr id="101404" name="Line 1052"/>
          <p:cNvSpPr>
            <a:spLocks noChangeShapeType="1"/>
          </p:cNvSpPr>
          <p:nvPr/>
        </p:nvSpPr>
        <p:spPr bwMode="auto">
          <a:xfrm flipH="1">
            <a:off x="1919288" y="1828800"/>
            <a:ext cx="214312" cy="228600"/>
          </a:xfrm>
          <a:prstGeom prst="line">
            <a:avLst/>
          </a:prstGeom>
          <a:noFill/>
          <a:ln w="38100">
            <a:solidFill>
              <a:schemeClr val="accent1"/>
            </a:solidFill>
            <a:round/>
            <a:headEnd/>
            <a:tailEnd type="triangle" w="med" len="med"/>
          </a:ln>
          <a:effectLst/>
        </p:spPr>
        <p:txBody>
          <a:bodyPr wrap="none" anchor="ctr"/>
          <a:lstStyle/>
          <a:p>
            <a:endParaRPr lang="en-US"/>
          </a:p>
        </p:txBody>
      </p:sp>
      <p:sp>
        <p:nvSpPr>
          <p:cNvPr id="101405" name="Line 1053"/>
          <p:cNvSpPr>
            <a:spLocks noChangeShapeType="1"/>
          </p:cNvSpPr>
          <p:nvPr/>
        </p:nvSpPr>
        <p:spPr bwMode="auto">
          <a:xfrm flipV="1">
            <a:off x="2133600" y="1189038"/>
            <a:ext cx="334963" cy="639762"/>
          </a:xfrm>
          <a:prstGeom prst="line">
            <a:avLst/>
          </a:prstGeom>
          <a:noFill/>
          <a:ln w="38100">
            <a:solidFill>
              <a:schemeClr val="hlink"/>
            </a:solidFill>
            <a:round/>
            <a:headEnd/>
            <a:tailEnd type="triangle" w="med" len="med"/>
          </a:ln>
          <a:effectLst/>
        </p:spPr>
        <p:txBody>
          <a:bodyPr wrap="none" anchor="ctr"/>
          <a:lstStyle/>
          <a:p>
            <a:endParaRPr lang="en-US"/>
          </a:p>
        </p:txBody>
      </p:sp>
      <p:sp>
        <p:nvSpPr>
          <p:cNvPr id="101406" name="Text Box 1054"/>
          <p:cNvSpPr txBox="1">
            <a:spLocks noChangeArrowheads="1"/>
          </p:cNvSpPr>
          <p:nvPr/>
        </p:nvSpPr>
        <p:spPr bwMode="auto">
          <a:xfrm>
            <a:off x="1981200" y="1905000"/>
            <a:ext cx="487363" cy="244475"/>
          </a:xfrm>
          <a:prstGeom prst="rect">
            <a:avLst/>
          </a:prstGeom>
          <a:noFill/>
          <a:ln w="12700">
            <a:noFill/>
            <a:miter lim="800000"/>
            <a:headEnd/>
            <a:tailEnd/>
          </a:ln>
          <a:effectLst/>
        </p:spPr>
        <p:txBody>
          <a:bodyPr>
            <a:spAutoFit/>
          </a:bodyPr>
          <a:lstStyle/>
          <a:p>
            <a:r>
              <a:rPr lang="en-US" sz="1000"/>
              <a:t>(1,-1)</a:t>
            </a:r>
          </a:p>
        </p:txBody>
      </p:sp>
      <p:sp>
        <p:nvSpPr>
          <p:cNvPr id="101407" name="Text Box 1055"/>
          <p:cNvSpPr txBox="1">
            <a:spLocks noChangeArrowheads="1"/>
          </p:cNvSpPr>
          <p:nvPr/>
        </p:nvSpPr>
        <p:spPr bwMode="auto">
          <a:xfrm>
            <a:off x="2803525" y="2497138"/>
            <a:ext cx="487363" cy="244475"/>
          </a:xfrm>
          <a:prstGeom prst="rect">
            <a:avLst/>
          </a:prstGeom>
          <a:noFill/>
          <a:ln w="12700">
            <a:noFill/>
            <a:miter lim="800000"/>
            <a:headEnd/>
            <a:tailEnd/>
          </a:ln>
          <a:effectLst/>
        </p:spPr>
        <p:txBody>
          <a:bodyPr wrap="none">
            <a:spAutoFit/>
          </a:bodyPr>
          <a:lstStyle/>
          <a:p>
            <a:r>
              <a:rPr lang="en-US" sz="1000"/>
              <a:t>(3,-3)</a:t>
            </a:r>
          </a:p>
        </p:txBody>
      </p:sp>
      <p:sp>
        <p:nvSpPr>
          <p:cNvPr id="101409" name="Text Box 1057"/>
          <p:cNvSpPr txBox="1">
            <a:spLocks noChangeArrowheads="1"/>
          </p:cNvSpPr>
          <p:nvPr/>
        </p:nvSpPr>
        <p:spPr bwMode="auto">
          <a:xfrm>
            <a:off x="2803525" y="1905000"/>
            <a:ext cx="487363" cy="244475"/>
          </a:xfrm>
          <a:prstGeom prst="rect">
            <a:avLst/>
          </a:prstGeom>
          <a:noFill/>
          <a:ln w="12700">
            <a:noFill/>
            <a:miter lim="800000"/>
            <a:headEnd/>
            <a:tailEnd/>
          </a:ln>
          <a:effectLst/>
        </p:spPr>
        <p:txBody>
          <a:bodyPr wrap="none">
            <a:spAutoFit/>
          </a:bodyPr>
          <a:lstStyle/>
          <a:p>
            <a:r>
              <a:rPr lang="en-US" sz="1000"/>
              <a:t>(3,-1)</a:t>
            </a:r>
          </a:p>
        </p:txBody>
      </p:sp>
      <p:sp>
        <p:nvSpPr>
          <p:cNvPr id="101410" name="Text Box 1058"/>
          <p:cNvSpPr txBox="1">
            <a:spLocks noChangeArrowheads="1"/>
          </p:cNvSpPr>
          <p:nvPr/>
        </p:nvSpPr>
        <p:spPr bwMode="auto">
          <a:xfrm>
            <a:off x="1981200" y="2497138"/>
            <a:ext cx="487363" cy="244475"/>
          </a:xfrm>
          <a:prstGeom prst="rect">
            <a:avLst/>
          </a:prstGeom>
          <a:noFill/>
          <a:ln w="12700">
            <a:noFill/>
            <a:miter lim="800000"/>
            <a:headEnd/>
            <a:tailEnd/>
          </a:ln>
          <a:effectLst/>
        </p:spPr>
        <p:txBody>
          <a:bodyPr wrap="none">
            <a:spAutoFit/>
          </a:bodyPr>
          <a:lstStyle/>
          <a:p>
            <a:r>
              <a:rPr lang="en-US" sz="1000"/>
              <a:t>(1,-3)</a:t>
            </a:r>
          </a:p>
        </p:txBody>
      </p:sp>
      <p:sp>
        <p:nvSpPr>
          <p:cNvPr id="101411" name="Text Box 1059"/>
          <p:cNvSpPr txBox="1">
            <a:spLocks noChangeArrowheads="1"/>
          </p:cNvSpPr>
          <p:nvPr/>
        </p:nvSpPr>
        <p:spPr bwMode="auto">
          <a:xfrm>
            <a:off x="2995613" y="1295400"/>
            <a:ext cx="496887" cy="274638"/>
          </a:xfrm>
          <a:prstGeom prst="rect">
            <a:avLst/>
          </a:prstGeom>
          <a:noFill/>
          <a:ln w="12700">
            <a:noFill/>
            <a:miter lim="800000"/>
            <a:headEnd/>
            <a:tailEnd/>
          </a:ln>
          <a:effectLst/>
        </p:spPr>
        <p:txBody>
          <a:bodyPr wrap="none">
            <a:spAutoFit/>
          </a:bodyPr>
          <a:lstStyle/>
          <a:p>
            <a:r>
              <a:rPr lang="en-US" sz="1200">
                <a:solidFill>
                  <a:schemeClr val="accent2"/>
                </a:solidFill>
              </a:rPr>
              <a:t>(2,1)</a:t>
            </a:r>
          </a:p>
        </p:txBody>
      </p:sp>
      <p:sp>
        <p:nvSpPr>
          <p:cNvPr id="101412" name="Text Box 1060"/>
          <p:cNvSpPr txBox="1">
            <a:spLocks noChangeArrowheads="1"/>
          </p:cNvSpPr>
          <p:nvPr/>
        </p:nvSpPr>
        <p:spPr bwMode="auto">
          <a:xfrm>
            <a:off x="2498725" y="914400"/>
            <a:ext cx="496888" cy="274638"/>
          </a:xfrm>
          <a:prstGeom prst="rect">
            <a:avLst/>
          </a:prstGeom>
          <a:noFill/>
          <a:ln w="12700">
            <a:noFill/>
            <a:miter lim="800000"/>
            <a:headEnd/>
            <a:tailEnd/>
          </a:ln>
          <a:effectLst/>
        </p:spPr>
        <p:txBody>
          <a:bodyPr wrap="none">
            <a:spAutoFit/>
          </a:bodyPr>
          <a:lstStyle/>
          <a:p>
            <a:r>
              <a:rPr lang="en-US" sz="1200">
                <a:solidFill>
                  <a:schemeClr val="hlink"/>
                </a:solidFill>
              </a:rPr>
              <a:t>(1,2)</a:t>
            </a:r>
          </a:p>
        </p:txBody>
      </p:sp>
      <p:sp>
        <p:nvSpPr>
          <p:cNvPr id="101413" name="Text Box 1061"/>
          <p:cNvSpPr txBox="1">
            <a:spLocks noChangeArrowheads="1"/>
          </p:cNvSpPr>
          <p:nvPr/>
        </p:nvSpPr>
        <p:spPr bwMode="auto">
          <a:xfrm>
            <a:off x="1295400" y="2057400"/>
            <a:ext cx="598488" cy="274638"/>
          </a:xfrm>
          <a:prstGeom prst="rect">
            <a:avLst/>
          </a:prstGeom>
          <a:noFill/>
          <a:ln w="12700">
            <a:noFill/>
            <a:miter lim="800000"/>
            <a:headEnd/>
            <a:tailEnd/>
          </a:ln>
          <a:effectLst/>
        </p:spPr>
        <p:txBody>
          <a:bodyPr wrap="none">
            <a:spAutoFit/>
          </a:bodyPr>
          <a:lstStyle/>
          <a:p>
            <a:r>
              <a:rPr lang="en-US" sz="1200">
                <a:solidFill>
                  <a:schemeClr val="accent1"/>
                </a:solidFill>
              </a:rPr>
              <a:t>(-1,-1)</a:t>
            </a:r>
            <a:endParaRPr lang="en-US" sz="1200">
              <a:solidFill>
                <a:schemeClr val="accent2"/>
              </a:solidFill>
            </a:endParaRPr>
          </a:p>
        </p:txBody>
      </p:sp>
      <p:sp>
        <p:nvSpPr>
          <p:cNvPr id="101414" name="Text Box 1062"/>
          <p:cNvSpPr txBox="1">
            <a:spLocks noChangeArrowheads="1"/>
          </p:cNvSpPr>
          <p:nvPr/>
        </p:nvSpPr>
        <p:spPr bwMode="auto">
          <a:xfrm>
            <a:off x="3810000" y="282575"/>
            <a:ext cx="5161991" cy="830997"/>
          </a:xfrm>
          <a:prstGeom prst="rect">
            <a:avLst/>
          </a:prstGeom>
          <a:noFill/>
          <a:ln w="12700">
            <a:noFill/>
            <a:miter lim="800000"/>
            <a:headEnd/>
            <a:tailEnd/>
          </a:ln>
          <a:effectLst/>
        </p:spPr>
        <p:txBody>
          <a:bodyPr wrap="none">
            <a:spAutoFit/>
          </a:bodyPr>
          <a:lstStyle/>
          <a:p>
            <a:r>
              <a:rPr lang="en-US" sz="2400" dirty="0">
                <a:latin typeface="Courier New" pitchFamily="49" charset="0"/>
                <a:cs typeface="Courier New" pitchFamily="49" charset="0"/>
              </a:rPr>
              <a:t>s</a:t>
            </a:r>
            <a:r>
              <a:rPr lang="en-US" sz="2400" dirty="0" smtClean="0">
                <a:latin typeface="Courier New" pitchFamily="49" charset="0"/>
                <a:cs typeface="Courier New" pitchFamily="49" charset="0"/>
              </a:rPr>
              <a:t>cale </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x,y</a:t>
            </a: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r </a:t>
            </a:r>
            <a:r>
              <a:rPr lang="en-US" sz="2400" dirty="0">
                <a:latin typeface="Courier New" pitchFamily="49" charset="0"/>
                <a:cs typeface="Courier New" pitchFamily="49" charset="0"/>
              </a:rPr>
              <a:t>=</a:t>
            </a:r>
          </a:p>
          <a:p>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(a*</a:t>
            </a:r>
            <a:r>
              <a:rPr lang="en-US" sz="2400" dirty="0" err="1">
                <a:latin typeface="Courier New" pitchFamily="49" charset="0"/>
                <a:cs typeface="Courier New" pitchFamily="49" charset="0"/>
              </a:rPr>
              <a:t>x,b</a:t>
            </a:r>
            <a:r>
              <a:rPr lang="en-US" sz="2400" dirty="0">
                <a:latin typeface="Courier New" pitchFamily="49" charset="0"/>
                <a:cs typeface="Courier New" pitchFamily="49" charset="0"/>
              </a:rPr>
              <a:t>*y) | (</a:t>
            </a:r>
            <a:r>
              <a:rPr lang="en-US" sz="2400" dirty="0" err="1">
                <a:latin typeface="Courier New" pitchFamily="49" charset="0"/>
                <a:cs typeface="Courier New" pitchFamily="49" charset="0"/>
              </a:rPr>
              <a:t>a,b</a:t>
            </a:r>
            <a:r>
              <a:rPr lang="en-US" sz="2400" dirty="0">
                <a:latin typeface="Courier New" pitchFamily="49" charset="0"/>
                <a:cs typeface="Courier New" pitchFamily="49" charset="0"/>
              </a:rPr>
              <a:t>) &lt;- </a:t>
            </a:r>
            <a:r>
              <a:rPr lang="en-US" sz="2400" dirty="0" smtClean="0">
                <a:latin typeface="Courier New" pitchFamily="49" charset="0"/>
                <a:cs typeface="Courier New" pitchFamily="49" charset="0"/>
              </a:rPr>
              <a:t>r </a:t>
            </a:r>
            <a:r>
              <a:rPr lang="en-US" sz="2400" dirty="0">
                <a:latin typeface="Courier New" pitchFamily="49" charset="0"/>
                <a:cs typeface="Courier New" pitchFamily="49" charset="0"/>
              </a:rPr>
              <a:t>]</a:t>
            </a:r>
          </a:p>
        </p:txBody>
      </p:sp>
      <p:sp>
        <p:nvSpPr>
          <p:cNvPr id="101416" name="Rectangle 1064"/>
          <p:cNvSpPr>
            <a:spLocks noChangeArrowheads="1"/>
          </p:cNvSpPr>
          <p:nvPr/>
        </p:nvSpPr>
        <p:spPr bwMode="auto">
          <a:xfrm>
            <a:off x="7010400" y="2057400"/>
            <a:ext cx="1676400" cy="533400"/>
          </a:xfrm>
          <a:prstGeom prst="rect">
            <a:avLst/>
          </a:prstGeom>
          <a:solidFill>
            <a:schemeClr val="accent2"/>
          </a:solidFill>
          <a:ln w="12700">
            <a:solidFill>
              <a:schemeClr val="tx1"/>
            </a:solidFill>
            <a:miter lim="800000"/>
            <a:headEnd/>
            <a:tailEnd/>
          </a:ln>
          <a:effectLst/>
        </p:spPr>
        <p:txBody>
          <a:bodyPr wrap="none" anchor="ctr"/>
          <a:lstStyle/>
          <a:p>
            <a:endParaRPr lang="en-US"/>
          </a:p>
        </p:txBody>
      </p:sp>
      <p:sp>
        <p:nvSpPr>
          <p:cNvPr id="101418" name="Rectangle 1066"/>
          <p:cNvSpPr>
            <a:spLocks noChangeArrowheads="1"/>
          </p:cNvSpPr>
          <p:nvPr/>
        </p:nvSpPr>
        <p:spPr bwMode="auto">
          <a:xfrm rot="-5400000">
            <a:off x="1393825" y="5753100"/>
            <a:ext cx="1676400" cy="533400"/>
          </a:xfrm>
          <a:prstGeom prst="rect">
            <a:avLst/>
          </a:prstGeom>
          <a:solidFill>
            <a:schemeClr val="hlink"/>
          </a:solidFill>
          <a:ln w="12700">
            <a:solidFill>
              <a:schemeClr val="tx1"/>
            </a:solidFill>
            <a:miter lim="800000"/>
            <a:headEnd/>
            <a:tailEnd/>
          </a:ln>
          <a:effectLst/>
        </p:spPr>
        <p:txBody>
          <a:bodyPr wrap="none" anchor="ctr"/>
          <a:lstStyle/>
          <a:p>
            <a:endParaRPr lang="en-US"/>
          </a:p>
        </p:txBody>
      </p:sp>
      <p:sp>
        <p:nvSpPr>
          <p:cNvPr id="101419" name="Rectangle 1067"/>
          <p:cNvSpPr>
            <a:spLocks noChangeArrowheads="1"/>
          </p:cNvSpPr>
          <p:nvPr/>
        </p:nvSpPr>
        <p:spPr bwMode="auto">
          <a:xfrm>
            <a:off x="5562600" y="4191000"/>
            <a:ext cx="527050" cy="5334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5" name="Rectangle 5"/>
          <p:cNvSpPr>
            <a:spLocks noChangeArrowheads="1"/>
          </p:cNvSpPr>
          <p:nvPr/>
        </p:nvSpPr>
        <p:spPr bwMode="auto">
          <a:xfrm>
            <a:off x="4572000" y="0"/>
            <a:ext cx="4572000" cy="6858000"/>
          </a:xfrm>
          <a:prstGeom prst="rect">
            <a:avLst/>
          </a:prstGeom>
          <a:solidFill>
            <a:srgbClr val="FFFF00"/>
          </a:solidFill>
          <a:ln w="12700">
            <a:solidFill>
              <a:schemeClr val="tx1"/>
            </a:solidFill>
            <a:miter lim="800000"/>
            <a:headEnd/>
            <a:tailEnd/>
          </a:ln>
          <a:effectLst/>
        </p:spPr>
        <p:txBody>
          <a:bodyPr wrap="none" anchor="ctr"/>
          <a:lstStyle/>
          <a:p>
            <a:pPr algn="ctr"/>
            <a:r>
              <a:rPr lang="en-US"/>
              <a:t> </a:t>
            </a:r>
          </a:p>
        </p:txBody>
      </p:sp>
      <p:grpSp>
        <p:nvGrpSpPr>
          <p:cNvPr id="2" name="Group 6"/>
          <p:cNvGrpSpPr>
            <a:grpSpLocks/>
          </p:cNvGrpSpPr>
          <p:nvPr/>
        </p:nvGrpSpPr>
        <p:grpSpPr bwMode="auto">
          <a:xfrm>
            <a:off x="381000" y="1447800"/>
            <a:ext cx="3352800" cy="4191000"/>
            <a:chOff x="240" y="912"/>
            <a:chExt cx="2112" cy="2640"/>
          </a:xfrm>
        </p:grpSpPr>
        <p:sp>
          <p:nvSpPr>
            <p:cNvPr id="102402" name="Line 2"/>
            <p:cNvSpPr>
              <a:spLocks noChangeShapeType="1"/>
            </p:cNvSpPr>
            <p:nvPr/>
          </p:nvSpPr>
          <p:spPr bwMode="auto">
            <a:xfrm>
              <a:off x="1344" y="912"/>
              <a:ext cx="0" cy="2640"/>
            </a:xfrm>
            <a:prstGeom prst="line">
              <a:avLst/>
            </a:prstGeom>
            <a:noFill/>
            <a:ln w="12700">
              <a:solidFill>
                <a:schemeClr val="tx1"/>
              </a:solidFill>
              <a:round/>
              <a:headEnd/>
              <a:tailEnd/>
            </a:ln>
            <a:effectLst/>
          </p:spPr>
          <p:txBody>
            <a:bodyPr wrap="none" anchor="ctr"/>
            <a:lstStyle/>
            <a:p>
              <a:endParaRPr lang="en-US"/>
            </a:p>
          </p:txBody>
        </p:sp>
        <p:sp>
          <p:nvSpPr>
            <p:cNvPr id="102403" name="Line 3"/>
            <p:cNvSpPr>
              <a:spLocks noChangeShapeType="1"/>
            </p:cNvSpPr>
            <p:nvPr/>
          </p:nvSpPr>
          <p:spPr bwMode="auto">
            <a:xfrm>
              <a:off x="240" y="2160"/>
              <a:ext cx="2112" cy="0"/>
            </a:xfrm>
            <a:prstGeom prst="line">
              <a:avLst/>
            </a:prstGeom>
            <a:noFill/>
            <a:ln w="12700">
              <a:solidFill>
                <a:schemeClr val="tx1"/>
              </a:solidFill>
              <a:round/>
              <a:headEnd/>
              <a:tailEnd/>
            </a:ln>
            <a:effectLst/>
          </p:spPr>
          <p:txBody>
            <a:bodyPr wrap="none" anchor="ctr"/>
            <a:lstStyle/>
            <a:p>
              <a:endParaRPr lang="en-US"/>
            </a:p>
          </p:txBody>
        </p:sp>
        <p:sp>
          <p:nvSpPr>
            <p:cNvPr id="102404" name="AutoShape 4"/>
            <p:cNvSpPr>
              <a:spLocks noChangeArrowheads="1"/>
            </p:cNvSpPr>
            <p:nvPr/>
          </p:nvSpPr>
          <p:spPr bwMode="auto">
            <a:xfrm>
              <a:off x="720" y="1536"/>
              <a:ext cx="1056" cy="960"/>
            </a:xfrm>
            <a:prstGeom prst="pentagon">
              <a:avLst/>
            </a:prstGeom>
            <a:solidFill>
              <a:srgbClr val="FFFF00"/>
            </a:solidFill>
            <a:ln w="12700">
              <a:solidFill>
                <a:schemeClr val="tx1"/>
              </a:solidFill>
              <a:miter lim="800000"/>
              <a:headEnd/>
              <a:tailEnd/>
            </a:ln>
            <a:effectLst/>
          </p:spPr>
          <p:txBody>
            <a:bodyPr wrap="none" anchor="ctr"/>
            <a:lstStyle/>
            <a:p>
              <a:endParaRPr lang="en-US"/>
            </a:p>
          </p:txBody>
        </p:sp>
      </p:grpSp>
      <p:sp>
        <p:nvSpPr>
          <p:cNvPr id="102408" name="Line 8"/>
          <p:cNvSpPr>
            <a:spLocks noChangeShapeType="1"/>
          </p:cNvSpPr>
          <p:nvPr/>
        </p:nvSpPr>
        <p:spPr bwMode="auto">
          <a:xfrm>
            <a:off x="6934200" y="1447800"/>
            <a:ext cx="0" cy="4191000"/>
          </a:xfrm>
          <a:prstGeom prst="line">
            <a:avLst/>
          </a:prstGeom>
          <a:noFill/>
          <a:ln w="12700">
            <a:solidFill>
              <a:schemeClr val="tx1"/>
            </a:solidFill>
            <a:round/>
            <a:headEnd/>
            <a:tailEnd/>
          </a:ln>
          <a:effectLst/>
        </p:spPr>
        <p:txBody>
          <a:bodyPr wrap="none" anchor="ctr"/>
          <a:lstStyle/>
          <a:p>
            <a:endParaRPr lang="en-US"/>
          </a:p>
        </p:txBody>
      </p:sp>
      <p:sp>
        <p:nvSpPr>
          <p:cNvPr id="102409" name="Line 9"/>
          <p:cNvSpPr>
            <a:spLocks noChangeShapeType="1"/>
          </p:cNvSpPr>
          <p:nvPr/>
        </p:nvSpPr>
        <p:spPr bwMode="auto">
          <a:xfrm>
            <a:off x="5181600" y="3429000"/>
            <a:ext cx="3352800" cy="0"/>
          </a:xfrm>
          <a:prstGeom prst="line">
            <a:avLst/>
          </a:prstGeom>
          <a:noFill/>
          <a:ln w="12700">
            <a:solidFill>
              <a:schemeClr val="tx1"/>
            </a:solidFill>
            <a:round/>
            <a:headEnd/>
            <a:tailEnd/>
          </a:ln>
          <a:effectLst/>
        </p:spPr>
        <p:txBody>
          <a:bodyPr wrap="none" anchor="ctr"/>
          <a:lstStyle/>
          <a:p>
            <a:endParaRPr lang="en-US"/>
          </a:p>
        </p:txBody>
      </p:sp>
      <p:sp>
        <p:nvSpPr>
          <p:cNvPr id="102411" name="Text Box 11"/>
          <p:cNvSpPr txBox="1">
            <a:spLocks noChangeArrowheads="1"/>
          </p:cNvSpPr>
          <p:nvPr/>
        </p:nvSpPr>
        <p:spPr bwMode="auto">
          <a:xfrm>
            <a:off x="2651125" y="2346325"/>
            <a:ext cx="263525" cy="336550"/>
          </a:xfrm>
          <a:prstGeom prst="rect">
            <a:avLst/>
          </a:prstGeom>
          <a:noFill/>
          <a:ln w="12700">
            <a:noFill/>
            <a:miter lim="800000"/>
            <a:headEnd/>
            <a:tailEnd/>
          </a:ln>
          <a:effectLst/>
        </p:spPr>
        <p:txBody>
          <a:bodyPr wrap="none">
            <a:spAutoFit/>
          </a:bodyPr>
          <a:lstStyle/>
          <a:p>
            <a:r>
              <a:rPr lang="en-US"/>
              <a:t>r</a:t>
            </a:r>
          </a:p>
        </p:txBody>
      </p:sp>
      <p:sp>
        <p:nvSpPr>
          <p:cNvPr id="102410" name="AutoShape 10"/>
          <p:cNvSpPr>
            <a:spLocks noChangeArrowheads="1"/>
          </p:cNvSpPr>
          <p:nvPr/>
        </p:nvSpPr>
        <p:spPr bwMode="auto">
          <a:xfrm>
            <a:off x="5943600" y="2514600"/>
            <a:ext cx="1676400" cy="1524000"/>
          </a:xfrm>
          <a:prstGeom prst="pentagon">
            <a:avLst/>
          </a:prstGeom>
          <a:solidFill>
            <a:schemeClr val="bg1"/>
          </a:solidFill>
          <a:ln w="12700">
            <a:solidFill>
              <a:schemeClr val="tx1"/>
            </a:solidFill>
            <a:miter lim="800000"/>
            <a:headEnd/>
            <a:tailEnd/>
          </a:ln>
          <a:effectLst/>
        </p:spPr>
        <p:txBody>
          <a:bodyPr wrap="none" anchor="ctr"/>
          <a:lstStyle/>
          <a:p>
            <a:endParaRPr lang="en-US"/>
          </a:p>
        </p:txBody>
      </p:sp>
      <p:sp>
        <p:nvSpPr>
          <p:cNvPr id="102413" name="Text Box 13"/>
          <p:cNvSpPr txBox="1">
            <a:spLocks noChangeArrowheads="1"/>
          </p:cNvSpPr>
          <p:nvPr/>
        </p:nvSpPr>
        <p:spPr bwMode="auto">
          <a:xfrm>
            <a:off x="7086600" y="2286000"/>
            <a:ext cx="1550988" cy="336550"/>
          </a:xfrm>
          <a:prstGeom prst="rect">
            <a:avLst/>
          </a:prstGeom>
          <a:noFill/>
          <a:ln w="12700">
            <a:noFill/>
            <a:miter lim="800000"/>
            <a:headEnd/>
            <a:tailEnd/>
          </a:ln>
          <a:effectLst/>
        </p:spPr>
        <p:txBody>
          <a:bodyPr wrap="none">
            <a:spAutoFit/>
          </a:bodyPr>
          <a:lstStyle/>
          <a:p>
            <a:r>
              <a:rPr lang="en-US"/>
              <a:t>Complement r</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26"/>
          <p:cNvSpPr>
            <a:spLocks noGrp="1" noChangeArrowheads="1"/>
          </p:cNvSpPr>
          <p:nvPr>
            <p:ph type="title"/>
          </p:nvPr>
        </p:nvSpPr>
        <p:spPr>
          <a:xfrm>
            <a:off x="457200" y="274638"/>
            <a:ext cx="8229600" cy="715962"/>
          </a:xfrm>
        </p:spPr>
        <p:txBody>
          <a:bodyPr>
            <a:normAutofit fontScale="90000"/>
          </a:bodyPr>
          <a:lstStyle/>
          <a:p>
            <a:r>
              <a:rPr lang="en-US" dirty="0"/>
              <a:t>Region Characteristic functions</a:t>
            </a:r>
          </a:p>
        </p:txBody>
      </p:sp>
      <p:sp>
        <p:nvSpPr>
          <p:cNvPr id="99331" name="Rectangle 1027"/>
          <p:cNvSpPr>
            <a:spLocks noGrp="1" noChangeArrowheads="1"/>
          </p:cNvSpPr>
          <p:nvPr>
            <p:ph type="body" idx="1"/>
          </p:nvPr>
        </p:nvSpPr>
        <p:spPr>
          <a:xfrm>
            <a:off x="381000" y="952500"/>
            <a:ext cx="8534400" cy="5448300"/>
          </a:xfrm>
        </p:spPr>
        <p:txBody>
          <a:bodyPr>
            <a:normAutofit lnSpcReduction="10000"/>
          </a:bodyPr>
          <a:lstStyle/>
          <a:p>
            <a:endParaRPr lang="en-US" sz="2800" dirty="0" smtClean="0"/>
          </a:p>
          <a:p>
            <a:r>
              <a:rPr lang="en-US" sz="2800" dirty="0" smtClean="0"/>
              <a:t>We </a:t>
            </a:r>
            <a:r>
              <a:rPr lang="en-US" sz="2800" dirty="0"/>
              <a:t>define the meaning of a region by its characteristic function</a:t>
            </a:r>
            <a:r>
              <a:rPr lang="en-US" sz="2800" dirty="0" smtClean="0"/>
              <a:t>.</a:t>
            </a:r>
          </a:p>
          <a:p>
            <a:pPr>
              <a:buNone/>
            </a:pPr>
            <a:endParaRPr lang="en-US" sz="2400" b="1" dirty="0" smtClean="0">
              <a:latin typeface="Courier New" pitchFamily="49" charset="0"/>
            </a:endParaRPr>
          </a:p>
          <a:p>
            <a:pPr>
              <a:buNone/>
            </a:pPr>
            <a:r>
              <a:rPr lang="en-US" sz="2400" b="1" dirty="0" err="1" smtClean="0">
                <a:latin typeface="Courier New" pitchFamily="49" charset="0"/>
              </a:rPr>
              <a:t>containsR</a:t>
            </a:r>
            <a:r>
              <a:rPr lang="en-US" sz="2400" b="1" dirty="0" smtClean="0">
                <a:latin typeface="Courier New" pitchFamily="49" charset="0"/>
              </a:rPr>
              <a:t> </a:t>
            </a:r>
            <a:r>
              <a:rPr lang="en-US" sz="2400" b="1" dirty="0">
                <a:latin typeface="Courier New" pitchFamily="49" charset="0"/>
              </a:rPr>
              <a:t>:: Region -&gt; </a:t>
            </a:r>
            <a:r>
              <a:rPr lang="en-US" sz="2400" b="1" dirty="0" smtClean="0">
                <a:latin typeface="Courier New" pitchFamily="49" charset="0"/>
              </a:rPr>
              <a:t>Coordinate </a:t>
            </a:r>
            <a:r>
              <a:rPr lang="en-US" sz="2400" b="1" dirty="0">
                <a:latin typeface="Courier New" pitchFamily="49" charset="0"/>
              </a:rPr>
              <a:t>-&gt; </a:t>
            </a:r>
            <a:r>
              <a:rPr lang="en-US" sz="2400" b="1" dirty="0" err="1">
                <a:latin typeface="Courier New" pitchFamily="49" charset="0"/>
              </a:rPr>
              <a:t>Bool</a:t>
            </a:r>
            <a:endParaRPr lang="en-US" sz="2400" b="1" dirty="0">
              <a:latin typeface="Courier New" pitchFamily="49" charset="0"/>
            </a:endParaRPr>
          </a:p>
          <a:p>
            <a:endParaRPr lang="en-US" sz="2800" dirty="0" smtClean="0"/>
          </a:p>
          <a:p>
            <a:r>
              <a:rPr lang="en-US" sz="2800" dirty="0" smtClean="0"/>
              <a:t>How </a:t>
            </a:r>
            <a:r>
              <a:rPr lang="en-US" sz="2800" dirty="0"/>
              <a:t>would you write this function?</a:t>
            </a:r>
          </a:p>
          <a:p>
            <a:pPr lvl="1"/>
            <a:r>
              <a:rPr lang="en-US" sz="2000" dirty="0"/>
              <a:t>Recursion, using pattern matching over the structure of a Region</a:t>
            </a:r>
          </a:p>
          <a:p>
            <a:pPr lvl="1"/>
            <a:r>
              <a:rPr lang="en-US" sz="2000" dirty="0"/>
              <a:t>What are the base cases of the recursion?</a:t>
            </a:r>
          </a:p>
          <a:p>
            <a:pPr lvl="1"/>
            <a:endParaRPr lang="en-US" sz="2000" dirty="0"/>
          </a:p>
          <a:p>
            <a:r>
              <a:rPr lang="en-US" dirty="0"/>
              <a:t>Start with a characteristic function for a primitive Shape</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57200" y="274638"/>
            <a:ext cx="8229600" cy="487362"/>
          </a:xfrm>
        </p:spPr>
        <p:txBody>
          <a:bodyPr>
            <a:normAutofit fontScale="90000"/>
          </a:bodyPr>
          <a:lstStyle/>
          <a:p>
            <a:r>
              <a:rPr lang="en-US" dirty="0"/>
              <a:t>Rectangle</a:t>
            </a:r>
          </a:p>
        </p:txBody>
      </p:sp>
      <p:sp>
        <p:nvSpPr>
          <p:cNvPr id="86019" name="Rectangle 3"/>
          <p:cNvSpPr>
            <a:spLocks noGrp="1" noChangeArrowheads="1"/>
          </p:cNvSpPr>
          <p:nvPr>
            <p:ph type="body" idx="1"/>
          </p:nvPr>
        </p:nvSpPr>
        <p:spPr>
          <a:xfrm>
            <a:off x="381000" y="952500"/>
            <a:ext cx="8153400" cy="2247900"/>
          </a:xfrm>
        </p:spPr>
        <p:txBody>
          <a:bodyPr>
            <a:normAutofit/>
          </a:bodyPr>
          <a:lstStyle/>
          <a:p>
            <a:pPr>
              <a:buFontTx/>
              <a:buNone/>
            </a:pPr>
            <a:r>
              <a:rPr lang="en-US" sz="2400" b="1" dirty="0">
                <a:latin typeface="Courier New" pitchFamily="49" charset="0"/>
              </a:rPr>
              <a:t>(Rectangle s1 s2) `</a:t>
            </a:r>
            <a:r>
              <a:rPr lang="en-US" sz="2400" b="1" dirty="0" err="1">
                <a:latin typeface="Courier New" pitchFamily="49" charset="0"/>
              </a:rPr>
              <a:t>containsS</a:t>
            </a:r>
            <a:r>
              <a:rPr lang="en-US" sz="2400" b="1" dirty="0">
                <a:latin typeface="Courier New" pitchFamily="49" charset="0"/>
              </a:rPr>
              <a:t>` (</a:t>
            </a:r>
            <a:r>
              <a:rPr lang="en-US" sz="2400" b="1" dirty="0" err="1">
                <a:latin typeface="Courier New" pitchFamily="49" charset="0"/>
              </a:rPr>
              <a:t>x,y</a:t>
            </a:r>
            <a:r>
              <a:rPr lang="en-US" sz="2400" b="1" dirty="0">
                <a:latin typeface="Courier New" pitchFamily="49" charset="0"/>
              </a:rPr>
              <a:t>)</a:t>
            </a:r>
          </a:p>
          <a:p>
            <a:pPr>
              <a:buFontTx/>
              <a:buNone/>
            </a:pPr>
            <a:r>
              <a:rPr lang="en-US" sz="2400" b="1" dirty="0">
                <a:latin typeface="Courier New" pitchFamily="49" charset="0"/>
              </a:rPr>
              <a:t>   = let t1 = s1/2</a:t>
            </a:r>
          </a:p>
          <a:p>
            <a:pPr>
              <a:buFontTx/>
              <a:buNone/>
            </a:pPr>
            <a:r>
              <a:rPr lang="en-US" sz="2400" b="1" dirty="0">
                <a:latin typeface="Courier New" pitchFamily="49" charset="0"/>
              </a:rPr>
              <a:t>         t2 = s2/2</a:t>
            </a:r>
          </a:p>
          <a:p>
            <a:pPr>
              <a:buFontTx/>
              <a:buNone/>
            </a:pPr>
            <a:r>
              <a:rPr lang="en-US" sz="2400" b="1" dirty="0">
                <a:latin typeface="Courier New" pitchFamily="49" charset="0"/>
              </a:rPr>
              <a:t>     in -t1&lt;=x &amp;&amp; x&lt;=t1 &amp;&amp; -t2&lt;=y &amp;&amp; y&lt;=t2</a:t>
            </a:r>
          </a:p>
        </p:txBody>
      </p:sp>
      <p:grpSp>
        <p:nvGrpSpPr>
          <p:cNvPr id="2" name="Group 17"/>
          <p:cNvGrpSpPr>
            <a:grpSpLocks/>
          </p:cNvGrpSpPr>
          <p:nvPr/>
        </p:nvGrpSpPr>
        <p:grpSpPr bwMode="auto">
          <a:xfrm>
            <a:off x="1447800" y="3048000"/>
            <a:ext cx="6400800" cy="3124200"/>
            <a:chOff x="912" y="1920"/>
            <a:chExt cx="4032" cy="1968"/>
          </a:xfrm>
        </p:grpSpPr>
        <p:sp>
          <p:nvSpPr>
            <p:cNvPr id="86020" name="Rectangle 4"/>
            <p:cNvSpPr>
              <a:spLocks noChangeArrowheads="1"/>
            </p:cNvSpPr>
            <p:nvPr/>
          </p:nvSpPr>
          <p:spPr bwMode="auto">
            <a:xfrm>
              <a:off x="2016" y="2448"/>
              <a:ext cx="1440" cy="960"/>
            </a:xfrm>
            <a:prstGeom prst="rect">
              <a:avLst/>
            </a:prstGeom>
            <a:solidFill>
              <a:schemeClr val="bg1"/>
            </a:solidFill>
            <a:ln w="12700">
              <a:solidFill>
                <a:schemeClr val="tx1"/>
              </a:solidFill>
              <a:miter lim="800000"/>
              <a:headEnd/>
              <a:tailEnd/>
            </a:ln>
            <a:effectLst/>
          </p:spPr>
          <p:txBody>
            <a:bodyPr wrap="none" anchor="ctr"/>
            <a:lstStyle/>
            <a:p>
              <a:pPr algn="ctr"/>
              <a:endParaRPr lang="en-US"/>
            </a:p>
          </p:txBody>
        </p:sp>
        <p:sp>
          <p:nvSpPr>
            <p:cNvPr id="86021" name="Line 5"/>
            <p:cNvSpPr>
              <a:spLocks noChangeShapeType="1"/>
            </p:cNvSpPr>
            <p:nvPr/>
          </p:nvSpPr>
          <p:spPr bwMode="auto">
            <a:xfrm>
              <a:off x="912" y="2928"/>
              <a:ext cx="4032" cy="0"/>
            </a:xfrm>
            <a:prstGeom prst="line">
              <a:avLst/>
            </a:prstGeom>
            <a:noFill/>
            <a:ln w="12700">
              <a:solidFill>
                <a:schemeClr val="tx1"/>
              </a:solidFill>
              <a:round/>
              <a:headEnd/>
              <a:tailEnd/>
            </a:ln>
            <a:effectLst/>
          </p:spPr>
          <p:txBody>
            <a:bodyPr wrap="none" anchor="ctr"/>
            <a:lstStyle/>
            <a:p>
              <a:endParaRPr lang="en-US"/>
            </a:p>
          </p:txBody>
        </p:sp>
        <p:sp>
          <p:nvSpPr>
            <p:cNvPr id="86022" name="Line 6"/>
            <p:cNvSpPr>
              <a:spLocks noChangeShapeType="1"/>
            </p:cNvSpPr>
            <p:nvPr/>
          </p:nvSpPr>
          <p:spPr bwMode="auto">
            <a:xfrm>
              <a:off x="2736" y="1920"/>
              <a:ext cx="0" cy="1968"/>
            </a:xfrm>
            <a:prstGeom prst="line">
              <a:avLst/>
            </a:prstGeom>
            <a:noFill/>
            <a:ln w="12700">
              <a:solidFill>
                <a:schemeClr val="tx1"/>
              </a:solidFill>
              <a:round/>
              <a:headEnd/>
              <a:tailEnd/>
            </a:ln>
            <a:effectLst/>
          </p:spPr>
          <p:txBody>
            <a:bodyPr wrap="none" anchor="ctr"/>
            <a:lstStyle/>
            <a:p>
              <a:endParaRPr lang="en-US"/>
            </a:p>
          </p:txBody>
        </p:sp>
        <p:sp>
          <p:nvSpPr>
            <p:cNvPr id="86023" name="Text Box 7"/>
            <p:cNvSpPr txBox="1">
              <a:spLocks noChangeArrowheads="1"/>
            </p:cNvSpPr>
            <p:nvPr/>
          </p:nvSpPr>
          <p:spPr bwMode="auto">
            <a:xfrm>
              <a:off x="2208" y="1948"/>
              <a:ext cx="258" cy="212"/>
            </a:xfrm>
            <a:prstGeom prst="rect">
              <a:avLst/>
            </a:prstGeom>
            <a:noFill/>
            <a:ln w="12700">
              <a:noFill/>
              <a:miter lim="800000"/>
              <a:headEnd/>
              <a:tailEnd/>
            </a:ln>
            <a:effectLst/>
          </p:spPr>
          <p:txBody>
            <a:bodyPr wrap="none">
              <a:spAutoFit/>
            </a:bodyPr>
            <a:lstStyle/>
            <a:p>
              <a:r>
                <a:rPr lang="en-US"/>
                <a:t>s1</a:t>
              </a:r>
            </a:p>
          </p:txBody>
        </p:sp>
        <p:sp>
          <p:nvSpPr>
            <p:cNvPr id="86024" name="Text Box 8"/>
            <p:cNvSpPr txBox="1">
              <a:spLocks noChangeArrowheads="1"/>
            </p:cNvSpPr>
            <p:nvPr/>
          </p:nvSpPr>
          <p:spPr bwMode="auto">
            <a:xfrm>
              <a:off x="3600" y="2592"/>
              <a:ext cx="258" cy="212"/>
            </a:xfrm>
            <a:prstGeom prst="rect">
              <a:avLst/>
            </a:prstGeom>
            <a:noFill/>
            <a:ln w="12700">
              <a:noFill/>
              <a:miter lim="800000"/>
              <a:headEnd/>
              <a:tailEnd/>
            </a:ln>
            <a:effectLst/>
          </p:spPr>
          <p:txBody>
            <a:bodyPr wrap="none">
              <a:spAutoFit/>
            </a:bodyPr>
            <a:lstStyle/>
            <a:p>
              <a:r>
                <a:rPr lang="en-US"/>
                <a:t>s2</a:t>
              </a:r>
            </a:p>
          </p:txBody>
        </p:sp>
        <p:sp>
          <p:nvSpPr>
            <p:cNvPr id="86026" name="Line 10"/>
            <p:cNvSpPr>
              <a:spLocks noChangeShapeType="1"/>
            </p:cNvSpPr>
            <p:nvPr/>
          </p:nvSpPr>
          <p:spPr bwMode="auto">
            <a:xfrm>
              <a:off x="2016" y="2160"/>
              <a:ext cx="1440" cy="0"/>
            </a:xfrm>
            <a:prstGeom prst="line">
              <a:avLst/>
            </a:prstGeom>
            <a:noFill/>
            <a:ln w="12700">
              <a:solidFill>
                <a:schemeClr val="tx1"/>
              </a:solidFill>
              <a:round/>
              <a:headEnd type="arrow" w="med" len="med"/>
              <a:tailEnd type="arrow" w="med" len="med"/>
            </a:ln>
            <a:effectLst/>
          </p:spPr>
          <p:txBody>
            <a:bodyPr wrap="none" anchor="ctr"/>
            <a:lstStyle/>
            <a:p>
              <a:endParaRPr lang="en-US"/>
            </a:p>
          </p:txBody>
        </p:sp>
        <p:sp>
          <p:nvSpPr>
            <p:cNvPr id="86027" name="Line 11"/>
            <p:cNvSpPr>
              <a:spLocks noChangeShapeType="1"/>
            </p:cNvSpPr>
            <p:nvPr/>
          </p:nvSpPr>
          <p:spPr bwMode="auto">
            <a:xfrm>
              <a:off x="3600" y="2496"/>
              <a:ext cx="0" cy="0"/>
            </a:xfrm>
            <a:prstGeom prst="line">
              <a:avLst/>
            </a:prstGeom>
            <a:noFill/>
            <a:ln w="12700">
              <a:solidFill>
                <a:schemeClr val="tx1"/>
              </a:solidFill>
              <a:round/>
              <a:headEnd/>
              <a:tailEnd/>
            </a:ln>
            <a:effectLst/>
          </p:spPr>
          <p:txBody>
            <a:bodyPr wrap="none" anchor="ctr"/>
            <a:lstStyle/>
            <a:p>
              <a:endParaRPr lang="en-US"/>
            </a:p>
          </p:txBody>
        </p:sp>
        <p:sp>
          <p:nvSpPr>
            <p:cNvPr id="86028" name="Line 12"/>
            <p:cNvSpPr>
              <a:spLocks noChangeShapeType="1"/>
            </p:cNvSpPr>
            <p:nvPr/>
          </p:nvSpPr>
          <p:spPr bwMode="auto">
            <a:xfrm>
              <a:off x="3648" y="2448"/>
              <a:ext cx="0" cy="960"/>
            </a:xfrm>
            <a:prstGeom prst="line">
              <a:avLst/>
            </a:prstGeom>
            <a:noFill/>
            <a:ln w="12700">
              <a:solidFill>
                <a:schemeClr val="tx1"/>
              </a:solidFill>
              <a:round/>
              <a:headEnd type="arrow" w="med" len="med"/>
              <a:tailEnd type="arrow" w="med" len="med"/>
            </a:ln>
            <a:effectLst/>
          </p:spPr>
          <p:txBody>
            <a:bodyPr wrap="none" anchor="ctr"/>
            <a:lstStyle/>
            <a:p>
              <a:endParaRPr lang="en-US"/>
            </a:p>
          </p:txBody>
        </p:sp>
        <p:sp>
          <p:nvSpPr>
            <p:cNvPr id="86029" name="Text Box 13"/>
            <p:cNvSpPr txBox="1">
              <a:spLocks noChangeArrowheads="1"/>
            </p:cNvSpPr>
            <p:nvPr/>
          </p:nvSpPr>
          <p:spPr bwMode="auto">
            <a:xfrm>
              <a:off x="2256" y="2640"/>
              <a:ext cx="336" cy="233"/>
            </a:xfrm>
            <a:prstGeom prst="rect">
              <a:avLst/>
            </a:prstGeom>
            <a:noFill/>
            <a:ln w="12700">
              <a:noFill/>
              <a:miter lim="800000"/>
              <a:headEnd/>
              <a:tailEnd/>
            </a:ln>
            <a:effectLst/>
          </p:spPr>
          <p:txBody>
            <a:bodyPr wrap="square">
              <a:spAutoFit/>
            </a:bodyPr>
            <a:lstStyle/>
            <a:p>
              <a:r>
                <a:rPr lang="en-US" dirty="0"/>
                <a:t>t1</a:t>
              </a:r>
            </a:p>
          </p:txBody>
        </p:sp>
        <p:sp>
          <p:nvSpPr>
            <p:cNvPr id="86030" name="Line 14"/>
            <p:cNvSpPr>
              <a:spLocks noChangeShapeType="1"/>
            </p:cNvSpPr>
            <p:nvPr/>
          </p:nvSpPr>
          <p:spPr bwMode="auto">
            <a:xfrm flipV="1">
              <a:off x="2016" y="2832"/>
              <a:ext cx="720" cy="0"/>
            </a:xfrm>
            <a:prstGeom prst="line">
              <a:avLst/>
            </a:prstGeom>
            <a:noFill/>
            <a:ln w="12700">
              <a:solidFill>
                <a:schemeClr val="tx1"/>
              </a:solidFill>
              <a:round/>
              <a:headEnd type="arrow" w="med" len="med"/>
              <a:tailEnd type="arrow" w="med" len="med"/>
            </a:ln>
            <a:effectLst/>
          </p:spPr>
          <p:txBody>
            <a:bodyPr wrap="none" anchor="ctr"/>
            <a:lstStyle/>
            <a:p>
              <a:endParaRPr lang="en-US"/>
            </a:p>
          </p:txBody>
        </p:sp>
        <p:sp>
          <p:nvSpPr>
            <p:cNvPr id="86031" name="Line 15"/>
            <p:cNvSpPr>
              <a:spLocks noChangeShapeType="1"/>
            </p:cNvSpPr>
            <p:nvPr/>
          </p:nvSpPr>
          <p:spPr bwMode="auto">
            <a:xfrm>
              <a:off x="3072" y="2448"/>
              <a:ext cx="0" cy="480"/>
            </a:xfrm>
            <a:prstGeom prst="line">
              <a:avLst/>
            </a:prstGeom>
            <a:noFill/>
            <a:ln w="12700">
              <a:solidFill>
                <a:schemeClr val="tx1"/>
              </a:solidFill>
              <a:round/>
              <a:headEnd type="arrow" w="med" len="med"/>
              <a:tailEnd type="arrow" w="med" len="med"/>
            </a:ln>
            <a:effectLst/>
          </p:spPr>
          <p:txBody>
            <a:bodyPr wrap="none" anchor="ctr"/>
            <a:lstStyle/>
            <a:p>
              <a:endParaRPr lang="en-US"/>
            </a:p>
          </p:txBody>
        </p:sp>
        <p:sp>
          <p:nvSpPr>
            <p:cNvPr id="86032" name="Text Box 16"/>
            <p:cNvSpPr txBox="1">
              <a:spLocks noChangeArrowheads="1"/>
            </p:cNvSpPr>
            <p:nvPr/>
          </p:nvSpPr>
          <p:spPr bwMode="auto">
            <a:xfrm>
              <a:off x="3062" y="2582"/>
              <a:ext cx="230" cy="212"/>
            </a:xfrm>
            <a:prstGeom prst="rect">
              <a:avLst/>
            </a:prstGeom>
            <a:noFill/>
            <a:ln w="12700">
              <a:noFill/>
              <a:miter lim="800000"/>
              <a:headEnd/>
              <a:tailEnd/>
            </a:ln>
            <a:effectLst/>
          </p:spPr>
          <p:txBody>
            <a:bodyPr wrap="none">
              <a:spAutoFit/>
            </a:bodyPr>
            <a:lstStyle/>
            <a:p>
              <a:r>
                <a:rPr lang="en-US"/>
                <a:t>t2</a:t>
              </a:r>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57200" y="274638"/>
            <a:ext cx="8229600" cy="715962"/>
          </a:xfrm>
        </p:spPr>
        <p:txBody>
          <a:bodyPr>
            <a:normAutofit fontScale="90000"/>
          </a:bodyPr>
          <a:lstStyle/>
          <a:p>
            <a:r>
              <a:rPr lang="en-US" dirty="0"/>
              <a:t>Ellipse</a:t>
            </a:r>
          </a:p>
        </p:txBody>
      </p:sp>
      <p:sp>
        <p:nvSpPr>
          <p:cNvPr id="87043" name="Rectangle 3"/>
          <p:cNvSpPr>
            <a:spLocks noGrp="1" noChangeArrowheads="1"/>
          </p:cNvSpPr>
          <p:nvPr>
            <p:ph type="body" idx="1"/>
          </p:nvPr>
        </p:nvSpPr>
        <p:spPr>
          <a:xfrm>
            <a:off x="457200" y="990600"/>
            <a:ext cx="8686800" cy="1828800"/>
          </a:xfrm>
        </p:spPr>
        <p:txBody>
          <a:bodyPr>
            <a:normAutofit/>
          </a:bodyPr>
          <a:lstStyle/>
          <a:p>
            <a:pPr>
              <a:buFontTx/>
              <a:buNone/>
            </a:pPr>
            <a:endParaRPr lang="en-US" sz="2800" b="1" dirty="0" smtClean="0">
              <a:latin typeface="Courier New" pitchFamily="49" charset="0"/>
            </a:endParaRPr>
          </a:p>
          <a:p>
            <a:pPr>
              <a:buFontTx/>
              <a:buNone/>
            </a:pPr>
            <a:r>
              <a:rPr lang="en-US" sz="2800" b="1" dirty="0" smtClean="0">
                <a:latin typeface="Courier New" pitchFamily="49" charset="0"/>
              </a:rPr>
              <a:t>(</a:t>
            </a:r>
            <a:r>
              <a:rPr lang="en-US" sz="2800" b="1" dirty="0">
                <a:latin typeface="Courier New" pitchFamily="49" charset="0"/>
              </a:rPr>
              <a:t>Ellipse r1 r2) `</a:t>
            </a:r>
            <a:r>
              <a:rPr lang="en-US" sz="2800" b="1" dirty="0" err="1">
                <a:latin typeface="Courier New" pitchFamily="49" charset="0"/>
              </a:rPr>
              <a:t>containsS</a:t>
            </a:r>
            <a:r>
              <a:rPr lang="en-US" sz="2800" b="1" dirty="0">
                <a:latin typeface="Courier New" pitchFamily="49" charset="0"/>
              </a:rPr>
              <a:t>` (</a:t>
            </a:r>
            <a:r>
              <a:rPr lang="en-US" sz="2800" b="1" dirty="0" err="1">
                <a:latin typeface="Courier New" pitchFamily="49" charset="0"/>
              </a:rPr>
              <a:t>x,y</a:t>
            </a:r>
            <a:r>
              <a:rPr lang="en-US" sz="2800" b="1" dirty="0">
                <a:latin typeface="Courier New" pitchFamily="49" charset="0"/>
              </a:rPr>
              <a:t>)</a:t>
            </a:r>
          </a:p>
          <a:p>
            <a:pPr>
              <a:buFontTx/>
              <a:buNone/>
            </a:pPr>
            <a:r>
              <a:rPr lang="en-US" sz="2800" b="1" dirty="0">
                <a:latin typeface="Courier New" pitchFamily="49" charset="0"/>
              </a:rPr>
              <a:t>   = (x/r1)^2 + (y/r2)^2 &lt;= 1</a:t>
            </a:r>
          </a:p>
        </p:txBody>
      </p:sp>
      <p:grpSp>
        <p:nvGrpSpPr>
          <p:cNvPr id="2" name="Group 11"/>
          <p:cNvGrpSpPr>
            <a:grpSpLocks/>
          </p:cNvGrpSpPr>
          <p:nvPr/>
        </p:nvGrpSpPr>
        <p:grpSpPr bwMode="auto">
          <a:xfrm>
            <a:off x="1524000" y="2743200"/>
            <a:ext cx="6172200" cy="3352800"/>
            <a:chOff x="960" y="1728"/>
            <a:chExt cx="3888" cy="2112"/>
          </a:xfrm>
        </p:grpSpPr>
        <p:sp>
          <p:nvSpPr>
            <p:cNvPr id="87044" name="Line 4"/>
            <p:cNvSpPr>
              <a:spLocks noChangeShapeType="1"/>
            </p:cNvSpPr>
            <p:nvPr/>
          </p:nvSpPr>
          <p:spPr bwMode="auto">
            <a:xfrm>
              <a:off x="960" y="2736"/>
              <a:ext cx="3888" cy="0"/>
            </a:xfrm>
            <a:prstGeom prst="line">
              <a:avLst/>
            </a:prstGeom>
            <a:noFill/>
            <a:ln w="12700">
              <a:solidFill>
                <a:schemeClr val="tx1"/>
              </a:solidFill>
              <a:round/>
              <a:headEnd/>
              <a:tailEnd/>
            </a:ln>
            <a:effectLst/>
          </p:spPr>
          <p:txBody>
            <a:bodyPr wrap="none" anchor="ctr"/>
            <a:lstStyle/>
            <a:p>
              <a:endParaRPr lang="en-US"/>
            </a:p>
          </p:txBody>
        </p:sp>
        <p:sp>
          <p:nvSpPr>
            <p:cNvPr id="87045" name="Line 5"/>
            <p:cNvSpPr>
              <a:spLocks noChangeShapeType="1"/>
            </p:cNvSpPr>
            <p:nvPr/>
          </p:nvSpPr>
          <p:spPr bwMode="auto">
            <a:xfrm>
              <a:off x="2880" y="1728"/>
              <a:ext cx="0" cy="2112"/>
            </a:xfrm>
            <a:prstGeom prst="line">
              <a:avLst/>
            </a:prstGeom>
            <a:noFill/>
            <a:ln w="12700">
              <a:solidFill>
                <a:schemeClr val="tx1"/>
              </a:solidFill>
              <a:round/>
              <a:headEnd/>
              <a:tailEnd/>
            </a:ln>
            <a:effectLst/>
          </p:spPr>
          <p:txBody>
            <a:bodyPr wrap="none" anchor="ctr"/>
            <a:lstStyle/>
            <a:p>
              <a:endParaRPr lang="en-US"/>
            </a:p>
          </p:txBody>
        </p:sp>
        <p:sp>
          <p:nvSpPr>
            <p:cNvPr id="87046" name="Oval 6"/>
            <p:cNvSpPr>
              <a:spLocks noChangeArrowheads="1"/>
            </p:cNvSpPr>
            <p:nvPr/>
          </p:nvSpPr>
          <p:spPr bwMode="auto">
            <a:xfrm>
              <a:off x="1968" y="2160"/>
              <a:ext cx="1824" cy="1152"/>
            </a:xfrm>
            <a:prstGeom prst="ellipse">
              <a:avLst/>
            </a:prstGeom>
            <a:noFill/>
            <a:ln w="12700">
              <a:solidFill>
                <a:schemeClr val="tx1"/>
              </a:solidFill>
              <a:round/>
              <a:headEnd/>
              <a:tailEnd/>
            </a:ln>
            <a:effectLst/>
          </p:spPr>
          <p:txBody>
            <a:bodyPr wrap="none" anchor="ctr"/>
            <a:lstStyle/>
            <a:p>
              <a:endParaRPr lang="en-US"/>
            </a:p>
          </p:txBody>
        </p:sp>
        <p:sp>
          <p:nvSpPr>
            <p:cNvPr id="87047" name="Text Box 7"/>
            <p:cNvSpPr txBox="1">
              <a:spLocks noChangeArrowheads="1"/>
            </p:cNvSpPr>
            <p:nvPr/>
          </p:nvSpPr>
          <p:spPr bwMode="auto">
            <a:xfrm>
              <a:off x="3062" y="2534"/>
              <a:ext cx="237" cy="212"/>
            </a:xfrm>
            <a:prstGeom prst="rect">
              <a:avLst/>
            </a:prstGeom>
            <a:noFill/>
            <a:ln w="12700">
              <a:noFill/>
              <a:miter lim="800000"/>
              <a:headEnd/>
              <a:tailEnd/>
            </a:ln>
            <a:effectLst/>
          </p:spPr>
          <p:txBody>
            <a:bodyPr wrap="none">
              <a:spAutoFit/>
            </a:bodyPr>
            <a:lstStyle/>
            <a:p>
              <a:r>
                <a:rPr lang="en-US"/>
                <a:t>r1</a:t>
              </a:r>
            </a:p>
          </p:txBody>
        </p:sp>
        <p:sp>
          <p:nvSpPr>
            <p:cNvPr id="87048" name="Text Box 8"/>
            <p:cNvSpPr txBox="1">
              <a:spLocks noChangeArrowheads="1"/>
            </p:cNvSpPr>
            <p:nvPr/>
          </p:nvSpPr>
          <p:spPr bwMode="auto">
            <a:xfrm>
              <a:off x="2630" y="2294"/>
              <a:ext cx="237" cy="212"/>
            </a:xfrm>
            <a:prstGeom prst="rect">
              <a:avLst/>
            </a:prstGeom>
            <a:noFill/>
            <a:ln w="12700">
              <a:noFill/>
              <a:miter lim="800000"/>
              <a:headEnd/>
              <a:tailEnd/>
            </a:ln>
            <a:effectLst/>
          </p:spPr>
          <p:txBody>
            <a:bodyPr wrap="none">
              <a:spAutoFit/>
            </a:bodyPr>
            <a:lstStyle/>
            <a:p>
              <a:r>
                <a:rPr lang="en-US"/>
                <a:t>r2</a:t>
              </a:r>
            </a:p>
          </p:txBody>
        </p:sp>
        <p:sp>
          <p:nvSpPr>
            <p:cNvPr id="87049" name="Line 9"/>
            <p:cNvSpPr>
              <a:spLocks noChangeShapeType="1"/>
            </p:cNvSpPr>
            <p:nvPr/>
          </p:nvSpPr>
          <p:spPr bwMode="auto">
            <a:xfrm flipV="1">
              <a:off x="2880" y="2160"/>
              <a:ext cx="0" cy="576"/>
            </a:xfrm>
            <a:prstGeom prst="line">
              <a:avLst/>
            </a:prstGeom>
            <a:noFill/>
            <a:ln w="38100">
              <a:solidFill>
                <a:schemeClr val="tx1"/>
              </a:solidFill>
              <a:round/>
              <a:headEnd/>
              <a:tailEnd type="triangle" w="med" len="med"/>
            </a:ln>
            <a:effectLst/>
          </p:spPr>
          <p:txBody>
            <a:bodyPr wrap="none" anchor="ctr"/>
            <a:lstStyle/>
            <a:p>
              <a:endParaRPr lang="en-US"/>
            </a:p>
          </p:txBody>
        </p:sp>
        <p:sp>
          <p:nvSpPr>
            <p:cNvPr id="87050" name="Line 10"/>
            <p:cNvSpPr>
              <a:spLocks noChangeShapeType="1"/>
            </p:cNvSpPr>
            <p:nvPr/>
          </p:nvSpPr>
          <p:spPr bwMode="auto">
            <a:xfrm>
              <a:off x="2880" y="2736"/>
              <a:ext cx="912" cy="0"/>
            </a:xfrm>
            <a:prstGeom prst="line">
              <a:avLst/>
            </a:prstGeom>
            <a:noFill/>
            <a:ln w="38100">
              <a:solidFill>
                <a:schemeClr val="tx1"/>
              </a:solidFill>
              <a:round/>
              <a:headEnd/>
              <a:tailEnd type="triangle" w="med" len="me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26"/>
          <p:cNvSpPr>
            <a:spLocks noGrp="1" noChangeArrowheads="1"/>
          </p:cNvSpPr>
          <p:nvPr>
            <p:ph type="title"/>
          </p:nvPr>
        </p:nvSpPr>
        <p:spPr/>
        <p:txBody>
          <a:bodyPr/>
          <a:lstStyle/>
          <a:p>
            <a:r>
              <a:rPr lang="en-US"/>
              <a:t>Left of a line that bisects the plane</a:t>
            </a:r>
          </a:p>
        </p:txBody>
      </p:sp>
      <p:sp>
        <p:nvSpPr>
          <p:cNvPr id="89092" name="Line 1028"/>
          <p:cNvSpPr>
            <a:spLocks noChangeShapeType="1"/>
          </p:cNvSpPr>
          <p:nvPr/>
        </p:nvSpPr>
        <p:spPr bwMode="auto">
          <a:xfrm flipV="1">
            <a:off x="1371600" y="2286000"/>
            <a:ext cx="5791200" cy="32766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89093" name="Text Box 1029"/>
          <p:cNvSpPr txBox="1">
            <a:spLocks noChangeArrowheads="1"/>
          </p:cNvSpPr>
          <p:nvPr/>
        </p:nvSpPr>
        <p:spPr bwMode="auto">
          <a:xfrm>
            <a:off x="1143000" y="5715000"/>
            <a:ext cx="1208088" cy="336550"/>
          </a:xfrm>
          <a:prstGeom prst="rect">
            <a:avLst/>
          </a:prstGeom>
          <a:noFill/>
          <a:ln w="12700">
            <a:noFill/>
            <a:miter lim="800000"/>
            <a:headEnd/>
            <a:tailEnd/>
          </a:ln>
          <a:effectLst/>
        </p:spPr>
        <p:txBody>
          <a:bodyPr wrap="none">
            <a:spAutoFit/>
          </a:bodyPr>
          <a:lstStyle/>
          <a:p>
            <a:r>
              <a:rPr lang="en-US"/>
              <a:t>A = (ax,ay)</a:t>
            </a:r>
          </a:p>
        </p:txBody>
      </p:sp>
      <p:sp>
        <p:nvSpPr>
          <p:cNvPr id="89094" name="Line 1030"/>
          <p:cNvSpPr>
            <a:spLocks noChangeShapeType="1"/>
          </p:cNvSpPr>
          <p:nvPr/>
        </p:nvSpPr>
        <p:spPr bwMode="auto">
          <a:xfrm flipV="1">
            <a:off x="0" y="1143000"/>
            <a:ext cx="9144000" cy="5181600"/>
          </a:xfrm>
          <a:prstGeom prst="line">
            <a:avLst/>
          </a:prstGeom>
          <a:noFill/>
          <a:ln w="12700">
            <a:solidFill>
              <a:schemeClr val="tx1"/>
            </a:solidFill>
            <a:round/>
            <a:headEnd/>
            <a:tailEnd/>
          </a:ln>
          <a:effectLst/>
        </p:spPr>
        <p:txBody>
          <a:bodyPr wrap="none" anchor="ctr"/>
          <a:lstStyle/>
          <a:p>
            <a:endParaRPr lang="en-US"/>
          </a:p>
        </p:txBody>
      </p:sp>
      <p:sp>
        <p:nvSpPr>
          <p:cNvPr id="89096" name="Text Box 1032"/>
          <p:cNvSpPr txBox="1">
            <a:spLocks noChangeArrowheads="1"/>
          </p:cNvSpPr>
          <p:nvPr/>
        </p:nvSpPr>
        <p:spPr bwMode="auto">
          <a:xfrm>
            <a:off x="5867400" y="1600200"/>
            <a:ext cx="1230313" cy="336550"/>
          </a:xfrm>
          <a:prstGeom prst="rect">
            <a:avLst/>
          </a:prstGeom>
          <a:noFill/>
          <a:ln w="12700">
            <a:noFill/>
            <a:miter lim="800000"/>
            <a:headEnd/>
            <a:tailEnd/>
          </a:ln>
          <a:effectLst/>
        </p:spPr>
        <p:txBody>
          <a:bodyPr wrap="none">
            <a:spAutoFit/>
          </a:bodyPr>
          <a:lstStyle/>
          <a:p>
            <a:r>
              <a:rPr lang="en-US"/>
              <a:t>B = (bx,by)</a:t>
            </a:r>
          </a:p>
        </p:txBody>
      </p:sp>
      <p:sp>
        <p:nvSpPr>
          <p:cNvPr id="89097" name="Text Box 1033"/>
          <p:cNvSpPr txBox="1">
            <a:spLocks noChangeArrowheads="1"/>
          </p:cNvSpPr>
          <p:nvPr/>
        </p:nvSpPr>
        <p:spPr bwMode="auto">
          <a:xfrm>
            <a:off x="533400" y="1447800"/>
            <a:ext cx="4216400" cy="1311275"/>
          </a:xfrm>
          <a:prstGeom prst="rect">
            <a:avLst/>
          </a:prstGeom>
          <a:noFill/>
          <a:ln w="12700">
            <a:noFill/>
            <a:miter lim="800000"/>
            <a:headEnd/>
            <a:tailEnd/>
          </a:ln>
          <a:effectLst/>
        </p:spPr>
        <p:txBody>
          <a:bodyPr wrap="none">
            <a:spAutoFit/>
          </a:bodyPr>
          <a:lstStyle/>
          <a:p>
            <a:r>
              <a:rPr lang="en-US" sz="2000"/>
              <a:t>For a Ray specified by two points</a:t>
            </a:r>
          </a:p>
          <a:p>
            <a:r>
              <a:rPr lang="en-US" sz="2000"/>
              <a:t>(A,B), and facing in the direction</a:t>
            </a:r>
          </a:p>
          <a:p>
            <a:r>
              <a:rPr lang="en-US" sz="2000"/>
              <a:t>from A to B, a Vertex (px,py) is to</a:t>
            </a:r>
          </a:p>
          <a:p>
            <a:r>
              <a:rPr lang="en-US" sz="2000"/>
              <a:t>the left of the line when:</a:t>
            </a:r>
          </a:p>
        </p:txBody>
      </p:sp>
      <p:sp>
        <p:nvSpPr>
          <p:cNvPr id="89098" name="Text Box 1034"/>
          <p:cNvSpPr txBox="1">
            <a:spLocks noChangeArrowheads="1"/>
          </p:cNvSpPr>
          <p:nvPr/>
        </p:nvSpPr>
        <p:spPr bwMode="auto">
          <a:xfrm>
            <a:off x="3048000" y="4648200"/>
            <a:ext cx="5867400" cy="1616075"/>
          </a:xfrm>
          <a:prstGeom prst="rect">
            <a:avLst/>
          </a:prstGeom>
          <a:noFill/>
          <a:ln w="12700">
            <a:noFill/>
            <a:miter lim="800000"/>
            <a:headEnd/>
            <a:tailEnd/>
          </a:ln>
          <a:effectLst/>
        </p:spPr>
        <p:txBody>
          <a:bodyPr>
            <a:spAutoFit/>
          </a:bodyPr>
          <a:lstStyle/>
          <a:p>
            <a:r>
              <a:rPr lang="en-US" sz="2000">
                <a:latin typeface="Courier New" pitchFamily="49" charset="0"/>
              </a:rPr>
              <a:t>isLeftOf :: Vertex -&gt; Ray -&gt; Bool</a:t>
            </a:r>
          </a:p>
          <a:p>
            <a:r>
              <a:rPr lang="en-US" sz="2000">
                <a:latin typeface="Courier New" pitchFamily="49" charset="0"/>
              </a:rPr>
              <a:t>(px,py) `isLeftOf` ((ax,ay),(bx,by))</a:t>
            </a:r>
          </a:p>
          <a:p>
            <a:r>
              <a:rPr lang="en-US" sz="2000">
                <a:latin typeface="Courier New" pitchFamily="49" charset="0"/>
              </a:rPr>
              <a:t>       = let (s,t) = (px-ax, py-ay)</a:t>
            </a:r>
          </a:p>
          <a:p>
            <a:r>
              <a:rPr lang="en-US" sz="2000">
                <a:latin typeface="Courier New" pitchFamily="49" charset="0"/>
              </a:rPr>
              <a:t>             (u,v) = (px-bx, py-by)</a:t>
            </a:r>
          </a:p>
          <a:p>
            <a:r>
              <a:rPr lang="en-US" sz="2000">
                <a:latin typeface="Courier New" pitchFamily="49" charset="0"/>
              </a:rPr>
              <a:t>         in  s*v &gt;= t*u</a:t>
            </a:r>
          </a:p>
        </p:txBody>
      </p:sp>
      <p:sp>
        <p:nvSpPr>
          <p:cNvPr id="89099" name="Oval 1035"/>
          <p:cNvSpPr>
            <a:spLocks noChangeArrowheads="1"/>
          </p:cNvSpPr>
          <p:nvPr/>
        </p:nvSpPr>
        <p:spPr bwMode="auto">
          <a:xfrm>
            <a:off x="2057400" y="3429000"/>
            <a:ext cx="152400" cy="136525"/>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89100" name="Oval 1036"/>
          <p:cNvSpPr>
            <a:spLocks noChangeArrowheads="1"/>
          </p:cNvSpPr>
          <p:nvPr/>
        </p:nvSpPr>
        <p:spPr bwMode="auto">
          <a:xfrm>
            <a:off x="1295400" y="5486400"/>
            <a:ext cx="152400" cy="136525"/>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89101" name="Oval 1037"/>
          <p:cNvSpPr>
            <a:spLocks noChangeArrowheads="1"/>
          </p:cNvSpPr>
          <p:nvPr/>
        </p:nvSpPr>
        <p:spPr bwMode="auto">
          <a:xfrm>
            <a:off x="7086600" y="2209800"/>
            <a:ext cx="152400" cy="136525"/>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89103" name="Text Box 1039"/>
          <p:cNvSpPr txBox="1">
            <a:spLocks noChangeArrowheads="1"/>
          </p:cNvSpPr>
          <p:nvPr/>
        </p:nvSpPr>
        <p:spPr bwMode="auto">
          <a:xfrm>
            <a:off x="2346325" y="3184525"/>
            <a:ext cx="850900" cy="336550"/>
          </a:xfrm>
          <a:prstGeom prst="rect">
            <a:avLst/>
          </a:prstGeom>
          <a:noFill/>
          <a:ln w="12700">
            <a:noFill/>
            <a:miter lim="800000"/>
            <a:headEnd/>
            <a:tailEnd/>
          </a:ln>
          <a:effectLst/>
        </p:spPr>
        <p:txBody>
          <a:bodyPr wrap="none">
            <a:spAutoFit/>
          </a:bodyPr>
          <a:lstStyle/>
          <a:p>
            <a:r>
              <a:rPr lang="en-US"/>
              <a:t>(px,py)</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Inside a (Convex) Polygon</a:t>
            </a:r>
          </a:p>
        </p:txBody>
      </p:sp>
      <p:grpSp>
        <p:nvGrpSpPr>
          <p:cNvPr id="2" name="Group 10"/>
          <p:cNvGrpSpPr>
            <a:grpSpLocks/>
          </p:cNvGrpSpPr>
          <p:nvPr/>
        </p:nvGrpSpPr>
        <p:grpSpPr bwMode="auto">
          <a:xfrm>
            <a:off x="4572000" y="2971800"/>
            <a:ext cx="3657600" cy="2743200"/>
            <a:chOff x="1632" y="1728"/>
            <a:chExt cx="2304" cy="1728"/>
          </a:xfrm>
        </p:grpSpPr>
        <p:cxnSp>
          <p:nvCxnSpPr>
            <p:cNvPr id="90115" name="AutoShape 3"/>
            <p:cNvCxnSpPr>
              <a:cxnSpLocks noChangeShapeType="1"/>
            </p:cNvCxnSpPr>
            <p:nvPr/>
          </p:nvCxnSpPr>
          <p:spPr bwMode="auto">
            <a:xfrm flipV="1">
              <a:off x="2880" y="2448"/>
              <a:ext cx="1056" cy="1008"/>
            </a:xfrm>
            <a:prstGeom prst="straightConnector1">
              <a:avLst/>
            </a:prstGeom>
            <a:noFill/>
            <a:ln w="12700">
              <a:solidFill>
                <a:schemeClr val="tx1"/>
              </a:solidFill>
              <a:round/>
              <a:headEnd/>
              <a:tailEnd type="triangle" w="med" len="med"/>
            </a:ln>
            <a:effectLst/>
          </p:spPr>
        </p:cxnSp>
        <p:cxnSp>
          <p:nvCxnSpPr>
            <p:cNvPr id="90116" name="AutoShape 4"/>
            <p:cNvCxnSpPr>
              <a:cxnSpLocks noChangeShapeType="1"/>
            </p:cNvCxnSpPr>
            <p:nvPr/>
          </p:nvCxnSpPr>
          <p:spPr bwMode="auto">
            <a:xfrm flipH="1" flipV="1">
              <a:off x="3648" y="1728"/>
              <a:ext cx="288" cy="720"/>
            </a:xfrm>
            <a:prstGeom prst="straightConnector1">
              <a:avLst/>
            </a:prstGeom>
            <a:noFill/>
            <a:ln w="12700">
              <a:solidFill>
                <a:schemeClr val="tx1"/>
              </a:solidFill>
              <a:round/>
              <a:headEnd/>
              <a:tailEnd type="triangle" w="med" len="med"/>
            </a:ln>
            <a:effectLst/>
          </p:spPr>
        </p:cxnSp>
        <p:cxnSp>
          <p:nvCxnSpPr>
            <p:cNvPr id="90117" name="AutoShape 5"/>
            <p:cNvCxnSpPr>
              <a:cxnSpLocks noChangeShapeType="1"/>
            </p:cNvCxnSpPr>
            <p:nvPr/>
          </p:nvCxnSpPr>
          <p:spPr bwMode="auto">
            <a:xfrm flipH="1">
              <a:off x="1968" y="1728"/>
              <a:ext cx="1680" cy="96"/>
            </a:xfrm>
            <a:prstGeom prst="straightConnector1">
              <a:avLst/>
            </a:prstGeom>
            <a:noFill/>
            <a:ln w="12700">
              <a:solidFill>
                <a:schemeClr val="tx1"/>
              </a:solidFill>
              <a:round/>
              <a:headEnd/>
              <a:tailEnd type="triangle" w="med" len="med"/>
            </a:ln>
            <a:effectLst/>
          </p:spPr>
        </p:cxnSp>
        <p:cxnSp>
          <p:nvCxnSpPr>
            <p:cNvPr id="90118" name="AutoShape 6"/>
            <p:cNvCxnSpPr>
              <a:cxnSpLocks noChangeShapeType="1"/>
            </p:cNvCxnSpPr>
            <p:nvPr/>
          </p:nvCxnSpPr>
          <p:spPr bwMode="auto">
            <a:xfrm flipH="1">
              <a:off x="1632" y="1824"/>
              <a:ext cx="336" cy="1008"/>
            </a:xfrm>
            <a:prstGeom prst="straightConnector1">
              <a:avLst/>
            </a:prstGeom>
            <a:noFill/>
            <a:ln w="12700">
              <a:solidFill>
                <a:schemeClr val="tx1"/>
              </a:solidFill>
              <a:round/>
              <a:headEnd/>
              <a:tailEnd type="triangle" w="med" len="med"/>
            </a:ln>
            <a:effectLst/>
          </p:spPr>
        </p:cxnSp>
        <p:cxnSp>
          <p:nvCxnSpPr>
            <p:cNvPr id="90119" name="AutoShape 7"/>
            <p:cNvCxnSpPr>
              <a:cxnSpLocks noChangeShapeType="1"/>
            </p:cNvCxnSpPr>
            <p:nvPr/>
          </p:nvCxnSpPr>
          <p:spPr bwMode="auto">
            <a:xfrm>
              <a:off x="1632" y="2832"/>
              <a:ext cx="1248" cy="624"/>
            </a:xfrm>
            <a:prstGeom prst="straightConnector1">
              <a:avLst/>
            </a:prstGeom>
            <a:noFill/>
            <a:ln w="12700">
              <a:solidFill>
                <a:schemeClr val="tx1"/>
              </a:solidFill>
              <a:round/>
              <a:headEnd/>
              <a:tailEnd type="triangle" w="med" len="med"/>
            </a:ln>
            <a:effectLst/>
          </p:spPr>
        </p:cxnSp>
      </p:grpSp>
      <p:sp>
        <p:nvSpPr>
          <p:cNvPr id="90121" name="Text Box 9"/>
          <p:cNvSpPr txBox="1">
            <a:spLocks noChangeArrowheads="1"/>
          </p:cNvSpPr>
          <p:nvPr/>
        </p:nvSpPr>
        <p:spPr bwMode="auto">
          <a:xfrm>
            <a:off x="746125" y="1687513"/>
            <a:ext cx="3444875" cy="1616075"/>
          </a:xfrm>
          <a:prstGeom prst="rect">
            <a:avLst/>
          </a:prstGeom>
          <a:noFill/>
          <a:ln w="12700">
            <a:noFill/>
            <a:miter lim="800000"/>
            <a:headEnd/>
            <a:tailEnd/>
          </a:ln>
          <a:effectLst/>
        </p:spPr>
        <p:txBody>
          <a:bodyPr>
            <a:spAutoFit/>
          </a:bodyPr>
          <a:lstStyle/>
          <a:p>
            <a:r>
              <a:rPr lang="en-US" sz="2000"/>
              <a:t>A Vertex, P, is inside a (convex) polygon if it is to the left of every side, when they are followed in (counter-clockwise) order</a:t>
            </a:r>
            <a:endParaRPr lang="en-US"/>
          </a:p>
        </p:txBody>
      </p:sp>
      <p:sp>
        <p:nvSpPr>
          <p:cNvPr id="90123" name="Oval 11"/>
          <p:cNvSpPr>
            <a:spLocks noChangeArrowheads="1"/>
          </p:cNvSpPr>
          <p:nvPr/>
        </p:nvSpPr>
        <p:spPr bwMode="auto">
          <a:xfrm>
            <a:off x="5562600" y="3886200"/>
            <a:ext cx="152400" cy="136525"/>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90124" name="Text Box 12"/>
          <p:cNvSpPr txBox="1">
            <a:spLocks noChangeArrowheads="1"/>
          </p:cNvSpPr>
          <p:nvPr/>
        </p:nvSpPr>
        <p:spPr bwMode="auto">
          <a:xfrm>
            <a:off x="5851525" y="3794125"/>
            <a:ext cx="319088" cy="336550"/>
          </a:xfrm>
          <a:prstGeom prst="rect">
            <a:avLst/>
          </a:prstGeom>
          <a:noFill/>
          <a:ln w="12700">
            <a:noFill/>
            <a:miter lim="800000"/>
            <a:headEnd/>
            <a:tailEnd/>
          </a:ln>
          <a:effectLst/>
        </p:spPr>
        <p:txBody>
          <a:bodyPr wrap="none">
            <a:spAutoFit/>
          </a:bodyPr>
          <a:lstStyle/>
          <a:p>
            <a:r>
              <a:rPr lang="en-US"/>
              <a:t>P</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274638"/>
            <a:ext cx="8229600" cy="792162"/>
          </a:xfrm>
        </p:spPr>
        <p:txBody>
          <a:bodyPr/>
          <a:lstStyle/>
          <a:p>
            <a:r>
              <a:rPr lang="en-US" dirty="0"/>
              <a:t>Polygon</a:t>
            </a:r>
          </a:p>
        </p:txBody>
      </p:sp>
      <p:sp>
        <p:nvSpPr>
          <p:cNvPr id="88067" name="Rectangle 3"/>
          <p:cNvSpPr>
            <a:spLocks noGrp="1" noChangeArrowheads="1"/>
          </p:cNvSpPr>
          <p:nvPr>
            <p:ph type="body" idx="1"/>
          </p:nvPr>
        </p:nvSpPr>
        <p:spPr/>
        <p:txBody>
          <a:bodyPr>
            <a:normAutofit/>
          </a:bodyPr>
          <a:lstStyle/>
          <a:p>
            <a:pPr>
              <a:buFontTx/>
              <a:buNone/>
            </a:pPr>
            <a:r>
              <a:rPr lang="en-US" sz="2400" b="1" dirty="0">
                <a:latin typeface="Courier New" pitchFamily="49" charset="0"/>
              </a:rPr>
              <a:t>(Polygon pts) `</a:t>
            </a:r>
            <a:r>
              <a:rPr lang="en-US" sz="2400" b="1" dirty="0" err="1">
                <a:latin typeface="Courier New" pitchFamily="49" charset="0"/>
              </a:rPr>
              <a:t>containsS</a:t>
            </a:r>
            <a:r>
              <a:rPr lang="en-US" sz="2400" b="1" dirty="0">
                <a:latin typeface="Courier New" pitchFamily="49" charset="0"/>
              </a:rPr>
              <a:t>` p</a:t>
            </a:r>
          </a:p>
          <a:p>
            <a:pPr>
              <a:buFontTx/>
              <a:buNone/>
            </a:pPr>
            <a:r>
              <a:rPr lang="en-US" sz="2400" b="1" dirty="0">
                <a:latin typeface="Courier New" pitchFamily="49" charset="0"/>
              </a:rPr>
              <a:t>   = let </a:t>
            </a:r>
            <a:r>
              <a:rPr lang="en-US" sz="2400" b="1" dirty="0" err="1">
                <a:latin typeface="Courier New" pitchFamily="49" charset="0"/>
              </a:rPr>
              <a:t>shiftpts</a:t>
            </a:r>
            <a:r>
              <a:rPr lang="en-US" sz="2400" b="1" dirty="0">
                <a:latin typeface="Courier New" pitchFamily="49" charset="0"/>
              </a:rPr>
              <a:t> = tail pts ++ [head pts]</a:t>
            </a:r>
          </a:p>
          <a:p>
            <a:pPr>
              <a:buFontTx/>
              <a:buNone/>
            </a:pPr>
            <a:r>
              <a:rPr lang="en-US" sz="2400" b="1" dirty="0">
                <a:latin typeface="Courier New" pitchFamily="49" charset="0"/>
              </a:rPr>
              <a:t>         </a:t>
            </a:r>
            <a:r>
              <a:rPr lang="en-US" sz="2400" b="1" dirty="0" err="1">
                <a:latin typeface="Courier New" pitchFamily="49" charset="0"/>
              </a:rPr>
              <a:t>leftOfList</a:t>
            </a:r>
            <a:r>
              <a:rPr lang="en-US" sz="2400" b="1" dirty="0">
                <a:latin typeface="Courier New" pitchFamily="49" charset="0"/>
              </a:rPr>
              <a:t> = </a:t>
            </a:r>
          </a:p>
          <a:p>
            <a:pPr>
              <a:buFontTx/>
              <a:buNone/>
            </a:pPr>
            <a:r>
              <a:rPr lang="en-US" sz="2400" b="1" dirty="0">
                <a:latin typeface="Courier New" pitchFamily="49" charset="0"/>
              </a:rPr>
              <a:t>            map </a:t>
            </a:r>
            <a:r>
              <a:rPr lang="en-US" sz="2400" b="1" dirty="0" err="1">
                <a:latin typeface="Courier New" pitchFamily="49" charset="0"/>
              </a:rPr>
              <a:t>isLeftOfp</a:t>
            </a:r>
            <a:r>
              <a:rPr lang="en-US" sz="2400" b="1" dirty="0">
                <a:latin typeface="Courier New" pitchFamily="49" charset="0"/>
              </a:rPr>
              <a:t>(zip pts </a:t>
            </a:r>
            <a:r>
              <a:rPr lang="en-US" sz="2400" b="1" dirty="0" err="1">
                <a:latin typeface="Courier New" pitchFamily="49" charset="0"/>
              </a:rPr>
              <a:t>shiftpts</a:t>
            </a:r>
            <a:r>
              <a:rPr lang="en-US" sz="2400" b="1" dirty="0">
                <a:latin typeface="Courier New" pitchFamily="49" charset="0"/>
              </a:rPr>
              <a:t>)</a:t>
            </a:r>
          </a:p>
          <a:p>
            <a:pPr>
              <a:buFontTx/>
              <a:buNone/>
            </a:pPr>
            <a:r>
              <a:rPr lang="en-US" sz="2400" b="1" dirty="0">
                <a:latin typeface="Courier New" pitchFamily="49" charset="0"/>
              </a:rPr>
              <a:t>         </a:t>
            </a:r>
            <a:r>
              <a:rPr lang="en-US" sz="2400" b="1" dirty="0" err="1">
                <a:latin typeface="Courier New" pitchFamily="49" charset="0"/>
              </a:rPr>
              <a:t>isLeftOfp</a:t>
            </a:r>
            <a:r>
              <a:rPr lang="en-US" sz="2400" b="1" dirty="0">
                <a:latin typeface="Courier New" pitchFamily="49" charset="0"/>
              </a:rPr>
              <a:t> p' = </a:t>
            </a:r>
            <a:r>
              <a:rPr lang="en-US" sz="2400" b="1" dirty="0" err="1">
                <a:latin typeface="Courier New" pitchFamily="49" charset="0"/>
              </a:rPr>
              <a:t>isLeftOf</a:t>
            </a:r>
            <a:r>
              <a:rPr lang="en-US" sz="2400" b="1" dirty="0">
                <a:latin typeface="Courier New" pitchFamily="49" charset="0"/>
              </a:rPr>
              <a:t> p </a:t>
            </a:r>
            <a:r>
              <a:rPr lang="en-US" sz="2400" b="1" dirty="0" err="1">
                <a:latin typeface="Courier New" pitchFamily="49" charset="0"/>
              </a:rPr>
              <a:t>p</a:t>
            </a:r>
            <a:r>
              <a:rPr lang="en-US" sz="2400" b="1" dirty="0">
                <a:latin typeface="Courier New" pitchFamily="49" charset="0"/>
              </a:rPr>
              <a:t>'</a:t>
            </a:r>
          </a:p>
          <a:p>
            <a:pPr>
              <a:buFontTx/>
              <a:buNone/>
            </a:pPr>
            <a:r>
              <a:rPr lang="en-US" sz="2400" b="1" dirty="0">
                <a:latin typeface="Courier New" pitchFamily="49" charset="0"/>
              </a:rPr>
              <a:t>     in </a:t>
            </a:r>
            <a:r>
              <a:rPr lang="en-US" sz="2400" b="1" dirty="0" err="1">
                <a:latin typeface="Courier New" pitchFamily="49" charset="0"/>
              </a:rPr>
              <a:t>foldr</a:t>
            </a:r>
            <a:r>
              <a:rPr lang="en-US" sz="2400" b="1" dirty="0">
                <a:latin typeface="Courier New" pitchFamily="49" charset="0"/>
              </a:rPr>
              <a:t> (&amp;&amp;) True </a:t>
            </a:r>
            <a:r>
              <a:rPr lang="en-US" sz="2400" b="1" dirty="0" err="1">
                <a:latin typeface="Courier New" pitchFamily="49" charset="0"/>
              </a:rPr>
              <a:t>leftOfList</a:t>
            </a:r>
            <a:endParaRPr lang="en-US" sz="2400" b="1" dirty="0">
              <a:latin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sz="2800"/>
              <a:t>Interacting with the world through graphics</a:t>
            </a:r>
            <a:endParaRPr lang="en-US"/>
          </a:p>
        </p:txBody>
      </p:sp>
      <p:sp>
        <p:nvSpPr>
          <p:cNvPr id="175107" name="Rectangle 3"/>
          <p:cNvSpPr>
            <a:spLocks noGrp="1" noChangeArrowheads="1"/>
          </p:cNvSpPr>
          <p:nvPr>
            <p:ph type="body" idx="1"/>
          </p:nvPr>
        </p:nvSpPr>
        <p:spPr/>
        <p:txBody>
          <a:bodyPr/>
          <a:lstStyle/>
          <a:p>
            <a:r>
              <a:rPr lang="en-US"/>
              <a:t>Our first example of an action is found in chapter 3</a:t>
            </a:r>
          </a:p>
          <a:p>
            <a:r>
              <a:rPr lang="en-US"/>
              <a:t>The action is to pop up a window and to draw pictures in the window.</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274638"/>
            <a:ext cx="8229600" cy="715962"/>
          </a:xfrm>
        </p:spPr>
        <p:txBody>
          <a:bodyPr>
            <a:normAutofit fontScale="90000"/>
          </a:bodyPr>
          <a:lstStyle/>
          <a:p>
            <a:r>
              <a:rPr lang="en-US" dirty="0" err="1"/>
              <a:t>RtTriangle</a:t>
            </a:r>
            <a:endParaRPr lang="en-US" dirty="0"/>
          </a:p>
        </p:txBody>
      </p:sp>
      <p:sp>
        <p:nvSpPr>
          <p:cNvPr id="84995" name="Rectangle 3"/>
          <p:cNvSpPr>
            <a:spLocks noGrp="1" noChangeArrowheads="1"/>
          </p:cNvSpPr>
          <p:nvPr>
            <p:ph type="body" idx="1"/>
          </p:nvPr>
        </p:nvSpPr>
        <p:spPr>
          <a:xfrm>
            <a:off x="381000" y="1257300"/>
            <a:ext cx="8153400" cy="1638300"/>
          </a:xfrm>
        </p:spPr>
        <p:txBody>
          <a:bodyPr>
            <a:normAutofit/>
          </a:bodyPr>
          <a:lstStyle/>
          <a:p>
            <a:pPr>
              <a:buFontTx/>
              <a:buNone/>
            </a:pPr>
            <a:r>
              <a:rPr lang="en-US" sz="2800" b="1" dirty="0">
                <a:latin typeface="Courier New" pitchFamily="49" charset="0"/>
              </a:rPr>
              <a:t>(</a:t>
            </a:r>
            <a:r>
              <a:rPr lang="en-US" sz="2800" b="1" dirty="0" err="1">
                <a:latin typeface="Courier New" pitchFamily="49" charset="0"/>
              </a:rPr>
              <a:t>RtTriangle</a:t>
            </a:r>
            <a:r>
              <a:rPr lang="en-US" sz="2800" b="1" dirty="0">
                <a:latin typeface="Courier New" pitchFamily="49" charset="0"/>
              </a:rPr>
              <a:t> s1 s2) `</a:t>
            </a:r>
            <a:r>
              <a:rPr lang="en-US" sz="2800" b="1" dirty="0" err="1">
                <a:latin typeface="Courier New" pitchFamily="49" charset="0"/>
              </a:rPr>
              <a:t>containsS</a:t>
            </a:r>
            <a:r>
              <a:rPr lang="en-US" sz="2800" b="1" dirty="0">
                <a:latin typeface="Courier New" pitchFamily="49" charset="0"/>
              </a:rPr>
              <a:t>` p</a:t>
            </a:r>
          </a:p>
          <a:p>
            <a:pPr>
              <a:buFontTx/>
              <a:buNone/>
            </a:pPr>
            <a:r>
              <a:rPr lang="en-US" sz="2800" b="1" dirty="0">
                <a:latin typeface="Courier New" pitchFamily="49" charset="0"/>
              </a:rPr>
              <a:t>   = (Polygon [(0,0),(s1,0),(0,s2)])</a:t>
            </a:r>
          </a:p>
          <a:p>
            <a:pPr>
              <a:buFontTx/>
              <a:buNone/>
            </a:pPr>
            <a:r>
              <a:rPr lang="en-US" sz="2800" b="1" dirty="0">
                <a:latin typeface="Courier New" pitchFamily="49" charset="0"/>
              </a:rPr>
              <a:t>         `</a:t>
            </a:r>
            <a:r>
              <a:rPr lang="en-US" sz="2800" b="1" dirty="0" err="1">
                <a:latin typeface="Courier New" pitchFamily="49" charset="0"/>
              </a:rPr>
              <a:t>containsS</a:t>
            </a:r>
            <a:r>
              <a:rPr lang="en-US" sz="2800" b="1" dirty="0">
                <a:latin typeface="Courier New" pitchFamily="49" charset="0"/>
              </a:rPr>
              <a:t>` p   </a:t>
            </a:r>
          </a:p>
          <a:p>
            <a:endParaRPr lang="en-US" dirty="0"/>
          </a:p>
        </p:txBody>
      </p:sp>
      <p:sp>
        <p:nvSpPr>
          <p:cNvPr id="85000" name="Text Box 8"/>
          <p:cNvSpPr txBox="1">
            <a:spLocks noChangeArrowheads="1"/>
          </p:cNvSpPr>
          <p:nvPr/>
        </p:nvSpPr>
        <p:spPr bwMode="auto">
          <a:xfrm>
            <a:off x="3641725" y="6232525"/>
            <a:ext cx="409575" cy="336550"/>
          </a:xfrm>
          <a:prstGeom prst="rect">
            <a:avLst/>
          </a:prstGeom>
          <a:noFill/>
          <a:ln w="12700">
            <a:noFill/>
            <a:miter lim="800000"/>
            <a:headEnd/>
            <a:tailEnd/>
          </a:ln>
          <a:effectLst/>
        </p:spPr>
        <p:txBody>
          <a:bodyPr wrap="none">
            <a:spAutoFit/>
          </a:bodyPr>
          <a:lstStyle/>
          <a:p>
            <a:r>
              <a:rPr lang="en-US"/>
              <a:t>s1</a:t>
            </a:r>
          </a:p>
        </p:txBody>
      </p:sp>
      <p:grpSp>
        <p:nvGrpSpPr>
          <p:cNvPr id="2" name="Group 10"/>
          <p:cNvGrpSpPr>
            <a:grpSpLocks/>
          </p:cNvGrpSpPr>
          <p:nvPr/>
        </p:nvGrpSpPr>
        <p:grpSpPr bwMode="auto">
          <a:xfrm>
            <a:off x="2270125" y="2743200"/>
            <a:ext cx="4084638" cy="3429000"/>
            <a:chOff x="1430" y="1728"/>
            <a:chExt cx="2573" cy="2160"/>
          </a:xfrm>
        </p:grpSpPr>
        <p:sp>
          <p:nvSpPr>
            <p:cNvPr id="84996" name="AutoShape 4"/>
            <p:cNvSpPr>
              <a:spLocks noChangeArrowheads="1"/>
            </p:cNvSpPr>
            <p:nvPr/>
          </p:nvSpPr>
          <p:spPr bwMode="auto">
            <a:xfrm>
              <a:off x="1776" y="1968"/>
              <a:ext cx="1584" cy="1920"/>
            </a:xfrm>
            <a:prstGeom prst="rtTriangle">
              <a:avLst/>
            </a:prstGeom>
            <a:solidFill>
              <a:schemeClr val="bg1"/>
            </a:solidFill>
            <a:ln w="12700">
              <a:solidFill>
                <a:schemeClr val="tx1"/>
              </a:solidFill>
              <a:miter lim="800000"/>
              <a:headEnd/>
              <a:tailEnd/>
            </a:ln>
            <a:effectLst/>
          </p:spPr>
          <p:txBody>
            <a:bodyPr wrap="none" anchor="ctr"/>
            <a:lstStyle/>
            <a:p>
              <a:endParaRPr lang="en-US"/>
            </a:p>
          </p:txBody>
        </p:sp>
        <p:sp>
          <p:nvSpPr>
            <p:cNvPr id="84997" name="Text Box 5"/>
            <p:cNvSpPr txBox="1">
              <a:spLocks noChangeArrowheads="1"/>
            </p:cNvSpPr>
            <p:nvPr/>
          </p:nvSpPr>
          <p:spPr bwMode="auto">
            <a:xfrm>
              <a:off x="1824" y="3648"/>
              <a:ext cx="380" cy="212"/>
            </a:xfrm>
            <a:prstGeom prst="rect">
              <a:avLst/>
            </a:prstGeom>
            <a:noFill/>
            <a:ln w="12700">
              <a:noFill/>
              <a:miter lim="800000"/>
              <a:headEnd/>
              <a:tailEnd/>
            </a:ln>
            <a:effectLst/>
          </p:spPr>
          <p:txBody>
            <a:bodyPr wrap="none">
              <a:spAutoFit/>
            </a:bodyPr>
            <a:lstStyle/>
            <a:p>
              <a:r>
                <a:rPr lang="en-US"/>
                <a:t>(0,0)</a:t>
              </a:r>
            </a:p>
          </p:txBody>
        </p:sp>
        <p:sp>
          <p:nvSpPr>
            <p:cNvPr id="84998" name="Text Box 6"/>
            <p:cNvSpPr txBox="1">
              <a:spLocks noChangeArrowheads="1"/>
            </p:cNvSpPr>
            <p:nvPr/>
          </p:nvSpPr>
          <p:spPr bwMode="auto">
            <a:xfrm>
              <a:off x="1824" y="1728"/>
              <a:ext cx="451" cy="212"/>
            </a:xfrm>
            <a:prstGeom prst="rect">
              <a:avLst/>
            </a:prstGeom>
            <a:noFill/>
            <a:ln w="12700">
              <a:noFill/>
              <a:miter lim="800000"/>
              <a:headEnd/>
              <a:tailEnd/>
            </a:ln>
            <a:effectLst/>
          </p:spPr>
          <p:txBody>
            <a:bodyPr wrap="none">
              <a:spAutoFit/>
            </a:bodyPr>
            <a:lstStyle/>
            <a:p>
              <a:r>
                <a:rPr lang="en-US"/>
                <a:t>(0,s2)</a:t>
              </a:r>
            </a:p>
          </p:txBody>
        </p:sp>
        <p:sp>
          <p:nvSpPr>
            <p:cNvPr id="84999" name="Text Box 7"/>
            <p:cNvSpPr txBox="1">
              <a:spLocks noChangeArrowheads="1"/>
            </p:cNvSpPr>
            <p:nvPr/>
          </p:nvSpPr>
          <p:spPr bwMode="auto">
            <a:xfrm>
              <a:off x="3552" y="3600"/>
              <a:ext cx="451" cy="212"/>
            </a:xfrm>
            <a:prstGeom prst="rect">
              <a:avLst/>
            </a:prstGeom>
            <a:noFill/>
            <a:ln w="12700">
              <a:noFill/>
              <a:miter lim="800000"/>
              <a:headEnd/>
              <a:tailEnd/>
            </a:ln>
            <a:effectLst/>
          </p:spPr>
          <p:txBody>
            <a:bodyPr wrap="none">
              <a:spAutoFit/>
            </a:bodyPr>
            <a:lstStyle/>
            <a:p>
              <a:r>
                <a:rPr lang="en-US"/>
                <a:t>(s1,0)</a:t>
              </a:r>
            </a:p>
          </p:txBody>
        </p:sp>
        <p:sp>
          <p:nvSpPr>
            <p:cNvPr id="85001" name="Text Box 9"/>
            <p:cNvSpPr txBox="1">
              <a:spLocks noChangeArrowheads="1"/>
            </p:cNvSpPr>
            <p:nvPr/>
          </p:nvSpPr>
          <p:spPr bwMode="auto">
            <a:xfrm>
              <a:off x="1430" y="2726"/>
              <a:ext cx="258" cy="212"/>
            </a:xfrm>
            <a:prstGeom prst="rect">
              <a:avLst/>
            </a:prstGeom>
            <a:noFill/>
            <a:ln w="12700">
              <a:noFill/>
              <a:miter lim="800000"/>
              <a:headEnd/>
              <a:tailEnd/>
            </a:ln>
            <a:effectLst/>
          </p:spPr>
          <p:txBody>
            <a:bodyPr wrap="none">
              <a:spAutoFit/>
            </a:bodyPr>
            <a:lstStyle/>
            <a:p>
              <a:r>
                <a:rPr lang="en-US"/>
                <a:t>s2</a:t>
              </a:r>
            </a:p>
          </p:txBody>
        </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a:t>Putting it all together</a:t>
            </a:r>
          </a:p>
        </p:txBody>
      </p:sp>
      <p:sp>
        <p:nvSpPr>
          <p:cNvPr id="98307" name="Rectangle 3"/>
          <p:cNvSpPr>
            <a:spLocks noGrp="1" noChangeArrowheads="1"/>
          </p:cNvSpPr>
          <p:nvPr>
            <p:ph type="body" idx="1"/>
          </p:nvPr>
        </p:nvSpPr>
        <p:spPr/>
        <p:txBody>
          <a:bodyPr>
            <a:normAutofit fontScale="92500" lnSpcReduction="20000"/>
          </a:bodyPr>
          <a:lstStyle/>
          <a:p>
            <a:pPr>
              <a:buFontTx/>
              <a:buNone/>
            </a:pPr>
            <a:r>
              <a:rPr lang="en-US" sz="2000" b="1" dirty="0" err="1">
                <a:latin typeface="Courier New" pitchFamily="49" charset="0"/>
              </a:rPr>
              <a:t>containsS</a:t>
            </a:r>
            <a:r>
              <a:rPr lang="en-US" sz="2000" b="1" dirty="0">
                <a:latin typeface="Courier New" pitchFamily="49" charset="0"/>
              </a:rPr>
              <a:t> :: Shape -&gt; Vertex -&gt; </a:t>
            </a:r>
            <a:r>
              <a:rPr lang="en-US" sz="2000" b="1" dirty="0" err="1">
                <a:latin typeface="Courier New" pitchFamily="49" charset="0"/>
              </a:rPr>
              <a:t>Bool</a:t>
            </a:r>
            <a:endParaRPr lang="en-US" sz="2000" b="1" dirty="0">
              <a:latin typeface="Courier New" pitchFamily="49" charset="0"/>
            </a:endParaRPr>
          </a:p>
          <a:p>
            <a:pPr>
              <a:buFontTx/>
              <a:buNone/>
            </a:pPr>
            <a:r>
              <a:rPr lang="en-US" sz="2000" b="1" dirty="0">
                <a:latin typeface="Courier New" pitchFamily="49" charset="0"/>
              </a:rPr>
              <a:t>(Rectangle s1 s2) `</a:t>
            </a:r>
            <a:r>
              <a:rPr lang="en-US" sz="2000" b="1" dirty="0" err="1">
                <a:latin typeface="Courier New" pitchFamily="49" charset="0"/>
              </a:rPr>
              <a:t>containsS</a:t>
            </a:r>
            <a:r>
              <a:rPr lang="en-US" sz="2000" b="1" dirty="0">
                <a:latin typeface="Courier New" pitchFamily="49" charset="0"/>
              </a:rPr>
              <a:t>` (</a:t>
            </a:r>
            <a:r>
              <a:rPr lang="en-US" sz="2000" b="1" dirty="0" err="1">
                <a:latin typeface="Courier New" pitchFamily="49" charset="0"/>
              </a:rPr>
              <a:t>x,y</a:t>
            </a:r>
            <a:r>
              <a:rPr lang="en-US" sz="2000" b="1" dirty="0">
                <a:latin typeface="Courier New" pitchFamily="49" charset="0"/>
              </a:rPr>
              <a:t>)</a:t>
            </a:r>
          </a:p>
          <a:p>
            <a:pPr>
              <a:buFontTx/>
              <a:buNone/>
            </a:pPr>
            <a:r>
              <a:rPr lang="en-US" sz="2000" b="1" dirty="0">
                <a:latin typeface="Courier New" pitchFamily="49" charset="0"/>
              </a:rPr>
              <a:t>   = let t1 = s1/2</a:t>
            </a:r>
          </a:p>
          <a:p>
            <a:pPr>
              <a:buFontTx/>
              <a:buNone/>
            </a:pPr>
            <a:r>
              <a:rPr lang="en-US" sz="2000" b="1" dirty="0">
                <a:latin typeface="Courier New" pitchFamily="49" charset="0"/>
              </a:rPr>
              <a:t>         t2 = s2/2</a:t>
            </a:r>
          </a:p>
          <a:p>
            <a:pPr>
              <a:buFontTx/>
              <a:buNone/>
            </a:pPr>
            <a:r>
              <a:rPr lang="en-US" sz="2000" b="1" dirty="0">
                <a:latin typeface="Courier New" pitchFamily="49" charset="0"/>
              </a:rPr>
              <a:t>     in -t1&lt;=x &amp;&amp; x&lt;=t1 &amp;&amp; -t2&lt;=y &amp;&amp; y&lt;=t2</a:t>
            </a:r>
          </a:p>
          <a:p>
            <a:pPr>
              <a:buFontTx/>
              <a:buNone/>
            </a:pPr>
            <a:r>
              <a:rPr lang="en-US" sz="2000" b="1" dirty="0">
                <a:latin typeface="Courier New" pitchFamily="49" charset="0"/>
              </a:rPr>
              <a:t>(Ellipse r1 r2) `</a:t>
            </a:r>
            <a:r>
              <a:rPr lang="en-US" sz="2000" b="1" dirty="0" err="1">
                <a:latin typeface="Courier New" pitchFamily="49" charset="0"/>
              </a:rPr>
              <a:t>containsS</a:t>
            </a:r>
            <a:r>
              <a:rPr lang="en-US" sz="2000" b="1" dirty="0">
                <a:latin typeface="Courier New" pitchFamily="49" charset="0"/>
              </a:rPr>
              <a:t>` (</a:t>
            </a:r>
            <a:r>
              <a:rPr lang="en-US" sz="2000" b="1" dirty="0" err="1">
                <a:latin typeface="Courier New" pitchFamily="49" charset="0"/>
              </a:rPr>
              <a:t>x,y</a:t>
            </a:r>
            <a:r>
              <a:rPr lang="en-US" sz="2000" b="1" dirty="0">
                <a:latin typeface="Courier New" pitchFamily="49" charset="0"/>
              </a:rPr>
              <a:t>)</a:t>
            </a:r>
          </a:p>
          <a:p>
            <a:pPr>
              <a:buFontTx/>
              <a:buNone/>
            </a:pPr>
            <a:r>
              <a:rPr lang="en-US" sz="2000" b="1" dirty="0">
                <a:latin typeface="Courier New" pitchFamily="49" charset="0"/>
              </a:rPr>
              <a:t>   = (x/r1)^2 + (y/r2)^2 &lt;= 1</a:t>
            </a:r>
          </a:p>
          <a:p>
            <a:pPr>
              <a:buFontTx/>
              <a:buNone/>
            </a:pPr>
            <a:r>
              <a:rPr lang="en-US" sz="2000" b="1" dirty="0">
                <a:latin typeface="Courier New" pitchFamily="49" charset="0"/>
              </a:rPr>
              <a:t>(Polygon pts) `</a:t>
            </a:r>
            <a:r>
              <a:rPr lang="en-US" sz="2000" b="1" dirty="0" err="1">
                <a:latin typeface="Courier New" pitchFamily="49" charset="0"/>
              </a:rPr>
              <a:t>containsS</a:t>
            </a:r>
            <a:r>
              <a:rPr lang="en-US" sz="2000" b="1" dirty="0">
                <a:latin typeface="Courier New" pitchFamily="49" charset="0"/>
              </a:rPr>
              <a:t>` p</a:t>
            </a:r>
          </a:p>
          <a:p>
            <a:pPr>
              <a:buFontTx/>
              <a:buNone/>
            </a:pPr>
            <a:r>
              <a:rPr lang="en-US" sz="2000" b="1" dirty="0">
                <a:latin typeface="Courier New" pitchFamily="49" charset="0"/>
              </a:rPr>
              <a:t>   = let </a:t>
            </a:r>
            <a:r>
              <a:rPr lang="en-US" sz="2000" b="1" dirty="0" err="1">
                <a:latin typeface="Courier New" pitchFamily="49" charset="0"/>
              </a:rPr>
              <a:t>shiftpts</a:t>
            </a:r>
            <a:r>
              <a:rPr lang="en-US" sz="2000" b="1" dirty="0">
                <a:latin typeface="Courier New" pitchFamily="49" charset="0"/>
              </a:rPr>
              <a:t> = tail pts ++ [head pts]</a:t>
            </a:r>
          </a:p>
          <a:p>
            <a:pPr>
              <a:buFontTx/>
              <a:buNone/>
            </a:pPr>
            <a:r>
              <a:rPr lang="en-US" sz="2000" b="1" dirty="0">
                <a:latin typeface="Courier New" pitchFamily="49" charset="0"/>
              </a:rPr>
              <a:t>         </a:t>
            </a:r>
            <a:r>
              <a:rPr lang="en-US" sz="2000" b="1" dirty="0" err="1">
                <a:latin typeface="Courier New" pitchFamily="49" charset="0"/>
              </a:rPr>
              <a:t>leftOfList</a:t>
            </a:r>
            <a:r>
              <a:rPr lang="en-US" sz="2000" b="1" dirty="0">
                <a:latin typeface="Courier New" pitchFamily="49" charset="0"/>
              </a:rPr>
              <a:t> = </a:t>
            </a:r>
          </a:p>
          <a:p>
            <a:pPr>
              <a:buFontTx/>
              <a:buNone/>
            </a:pPr>
            <a:r>
              <a:rPr lang="en-US" sz="2000" b="1" dirty="0">
                <a:latin typeface="Courier New" pitchFamily="49" charset="0"/>
              </a:rPr>
              <a:t>            map </a:t>
            </a:r>
            <a:r>
              <a:rPr lang="en-US" sz="2000" b="1" dirty="0" err="1">
                <a:latin typeface="Courier New" pitchFamily="49" charset="0"/>
              </a:rPr>
              <a:t>isLeftOfp</a:t>
            </a:r>
            <a:r>
              <a:rPr lang="en-US" sz="2000" b="1" dirty="0">
                <a:latin typeface="Courier New" pitchFamily="49" charset="0"/>
              </a:rPr>
              <a:t>(zip pts </a:t>
            </a:r>
            <a:r>
              <a:rPr lang="en-US" sz="2000" b="1" dirty="0" err="1">
                <a:latin typeface="Courier New" pitchFamily="49" charset="0"/>
              </a:rPr>
              <a:t>shiftpts</a:t>
            </a:r>
            <a:r>
              <a:rPr lang="en-US" sz="2000" b="1" dirty="0">
                <a:latin typeface="Courier New" pitchFamily="49" charset="0"/>
              </a:rPr>
              <a:t>)</a:t>
            </a:r>
          </a:p>
          <a:p>
            <a:pPr>
              <a:buFontTx/>
              <a:buNone/>
            </a:pPr>
            <a:r>
              <a:rPr lang="en-US" sz="2000" b="1" dirty="0">
                <a:latin typeface="Courier New" pitchFamily="49" charset="0"/>
              </a:rPr>
              <a:t>         </a:t>
            </a:r>
            <a:r>
              <a:rPr lang="en-US" sz="2000" b="1" dirty="0" err="1">
                <a:latin typeface="Courier New" pitchFamily="49" charset="0"/>
              </a:rPr>
              <a:t>isLeftOfp</a:t>
            </a:r>
            <a:r>
              <a:rPr lang="en-US" sz="2000" b="1" dirty="0">
                <a:latin typeface="Courier New" pitchFamily="49" charset="0"/>
              </a:rPr>
              <a:t> p' = </a:t>
            </a:r>
            <a:r>
              <a:rPr lang="en-US" sz="2000" b="1" dirty="0" err="1">
                <a:latin typeface="Courier New" pitchFamily="49" charset="0"/>
              </a:rPr>
              <a:t>isLeftOf</a:t>
            </a:r>
            <a:r>
              <a:rPr lang="en-US" sz="2000" b="1" dirty="0">
                <a:latin typeface="Courier New" pitchFamily="49" charset="0"/>
              </a:rPr>
              <a:t> p </a:t>
            </a:r>
            <a:r>
              <a:rPr lang="en-US" sz="2000" b="1" dirty="0" err="1">
                <a:latin typeface="Courier New" pitchFamily="49" charset="0"/>
              </a:rPr>
              <a:t>p</a:t>
            </a:r>
            <a:r>
              <a:rPr lang="en-US" sz="2000" b="1" dirty="0">
                <a:latin typeface="Courier New" pitchFamily="49" charset="0"/>
              </a:rPr>
              <a:t>'</a:t>
            </a:r>
          </a:p>
          <a:p>
            <a:pPr>
              <a:buFontTx/>
              <a:buNone/>
            </a:pPr>
            <a:r>
              <a:rPr lang="en-US" sz="2000" b="1" dirty="0">
                <a:latin typeface="Courier New" pitchFamily="49" charset="0"/>
              </a:rPr>
              <a:t>     in </a:t>
            </a:r>
            <a:r>
              <a:rPr lang="en-US" sz="2000" b="1" dirty="0" err="1">
                <a:latin typeface="Courier New" pitchFamily="49" charset="0"/>
              </a:rPr>
              <a:t>foldr</a:t>
            </a:r>
            <a:r>
              <a:rPr lang="en-US" sz="2000" b="1" dirty="0">
                <a:latin typeface="Courier New" pitchFamily="49" charset="0"/>
              </a:rPr>
              <a:t> (&amp;&amp;) True </a:t>
            </a:r>
            <a:r>
              <a:rPr lang="en-US" sz="2000" b="1" dirty="0" err="1">
                <a:latin typeface="Courier New" pitchFamily="49" charset="0"/>
              </a:rPr>
              <a:t>leftOfList</a:t>
            </a:r>
            <a:endParaRPr lang="en-US" sz="2000" b="1" dirty="0">
              <a:latin typeface="Courier New" pitchFamily="49" charset="0"/>
            </a:endParaRPr>
          </a:p>
          <a:p>
            <a:pPr>
              <a:buFontTx/>
              <a:buNone/>
            </a:pPr>
            <a:r>
              <a:rPr lang="en-US" sz="2000" b="1" dirty="0">
                <a:latin typeface="Courier New" pitchFamily="49" charset="0"/>
              </a:rPr>
              <a:t>(</a:t>
            </a:r>
            <a:r>
              <a:rPr lang="en-US" sz="2000" b="1" dirty="0" err="1">
                <a:latin typeface="Courier New" pitchFamily="49" charset="0"/>
              </a:rPr>
              <a:t>RtTriangle</a:t>
            </a:r>
            <a:r>
              <a:rPr lang="en-US" sz="2000" b="1" dirty="0">
                <a:latin typeface="Courier New" pitchFamily="49" charset="0"/>
              </a:rPr>
              <a:t> s1 s2) `</a:t>
            </a:r>
            <a:r>
              <a:rPr lang="en-US" sz="2000" b="1" dirty="0" err="1">
                <a:latin typeface="Courier New" pitchFamily="49" charset="0"/>
              </a:rPr>
              <a:t>containsS</a:t>
            </a:r>
            <a:r>
              <a:rPr lang="en-US" sz="2000" b="1" dirty="0">
                <a:latin typeface="Courier New" pitchFamily="49" charset="0"/>
              </a:rPr>
              <a:t>` p</a:t>
            </a:r>
          </a:p>
          <a:p>
            <a:pPr>
              <a:buFontTx/>
              <a:buNone/>
            </a:pPr>
            <a:r>
              <a:rPr lang="en-US" sz="2000" b="1" dirty="0">
                <a:latin typeface="Courier New" pitchFamily="49" charset="0"/>
              </a:rPr>
              <a:t>   = (Polygon [(0,0),(s1,0),(0,s2)]) `</a:t>
            </a:r>
            <a:r>
              <a:rPr lang="en-US" sz="2000" b="1" dirty="0" err="1">
                <a:latin typeface="Courier New" pitchFamily="49" charset="0"/>
              </a:rPr>
              <a:t>containsS</a:t>
            </a:r>
            <a:r>
              <a:rPr lang="en-US" sz="2000" b="1" dirty="0">
                <a:latin typeface="Courier New" pitchFamily="49" charset="0"/>
              </a:rPr>
              <a:t>` p   </a:t>
            </a:r>
          </a:p>
          <a:p>
            <a:pPr>
              <a:buFontTx/>
              <a:buNone/>
            </a:pPr>
            <a:endParaRPr lang="en-US" sz="2000" b="1" dirty="0">
              <a:latin typeface="Courier New" pitchFamily="49"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atin typeface="Courier New" pitchFamily="49" charset="0"/>
              </a:rPr>
              <a:t>containsR</a:t>
            </a:r>
            <a:r>
              <a:rPr lang="en-US"/>
              <a:t> using patterns</a:t>
            </a:r>
          </a:p>
        </p:txBody>
      </p:sp>
      <p:sp>
        <p:nvSpPr>
          <p:cNvPr id="97283" name="Rectangle 3"/>
          <p:cNvSpPr>
            <a:spLocks noGrp="1" noChangeArrowheads="1"/>
          </p:cNvSpPr>
          <p:nvPr>
            <p:ph type="body" idx="1"/>
          </p:nvPr>
        </p:nvSpPr>
        <p:spPr/>
        <p:txBody>
          <a:bodyPr>
            <a:noAutofit/>
          </a:bodyPr>
          <a:lstStyle/>
          <a:p>
            <a:pPr>
              <a:buFontTx/>
              <a:buNone/>
            </a:pPr>
            <a:r>
              <a:rPr lang="en-US" sz="2000" b="1" dirty="0" err="1">
                <a:latin typeface="Courier New" pitchFamily="49" charset="0"/>
              </a:rPr>
              <a:t>containsR</a:t>
            </a:r>
            <a:r>
              <a:rPr lang="en-US" sz="2000" b="1" dirty="0">
                <a:latin typeface="Courier New" pitchFamily="49" charset="0"/>
              </a:rPr>
              <a:t> :: Region -&gt; Vertex -&gt; </a:t>
            </a:r>
            <a:r>
              <a:rPr lang="en-US" sz="2000" b="1" dirty="0" err="1">
                <a:latin typeface="Courier New" pitchFamily="49" charset="0"/>
              </a:rPr>
              <a:t>Bool</a:t>
            </a:r>
            <a:endParaRPr lang="en-US" sz="2000" b="1" dirty="0">
              <a:latin typeface="Courier New" pitchFamily="49" charset="0"/>
            </a:endParaRPr>
          </a:p>
          <a:p>
            <a:pPr>
              <a:buFontTx/>
              <a:buNone/>
            </a:pPr>
            <a:r>
              <a:rPr lang="en-US" sz="2000" b="1" dirty="0">
                <a:latin typeface="Courier New" pitchFamily="49" charset="0"/>
              </a:rPr>
              <a:t>(Shape s)           `</a:t>
            </a:r>
            <a:r>
              <a:rPr lang="en-US" sz="2000" b="1" dirty="0" err="1">
                <a:latin typeface="Courier New" pitchFamily="49" charset="0"/>
              </a:rPr>
              <a:t>containsR</a:t>
            </a:r>
            <a:r>
              <a:rPr lang="en-US" sz="2000" b="1" dirty="0">
                <a:latin typeface="Courier New" pitchFamily="49" charset="0"/>
              </a:rPr>
              <a:t>` p       = </a:t>
            </a:r>
          </a:p>
          <a:p>
            <a:pPr>
              <a:buFontTx/>
              <a:buNone/>
            </a:pPr>
            <a:r>
              <a:rPr lang="en-US" sz="2000" b="1" dirty="0">
                <a:latin typeface="Courier New" pitchFamily="49" charset="0"/>
              </a:rPr>
              <a:t>   s `</a:t>
            </a:r>
            <a:r>
              <a:rPr lang="en-US" sz="2000" b="1" dirty="0" err="1">
                <a:latin typeface="Courier New" pitchFamily="49" charset="0"/>
              </a:rPr>
              <a:t>containsS</a:t>
            </a:r>
            <a:r>
              <a:rPr lang="en-US" sz="2000" b="1" dirty="0">
                <a:latin typeface="Courier New" pitchFamily="49" charset="0"/>
              </a:rPr>
              <a:t>` p</a:t>
            </a:r>
          </a:p>
          <a:p>
            <a:pPr>
              <a:buFontTx/>
              <a:buNone/>
            </a:pPr>
            <a:r>
              <a:rPr lang="en-US" sz="2000" b="1" dirty="0">
                <a:latin typeface="Courier New" pitchFamily="49" charset="0"/>
              </a:rPr>
              <a:t>(Translate (</a:t>
            </a:r>
            <a:r>
              <a:rPr lang="en-US" sz="2000" b="1" dirty="0" err="1">
                <a:latin typeface="Courier New" pitchFamily="49" charset="0"/>
              </a:rPr>
              <a:t>u,v</a:t>
            </a:r>
            <a:r>
              <a:rPr lang="en-US" sz="2000" b="1" dirty="0">
                <a:latin typeface="Courier New" pitchFamily="49" charset="0"/>
              </a:rPr>
              <a:t>) r) `</a:t>
            </a:r>
            <a:r>
              <a:rPr lang="en-US" sz="2000" b="1" dirty="0" err="1">
                <a:latin typeface="Courier New" pitchFamily="49" charset="0"/>
              </a:rPr>
              <a:t>containsR</a:t>
            </a:r>
            <a:r>
              <a:rPr lang="en-US" sz="2000" b="1" dirty="0">
                <a:latin typeface="Courier New" pitchFamily="49" charset="0"/>
              </a:rPr>
              <a:t>` (</a:t>
            </a:r>
            <a:r>
              <a:rPr lang="en-US" sz="2000" b="1" dirty="0" err="1">
                <a:latin typeface="Courier New" pitchFamily="49" charset="0"/>
              </a:rPr>
              <a:t>x,y</a:t>
            </a:r>
            <a:r>
              <a:rPr lang="en-US" sz="2000" b="1" dirty="0">
                <a:latin typeface="Courier New" pitchFamily="49" charset="0"/>
              </a:rPr>
              <a:t>)   = </a:t>
            </a:r>
          </a:p>
          <a:p>
            <a:pPr>
              <a:buFontTx/>
              <a:buNone/>
            </a:pPr>
            <a:r>
              <a:rPr lang="en-US" sz="2000" b="1" dirty="0">
                <a:latin typeface="Courier New" pitchFamily="49" charset="0"/>
              </a:rPr>
              <a:t>   r `</a:t>
            </a:r>
            <a:r>
              <a:rPr lang="en-US" sz="2000" b="1" dirty="0" err="1">
                <a:latin typeface="Courier New" pitchFamily="49" charset="0"/>
              </a:rPr>
              <a:t>containsR</a:t>
            </a:r>
            <a:r>
              <a:rPr lang="en-US" sz="2000" b="1" dirty="0">
                <a:latin typeface="Courier New" pitchFamily="49" charset="0"/>
              </a:rPr>
              <a:t>` (x-</a:t>
            </a:r>
            <a:r>
              <a:rPr lang="en-US" sz="2000" b="1" dirty="0" err="1">
                <a:latin typeface="Courier New" pitchFamily="49" charset="0"/>
              </a:rPr>
              <a:t>u,y</a:t>
            </a:r>
            <a:r>
              <a:rPr lang="en-US" sz="2000" b="1" dirty="0">
                <a:latin typeface="Courier New" pitchFamily="49" charset="0"/>
              </a:rPr>
              <a:t>-v)</a:t>
            </a:r>
          </a:p>
          <a:p>
            <a:pPr>
              <a:buFontTx/>
              <a:buNone/>
            </a:pPr>
            <a:r>
              <a:rPr lang="en-US" sz="2000" b="1" dirty="0">
                <a:latin typeface="Courier New" pitchFamily="49" charset="0"/>
              </a:rPr>
              <a:t>(Scale (</a:t>
            </a:r>
            <a:r>
              <a:rPr lang="en-US" sz="2000" b="1" dirty="0" err="1">
                <a:latin typeface="Courier New" pitchFamily="49" charset="0"/>
              </a:rPr>
              <a:t>u,v</a:t>
            </a:r>
            <a:r>
              <a:rPr lang="en-US" sz="2000" b="1" dirty="0">
                <a:latin typeface="Courier New" pitchFamily="49" charset="0"/>
              </a:rPr>
              <a:t>) r)     `</a:t>
            </a:r>
            <a:r>
              <a:rPr lang="en-US" sz="2000" b="1" dirty="0" err="1">
                <a:latin typeface="Courier New" pitchFamily="49" charset="0"/>
              </a:rPr>
              <a:t>containsR</a:t>
            </a:r>
            <a:r>
              <a:rPr lang="en-US" sz="2000" b="1" dirty="0">
                <a:latin typeface="Courier New" pitchFamily="49" charset="0"/>
              </a:rPr>
              <a:t>` (</a:t>
            </a:r>
            <a:r>
              <a:rPr lang="en-US" sz="2000" b="1" dirty="0" err="1">
                <a:latin typeface="Courier New" pitchFamily="49" charset="0"/>
              </a:rPr>
              <a:t>x,y</a:t>
            </a:r>
            <a:r>
              <a:rPr lang="en-US" sz="2000" b="1" dirty="0">
                <a:latin typeface="Courier New" pitchFamily="49" charset="0"/>
              </a:rPr>
              <a:t>)   = </a:t>
            </a:r>
          </a:p>
          <a:p>
            <a:pPr>
              <a:buFontTx/>
              <a:buNone/>
            </a:pPr>
            <a:r>
              <a:rPr lang="en-US" sz="2000" b="1" dirty="0">
                <a:latin typeface="Courier New" pitchFamily="49" charset="0"/>
              </a:rPr>
              <a:t>   r `</a:t>
            </a:r>
            <a:r>
              <a:rPr lang="en-US" sz="2000" b="1" dirty="0" err="1">
                <a:latin typeface="Courier New" pitchFamily="49" charset="0"/>
              </a:rPr>
              <a:t>containsR</a:t>
            </a:r>
            <a:r>
              <a:rPr lang="en-US" sz="2000" b="1" dirty="0">
                <a:latin typeface="Courier New" pitchFamily="49" charset="0"/>
              </a:rPr>
              <a:t>` (x/</a:t>
            </a:r>
            <a:r>
              <a:rPr lang="en-US" sz="2000" b="1" dirty="0" err="1">
                <a:latin typeface="Courier New" pitchFamily="49" charset="0"/>
              </a:rPr>
              <a:t>u,y</a:t>
            </a:r>
            <a:r>
              <a:rPr lang="en-US" sz="2000" b="1" dirty="0">
                <a:latin typeface="Courier New" pitchFamily="49" charset="0"/>
              </a:rPr>
              <a:t>/v)</a:t>
            </a:r>
          </a:p>
          <a:p>
            <a:pPr>
              <a:buFontTx/>
              <a:buNone/>
            </a:pPr>
            <a:r>
              <a:rPr lang="en-US" sz="2000" b="1" dirty="0">
                <a:latin typeface="Courier New" pitchFamily="49" charset="0"/>
              </a:rPr>
              <a:t>(Complement r)      `</a:t>
            </a:r>
            <a:r>
              <a:rPr lang="en-US" sz="2000" b="1" dirty="0" err="1">
                <a:latin typeface="Courier New" pitchFamily="49" charset="0"/>
              </a:rPr>
              <a:t>containsR</a:t>
            </a:r>
            <a:r>
              <a:rPr lang="en-US" sz="2000" b="1" dirty="0">
                <a:latin typeface="Courier New" pitchFamily="49" charset="0"/>
              </a:rPr>
              <a:t>` p       = </a:t>
            </a:r>
          </a:p>
          <a:p>
            <a:pPr>
              <a:buFontTx/>
              <a:buNone/>
            </a:pPr>
            <a:r>
              <a:rPr lang="en-US" sz="2000" b="1" dirty="0">
                <a:latin typeface="Courier New" pitchFamily="49" charset="0"/>
              </a:rPr>
              <a:t>   not (r `</a:t>
            </a:r>
            <a:r>
              <a:rPr lang="en-US" sz="2000" b="1" dirty="0" err="1">
                <a:latin typeface="Courier New" pitchFamily="49" charset="0"/>
              </a:rPr>
              <a:t>containsR</a:t>
            </a:r>
            <a:r>
              <a:rPr lang="en-US" sz="2000" b="1" dirty="0">
                <a:latin typeface="Courier New" pitchFamily="49" charset="0"/>
              </a:rPr>
              <a:t>` p)</a:t>
            </a:r>
          </a:p>
          <a:p>
            <a:pPr>
              <a:buFontTx/>
              <a:buNone/>
            </a:pPr>
            <a:r>
              <a:rPr lang="en-US" sz="2000" b="1" dirty="0">
                <a:latin typeface="Courier New" pitchFamily="49" charset="0"/>
              </a:rPr>
              <a:t>(r1 `Union` r2)     `</a:t>
            </a:r>
            <a:r>
              <a:rPr lang="en-US" sz="2000" b="1" dirty="0" err="1">
                <a:latin typeface="Courier New" pitchFamily="49" charset="0"/>
              </a:rPr>
              <a:t>containsR</a:t>
            </a:r>
            <a:r>
              <a:rPr lang="en-US" sz="2000" b="1" dirty="0">
                <a:latin typeface="Courier New" pitchFamily="49" charset="0"/>
              </a:rPr>
              <a:t>`   p     =</a:t>
            </a:r>
          </a:p>
          <a:p>
            <a:pPr>
              <a:buFontTx/>
              <a:buNone/>
            </a:pPr>
            <a:r>
              <a:rPr lang="en-US" sz="2000" b="1" dirty="0">
                <a:latin typeface="Courier New" pitchFamily="49" charset="0"/>
              </a:rPr>
              <a:t>   r1 `</a:t>
            </a:r>
            <a:r>
              <a:rPr lang="en-US" sz="2000" b="1" dirty="0" err="1">
                <a:latin typeface="Courier New" pitchFamily="49" charset="0"/>
              </a:rPr>
              <a:t>containsR</a:t>
            </a:r>
            <a:r>
              <a:rPr lang="en-US" sz="2000" b="1" dirty="0">
                <a:latin typeface="Courier New" pitchFamily="49" charset="0"/>
              </a:rPr>
              <a:t>` p || r2 `</a:t>
            </a:r>
            <a:r>
              <a:rPr lang="en-US" sz="2000" b="1" dirty="0" err="1">
                <a:latin typeface="Courier New" pitchFamily="49" charset="0"/>
              </a:rPr>
              <a:t>containsR</a:t>
            </a:r>
            <a:r>
              <a:rPr lang="en-US" sz="2000" b="1" dirty="0">
                <a:latin typeface="Courier New" pitchFamily="49" charset="0"/>
              </a:rPr>
              <a:t>` p</a:t>
            </a:r>
          </a:p>
          <a:p>
            <a:pPr>
              <a:buFontTx/>
              <a:buNone/>
            </a:pPr>
            <a:r>
              <a:rPr lang="en-US" sz="2000" b="1" dirty="0">
                <a:latin typeface="Courier New" pitchFamily="49" charset="0"/>
              </a:rPr>
              <a:t>(r1 `Intersect` r2) `</a:t>
            </a:r>
            <a:r>
              <a:rPr lang="en-US" sz="2000" b="1" dirty="0" err="1">
                <a:latin typeface="Courier New" pitchFamily="49" charset="0"/>
              </a:rPr>
              <a:t>containsR</a:t>
            </a:r>
            <a:r>
              <a:rPr lang="en-US" sz="2000" b="1" dirty="0">
                <a:latin typeface="Courier New" pitchFamily="49" charset="0"/>
              </a:rPr>
              <a:t>`   p     =</a:t>
            </a:r>
          </a:p>
          <a:p>
            <a:pPr>
              <a:buFontTx/>
              <a:buNone/>
            </a:pPr>
            <a:r>
              <a:rPr lang="en-US" sz="2000" b="1" dirty="0">
                <a:latin typeface="Courier New" pitchFamily="49" charset="0"/>
              </a:rPr>
              <a:t>   r1 `</a:t>
            </a:r>
            <a:r>
              <a:rPr lang="en-US" sz="2000" b="1" dirty="0" err="1">
                <a:latin typeface="Courier New" pitchFamily="49" charset="0"/>
              </a:rPr>
              <a:t>containsR</a:t>
            </a:r>
            <a:r>
              <a:rPr lang="en-US" sz="2000" b="1" dirty="0">
                <a:latin typeface="Courier New" pitchFamily="49" charset="0"/>
              </a:rPr>
              <a:t>` p &amp;&amp; r2 `</a:t>
            </a:r>
            <a:r>
              <a:rPr lang="en-US" sz="2000" b="1" dirty="0" err="1">
                <a:latin typeface="Courier New" pitchFamily="49" charset="0"/>
              </a:rPr>
              <a:t>containsR</a:t>
            </a:r>
            <a:r>
              <a:rPr lang="en-US" sz="2000" b="1" dirty="0">
                <a:latin typeface="Courier New" pitchFamily="49" charset="0"/>
              </a:rPr>
              <a:t>` p</a:t>
            </a:r>
          </a:p>
          <a:p>
            <a:pPr>
              <a:buFontTx/>
              <a:buNone/>
            </a:pPr>
            <a:r>
              <a:rPr lang="en-US" sz="2000" b="1" dirty="0">
                <a:latin typeface="Courier New" pitchFamily="49" charset="0"/>
              </a:rPr>
              <a:t>Empty               `</a:t>
            </a:r>
            <a:r>
              <a:rPr lang="en-US" sz="2000" b="1" dirty="0" err="1">
                <a:latin typeface="Courier New" pitchFamily="49" charset="0"/>
              </a:rPr>
              <a:t>containsR</a:t>
            </a:r>
            <a:r>
              <a:rPr lang="en-US" sz="2000" b="1" dirty="0">
                <a:latin typeface="Courier New" pitchFamily="49" charset="0"/>
              </a:rPr>
              <a:t>`   p     = False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Pictures</a:t>
            </a:r>
          </a:p>
        </p:txBody>
      </p:sp>
      <p:sp>
        <p:nvSpPr>
          <p:cNvPr id="84995" name="Rectangle 3"/>
          <p:cNvSpPr>
            <a:spLocks noGrp="1" noChangeArrowheads="1"/>
          </p:cNvSpPr>
          <p:nvPr>
            <p:ph type="body" idx="1"/>
          </p:nvPr>
        </p:nvSpPr>
        <p:spPr/>
        <p:txBody>
          <a:bodyPr>
            <a:normAutofit fontScale="62500" lnSpcReduction="20000"/>
          </a:bodyPr>
          <a:lstStyle/>
          <a:p>
            <a:r>
              <a:rPr lang="en-US"/>
              <a:t>Drawing Pictures</a:t>
            </a:r>
          </a:p>
          <a:p>
            <a:pPr lvl="1"/>
            <a:r>
              <a:rPr lang="en-US"/>
              <a:t>Pictures are composed of Regions</a:t>
            </a:r>
          </a:p>
          <a:p>
            <a:pPr lvl="2"/>
            <a:r>
              <a:rPr lang="en-US"/>
              <a:t>Regions are composed of shapes</a:t>
            </a:r>
          </a:p>
          <a:p>
            <a:pPr lvl="1"/>
            <a:r>
              <a:rPr lang="en-US"/>
              <a:t>Pictures add Color</a:t>
            </a:r>
          </a:p>
          <a:p>
            <a:pPr lvl="3"/>
            <a:endParaRPr lang="en-US"/>
          </a:p>
          <a:p>
            <a:pPr>
              <a:buFontTx/>
              <a:buNone/>
            </a:pPr>
            <a:r>
              <a:rPr lang="en-US">
                <a:latin typeface="Courier New" pitchFamily="49" charset="0"/>
              </a:rPr>
              <a:t>data Picture = Region Color Region</a:t>
            </a:r>
          </a:p>
          <a:p>
            <a:pPr>
              <a:buFontTx/>
              <a:buNone/>
            </a:pPr>
            <a:r>
              <a:rPr lang="en-US">
                <a:latin typeface="Courier New" pitchFamily="49" charset="0"/>
              </a:rPr>
              <a:t>               | Picture `Over` Picture</a:t>
            </a:r>
          </a:p>
          <a:p>
            <a:pPr>
              <a:buFontTx/>
              <a:buNone/>
            </a:pPr>
            <a:r>
              <a:rPr lang="en-US">
                <a:latin typeface="Courier New" pitchFamily="49" charset="0"/>
              </a:rPr>
              <a:t>               | EmptyPic</a:t>
            </a:r>
          </a:p>
          <a:p>
            <a:pPr>
              <a:buFontTx/>
              <a:buNone/>
            </a:pPr>
            <a:r>
              <a:rPr lang="en-US">
                <a:latin typeface="Courier New" pitchFamily="49" charset="0"/>
              </a:rPr>
              <a:t>       deriving Show</a:t>
            </a:r>
          </a:p>
          <a:p>
            <a:pPr lvl="4">
              <a:buFontTx/>
              <a:buNone/>
            </a:pPr>
            <a:endParaRPr lang="en-US">
              <a:latin typeface="Courier New" pitchFamily="49" charset="0"/>
            </a:endParaRPr>
          </a:p>
          <a:p>
            <a:pPr>
              <a:buFontTx/>
              <a:buNone/>
            </a:pPr>
            <a:r>
              <a:rPr lang="en-US"/>
              <a:t>Must be careful to use SOEGraphics, but</a:t>
            </a:r>
          </a:p>
          <a:p>
            <a:pPr>
              <a:buFontTx/>
              <a:buNone/>
            </a:pPr>
            <a:r>
              <a:rPr lang="en-US"/>
              <a:t>SOEGraphics has its own Region datatype.</a:t>
            </a:r>
          </a:p>
          <a:p>
            <a:pPr lvl="4">
              <a:buFontTx/>
              <a:buNone/>
            </a:pPr>
            <a:endParaRPr lang="en-US"/>
          </a:p>
          <a:p>
            <a:pPr>
              <a:buFontTx/>
              <a:buNone/>
            </a:pPr>
            <a:r>
              <a:rPr lang="en-US">
                <a:latin typeface="Courier New" pitchFamily="49" charset="0"/>
              </a:rPr>
              <a:t>import SOEGraphics hiding (Region)</a:t>
            </a:r>
          </a:p>
          <a:p>
            <a:pPr>
              <a:buFontTx/>
              <a:buNone/>
            </a:pPr>
            <a:r>
              <a:rPr lang="en-US">
                <a:latin typeface="Courier New" pitchFamily="49" charset="0"/>
              </a:rPr>
              <a:t>import qualified SOEGraphics as G (Region)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Recall our Region datatype</a:t>
            </a:r>
          </a:p>
        </p:txBody>
      </p:sp>
      <p:sp>
        <p:nvSpPr>
          <p:cNvPr id="86019" name="Rectangle 3"/>
          <p:cNvSpPr>
            <a:spLocks noGrp="1" noChangeArrowheads="1"/>
          </p:cNvSpPr>
          <p:nvPr>
            <p:ph type="body" idx="1"/>
          </p:nvPr>
        </p:nvSpPr>
        <p:spPr/>
        <p:txBody>
          <a:bodyPr>
            <a:normAutofit fontScale="92500" lnSpcReduction="10000"/>
          </a:bodyPr>
          <a:lstStyle/>
          <a:p>
            <a:pPr>
              <a:buFontTx/>
              <a:buNone/>
            </a:pPr>
            <a:r>
              <a:rPr lang="en-US" sz="2000">
                <a:latin typeface="Courier New" pitchFamily="49" charset="0"/>
              </a:rPr>
              <a:t>data Region = </a:t>
            </a:r>
          </a:p>
          <a:p>
            <a:pPr>
              <a:buFontTx/>
              <a:buNone/>
            </a:pPr>
            <a:r>
              <a:rPr lang="en-US" sz="2000">
                <a:latin typeface="Courier New" pitchFamily="49" charset="0"/>
              </a:rPr>
              <a:t>   Shape Shape               -- primitive shape</a:t>
            </a:r>
          </a:p>
          <a:p>
            <a:pPr>
              <a:buFontTx/>
              <a:buNone/>
            </a:pPr>
            <a:r>
              <a:rPr lang="en-US" sz="2000">
                <a:latin typeface="Courier New" pitchFamily="49" charset="0"/>
              </a:rPr>
              <a:t> | Translate Vector Region   -- translated region</a:t>
            </a:r>
          </a:p>
          <a:p>
            <a:pPr>
              <a:buFontTx/>
              <a:buNone/>
            </a:pPr>
            <a:r>
              <a:rPr lang="en-US" sz="2000">
                <a:latin typeface="Courier New" pitchFamily="49" charset="0"/>
              </a:rPr>
              <a:t> | Scale     Vector Region   -- scaled region</a:t>
            </a:r>
          </a:p>
          <a:p>
            <a:pPr>
              <a:buFontTx/>
              <a:buNone/>
            </a:pPr>
            <a:r>
              <a:rPr lang="en-US" sz="2000">
                <a:latin typeface="Courier New" pitchFamily="49" charset="0"/>
              </a:rPr>
              <a:t> | Complement Region         -- inverse of region</a:t>
            </a:r>
          </a:p>
          <a:p>
            <a:pPr>
              <a:buFontTx/>
              <a:buNone/>
            </a:pPr>
            <a:r>
              <a:rPr lang="en-US" sz="2000">
                <a:latin typeface="Courier New" pitchFamily="49" charset="0"/>
              </a:rPr>
              <a:t> | Region `Union` Region     -- union of regions</a:t>
            </a:r>
          </a:p>
          <a:p>
            <a:pPr>
              <a:buFontTx/>
              <a:buNone/>
            </a:pPr>
            <a:r>
              <a:rPr lang="en-US" sz="2000">
                <a:latin typeface="Courier New" pitchFamily="49" charset="0"/>
              </a:rPr>
              <a:t> | Region `Intersect` Region -- </a:t>
            </a:r>
            <a:r>
              <a:rPr lang="en-US" sz="1600">
                <a:latin typeface="Courier New" pitchFamily="49" charset="0"/>
              </a:rPr>
              <a:t>intersection of regions</a:t>
            </a:r>
          </a:p>
          <a:p>
            <a:pPr>
              <a:buFontTx/>
              <a:buNone/>
            </a:pPr>
            <a:r>
              <a:rPr lang="en-US" sz="2000">
                <a:latin typeface="Courier New" pitchFamily="49" charset="0"/>
              </a:rPr>
              <a:t> | Empty</a:t>
            </a:r>
          </a:p>
          <a:p>
            <a:pPr>
              <a:buFontTx/>
              <a:buNone/>
            </a:pPr>
            <a:r>
              <a:rPr lang="en-US" sz="2000">
                <a:latin typeface="Courier New" pitchFamily="49" charset="0"/>
              </a:rPr>
              <a:t>       deriving Show</a:t>
            </a:r>
          </a:p>
          <a:p>
            <a:pPr>
              <a:buFontTx/>
              <a:buNone/>
            </a:pPr>
            <a:endParaRPr lang="en-US" sz="2000">
              <a:latin typeface="Courier New" pitchFamily="49" charset="0"/>
            </a:endParaRPr>
          </a:p>
          <a:p>
            <a:pPr>
              <a:buFontTx/>
              <a:buNone/>
            </a:pPr>
            <a:r>
              <a:rPr lang="en-US" sz="2000">
                <a:latin typeface="Arial" pitchFamily="34" charset="0"/>
              </a:rPr>
              <a:t>How will we draw things like the intersection of two regions, or the complement of two regions. These are hard things to do, and require hardware support to do efficiently. The G.Region type interfaces to this hardware support.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G.Region</a:t>
            </a:r>
          </a:p>
        </p:txBody>
      </p:sp>
      <p:sp>
        <p:nvSpPr>
          <p:cNvPr id="87043" name="Rectangle 3"/>
          <p:cNvSpPr>
            <a:spLocks noGrp="1" noChangeArrowheads="1"/>
          </p:cNvSpPr>
          <p:nvPr>
            <p:ph type="body" idx="1"/>
          </p:nvPr>
        </p:nvSpPr>
        <p:spPr>
          <a:xfrm>
            <a:off x="304800" y="990600"/>
            <a:ext cx="8153400" cy="1485900"/>
          </a:xfrm>
        </p:spPr>
        <p:txBody>
          <a:bodyPr>
            <a:normAutofit fontScale="85000" lnSpcReduction="10000"/>
          </a:bodyPr>
          <a:lstStyle/>
          <a:p>
            <a:r>
              <a:rPr lang="en-US"/>
              <a:t>The G.Region datatype interfaces to the hardware. It is essentially a two dimensional array or “bit-map”, storing a binary value for each pixel in the window.</a:t>
            </a:r>
          </a:p>
        </p:txBody>
      </p:sp>
      <p:grpSp>
        <p:nvGrpSpPr>
          <p:cNvPr id="2" name="Group 128"/>
          <p:cNvGrpSpPr>
            <a:grpSpLocks/>
          </p:cNvGrpSpPr>
          <p:nvPr/>
        </p:nvGrpSpPr>
        <p:grpSpPr bwMode="auto">
          <a:xfrm>
            <a:off x="914400" y="2971800"/>
            <a:ext cx="3048000" cy="3048000"/>
            <a:chOff x="576" y="1872"/>
            <a:chExt cx="1920" cy="1920"/>
          </a:xfrm>
        </p:grpSpPr>
        <p:sp>
          <p:nvSpPr>
            <p:cNvPr id="87044" name="Rectangle 4"/>
            <p:cNvSpPr>
              <a:spLocks noChangeArrowheads="1"/>
            </p:cNvSpPr>
            <p:nvPr/>
          </p:nvSpPr>
          <p:spPr bwMode="auto">
            <a:xfrm>
              <a:off x="960" y="1872"/>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45" name="Rectangle 5"/>
            <p:cNvSpPr>
              <a:spLocks noChangeArrowheads="1"/>
            </p:cNvSpPr>
            <p:nvPr/>
          </p:nvSpPr>
          <p:spPr bwMode="auto">
            <a:xfrm>
              <a:off x="1152" y="1872"/>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46" name="Rectangle 6"/>
            <p:cNvSpPr>
              <a:spLocks noChangeArrowheads="1"/>
            </p:cNvSpPr>
            <p:nvPr/>
          </p:nvSpPr>
          <p:spPr bwMode="auto">
            <a:xfrm>
              <a:off x="1344" y="1872"/>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47" name="Rectangle 7"/>
            <p:cNvSpPr>
              <a:spLocks noChangeArrowheads="1"/>
            </p:cNvSpPr>
            <p:nvPr/>
          </p:nvSpPr>
          <p:spPr bwMode="auto">
            <a:xfrm>
              <a:off x="1536" y="1872"/>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48" name="Rectangle 8"/>
            <p:cNvSpPr>
              <a:spLocks noChangeArrowheads="1"/>
            </p:cNvSpPr>
            <p:nvPr/>
          </p:nvSpPr>
          <p:spPr bwMode="auto">
            <a:xfrm>
              <a:off x="1728" y="1872"/>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49" name="Rectangle 9"/>
            <p:cNvSpPr>
              <a:spLocks noChangeArrowheads="1"/>
            </p:cNvSpPr>
            <p:nvPr/>
          </p:nvSpPr>
          <p:spPr bwMode="auto">
            <a:xfrm>
              <a:off x="1920" y="1872"/>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50" name="Rectangle 10"/>
            <p:cNvSpPr>
              <a:spLocks noChangeArrowheads="1"/>
            </p:cNvSpPr>
            <p:nvPr/>
          </p:nvSpPr>
          <p:spPr bwMode="auto">
            <a:xfrm>
              <a:off x="2112" y="1872"/>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51" name="Rectangle 11"/>
            <p:cNvSpPr>
              <a:spLocks noChangeArrowheads="1"/>
            </p:cNvSpPr>
            <p:nvPr/>
          </p:nvSpPr>
          <p:spPr bwMode="auto">
            <a:xfrm>
              <a:off x="2304" y="1872"/>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52" name="Rectangle 12"/>
            <p:cNvSpPr>
              <a:spLocks noChangeArrowheads="1"/>
            </p:cNvSpPr>
            <p:nvPr/>
          </p:nvSpPr>
          <p:spPr bwMode="auto">
            <a:xfrm>
              <a:off x="768" y="1872"/>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53" name="Rectangle 13"/>
            <p:cNvSpPr>
              <a:spLocks noChangeArrowheads="1"/>
            </p:cNvSpPr>
            <p:nvPr/>
          </p:nvSpPr>
          <p:spPr bwMode="auto">
            <a:xfrm>
              <a:off x="576" y="1872"/>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56" name="Rectangle 16"/>
            <p:cNvSpPr>
              <a:spLocks noChangeArrowheads="1"/>
            </p:cNvSpPr>
            <p:nvPr/>
          </p:nvSpPr>
          <p:spPr bwMode="auto">
            <a:xfrm>
              <a:off x="960" y="2064"/>
              <a:ext cx="192" cy="192"/>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7057" name="Rectangle 17"/>
            <p:cNvSpPr>
              <a:spLocks noChangeArrowheads="1"/>
            </p:cNvSpPr>
            <p:nvPr/>
          </p:nvSpPr>
          <p:spPr bwMode="auto">
            <a:xfrm>
              <a:off x="1152" y="2064"/>
              <a:ext cx="192" cy="192"/>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7058" name="Rectangle 18"/>
            <p:cNvSpPr>
              <a:spLocks noChangeArrowheads="1"/>
            </p:cNvSpPr>
            <p:nvPr/>
          </p:nvSpPr>
          <p:spPr bwMode="auto">
            <a:xfrm>
              <a:off x="1344" y="2064"/>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59" name="Rectangle 19"/>
            <p:cNvSpPr>
              <a:spLocks noChangeArrowheads="1"/>
            </p:cNvSpPr>
            <p:nvPr/>
          </p:nvSpPr>
          <p:spPr bwMode="auto">
            <a:xfrm>
              <a:off x="1536" y="2064"/>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60" name="Rectangle 20"/>
            <p:cNvSpPr>
              <a:spLocks noChangeArrowheads="1"/>
            </p:cNvSpPr>
            <p:nvPr/>
          </p:nvSpPr>
          <p:spPr bwMode="auto">
            <a:xfrm>
              <a:off x="1728" y="2064"/>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61" name="Rectangle 21"/>
            <p:cNvSpPr>
              <a:spLocks noChangeArrowheads="1"/>
            </p:cNvSpPr>
            <p:nvPr/>
          </p:nvSpPr>
          <p:spPr bwMode="auto">
            <a:xfrm>
              <a:off x="1920" y="2064"/>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62" name="Rectangle 22"/>
            <p:cNvSpPr>
              <a:spLocks noChangeArrowheads="1"/>
            </p:cNvSpPr>
            <p:nvPr/>
          </p:nvSpPr>
          <p:spPr bwMode="auto">
            <a:xfrm>
              <a:off x="2112" y="2064"/>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63" name="Rectangle 23"/>
            <p:cNvSpPr>
              <a:spLocks noChangeArrowheads="1"/>
            </p:cNvSpPr>
            <p:nvPr/>
          </p:nvSpPr>
          <p:spPr bwMode="auto">
            <a:xfrm>
              <a:off x="2304" y="2064"/>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64" name="Rectangle 24"/>
            <p:cNvSpPr>
              <a:spLocks noChangeArrowheads="1"/>
            </p:cNvSpPr>
            <p:nvPr/>
          </p:nvSpPr>
          <p:spPr bwMode="auto">
            <a:xfrm>
              <a:off x="768" y="2064"/>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65" name="Rectangle 25"/>
            <p:cNvSpPr>
              <a:spLocks noChangeArrowheads="1"/>
            </p:cNvSpPr>
            <p:nvPr/>
          </p:nvSpPr>
          <p:spPr bwMode="auto">
            <a:xfrm>
              <a:off x="576" y="2064"/>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67" name="Rectangle 27"/>
            <p:cNvSpPr>
              <a:spLocks noChangeArrowheads="1"/>
            </p:cNvSpPr>
            <p:nvPr/>
          </p:nvSpPr>
          <p:spPr bwMode="auto">
            <a:xfrm>
              <a:off x="960" y="2256"/>
              <a:ext cx="192" cy="192"/>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7068" name="Rectangle 28"/>
            <p:cNvSpPr>
              <a:spLocks noChangeArrowheads="1"/>
            </p:cNvSpPr>
            <p:nvPr/>
          </p:nvSpPr>
          <p:spPr bwMode="auto">
            <a:xfrm>
              <a:off x="1152" y="2256"/>
              <a:ext cx="192" cy="192"/>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7069" name="Rectangle 29"/>
            <p:cNvSpPr>
              <a:spLocks noChangeArrowheads="1"/>
            </p:cNvSpPr>
            <p:nvPr/>
          </p:nvSpPr>
          <p:spPr bwMode="auto">
            <a:xfrm>
              <a:off x="1344" y="2256"/>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70" name="Rectangle 30"/>
            <p:cNvSpPr>
              <a:spLocks noChangeArrowheads="1"/>
            </p:cNvSpPr>
            <p:nvPr/>
          </p:nvSpPr>
          <p:spPr bwMode="auto">
            <a:xfrm>
              <a:off x="1536" y="2256"/>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71" name="Rectangle 31"/>
            <p:cNvSpPr>
              <a:spLocks noChangeArrowheads="1"/>
            </p:cNvSpPr>
            <p:nvPr/>
          </p:nvSpPr>
          <p:spPr bwMode="auto">
            <a:xfrm>
              <a:off x="1728" y="2256"/>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72" name="Rectangle 32"/>
            <p:cNvSpPr>
              <a:spLocks noChangeArrowheads="1"/>
            </p:cNvSpPr>
            <p:nvPr/>
          </p:nvSpPr>
          <p:spPr bwMode="auto">
            <a:xfrm>
              <a:off x="1920" y="2256"/>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73" name="Rectangle 33"/>
            <p:cNvSpPr>
              <a:spLocks noChangeArrowheads="1"/>
            </p:cNvSpPr>
            <p:nvPr/>
          </p:nvSpPr>
          <p:spPr bwMode="auto">
            <a:xfrm>
              <a:off x="2112" y="2256"/>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74" name="Rectangle 34"/>
            <p:cNvSpPr>
              <a:spLocks noChangeArrowheads="1"/>
            </p:cNvSpPr>
            <p:nvPr/>
          </p:nvSpPr>
          <p:spPr bwMode="auto">
            <a:xfrm>
              <a:off x="2304" y="2256"/>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75" name="Rectangle 35"/>
            <p:cNvSpPr>
              <a:spLocks noChangeArrowheads="1"/>
            </p:cNvSpPr>
            <p:nvPr/>
          </p:nvSpPr>
          <p:spPr bwMode="auto">
            <a:xfrm>
              <a:off x="768" y="2256"/>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76" name="Rectangle 36"/>
            <p:cNvSpPr>
              <a:spLocks noChangeArrowheads="1"/>
            </p:cNvSpPr>
            <p:nvPr/>
          </p:nvSpPr>
          <p:spPr bwMode="auto">
            <a:xfrm>
              <a:off x="576" y="2256"/>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78" name="Rectangle 38"/>
            <p:cNvSpPr>
              <a:spLocks noChangeArrowheads="1"/>
            </p:cNvSpPr>
            <p:nvPr/>
          </p:nvSpPr>
          <p:spPr bwMode="auto">
            <a:xfrm>
              <a:off x="960" y="2448"/>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79" name="Rectangle 39"/>
            <p:cNvSpPr>
              <a:spLocks noChangeArrowheads="1"/>
            </p:cNvSpPr>
            <p:nvPr/>
          </p:nvSpPr>
          <p:spPr bwMode="auto">
            <a:xfrm>
              <a:off x="1152" y="2448"/>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80" name="Rectangle 40"/>
            <p:cNvSpPr>
              <a:spLocks noChangeArrowheads="1"/>
            </p:cNvSpPr>
            <p:nvPr/>
          </p:nvSpPr>
          <p:spPr bwMode="auto">
            <a:xfrm>
              <a:off x="1344" y="2448"/>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81" name="Rectangle 41"/>
            <p:cNvSpPr>
              <a:spLocks noChangeArrowheads="1"/>
            </p:cNvSpPr>
            <p:nvPr/>
          </p:nvSpPr>
          <p:spPr bwMode="auto">
            <a:xfrm>
              <a:off x="1536" y="2448"/>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82" name="Rectangle 42"/>
            <p:cNvSpPr>
              <a:spLocks noChangeArrowheads="1"/>
            </p:cNvSpPr>
            <p:nvPr/>
          </p:nvSpPr>
          <p:spPr bwMode="auto">
            <a:xfrm>
              <a:off x="1728" y="2448"/>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83" name="Rectangle 43"/>
            <p:cNvSpPr>
              <a:spLocks noChangeArrowheads="1"/>
            </p:cNvSpPr>
            <p:nvPr/>
          </p:nvSpPr>
          <p:spPr bwMode="auto">
            <a:xfrm>
              <a:off x="1920" y="2448"/>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84" name="Rectangle 44"/>
            <p:cNvSpPr>
              <a:spLocks noChangeArrowheads="1"/>
            </p:cNvSpPr>
            <p:nvPr/>
          </p:nvSpPr>
          <p:spPr bwMode="auto">
            <a:xfrm>
              <a:off x="2112" y="2448"/>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85" name="Rectangle 45"/>
            <p:cNvSpPr>
              <a:spLocks noChangeArrowheads="1"/>
            </p:cNvSpPr>
            <p:nvPr/>
          </p:nvSpPr>
          <p:spPr bwMode="auto">
            <a:xfrm>
              <a:off x="2304" y="2448"/>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86" name="Rectangle 46"/>
            <p:cNvSpPr>
              <a:spLocks noChangeArrowheads="1"/>
            </p:cNvSpPr>
            <p:nvPr/>
          </p:nvSpPr>
          <p:spPr bwMode="auto">
            <a:xfrm>
              <a:off x="768" y="2448"/>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87" name="Rectangle 47"/>
            <p:cNvSpPr>
              <a:spLocks noChangeArrowheads="1"/>
            </p:cNvSpPr>
            <p:nvPr/>
          </p:nvSpPr>
          <p:spPr bwMode="auto">
            <a:xfrm>
              <a:off x="576" y="2448"/>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89" name="Rectangle 49"/>
            <p:cNvSpPr>
              <a:spLocks noChangeArrowheads="1"/>
            </p:cNvSpPr>
            <p:nvPr/>
          </p:nvSpPr>
          <p:spPr bwMode="auto">
            <a:xfrm>
              <a:off x="960" y="2640"/>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90" name="Rectangle 50"/>
            <p:cNvSpPr>
              <a:spLocks noChangeArrowheads="1"/>
            </p:cNvSpPr>
            <p:nvPr/>
          </p:nvSpPr>
          <p:spPr bwMode="auto">
            <a:xfrm>
              <a:off x="1152" y="2640"/>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91" name="Rectangle 51"/>
            <p:cNvSpPr>
              <a:spLocks noChangeArrowheads="1"/>
            </p:cNvSpPr>
            <p:nvPr/>
          </p:nvSpPr>
          <p:spPr bwMode="auto">
            <a:xfrm>
              <a:off x="1344" y="2640"/>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92" name="Rectangle 52"/>
            <p:cNvSpPr>
              <a:spLocks noChangeArrowheads="1"/>
            </p:cNvSpPr>
            <p:nvPr/>
          </p:nvSpPr>
          <p:spPr bwMode="auto">
            <a:xfrm>
              <a:off x="1536" y="2640"/>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93" name="Rectangle 53"/>
            <p:cNvSpPr>
              <a:spLocks noChangeArrowheads="1"/>
            </p:cNvSpPr>
            <p:nvPr/>
          </p:nvSpPr>
          <p:spPr bwMode="auto">
            <a:xfrm>
              <a:off x="1728" y="2640"/>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94" name="Rectangle 54"/>
            <p:cNvSpPr>
              <a:spLocks noChangeArrowheads="1"/>
            </p:cNvSpPr>
            <p:nvPr/>
          </p:nvSpPr>
          <p:spPr bwMode="auto">
            <a:xfrm>
              <a:off x="1920" y="2640"/>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95" name="Rectangle 55"/>
            <p:cNvSpPr>
              <a:spLocks noChangeArrowheads="1"/>
            </p:cNvSpPr>
            <p:nvPr/>
          </p:nvSpPr>
          <p:spPr bwMode="auto">
            <a:xfrm>
              <a:off x="2112" y="2640"/>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96" name="Rectangle 56"/>
            <p:cNvSpPr>
              <a:spLocks noChangeArrowheads="1"/>
            </p:cNvSpPr>
            <p:nvPr/>
          </p:nvSpPr>
          <p:spPr bwMode="auto">
            <a:xfrm>
              <a:off x="2304" y="2640"/>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97" name="Rectangle 57"/>
            <p:cNvSpPr>
              <a:spLocks noChangeArrowheads="1"/>
            </p:cNvSpPr>
            <p:nvPr/>
          </p:nvSpPr>
          <p:spPr bwMode="auto">
            <a:xfrm>
              <a:off x="768" y="2640"/>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098" name="Rectangle 58"/>
            <p:cNvSpPr>
              <a:spLocks noChangeArrowheads="1"/>
            </p:cNvSpPr>
            <p:nvPr/>
          </p:nvSpPr>
          <p:spPr bwMode="auto">
            <a:xfrm>
              <a:off x="576" y="2640"/>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13" name="Rectangle 73"/>
            <p:cNvSpPr>
              <a:spLocks noChangeArrowheads="1"/>
            </p:cNvSpPr>
            <p:nvPr/>
          </p:nvSpPr>
          <p:spPr bwMode="auto">
            <a:xfrm>
              <a:off x="960" y="2832"/>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14" name="Rectangle 74"/>
            <p:cNvSpPr>
              <a:spLocks noChangeArrowheads="1"/>
            </p:cNvSpPr>
            <p:nvPr/>
          </p:nvSpPr>
          <p:spPr bwMode="auto">
            <a:xfrm>
              <a:off x="1152" y="2832"/>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15" name="Rectangle 75"/>
            <p:cNvSpPr>
              <a:spLocks noChangeArrowheads="1"/>
            </p:cNvSpPr>
            <p:nvPr/>
          </p:nvSpPr>
          <p:spPr bwMode="auto">
            <a:xfrm>
              <a:off x="1344" y="2832"/>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16" name="Rectangle 76"/>
            <p:cNvSpPr>
              <a:spLocks noChangeArrowheads="1"/>
            </p:cNvSpPr>
            <p:nvPr/>
          </p:nvSpPr>
          <p:spPr bwMode="auto">
            <a:xfrm>
              <a:off x="1536" y="2832"/>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17" name="Rectangle 77"/>
            <p:cNvSpPr>
              <a:spLocks noChangeArrowheads="1"/>
            </p:cNvSpPr>
            <p:nvPr/>
          </p:nvSpPr>
          <p:spPr bwMode="auto">
            <a:xfrm>
              <a:off x="1728" y="2832"/>
              <a:ext cx="192" cy="192"/>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7118" name="Rectangle 78"/>
            <p:cNvSpPr>
              <a:spLocks noChangeArrowheads="1"/>
            </p:cNvSpPr>
            <p:nvPr/>
          </p:nvSpPr>
          <p:spPr bwMode="auto">
            <a:xfrm>
              <a:off x="1920" y="2832"/>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19" name="Rectangle 79"/>
            <p:cNvSpPr>
              <a:spLocks noChangeArrowheads="1"/>
            </p:cNvSpPr>
            <p:nvPr/>
          </p:nvSpPr>
          <p:spPr bwMode="auto">
            <a:xfrm>
              <a:off x="2112" y="2832"/>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20" name="Rectangle 80"/>
            <p:cNvSpPr>
              <a:spLocks noChangeArrowheads="1"/>
            </p:cNvSpPr>
            <p:nvPr/>
          </p:nvSpPr>
          <p:spPr bwMode="auto">
            <a:xfrm>
              <a:off x="2304" y="2832"/>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21" name="Rectangle 81"/>
            <p:cNvSpPr>
              <a:spLocks noChangeArrowheads="1"/>
            </p:cNvSpPr>
            <p:nvPr/>
          </p:nvSpPr>
          <p:spPr bwMode="auto">
            <a:xfrm>
              <a:off x="768" y="2832"/>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22" name="Rectangle 82"/>
            <p:cNvSpPr>
              <a:spLocks noChangeArrowheads="1"/>
            </p:cNvSpPr>
            <p:nvPr/>
          </p:nvSpPr>
          <p:spPr bwMode="auto">
            <a:xfrm>
              <a:off x="576" y="2832"/>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24" name="Rectangle 84"/>
            <p:cNvSpPr>
              <a:spLocks noChangeArrowheads="1"/>
            </p:cNvSpPr>
            <p:nvPr/>
          </p:nvSpPr>
          <p:spPr bwMode="auto">
            <a:xfrm>
              <a:off x="960" y="3024"/>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25" name="Rectangle 85"/>
            <p:cNvSpPr>
              <a:spLocks noChangeArrowheads="1"/>
            </p:cNvSpPr>
            <p:nvPr/>
          </p:nvSpPr>
          <p:spPr bwMode="auto">
            <a:xfrm>
              <a:off x="1152" y="3024"/>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26" name="Rectangle 86"/>
            <p:cNvSpPr>
              <a:spLocks noChangeArrowheads="1"/>
            </p:cNvSpPr>
            <p:nvPr/>
          </p:nvSpPr>
          <p:spPr bwMode="auto">
            <a:xfrm>
              <a:off x="1344" y="3024"/>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27" name="Rectangle 87"/>
            <p:cNvSpPr>
              <a:spLocks noChangeArrowheads="1"/>
            </p:cNvSpPr>
            <p:nvPr/>
          </p:nvSpPr>
          <p:spPr bwMode="auto">
            <a:xfrm>
              <a:off x="1536" y="3024"/>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28" name="Rectangle 88"/>
            <p:cNvSpPr>
              <a:spLocks noChangeArrowheads="1"/>
            </p:cNvSpPr>
            <p:nvPr/>
          </p:nvSpPr>
          <p:spPr bwMode="auto">
            <a:xfrm>
              <a:off x="1728" y="3024"/>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29" name="Rectangle 89"/>
            <p:cNvSpPr>
              <a:spLocks noChangeArrowheads="1"/>
            </p:cNvSpPr>
            <p:nvPr/>
          </p:nvSpPr>
          <p:spPr bwMode="auto">
            <a:xfrm>
              <a:off x="1920" y="3024"/>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30" name="Rectangle 90"/>
            <p:cNvSpPr>
              <a:spLocks noChangeArrowheads="1"/>
            </p:cNvSpPr>
            <p:nvPr/>
          </p:nvSpPr>
          <p:spPr bwMode="auto">
            <a:xfrm>
              <a:off x="2112" y="3024"/>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31" name="Rectangle 91"/>
            <p:cNvSpPr>
              <a:spLocks noChangeArrowheads="1"/>
            </p:cNvSpPr>
            <p:nvPr/>
          </p:nvSpPr>
          <p:spPr bwMode="auto">
            <a:xfrm>
              <a:off x="2304" y="3024"/>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32" name="Rectangle 92"/>
            <p:cNvSpPr>
              <a:spLocks noChangeArrowheads="1"/>
            </p:cNvSpPr>
            <p:nvPr/>
          </p:nvSpPr>
          <p:spPr bwMode="auto">
            <a:xfrm>
              <a:off x="768" y="3024"/>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33" name="Rectangle 93"/>
            <p:cNvSpPr>
              <a:spLocks noChangeArrowheads="1"/>
            </p:cNvSpPr>
            <p:nvPr/>
          </p:nvSpPr>
          <p:spPr bwMode="auto">
            <a:xfrm>
              <a:off x="576" y="3024"/>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35" name="Rectangle 95"/>
            <p:cNvSpPr>
              <a:spLocks noChangeArrowheads="1"/>
            </p:cNvSpPr>
            <p:nvPr/>
          </p:nvSpPr>
          <p:spPr bwMode="auto">
            <a:xfrm>
              <a:off x="960" y="3216"/>
              <a:ext cx="192" cy="192"/>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7136" name="Rectangle 96"/>
            <p:cNvSpPr>
              <a:spLocks noChangeArrowheads="1"/>
            </p:cNvSpPr>
            <p:nvPr/>
          </p:nvSpPr>
          <p:spPr bwMode="auto">
            <a:xfrm>
              <a:off x="1152" y="3216"/>
              <a:ext cx="192" cy="192"/>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7137" name="Rectangle 97"/>
            <p:cNvSpPr>
              <a:spLocks noChangeArrowheads="1"/>
            </p:cNvSpPr>
            <p:nvPr/>
          </p:nvSpPr>
          <p:spPr bwMode="auto">
            <a:xfrm>
              <a:off x="1344" y="3216"/>
              <a:ext cx="192" cy="192"/>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7138" name="Rectangle 98"/>
            <p:cNvSpPr>
              <a:spLocks noChangeArrowheads="1"/>
            </p:cNvSpPr>
            <p:nvPr/>
          </p:nvSpPr>
          <p:spPr bwMode="auto">
            <a:xfrm>
              <a:off x="1536" y="3216"/>
              <a:ext cx="192" cy="192"/>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7139" name="Rectangle 99"/>
            <p:cNvSpPr>
              <a:spLocks noChangeArrowheads="1"/>
            </p:cNvSpPr>
            <p:nvPr/>
          </p:nvSpPr>
          <p:spPr bwMode="auto">
            <a:xfrm>
              <a:off x="1728" y="3216"/>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40" name="Rectangle 100"/>
            <p:cNvSpPr>
              <a:spLocks noChangeArrowheads="1"/>
            </p:cNvSpPr>
            <p:nvPr/>
          </p:nvSpPr>
          <p:spPr bwMode="auto">
            <a:xfrm>
              <a:off x="1920" y="3216"/>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41" name="Rectangle 101"/>
            <p:cNvSpPr>
              <a:spLocks noChangeArrowheads="1"/>
            </p:cNvSpPr>
            <p:nvPr/>
          </p:nvSpPr>
          <p:spPr bwMode="auto">
            <a:xfrm>
              <a:off x="2112" y="3216"/>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42" name="Rectangle 102"/>
            <p:cNvSpPr>
              <a:spLocks noChangeArrowheads="1"/>
            </p:cNvSpPr>
            <p:nvPr/>
          </p:nvSpPr>
          <p:spPr bwMode="auto">
            <a:xfrm>
              <a:off x="2304" y="3216"/>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43" name="Rectangle 103"/>
            <p:cNvSpPr>
              <a:spLocks noChangeArrowheads="1"/>
            </p:cNvSpPr>
            <p:nvPr/>
          </p:nvSpPr>
          <p:spPr bwMode="auto">
            <a:xfrm>
              <a:off x="768" y="3216"/>
              <a:ext cx="192" cy="192"/>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7144" name="Rectangle 104"/>
            <p:cNvSpPr>
              <a:spLocks noChangeArrowheads="1"/>
            </p:cNvSpPr>
            <p:nvPr/>
          </p:nvSpPr>
          <p:spPr bwMode="auto">
            <a:xfrm>
              <a:off x="576" y="3216"/>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46" name="Rectangle 106"/>
            <p:cNvSpPr>
              <a:spLocks noChangeArrowheads="1"/>
            </p:cNvSpPr>
            <p:nvPr/>
          </p:nvSpPr>
          <p:spPr bwMode="auto">
            <a:xfrm>
              <a:off x="960" y="3408"/>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47" name="Rectangle 107"/>
            <p:cNvSpPr>
              <a:spLocks noChangeArrowheads="1"/>
            </p:cNvSpPr>
            <p:nvPr/>
          </p:nvSpPr>
          <p:spPr bwMode="auto">
            <a:xfrm>
              <a:off x="1152" y="3408"/>
              <a:ext cx="192" cy="192"/>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7148" name="Rectangle 108"/>
            <p:cNvSpPr>
              <a:spLocks noChangeArrowheads="1"/>
            </p:cNvSpPr>
            <p:nvPr/>
          </p:nvSpPr>
          <p:spPr bwMode="auto">
            <a:xfrm>
              <a:off x="1344" y="3408"/>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49" name="Rectangle 109"/>
            <p:cNvSpPr>
              <a:spLocks noChangeArrowheads="1"/>
            </p:cNvSpPr>
            <p:nvPr/>
          </p:nvSpPr>
          <p:spPr bwMode="auto">
            <a:xfrm>
              <a:off x="1536" y="3408"/>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50" name="Rectangle 110"/>
            <p:cNvSpPr>
              <a:spLocks noChangeArrowheads="1"/>
            </p:cNvSpPr>
            <p:nvPr/>
          </p:nvSpPr>
          <p:spPr bwMode="auto">
            <a:xfrm>
              <a:off x="1728" y="3408"/>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51" name="Rectangle 111"/>
            <p:cNvSpPr>
              <a:spLocks noChangeArrowheads="1"/>
            </p:cNvSpPr>
            <p:nvPr/>
          </p:nvSpPr>
          <p:spPr bwMode="auto">
            <a:xfrm>
              <a:off x="1920" y="3408"/>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52" name="Rectangle 112"/>
            <p:cNvSpPr>
              <a:spLocks noChangeArrowheads="1"/>
            </p:cNvSpPr>
            <p:nvPr/>
          </p:nvSpPr>
          <p:spPr bwMode="auto">
            <a:xfrm>
              <a:off x="2112" y="3408"/>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53" name="Rectangle 113"/>
            <p:cNvSpPr>
              <a:spLocks noChangeArrowheads="1"/>
            </p:cNvSpPr>
            <p:nvPr/>
          </p:nvSpPr>
          <p:spPr bwMode="auto">
            <a:xfrm>
              <a:off x="2304" y="3408"/>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54" name="Rectangle 114"/>
            <p:cNvSpPr>
              <a:spLocks noChangeArrowheads="1"/>
            </p:cNvSpPr>
            <p:nvPr/>
          </p:nvSpPr>
          <p:spPr bwMode="auto">
            <a:xfrm>
              <a:off x="768" y="3408"/>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55" name="Rectangle 115"/>
            <p:cNvSpPr>
              <a:spLocks noChangeArrowheads="1"/>
            </p:cNvSpPr>
            <p:nvPr/>
          </p:nvSpPr>
          <p:spPr bwMode="auto">
            <a:xfrm>
              <a:off x="576" y="3408"/>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57" name="Rectangle 117"/>
            <p:cNvSpPr>
              <a:spLocks noChangeArrowheads="1"/>
            </p:cNvSpPr>
            <p:nvPr/>
          </p:nvSpPr>
          <p:spPr bwMode="auto">
            <a:xfrm>
              <a:off x="960" y="3600"/>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58" name="Rectangle 118"/>
            <p:cNvSpPr>
              <a:spLocks noChangeArrowheads="1"/>
            </p:cNvSpPr>
            <p:nvPr/>
          </p:nvSpPr>
          <p:spPr bwMode="auto">
            <a:xfrm>
              <a:off x="1152" y="3600"/>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59" name="Rectangle 119"/>
            <p:cNvSpPr>
              <a:spLocks noChangeArrowheads="1"/>
            </p:cNvSpPr>
            <p:nvPr/>
          </p:nvSpPr>
          <p:spPr bwMode="auto">
            <a:xfrm>
              <a:off x="1344" y="3600"/>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60" name="Rectangle 120"/>
            <p:cNvSpPr>
              <a:spLocks noChangeArrowheads="1"/>
            </p:cNvSpPr>
            <p:nvPr/>
          </p:nvSpPr>
          <p:spPr bwMode="auto">
            <a:xfrm>
              <a:off x="1536" y="3600"/>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61" name="Rectangle 121"/>
            <p:cNvSpPr>
              <a:spLocks noChangeArrowheads="1"/>
            </p:cNvSpPr>
            <p:nvPr/>
          </p:nvSpPr>
          <p:spPr bwMode="auto">
            <a:xfrm>
              <a:off x="1728" y="3600"/>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62" name="Rectangle 122"/>
            <p:cNvSpPr>
              <a:spLocks noChangeArrowheads="1"/>
            </p:cNvSpPr>
            <p:nvPr/>
          </p:nvSpPr>
          <p:spPr bwMode="auto">
            <a:xfrm>
              <a:off x="1920" y="3600"/>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63" name="Rectangle 123"/>
            <p:cNvSpPr>
              <a:spLocks noChangeArrowheads="1"/>
            </p:cNvSpPr>
            <p:nvPr/>
          </p:nvSpPr>
          <p:spPr bwMode="auto">
            <a:xfrm>
              <a:off x="2112" y="3600"/>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64" name="Rectangle 124"/>
            <p:cNvSpPr>
              <a:spLocks noChangeArrowheads="1"/>
            </p:cNvSpPr>
            <p:nvPr/>
          </p:nvSpPr>
          <p:spPr bwMode="auto">
            <a:xfrm>
              <a:off x="2304" y="3600"/>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65" name="Rectangle 125"/>
            <p:cNvSpPr>
              <a:spLocks noChangeArrowheads="1"/>
            </p:cNvSpPr>
            <p:nvPr/>
          </p:nvSpPr>
          <p:spPr bwMode="auto">
            <a:xfrm>
              <a:off x="768" y="3600"/>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7166" name="Rectangle 126"/>
            <p:cNvSpPr>
              <a:spLocks noChangeArrowheads="1"/>
            </p:cNvSpPr>
            <p:nvPr/>
          </p:nvSpPr>
          <p:spPr bwMode="auto">
            <a:xfrm>
              <a:off x="576" y="3600"/>
              <a:ext cx="192" cy="192"/>
            </a:xfrm>
            <a:prstGeom prst="rect">
              <a:avLst/>
            </a:prstGeom>
            <a:solidFill>
              <a:schemeClr val="bg1"/>
            </a:solidFill>
            <a:ln w="12700">
              <a:solidFill>
                <a:schemeClr val="tx1"/>
              </a:solidFill>
              <a:miter lim="800000"/>
              <a:headEnd/>
              <a:tailEnd/>
            </a:ln>
            <a:effectLst/>
          </p:spPr>
          <p:txBody>
            <a:bodyPr wrap="none" anchor="ctr"/>
            <a:lstStyle/>
            <a:p>
              <a:endParaRPr lang="en-US"/>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274638"/>
            <a:ext cx="8229600" cy="563562"/>
          </a:xfrm>
        </p:spPr>
        <p:txBody>
          <a:bodyPr>
            <a:normAutofit fontScale="90000"/>
          </a:bodyPr>
          <a:lstStyle/>
          <a:p>
            <a:r>
              <a:rPr lang="en-US" dirty="0"/>
              <a:t>Hardware support</a:t>
            </a:r>
          </a:p>
        </p:txBody>
      </p:sp>
      <p:sp>
        <p:nvSpPr>
          <p:cNvPr id="88067" name="Rectangle 3"/>
          <p:cNvSpPr>
            <a:spLocks noGrp="1" noChangeArrowheads="1"/>
          </p:cNvSpPr>
          <p:nvPr>
            <p:ph type="body" idx="1"/>
          </p:nvPr>
        </p:nvSpPr>
        <p:spPr>
          <a:xfrm>
            <a:off x="495300" y="914400"/>
            <a:ext cx="8153400" cy="5676900"/>
          </a:xfrm>
        </p:spPr>
        <p:txBody>
          <a:bodyPr>
            <a:normAutofit fontScale="92500" lnSpcReduction="20000"/>
          </a:bodyPr>
          <a:lstStyle/>
          <a:p>
            <a:r>
              <a:rPr lang="en-US" dirty="0"/>
              <a:t>There is efficient hardware support for combining two bit-maps using binary operators.</a:t>
            </a:r>
          </a:p>
          <a:p>
            <a:pPr>
              <a:buNone/>
            </a:pPr>
            <a:endParaRPr lang="en-US" dirty="0"/>
          </a:p>
          <a:p>
            <a:endParaRPr lang="en-US" dirty="0"/>
          </a:p>
          <a:p>
            <a:endParaRPr lang="en-US" dirty="0"/>
          </a:p>
          <a:p>
            <a:endParaRPr lang="en-US" dirty="0"/>
          </a:p>
          <a:p>
            <a:endParaRPr lang="en-US" dirty="0"/>
          </a:p>
          <a:p>
            <a:endParaRPr lang="en-US" dirty="0"/>
          </a:p>
          <a:p>
            <a:endParaRPr lang="en-US" dirty="0" smtClean="0"/>
          </a:p>
          <a:p>
            <a:r>
              <a:rPr lang="en-US" dirty="0" smtClean="0"/>
              <a:t>Operations </a:t>
            </a:r>
            <a:r>
              <a:rPr lang="en-US" dirty="0"/>
              <a:t>are fast, but data (space) intensive, and this space needs to be explicitly allocated and de-allocated.</a:t>
            </a:r>
          </a:p>
        </p:txBody>
      </p:sp>
      <p:grpSp>
        <p:nvGrpSpPr>
          <p:cNvPr id="2" name="Group 311"/>
          <p:cNvGrpSpPr>
            <a:grpSpLocks/>
          </p:cNvGrpSpPr>
          <p:nvPr/>
        </p:nvGrpSpPr>
        <p:grpSpPr bwMode="auto">
          <a:xfrm>
            <a:off x="609600" y="2514600"/>
            <a:ext cx="2133600" cy="1981200"/>
            <a:chOff x="384" y="1584"/>
            <a:chExt cx="1344" cy="1248"/>
          </a:xfrm>
        </p:grpSpPr>
        <p:sp>
          <p:nvSpPr>
            <p:cNvPr id="88069" name="Rectangle 5"/>
            <p:cNvSpPr>
              <a:spLocks noChangeArrowheads="1"/>
            </p:cNvSpPr>
            <p:nvPr/>
          </p:nvSpPr>
          <p:spPr bwMode="auto">
            <a:xfrm>
              <a:off x="653" y="1584"/>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070" name="Rectangle 6"/>
            <p:cNvSpPr>
              <a:spLocks noChangeArrowheads="1"/>
            </p:cNvSpPr>
            <p:nvPr/>
          </p:nvSpPr>
          <p:spPr bwMode="auto">
            <a:xfrm>
              <a:off x="787" y="1584"/>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071" name="Rectangle 7"/>
            <p:cNvSpPr>
              <a:spLocks noChangeArrowheads="1"/>
            </p:cNvSpPr>
            <p:nvPr/>
          </p:nvSpPr>
          <p:spPr bwMode="auto">
            <a:xfrm>
              <a:off x="922" y="1584"/>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072" name="Rectangle 8"/>
            <p:cNvSpPr>
              <a:spLocks noChangeArrowheads="1"/>
            </p:cNvSpPr>
            <p:nvPr/>
          </p:nvSpPr>
          <p:spPr bwMode="auto">
            <a:xfrm>
              <a:off x="1056" y="1584"/>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073" name="Rectangle 9"/>
            <p:cNvSpPr>
              <a:spLocks noChangeArrowheads="1"/>
            </p:cNvSpPr>
            <p:nvPr/>
          </p:nvSpPr>
          <p:spPr bwMode="auto">
            <a:xfrm>
              <a:off x="1190" y="1584"/>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074" name="Rectangle 10"/>
            <p:cNvSpPr>
              <a:spLocks noChangeArrowheads="1"/>
            </p:cNvSpPr>
            <p:nvPr/>
          </p:nvSpPr>
          <p:spPr bwMode="auto">
            <a:xfrm>
              <a:off x="1325" y="1584"/>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075" name="Rectangle 11"/>
            <p:cNvSpPr>
              <a:spLocks noChangeArrowheads="1"/>
            </p:cNvSpPr>
            <p:nvPr/>
          </p:nvSpPr>
          <p:spPr bwMode="auto">
            <a:xfrm>
              <a:off x="1459" y="1584"/>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076" name="Rectangle 12"/>
            <p:cNvSpPr>
              <a:spLocks noChangeArrowheads="1"/>
            </p:cNvSpPr>
            <p:nvPr/>
          </p:nvSpPr>
          <p:spPr bwMode="auto">
            <a:xfrm>
              <a:off x="1594" y="1584"/>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077" name="Rectangle 13"/>
            <p:cNvSpPr>
              <a:spLocks noChangeArrowheads="1"/>
            </p:cNvSpPr>
            <p:nvPr/>
          </p:nvSpPr>
          <p:spPr bwMode="auto">
            <a:xfrm>
              <a:off x="518" y="1584"/>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078" name="Rectangle 14"/>
            <p:cNvSpPr>
              <a:spLocks noChangeArrowheads="1"/>
            </p:cNvSpPr>
            <p:nvPr/>
          </p:nvSpPr>
          <p:spPr bwMode="auto">
            <a:xfrm>
              <a:off x="384" y="1584"/>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079" name="Rectangle 15"/>
            <p:cNvSpPr>
              <a:spLocks noChangeArrowheads="1"/>
            </p:cNvSpPr>
            <p:nvPr/>
          </p:nvSpPr>
          <p:spPr bwMode="auto">
            <a:xfrm>
              <a:off x="653" y="1709"/>
              <a:ext cx="134" cy="125"/>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080" name="Rectangle 16"/>
            <p:cNvSpPr>
              <a:spLocks noChangeArrowheads="1"/>
            </p:cNvSpPr>
            <p:nvPr/>
          </p:nvSpPr>
          <p:spPr bwMode="auto">
            <a:xfrm>
              <a:off x="787" y="1709"/>
              <a:ext cx="135" cy="125"/>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081" name="Rectangle 17"/>
            <p:cNvSpPr>
              <a:spLocks noChangeArrowheads="1"/>
            </p:cNvSpPr>
            <p:nvPr/>
          </p:nvSpPr>
          <p:spPr bwMode="auto">
            <a:xfrm>
              <a:off x="922" y="1709"/>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082" name="Rectangle 18"/>
            <p:cNvSpPr>
              <a:spLocks noChangeArrowheads="1"/>
            </p:cNvSpPr>
            <p:nvPr/>
          </p:nvSpPr>
          <p:spPr bwMode="auto">
            <a:xfrm>
              <a:off x="1056" y="1709"/>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083" name="Rectangle 19"/>
            <p:cNvSpPr>
              <a:spLocks noChangeArrowheads="1"/>
            </p:cNvSpPr>
            <p:nvPr/>
          </p:nvSpPr>
          <p:spPr bwMode="auto">
            <a:xfrm>
              <a:off x="1190" y="1709"/>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084" name="Rectangle 20"/>
            <p:cNvSpPr>
              <a:spLocks noChangeArrowheads="1"/>
            </p:cNvSpPr>
            <p:nvPr/>
          </p:nvSpPr>
          <p:spPr bwMode="auto">
            <a:xfrm>
              <a:off x="1325" y="1709"/>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085" name="Rectangle 21"/>
            <p:cNvSpPr>
              <a:spLocks noChangeArrowheads="1"/>
            </p:cNvSpPr>
            <p:nvPr/>
          </p:nvSpPr>
          <p:spPr bwMode="auto">
            <a:xfrm>
              <a:off x="1459" y="1709"/>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086" name="Rectangle 22"/>
            <p:cNvSpPr>
              <a:spLocks noChangeArrowheads="1"/>
            </p:cNvSpPr>
            <p:nvPr/>
          </p:nvSpPr>
          <p:spPr bwMode="auto">
            <a:xfrm>
              <a:off x="1594" y="1709"/>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087" name="Rectangle 23"/>
            <p:cNvSpPr>
              <a:spLocks noChangeArrowheads="1"/>
            </p:cNvSpPr>
            <p:nvPr/>
          </p:nvSpPr>
          <p:spPr bwMode="auto">
            <a:xfrm>
              <a:off x="518" y="1709"/>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088" name="Rectangle 24"/>
            <p:cNvSpPr>
              <a:spLocks noChangeArrowheads="1"/>
            </p:cNvSpPr>
            <p:nvPr/>
          </p:nvSpPr>
          <p:spPr bwMode="auto">
            <a:xfrm>
              <a:off x="384" y="1709"/>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089" name="Rectangle 25"/>
            <p:cNvSpPr>
              <a:spLocks noChangeArrowheads="1"/>
            </p:cNvSpPr>
            <p:nvPr/>
          </p:nvSpPr>
          <p:spPr bwMode="auto">
            <a:xfrm>
              <a:off x="653" y="1834"/>
              <a:ext cx="134" cy="124"/>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090" name="Rectangle 26"/>
            <p:cNvSpPr>
              <a:spLocks noChangeArrowheads="1"/>
            </p:cNvSpPr>
            <p:nvPr/>
          </p:nvSpPr>
          <p:spPr bwMode="auto">
            <a:xfrm>
              <a:off x="787" y="1834"/>
              <a:ext cx="135" cy="124"/>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091" name="Rectangle 27"/>
            <p:cNvSpPr>
              <a:spLocks noChangeArrowheads="1"/>
            </p:cNvSpPr>
            <p:nvPr/>
          </p:nvSpPr>
          <p:spPr bwMode="auto">
            <a:xfrm>
              <a:off x="922" y="1834"/>
              <a:ext cx="134" cy="12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092" name="Rectangle 28"/>
            <p:cNvSpPr>
              <a:spLocks noChangeArrowheads="1"/>
            </p:cNvSpPr>
            <p:nvPr/>
          </p:nvSpPr>
          <p:spPr bwMode="auto">
            <a:xfrm>
              <a:off x="1056" y="1834"/>
              <a:ext cx="134" cy="12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093" name="Rectangle 29"/>
            <p:cNvSpPr>
              <a:spLocks noChangeArrowheads="1"/>
            </p:cNvSpPr>
            <p:nvPr/>
          </p:nvSpPr>
          <p:spPr bwMode="auto">
            <a:xfrm>
              <a:off x="1190" y="1834"/>
              <a:ext cx="135" cy="12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094" name="Rectangle 30"/>
            <p:cNvSpPr>
              <a:spLocks noChangeArrowheads="1"/>
            </p:cNvSpPr>
            <p:nvPr/>
          </p:nvSpPr>
          <p:spPr bwMode="auto">
            <a:xfrm>
              <a:off x="1325" y="1834"/>
              <a:ext cx="134" cy="12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095" name="Rectangle 31"/>
            <p:cNvSpPr>
              <a:spLocks noChangeArrowheads="1"/>
            </p:cNvSpPr>
            <p:nvPr/>
          </p:nvSpPr>
          <p:spPr bwMode="auto">
            <a:xfrm>
              <a:off x="1459" y="1834"/>
              <a:ext cx="135" cy="12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096" name="Rectangle 32"/>
            <p:cNvSpPr>
              <a:spLocks noChangeArrowheads="1"/>
            </p:cNvSpPr>
            <p:nvPr/>
          </p:nvSpPr>
          <p:spPr bwMode="auto">
            <a:xfrm>
              <a:off x="1594" y="1834"/>
              <a:ext cx="134" cy="12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097" name="Rectangle 33"/>
            <p:cNvSpPr>
              <a:spLocks noChangeArrowheads="1"/>
            </p:cNvSpPr>
            <p:nvPr/>
          </p:nvSpPr>
          <p:spPr bwMode="auto">
            <a:xfrm>
              <a:off x="518" y="1834"/>
              <a:ext cx="135" cy="12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098" name="Rectangle 34"/>
            <p:cNvSpPr>
              <a:spLocks noChangeArrowheads="1"/>
            </p:cNvSpPr>
            <p:nvPr/>
          </p:nvSpPr>
          <p:spPr bwMode="auto">
            <a:xfrm>
              <a:off x="384" y="1834"/>
              <a:ext cx="134" cy="12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099" name="Rectangle 35"/>
            <p:cNvSpPr>
              <a:spLocks noChangeArrowheads="1"/>
            </p:cNvSpPr>
            <p:nvPr/>
          </p:nvSpPr>
          <p:spPr bwMode="auto">
            <a:xfrm>
              <a:off x="653" y="1958"/>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00" name="Rectangle 36"/>
            <p:cNvSpPr>
              <a:spLocks noChangeArrowheads="1"/>
            </p:cNvSpPr>
            <p:nvPr/>
          </p:nvSpPr>
          <p:spPr bwMode="auto">
            <a:xfrm>
              <a:off x="787" y="1958"/>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01" name="Rectangle 37"/>
            <p:cNvSpPr>
              <a:spLocks noChangeArrowheads="1"/>
            </p:cNvSpPr>
            <p:nvPr/>
          </p:nvSpPr>
          <p:spPr bwMode="auto">
            <a:xfrm>
              <a:off x="922" y="1958"/>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02" name="Rectangle 38"/>
            <p:cNvSpPr>
              <a:spLocks noChangeArrowheads="1"/>
            </p:cNvSpPr>
            <p:nvPr/>
          </p:nvSpPr>
          <p:spPr bwMode="auto">
            <a:xfrm>
              <a:off x="1056" y="1958"/>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03" name="Rectangle 39"/>
            <p:cNvSpPr>
              <a:spLocks noChangeArrowheads="1"/>
            </p:cNvSpPr>
            <p:nvPr/>
          </p:nvSpPr>
          <p:spPr bwMode="auto">
            <a:xfrm>
              <a:off x="1190" y="1958"/>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04" name="Rectangle 40"/>
            <p:cNvSpPr>
              <a:spLocks noChangeArrowheads="1"/>
            </p:cNvSpPr>
            <p:nvPr/>
          </p:nvSpPr>
          <p:spPr bwMode="auto">
            <a:xfrm>
              <a:off x="1325" y="1958"/>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05" name="Rectangle 41"/>
            <p:cNvSpPr>
              <a:spLocks noChangeArrowheads="1"/>
            </p:cNvSpPr>
            <p:nvPr/>
          </p:nvSpPr>
          <p:spPr bwMode="auto">
            <a:xfrm>
              <a:off x="1459" y="1958"/>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06" name="Rectangle 42"/>
            <p:cNvSpPr>
              <a:spLocks noChangeArrowheads="1"/>
            </p:cNvSpPr>
            <p:nvPr/>
          </p:nvSpPr>
          <p:spPr bwMode="auto">
            <a:xfrm>
              <a:off x="1594" y="1958"/>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07" name="Rectangle 43"/>
            <p:cNvSpPr>
              <a:spLocks noChangeArrowheads="1"/>
            </p:cNvSpPr>
            <p:nvPr/>
          </p:nvSpPr>
          <p:spPr bwMode="auto">
            <a:xfrm>
              <a:off x="518" y="1958"/>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08" name="Rectangle 44"/>
            <p:cNvSpPr>
              <a:spLocks noChangeArrowheads="1"/>
            </p:cNvSpPr>
            <p:nvPr/>
          </p:nvSpPr>
          <p:spPr bwMode="auto">
            <a:xfrm>
              <a:off x="384" y="1958"/>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09" name="Rectangle 45"/>
            <p:cNvSpPr>
              <a:spLocks noChangeArrowheads="1"/>
            </p:cNvSpPr>
            <p:nvPr/>
          </p:nvSpPr>
          <p:spPr bwMode="auto">
            <a:xfrm>
              <a:off x="653" y="2083"/>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10" name="Rectangle 46"/>
            <p:cNvSpPr>
              <a:spLocks noChangeArrowheads="1"/>
            </p:cNvSpPr>
            <p:nvPr/>
          </p:nvSpPr>
          <p:spPr bwMode="auto">
            <a:xfrm>
              <a:off x="787" y="2083"/>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11" name="Rectangle 47"/>
            <p:cNvSpPr>
              <a:spLocks noChangeArrowheads="1"/>
            </p:cNvSpPr>
            <p:nvPr/>
          </p:nvSpPr>
          <p:spPr bwMode="auto">
            <a:xfrm>
              <a:off x="922" y="2083"/>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12" name="Rectangle 48"/>
            <p:cNvSpPr>
              <a:spLocks noChangeArrowheads="1"/>
            </p:cNvSpPr>
            <p:nvPr/>
          </p:nvSpPr>
          <p:spPr bwMode="auto">
            <a:xfrm>
              <a:off x="1056" y="2083"/>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13" name="Rectangle 49"/>
            <p:cNvSpPr>
              <a:spLocks noChangeArrowheads="1"/>
            </p:cNvSpPr>
            <p:nvPr/>
          </p:nvSpPr>
          <p:spPr bwMode="auto">
            <a:xfrm>
              <a:off x="1190" y="2083"/>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14" name="Rectangle 50"/>
            <p:cNvSpPr>
              <a:spLocks noChangeArrowheads="1"/>
            </p:cNvSpPr>
            <p:nvPr/>
          </p:nvSpPr>
          <p:spPr bwMode="auto">
            <a:xfrm>
              <a:off x="1325" y="2083"/>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15" name="Rectangle 51"/>
            <p:cNvSpPr>
              <a:spLocks noChangeArrowheads="1"/>
            </p:cNvSpPr>
            <p:nvPr/>
          </p:nvSpPr>
          <p:spPr bwMode="auto">
            <a:xfrm>
              <a:off x="1459" y="2083"/>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16" name="Rectangle 52"/>
            <p:cNvSpPr>
              <a:spLocks noChangeArrowheads="1"/>
            </p:cNvSpPr>
            <p:nvPr/>
          </p:nvSpPr>
          <p:spPr bwMode="auto">
            <a:xfrm>
              <a:off x="1594" y="2083"/>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17" name="Rectangle 53"/>
            <p:cNvSpPr>
              <a:spLocks noChangeArrowheads="1"/>
            </p:cNvSpPr>
            <p:nvPr/>
          </p:nvSpPr>
          <p:spPr bwMode="auto">
            <a:xfrm>
              <a:off x="518" y="2083"/>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18" name="Rectangle 54"/>
            <p:cNvSpPr>
              <a:spLocks noChangeArrowheads="1"/>
            </p:cNvSpPr>
            <p:nvPr/>
          </p:nvSpPr>
          <p:spPr bwMode="auto">
            <a:xfrm>
              <a:off x="384" y="2083"/>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19" name="Rectangle 55"/>
            <p:cNvSpPr>
              <a:spLocks noChangeArrowheads="1"/>
            </p:cNvSpPr>
            <p:nvPr/>
          </p:nvSpPr>
          <p:spPr bwMode="auto">
            <a:xfrm>
              <a:off x="653" y="2208"/>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20" name="Rectangle 56"/>
            <p:cNvSpPr>
              <a:spLocks noChangeArrowheads="1"/>
            </p:cNvSpPr>
            <p:nvPr/>
          </p:nvSpPr>
          <p:spPr bwMode="auto">
            <a:xfrm>
              <a:off x="787" y="2208"/>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21" name="Rectangle 57"/>
            <p:cNvSpPr>
              <a:spLocks noChangeArrowheads="1"/>
            </p:cNvSpPr>
            <p:nvPr/>
          </p:nvSpPr>
          <p:spPr bwMode="auto">
            <a:xfrm>
              <a:off x="922" y="2208"/>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22" name="Rectangle 58"/>
            <p:cNvSpPr>
              <a:spLocks noChangeArrowheads="1"/>
            </p:cNvSpPr>
            <p:nvPr/>
          </p:nvSpPr>
          <p:spPr bwMode="auto">
            <a:xfrm>
              <a:off x="1056" y="2208"/>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23" name="Rectangle 59"/>
            <p:cNvSpPr>
              <a:spLocks noChangeArrowheads="1"/>
            </p:cNvSpPr>
            <p:nvPr/>
          </p:nvSpPr>
          <p:spPr bwMode="auto">
            <a:xfrm>
              <a:off x="1190" y="2208"/>
              <a:ext cx="135" cy="125"/>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124" name="Rectangle 60"/>
            <p:cNvSpPr>
              <a:spLocks noChangeArrowheads="1"/>
            </p:cNvSpPr>
            <p:nvPr/>
          </p:nvSpPr>
          <p:spPr bwMode="auto">
            <a:xfrm>
              <a:off x="1325" y="2208"/>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25" name="Rectangle 61"/>
            <p:cNvSpPr>
              <a:spLocks noChangeArrowheads="1"/>
            </p:cNvSpPr>
            <p:nvPr/>
          </p:nvSpPr>
          <p:spPr bwMode="auto">
            <a:xfrm>
              <a:off x="1459" y="2208"/>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26" name="Rectangle 62"/>
            <p:cNvSpPr>
              <a:spLocks noChangeArrowheads="1"/>
            </p:cNvSpPr>
            <p:nvPr/>
          </p:nvSpPr>
          <p:spPr bwMode="auto">
            <a:xfrm>
              <a:off x="1594" y="2208"/>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27" name="Rectangle 63"/>
            <p:cNvSpPr>
              <a:spLocks noChangeArrowheads="1"/>
            </p:cNvSpPr>
            <p:nvPr/>
          </p:nvSpPr>
          <p:spPr bwMode="auto">
            <a:xfrm>
              <a:off x="518" y="2208"/>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28" name="Rectangle 64"/>
            <p:cNvSpPr>
              <a:spLocks noChangeArrowheads="1"/>
            </p:cNvSpPr>
            <p:nvPr/>
          </p:nvSpPr>
          <p:spPr bwMode="auto">
            <a:xfrm>
              <a:off x="384" y="2208"/>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29" name="Rectangle 65"/>
            <p:cNvSpPr>
              <a:spLocks noChangeArrowheads="1"/>
            </p:cNvSpPr>
            <p:nvPr/>
          </p:nvSpPr>
          <p:spPr bwMode="auto">
            <a:xfrm>
              <a:off x="653" y="2333"/>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30" name="Rectangle 66"/>
            <p:cNvSpPr>
              <a:spLocks noChangeArrowheads="1"/>
            </p:cNvSpPr>
            <p:nvPr/>
          </p:nvSpPr>
          <p:spPr bwMode="auto">
            <a:xfrm>
              <a:off x="787" y="2333"/>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31" name="Rectangle 67"/>
            <p:cNvSpPr>
              <a:spLocks noChangeArrowheads="1"/>
            </p:cNvSpPr>
            <p:nvPr/>
          </p:nvSpPr>
          <p:spPr bwMode="auto">
            <a:xfrm>
              <a:off x="922" y="2333"/>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32" name="Rectangle 68"/>
            <p:cNvSpPr>
              <a:spLocks noChangeArrowheads="1"/>
            </p:cNvSpPr>
            <p:nvPr/>
          </p:nvSpPr>
          <p:spPr bwMode="auto">
            <a:xfrm>
              <a:off x="1056" y="2333"/>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33" name="Rectangle 69"/>
            <p:cNvSpPr>
              <a:spLocks noChangeArrowheads="1"/>
            </p:cNvSpPr>
            <p:nvPr/>
          </p:nvSpPr>
          <p:spPr bwMode="auto">
            <a:xfrm>
              <a:off x="1190" y="2333"/>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34" name="Rectangle 70"/>
            <p:cNvSpPr>
              <a:spLocks noChangeArrowheads="1"/>
            </p:cNvSpPr>
            <p:nvPr/>
          </p:nvSpPr>
          <p:spPr bwMode="auto">
            <a:xfrm>
              <a:off x="1325" y="2333"/>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35" name="Rectangle 71"/>
            <p:cNvSpPr>
              <a:spLocks noChangeArrowheads="1"/>
            </p:cNvSpPr>
            <p:nvPr/>
          </p:nvSpPr>
          <p:spPr bwMode="auto">
            <a:xfrm>
              <a:off x="1459" y="2333"/>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36" name="Rectangle 72"/>
            <p:cNvSpPr>
              <a:spLocks noChangeArrowheads="1"/>
            </p:cNvSpPr>
            <p:nvPr/>
          </p:nvSpPr>
          <p:spPr bwMode="auto">
            <a:xfrm>
              <a:off x="1594" y="2333"/>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37" name="Rectangle 73"/>
            <p:cNvSpPr>
              <a:spLocks noChangeArrowheads="1"/>
            </p:cNvSpPr>
            <p:nvPr/>
          </p:nvSpPr>
          <p:spPr bwMode="auto">
            <a:xfrm>
              <a:off x="518" y="2333"/>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38" name="Rectangle 74"/>
            <p:cNvSpPr>
              <a:spLocks noChangeArrowheads="1"/>
            </p:cNvSpPr>
            <p:nvPr/>
          </p:nvSpPr>
          <p:spPr bwMode="auto">
            <a:xfrm>
              <a:off x="384" y="2333"/>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39" name="Rectangle 75"/>
            <p:cNvSpPr>
              <a:spLocks noChangeArrowheads="1"/>
            </p:cNvSpPr>
            <p:nvPr/>
          </p:nvSpPr>
          <p:spPr bwMode="auto">
            <a:xfrm>
              <a:off x="653" y="2458"/>
              <a:ext cx="134" cy="124"/>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140" name="Rectangle 76"/>
            <p:cNvSpPr>
              <a:spLocks noChangeArrowheads="1"/>
            </p:cNvSpPr>
            <p:nvPr/>
          </p:nvSpPr>
          <p:spPr bwMode="auto">
            <a:xfrm>
              <a:off x="787" y="2458"/>
              <a:ext cx="135" cy="124"/>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141" name="Rectangle 77"/>
            <p:cNvSpPr>
              <a:spLocks noChangeArrowheads="1"/>
            </p:cNvSpPr>
            <p:nvPr/>
          </p:nvSpPr>
          <p:spPr bwMode="auto">
            <a:xfrm>
              <a:off x="922" y="2458"/>
              <a:ext cx="134" cy="124"/>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142" name="Rectangle 78"/>
            <p:cNvSpPr>
              <a:spLocks noChangeArrowheads="1"/>
            </p:cNvSpPr>
            <p:nvPr/>
          </p:nvSpPr>
          <p:spPr bwMode="auto">
            <a:xfrm>
              <a:off x="1056" y="2458"/>
              <a:ext cx="134" cy="124"/>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143" name="Rectangle 79"/>
            <p:cNvSpPr>
              <a:spLocks noChangeArrowheads="1"/>
            </p:cNvSpPr>
            <p:nvPr/>
          </p:nvSpPr>
          <p:spPr bwMode="auto">
            <a:xfrm>
              <a:off x="1190" y="2458"/>
              <a:ext cx="135" cy="12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44" name="Rectangle 80"/>
            <p:cNvSpPr>
              <a:spLocks noChangeArrowheads="1"/>
            </p:cNvSpPr>
            <p:nvPr/>
          </p:nvSpPr>
          <p:spPr bwMode="auto">
            <a:xfrm>
              <a:off x="1325" y="2458"/>
              <a:ext cx="134" cy="12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45" name="Rectangle 81"/>
            <p:cNvSpPr>
              <a:spLocks noChangeArrowheads="1"/>
            </p:cNvSpPr>
            <p:nvPr/>
          </p:nvSpPr>
          <p:spPr bwMode="auto">
            <a:xfrm>
              <a:off x="1459" y="2458"/>
              <a:ext cx="135" cy="12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46" name="Rectangle 82"/>
            <p:cNvSpPr>
              <a:spLocks noChangeArrowheads="1"/>
            </p:cNvSpPr>
            <p:nvPr/>
          </p:nvSpPr>
          <p:spPr bwMode="auto">
            <a:xfrm>
              <a:off x="1594" y="2458"/>
              <a:ext cx="134" cy="12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47" name="Rectangle 83"/>
            <p:cNvSpPr>
              <a:spLocks noChangeArrowheads="1"/>
            </p:cNvSpPr>
            <p:nvPr/>
          </p:nvSpPr>
          <p:spPr bwMode="auto">
            <a:xfrm>
              <a:off x="518" y="2458"/>
              <a:ext cx="135" cy="124"/>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148" name="Rectangle 84"/>
            <p:cNvSpPr>
              <a:spLocks noChangeArrowheads="1"/>
            </p:cNvSpPr>
            <p:nvPr/>
          </p:nvSpPr>
          <p:spPr bwMode="auto">
            <a:xfrm>
              <a:off x="384" y="2458"/>
              <a:ext cx="134" cy="12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49" name="Rectangle 85"/>
            <p:cNvSpPr>
              <a:spLocks noChangeArrowheads="1"/>
            </p:cNvSpPr>
            <p:nvPr/>
          </p:nvSpPr>
          <p:spPr bwMode="auto">
            <a:xfrm>
              <a:off x="653" y="2582"/>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50" name="Rectangle 86"/>
            <p:cNvSpPr>
              <a:spLocks noChangeArrowheads="1"/>
            </p:cNvSpPr>
            <p:nvPr/>
          </p:nvSpPr>
          <p:spPr bwMode="auto">
            <a:xfrm>
              <a:off x="787" y="2582"/>
              <a:ext cx="135" cy="125"/>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151" name="Rectangle 87"/>
            <p:cNvSpPr>
              <a:spLocks noChangeArrowheads="1"/>
            </p:cNvSpPr>
            <p:nvPr/>
          </p:nvSpPr>
          <p:spPr bwMode="auto">
            <a:xfrm>
              <a:off x="922" y="2582"/>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52" name="Rectangle 88"/>
            <p:cNvSpPr>
              <a:spLocks noChangeArrowheads="1"/>
            </p:cNvSpPr>
            <p:nvPr/>
          </p:nvSpPr>
          <p:spPr bwMode="auto">
            <a:xfrm>
              <a:off x="1056" y="2582"/>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53" name="Rectangle 89"/>
            <p:cNvSpPr>
              <a:spLocks noChangeArrowheads="1"/>
            </p:cNvSpPr>
            <p:nvPr/>
          </p:nvSpPr>
          <p:spPr bwMode="auto">
            <a:xfrm>
              <a:off x="1190" y="2582"/>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54" name="Rectangle 90"/>
            <p:cNvSpPr>
              <a:spLocks noChangeArrowheads="1"/>
            </p:cNvSpPr>
            <p:nvPr/>
          </p:nvSpPr>
          <p:spPr bwMode="auto">
            <a:xfrm>
              <a:off x="1325" y="2582"/>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55" name="Rectangle 91"/>
            <p:cNvSpPr>
              <a:spLocks noChangeArrowheads="1"/>
            </p:cNvSpPr>
            <p:nvPr/>
          </p:nvSpPr>
          <p:spPr bwMode="auto">
            <a:xfrm>
              <a:off x="1459" y="2582"/>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56" name="Rectangle 92"/>
            <p:cNvSpPr>
              <a:spLocks noChangeArrowheads="1"/>
            </p:cNvSpPr>
            <p:nvPr/>
          </p:nvSpPr>
          <p:spPr bwMode="auto">
            <a:xfrm>
              <a:off x="1594" y="2582"/>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57" name="Rectangle 93"/>
            <p:cNvSpPr>
              <a:spLocks noChangeArrowheads="1"/>
            </p:cNvSpPr>
            <p:nvPr/>
          </p:nvSpPr>
          <p:spPr bwMode="auto">
            <a:xfrm>
              <a:off x="518" y="2582"/>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58" name="Rectangle 94"/>
            <p:cNvSpPr>
              <a:spLocks noChangeArrowheads="1"/>
            </p:cNvSpPr>
            <p:nvPr/>
          </p:nvSpPr>
          <p:spPr bwMode="auto">
            <a:xfrm>
              <a:off x="384" y="2582"/>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59" name="Rectangle 95"/>
            <p:cNvSpPr>
              <a:spLocks noChangeArrowheads="1"/>
            </p:cNvSpPr>
            <p:nvPr/>
          </p:nvSpPr>
          <p:spPr bwMode="auto">
            <a:xfrm>
              <a:off x="653" y="2707"/>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60" name="Rectangle 96"/>
            <p:cNvSpPr>
              <a:spLocks noChangeArrowheads="1"/>
            </p:cNvSpPr>
            <p:nvPr/>
          </p:nvSpPr>
          <p:spPr bwMode="auto">
            <a:xfrm>
              <a:off x="787" y="2707"/>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61" name="Rectangle 97"/>
            <p:cNvSpPr>
              <a:spLocks noChangeArrowheads="1"/>
            </p:cNvSpPr>
            <p:nvPr/>
          </p:nvSpPr>
          <p:spPr bwMode="auto">
            <a:xfrm>
              <a:off x="922" y="2707"/>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62" name="Rectangle 98"/>
            <p:cNvSpPr>
              <a:spLocks noChangeArrowheads="1"/>
            </p:cNvSpPr>
            <p:nvPr/>
          </p:nvSpPr>
          <p:spPr bwMode="auto">
            <a:xfrm>
              <a:off x="1056" y="2707"/>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63" name="Rectangle 99"/>
            <p:cNvSpPr>
              <a:spLocks noChangeArrowheads="1"/>
            </p:cNvSpPr>
            <p:nvPr/>
          </p:nvSpPr>
          <p:spPr bwMode="auto">
            <a:xfrm>
              <a:off x="1190" y="2707"/>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64" name="Rectangle 100"/>
            <p:cNvSpPr>
              <a:spLocks noChangeArrowheads="1"/>
            </p:cNvSpPr>
            <p:nvPr/>
          </p:nvSpPr>
          <p:spPr bwMode="auto">
            <a:xfrm>
              <a:off x="1325" y="2707"/>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65" name="Rectangle 101"/>
            <p:cNvSpPr>
              <a:spLocks noChangeArrowheads="1"/>
            </p:cNvSpPr>
            <p:nvPr/>
          </p:nvSpPr>
          <p:spPr bwMode="auto">
            <a:xfrm>
              <a:off x="1459" y="2707"/>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66" name="Rectangle 102"/>
            <p:cNvSpPr>
              <a:spLocks noChangeArrowheads="1"/>
            </p:cNvSpPr>
            <p:nvPr/>
          </p:nvSpPr>
          <p:spPr bwMode="auto">
            <a:xfrm>
              <a:off x="1594" y="2707"/>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67" name="Rectangle 103"/>
            <p:cNvSpPr>
              <a:spLocks noChangeArrowheads="1"/>
            </p:cNvSpPr>
            <p:nvPr/>
          </p:nvSpPr>
          <p:spPr bwMode="auto">
            <a:xfrm>
              <a:off x="518" y="2707"/>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168" name="Rectangle 104"/>
            <p:cNvSpPr>
              <a:spLocks noChangeArrowheads="1"/>
            </p:cNvSpPr>
            <p:nvPr/>
          </p:nvSpPr>
          <p:spPr bwMode="auto">
            <a:xfrm>
              <a:off x="384" y="2707"/>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grpSp>
      <p:grpSp>
        <p:nvGrpSpPr>
          <p:cNvPr id="3" name="Group 313"/>
          <p:cNvGrpSpPr>
            <a:grpSpLocks/>
          </p:cNvGrpSpPr>
          <p:nvPr/>
        </p:nvGrpSpPr>
        <p:grpSpPr bwMode="auto">
          <a:xfrm>
            <a:off x="3276600" y="2514600"/>
            <a:ext cx="2133600" cy="1981200"/>
            <a:chOff x="2064" y="1584"/>
            <a:chExt cx="1344" cy="1248"/>
          </a:xfrm>
        </p:grpSpPr>
        <p:sp>
          <p:nvSpPr>
            <p:cNvPr id="88170" name="Rectangle 106"/>
            <p:cNvSpPr>
              <a:spLocks noChangeArrowheads="1"/>
            </p:cNvSpPr>
            <p:nvPr/>
          </p:nvSpPr>
          <p:spPr bwMode="auto">
            <a:xfrm>
              <a:off x="2333" y="1584"/>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171" name="Rectangle 107"/>
            <p:cNvSpPr>
              <a:spLocks noChangeArrowheads="1"/>
            </p:cNvSpPr>
            <p:nvPr/>
          </p:nvSpPr>
          <p:spPr bwMode="auto">
            <a:xfrm>
              <a:off x="2467" y="1584"/>
              <a:ext cx="135" cy="125"/>
            </a:xfrm>
            <a:prstGeom prst="rect">
              <a:avLst/>
            </a:prstGeom>
            <a:noFill/>
            <a:ln w="12700">
              <a:solidFill>
                <a:schemeClr val="tx1"/>
              </a:solidFill>
              <a:miter lim="800000"/>
              <a:headEnd/>
              <a:tailEnd/>
            </a:ln>
            <a:effectLst/>
          </p:spPr>
          <p:txBody>
            <a:bodyPr wrap="none" anchor="ctr"/>
            <a:lstStyle/>
            <a:p>
              <a:endParaRPr lang="en-US"/>
            </a:p>
          </p:txBody>
        </p:sp>
        <p:sp>
          <p:nvSpPr>
            <p:cNvPr id="88172" name="Rectangle 108"/>
            <p:cNvSpPr>
              <a:spLocks noChangeArrowheads="1"/>
            </p:cNvSpPr>
            <p:nvPr/>
          </p:nvSpPr>
          <p:spPr bwMode="auto">
            <a:xfrm>
              <a:off x="2602" y="1584"/>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173" name="Rectangle 109"/>
            <p:cNvSpPr>
              <a:spLocks noChangeArrowheads="1"/>
            </p:cNvSpPr>
            <p:nvPr/>
          </p:nvSpPr>
          <p:spPr bwMode="auto">
            <a:xfrm>
              <a:off x="2736" y="1584"/>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174" name="Rectangle 110"/>
            <p:cNvSpPr>
              <a:spLocks noChangeArrowheads="1"/>
            </p:cNvSpPr>
            <p:nvPr/>
          </p:nvSpPr>
          <p:spPr bwMode="auto">
            <a:xfrm>
              <a:off x="2870" y="1584"/>
              <a:ext cx="135" cy="125"/>
            </a:xfrm>
            <a:prstGeom prst="rect">
              <a:avLst/>
            </a:prstGeom>
            <a:noFill/>
            <a:ln w="12700">
              <a:solidFill>
                <a:schemeClr val="tx1"/>
              </a:solidFill>
              <a:miter lim="800000"/>
              <a:headEnd/>
              <a:tailEnd/>
            </a:ln>
            <a:effectLst/>
          </p:spPr>
          <p:txBody>
            <a:bodyPr wrap="none" anchor="ctr"/>
            <a:lstStyle/>
            <a:p>
              <a:endParaRPr lang="en-US"/>
            </a:p>
          </p:txBody>
        </p:sp>
        <p:sp>
          <p:nvSpPr>
            <p:cNvPr id="88175" name="Rectangle 111"/>
            <p:cNvSpPr>
              <a:spLocks noChangeArrowheads="1"/>
            </p:cNvSpPr>
            <p:nvPr/>
          </p:nvSpPr>
          <p:spPr bwMode="auto">
            <a:xfrm>
              <a:off x="3005" y="1584"/>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176" name="Rectangle 112"/>
            <p:cNvSpPr>
              <a:spLocks noChangeArrowheads="1"/>
            </p:cNvSpPr>
            <p:nvPr/>
          </p:nvSpPr>
          <p:spPr bwMode="auto">
            <a:xfrm>
              <a:off x="3139" y="1584"/>
              <a:ext cx="135" cy="125"/>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177" name="Rectangle 113"/>
            <p:cNvSpPr>
              <a:spLocks noChangeArrowheads="1"/>
            </p:cNvSpPr>
            <p:nvPr/>
          </p:nvSpPr>
          <p:spPr bwMode="auto">
            <a:xfrm>
              <a:off x="3274" y="1584"/>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178" name="Rectangle 114"/>
            <p:cNvSpPr>
              <a:spLocks noChangeArrowheads="1"/>
            </p:cNvSpPr>
            <p:nvPr/>
          </p:nvSpPr>
          <p:spPr bwMode="auto">
            <a:xfrm>
              <a:off x="2198" y="1584"/>
              <a:ext cx="135" cy="125"/>
            </a:xfrm>
            <a:prstGeom prst="rect">
              <a:avLst/>
            </a:prstGeom>
            <a:noFill/>
            <a:ln w="12700">
              <a:solidFill>
                <a:schemeClr val="tx1"/>
              </a:solidFill>
              <a:miter lim="800000"/>
              <a:headEnd/>
              <a:tailEnd/>
            </a:ln>
            <a:effectLst/>
          </p:spPr>
          <p:txBody>
            <a:bodyPr wrap="none" anchor="ctr"/>
            <a:lstStyle/>
            <a:p>
              <a:endParaRPr lang="en-US"/>
            </a:p>
          </p:txBody>
        </p:sp>
        <p:sp>
          <p:nvSpPr>
            <p:cNvPr id="88179" name="Rectangle 115"/>
            <p:cNvSpPr>
              <a:spLocks noChangeArrowheads="1"/>
            </p:cNvSpPr>
            <p:nvPr/>
          </p:nvSpPr>
          <p:spPr bwMode="auto">
            <a:xfrm>
              <a:off x="2064" y="1584"/>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180" name="Rectangle 116"/>
            <p:cNvSpPr>
              <a:spLocks noChangeArrowheads="1"/>
            </p:cNvSpPr>
            <p:nvPr/>
          </p:nvSpPr>
          <p:spPr bwMode="auto">
            <a:xfrm>
              <a:off x="2333" y="1709"/>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181" name="Rectangle 117"/>
            <p:cNvSpPr>
              <a:spLocks noChangeArrowheads="1"/>
            </p:cNvSpPr>
            <p:nvPr/>
          </p:nvSpPr>
          <p:spPr bwMode="auto">
            <a:xfrm>
              <a:off x="2467" y="1709"/>
              <a:ext cx="135" cy="125"/>
            </a:xfrm>
            <a:prstGeom prst="rect">
              <a:avLst/>
            </a:prstGeom>
            <a:noFill/>
            <a:ln w="12700">
              <a:solidFill>
                <a:schemeClr val="tx1"/>
              </a:solidFill>
              <a:miter lim="800000"/>
              <a:headEnd/>
              <a:tailEnd/>
            </a:ln>
            <a:effectLst/>
          </p:spPr>
          <p:txBody>
            <a:bodyPr wrap="none" anchor="ctr"/>
            <a:lstStyle/>
            <a:p>
              <a:endParaRPr lang="en-US"/>
            </a:p>
          </p:txBody>
        </p:sp>
        <p:sp>
          <p:nvSpPr>
            <p:cNvPr id="88182" name="Rectangle 118"/>
            <p:cNvSpPr>
              <a:spLocks noChangeArrowheads="1"/>
            </p:cNvSpPr>
            <p:nvPr/>
          </p:nvSpPr>
          <p:spPr bwMode="auto">
            <a:xfrm>
              <a:off x="2602" y="1709"/>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183" name="Rectangle 119"/>
            <p:cNvSpPr>
              <a:spLocks noChangeArrowheads="1"/>
            </p:cNvSpPr>
            <p:nvPr/>
          </p:nvSpPr>
          <p:spPr bwMode="auto">
            <a:xfrm>
              <a:off x="2736" y="1709"/>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184" name="Rectangle 120"/>
            <p:cNvSpPr>
              <a:spLocks noChangeArrowheads="1"/>
            </p:cNvSpPr>
            <p:nvPr/>
          </p:nvSpPr>
          <p:spPr bwMode="auto">
            <a:xfrm>
              <a:off x="2870" y="1709"/>
              <a:ext cx="135" cy="125"/>
            </a:xfrm>
            <a:prstGeom prst="rect">
              <a:avLst/>
            </a:prstGeom>
            <a:noFill/>
            <a:ln w="12700">
              <a:solidFill>
                <a:schemeClr val="tx1"/>
              </a:solidFill>
              <a:miter lim="800000"/>
              <a:headEnd/>
              <a:tailEnd/>
            </a:ln>
            <a:effectLst/>
          </p:spPr>
          <p:txBody>
            <a:bodyPr wrap="none" anchor="ctr"/>
            <a:lstStyle/>
            <a:p>
              <a:endParaRPr lang="en-US"/>
            </a:p>
          </p:txBody>
        </p:sp>
        <p:sp>
          <p:nvSpPr>
            <p:cNvPr id="88185" name="Rectangle 121"/>
            <p:cNvSpPr>
              <a:spLocks noChangeArrowheads="1"/>
            </p:cNvSpPr>
            <p:nvPr/>
          </p:nvSpPr>
          <p:spPr bwMode="auto">
            <a:xfrm>
              <a:off x="3005" y="1709"/>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186" name="Rectangle 122"/>
            <p:cNvSpPr>
              <a:spLocks noChangeArrowheads="1"/>
            </p:cNvSpPr>
            <p:nvPr/>
          </p:nvSpPr>
          <p:spPr bwMode="auto">
            <a:xfrm>
              <a:off x="3139" y="1709"/>
              <a:ext cx="135" cy="125"/>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187" name="Rectangle 123"/>
            <p:cNvSpPr>
              <a:spLocks noChangeArrowheads="1"/>
            </p:cNvSpPr>
            <p:nvPr/>
          </p:nvSpPr>
          <p:spPr bwMode="auto">
            <a:xfrm>
              <a:off x="3274" y="1709"/>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188" name="Rectangle 124"/>
            <p:cNvSpPr>
              <a:spLocks noChangeArrowheads="1"/>
            </p:cNvSpPr>
            <p:nvPr/>
          </p:nvSpPr>
          <p:spPr bwMode="auto">
            <a:xfrm>
              <a:off x="2198" y="1709"/>
              <a:ext cx="135" cy="125"/>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189" name="Rectangle 125"/>
            <p:cNvSpPr>
              <a:spLocks noChangeArrowheads="1"/>
            </p:cNvSpPr>
            <p:nvPr/>
          </p:nvSpPr>
          <p:spPr bwMode="auto">
            <a:xfrm>
              <a:off x="2064" y="1709"/>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190" name="Rectangle 126"/>
            <p:cNvSpPr>
              <a:spLocks noChangeArrowheads="1"/>
            </p:cNvSpPr>
            <p:nvPr/>
          </p:nvSpPr>
          <p:spPr bwMode="auto">
            <a:xfrm>
              <a:off x="2333" y="1834"/>
              <a:ext cx="134" cy="124"/>
            </a:xfrm>
            <a:prstGeom prst="rect">
              <a:avLst/>
            </a:prstGeom>
            <a:noFill/>
            <a:ln w="12700">
              <a:solidFill>
                <a:schemeClr val="tx1"/>
              </a:solidFill>
              <a:miter lim="800000"/>
              <a:headEnd/>
              <a:tailEnd/>
            </a:ln>
            <a:effectLst/>
          </p:spPr>
          <p:txBody>
            <a:bodyPr wrap="none" anchor="ctr"/>
            <a:lstStyle/>
            <a:p>
              <a:endParaRPr lang="en-US"/>
            </a:p>
          </p:txBody>
        </p:sp>
        <p:sp>
          <p:nvSpPr>
            <p:cNvPr id="88191" name="Rectangle 127"/>
            <p:cNvSpPr>
              <a:spLocks noChangeArrowheads="1"/>
            </p:cNvSpPr>
            <p:nvPr/>
          </p:nvSpPr>
          <p:spPr bwMode="auto">
            <a:xfrm>
              <a:off x="2467" y="1834"/>
              <a:ext cx="135" cy="124"/>
            </a:xfrm>
            <a:prstGeom prst="rect">
              <a:avLst/>
            </a:prstGeom>
            <a:noFill/>
            <a:ln w="12700">
              <a:solidFill>
                <a:schemeClr val="tx1"/>
              </a:solidFill>
              <a:miter lim="800000"/>
              <a:headEnd/>
              <a:tailEnd/>
            </a:ln>
            <a:effectLst/>
          </p:spPr>
          <p:txBody>
            <a:bodyPr wrap="none" anchor="ctr"/>
            <a:lstStyle/>
            <a:p>
              <a:endParaRPr lang="en-US"/>
            </a:p>
          </p:txBody>
        </p:sp>
        <p:sp>
          <p:nvSpPr>
            <p:cNvPr id="88192" name="Rectangle 128"/>
            <p:cNvSpPr>
              <a:spLocks noChangeArrowheads="1"/>
            </p:cNvSpPr>
            <p:nvPr/>
          </p:nvSpPr>
          <p:spPr bwMode="auto">
            <a:xfrm>
              <a:off x="2602" y="1834"/>
              <a:ext cx="134" cy="124"/>
            </a:xfrm>
            <a:prstGeom prst="rect">
              <a:avLst/>
            </a:prstGeom>
            <a:noFill/>
            <a:ln w="12700">
              <a:solidFill>
                <a:schemeClr val="tx1"/>
              </a:solidFill>
              <a:miter lim="800000"/>
              <a:headEnd/>
              <a:tailEnd/>
            </a:ln>
            <a:effectLst/>
          </p:spPr>
          <p:txBody>
            <a:bodyPr wrap="none" anchor="ctr"/>
            <a:lstStyle/>
            <a:p>
              <a:endParaRPr lang="en-US"/>
            </a:p>
          </p:txBody>
        </p:sp>
        <p:sp>
          <p:nvSpPr>
            <p:cNvPr id="88193" name="Rectangle 129"/>
            <p:cNvSpPr>
              <a:spLocks noChangeArrowheads="1"/>
            </p:cNvSpPr>
            <p:nvPr/>
          </p:nvSpPr>
          <p:spPr bwMode="auto">
            <a:xfrm>
              <a:off x="2736" y="1834"/>
              <a:ext cx="134" cy="124"/>
            </a:xfrm>
            <a:prstGeom prst="rect">
              <a:avLst/>
            </a:prstGeom>
            <a:noFill/>
            <a:ln w="12700">
              <a:solidFill>
                <a:schemeClr val="tx1"/>
              </a:solidFill>
              <a:miter lim="800000"/>
              <a:headEnd/>
              <a:tailEnd/>
            </a:ln>
            <a:effectLst/>
          </p:spPr>
          <p:txBody>
            <a:bodyPr wrap="none" anchor="ctr"/>
            <a:lstStyle/>
            <a:p>
              <a:endParaRPr lang="en-US"/>
            </a:p>
          </p:txBody>
        </p:sp>
        <p:sp>
          <p:nvSpPr>
            <p:cNvPr id="88194" name="Rectangle 130"/>
            <p:cNvSpPr>
              <a:spLocks noChangeArrowheads="1"/>
            </p:cNvSpPr>
            <p:nvPr/>
          </p:nvSpPr>
          <p:spPr bwMode="auto">
            <a:xfrm>
              <a:off x="2870" y="1834"/>
              <a:ext cx="135" cy="124"/>
            </a:xfrm>
            <a:prstGeom prst="rect">
              <a:avLst/>
            </a:prstGeom>
            <a:noFill/>
            <a:ln w="12700">
              <a:solidFill>
                <a:schemeClr val="tx1"/>
              </a:solidFill>
              <a:miter lim="800000"/>
              <a:headEnd/>
              <a:tailEnd/>
            </a:ln>
            <a:effectLst/>
          </p:spPr>
          <p:txBody>
            <a:bodyPr wrap="none" anchor="ctr"/>
            <a:lstStyle/>
            <a:p>
              <a:endParaRPr lang="en-US"/>
            </a:p>
          </p:txBody>
        </p:sp>
        <p:sp>
          <p:nvSpPr>
            <p:cNvPr id="88195" name="Rectangle 131"/>
            <p:cNvSpPr>
              <a:spLocks noChangeArrowheads="1"/>
            </p:cNvSpPr>
            <p:nvPr/>
          </p:nvSpPr>
          <p:spPr bwMode="auto">
            <a:xfrm>
              <a:off x="3005" y="1834"/>
              <a:ext cx="134" cy="124"/>
            </a:xfrm>
            <a:prstGeom prst="rect">
              <a:avLst/>
            </a:prstGeom>
            <a:noFill/>
            <a:ln w="12700">
              <a:solidFill>
                <a:schemeClr val="tx1"/>
              </a:solidFill>
              <a:miter lim="800000"/>
              <a:headEnd/>
              <a:tailEnd/>
            </a:ln>
            <a:effectLst/>
          </p:spPr>
          <p:txBody>
            <a:bodyPr wrap="none" anchor="ctr"/>
            <a:lstStyle/>
            <a:p>
              <a:endParaRPr lang="en-US"/>
            </a:p>
          </p:txBody>
        </p:sp>
        <p:sp>
          <p:nvSpPr>
            <p:cNvPr id="88196" name="Rectangle 132"/>
            <p:cNvSpPr>
              <a:spLocks noChangeArrowheads="1"/>
            </p:cNvSpPr>
            <p:nvPr/>
          </p:nvSpPr>
          <p:spPr bwMode="auto">
            <a:xfrm>
              <a:off x="3139" y="1834"/>
              <a:ext cx="135" cy="124"/>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197" name="Rectangle 133"/>
            <p:cNvSpPr>
              <a:spLocks noChangeArrowheads="1"/>
            </p:cNvSpPr>
            <p:nvPr/>
          </p:nvSpPr>
          <p:spPr bwMode="auto">
            <a:xfrm>
              <a:off x="3274" y="1834"/>
              <a:ext cx="134" cy="124"/>
            </a:xfrm>
            <a:prstGeom prst="rect">
              <a:avLst/>
            </a:prstGeom>
            <a:noFill/>
            <a:ln w="12700">
              <a:solidFill>
                <a:schemeClr val="tx1"/>
              </a:solidFill>
              <a:miter lim="800000"/>
              <a:headEnd/>
              <a:tailEnd/>
            </a:ln>
            <a:effectLst/>
          </p:spPr>
          <p:txBody>
            <a:bodyPr wrap="none" anchor="ctr"/>
            <a:lstStyle/>
            <a:p>
              <a:endParaRPr lang="en-US"/>
            </a:p>
          </p:txBody>
        </p:sp>
        <p:sp>
          <p:nvSpPr>
            <p:cNvPr id="88198" name="Rectangle 134"/>
            <p:cNvSpPr>
              <a:spLocks noChangeArrowheads="1"/>
            </p:cNvSpPr>
            <p:nvPr/>
          </p:nvSpPr>
          <p:spPr bwMode="auto">
            <a:xfrm>
              <a:off x="2198" y="1834"/>
              <a:ext cx="135" cy="124"/>
            </a:xfrm>
            <a:prstGeom prst="rect">
              <a:avLst/>
            </a:prstGeom>
            <a:noFill/>
            <a:ln w="12700">
              <a:solidFill>
                <a:schemeClr val="tx1"/>
              </a:solidFill>
              <a:miter lim="800000"/>
              <a:headEnd/>
              <a:tailEnd/>
            </a:ln>
            <a:effectLst/>
          </p:spPr>
          <p:txBody>
            <a:bodyPr wrap="none" anchor="ctr"/>
            <a:lstStyle/>
            <a:p>
              <a:endParaRPr lang="en-US"/>
            </a:p>
          </p:txBody>
        </p:sp>
        <p:sp>
          <p:nvSpPr>
            <p:cNvPr id="88199" name="Rectangle 135"/>
            <p:cNvSpPr>
              <a:spLocks noChangeArrowheads="1"/>
            </p:cNvSpPr>
            <p:nvPr/>
          </p:nvSpPr>
          <p:spPr bwMode="auto">
            <a:xfrm>
              <a:off x="2064" y="1834"/>
              <a:ext cx="134" cy="124"/>
            </a:xfrm>
            <a:prstGeom prst="rect">
              <a:avLst/>
            </a:prstGeom>
            <a:noFill/>
            <a:ln w="12700">
              <a:solidFill>
                <a:schemeClr val="tx1"/>
              </a:solidFill>
              <a:miter lim="800000"/>
              <a:headEnd/>
              <a:tailEnd/>
            </a:ln>
            <a:effectLst/>
          </p:spPr>
          <p:txBody>
            <a:bodyPr wrap="none" anchor="ctr"/>
            <a:lstStyle/>
            <a:p>
              <a:endParaRPr lang="en-US"/>
            </a:p>
          </p:txBody>
        </p:sp>
        <p:sp>
          <p:nvSpPr>
            <p:cNvPr id="88200" name="Rectangle 136"/>
            <p:cNvSpPr>
              <a:spLocks noChangeArrowheads="1"/>
            </p:cNvSpPr>
            <p:nvPr/>
          </p:nvSpPr>
          <p:spPr bwMode="auto">
            <a:xfrm>
              <a:off x="2333" y="1958"/>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01" name="Rectangle 137"/>
            <p:cNvSpPr>
              <a:spLocks noChangeArrowheads="1"/>
            </p:cNvSpPr>
            <p:nvPr/>
          </p:nvSpPr>
          <p:spPr bwMode="auto">
            <a:xfrm>
              <a:off x="2467" y="1958"/>
              <a:ext cx="135" cy="125"/>
            </a:xfrm>
            <a:prstGeom prst="rect">
              <a:avLst/>
            </a:prstGeom>
            <a:noFill/>
            <a:ln w="12700">
              <a:solidFill>
                <a:schemeClr val="tx1"/>
              </a:solidFill>
              <a:miter lim="800000"/>
              <a:headEnd/>
              <a:tailEnd/>
            </a:ln>
            <a:effectLst/>
          </p:spPr>
          <p:txBody>
            <a:bodyPr wrap="none" anchor="ctr"/>
            <a:lstStyle/>
            <a:p>
              <a:endParaRPr lang="en-US"/>
            </a:p>
          </p:txBody>
        </p:sp>
        <p:sp>
          <p:nvSpPr>
            <p:cNvPr id="88202" name="Rectangle 138"/>
            <p:cNvSpPr>
              <a:spLocks noChangeArrowheads="1"/>
            </p:cNvSpPr>
            <p:nvPr/>
          </p:nvSpPr>
          <p:spPr bwMode="auto">
            <a:xfrm>
              <a:off x="2602" y="1958"/>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03" name="Rectangle 139"/>
            <p:cNvSpPr>
              <a:spLocks noChangeArrowheads="1"/>
            </p:cNvSpPr>
            <p:nvPr/>
          </p:nvSpPr>
          <p:spPr bwMode="auto">
            <a:xfrm>
              <a:off x="2736" y="1958"/>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04" name="Rectangle 140"/>
            <p:cNvSpPr>
              <a:spLocks noChangeArrowheads="1"/>
            </p:cNvSpPr>
            <p:nvPr/>
          </p:nvSpPr>
          <p:spPr bwMode="auto">
            <a:xfrm>
              <a:off x="2870" y="1958"/>
              <a:ext cx="135" cy="125"/>
            </a:xfrm>
            <a:prstGeom prst="rect">
              <a:avLst/>
            </a:prstGeom>
            <a:noFill/>
            <a:ln w="12700">
              <a:solidFill>
                <a:schemeClr val="tx1"/>
              </a:solidFill>
              <a:miter lim="800000"/>
              <a:headEnd/>
              <a:tailEnd/>
            </a:ln>
            <a:effectLst/>
          </p:spPr>
          <p:txBody>
            <a:bodyPr wrap="none" anchor="ctr"/>
            <a:lstStyle/>
            <a:p>
              <a:endParaRPr lang="en-US"/>
            </a:p>
          </p:txBody>
        </p:sp>
        <p:sp>
          <p:nvSpPr>
            <p:cNvPr id="88205" name="Rectangle 141"/>
            <p:cNvSpPr>
              <a:spLocks noChangeArrowheads="1"/>
            </p:cNvSpPr>
            <p:nvPr/>
          </p:nvSpPr>
          <p:spPr bwMode="auto">
            <a:xfrm>
              <a:off x="3005" y="1958"/>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06" name="Rectangle 142"/>
            <p:cNvSpPr>
              <a:spLocks noChangeArrowheads="1"/>
            </p:cNvSpPr>
            <p:nvPr/>
          </p:nvSpPr>
          <p:spPr bwMode="auto">
            <a:xfrm>
              <a:off x="3139" y="1958"/>
              <a:ext cx="135" cy="125"/>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207" name="Rectangle 143"/>
            <p:cNvSpPr>
              <a:spLocks noChangeArrowheads="1"/>
            </p:cNvSpPr>
            <p:nvPr/>
          </p:nvSpPr>
          <p:spPr bwMode="auto">
            <a:xfrm>
              <a:off x="3274" y="1958"/>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08" name="Rectangle 144"/>
            <p:cNvSpPr>
              <a:spLocks noChangeArrowheads="1"/>
            </p:cNvSpPr>
            <p:nvPr/>
          </p:nvSpPr>
          <p:spPr bwMode="auto">
            <a:xfrm>
              <a:off x="2198" y="1958"/>
              <a:ext cx="135" cy="125"/>
            </a:xfrm>
            <a:prstGeom prst="rect">
              <a:avLst/>
            </a:prstGeom>
            <a:noFill/>
            <a:ln w="12700">
              <a:solidFill>
                <a:schemeClr val="tx1"/>
              </a:solidFill>
              <a:miter lim="800000"/>
              <a:headEnd/>
              <a:tailEnd/>
            </a:ln>
            <a:effectLst/>
          </p:spPr>
          <p:txBody>
            <a:bodyPr wrap="none" anchor="ctr"/>
            <a:lstStyle/>
            <a:p>
              <a:endParaRPr lang="en-US"/>
            </a:p>
          </p:txBody>
        </p:sp>
        <p:sp>
          <p:nvSpPr>
            <p:cNvPr id="88209" name="Rectangle 145"/>
            <p:cNvSpPr>
              <a:spLocks noChangeArrowheads="1"/>
            </p:cNvSpPr>
            <p:nvPr/>
          </p:nvSpPr>
          <p:spPr bwMode="auto">
            <a:xfrm>
              <a:off x="2064" y="1958"/>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10" name="Rectangle 146"/>
            <p:cNvSpPr>
              <a:spLocks noChangeArrowheads="1"/>
            </p:cNvSpPr>
            <p:nvPr/>
          </p:nvSpPr>
          <p:spPr bwMode="auto">
            <a:xfrm>
              <a:off x="2333" y="2083"/>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11" name="Rectangle 147"/>
            <p:cNvSpPr>
              <a:spLocks noChangeArrowheads="1"/>
            </p:cNvSpPr>
            <p:nvPr/>
          </p:nvSpPr>
          <p:spPr bwMode="auto">
            <a:xfrm>
              <a:off x="2467" y="2083"/>
              <a:ext cx="135" cy="125"/>
            </a:xfrm>
            <a:prstGeom prst="rect">
              <a:avLst/>
            </a:prstGeom>
            <a:noFill/>
            <a:ln w="12700">
              <a:solidFill>
                <a:schemeClr val="tx1"/>
              </a:solidFill>
              <a:miter lim="800000"/>
              <a:headEnd/>
              <a:tailEnd/>
            </a:ln>
            <a:effectLst/>
          </p:spPr>
          <p:txBody>
            <a:bodyPr wrap="none" anchor="ctr"/>
            <a:lstStyle/>
            <a:p>
              <a:endParaRPr lang="en-US"/>
            </a:p>
          </p:txBody>
        </p:sp>
        <p:sp>
          <p:nvSpPr>
            <p:cNvPr id="88212" name="Rectangle 148"/>
            <p:cNvSpPr>
              <a:spLocks noChangeArrowheads="1"/>
            </p:cNvSpPr>
            <p:nvPr/>
          </p:nvSpPr>
          <p:spPr bwMode="auto">
            <a:xfrm>
              <a:off x="2602" y="2083"/>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13" name="Rectangle 149"/>
            <p:cNvSpPr>
              <a:spLocks noChangeArrowheads="1"/>
            </p:cNvSpPr>
            <p:nvPr/>
          </p:nvSpPr>
          <p:spPr bwMode="auto">
            <a:xfrm>
              <a:off x="2736" y="2083"/>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14" name="Rectangle 150"/>
            <p:cNvSpPr>
              <a:spLocks noChangeArrowheads="1"/>
            </p:cNvSpPr>
            <p:nvPr/>
          </p:nvSpPr>
          <p:spPr bwMode="auto">
            <a:xfrm>
              <a:off x="2870" y="2083"/>
              <a:ext cx="135" cy="125"/>
            </a:xfrm>
            <a:prstGeom prst="rect">
              <a:avLst/>
            </a:prstGeom>
            <a:noFill/>
            <a:ln w="12700">
              <a:solidFill>
                <a:schemeClr val="tx1"/>
              </a:solidFill>
              <a:miter lim="800000"/>
              <a:headEnd/>
              <a:tailEnd/>
            </a:ln>
            <a:effectLst/>
          </p:spPr>
          <p:txBody>
            <a:bodyPr wrap="none" anchor="ctr"/>
            <a:lstStyle/>
            <a:p>
              <a:endParaRPr lang="en-US"/>
            </a:p>
          </p:txBody>
        </p:sp>
        <p:sp>
          <p:nvSpPr>
            <p:cNvPr id="88215" name="Rectangle 151"/>
            <p:cNvSpPr>
              <a:spLocks noChangeArrowheads="1"/>
            </p:cNvSpPr>
            <p:nvPr/>
          </p:nvSpPr>
          <p:spPr bwMode="auto">
            <a:xfrm>
              <a:off x="3005" y="2083"/>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16" name="Rectangle 152"/>
            <p:cNvSpPr>
              <a:spLocks noChangeArrowheads="1"/>
            </p:cNvSpPr>
            <p:nvPr/>
          </p:nvSpPr>
          <p:spPr bwMode="auto">
            <a:xfrm>
              <a:off x="3139" y="2083"/>
              <a:ext cx="135" cy="125"/>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217" name="Rectangle 153"/>
            <p:cNvSpPr>
              <a:spLocks noChangeArrowheads="1"/>
            </p:cNvSpPr>
            <p:nvPr/>
          </p:nvSpPr>
          <p:spPr bwMode="auto">
            <a:xfrm>
              <a:off x="3274" y="2083"/>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18" name="Rectangle 154"/>
            <p:cNvSpPr>
              <a:spLocks noChangeArrowheads="1"/>
            </p:cNvSpPr>
            <p:nvPr/>
          </p:nvSpPr>
          <p:spPr bwMode="auto">
            <a:xfrm>
              <a:off x="2198" y="2083"/>
              <a:ext cx="135" cy="125"/>
            </a:xfrm>
            <a:prstGeom prst="rect">
              <a:avLst/>
            </a:prstGeom>
            <a:noFill/>
            <a:ln w="12700">
              <a:solidFill>
                <a:schemeClr val="tx1"/>
              </a:solidFill>
              <a:miter lim="800000"/>
              <a:headEnd/>
              <a:tailEnd/>
            </a:ln>
            <a:effectLst/>
          </p:spPr>
          <p:txBody>
            <a:bodyPr wrap="none" anchor="ctr"/>
            <a:lstStyle/>
            <a:p>
              <a:endParaRPr lang="en-US"/>
            </a:p>
          </p:txBody>
        </p:sp>
        <p:sp>
          <p:nvSpPr>
            <p:cNvPr id="88219" name="Rectangle 155"/>
            <p:cNvSpPr>
              <a:spLocks noChangeArrowheads="1"/>
            </p:cNvSpPr>
            <p:nvPr/>
          </p:nvSpPr>
          <p:spPr bwMode="auto">
            <a:xfrm>
              <a:off x="2064" y="2083"/>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20" name="Rectangle 156"/>
            <p:cNvSpPr>
              <a:spLocks noChangeArrowheads="1"/>
            </p:cNvSpPr>
            <p:nvPr/>
          </p:nvSpPr>
          <p:spPr bwMode="auto">
            <a:xfrm>
              <a:off x="2333" y="2208"/>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21" name="Rectangle 157"/>
            <p:cNvSpPr>
              <a:spLocks noChangeArrowheads="1"/>
            </p:cNvSpPr>
            <p:nvPr/>
          </p:nvSpPr>
          <p:spPr bwMode="auto">
            <a:xfrm>
              <a:off x="2467" y="2208"/>
              <a:ext cx="135" cy="125"/>
            </a:xfrm>
            <a:prstGeom prst="rect">
              <a:avLst/>
            </a:prstGeom>
            <a:noFill/>
            <a:ln w="12700">
              <a:solidFill>
                <a:schemeClr val="tx1"/>
              </a:solidFill>
              <a:miter lim="800000"/>
              <a:headEnd/>
              <a:tailEnd/>
            </a:ln>
            <a:effectLst/>
          </p:spPr>
          <p:txBody>
            <a:bodyPr wrap="none" anchor="ctr"/>
            <a:lstStyle/>
            <a:p>
              <a:endParaRPr lang="en-US"/>
            </a:p>
          </p:txBody>
        </p:sp>
        <p:sp>
          <p:nvSpPr>
            <p:cNvPr id="88222" name="Rectangle 158"/>
            <p:cNvSpPr>
              <a:spLocks noChangeArrowheads="1"/>
            </p:cNvSpPr>
            <p:nvPr/>
          </p:nvSpPr>
          <p:spPr bwMode="auto">
            <a:xfrm>
              <a:off x="2602" y="2208"/>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23" name="Rectangle 159"/>
            <p:cNvSpPr>
              <a:spLocks noChangeArrowheads="1"/>
            </p:cNvSpPr>
            <p:nvPr/>
          </p:nvSpPr>
          <p:spPr bwMode="auto">
            <a:xfrm>
              <a:off x="2736" y="2208"/>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24" name="Rectangle 160"/>
            <p:cNvSpPr>
              <a:spLocks noChangeArrowheads="1"/>
            </p:cNvSpPr>
            <p:nvPr/>
          </p:nvSpPr>
          <p:spPr bwMode="auto">
            <a:xfrm>
              <a:off x="2870" y="2208"/>
              <a:ext cx="135" cy="125"/>
            </a:xfrm>
            <a:prstGeom prst="rect">
              <a:avLst/>
            </a:prstGeom>
            <a:noFill/>
            <a:ln w="12700">
              <a:solidFill>
                <a:schemeClr val="tx1"/>
              </a:solidFill>
              <a:miter lim="800000"/>
              <a:headEnd/>
              <a:tailEnd/>
            </a:ln>
            <a:effectLst/>
          </p:spPr>
          <p:txBody>
            <a:bodyPr wrap="none" anchor="ctr"/>
            <a:lstStyle/>
            <a:p>
              <a:endParaRPr lang="en-US"/>
            </a:p>
          </p:txBody>
        </p:sp>
        <p:sp>
          <p:nvSpPr>
            <p:cNvPr id="88225" name="Rectangle 161"/>
            <p:cNvSpPr>
              <a:spLocks noChangeArrowheads="1"/>
            </p:cNvSpPr>
            <p:nvPr/>
          </p:nvSpPr>
          <p:spPr bwMode="auto">
            <a:xfrm>
              <a:off x="3005" y="2208"/>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26" name="Rectangle 162"/>
            <p:cNvSpPr>
              <a:spLocks noChangeArrowheads="1"/>
            </p:cNvSpPr>
            <p:nvPr/>
          </p:nvSpPr>
          <p:spPr bwMode="auto">
            <a:xfrm>
              <a:off x="3139" y="2208"/>
              <a:ext cx="135" cy="125"/>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227" name="Rectangle 163"/>
            <p:cNvSpPr>
              <a:spLocks noChangeArrowheads="1"/>
            </p:cNvSpPr>
            <p:nvPr/>
          </p:nvSpPr>
          <p:spPr bwMode="auto">
            <a:xfrm>
              <a:off x="3274" y="2208"/>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28" name="Rectangle 164"/>
            <p:cNvSpPr>
              <a:spLocks noChangeArrowheads="1"/>
            </p:cNvSpPr>
            <p:nvPr/>
          </p:nvSpPr>
          <p:spPr bwMode="auto">
            <a:xfrm>
              <a:off x="2198" y="2208"/>
              <a:ext cx="135" cy="125"/>
            </a:xfrm>
            <a:prstGeom prst="rect">
              <a:avLst/>
            </a:prstGeom>
            <a:noFill/>
            <a:ln w="12700">
              <a:solidFill>
                <a:schemeClr val="tx1"/>
              </a:solidFill>
              <a:miter lim="800000"/>
              <a:headEnd/>
              <a:tailEnd/>
            </a:ln>
            <a:effectLst/>
          </p:spPr>
          <p:txBody>
            <a:bodyPr wrap="none" anchor="ctr"/>
            <a:lstStyle/>
            <a:p>
              <a:endParaRPr lang="en-US"/>
            </a:p>
          </p:txBody>
        </p:sp>
        <p:sp>
          <p:nvSpPr>
            <p:cNvPr id="88229" name="Rectangle 165"/>
            <p:cNvSpPr>
              <a:spLocks noChangeArrowheads="1"/>
            </p:cNvSpPr>
            <p:nvPr/>
          </p:nvSpPr>
          <p:spPr bwMode="auto">
            <a:xfrm>
              <a:off x="2064" y="2208"/>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30" name="Rectangle 166"/>
            <p:cNvSpPr>
              <a:spLocks noChangeArrowheads="1"/>
            </p:cNvSpPr>
            <p:nvPr/>
          </p:nvSpPr>
          <p:spPr bwMode="auto">
            <a:xfrm>
              <a:off x="2333" y="2333"/>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31" name="Rectangle 167"/>
            <p:cNvSpPr>
              <a:spLocks noChangeArrowheads="1"/>
            </p:cNvSpPr>
            <p:nvPr/>
          </p:nvSpPr>
          <p:spPr bwMode="auto">
            <a:xfrm>
              <a:off x="2467" y="2333"/>
              <a:ext cx="135" cy="125"/>
            </a:xfrm>
            <a:prstGeom prst="rect">
              <a:avLst/>
            </a:prstGeom>
            <a:noFill/>
            <a:ln w="12700">
              <a:solidFill>
                <a:schemeClr val="tx1"/>
              </a:solidFill>
              <a:miter lim="800000"/>
              <a:headEnd/>
              <a:tailEnd/>
            </a:ln>
            <a:effectLst/>
          </p:spPr>
          <p:txBody>
            <a:bodyPr wrap="none" anchor="ctr"/>
            <a:lstStyle/>
            <a:p>
              <a:endParaRPr lang="en-US"/>
            </a:p>
          </p:txBody>
        </p:sp>
        <p:sp>
          <p:nvSpPr>
            <p:cNvPr id="88232" name="Rectangle 168"/>
            <p:cNvSpPr>
              <a:spLocks noChangeArrowheads="1"/>
            </p:cNvSpPr>
            <p:nvPr/>
          </p:nvSpPr>
          <p:spPr bwMode="auto">
            <a:xfrm>
              <a:off x="2602" y="2333"/>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33" name="Rectangle 169"/>
            <p:cNvSpPr>
              <a:spLocks noChangeArrowheads="1"/>
            </p:cNvSpPr>
            <p:nvPr/>
          </p:nvSpPr>
          <p:spPr bwMode="auto">
            <a:xfrm>
              <a:off x="2736" y="2333"/>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34" name="Rectangle 170"/>
            <p:cNvSpPr>
              <a:spLocks noChangeArrowheads="1"/>
            </p:cNvSpPr>
            <p:nvPr/>
          </p:nvSpPr>
          <p:spPr bwMode="auto">
            <a:xfrm>
              <a:off x="2870" y="2333"/>
              <a:ext cx="135" cy="125"/>
            </a:xfrm>
            <a:prstGeom prst="rect">
              <a:avLst/>
            </a:prstGeom>
            <a:noFill/>
            <a:ln w="12700">
              <a:solidFill>
                <a:schemeClr val="tx1"/>
              </a:solidFill>
              <a:miter lim="800000"/>
              <a:headEnd/>
              <a:tailEnd/>
            </a:ln>
            <a:effectLst/>
          </p:spPr>
          <p:txBody>
            <a:bodyPr wrap="none" anchor="ctr"/>
            <a:lstStyle/>
            <a:p>
              <a:endParaRPr lang="en-US"/>
            </a:p>
          </p:txBody>
        </p:sp>
        <p:sp>
          <p:nvSpPr>
            <p:cNvPr id="88235" name="Rectangle 171"/>
            <p:cNvSpPr>
              <a:spLocks noChangeArrowheads="1"/>
            </p:cNvSpPr>
            <p:nvPr/>
          </p:nvSpPr>
          <p:spPr bwMode="auto">
            <a:xfrm>
              <a:off x="3005" y="2333"/>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36" name="Rectangle 172"/>
            <p:cNvSpPr>
              <a:spLocks noChangeArrowheads="1"/>
            </p:cNvSpPr>
            <p:nvPr/>
          </p:nvSpPr>
          <p:spPr bwMode="auto">
            <a:xfrm>
              <a:off x="3139" y="2333"/>
              <a:ext cx="135" cy="125"/>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237" name="Rectangle 173"/>
            <p:cNvSpPr>
              <a:spLocks noChangeArrowheads="1"/>
            </p:cNvSpPr>
            <p:nvPr/>
          </p:nvSpPr>
          <p:spPr bwMode="auto">
            <a:xfrm>
              <a:off x="3274" y="2333"/>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38" name="Rectangle 174"/>
            <p:cNvSpPr>
              <a:spLocks noChangeArrowheads="1"/>
            </p:cNvSpPr>
            <p:nvPr/>
          </p:nvSpPr>
          <p:spPr bwMode="auto">
            <a:xfrm>
              <a:off x="2198" y="2333"/>
              <a:ext cx="135" cy="125"/>
            </a:xfrm>
            <a:prstGeom prst="rect">
              <a:avLst/>
            </a:prstGeom>
            <a:noFill/>
            <a:ln w="12700">
              <a:solidFill>
                <a:schemeClr val="tx1"/>
              </a:solidFill>
              <a:miter lim="800000"/>
              <a:headEnd/>
              <a:tailEnd/>
            </a:ln>
            <a:effectLst/>
          </p:spPr>
          <p:txBody>
            <a:bodyPr wrap="none" anchor="ctr"/>
            <a:lstStyle/>
            <a:p>
              <a:endParaRPr lang="en-US"/>
            </a:p>
          </p:txBody>
        </p:sp>
        <p:sp>
          <p:nvSpPr>
            <p:cNvPr id="88239" name="Rectangle 175"/>
            <p:cNvSpPr>
              <a:spLocks noChangeArrowheads="1"/>
            </p:cNvSpPr>
            <p:nvPr/>
          </p:nvSpPr>
          <p:spPr bwMode="auto">
            <a:xfrm>
              <a:off x="2064" y="2333"/>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40" name="Rectangle 176"/>
            <p:cNvSpPr>
              <a:spLocks noChangeArrowheads="1"/>
            </p:cNvSpPr>
            <p:nvPr/>
          </p:nvSpPr>
          <p:spPr bwMode="auto">
            <a:xfrm>
              <a:off x="2333" y="2458"/>
              <a:ext cx="134" cy="124"/>
            </a:xfrm>
            <a:prstGeom prst="rect">
              <a:avLst/>
            </a:prstGeom>
            <a:noFill/>
            <a:ln w="12700">
              <a:solidFill>
                <a:schemeClr val="tx1"/>
              </a:solidFill>
              <a:miter lim="800000"/>
              <a:headEnd/>
              <a:tailEnd/>
            </a:ln>
            <a:effectLst/>
          </p:spPr>
          <p:txBody>
            <a:bodyPr wrap="none" anchor="ctr"/>
            <a:lstStyle/>
            <a:p>
              <a:endParaRPr lang="en-US"/>
            </a:p>
          </p:txBody>
        </p:sp>
        <p:sp>
          <p:nvSpPr>
            <p:cNvPr id="88241" name="Rectangle 177"/>
            <p:cNvSpPr>
              <a:spLocks noChangeArrowheads="1"/>
            </p:cNvSpPr>
            <p:nvPr/>
          </p:nvSpPr>
          <p:spPr bwMode="auto">
            <a:xfrm>
              <a:off x="2467" y="2458"/>
              <a:ext cx="135" cy="124"/>
            </a:xfrm>
            <a:prstGeom prst="rect">
              <a:avLst/>
            </a:prstGeom>
            <a:noFill/>
            <a:ln w="12700">
              <a:solidFill>
                <a:schemeClr val="tx1"/>
              </a:solidFill>
              <a:miter lim="800000"/>
              <a:headEnd/>
              <a:tailEnd/>
            </a:ln>
            <a:effectLst/>
          </p:spPr>
          <p:txBody>
            <a:bodyPr wrap="none" anchor="ctr"/>
            <a:lstStyle/>
            <a:p>
              <a:endParaRPr lang="en-US"/>
            </a:p>
          </p:txBody>
        </p:sp>
        <p:sp>
          <p:nvSpPr>
            <p:cNvPr id="88242" name="Rectangle 178"/>
            <p:cNvSpPr>
              <a:spLocks noChangeArrowheads="1"/>
            </p:cNvSpPr>
            <p:nvPr/>
          </p:nvSpPr>
          <p:spPr bwMode="auto">
            <a:xfrm>
              <a:off x="2602" y="2458"/>
              <a:ext cx="134" cy="124"/>
            </a:xfrm>
            <a:prstGeom prst="rect">
              <a:avLst/>
            </a:prstGeom>
            <a:noFill/>
            <a:ln w="12700">
              <a:solidFill>
                <a:schemeClr val="tx1"/>
              </a:solidFill>
              <a:miter lim="800000"/>
              <a:headEnd/>
              <a:tailEnd/>
            </a:ln>
            <a:effectLst/>
          </p:spPr>
          <p:txBody>
            <a:bodyPr wrap="none" anchor="ctr"/>
            <a:lstStyle/>
            <a:p>
              <a:endParaRPr lang="en-US"/>
            </a:p>
          </p:txBody>
        </p:sp>
        <p:sp>
          <p:nvSpPr>
            <p:cNvPr id="88243" name="Rectangle 179"/>
            <p:cNvSpPr>
              <a:spLocks noChangeArrowheads="1"/>
            </p:cNvSpPr>
            <p:nvPr/>
          </p:nvSpPr>
          <p:spPr bwMode="auto">
            <a:xfrm>
              <a:off x="2736" y="2458"/>
              <a:ext cx="134" cy="124"/>
            </a:xfrm>
            <a:prstGeom prst="rect">
              <a:avLst/>
            </a:prstGeom>
            <a:noFill/>
            <a:ln w="12700">
              <a:solidFill>
                <a:schemeClr val="tx1"/>
              </a:solidFill>
              <a:miter lim="800000"/>
              <a:headEnd/>
              <a:tailEnd/>
            </a:ln>
            <a:effectLst/>
          </p:spPr>
          <p:txBody>
            <a:bodyPr wrap="none" anchor="ctr"/>
            <a:lstStyle/>
            <a:p>
              <a:endParaRPr lang="en-US"/>
            </a:p>
          </p:txBody>
        </p:sp>
        <p:sp>
          <p:nvSpPr>
            <p:cNvPr id="88244" name="Rectangle 180"/>
            <p:cNvSpPr>
              <a:spLocks noChangeArrowheads="1"/>
            </p:cNvSpPr>
            <p:nvPr/>
          </p:nvSpPr>
          <p:spPr bwMode="auto">
            <a:xfrm>
              <a:off x="2870" y="2458"/>
              <a:ext cx="135" cy="124"/>
            </a:xfrm>
            <a:prstGeom prst="rect">
              <a:avLst/>
            </a:prstGeom>
            <a:noFill/>
            <a:ln w="12700">
              <a:solidFill>
                <a:schemeClr val="tx1"/>
              </a:solidFill>
              <a:miter lim="800000"/>
              <a:headEnd/>
              <a:tailEnd/>
            </a:ln>
            <a:effectLst/>
          </p:spPr>
          <p:txBody>
            <a:bodyPr wrap="none" anchor="ctr"/>
            <a:lstStyle/>
            <a:p>
              <a:endParaRPr lang="en-US"/>
            </a:p>
          </p:txBody>
        </p:sp>
        <p:sp>
          <p:nvSpPr>
            <p:cNvPr id="88245" name="Rectangle 181"/>
            <p:cNvSpPr>
              <a:spLocks noChangeArrowheads="1"/>
            </p:cNvSpPr>
            <p:nvPr/>
          </p:nvSpPr>
          <p:spPr bwMode="auto">
            <a:xfrm>
              <a:off x="3005" y="2458"/>
              <a:ext cx="134" cy="124"/>
            </a:xfrm>
            <a:prstGeom prst="rect">
              <a:avLst/>
            </a:prstGeom>
            <a:noFill/>
            <a:ln w="12700">
              <a:solidFill>
                <a:schemeClr val="tx1"/>
              </a:solidFill>
              <a:miter lim="800000"/>
              <a:headEnd/>
              <a:tailEnd/>
            </a:ln>
            <a:effectLst/>
          </p:spPr>
          <p:txBody>
            <a:bodyPr wrap="none" anchor="ctr"/>
            <a:lstStyle/>
            <a:p>
              <a:endParaRPr lang="en-US"/>
            </a:p>
          </p:txBody>
        </p:sp>
        <p:sp>
          <p:nvSpPr>
            <p:cNvPr id="88246" name="Rectangle 182"/>
            <p:cNvSpPr>
              <a:spLocks noChangeArrowheads="1"/>
            </p:cNvSpPr>
            <p:nvPr/>
          </p:nvSpPr>
          <p:spPr bwMode="auto">
            <a:xfrm>
              <a:off x="3139" y="2458"/>
              <a:ext cx="135" cy="124"/>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247" name="Rectangle 183"/>
            <p:cNvSpPr>
              <a:spLocks noChangeArrowheads="1"/>
            </p:cNvSpPr>
            <p:nvPr/>
          </p:nvSpPr>
          <p:spPr bwMode="auto">
            <a:xfrm>
              <a:off x="3274" y="2458"/>
              <a:ext cx="134" cy="124"/>
            </a:xfrm>
            <a:prstGeom prst="rect">
              <a:avLst/>
            </a:prstGeom>
            <a:noFill/>
            <a:ln w="12700">
              <a:solidFill>
                <a:schemeClr val="tx1"/>
              </a:solidFill>
              <a:miter lim="800000"/>
              <a:headEnd/>
              <a:tailEnd/>
            </a:ln>
            <a:effectLst/>
          </p:spPr>
          <p:txBody>
            <a:bodyPr wrap="none" anchor="ctr"/>
            <a:lstStyle/>
            <a:p>
              <a:endParaRPr lang="en-US"/>
            </a:p>
          </p:txBody>
        </p:sp>
        <p:sp>
          <p:nvSpPr>
            <p:cNvPr id="88248" name="Rectangle 184"/>
            <p:cNvSpPr>
              <a:spLocks noChangeArrowheads="1"/>
            </p:cNvSpPr>
            <p:nvPr/>
          </p:nvSpPr>
          <p:spPr bwMode="auto">
            <a:xfrm>
              <a:off x="2198" y="2458"/>
              <a:ext cx="135" cy="124"/>
            </a:xfrm>
            <a:prstGeom prst="rect">
              <a:avLst/>
            </a:prstGeom>
            <a:noFill/>
            <a:ln w="12700">
              <a:solidFill>
                <a:schemeClr val="tx1"/>
              </a:solidFill>
              <a:miter lim="800000"/>
              <a:headEnd/>
              <a:tailEnd/>
            </a:ln>
            <a:effectLst/>
          </p:spPr>
          <p:txBody>
            <a:bodyPr wrap="none" anchor="ctr"/>
            <a:lstStyle/>
            <a:p>
              <a:endParaRPr lang="en-US"/>
            </a:p>
          </p:txBody>
        </p:sp>
        <p:sp>
          <p:nvSpPr>
            <p:cNvPr id="88249" name="Rectangle 185"/>
            <p:cNvSpPr>
              <a:spLocks noChangeArrowheads="1"/>
            </p:cNvSpPr>
            <p:nvPr/>
          </p:nvSpPr>
          <p:spPr bwMode="auto">
            <a:xfrm>
              <a:off x="2064" y="2458"/>
              <a:ext cx="134" cy="124"/>
            </a:xfrm>
            <a:prstGeom prst="rect">
              <a:avLst/>
            </a:prstGeom>
            <a:noFill/>
            <a:ln w="12700">
              <a:solidFill>
                <a:schemeClr val="tx1"/>
              </a:solidFill>
              <a:miter lim="800000"/>
              <a:headEnd/>
              <a:tailEnd/>
            </a:ln>
            <a:effectLst/>
          </p:spPr>
          <p:txBody>
            <a:bodyPr wrap="none" anchor="ctr"/>
            <a:lstStyle/>
            <a:p>
              <a:endParaRPr lang="en-US"/>
            </a:p>
          </p:txBody>
        </p:sp>
        <p:sp>
          <p:nvSpPr>
            <p:cNvPr id="88250" name="Rectangle 186"/>
            <p:cNvSpPr>
              <a:spLocks noChangeArrowheads="1"/>
            </p:cNvSpPr>
            <p:nvPr/>
          </p:nvSpPr>
          <p:spPr bwMode="auto">
            <a:xfrm>
              <a:off x="2333" y="2582"/>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51" name="Rectangle 187"/>
            <p:cNvSpPr>
              <a:spLocks noChangeArrowheads="1"/>
            </p:cNvSpPr>
            <p:nvPr/>
          </p:nvSpPr>
          <p:spPr bwMode="auto">
            <a:xfrm>
              <a:off x="2467" y="2582"/>
              <a:ext cx="135" cy="125"/>
            </a:xfrm>
            <a:prstGeom prst="rect">
              <a:avLst/>
            </a:prstGeom>
            <a:noFill/>
            <a:ln w="12700">
              <a:solidFill>
                <a:schemeClr val="tx1"/>
              </a:solidFill>
              <a:miter lim="800000"/>
              <a:headEnd/>
              <a:tailEnd/>
            </a:ln>
            <a:effectLst/>
          </p:spPr>
          <p:txBody>
            <a:bodyPr wrap="none" anchor="ctr"/>
            <a:lstStyle/>
            <a:p>
              <a:endParaRPr lang="en-US"/>
            </a:p>
          </p:txBody>
        </p:sp>
        <p:sp>
          <p:nvSpPr>
            <p:cNvPr id="88252" name="Rectangle 188"/>
            <p:cNvSpPr>
              <a:spLocks noChangeArrowheads="1"/>
            </p:cNvSpPr>
            <p:nvPr/>
          </p:nvSpPr>
          <p:spPr bwMode="auto">
            <a:xfrm>
              <a:off x="2602" y="2582"/>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53" name="Rectangle 189"/>
            <p:cNvSpPr>
              <a:spLocks noChangeArrowheads="1"/>
            </p:cNvSpPr>
            <p:nvPr/>
          </p:nvSpPr>
          <p:spPr bwMode="auto">
            <a:xfrm>
              <a:off x="2736" y="2582"/>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54" name="Rectangle 190"/>
            <p:cNvSpPr>
              <a:spLocks noChangeArrowheads="1"/>
            </p:cNvSpPr>
            <p:nvPr/>
          </p:nvSpPr>
          <p:spPr bwMode="auto">
            <a:xfrm>
              <a:off x="2870" y="2582"/>
              <a:ext cx="135" cy="125"/>
            </a:xfrm>
            <a:prstGeom prst="rect">
              <a:avLst/>
            </a:prstGeom>
            <a:noFill/>
            <a:ln w="12700">
              <a:solidFill>
                <a:schemeClr val="tx1"/>
              </a:solidFill>
              <a:miter lim="800000"/>
              <a:headEnd/>
              <a:tailEnd/>
            </a:ln>
            <a:effectLst/>
          </p:spPr>
          <p:txBody>
            <a:bodyPr wrap="none" anchor="ctr"/>
            <a:lstStyle/>
            <a:p>
              <a:endParaRPr lang="en-US"/>
            </a:p>
          </p:txBody>
        </p:sp>
        <p:sp>
          <p:nvSpPr>
            <p:cNvPr id="88255" name="Rectangle 191"/>
            <p:cNvSpPr>
              <a:spLocks noChangeArrowheads="1"/>
            </p:cNvSpPr>
            <p:nvPr/>
          </p:nvSpPr>
          <p:spPr bwMode="auto">
            <a:xfrm>
              <a:off x="3005" y="2582"/>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56" name="Rectangle 192"/>
            <p:cNvSpPr>
              <a:spLocks noChangeArrowheads="1"/>
            </p:cNvSpPr>
            <p:nvPr/>
          </p:nvSpPr>
          <p:spPr bwMode="auto">
            <a:xfrm>
              <a:off x="3139" y="2582"/>
              <a:ext cx="135" cy="125"/>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257" name="Rectangle 193"/>
            <p:cNvSpPr>
              <a:spLocks noChangeArrowheads="1"/>
            </p:cNvSpPr>
            <p:nvPr/>
          </p:nvSpPr>
          <p:spPr bwMode="auto">
            <a:xfrm>
              <a:off x="3274" y="2582"/>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58" name="Rectangle 194"/>
            <p:cNvSpPr>
              <a:spLocks noChangeArrowheads="1"/>
            </p:cNvSpPr>
            <p:nvPr/>
          </p:nvSpPr>
          <p:spPr bwMode="auto">
            <a:xfrm>
              <a:off x="2198" y="2582"/>
              <a:ext cx="135" cy="125"/>
            </a:xfrm>
            <a:prstGeom prst="rect">
              <a:avLst/>
            </a:prstGeom>
            <a:noFill/>
            <a:ln w="12700">
              <a:solidFill>
                <a:schemeClr val="tx1"/>
              </a:solidFill>
              <a:miter lim="800000"/>
              <a:headEnd/>
              <a:tailEnd/>
            </a:ln>
            <a:effectLst/>
          </p:spPr>
          <p:txBody>
            <a:bodyPr wrap="none" anchor="ctr"/>
            <a:lstStyle/>
            <a:p>
              <a:endParaRPr lang="en-US"/>
            </a:p>
          </p:txBody>
        </p:sp>
        <p:sp>
          <p:nvSpPr>
            <p:cNvPr id="88259" name="Rectangle 195"/>
            <p:cNvSpPr>
              <a:spLocks noChangeArrowheads="1"/>
            </p:cNvSpPr>
            <p:nvPr/>
          </p:nvSpPr>
          <p:spPr bwMode="auto">
            <a:xfrm>
              <a:off x="2064" y="2582"/>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60" name="Rectangle 196"/>
            <p:cNvSpPr>
              <a:spLocks noChangeArrowheads="1"/>
            </p:cNvSpPr>
            <p:nvPr/>
          </p:nvSpPr>
          <p:spPr bwMode="auto">
            <a:xfrm>
              <a:off x="2333" y="2707"/>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61" name="Rectangle 197"/>
            <p:cNvSpPr>
              <a:spLocks noChangeArrowheads="1"/>
            </p:cNvSpPr>
            <p:nvPr/>
          </p:nvSpPr>
          <p:spPr bwMode="auto">
            <a:xfrm>
              <a:off x="2467" y="2707"/>
              <a:ext cx="135" cy="125"/>
            </a:xfrm>
            <a:prstGeom prst="rect">
              <a:avLst/>
            </a:prstGeom>
            <a:noFill/>
            <a:ln w="12700">
              <a:solidFill>
                <a:schemeClr val="tx1"/>
              </a:solidFill>
              <a:miter lim="800000"/>
              <a:headEnd/>
              <a:tailEnd/>
            </a:ln>
            <a:effectLst/>
          </p:spPr>
          <p:txBody>
            <a:bodyPr wrap="none" anchor="ctr"/>
            <a:lstStyle/>
            <a:p>
              <a:endParaRPr lang="en-US"/>
            </a:p>
          </p:txBody>
        </p:sp>
        <p:sp>
          <p:nvSpPr>
            <p:cNvPr id="88262" name="Rectangle 198"/>
            <p:cNvSpPr>
              <a:spLocks noChangeArrowheads="1"/>
            </p:cNvSpPr>
            <p:nvPr/>
          </p:nvSpPr>
          <p:spPr bwMode="auto">
            <a:xfrm>
              <a:off x="2602" y="2707"/>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63" name="Rectangle 199"/>
            <p:cNvSpPr>
              <a:spLocks noChangeArrowheads="1"/>
            </p:cNvSpPr>
            <p:nvPr/>
          </p:nvSpPr>
          <p:spPr bwMode="auto">
            <a:xfrm>
              <a:off x="2736" y="2707"/>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64" name="Rectangle 200"/>
            <p:cNvSpPr>
              <a:spLocks noChangeArrowheads="1"/>
            </p:cNvSpPr>
            <p:nvPr/>
          </p:nvSpPr>
          <p:spPr bwMode="auto">
            <a:xfrm>
              <a:off x="2870" y="2707"/>
              <a:ext cx="135" cy="125"/>
            </a:xfrm>
            <a:prstGeom prst="rect">
              <a:avLst/>
            </a:prstGeom>
            <a:noFill/>
            <a:ln w="12700">
              <a:solidFill>
                <a:schemeClr val="tx1"/>
              </a:solidFill>
              <a:miter lim="800000"/>
              <a:headEnd/>
              <a:tailEnd/>
            </a:ln>
            <a:effectLst/>
          </p:spPr>
          <p:txBody>
            <a:bodyPr wrap="none" anchor="ctr"/>
            <a:lstStyle/>
            <a:p>
              <a:endParaRPr lang="en-US"/>
            </a:p>
          </p:txBody>
        </p:sp>
        <p:sp>
          <p:nvSpPr>
            <p:cNvPr id="88265" name="Rectangle 201"/>
            <p:cNvSpPr>
              <a:spLocks noChangeArrowheads="1"/>
            </p:cNvSpPr>
            <p:nvPr/>
          </p:nvSpPr>
          <p:spPr bwMode="auto">
            <a:xfrm>
              <a:off x="3005" y="2707"/>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66" name="Rectangle 202"/>
            <p:cNvSpPr>
              <a:spLocks noChangeArrowheads="1"/>
            </p:cNvSpPr>
            <p:nvPr/>
          </p:nvSpPr>
          <p:spPr bwMode="auto">
            <a:xfrm>
              <a:off x="3139" y="2707"/>
              <a:ext cx="135" cy="125"/>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267" name="Rectangle 203"/>
            <p:cNvSpPr>
              <a:spLocks noChangeArrowheads="1"/>
            </p:cNvSpPr>
            <p:nvPr/>
          </p:nvSpPr>
          <p:spPr bwMode="auto">
            <a:xfrm>
              <a:off x="3274" y="2707"/>
              <a:ext cx="134" cy="125"/>
            </a:xfrm>
            <a:prstGeom prst="rect">
              <a:avLst/>
            </a:prstGeom>
            <a:noFill/>
            <a:ln w="12700">
              <a:solidFill>
                <a:schemeClr val="tx1"/>
              </a:solidFill>
              <a:miter lim="800000"/>
              <a:headEnd/>
              <a:tailEnd/>
            </a:ln>
            <a:effectLst/>
          </p:spPr>
          <p:txBody>
            <a:bodyPr wrap="none" anchor="ctr"/>
            <a:lstStyle/>
            <a:p>
              <a:endParaRPr lang="en-US"/>
            </a:p>
          </p:txBody>
        </p:sp>
        <p:sp>
          <p:nvSpPr>
            <p:cNvPr id="88268" name="Rectangle 204"/>
            <p:cNvSpPr>
              <a:spLocks noChangeArrowheads="1"/>
            </p:cNvSpPr>
            <p:nvPr/>
          </p:nvSpPr>
          <p:spPr bwMode="auto">
            <a:xfrm>
              <a:off x="2198" y="2707"/>
              <a:ext cx="135" cy="125"/>
            </a:xfrm>
            <a:prstGeom prst="rect">
              <a:avLst/>
            </a:prstGeom>
            <a:noFill/>
            <a:ln w="12700">
              <a:solidFill>
                <a:schemeClr val="tx1"/>
              </a:solidFill>
              <a:miter lim="800000"/>
              <a:headEnd/>
              <a:tailEnd/>
            </a:ln>
            <a:effectLst/>
          </p:spPr>
          <p:txBody>
            <a:bodyPr wrap="none" anchor="ctr"/>
            <a:lstStyle/>
            <a:p>
              <a:endParaRPr lang="en-US"/>
            </a:p>
          </p:txBody>
        </p:sp>
        <p:sp>
          <p:nvSpPr>
            <p:cNvPr id="88269" name="Rectangle 205"/>
            <p:cNvSpPr>
              <a:spLocks noChangeArrowheads="1"/>
            </p:cNvSpPr>
            <p:nvPr/>
          </p:nvSpPr>
          <p:spPr bwMode="auto">
            <a:xfrm>
              <a:off x="2064" y="2707"/>
              <a:ext cx="134" cy="125"/>
            </a:xfrm>
            <a:prstGeom prst="rect">
              <a:avLst/>
            </a:prstGeom>
            <a:noFill/>
            <a:ln w="12700">
              <a:solidFill>
                <a:schemeClr val="tx1"/>
              </a:solidFill>
              <a:miter lim="800000"/>
              <a:headEnd/>
              <a:tailEnd/>
            </a:ln>
            <a:effectLst/>
          </p:spPr>
          <p:txBody>
            <a:bodyPr wrap="none" anchor="ctr"/>
            <a:lstStyle/>
            <a:p>
              <a:endParaRPr lang="en-US"/>
            </a:p>
          </p:txBody>
        </p:sp>
      </p:grpSp>
      <p:grpSp>
        <p:nvGrpSpPr>
          <p:cNvPr id="4" name="Group 312"/>
          <p:cNvGrpSpPr>
            <a:grpSpLocks/>
          </p:cNvGrpSpPr>
          <p:nvPr/>
        </p:nvGrpSpPr>
        <p:grpSpPr bwMode="auto">
          <a:xfrm>
            <a:off x="6553200" y="2514600"/>
            <a:ext cx="2133600" cy="1981200"/>
            <a:chOff x="4128" y="1584"/>
            <a:chExt cx="1344" cy="1248"/>
          </a:xfrm>
        </p:grpSpPr>
        <p:sp>
          <p:nvSpPr>
            <p:cNvPr id="88271" name="Rectangle 207"/>
            <p:cNvSpPr>
              <a:spLocks noChangeArrowheads="1"/>
            </p:cNvSpPr>
            <p:nvPr/>
          </p:nvSpPr>
          <p:spPr bwMode="auto">
            <a:xfrm>
              <a:off x="4397" y="1584"/>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272" name="Rectangle 208"/>
            <p:cNvSpPr>
              <a:spLocks noChangeArrowheads="1"/>
            </p:cNvSpPr>
            <p:nvPr/>
          </p:nvSpPr>
          <p:spPr bwMode="auto">
            <a:xfrm>
              <a:off x="4531" y="1584"/>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273" name="Rectangle 209"/>
            <p:cNvSpPr>
              <a:spLocks noChangeArrowheads="1"/>
            </p:cNvSpPr>
            <p:nvPr/>
          </p:nvSpPr>
          <p:spPr bwMode="auto">
            <a:xfrm>
              <a:off x="4666" y="1584"/>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274" name="Rectangle 210"/>
            <p:cNvSpPr>
              <a:spLocks noChangeArrowheads="1"/>
            </p:cNvSpPr>
            <p:nvPr/>
          </p:nvSpPr>
          <p:spPr bwMode="auto">
            <a:xfrm>
              <a:off x="4800" y="1584"/>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275" name="Rectangle 211"/>
            <p:cNvSpPr>
              <a:spLocks noChangeArrowheads="1"/>
            </p:cNvSpPr>
            <p:nvPr/>
          </p:nvSpPr>
          <p:spPr bwMode="auto">
            <a:xfrm>
              <a:off x="4934" y="1584"/>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276" name="Rectangle 212"/>
            <p:cNvSpPr>
              <a:spLocks noChangeArrowheads="1"/>
            </p:cNvSpPr>
            <p:nvPr/>
          </p:nvSpPr>
          <p:spPr bwMode="auto">
            <a:xfrm>
              <a:off x="5069" y="1584"/>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277" name="Rectangle 213"/>
            <p:cNvSpPr>
              <a:spLocks noChangeArrowheads="1"/>
            </p:cNvSpPr>
            <p:nvPr/>
          </p:nvSpPr>
          <p:spPr bwMode="auto">
            <a:xfrm>
              <a:off x="5203" y="1584"/>
              <a:ext cx="135" cy="125"/>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278" name="Rectangle 214"/>
            <p:cNvSpPr>
              <a:spLocks noChangeArrowheads="1"/>
            </p:cNvSpPr>
            <p:nvPr/>
          </p:nvSpPr>
          <p:spPr bwMode="auto">
            <a:xfrm>
              <a:off x="5338" y="1584"/>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279" name="Rectangle 215"/>
            <p:cNvSpPr>
              <a:spLocks noChangeArrowheads="1"/>
            </p:cNvSpPr>
            <p:nvPr/>
          </p:nvSpPr>
          <p:spPr bwMode="auto">
            <a:xfrm>
              <a:off x="4262" y="1584"/>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280" name="Rectangle 216"/>
            <p:cNvSpPr>
              <a:spLocks noChangeArrowheads="1"/>
            </p:cNvSpPr>
            <p:nvPr/>
          </p:nvSpPr>
          <p:spPr bwMode="auto">
            <a:xfrm>
              <a:off x="4128" y="1584"/>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281" name="Rectangle 217"/>
            <p:cNvSpPr>
              <a:spLocks noChangeArrowheads="1"/>
            </p:cNvSpPr>
            <p:nvPr/>
          </p:nvSpPr>
          <p:spPr bwMode="auto">
            <a:xfrm>
              <a:off x="4397" y="1709"/>
              <a:ext cx="134" cy="125"/>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282" name="Rectangle 218"/>
            <p:cNvSpPr>
              <a:spLocks noChangeArrowheads="1"/>
            </p:cNvSpPr>
            <p:nvPr/>
          </p:nvSpPr>
          <p:spPr bwMode="auto">
            <a:xfrm>
              <a:off x="4531" y="1709"/>
              <a:ext cx="135" cy="125"/>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283" name="Rectangle 219"/>
            <p:cNvSpPr>
              <a:spLocks noChangeArrowheads="1"/>
            </p:cNvSpPr>
            <p:nvPr/>
          </p:nvSpPr>
          <p:spPr bwMode="auto">
            <a:xfrm>
              <a:off x="4666" y="1709"/>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284" name="Rectangle 220"/>
            <p:cNvSpPr>
              <a:spLocks noChangeArrowheads="1"/>
            </p:cNvSpPr>
            <p:nvPr/>
          </p:nvSpPr>
          <p:spPr bwMode="auto">
            <a:xfrm>
              <a:off x="4800" y="1709"/>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285" name="Rectangle 221"/>
            <p:cNvSpPr>
              <a:spLocks noChangeArrowheads="1"/>
            </p:cNvSpPr>
            <p:nvPr/>
          </p:nvSpPr>
          <p:spPr bwMode="auto">
            <a:xfrm>
              <a:off x="4934" y="1709"/>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286" name="Rectangle 222"/>
            <p:cNvSpPr>
              <a:spLocks noChangeArrowheads="1"/>
            </p:cNvSpPr>
            <p:nvPr/>
          </p:nvSpPr>
          <p:spPr bwMode="auto">
            <a:xfrm>
              <a:off x="5069" y="1709"/>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287" name="Rectangle 223"/>
            <p:cNvSpPr>
              <a:spLocks noChangeArrowheads="1"/>
            </p:cNvSpPr>
            <p:nvPr/>
          </p:nvSpPr>
          <p:spPr bwMode="auto">
            <a:xfrm>
              <a:off x="5203" y="1709"/>
              <a:ext cx="135" cy="125"/>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288" name="Rectangle 224"/>
            <p:cNvSpPr>
              <a:spLocks noChangeArrowheads="1"/>
            </p:cNvSpPr>
            <p:nvPr/>
          </p:nvSpPr>
          <p:spPr bwMode="auto">
            <a:xfrm>
              <a:off x="5338" y="1709"/>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289" name="Rectangle 225"/>
            <p:cNvSpPr>
              <a:spLocks noChangeArrowheads="1"/>
            </p:cNvSpPr>
            <p:nvPr/>
          </p:nvSpPr>
          <p:spPr bwMode="auto">
            <a:xfrm>
              <a:off x="4262" y="1709"/>
              <a:ext cx="135" cy="125"/>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290" name="Rectangle 226"/>
            <p:cNvSpPr>
              <a:spLocks noChangeArrowheads="1"/>
            </p:cNvSpPr>
            <p:nvPr/>
          </p:nvSpPr>
          <p:spPr bwMode="auto">
            <a:xfrm>
              <a:off x="4128" y="1709"/>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291" name="Rectangle 227"/>
            <p:cNvSpPr>
              <a:spLocks noChangeArrowheads="1"/>
            </p:cNvSpPr>
            <p:nvPr/>
          </p:nvSpPr>
          <p:spPr bwMode="auto">
            <a:xfrm>
              <a:off x="4397" y="1834"/>
              <a:ext cx="134" cy="124"/>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292" name="Rectangle 228"/>
            <p:cNvSpPr>
              <a:spLocks noChangeArrowheads="1"/>
            </p:cNvSpPr>
            <p:nvPr/>
          </p:nvSpPr>
          <p:spPr bwMode="auto">
            <a:xfrm>
              <a:off x="4531" y="1834"/>
              <a:ext cx="135" cy="124"/>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293" name="Rectangle 229"/>
            <p:cNvSpPr>
              <a:spLocks noChangeArrowheads="1"/>
            </p:cNvSpPr>
            <p:nvPr/>
          </p:nvSpPr>
          <p:spPr bwMode="auto">
            <a:xfrm>
              <a:off x="4666" y="1834"/>
              <a:ext cx="134" cy="12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294" name="Rectangle 230"/>
            <p:cNvSpPr>
              <a:spLocks noChangeArrowheads="1"/>
            </p:cNvSpPr>
            <p:nvPr/>
          </p:nvSpPr>
          <p:spPr bwMode="auto">
            <a:xfrm>
              <a:off x="4800" y="1834"/>
              <a:ext cx="134" cy="12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295" name="Rectangle 231"/>
            <p:cNvSpPr>
              <a:spLocks noChangeArrowheads="1"/>
            </p:cNvSpPr>
            <p:nvPr/>
          </p:nvSpPr>
          <p:spPr bwMode="auto">
            <a:xfrm>
              <a:off x="4934" y="1834"/>
              <a:ext cx="135" cy="12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296" name="Rectangle 232"/>
            <p:cNvSpPr>
              <a:spLocks noChangeArrowheads="1"/>
            </p:cNvSpPr>
            <p:nvPr/>
          </p:nvSpPr>
          <p:spPr bwMode="auto">
            <a:xfrm>
              <a:off x="5069" y="1834"/>
              <a:ext cx="134" cy="12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297" name="Rectangle 233"/>
            <p:cNvSpPr>
              <a:spLocks noChangeArrowheads="1"/>
            </p:cNvSpPr>
            <p:nvPr/>
          </p:nvSpPr>
          <p:spPr bwMode="auto">
            <a:xfrm>
              <a:off x="5203" y="1834"/>
              <a:ext cx="135" cy="124"/>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298" name="Rectangle 234"/>
            <p:cNvSpPr>
              <a:spLocks noChangeArrowheads="1"/>
            </p:cNvSpPr>
            <p:nvPr/>
          </p:nvSpPr>
          <p:spPr bwMode="auto">
            <a:xfrm>
              <a:off x="5338" y="1834"/>
              <a:ext cx="134" cy="12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299" name="Rectangle 235"/>
            <p:cNvSpPr>
              <a:spLocks noChangeArrowheads="1"/>
            </p:cNvSpPr>
            <p:nvPr/>
          </p:nvSpPr>
          <p:spPr bwMode="auto">
            <a:xfrm>
              <a:off x="4262" y="1834"/>
              <a:ext cx="135" cy="12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00" name="Rectangle 236"/>
            <p:cNvSpPr>
              <a:spLocks noChangeArrowheads="1"/>
            </p:cNvSpPr>
            <p:nvPr/>
          </p:nvSpPr>
          <p:spPr bwMode="auto">
            <a:xfrm>
              <a:off x="4128" y="1834"/>
              <a:ext cx="134" cy="12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01" name="Rectangle 237"/>
            <p:cNvSpPr>
              <a:spLocks noChangeArrowheads="1"/>
            </p:cNvSpPr>
            <p:nvPr/>
          </p:nvSpPr>
          <p:spPr bwMode="auto">
            <a:xfrm>
              <a:off x="4397" y="1958"/>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02" name="Rectangle 238"/>
            <p:cNvSpPr>
              <a:spLocks noChangeArrowheads="1"/>
            </p:cNvSpPr>
            <p:nvPr/>
          </p:nvSpPr>
          <p:spPr bwMode="auto">
            <a:xfrm>
              <a:off x="4531" y="1958"/>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03" name="Rectangle 239"/>
            <p:cNvSpPr>
              <a:spLocks noChangeArrowheads="1"/>
            </p:cNvSpPr>
            <p:nvPr/>
          </p:nvSpPr>
          <p:spPr bwMode="auto">
            <a:xfrm>
              <a:off x="4666" y="1958"/>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04" name="Rectangle 240"/>
            <p:cNvSpPr>
              <a:spLocks noChangeArrowheads="1"/>
            </p:cNvSpPr>
            <p:nvPr/>
          </p:nvSpPr>
          <p:spPr bwMode="auto">
            <a:xfrm>
              <a:off x="4800" y="1958"/>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05" name="Rectangle 241"/>
            <p:cNvSpPr>
              <a:spLocks noChangeArrowheads="1"/>
            </p:cNvSpPr>
            <p:nvPr/>
          </p:nvSpPr>
          <p:spPr bwMode="auto">
            <a:xfrm>
              <a:off x="4934" y="1958"/>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06" name="Rectangle 242"/>
            <p:cNvSpPr>
              <a:spLocks noChangeArrowheads="1"/>
            </p:cNvSpPr>
            <p:nvPr/>
          </p:nvSpPr>
          <p:spPr bwMode="auto">
            <a:xfrm>
              <a:off x="5069" y="1958"/>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07" name="Rectangle 243"/>
            <p:cNvSpPr>
              <a:spLocks noChangeArrowheads="1"/>
            </p:cNvSpPr>
            <p:nvPr/>
          </p:nvSpPr>
          <p:spPr bwMode="auto">
            <a:xfrm>
              <a:off x="5203" y="1958"/>
              <a:ext cx="135" cy="125"/>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308" name="Rectangle 244"/>
            <p:cNvSpPr>
              <a:spLocks noChangeArrowheads="1"/>
            </p:cNvSpPr>
            <p:nvPr/>
          </p:nvSpPr>
          <p:spPr bwMode="auto">
            <a:xfrm>
              <a:off x="5338" y="1958"/>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09" name="Rectangle 245"/>
            <p:cNvSpPr>
              <a:spLocks noChangeArrowheads="1"/>
            </p:cNvSpPr>
            <p:nvPr/>
          </p:nvSpPr>
          <p:spPr bwMode="auto">
            <a:xfrm>
              <a:off x="4262" y="1958"/>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10" name="Rectangle 246"/>
            <p:cNvSpPr>
              <a:spLocks noChangeArrowheads="1"/>
            </p:cNvSpPr>
            <p:nvPr/>
          </p:nvSpPr>
          <p:spPr bwMode="auto">
            <a:xfrm>
              <a:off x="4128" y="1958"/>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11" name="Rectangle 247"/>
            <p:cNvSpPr>
              <a:spLocks noChangeArrowheads="1"/>
            </p:cNvSpPr>
            <p:nvPr/>
          </p:nvSpPr>
          <p:spPr bwMode="auto">
            <a:xfrm>
              <a:off x="4397" y="2083"/>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12" name="Rectangle 248"/>
            <p:cNvSpPr>
              <a:spLocks noChangeArrowheads="1"/>
            </p:cNvSpPr>
            <p:nvPr/>
          </p:nvSpPr>
          <p:spPr bwMode="auto">
            <a:xfrm>
              <a:off x="4531" y="2083"/>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13" name="Rectangle 249"/>
            <p:cNvSpPr>
              <a:spLocks noChangeArrowheads="1"/>
            </p:cNvSpPr>
            <p:nvPr/>
          </p:nvSpPr>
          <p:spPr bwMode="auto">
            <a:xfrm>
              <a:off x="4666" y="2083"/>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14" name="Rectangle 250"/>
            <p:cNvSpPr>
              <a:spLocks noChangeArrowheads="1"/>
            </p:cNvSpPr>
            <p:nvPr/>
          </p:nvSpPr>
          <p:spPr bwMode="auto">
            <a:xfrm>
              <a:off x="4800" y="2083"/>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15" name="Rectangle 251"/>
            <p:cNvSpPr>
              <a:spLocks noChangeArrowheads="1"/>
            </p:cNvSpPr>
            <p:nvPr/>
          </p:nvSpPr>
          <p:spPr bwMode="auto">
            <a:xfrm>
              <a:off x="4934" y="2083"/>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16" name="Rectangle 252"/>
            <p:cNvSpPr>
              <a:spLocks noChangeArrowheads="1"/>
            </p:cNvSpPr>
            <p:nvPr/>
          </p:nvSpPr>
          <p:spPr bwMode="auto">
            <a:xfrm>
              <a:off x="5069" y="2083"/>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17" name="Rectangle 253"/>
            <p:cNvSpPr>
              <a:spLocks noChangeArrowheads="1"/>
            </p:cNvSpPr>
            <p:nvPr/>
          </p:nvSpPr>
          <p:spPr bwMode="auto">
            <a:xfrm>
              <a:off x="5203" y="2083"/>
              <a:ext cx="135" cy="125"/>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318" name="Rectangle 254"/>
            <p:cNvSpPr>
              <a:spLocks noChangeArrowheads="1"/>
            </p:cNvSpPr>
            <p:nvPr/>
          </p:nvSpPr>
          <p:spPr bwMode="auto">
            <a:xfrm>
              <a:off x="5338" y="2083"/>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19" name="Rectangle 255"/>
            <p:cNvSpPr>
              <a:spLocks noChangeArrowheads="1"/>
            </p:cNvSpPr>
            <p:nvPr/>
          </p:nvSpPr>
          <p:spPr bwMode="auto">
            <a:xfrm>
              <a:off x="4262" y="2083"/>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20" name="Rectangle 256"/>
            <p:cNvSpPr>
              <a:spLocks noChangeArrowheads="1"/>
            </p:cNvSpPr>
            <p:nvPr/>
          </p:nvSpPr>
          <p:spPr bwMode="auto">
            <a:xfrm>
              <a:off x="4128" y="2083"/>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21" name="Rectangle 257"/>
            <p:cNvSpPr>
              <a:spLocks noChangeArrowheads="1"/>
            </p:cNvSpPr>
            <p:nvPr/>
          </p:nvSpPr>
          <p:spPr bwMode="auto">
            <a:xfrm>
              <a:off x="4397" y="2208"/>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22" name="Rectangle 258"/>
            <p:cNvSpPr>
              <a:spLocks noChangeArrowheads="1"/>
            </p:cNvSpPr>
            <p:nvPr/>
          </p:nvSpPr>
          <p:spPr bwMode="auto">
            <a:xfrm>
              <a:off x="4531" y="2208"/>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23" name="Rectangle 259"/>
            <p:cNvSpPr>
              <a:spLocks noChangeArrowheads="1"/>
            </p:cNvSpPr>
            <p:nvPr/>
          </p:nvSpPr>
          <p:spPr bwMode="auto">
            <a:xfrm>
              <a:off x="4666" y="2208"/>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24" name="Rectangle 260"/>
            <p:cNvSpPr>
              <a:spLocks noChangeArrowheads="1"/>
            </p:cNvSpPr>
            <p:nvPr/>
          </p:nvSpPr>
          <p:spPr bwMode="auto">
            <a:xfrm>
              <a:off x="4800" y="2208"/>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25" name="Rectangle 261"/>
            <p:cNvSpPr>
              <a:spLocks noChangeArrowheads="1"/>
            </p:cNvSpPr>
            <p:nvPr/>
          </p:nvSpPr>
          <p:spPr bwMode="auto">
            <a:xfrm>
              <a:off x="4934" y="2208"/>
              <a:ext cx="135" cy="125"/>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326" name="Rectangle 262"/>
            <p:cNvSpPr>
              <a:spLocks noChangeArrowheads="1"/>
            </p:cNvSpPr>
            <p:nvPr/>
          </p:nvSpPr>
          <p:spPr bwMode="auto">
            <a:xfrm>
              <a:off x="5069" y="2208"/>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27" name="Rectangle 263"/>
            <p:cNvSpPr>
              <a:spLocks noChangeArrowheads="1"/>
            </p:cNvSpPr>
            <p:nvPr/>
          </p:nvSpPr>
          <p:spPr bwMode="auto">
            <a:xfrm>
              <a:off x="5203" y="2208"/>
              <a:ext cx="135" cy="125"/>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328" name="Rectangle 264"/>
            <p:cNvSpPr>
              <a:spLocks noChangeArrowheads="1"/>
            </p:cNvSpPr>
            <p:nvPr/>
          </p:nvSpPr>
          <p:spPr bwMode="auto">
            <a:xfrm>
              <a:off x="5338" y="2208"/>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29" name="Rectangle 265"/>
            <p:cNvSpPr>
              <a:spLocks noChangeArrowheads="1"/>
            </p:cNvSpPr>
            <p:nvPr/>
          </p:nvSpPr>
          <p:spPr bwMode="auto">
            <a:xfrm>
              <a:off x="4262" y="2208"/>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30" name="Rectangle 266"/>
            <p:cNvSpPr>
              <a:spLocks noChangeArrowheads="1"/>
            </p:cNvSpPr>
            <p:nvPr/>
          </p:nvSpPr>
          <p:spPr bwMode="auto">
            <a:xfrm>
              <a:off x="4128" y="2208"/>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31" name="Rectangle 267"/>
            <p:cNvSpPr>
              <a:spLocks noChangeArrowheads="1"/>
            </p:cNvSpPr>
            <p:nvPr/>
          </p:nvSpPr>
          <p:spPr bwMode="auto">
            <a:xfrm>
              <a:off x="4397" y="2333"/>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32" name="Rectangle 268"/>
            <p:cNvSpPr>
              <a:spLocks noChangeArrowheads="1"/>
            </p:cNvSpPr>
            <p:nvPr/>
          </p:nvSpPr>
          <p:spPr bwMode="auto">
            <a:xfrm>
              <a:off x="4531" y="2333"/>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33" name="Rectangle 269"/>
            <p:cNvSpPr>
              <a:spLocks noChangeArrowheads="1"/>
            </p:cNvSpPr>
            <p:nvPr/>
          </p:nvSpPr>
          <p:spPr bwMode="auto">
            <a:xfrm>
              <a:off x="4666" y="2333"/>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34" name="Rectangle 270"/>
            <p:cNvSpPr>
              <a:spLocks noChangeArrowheads="1"/>
            </p:cNvSpPr>
            <p:nvPr/>
          </p:nvSpPr>
          <p:spPr bwMode="auto">
            <a:xfrm>
              <a:off x="4800" y="2333"/>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35" name="Rectangle 271"/>
            <p:cNvSpPr>
              <a:spLocks noChangeArrowheads="1"/>
            </p:cNvSpPr>
            <p:nvPr/>
          </p:nvSpPr>
          <p:spPr bwMode="auto">
            <a:xfrm>
              <a:off x="4934" y="2333"/>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36" name="Rectangle 272"/>
            <p:cNvSpPr>
              <a:spLocks noChangeArrowheads="1"/>
            </p:cNvSpPr>
            <p:nvPr/>
          </p:nvSpPr>
          <p:spPr bwMode="auto">
            <a:xfrm>
              <a:off x="5069" y="2333"/>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37" name="Rectangle 273"/>
            <p:cNvSpPr>
              <a:spLocks noChangeArrowheads="1"/>
            </p:cNvSpPr>
            <p:nvPr/>
          </p:nvSpPr>
          <p:spPr bwMode="auto">
            <a:xfrm>
              <a:off x="5203" y="2333"/>
              <a:ext cx="135" cy="125"/>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338" name="Rectangle 274"/>
            <p:cNvSpPr>
              <a:spLocks noChangeArrowheads="1"/>
            </p:cNvSpPr>
            <p:nvPr/>
          </p:nvSpPr>
          <p:spPr bwMode="auto">
            <a:xfrm>
              <a:off x="5338" y="2333"/>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39" name="Rectangle 275"/>
            <p:cNvSpPr>
              <a:spLocks noChangeArrowheads="1"/>
            </p:cNvSpPr>
            <p:nvPr/>
          </p:nvSpPr>
          <p:spPr bwMode="auto">
            <a:xfrm>
              <a:off x="4262" y="2333"/>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40" name="Rectangle 276"/>
            <p:cNvSpPr>
              <a:spLocks noChangeArrowheads="1"/>
            </p:cNvSpPr>
            <p:nvPr/>
          </p:nvSpPr>
          <p:spPr bwMode="auto">
            <a:xfrm>
              <a:off x="4128" y="2333"/>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41" name="Rectangle 277"/>
            <p:cNvSpPr>
              <a:spLocks noChangeArrowheads="1"/>
            </p:cNvSpPr>
            <p:nvPr/>
          </p:nvSpPr>
          <p:spPr bwMode="auto">
            <a:xfrm>
              <a:off x="4397" y="2458"/>
              <a:ext cx="134" cy="124"/>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342" name="Rectangle 278"/>
            <p:cNvSpPr>
              <a:spLocks noChangeArrowheads="1"/>
            </p:cNvSpPr>
            <p:nvPr/>
          </p:nvSpPr>
          <p:spPr bwMode="auto">
            <a:xfrm>
              <a:off x="4531" y="2458"/>
              <a:ext cx="135" cy="124"/>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343" name="Rectangle 279"/>
            <p:cNvSpPr>
              <a:spLocks noChangeArrowheads="1"/>
            </p:cNvSpPr>
            <p:nvPr/>
          </p:nvSpPr>
          <p:spPr bwMode="auto">
            <a:xfrm>
              <a:off x="4666" y="2458"/>
              <a:ext cx="134" cy="124"/>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344" name="Rectangle 280"/>
            <p:cNvSpPr>
              <a:spLocks noChangeArrowheads="1"/>
            </p:cNvSpPr>
            <p:nvPr/>
          </p:nvSpPr>
          <p:spPr bwMode="auto">
            <a:xfrm>
              <a:off x="4800" y="2458"/>
              <a:ext cx="134" cy="124"/>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345" name="Rectangle 281"/>
            <p:cNvSpPr>
              <a:spLocks noChangeArrowheads="1"/>
            </p:cNvSpPr>
            <p:nvPr/>
          </p:nvSpPr>
          <p:spPr bwMode="auto">
            <a:xfrm>
              <a:off x="4934" y="2458"/>
              <a:ext cx="135" cy="12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46" name="Rectangle 282"/>
            <p:cNvSpPr>
              <a:spLocks noChangeArrowheads="1"/>
            </p:cNvSpPr>
            <p:nvPr/>
          </p:nvSpPr>
          <p:spPr bwMode="auto">
            <a:xfrm>
              <a:off x="5069" y="2458"/>
              <a:ext cx="134" cy="12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47" name="Rectangle 283"/>
            <p:cNvSpPr>
              <a:spLocks noChangeArrowheads="1"/>
            </p:cNvSpPr>
            <p:nvPr/>
          </p:nvSpPr>
          <p:spPr bwMode="auto">
            <a:xfrm>
              <a:off x="5203" y="2458"/>
              <a:ext cx="135" cy="124"/>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348" name="Rectangle 284"/>
            <p:cNvSpPr>
              <a:spLocks noChangeArrowheads="1"/>
            </p:cNvSpPr>
            <p:nvPr/>
          </p:nvSpPr>
          <p:spPr bwMode="auto">
            <a:xfrm>
              <a:off x="5338" y="2458"/>
              <a:ext cx="134" cy="12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49" name="Rectangle 285"/>
            <p:cNvSpPr>
              <a:spLocks noChangeArrowheads="1"/>
            </p:cNvSpPr>
            <p:nvPr/>
          </p:nvSpPr>
          <p:spPr bwMode="auto">
            <a:xfrm>
              <a:off x="4262" y="2458"/>
              <a:ext cx="135" cy="124"/>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350" name="Rectangle 286"/>
            <p:cNvSpPr>
              <a:spLocks noChangeArrowheads="1"/>
            </p:cNvSpPr>
            <p:nvPr/>
          </p:nvSpPr>
          <p:spPr bwMode="auto">
            <a:xfrm>
              <a:off x="4128" y="2458"/>
              <a:ext cx="134" cy="124"/>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51" name="Rectangle 287"/>
            <p:cNvSpPr>
              <a:spLocks noChangeArrowheads="1"/>
            </p:cNvSpPr>
            <p:nvPr/>
          </p:nvSpPr>
          <p:spPr bwMode="auto">
            <a:xfrm>
              <a:off x="4397" y="2582"/>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52" name="Rectangle 288"/>
            <p:cNvSpPr>
              <a:spLocks noChangeArrowheads="1"/>
            </p:cNvSpPr>
            <p:nvPr/>
          </p:nvSpPr>
          <p:spPr bwMode="auto">
            <a:xfrm>
              <a:off x="4531" y="2582"/>
              <a:ext cx="135" cy="125"/>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353" name="Rectangle 289"/>
            <p:cNvSpPr>
              <a:spLocks noChangeArrowheads="1"/>
            </p:cNvSpPr>
            <p:nvPr/>
          </p:nvSpPr>
          <p:spPr bwMode="auto">
            <a:xfrm>
              <a:off x="4666" y="2582"/>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54" name="Rectangle 290"/>
            <p:cNvSpPr>
              <a:spLocks noChangeArrowheads="1"/>
            </p:cNvSpPr>
            <p:nvPr/>
          </p:nvSpPr>
          <p:spPr bwMode="auto">
            <a:xfrm>
              <a:off x="4800" y="2582"/>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55" name="Rectangle 291"/>
            <p:cNvSpPr>
              <a:spLocks noChangeArrowheads="1"/>
            </p:cNvSpPr>
            <p:nvPr/>
          </p:nvSpPr>
          <p:spPr bwMode="auto">
            <a:xfrm>
              <a:off x="4934" y="2582"/>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56" name="Rectangle 292"/>
            <p:cNvSpPr>
              <a:spLocks noChangeArrowheads="1"/>
            </p:cNvSpPr>
            <p:nvPr/>
          </p:nvSpPr>
          <p:spPr bwMode="auto">
            <a:xfrm>
              <a:off x="5069" y="2582"/>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57" name="Rectangle 293"/>
            <p:cNvSpPr>
              <a:spLocks noChangeArrowheads="1"/>
            </p:cNvSpPr>
            <p:nvPr/>
          </p:nvSpPr>
          <p:spPr bwMode="auto">
            <a:xfrm>
              <a:off x="5203" y="2582"/>
              <a:ext cx="135" cy="125"/>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358" name="Rectangle 294"/>
            <p:cNvSpPr>
              <a:spLocks noChangeArrowheads="1"/>
            </p:cNvSpPr>
            <p:nvPr/>
          </p:nvSpPr>
          <p:spPr bwMode="auto">
            <a:xfrm>
              <a:off x="5338" y="2582"/>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59" name="Rectangle 295"/>
            <p:cNvSpPr>
              <a:spLocks noChangeArrowheads="1"/>
            </p:cNvSpPr>
            <p:nvPr/>
          </p:nvSpPr>
          <p:spPr bwMode="auto">
            <a:xfrm>
              <a:off x="4262" y="2582"/>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60" name="Rectangle 296"/>
            <p:cNvSpPr>
              <a:spLocks noChangeArrowheads="1"/>
            </p:cNvSpPr>
            <p:nvPr/>
          </p:nvSpPr>
          <p:spPr bwMode="auto">
            <a:xfrm>
              <a:off x="4128" y="2582"/>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61" name="Rectangle 297"/>
            <p:cNvSpPr>
              <a:spLocks noChangeArrowheads="1"/>
            </p:cNvSpPr>
            <p:nvPr/>
          </p:nvSpPr>
          <p:spPr bwMode="auto">
            <a:xfrm>
              <a:off x="4397" y="2707"/>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62" name="Rectangle 298"/>
            <p:cNvSpPr>
              <a:spLocks noChangeArrowheads="1"/>
            </p:cNvSpPr>
            <p:nvPr/>
          </p:nvSpPr>
          <p:spPr bwMode="auto">
            <a:xfrm>
              <a:off x="4531" y="2707"/>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63" name="Rectangle 299"/>
            <p:cNvSpPr>
              <a:spLocks noChangeArrowheads="1"/>
            </p:cNvSpPr>
            <p:nvPr/>
          </p:nvSpPr>
          <p:spPr bwMode="auto">
            <a:xfrm>
              <a:off x="4666" y="2707"/>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64" name="Rectangle 300"/>
            <p:cNvSpPr>
              <a:spLocks noChangeArrowheads="1"/>
            </p:cNvSpPr>
            <p:nvPr/>
          </p:nvSpPr>
          <p:spPr bwMode="auto">
            <a:xfrm>
              <a:off x="4800" y="2707"/>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65" name="Rectangle 301"/>
            <p:cNvSpPr>
              <a:spLocks noChangeArrowheads="1"/>
            </p:cNvSpPr>
            <p:nvPr/>
          </p:nvSpPr>
          <p:spPr bwMode="auto">
            <a:xfrm>
              <a:off x="4934" y="2707"/>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66" name="Rectangle 302"/>
            <p:cNvSpPr>
              <a:spLocks noChangeArrowheads="1"/>
            </p:cNvSpPr>
            <p:nvPr/>
          </p:nvSpPr>
          <p:spPr bwMode="auto">
            <a:xfrm>
              <a:off x="5069" y="2707"/>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67" name="Rectangle 303"/>
            <p:cNvSpPr>
              <a:spLocks noChangeArrowheads="1"/>
            </p:cNvSpPr>
            <p:nvPr/>
          </p:nvSpPr>
          <p:spPr bwMode="auto">
            <a:xfrm>
              <a:off x="5203" y="2707"/>
              <a:ext cx="135" cy="125"/>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88368" name="Rectangle 304"/>
            <p:cNvSpPr>
              <a:spLocks noChangeArrowheads="1"/>
            </p:cNvSpPr>
            <p:nvPr/>
          </p:nvSpPr>
          <p:spPr bwMode="auto">
            <a:xfrm>
              <a:off x="5338" y="2707"/>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69" name="Rectangle 305"/>
            <p:cNvSpPr>
              <a:spLocks noChangeArrowheads="1"/>
            </p:cNvSpPr>
            <p:nvPr/>
          </p:nvSpPr>
          <p:spPr bwMode="auto">
            <a:xfrm>
              <a:off x="4262" y="2707"/>
              <a:ext cx="135"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88370" name="Rectangle 306"/>
            <p:cNvSpPr>
              <a:spLocks noChangeArrowheads="1"/>
            </p:cNvSpPr>
            <p:nvPr/>
          </p:nvSpPr>
          <p:spPr bwMode="auto">
            <a:xfrm>
              <a:off x="4128" y="2707"/>
              <a:ext cx="134" cy="125"/>
            </a:xfrm>
            <a:prstGeom prst="rect">
              <a:avLst/>
            </a:prstGeom>
            <a:solidFill>
              <a:schemeClr val="bg1"/>
            </a:solidFill>
            <a:ln w="12700">
              <a:solidFill>
                <a:schemeClr val="tx1"/>
              </a:solidFill>
              <a:miter lim="800000"/>
              <a:headEnd/>
              <a:tailEnd/>
            </a:ln>
            <a:effectLst/>
          </p:spPr>
          <p:txBody>
            <a:bodyPr wrap="none" anchor="ctr"/>
            <a:lstStyle/>
            <a:p>
              <a:endParaRPr lang="en-US"/>
            </a:p>
          </p:txBody>
        </p:sp>
      </p:grpSp>
      <p:sp>
        <p:nvSpPr>
          <p:cNvPr id="88371" name="Text Box 307"/>
          <p:cNvSpPr txBox="1">
            <a:spLocks noChangeArrowheads="1"/>
          </p:cNvSpPr>
          <p:nvPr/>
        </p:nvSpPr>
        <p:spPr bwMode="auto">
          <a:xfrm>
            <a:off x="2819400" y="3429000"/>
            <a:ext cx="361950" cy="457200"/>
          </a:xfrm>
          <a:prstGeom prst="rect">
            <a:avLst/>
          </a:prstGeom>
          <a:noFill/>
          <a:ln w="12700">
            <a:noFill/>
            <a:miter lim="800000"/>
            <a:headEnd/>
            <a:tailEnd/>
          </a:ln>
          <a:effectLst/>
        </p:spPr>
        <p:txBody>
          <a:bodyPr wrap="none">
            <a:spAutoFit/>
          </a:bodyPr>
          <a:lstStyle/>
          <a:p>
            <a:r>
              <a:rPr lang="en-US" sz="2400"/>
              <a:t>+</a:t>
            </a:r>
            <a:endParaRPr lang="en-US"/>
          </a:p>
        </p:txBody>
      </p:sp>
      <p:sp>
        <p:nvSpPr>
          <p:cNvPr id="88372" name="Text Box 308"/>
          <p:cNvSpPr txBox="1">
            <a:spLocks noChangeArrowheads="1"/>
          </p:cNvSpPr>
          <p:nvPr/>
        </p:nvSpPr>
        <p:spPr bwMode="auto">
          <a:xfrm>
            <a:off x="5791200" y="3419475"/>
            <a:ext cx="304800" cy="457200"/>
          </a:xfrm>
          <a:prstGeom prst="rect">
            <a:avLst/>
          </a:prstGeom>
          <a:noFill/>
          <a:ln w="12700">
            <a:noFill/>
            <a:miter lim="800000"/>
            <a:headEnd/>
            <a:tailEnd/>
          </a:ln>
          <a:effectLst/>
        </p:spPr>
        <p:txBody>
          <a:bodyPr>
            <a:spAutoFit/>
          </a:bodyPr>
          <a:lstStyle/>
          <a:p>
            <a:pPr>
              <a:spcBef>
                <a:spcPct val="50000"/>
              </a:spcBef>
            </a:pPr>
            <a:r>
              <a:rPr lang="en-US" sz="2400"/>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Interface</a:t>
            </a:r>
          </a:p>
        </p:txBody>
      </p:sp>
      <p:sp>
        <p:nvSpPr>
          <p:cNvPr id="89091" name="Rectangle 3"/>
          <p:cNvSpPr>
            <a:spLocks noGrp="1" noChangeArrowheads="1"/>
          </p:cNvSpPr>
          <p:nvPr>
            <p:ph type="body" idx="1"/>
          </p:nvPr>
        </p:nvSpPr>
        <p:spPr>
          <a:xfrm>
            <a:off x="381000" y="952500"/>
            <a:ext cx="8534400" cy="5448300"/>
          </a:xfrm>
        </p:spPr>
        <p:txBody>
          <a:bodyPr>
            <a:normAutofit fontScale="92500" lnSpcReduction="10000"/>
          </a:bodyPr>
          <a:lstStyle/>
          <a:p>
            <a:pPr>
              <a:buFontTx/>
              <a:buNone/>
            </a:pPr>
            <a:endParaRPr lang="en-US" sz="2000" dirty="0">
              <a:latin typeface="Courier New" pitchFamily="49" charset="0"/>
            </a:endParaRPr>
          </a:p>
          <a:p>
            <a:pPr>
              <a:buFontTx/>
              <a:buNone/>
            </a:pPr>
            <a:r>
              <a:rPr lang="en-US" sz="2000" dirty="0" err="1">
                <a:latin typeface="Courier New" pitchFamily="49" charset="0"/>
              </a:rPr>
              <a:t>createRectangle</a:t>
            </a:r>
            <a:r>
              <a:rPr lang="en-US" sz="2000" dirty="0">
                <a:latin typeface="Courier New" pitchFamily="49" charset="0"/>
              </a:rPr>
              <a:t> :: Point -&gt; Point -&gt; IO </a:t>
            </a:r>
            <a:r>
              <a:rPr lang="en-US" sz="2000" dirty="0" err="1">
                <a:latin typeface="Courier New" pitchFamily="49" charset="0"/>
              </a:rPr>
              <a:t>G.Region</a:t>
            </a:r>
            <a:endParaRPr lang="en-US" sz="2000" dirty="0">
              <a:latin typeface="Courier New" pitchFamily="49" charset="0"/>
            </a:endParaRPr>
          </a:p>
          <a:p>
            <a:pPr>
              <a:buFontTx/>
              <a:buNone/>
            </a:pPr>
            <a:r>
              <a:rPr lang="en-US" sz="2000" dirty="0" err="1">
                <a:latin typeface="Courier New" pitchFamily="49" charset="0"/>
              </a:rPr>
              <a:t>createEllipse</a:t>
            </a:r>
            <a:r>
              <a:rPr lang="en-US" sz="2000" dirty="0">
                <a:latin typeface="Courier New" pitchFamily="49" charset="0"/>
              </a:rPr>
              <a:t>   :: Point -&gt; Point -&gt; IO </a:t>
            </a:r>
            <a:r>
              <a:rPr lang="en-US" sz="2000" dirty="0" err="1">
                <a:latin typeface="Courier New" pitchFamily="49" charset="0"/>
              </a:rPr>
              <a:t>G.Region</a:t>
            </a:r>
            <a:endParaRPr lang="en-US" sz="2000" dirty="0">
              <a:latin typeface="Courier New" pitchFamily="49" charset="0"/>
            </a:endParaRPr>
          </a:p>
          <a:p>
            <a:pPr>
              <a:buFontTx/>
              <a:buNone/>
            </a:pPr>
            <a:r>
              <a:rPr lang="en-US" sz="2000" dirty="0" err="1">
                <a:latin typeface="Courier New" pitchFamily="49" charset="0"/>
              </a:rPr>
              <a:t>createPolygon</a:t>
            </a:r>
            <a:r>
              <a:rPr lang="en-US" sz="2000" dirty="0">
                <a:latin typeface="Courier New" pitchFamily="49" charset="0"/>
              </a:rPr>
              <a:t>   :: [Point] -&gt; IO </a:t>
            </a:r>
            <a:r>
              <a:rPr lang="en-US" sz="2000" dirty="0" err="1">
                <a:latin typeface="Courier New" pitchFamily="49" charset="0"/>
              </a:rPr>
              <a:t>G.Region</a:t>
            </a:r>
            <a:endParaRPr lang="en-US" sz="2000" dirty="0">
              <a:latin typeface="Courier New" pitchFamily="49" charset="0"/>
            </a:endParaRPr>
          </a:p>
          <a:p>
            <a:pPr>
              <a:buFontTx/>
              <a:buNone/>
            </a:pPr>
            <a:endParaRPr lang="en-US" sz="2000" dirty="0">
              <a:latin typeface="Courier New" pitchFamily="49" charset="0"/>
            </a:endParaRPr>
          </a:p>
          <a:p>
            <a:pPr>
              <a:buFontTx/>
              <a:buNone/>
            </a:pPr>
            <a:r>
              <a:rPr lang="en-US" sz="2000" dirty="0" err="1">
                <a:latin typeface="Courier New" pitchFamily="49" charset="0"/>
              </a:rPr>
              <a:t>andRegion</a:t>
            </a:r>
            <a:r>
              <a:rPr lang="en-US" sz="2000" dirty="0">
                <a:latin typeface="Courier New" pitchFamily="49" charset="0"/>
              </a:rPr>
              <a:t>       :: </a:t>
            </a:r>
            <a:r>
              <a:rPr lang="en-US" sz="2000" dirty="0" err="1">
                <a:latin typeface="Courier New" pitchFamily="49" charset="0"/>
              </a:rPr>
              <a:t>G.Region</a:t>
            </a:r>
            <a:r>
              <a:rPr lang="en-US" sz="2000" dirty="0">
                <a:latin typeface="Courier New" pitchFamily="49" charset="0"/>
              </a:rPr>
              <a:t> -&gt; </a:t>
            </a:r>
            <a:r>
              <a:rPr lang="en-US" sz="2000" dirty="0" err="1">
                <a:latin typeface="Courier New" pitchFamily="49" charset="0"/>
              </a:rPr>
              <a:t>G.Region</a:t>
            </a:r>
            <a:r>
              <a:rPr lang="en-US" sz="2000" dirty="0">
                <a:latin typeface="Courier New" pitchFamily="49" charset="0"/>
              </a:rPr>
              <a:t> -&gt; IO </a:t>
            </a:r>
            <a:r>
              <a:rPr lang="en-US" sz="2000" dirty="0" err="1">
                <a:latin typeface="Courier New" pitchFamily="49" charset="0"/>
              </a:rPr>
              <a:t>G.Region</a:t>
            </a:r>
            <a:endParaRPr lang="en-US" sz="2000" dirty="0">
              <a:latin typeface="Courier New" pitchFamily="49" charset="0"/>
            </a:endParaRPr>
          </a:p>
          <a:p>
            <a:pPr>
              <a:buFontTx/>
              <a:buNone/>
            </a:pPr>
            <a:r>
              <a:rPr lang="en-US" sz="2000" dirty="0" err="1">
                <a:latin typeface="Courier New" pitchFamily="49" charset="0"/>
              </a:rPr>
              <a:t>orRegion</a:t>
            </a:r>
            <a:r>
              <a:rPr lang="en-US" sz="2000" dirty="0">
                <a:latin typeface="Courier New" pitchFamily="49" charset="0"/>
              </a:rPr>
              <a:t>        :: </a:t>
            </a:r>
            <a:r>
              <a:rPr lang="en-US" sz="2000" dirty="0" err="1">
                <a:latin typeface="Courier New" pitchFamily="49" charset="0"/>
              </a:rPr>
              <a:t>G.Region</a:t>
            </a:r>
            <a:r>
              <a:rPr lang="en-US" sz="2000" dirty="0">
                <a:latin typeface="Courier New" pitchFamily="49" charset="0"/>
              </a:rPr>
              <a:t> -&gt; </a:t>
            </a:r>
            <a:r>
              <a:rPr lang="en-US" sz="2000" dirty="0" err="1">
                <a:latin typeface="Courier New" pitchFamily="49" charset="0"/>
              </a:rPr>
              <a:t>G.Region</a:t>
            </a:r>
            <a:r>
              <a:rPr lang="en-US" sz="2000" dirty="0">
                <a:latin typeface="Courier New" pitchFamily="49" charset="0"/>
              </a:rPr>
              <a:t> -&gt; IO </a:t>
            </a:r>
            <a:r>
              <a:rPr lang="en-US" sz="2000" dirty="0" err="1">
                <a:latin typeface="Courier New" pitchFamily="49" charset="0"/>
              </a:rPr>
              <a:t>G.Region</a:t>
            </a:r>
            <a:endParaRPr lang="en-US" sz="2000" dirty="0">
              <a:latin typeface="Courier New" pitchFamily="49" charset="0"/>
            </a:endParaRPr>
          </a:p>
          <a:p>
            <a:pPr>
              <a:buFontTx/>
              <a:buNone/>
            </a:pPr>
            <a:r>
              <a:rPr lang="en-US" sz="2000" dirty="0" err="1">
                <a:latin typeface="Courier New" pitchFamily="49" charset="0"/>
              </a:rPr>
              <a:t>xorRegion</a:t>
            </a:r>
            <a:r>
              <a:rPr lang="en-US" sz="2000" dirty="0">
                <a:latin typeface="Courier New" pitchFamily="49" charset="0"/>
              </a:rPr>
              <a:t>       :: </a:t>
            </a:r>
            <a:r>
              <a:rPr lang="en-US" sz="2000" dirty="0" err="1">
                <a:latin typeface="Courier New" pitchFamily="49" charset="0"/>
              </a:rPr>
              <a:t>G.Region</a:t>
            </a:r>
            <a:r>
              <a:rPr lang="en-US" sz="2000" dirty="0">
                <a:latin typeface="Courier New" pitchFamily="49" charset="0"/>
              </a:rPr>
              <a:t> -&gt; </a:t>
            </a:r>
            <a:r>
              <a:rPr lang="en-US" sz="2000" dirty="0" err="1">
                <a:latin typeface="Courier New" pitchFamily="49" charset="0"/>
              </a:rPr>
              <a:t>G.Region</a:t>
            </a:r>
            <a:r>
              <a:rPr lang="en-US" sz="2000" dirty="0">
                <a:latin typeface="Courier New" pitchFamily="49" charset="0"/>
              </a:rPr>
              <a:t> -&gt; IO </a:t>
            </a:r>
            <a:r>
              <a:rPr lang="en-US" sz="2000" dirty="0" err="1">
                <a:latin typeface="Courier New" pitchFamily="49" charset="0"/>
              </a:rPr>
              <a:t>G.Region</a:t>
            </a:r>
            <a:endParaRPr lang="en-US" sz="2000" dirty="0">
              <a:latin typeface="Courier New" pitchFamily="49" charset="0"/>
            </a:endParaRPr>
          </a:p>
          <a:p>
            <a:pPr>
              <a:buFontTx/>
              <a:buNone/>
            </a:pPr>
            <a:r>
              <a:rPr lang="en-US" sz="2000" dirty="0" err="1">
                <a:latin typeface="Courier New" pitchFamily="49" charset="0"/>
              </a:rPr>
              <a:t>diffRegion</a:t>
            </a:r>
            <a:r>
              <a:rPr lang="en-US" sz="2000" dirty="0">
                <a:latin typeface="Courier New" pitchFamily="49" charset="0"/>
              </a:rPr>
              <a:t>      :: </a:t>
            </a:r>
            <a:r>
              <a:rPr lang="en-US" sz="2000" dirty="0" err="1">
                <a:latin typeface="Courier New" pitchFamily="49" charset="0"/>
              </a:rPr>
              <a:t>G.Region</a:t>
            </a:r>
            <a:r>
              <a:rPr lang="en-US" sz="2000" dirty="0">
                <a:latin typeface="Courier New" pitchFamily="49" charset="0"/>
              </a:rPr>
              <a:t> -&gt; </a:t>
            </a:r>
            <a:r>
              <a:rPr lang="en-US" sz="2000" dirty="0" err="1">
                <a:latin typeface="Courier New" pitchFamily="49" charset="0"/>
              </a:rPr>
              <a:t>G.Region</a:t>
            </a:r>
            <a:r>
              <a:rPr lang="en-US" sz="2000" dirty="0">
                <a:latin typeface="Courier New" pitchFamily="49" charset="0"/>
              </a:rPr>
              <a:t> -&gt; IO </a:t>
            </a:r>
            <a:r>
              <a:rPr lang="en-US" sz="2000" dirty="0" err="1">
                <a:latin typeface="Courier New" pitchFamily="49" charset="0"/>
              </a:rPr>
              <a:t>G.Region</a:t>
            </a:r>
            <a:endParaRPr lang="en-US" sz="2000" dirty="0">
              <a:latin typeface="Courier New" pitchFamily="49" charset="0"/>
            </a:endParaRPr>
          </a:p>
          <a:p>
            <a:pPr>
              <a:buFontTx/>
              <a:buNone/>
            </a:pPr>
            <a:r>
              <a:rPr lang="en-US" sz="2000" dirty="0" err="1">
                <a:latin typeface="Courier New" pitchFamily="49" charset="0"/>
              </a:rPr>
              <a:t>deleteRegion</a:t>
            </a:r>
            <a:r>
              <a:rPr lang="en-US" sz="2000" dirty="0">
                <a:latin typeface="Courier New" pitchFamily="49" charset="0"/>
              </a:rPr>
              <a:t>    :: </a:t>
            </a:r>
            <a:r>
              <a:rPr lang="en-US" sz="2000" dirty="0" err="1">
                <a:latin typeface="Courier New" pitchFamily="49" charset="0"/>
              </a:rPr>
              <a:t>G.Region</a:t>
            </a:r>
            <a:r>
              <a:rPr lang="en-US" sz="2000" dirty="0">
                <a:latin typeface="Courier New" pitchFamily="49" charset="0"/>
              </a:rPr>
              <a:t> -&gt; IO ()</a:t>
            </a:r>
          </a:p>
          <a:p>
            <a:pPr>
              <a:buFontTx/>
              <a:buNone/>
            </a:pPr>
            <a:r>
              <a:rPr lang="en-US" sz="2000" dirty="0">
                <a:latin typeface="Courier New" pitchFamily="49" charset="0"/>
              </a:rPr>
              <a:t>          </a:t>
            </a:r>
          </a:p>
          <a:p>
            <a:pPr>
              <a:buFontTx/>
              <a:buNone/>
            </a:pPr>
            <a:r>
              <a:rPr lang="en-US" sz="2000" dirty="0" err="1">
                <a:solidFill>
                  <a:schemeClr val="hlink"/>
                </a:solidFill>
                <a:latin typeface="Courier New" pitchFamily="49" charset="0"/>
              </a:rPr>
              <a:t>drawRegion</a:t>
            </a:r>
            <a:r>
              <a:rPr lang="en-US" sz="2000" dirty="0">
                <a:solidFill>
                  <a:schemeClr val="hlink"/>
                </a:solidFill>
                <a:latin typeface="Courier New" pitchFamily="49" charset="0"/>
              </a:rPr>
              <a:t>      :: </a:t>
            </a:r>
            <a:r>
              <a:rPr lang="en-US" sz="2000" dirty="0" err="1">
                <a:solidFill>
                  <a:schemeClr val="hlink"/>
                </a:solidFill>
                <a:latin typeface="Courier New" pitchFamily="49" charset="0"/>
              </a:rPr>
              <a:t>G.Region</a:t>
            </a:r>
            <a:r>
              <a:rPr lang="en-US" sz="2000" dirty="0">
                <a:solidFill>
                  <a:schemeClr val="hlink"/>
                </a:solidFill>
                <a:latin typeface="Courier New" pitchFamily="49" charset="0"/>
              </a:rPr>
              <a:t> -&gt; Graphic</a:t>
            </a:r>
          </a:p>
          <a:p>
            <a:pPr>
              <a:buFontTx/>
              <a:buNone/>
            </a:pPr>
            <a:endParaRPr lang="en-US" sz="2000" dirty="0">
              <a:latin typeface="Courier New" pitchFamily="49" charset="0"/>
            </a:endParaRPr>
          </a:p>
          <a:p>
            <a:pPr>
              <a:buFontTx/>
              <a:buNone/>
            </a:pPr>
            <a:r>
              <a:rPr lang="en-US" dirty="0">
                <a:latin typeface="Arial" pitchFamily="34" charset="0"/>
              </a:rPr>
              <a:t>These functions are defined in the </a:t>
            </a:r>
            <a:r>
              <a:rPr lang="en-US" dirty="0" smtClean="0">
                <a:latin typeface="Arial" pitchFamily="34" charset="0"/>
              </a:rPr>
              <a:t>SOE </a:t>
            </a:r>
            <a:r>
              <a:rPr lang="en-US" dirty="0">
                <a:latin typeface="Arial" pitchFamily="34" charset="0"/>
              </a:rPr>
              <a:t>library</a:t>
            </a:r>
          </a:p>
          <a:p>
            <a:pPr>
              <a:buFontTx/>
              <a:buNone/>
            </a:pPr>
            <a:r>
              <a:rPr lang="en-US" dirty="0">
                <a:latin typeface="Arial" pitchFamily="34" charset="0"/>
              </a:rPr>
              <a:t>module.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Drawing G.Region</a:t>
            </a:r>
          </a:p>
        </p:txBody>
      </p:sp>
      <p:sp>
        <p:nvSpPr>
          <p:cNvPr id="90115" name="Rectangle 3"/>
          <p:cNvSpPr>
            <a:spLocks noGrp="1" noChangeArrowheads="1"/>
          </p:cNvSpPr>
          <p:nvPr>
            <p:ph type="body" idx="1"/>
          </p:nvPr>
        </p:nvSpPr>
        <p:spPr>
          <a:xfrm>
            <a:off x="381000" y="952500"/>
            <a:ext cx="8458200" cy="5448300"/>
          </a:xfrm>
        </p:spPr>
        <p:txBody>
          <a:bodyPr>
            <a:normAutofit fontScale="92500" lnSpcReduction="20000"/>
          </a:bodyPr>
          <a:lstStyle/>
          <a:p>
            <a:endParaRPr lang="en-US"/>
          </a:p>
          <a:p>
            <a:r>
              <a:rPr lang="en-US"/>
              <a:t>To draw things quickly, turn them into a G.Region, then turn the G.Region into a graphic object and then use all the machinery we have built up so far.</a:t>
            </a:r>
          </a:p>
          <a:p>
            <a:endParaRPr lang="en-US"/>
          </a:p>
          <a:p>
            <a:pPr>
              <a:buFontTx/>
              <a:buNone/>
            </a:pPr>
            <a:r>
              <a:rPr lang="en-US" sz="2000">
                <a:latin typeface="Courier New" pitchFamily="49" charset="0"/>
              </a:rPr>
              <a:t>drawRegionInWindow::Window -&gt; Color -&gt; Region -&gt; IO ()</a:t>
            </a:r>
          </a:p>
          <a:p>
            <a:pPr>
              <a:buFontTx/>
              <a:buNone/>
            </a:pPr>
            <a:endParaRPr lang="en-US" sz="2000">
              <a:latin typeface="Courier New" pitchFamily="49" charset="0"/>
            </a:endParaRPr>
          </a:p>
          <a:p>
            <a:pPr>
              <a:buFontTx/>
              <a:buNone/>
            </a:pPr>
            <a:r>
              <a:rPr lang="en-US" sz="2000">
                <a:latin typeface="Courier New" pitchFamily="49" charset="0"/>
              </a:rPr>
              <a:t>drawRegionInWindow w c r =</a:t>
            </a:r>
          </a:p>
          <a:p>
            <a:pPr>
              <a:buFontTx/>
              <a:buNone/>
            </a:pPr>
            <a:r>
              <a:rPr lang="en-US" sz="2000">
                <a:latin typeface="Courier New" pitchFamily="49" charset="0"/>
              </a:rPr>
              <a:t>   drawInWindow w </a:t>
            </a:r>
          </a:p>
          <a:p>
            <a:pPr>
              <a:buFontTx/>
              <a:buNone/>
            </a:pPr>
            <a:r>
              <a:rPr lang="en-US" sz="2000">
                <a:latin typeface="Courier New" pitchFamily="49" charset="0"/>
              </a:rPr>
              <a:t>     (withColor c (drawRegion (regionToGRegion r)))</a:t>
            </a:r>
            <a:r>
              <a:rPr lang="en-US"/>
              <a:t> </a:t>
            </a:r>
          </a:p>
          <a:p>
            <a:endParaRPr lang="en-US"/>
          </a:p>
          <a:p>
            <a:r>
              <a:rPr lang="en-US"/>
              <a:t>All we need to define then is:  </a:t>
            </a:r>
            <a:r>
              <a:rPr lang="en-US">
                <a:latin typeface="Courier New" pitchFamily="49" charset="0"/>
              </a:rPr>
              <a:t>regionToGRegion</a:t>
            </a:r>
            <a:r>
              <a:rPr lang="en-US"/>
              <a:t>	</a:t>
            </a:r>
          </a:p>
          <a:p>
            <a:pPr lvl="1"/>
            <a:r>
              <a:rPr lang="en-US"/>
              <a:t>we’ll come back to regionToGRegion in a minute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Drawing Pictures</a:t>
            </a:r>
          </a:p>
        </p:txBody>
      </p:sp>
      <p:sp>
        <p:nvSpPr>
          <p:cNvPr id="92163" name="Rectangle 3"/>
          <p:cNvSpPr>
            <a:spLocks noGrp="1" noChangeArrowheads="1"/>
          </p:cNvSpPr>
          <p:nvPr>
            <p:ph type="body" idx="1"/>
          </p:nvPr>
        </p:nvSpPr>
        <p:spPr/>
        <p:txBody>
          <a:bodyPr>
            <a:normAutofit lnSpcReduction="10000"/>
          </a:bodyPr>
          <a:lstStyle/>
          <a:p>
            <a:r>
              <a:rPr lang="en-US" sz="2800"/>
              <a:t>Pictures combine multiple regions into one big picture. They provide a mechanism for placing one sub-picture on top of another.</a:t>
            </a:r>
          </a:p>
          <a:p>
            <a:endParaRPr lang="en-US" sz="2800"/>
          </a:p>
          <a:p>
            <a:pPr>
              <a:buFontTx/>
              <a:buNone/>
            </a:pPr>
            <a:endParaRPr lang="en-US" sz="2000">
              <a:latin typeface="Courier New" pitchFamily="49" charset="0"/>
            </a:endParaRPr>
          </a:p>
          <a:p>
            <a:pPr>
              <a:buFontTx/>
              <a:buNone/>
            </a:pPr>
            <a:r>
              <a:rPr lang="en-US" sz="2000">
                <a:latin typeface="Courier New" pitchFamily="49" charset="0"/>
              </a:rPr>
              <a:t>drawPic :: Window -&gt; Picture -&gt; IO ()</a:t>
            </a:r>
          </a:p>
          <a:p>
            <a:pPr>
              <a:buFontTx/>
              <a:buNone/>
            </a:pPr>
            <a:endParaRPr lang="en-US" sz="2000">
              <a:latin typeface="Courier New" pitchFamily="49" charset="0"/>
            </a:endParaRPr>
          </a:p>
          <a:p>
            <a:pPr>
              <a:buFontTx/>
              <a:buNone/>
            </a:pPr>
            <a:r>
              <a:rPr lang="en-US" sz="2000">
                <a:latin typeface="Courier New" pitchFamily="49" charset="0"/>
              </a:rPr>
              <a:t>drawPic w (Region c r)   = drawRegionInWindow w c r</a:t>
            </a:r>
          </a:p>
          <a:p>
            <a:pPr>
              <a:buFontTx/>
              <a:buNone/>
            </a:pPr>
            <a:r>
              <a:rPr lang="en-US" sz="2000">
                <a:latin typeface="Courier New" pitchFamily="49" charset="0"/>
              </a:rPr>
              <a:t>drawPic w (p1 `Over` p2) = do { drawPic w p2</a:t>
            </a:r>
          </a:p>
          <a:p>
            <a:pPr>
              <a:buFontTx/>
              <a:buNone/>
            </a:pPr>
            <a:r>
              <a:rPr lang="en-US" sz="2000">
                <a:latin typeface="Courier New" pitchFamily="49" charset="0"/>
              </a:rPr>
              <a:t>                              ; drawPic w p1</a:t>
            </a:r>
          </a:p>
          <a:p>
            <a:pPr>
              <a:buFontTx/>
              <a:buNone/>
            </a:pPr>
            <a:r>
              <a:rPr lang="en-US" sz="2000">
                <a:latin typeface="Courier New" pitchFamily="49" charset="0"/>
              </a:rPr>
              <a:t>                              }</a:t>
            </a:r>
          </a:p>
          <a:p>
            <a:pPr>
              <a:buFontTx/>
              <a:buNone/>
            </a:pPr>
            <a:r>
              <a:rPr lang="en-US" sz="2000">
                <a:latin typeface="Courier New" pitchFamily="49" charset="0"/>
              </a:rPr>
              <a:t>drawPic w EmptyPic       = return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dirty="0"/>
              <a:t>Hello World with Graphics Lib</a:t>
            </a:r>
          </a:p>
        </p:txBody>
      </p:sp>
      <p:sp>
        <p:nvSpPr>
          <p:cNvPr id="151555" name="Text Box 3"/>
          <p:cNvSpPr txBox="1">
            <a:spLocks noChangeArrowheads="1"/>
          </p:cNvSpPr>
          <p:nvPr/>
        </p:nvSpPr>
        <p:spPr bwMode="auto">
          <a:xfrm>
            <a:off x="457200" y="2971800"/>
            <a:ext cx="8458200" cy="3170099"/>
          </a:xfrm>
          <a:prstGeom prst="rect">
            <a:avLst/>
          </a:prstGeom>
          <a:noFill/>
          <a:ln w="12700">
            <a:noFill/>
            <a:miter lim="800000"/>
            <a:headEnd/>
            <a:tailEnd/>
          </a:ln>
          <a:effectLst/>
        </p:spPr>
        <p:txBody>
          <a:bodyPr>
            <a:spAutoFit/>
          </a:bodyPr>
          <a:lstStyle/>
          <a:p>
            <a:r>
              <a:rPr lang="en-US" sz="2000" dirty="0" smtClean="0">
                <a:latin typeface="Courier New" pitchFamily="49" charset="0"/>
              </a:rPr>
              <a:t>module Main where</a:t>
            </a:r>
          </a:p>
          <a:p>
            <a:r>
              <a:rPr lang="en-US" sz="2000" dirty="0" smtClean="0">
                <a:latin typeface="Courier New" pitchFamily="49" charset="0"/>
              </a:rPr>
              <a:t>import SOE</a:t>
            </a:r>
          </a:p>
          <a:p>
            <a:endParaRPr lang="en-US" sz="2000" dirty="0">
              <a:latin typeface="Courier New" pitchFamily="49" charset="0"/>
            </a:endParaRPr>
          </a:p>
          <a:p>
            <a:r>
              <a:rPr lang="en-US" sz="2000" dirty="0" smtClean="0">
                <a:latin typeface="Courier New" pitchFamily="49" charset="0"/>
              </a:rPr>
              <a:t>ex0 =</a:t>
            </a:r>
          </a:p>
          <a:p>
            <a:r>
              <a:rPr lang="en-US" sz="2000" dirty="0" smtClean="0">
                <a:latin typeface="Courier New" pitchFamily="49" charset="0"/>
              </a:rPr>
              <a:t> </a:t>
            </a:r>
            <a:r>
              <a:rPr lang="en-US" sz="2000" dirty="0" err="1" smtClean="0">
                <a:latin typeface="Courier New" pitchFamily="49" charset="0"/>
              </a:rPr>
              <a:t>runGraphics</a:t>
            </a:r>
            <a:r>
              <a:rPr lang="en-US" sz="2000" dirty="0" smtClean="0">
                <a:latin typeface="Courier New" pitchFamily="49" charset="0"/>
              </a:rPr>
              <a:t>(</a:t>
            </a:r>
          </a:p>
          <a:p>
            <a:r>
              <a:rPr lang="en-US" sz="2000" dirty="0" smtClean="0">
                <a:latin typeface="Courier New" pitchFamily="49" charset="0"/>
              </a:rPr>
              <a:t>    do { w &lt;- </a:t>
            </a:r>
            <a:r>
              <a:rPr lang="en-US" sz="2000" dirty="0" err="1" smtClean="0">
                <a:latin typeface="Courier New" pitchFamily="49" charset="0"/>
              </a:rPr>
              <a:t>openWindow</a:t>
            </a:r>
            <a:r>
              <a:rPr lang="en-US" sz="2000" dirty="0" smtClean="0">
                <a:latin typeface="Courier New" pitchFamily="49" charset="0"/>
              </a:rPr>
              <a:t> "First window" (300,300)</a:t>
            </a:r>
          </a:p>
          <a:p>
            <a:r>
              <a:rPr lang="en-US" sz="2000" dirty="0" smtClean="0">
                <a:latin typeface="Courier New" pitchFamily="49" charset="0"/>
              </a:rPr>
              <a:t>       ; </a:t>
            </a:r>
            <a:r>
              <a:rPr lang="en-US" sz="2000" dirty="0" err="1" smtClean="0">
                <a:latin typeface="Courier New" pitchFamily="49" charset="0"/>
              </a:rPr>
              <a:t>drawInWindow</a:t>
            </a:r>
            <a:r>
              <a:rPr lang="en-US" sz="2000" dirty="0" smtClean="0">
                <a:latin typeface="Courier New" pitchFamily="49" charset="0"/>
              </a:rPr>
              <a:t> w (text (100,200) "hello world")</a:t>
            </a:r>
          </a:p>
          <a:p>
            <a:r>
              <a:rPr lang="en-US" sz="2000" dirty="0" smtClean="0">
                <a:latin typeface="Courier New" pitchFamily="49" charset="0"/>
              </a:rPr>
              <a:t>       ; k &lt;- </a:t>
            </a:r>
            <a:r>
              <a:rPr lang="en-US" sz="2000" dirty="0" err="1" smtClean="0">
                <a:latin typeface="Courier New" pitchFamily="49" charset="0"/>
              </a:rPr>
              <a:t>getKey</a:t>
            </a:r>
            <a:r>
              <a:rPr lang="en-US" sz="2000" dirty="0" smtClean="0">
                <a:latin typeface="Courier New" pitchFamily="49" charset="0"/>
              </a:rPr>
              <a:t> w</a:t>
            </a:r>
          </a:p>
          <a:p>
            <a:r>
              <a:rPr lang="en-US" sz="2000" dirty="0" smtClean="0">
                <a:latin typeface="Courier New" pitchFamily="49" charset="0"/>
              </a:rPr>
              <a:t>       ; </a:t>
            </a:r>
            <a:r>
              <a:rPr lang="en-US" sz="2000" dirty="0" err="1" smtClean="0">
                <a:latin typeface="Courier New" pitchFamily="49" charset="0"/>
              </a:rPr>
              <a:t>closeWindow</a:t>
            </a:r>
            <a:r>
              <a:rPr lang="en-US" sz="2000" dirty="0" smtClean="0">
                <a:latin typeface="Courier New" pitchFamily="49" charset="0"/>
              </a:rPr>
              <a:t> w</a:t>
            </a:r>
          </a:p>
          <a:p>
            <a:r>
              <a:rPr lang="en-US" sz="2000" dirty="0" smtClean="0">
                <a:latin typeface="Courier New" pitchFamily="49" charset="0"/>
              </a:rPr>
              <a:t>       } )</a:t>
            </a:r>
            <a:endParaRPr lang="en-US" sz="2000" dirty="0">
              <a:latin typeface="Courier New" pitchFamily="49" charset="0"/>
            </a:endParaRPr>
          </a:p>
        </p:txBody>
      </p:sp>
      <p:pic>
        <p:nvPicPr>
          <p:cNvPr id="151556" name="Picture 4"/>
          <p:cNvPicPr>
            <a:picLocks noGrp="1" noChangeAspect="1" noChangeArrowheads="1"/>
          </p:cNvPicPr>
          <p:nvPr>
            <p:ph type="body" idx="1"/>
          </p:nvPr>
        </p:nvPicPr>
        <p:blipFill>
          <a:blip r:embed="rId2" cstate="print"/>
          <a:srcRect/>
          <a:stretch>
            <a:fillRect/>
          </a:stretch>
        </p:blipFill>
        <p:spPr>
          <a:xfrm>
            <a:off x="4267200" y="1212850"/>
            <a:ext cx="4572000" cy="3054350"/>
          </a:xfrm>
        </p:spPr>
      </p:pic>
      <p:sp>
        <p:nvSpPr>
          <p:cNvPr id="151557" name="AutoShape 5"/>
          <p:cNvSpPr>
            <a:spLocks noChangeArrowheads="1"/>
          </p:cNvSpPr>
          <p:nvPr/>
        </p:nvSpPr>
        <p:spPr bwMode="auto">
          <a:xfrm>
            <a:off x="457200" y="1295400"/>
            <a:ext cx="3352800" cy="1371600"/>
          </a:xfrm>
          <a:prstGeom prst="wedgeRoundRectCallout">
            <a:avLst>
              <a:gd name="adj1" fmla="val -6603"/>
              <a:gd name="adj2" fmla="val 94138"/>
              <a:gd name="adj3" fmla="val 16667"/>
            </a:avLst>
          </a:prstGeom>
          <a:solidFill>
            <a:schemeClr val="bg1"/>
          </a:solidFill>
          <a:ln w="12700">
            <a:solidFill>
              <a:schemeClr val="tx1"/>
            </a:solidFill>
            <a:miter lim="800000"/>
            <a:headEnd/>
            <a:tailEnd/>
          </a:ln>
          <a:effectLst/>
        </p:spPr>
        <p:txBody>
          <a:bodyPr wrap="none" anchor="ctr"/>
          <a:lstStyle/>
          <a:p>
            <a:pPr algn="ctr"/>
            <a:r>
              <a:rPr lang="en-US" dirty="0"/>
              <a:t>This imports a</a:t>
            </a:r>
          </a:p>
          <a:p>
            <a:pPr algn="ctr"/>
            <a:r>
              <a:rPr lang="en-US" dirty="0"/>
              <a:t>library,</a:t>
            </a:r>
          </a:p>
          <a:p>
            <a:pPr algn="ctr"/>
            <a:r>
              <a:rPr lang="en-US" dirty="0" smtClean="0"/>
              <a:t>SOE,</a:t>
            </a:r>
            <a:endParaRPr lang="en-US" dirty="0"/>
          </a:p>
          <a:p>
            <a:pPr algn="ctr"/>
            <a:r>
              <a:rPr lang="en-US" dirty="0"/>
              <a:t>it contains many</a:t>
            </a:r>
          </a:p>
          <a:p>
            <a:pPr algn="ctr"/>
            <a:r>
              <a:rPr lang="en-US" dirty="0"/>
              <a:t>functions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Overview</a:t>
            </a:r>
          </a:p>
        </p:txBody>
      </p:sp>
      <p:sp>
        <p:nvSpPr>
          <p:cNvPr id="91139" name="Rectangle 3"/>
          <p:cNvSpPr>
            <a:spLocks noGrp="1" noChangeArrowheads="1"/>
          </p:cNvSpPr>
          <p:nvPr>
            <p:ph type="body" idx="1"/>
          </p:nvPr>
        </p:nvSpPr>
        <p:spPr/>
        <p:txBody>
          <a:bodyPr>
            <a:normAutofit fontScale="62500" lnSpcReduction="20000"/>
          </a:bodyPr>
          <a:lstStyle/>
          <a:p>
            <a:r>
              <a:rPr lang="en-US"/>
              <a:t>We have a rich calculus of </a:t>
            </a:r>
            <a:r>
              <a:rPr lang="en-US">
                <a:latin typeface="Courier New" pitchFamily="49" charset="0"/>
              </a:rPr>
              <a:t>Shape</a:t>
            </a:r>
            <a:r>
              <a:rPr lang="en-US"/>
              <a:t>s, which we can draw, take the perimeter of, and tell if a point lies within.</a:t>
            </a:r>
          </a:p>
          <a:p>
            <a:r>
              <a:rPr lang="en-US"/>
              <a:t>We extend this with a richer type </a:t>
            </a:r>
            <a:r>
              <a:rPr lang="en-US">
                <a:latin typeface="Courier New" pitchFamily="49" charset="0"/>
              </a:rPr>
              <a:t>Region</a:t>
            </a:r>
            <a:r>
              <a:rPr lang="en-US"/>
              <a:t>, which allows more complicated ways of combination (intersection, complement, etc.). </a:t>
            </a:r>
          </a:p>
          <a:p>
            <a:pPr lvl="1"/>
            <a:r>
              <a:rPr lang="en-US"/>
              <a:t>We gave Region a mathematical semantics as a set of points in the 2-dimensional plane.</a:t>
            </a:r>
          </a:p>
          <a:p>
            <a:pPr lvl="1"/>
            <a:r>
              <a:rPr lang="en-US"/>
              <a:t>We defined some interesting operators like </a:t>
            </a:r>
            <a:r>
              <a:rPr lang="en-US">
                <a:latin typeface="Courier New" pitchFamily="49" charset="0"/>
              </a:rPr>
              <a:t>containsR</a:t>
            </a:r>
            <a:r>
              <a:rPr lang="en-US"/>
              <a:t> which is the characteristic function for a region.</a:t>
            </a:r>
          </a:p>
          <a:p>
            <a:pPr lvl="1"/>
            <a:r>
              <a:rPr lang="en-US"/>
              <a:t>The rich combination ability make </a:t>
            </a:r>
            <a:r>
              <a:rPr lang="en-US">
                <a:latin typeface="Courier New" pitchFamily="49" charset="0"/>
              </a:rPr>
              <a:t>Region</a:t>
            </a:r>
            <a:r>
              <a:rPr lang="en-US"/>
              <a:t> hard to draw efficiently, so we use a lower level datatype supported by the hardware: </a:t>
            </a:r>
            <a:r>
              <a:rPr lang="en-US">
                <a:latin typeface="Courier New" pitchFamily="49" charset="0"/>
              </a:rPr>
              <a:t>G.Region</a:t>
            </a:r>
            <a:r>
              <a:rPr lang="en-US"/>
              <a:t> which is essentially a bit-map.</a:t>
            </a:r>
          </a:p>
          <a:p>
            <a:r>
              <a:rPr lang="en-US"/>
              <a:t>We enrich this even further with the </a:t>
            </a:r>
            <a:r>
              <a:rPr lang="en-US">
                <a:latin typeface="Courier New" pitchFamily="49" charset="0"/>
              </a:rPr>
              <a:t>Picture</a:t>
            </a:r>
            <a:r>
              <a:rPr lang="en-US"/>
              <a:t> type.</a:t>
            </a:r>
          </a:p>
          <a:p>
            <a:r>
              <a:rPr lang="en-US"/>
              <a:t>G.Region is low level, relying on features like overwriting, and explicit allocation and deallocation of memory.</a:t>
            </a:r>
          </a:p>
          <a:p>
            <a:pPr lvl="1"/>
            <a:r>
              <a:rPr lang="en-US"/>
              <a:t>We think of Region, as a highlevel interface to G.Region which hides  the low level details.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a:t>Turning a Region into a </a:t>
            </a:r>
            <a:r>
              <a:rPr lang="en-US" dirty="0" err="1"/>
              <a:t>G.Region</a:t>
            </a:r>
            <a:endParaRPr lang="en-US" dirty="0"/>
          </a:p>
        </p:txBody>
      </p:sp>
      <p:sp>
        <p:nvSpPr>
          <p:cNvPr id="93187" name="Rectangle 3"/>
          <p:cNvSpPr>
            <a:spLocks noGrp="1" noChangeArrowheads="1"/>
          </p:cNvSpPr>
          <p:nvPr>
            <p:ph type="body" idx="1"/>
          </p:nvPr>
        </p:nvSpPr>
        <p:spPr/>
        <p:txBody>
          <a:bodyPr>
            <a:normAutofit lnSpcReduction="10000"/>
          </a:bodyPr>
          <a:lstStyle/>
          <a:p>
            <a:pPr>
              <a:buFontTx/>
              <a:buNone/>
            </a:pPr>
            <a:r>
              <a:rPr lang="en-US" sz="2000" dirty="0"/>
              <a:t>Experiment with a smaller problem to illustrate a lurking efficiency problem.</a:t>
            </a:r>
          </a:p>
          <a:p>
            <a:pPr>
              <a:buFontTx/>
              <a:buNone/>
            </a:pPr>
            <a:endParaRPr lang="en-US" sz="2000" dirty="0"/>
          </a:p>
          <a:p>
            <a:pPr>
              <a:buFontTx/>
              <a:buNone/>
            </a:pPr>
            <a:r>
              <a:rPr lang="en-US" sz="2000" b="1" dirty="0">
                <a:latin typeface="Courier New" pitchFamily="49" charset="0"/>
              </a:rPr>
              <a:t>data </a:t>
            </a:r>
            <a:r>
              <a:rPr lang="en-US" sz="2000" b="1" dirty="0" err="1">
                <a:latin typeface="Courier New" pitchFamily="49" charset="0"/>
              </a:rPr>
              <a:t>NewRegion</a:t>
            </a:r>
            <a:r>
              <a:rPr lang="en-US" sz="2000" b="1" dirty="0">
                <a:latin typeface="Courier New" pitchFamily="49" charset="0"/>
              </a:rPr>
              <a:t> = </a:t>
            </a:r>
            <a:r>
              <a:rPr lang="en-US" sz="2000" b="1" dirty="0" err="1">
                <a:latin typeface="Courier New" pitchFamily="49" charset="0"/>
              </a:rPr>
              <a:t>Rect</a:t>
            </a:r>
            <a:r>
              <a:rPr lang="en-US" sz="2000" b="1" dirty="0">
                <a:latin typeface="Courier New" pitchFamily="49" charset="0"/>
              </a:rPr>
              <a:t> Side </a:t>
            </a:r>
            <a:r>
              <a:rPr lang="en-US" sz="2000" b="1" dirty="0" err="1">
                <a:latin typeface="Courier New" pitchFamily="49" charset="0"/>
              </a:rPr>
              <a:t>Side</a:t>
            </a:r>
            <a:r>
              <a:rPr lang="en-US" sz="2000" b="1" dirty="0">
                <a:latin typeface="Courier New" pitchFamily="49" charset="0"/>
              </a:rPr>
              <a:t>  -- </a:t>
            </a:r>
            <a:r>
              <a:rPr lang="en-US" sz="1800" b="1" dirty="0">
                <a:latin typeface="Courier New" pitchFamily="49" charset="0"/>
              </a:rPr>
              <a:t>Abstracts </a:t>
            </a:r>
            <a:r>
              <a:rPr lang="en-US" sz="1800" b="1" dirty="0" err="1">
                <a:latin typeface="Courier New" pitchFamily="49" charset="0"/>
              </a:rPr>
              <a:t>G.Region</a:t>
            </a:r>
            <a:endParaRPr lang="en-US" sz="1800" b="1" dirty="0">
              <a:latin typeface="Courier New" pitchFamily="49" charset="0"/>
            </a:endParaRPr>
          </a:p>
          <a:p>
            <a:pPr>
              <a:buFontTx/>
              <a:buNone/>
            </a:pPr>
            <a:endParaRPr lang="en-US" sz="2000" b="1" dirty="0">
              <a:latin typeface="Courier New" pitchFamily="49" charset="0"/>
            </a:endParaRPr>
          </a:p>
          <a:p>
            <a:pPr>
              <a:buFontTx/>
              <a:buNone/>
            </a:pPr>
            <a:r>
              <a:rPr lang="en-US" sz="2000" b="1" dirty="0">
                <a:latin typeface="Courier New" pitchFamily="49" charset="0"/>
              </a:rPr>
              <a:t>regToNReg1 :: Region -&gt; </a:t>
            </a:r>
            <a:r>
              <a:rPr lang="en-US" sz="2000" b="1" dirty="0" err="1">
                <a:latin typeface="Courier New" pitchFamily="49" charset="0"/>
              </a:rPr>
              <a:t>NewRegion</a:t>
            </a:r>
            <a:endParaRPr lang="en-US" sz="2000" b="1" dirty="0">
              <a:latin typeface="Courier New" pitchFamily="49" charset="0"/>
            </a:endParaRPr>
          </a:p>
          <a:p>
            <a:pPr>
              <a:buFontTx/>
              <a:buNone/>
            </a:pPr>
            <a:r>
              <a:rPr lang="en-US" sz="2000" b="1" dirty="0">
                <a:latin typeface="Courier New" pitchFamily="49" charset="0"/>
              </a:rPr>
              <a:t>regToNReg1 (Shape (Rectangle </a:t>
            </a:r>
            <a:r>
              <a:rPr lang="en-US" sz="2000" b="1" dirty="0" err="1">
                <a:latin typeface="Courier New" pitchFamily="49" charset="0"/>
              </a:rPr>
              <a:t>sx</a:t>
            </a:r>
            <a:r>
              <a:rPr lang="en-US" sz="2000" b="1" dirty="0">
                <a:latin typeface="Courier New" pitchFamily="49" charset="0"/>
              </a:rPr>
              <a:t> </a:t>
            </a:r>
            <a:r>
              <a:rPr lang="en-US" sz="2000" b="1" dirty="0" err="1">
                <a:latin typeface="Courier New" pitchFamily="49" charset="0"/>
              </a:rPr>
              <a:t>sy</a:t>
            </a:r>
            <a:r>
              <a:rPr lang="en-US" sz="2000" b="1" dirty="0">
                <a:latin typeface="Courier New" pitchFamily="49" charset="0"/>
              </a:rPr>
              <a:t>))</a:t>
            </a:r>
          </a:p>
          <a:p>
            <a:pPr>
              <a:buFontTx/>
              <a:buNone/>
            </a:pPr>
            <a:r>
              <a:rPr lang="en-US" sz="2000" b="1" dirty="0">
                <a:latin typeface="Courier New" pitchFamily="49" charset="0"/>
              </a:rPr>
              <a:t>      = </a:t>
            </a:r>
            <a:r>
              <a:rPr lang="en-US" sz="2000" b="1" dirty="0" err="1">
                <a:latin typeface="Courier New" pitchFamily="49" charset="0"/>
              </a:rPr>
              <a:t>Rect</a:t>
            </a:r>
            <a:r>
              <a:rPr lang="en-US" sz="2000" b="1" dirty="0">
                <a:latin typeface="Courier New" pitchFamily="49" charset="0"/>
              </a:rPr>
              <a:t> </a:t>
            </a:r>
            <a:r>
              <a:rPr lang="en-US" sz="2000" b="1" dirty="0" err="1">
                <a:latin typeface="Courier New" pitchFamily="49" charset="0"/>
              </a:rPr>
              <a:t>sx</a:t>
            </a:r>
            <a:r>
              <a:rPr lang="en-US" sz="2000" b="1" dirty="0">
                <a:latin typeface="Courier New" pitchFamily="49" charset="0"/>
              </a:rPr>
              <a:t> </a:t>
            </a:r>
            <a:r>
              <a:rPr lang="en-US" sz="2000" b="1" dirty="0" err="1">
                <a:latin typeface="Courier New" pitchFamily="49" charset="0"/>
              </a:rPr>
              <a:t>sy</a:t>
            </a:r>
            <a:endParaRPr lang="en-US" sz="2000" b="1" dirty="0">
              <a:latin typeface="Courier New" pitchFamily="49" charset="0"/>
            </a:endParaRPr>
          </a:p>
          <a:p>
            <a:pPr>
              <a:buFontTx/>
              <a:buNone/>
            </a:pPr>
            <a:r>
              <a:rPr lang="en-US" sz="2000" b="1" dirty="0">
                <a:latin typeface="Courier New" pitchFamily="49" charset="0"/>
              </a:rPr>
              <a:t>regToNReg1 (Scale (</a:t>
            </a:r>
            <a:r>
              <a:rPr lang="en-US" sz="2000" b="1" dirty="0" err="1">
                <a:latin typeface="Courier New" pitchFamily="49" charset="0"/>
              </a:rPr>
              <a:t>x,y</a:t>
            </a:r>
            <a:r>
              <a:rPr lang="en-US" sz="2000" b="1" dirty="0">
                <a:latin typeface="Courier New" pitchFamily="49" charset="0"/>
              </a:rPr>
              <a:t>) r) </a:t>
            </a:r>
          </a:p>
          <a:p>
            <a:pPr>
              <a:buFontTx/>
              <a:buNone/>
            </a:pPr>
            <a:r>
              <a:rPr lang="en-US" sz="2000" b="1" dirty="0">
                <a:latin typeface="Courier New" pitchFamily="49" charset="0"/>
              </a:rPr>
              <a:t>      = regToNReg1 (</a:t>
            </a:r>
            <a:r>
              <a:rPr lang="en-US" sz="2000" b="1" dirty="0" err="1">
                <a:latin typeface="Courier New" pitchFamily="49" charset="0"/>
              </a:rPr>
              <a:t>scaleReg</a:t>
            </a:r>
            <a:r>
              <a:rPr lang="en-US" sz="2000" b="1" dirty="0">
                <a:latin typeface="Courier New" pitchFamily="49" charset="0"/>
              </a:rPr>
              <a:t> (</a:t>
            </a:r>
            <a:r>
              <a:rPr lang="en-US" sz="2000" b="1" dirty="0" err="1">
                <a:latin typeface="Courier New" pitchFamily="49" charset="0"/>
              </a:rPr>
              <a:t>x,y</a:t>
            </a:r>
            <a:r>
              <a:rPr lang="en-US" sz="2000" b="1" dirty="0">
                <a:latin typeface="Courier New" pitchFamily="49" charset="0"/>
              </a:rPr>
              <a:t>) r)</a:t>
            </a:r>
          </a:p>
          <a:p>
            <a:pPr>
              <a:buFontTx/>
              <a:buNone/>
            </a:pPr>
            <a:r>
              <a:rPr lang="en-US" sz="2000" b="1" dirty="0">
                <a:latin typeface="Courier New" pitchFamily="49" charset="0"/>
              </a:rPr>
              <a:t>  where </a:t>
            </a:r>
            <a:r>
              <a:rPr lang="en-US" sz="2000" b="1" dirty="0" err="1">
                <a:latin typeface="Courier New" pitchFamily="49" charset="0"/>
              </a:rPr>
              <a:t>scaleReg</a:t>
            </a:r>
            <a:r>
              <a:rPr lang="en-US" sz="2000" b="1" dirty="0">
                <a:latin typeface="Courier New" pitchFamily="49" charset="0"/>
              </a:rPr>
              <a:t> (</a:t>
            </a:r>
            <a:r>
              <a:rPr lang="en-US" sz="2000" b="1" dirty="0" err="1">
                <a:latin typeface="Courier New" pitchFamily="49" charset="0"/>
              </a:rPr>
              <a:t>x,y</a:t>
            </a:r>
            <a:r>
              <a:rPr lang="en-US" sz="2000" b="1" dirty="0">
                <a:latin typeface="Courier New" pitchFamily="49" charset="0"/>
              </a:rPr>
              <a:t>) (Shape (Rectangle </a:t>
            </a:r>
            <a:r>
              <a:rPr lang="en-US" sz="2000" b="1" dirty="0" err="1">
                <a:latin typeface="Courier New" pitchFamily="49" charset="0"/>
              </a:rPr>
              <a:t>sx</a:t>
            </a:r>
            <a:r>
              <a:rPr lang="en-US" sz="2000" b="1" dirty="0">
                <a:latin typeface="Courier New" pitchFamily="49" charset="0"/>
              </a:rPr>
              <a:t> </a:t>
            </a:r>
            <a:r>
              <a:rPr lang="en-US" sz="2000" b="1" dirty="0" err="1">
                <a:latin typeface="Courier New" pitchFamily="49" charset="0"/>
              </a:rPr>
              <a:t>sy</a:t>
            </a:r>
            <a:r>
              <a:rPr lang="en-US" sz="2000" b="1" dirty="0">
                <a:latin typeface="Courier New" pitchFamily="49" charset="0"/>
              </a:rPr>
              <a:t>)) </a:t>
            </a:r>
          </a:p>
          <a:p>
            <a:pPr>
              <a:buFontTx/>
              <a:buNone/>
            </a:pPr>
            <a:r>
              <a:rPr lang="en-US" sz="2000" b="1" dirty="0">
                <a:latin typeface="Courier New" pitchFamily="49" charset="0"/>
              </a:rPr>
              <a:t>             = Shape (Rectangle (x*</a:t>
            </a:r>
            <a:r>
              <a:rPr lang="en-US" sz="2000" b="1" dirty="0" err="1">
                <a:latin typeface="Courier New" pitchFamily="49" charset="0"/>
              </a:rPr>
              <a:t>sx</a:t>
            </a:r>
            <a:r>
              <a:rPr lang="en-US" sz="2000" b="1" dirty="0">
                <a:latin typeface="Courier New" pitchFamily="49" charset="0"/>
              </a:rPr>
              <a:t>) (y*</a:t>
            </a:r>
            <a:r>
              <a:rPr lang="en-US" sz="2000" b="1" dirty="0" err="1">
                <a:latin typeface="Courier New" pitchFamily="49" charset="0"/>
              </a:rPr>
              <a:t>sy</a:t>
            </a:r>
            <a:r>
              <a:rPr lang="en-US" sz="2000" b="1" dirty="0">
                <a:latin typeface="Courier New" pitchFamily="49" charset="0"/>
              </a:rPr>
              <a:t>))</a:t>
            </a:r>
          </a:p>
          <a:p>
            <a:pPr>
              <a:buFontTx/>
              <a:buNone/>
            </a:pPr>
            <a:r>
              <a:rPr lang="en-US" sz="2000" b="1" dirty="0">
                <a:latin typeface="Courier New" pitchFamily="49" charset="0"/>
              </a:rPr>
              <a:t>        </a:t>
            </a:r>
            <a:r>
              <a:rPr lang="en-US" sz="2000" b="1" dirty="0" err="1">
                <a:latin typeface="Courier New" pitchFamily="49" charset="0"/>
              </a:rPr>
              <a:t>scaleReg</a:t>
            </a:r>
            <a:r>
              <a:rPr lang="en-US" sz="2000" b="1" dirty="0">
                <a:latin typeface="Courier New" pitchFamily="49" charset="0"/>
              </a:rPr>
              <a:t> (</a:t>
            </a:r>
            <a:r>
              <a:rPr lang="en-US" sz="2000" b="1" dirty="0" err="1">
                <a:latin typeface="Courier New" pitchFamily="49" charset="0"/>
              </a:rPr>
              <a:t>x,y</a:t>
            </a:r>
            <a:r>
              <a:rPr lang="en-US" sz="2000" b="1" dirty="0">
                <a:latin typeface="Courier New" pitchFamily="49" charset="0"/>
              </a:rPr>
              <a:t>) (Scale s r)               </a:t>
            </a:r>
          </a:p>
          <a:p>
            <a:pPr>
              <a:buFontTx/>
              <a:buNone/>
            </a:pPr>
            <a:r>
              <a:rPr lang="en-US" sz="2000" b="1" dirty="0">
                <a:latin typeface="Courier New" pitchFamily="49" charset="0"/>
              </a:rPr>
              <a:t>             = Scale s (</a:t>
            </a:r>
            <a:r>
              <a:rPr lang="en-US" sz="2000" b="1" dirty="0" err="1">
                <a:latin typeface="Courier New" pitchFamily="49" charset="0"/>
              </a:rPr>
              <a:t>scaleReg</a:t>
            </a:r>
            <a:r>
              <a:rPr lang="en-US" sz="2000" b="1" dirty="0">
                <a:latin typeface="Courier New" pitchFamily="49" charset="0"/>
              </a:rPr>
              <a:t> (</a:t>
            </a:r>
            <a:r>
              <a:rPr lang="en-US" sz="2000" b="1" dirty="0" err="1">
                <a:latin typeface="Courier New" pitchFamily="49" charset="0"/>
              </a:rPr>
              <a:t>x,y</a:t>
            </a:r>
            <a:r>
              <a:rPr lang="en-US" sz="2000" b="1" dirty="0">
                <a:latin typeface="Courier New" pitchFamily="49" charset="0"/>
              </a:rPr>
              <a:t>) r)</a:t>
            </a:r>
          </a:p>
          <a:p>
            <a:pPr>
              <a:buFontTx/>
              <a:buNone/>
            </a:pPr>
            <a:endParaRPr lang="en-US" sz="2000" dirty="0">
              <a:latin typeface="Courier New" pitchFamily="49" charset="0"/>
            </a:endParaRPr>
          </a:p>
        </p:txBody>
      </p:sp>
      <p:sp>
        <p:nvSpPr>
          <p:cNvPr id="93188" name="AutoShape 4"/>
          <p:cNvSpPr>
            <a:spLocks noChangeArrowheads="1"/>
          </p:cNvSpPr>
          <p:nvPr/>
        </p:nvSpPr>
        <p:spPr bwMode="auto">
          <a:xfrm>
            <a:off x="7467600" y="5181600"/>
            <a:ext cx="1447800" cy="685800"/>
          </a:xfrm>
          <a:prstGeom prst="wedgeRoundRectCallout">
            <a:avLst>
              <a:gd name="adj1" fmla="val -100218"/>
              <a:gd name="adj2" fmla="val 36574"/>
              <a:gd name="adj3" fmla="val 16667"/>
            </a:avLst>
          </a:prstGeom>
          <a:solidFill>
            <a:schemeClr val="bg1"/>
          </a:solidFill>
          <a:ln w="12700">
            <a:solidFill>
              <a:schemeClr val="tx1"/>
            </a:solidFill>
            <a:miter lim="800000"/>
            <a:headEnd/>
            <a:tailEnd/>
          </a:ln>
          <a:effectLst/>
        </p:spPr>
        <p:txBody>
          <a:bodyPr/>
          <a:lstStyle/>
          <a:p>
            <a:pPr algn="ctr"/>
            <a:r>
              <a:rPr lang="en-US" sz="1200"/>
              <a:t>Note, scaleReg distributes over Scale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Problem</a:t>
            </a:r>
          </a:p>
        </p:txBody>
      </p:sp>
      <p:sp>
        <p:nvSpPr>
          <p:cNvPr id="94211" name="Rectangle 3"/>
          <p:cNvSpPr>
            <a:spLocks noGrp="1" noChangeArrowheads="1"/>
          </p:cNvSpPr>
          <p:nvPr>
            <p:ph type="body" idx="1"/>
          </p:nvPr>
        </p:nvSpPr>
        <p:spPr/>
        <p:txBody>
          <a:bodyPr>
            <a:normAutofit lnSpcReduction="10000"/>
          </a:bodyPr>
          <a:lstStyle/>
          <a:p>
            <a:r>
              <a:rPr lang="en-US" sz="2800"/>
              <a:t>Consider</a:t>
            </a:r>
          </a:p>
          <a:p>
            <a:pPr>
              <a:buFontTx/>
              <a:buNone/>
            </a:pPr>
            <a:endParaRPr lang="en-US" sz="2000">
              <a:latin typeface="Courier New" pitchFamily="49" charset="0"/>
            </a:endParaRPr>
          </a:p>
          <a:p>
            <a:pPr>
              <a:buFontTx/>
              <a:buNone/>
            </a:pPr>
            <a:r>
              <a:rPr lang="en-US" sz="2000">
                <a:latin typeface="Courier New" pitchFamily="49" charset="0"/>
              </a:rPr>
              <a:t>(Scale (x1,y1) </a:t>
            </a:r>
          </a:p>
          <a:p>
            <a:pPr>
              <a:buFontTx/>
              <a:buNone/>
            </a:pPr>
            <a:r>
              <a:rPr lang="en-US" sz="2000">
                <a:latin typeface="Courier New" pitchFamily="49" charset="0"/>
              </a:rPr>
              <a:t>       (Scale (x2,y2) </a:t>
            </a:r>
          </a:p>
          <a:p>
            <a:pPr>
              <a:buFontTx/>
              <a:buNone/>
            </a:pPr>
            <a:r>
              <a:rPr lang="en-US" sz="2000">
                <a:latin typeface="Courier New" pitchFamily="49" charset="0"/>
              </a:rPr>
              <a:t>              (Scale (x3,y3)</a:t>
            </a:r>
          </a:p>
          <a:p>
            <a:pPr>
              <a:buFontTx/>
              <a:buNone/>
            </a:pPr>
            <a:r>
              <a:rPr lang="en-US" sz="2000">
                <a:latin typeface="Courier New" pitchFamily="49" charset="0"/>
              </a:rPr>
              <a:t>                       ... (Shape (Rectangle sx sy))</a:t>
            </a:r>
          </a:p>
          <a:p>
            <a:pPr>
              <a:buFontTx/>
              <a:buNone/>
            </a:pPr>
            <a:r>
              <a:rPr lang="en-US" sz="2000">
                <a:latin typeface="Courier New" pitchFamily="49" charset="0"/>
              </a:rPr>
              <a:t>                       … )))</a:t>
            </a:r>
          </a:p>
          <a:p>
            <a:pPr>
              <a:buFontTx/>
              <a:buNone/>
            </a:pPr>
            <a:endParaRPr lang="en-US" sz="2000">
              <a:latin typeface="Courier New" pitchFamily="49" charset="0"/>
            </a:endParaRPr>
          </a:p>
          <a:p>
            <a:r>
              <a:rPr lang="en-US"/>
              <a:t>If the Scale level is N-deep, how many traversals does </a:t>
            </a:r>
            <a:r>
              <a:rPr lang="en-US">
                <a:latin typeface="Courier New" pitchFamily="49" charset="0"/>
              </a:rPr>
              <a:t>regToNReg1 </a:t>
            </a:r>
            <a:r>
              <a:rPr lang="en-US"/>
              <a:t>do of the Region tree?</a:t>
            </a:r>
          </a:p>
          <a:p>
            <a:endParaRPr lang="en-US" sz="2800">
              <a:latin typeface="Arial" pitchFamily="34" charset="0"/>
            </a:endParaRPr>
          </a:p>
          <a:p>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dirty="0" smtClean="0"/>
              <a:t>You’ve probably seen </a:t>
            </a:r>
            <a:r>
              <a:rPr lang="en-US" dirty="0"/>
              <a:t>this before</a:t>
            </a:r>
          </a:p>
        </p:txBody>
      </p:sp>
      <p:sp>
        <p:nvSpPr>
          <p:cNvPr id="95235" name="Rectangle 3"/>
          <p:cNvSpPr>
            <a:spLocks noGrp="1" noChangeArrowheads="1"/>
          </p:cNvSpPr>
          <p:nvPr>
            <p:ph type="body" idx="1"/>
          </p:nvPr>
        </p:nvSpPr>
        <p:spPr/>
        <p:txBody>
          <a:bodyPr>
            <a:normAutofit fontScale="92500" lnSpcReduction="10000"/>
          </a:bodyPr>
          <a:lstStyle/>
          <a:p>
            <a:r>
              <a:rPr lang="en-US" sz="2800" dirty="0"/>
              <a:t>Believe it or not </a:t>
            </a:r>
            <a:r>
              <a:rPr lang="en-US" sz="2800" dirty="0" smtClean="0"/>
              <a:t>you probably have </a:t>
            </a:r>
            <a:r>
              <a:rPr lang="en-US" sz="2800" dirty="0"/>
              <a:t>encountered this problem before. Recall the definition of </a:t>
            </a:r>
            <a:r>
              <a:rPr lang="en-US" sz="2800" dirty="0">
                <a:latin typeface="Courier New" pitchFamily="49" charset="0"/>
              </a:rPr>
              <a:t>reverse</a:t>
            </a:r>
            <a:endParaRPr lang="en-US" dirty="0">
              <a:latin typeface="Courier New" pitchFamily="49" charset="0"/>
            </a:endParaRPr>
          </a:p>
          <a:p>
            <a:pPr lvl="1">
              <a:buFontTx/>
              <a:buNone/>
            </a:pPr>
            <a:r>
              <a:rPr lang="en-US" sz="2000" dirty="0">
                <a:latin typeface="Courier New" pitchFamily="49" charset="0"/>
              </a:rPr>
              <a:t>reverse [] = []</a:t>
            </a:r>
          </a:p>
          <a:p>
            <a:pPr lvl="1">
              <a:buFontTx/>
              <a:buNone/>
            </a:pPr>
            <a:r>
              <a:rPr lang="en-US" sz="2000" dirty="0">
                <a:latin typeface="Courier New" pitchFamily="49" charset="0"/>
              </a:rPr>
              <a:t>reverse (x:xs) = (reverse </a:t>
            </a:r>
            <a:r>
              <a:rPr lang="en-US" sz="2000" dirty="0" err="1">
                <a:latin typeface="Courier New" pitchFamily="49" charset="0"/>
              </a:rPr>
              <a:t>xs</a:t>
            </a:r>
            <a:r>
              <a:rPr lang="en-US" sz="2000" dirty="0">
                <a:latin typeface="Courier New" pitchFamily="49" charset="0"/>
              </a:rPr>
              <a:t>) ++ [x]</a:t>
            </a:r>
          </a:p>
          <a:p>
            <a:pPr lvl="1">
              <a:buFontTx/>
              <a:buNone/>
            </a:pPr>
            <a:r>
              <a:rPr lang="en-US" sz="2000" dirty="0">
                <a:latin typeface="Courier New" pitchFamily="49" charset="0"/>
              </a:rPr>
              <a:t>  where [] ++ </a:t>
            </a:r>
            <a:r>
              <a:rPr lang="en-US" sz="2000" dirty="0" err="1">
                <a:latin typeface="Courier New" pitchFamily="49" charset="0"/>
              </a:rPr>
              <a:t>zs</a:t>
            </a:r>
            <a:r>
              <a:rPr lang="en-US" sz="2000" dirty="0">
                <a:latin typeface="Courier New" pitchFamily="49" charset="0"/>
              </a:rPr>
              <a:t> = </a:t>
            </a:r>
            <a:r>
              <a:rPr lang="en-US" sz="2000" dirty="0" err="1">
                <a:latin typeface="Courier New" pitchFamily="49" charset="0"/>
              </a:rPr>
              <a:t>zs</a:t>
            </a:r>
            <a:endParaRPr lang="en-US" sz="2000" dirty="0">
              <a:latin typeface="Courier New" pitchFamily="49" charset="0"/>
            </a:endParaRPr>
          </a:p>
          <a:p>
            <a:pPr lvl="1">
              <a:buFontTx/>
              <a:buNone/>
            </a:pPr>
            <a:r>
              <a:rPr lang="en-US" sz="2000" dirty="0">
                <a:latin typeface="Courier New" pitchFamily="49" charset="0"/>
              </a:rPr>
              <a:t>        (y:ys) ++ </a:t>
            </a:r>
            <a:r>
              <a:rPr lang="en-US" sz="2000" dirty="0" err="1">
                <a:latin typeface="Courier New" pitchFamily="49" charset="0"/>
              </a:rPr>
              <a:t>zs</a:t>
            </a:r>
            <a:r>
              <a:rPr lang="en-US" sz="2000" dirty="0">
                <a:latin typeface="Courier New" pitchFamily="49" charset="0"/>
              </a:rPr>
              <a:t> = y : (</a:t>
            </a:r>
            <a:r>
              <a:rPr lang="en-US" sz="2000" dirty="0" err="1">
                <a:latin typeface="Courier New" pitchFamily="49" charset="0"/>
              </a:rPr>
              <a:t>ys</a:t>
            </a:r>
            <a:r>
              <a:rPr lang="en-US" sz="2000" dirty="0">
                <a:latin typeface="Courier New" pitchFamily="49" charset="0"/>
              </a:rPr>
              <a:t> ++ </a:t>
            </a:r>
            <a:r>
              <a:rPr lang="en-US" sz="2000" dirty="0" err="1">
                <a:latin typeface="Courier New" pitchFamily="49" charset="0"/>
              </a:rPr>
              <a:t>zs</a:t>
            </a:r>
            <a:r>
              <a:rPr lang="en-US" sz="2400" dirty="0">
                <a:latin typeface="Courier New" pitchFamily="49" charset="0"/>
              </a:rPr>
              <a:t>)</a:t>
            </a:r>
          </a:p>
          <a:p>
            <a:pPr lvl="1">
              <a:buFontTx/>
              <a:buNone/>
            </a:pPr>
            <a:endParaRPr lang="en-US" sz="2000" dirty="0">
              <a:latin typeface="Courier New" pitchFamily="49" charset="0"/>
            </a:endParaRPr>
          </a:p>
          <a:p>
            <a:r>
              <a:rPr lang="en-US" sz="2800" dirty="0"/>
              <a:t>How did we solve this? Use an extra accumulating parameter.</a:t>
            </a:r>
          </a:p>
          <a:p>
            <a:pPr lvl="1">
              <a:buFontTx/>
              <a:buNone/>
            </a:pPr>
            <a:r>
              <a:rPr lang="en-US" sz="2000" dirty="0">
                <a:latin typeface="Courier New" pitchFamily="49" charset="0"/>
              </a:rPr>
              <a:t>reverse </a:t>
            </a:r>
            <a:r>
              <a:rPr lang="en-US" sz="2000" dirty="0" err="1">
                <a:latin typeface="Courier New" pitchFamily="49" charset="0"/>
              </a:rPr>
              <a:t>xs</a:t>
            </a:r>
            <a:r>
              <a:rPr lang="en-US" sz="2000" dirty="0">
                <a:latin typeface="Courier New" pitchFamily="49" charset="0"/>
              </a:rPr>
              <a:t> = </a:t>
            </a:r>
            <a:r>
              <a:rPr lang="en-US" sz="2000" dirty="0" err="1">
                <a:latin typeface="Courier New" pitchFamily="49" charset="0"/>
              </a:rPr>
              <a:t>revhelp</a:t>
            </a:r>
            <a:r>
              <a:rPr lang="en-US" sz="2000" dirty="0">
                <a:latin typeface="Courier New" pitchFamily="49" charset="0"/>
              </a:rPr>
              <a:t> </a:t>
            </a:r>
            <a:r>
              <a:rPr lang="en-US" sz="2000" dirty="0" err="1">
                <a:latin typeface="Courier New" pitchFamily="49" charset="0"/>
              </a:rPr>
              <a:t>xs</a:t>
            </a:r>
            <a:r>
              <a:rPr lang="en-US" sz="2000" dirty="0">
                <a:latin typeface="Courier New" pitchFamily="49" charset="0"/>
              </a:rPr>
              <a:t> []</a:t>
            </a:r>
          </a:p>
          <a:p>
            <a:pPr lvl="1">
              <a:buFontTx/>
              <a:buNone/>
            </a:pPr>
            <a:r>
              <a:rPr lang="en-US" sz="2000" dirty="0">
                <a:latin typeface="Courier New" pitchFamily="49" charset="0"/>
              </a:rPr>
              <a:t>  where </a:t>
            </a:r>
            <a:r>
              <a:rPr lang="en-US" sz="2000" dirty="0" err="1">
                <a:latin typeface="Courier New" pitchFamily="49" charset="0"/>
              </a:rPr>
              <a:t>revhelp</a:t>
            </a:r>
            <a:r>
              <a:rPr lang="en-US" sz="2000" dirty="0">
                <a:latin typeface="Courier New" pitchFamily="49" charset="0"/>
              </a:rPr>
              <a:t> [] </a:t>
            </a:r>
            <a:r>
              <a:rPr lang="en-US" sz="2000" dirty="0" err="1">
                <a:latin typeface="Courier New" pitchFamily="49" charset="0"/>
              </a:rPr>
              <a:t>zs</a:t>
            </a:r>
            <a:r>
              <a:rPr lang="en-US" sz="2000" dirty="0">
                <a:latin typeface="Courier New" pitchFamily="49" charset="0"/>
              </a:rPr>
              <a:t> = </a:t>
            </a:r>
            <a:r>
              <a:rPr lang="en-US" sz="2000" dirty="0" err="1">
                <a:latin typeface="Courier New" pitchFamily="49" charset="0"/>
              </a:rPr>
              <a:t>zs</a:t>
            </a:r>
            <a:endParaRPr lang="en-US" sz="2000" dirty="0">
              <a:latin typeface="Courier New" pitchFamily="49" charset="0"/>
            </a:endParaRPr>
          </a:p>
          <a:p>
            <a:pPr lvl="1">
              <a:buFontTx/>
              <a:buNone/>
            </a:pPr>
            <a:r>
              <a:rPr lang="en-US" sz="2000" dirty="0">
                <a:latin typeface="Courier New" pitchFamily="49" charset="0"/>
              </a:rPr>
              <a:t>        </a:t>
            </a:r>
            <a:r>
              <a:rPr lang="en-US" sz="2000" dirty="0" err="1">
                <a:latin typeface="Courier New" pitchFamily="49" charset="0"/>
              </a:rPr>
              <a:t>revhelp</a:t>
            </a:r>
            <a:r>
              <a:rPr lang="en-US" sz="2000" dirty="0">
                <a:latin typeface="Courier New" pitchFamily="49" charset="0"/>
              </a:rPr>
              <a:t> (x:xs) </a:t>
            </a:r>
            <a:r>
              <a:rPr lang="en-US" sz="2000" dirty="0" err="1">
                <a:latin typeface="Courier New" pitchFamily="49" charset="0"/>
              </a:rPr>
              <a:t>zs</a:t>
            </a:r>
            <a:r>
              <a:rPr lang="en-US" sz="2000" dirty="0">
                <a:latin typeface="Courier New" pitchFamily="49" charset="0"/>
              </a:rPr>
              <a:t> = </a:t>
            </a:r>
            <a:r>
              <a:rPr lang="en-US" sz="2000" dirty="0" err="1">
                <a:latin typeface="Courier New" pitchFamily="49" charset="0"/>
              </a:rPr>
              <a:t>revhelp</a:t>
            </a:r>
            <a:r>
              <a:rPr lang="en-US" sz="2000" dirty="0">
                <a:latin typeface="Courier New" pitchFamily="49" charset="0"/>
              </a:rPr>
              <a:t> </a:t>
            </a:r>
            <a:r>
              <a:rPr lang="en-US" sz="2000" dirty="0" err="1">
                <a:latin typeface="Courier New" pitchFamily="49" charset="0"/>
              </a:rPr>
              <a:t>xs</a:t>
            </a:r>
            <a:r>
              <a:rPr lang="en-US" sz="2000" dirty="0">
                <a:latin typeface="Courier New" pitchFamily="49" charset="0"/>
              </a:rPr>
              <a:t> (x:zs)</a:t>
            </a:r>
            <a:r>
              <a:rPr lang="en-US" sz="2800" dirty="0">
                <a:latin typeface="Courier New" pitchFamily="49" charset="0"/>
              </a:rPr>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Accumulate a complex Scale</a:t>
            </a:r>
          </a:p>
        </p:txBody>
      </p:sp>
      <p:sp>
        <p:nvSpPr>
          <p:cNvPr id="96259" name="Rectangle 3"/>
          <p:cNvSpPr>
            <a:spLocks noGrp="1" noChangeArrowheads="1"/>
          </p:cNvSpPr>
          <p:nvPr>
            <p:ph type="body" idx="1"/>
          </p:nvPr>
        </p:nvSpPr>
        <p:spPr>
          <a:xfrm>
            <a:off x="381000" y="952500"/>
            <a:ext cx="8534400" cy="5448300"/>
          </a:xfrm>
        </p:spPr>
        <p:txBody>
          <a:bodyPr/>
          <a:lstStyle/>
          <a:p>
            <a:pPr>
              <a:buFontTx/>
              <a:buNone/>
            </a:pPr>
            <a:endParaRPr lang="en-US" sz="2000">
              <a:latin typeface="Courier New" pitchFamily="49" charset="0"/>
            </a:endParaRPr>
          </a:p>
          <a:p>
            <a:pPr>
              <a:buFontTx/>
              <a:buNone/>
            </a:pPr>
            <a:r>
              <a:rPr lang="en-US" sz="2000">
                <a:latin typeface="Courier New" pitchFamily="49" charset="0"/>
              </a:rPr>
              <a:t>regToNReg2 :: Region -&gt; NewRegion</a:t>
            </a:r>
          </a:p>
          <a:p>
            <a:pPr>
              <a:buFontTx/>
              <a:buNone/>
            </a:pPr>
            <a:r>
              <a:rPr lang="en-US" sz="2000">
                <a:latin typeface="Courier New" pitchFamily="49" charset="0"/>
              </a:rPr>
              <a:t>regToNReg2 r = rToNR (1,1) r</a:t>
            </a:r>
          </a:p>
          <a:p>
            <a:pPr>
              <a:buFontTx/>
              <a:buNone/>
            </a:pPr>
            <a:r>
              <a:rPr lang="en-US" sz="2000">
                <a:latin typeface="Courier New" pitchFamily="49" charset="0"/>
              </a:rPr>
              <a:t>  where rToNR :: (Float,Float) -&gt; Region -&gt; NewRegion</a:t>
            </a:r>
          </a:p>
          <a:p>
            <a:pPr>
              <a:buFontTx/>
              <a:buNone/>
            </a:pPr>
            <a:r>
              <a:rPr lang="en-US" sz="2000">
                <a:latin typeface="Courier New" pitchFamily="49" charset="0"/>
              </a:rPr>
              <a:t>        rToNR (x1,y1) (Shape (Rectangle sx sy)) </a:t>
            </a:r>
          </a:p>
          <a:p>
            <a:pPr>
              <a:buFontTx/>
              <a:buNone/>
            </a:pPr>
            <a:r>
              <a:rPr lang="en-US" sz="2000">
                <a:latin typeface="Courier New" pitchFamily="49" charset="0"/>
              </a:rPr>
              <a:t>               = Rect (x1*sx) (y1*sy)</a:t>
            </a:r>
          </a:p>
          <a:p>
            <a:pPr>
              <a:buFontTx/>
              <a:buNone/>
            </a:pPr>
            <a:r>
              <a:rPr lang="en-US" sz="2000">
                <a:latin typeface="Courier New" pitchFamily="49" charset="0"/>
              </a:rPr>
              <a:t>        rToNR (x1,y1) (Scale (x2,y2) r)</a:t>
            </a:r>
          </a:p>
          <a:p>
            <a:pPr>
              <a:buFontTx/>
              <a:buNone/>
            </a:pPr>
            <a:r>
              <a:rPr lang="en-US" sz="2000">
                <a:latin typeface="Courier New" pitchFamily="49" charset="0"/>
              </a:rPr>
              <a:t>               = rToNR (x1*x2,y1*y2) r</a:t>
            </a:r>
          </a:p>
          <a:p>
            <a:endParaRPr lang="en-US" sz="2000">
              <a:latin typeface="Courier New" pitchFamily="49" charset="0"/>
            </a:endParaRPr>
          </a:p>
          <a:p>
            <a:r>
              <a:rPr lang="en-US" sz="2800"/>
              <a:t>To solve our original problem Repeat this for all the constructors of </a:t>
            </a:r>
            <a:r>
              <a:rPr lang="en-US" sz="2800">
                <a:latin typeface="Courier New" pitchFamily="49" charset="0"/>
              </a:rPr>
              <a:t>Region </a:t>
            </a:r>
            <a:r>
              <a:rPr lang="en-US" sz="2800"/>
              <a:t>(not just </a:t>
            </a:r>
            <a:r>
              <a:rPr lang="en-US" sz="2800">
                <a:latin typeface="Courier New" pitchFamily="49" charset="0"/>
              </a:rPr>
              <a:t>Shape</a:t>
            </a:r>
            <a:r>
              <a:rPr lang="en-US" sz="2800"/>
              <a:t> and </a:t>
            </a:r>
            <a:r>
              <a:rPr lang="en-US" sz="2800">
                <a:latin typeface="Courier New" pitchFamily="49" charset="0"/>
              </a:rPr>
              <a:t>Scale</a:t>
            </a:r>
            <a:r>
              <a:rPr lang="en-US" sz="2800"/>
              <a:t>)</a:t>
            </a:r>
            <a:r>
              <a:rPr lang="en-US" sz="2800">
                <a:latin typeface="Courier New" pitchFamily="49" charset="0"/>
              </a:rPr>
              <a:t> </a:t>
            </a:r>
            <a:r>
              <a:rPr lang="en-US" sz="2800"/>
              <a:t>and use </a:t>
            </a:r>
            <a:r>
              <a:rPr lang="en-US" sz="2800">
                <a:latin typeface="Courier New" pitchFamily="49" charset="0"/>
              </a:rPr>
              <a:t>G.Region</a:t>
            </a:r>
            <a:r>
              <a:rPr lang="en-US" sz="2800"/>
              <a:t> instead of </a:t>
            </a:r>
            <a:r>
              <a:rPr lang="en-US" sz="2800">
                <a:latin typeface="Courier New" pitchFamily="49" charset="0"/>
              </a:rPr>
              <a:t>NewRegion</a:t>
            </a:r>
            <a:r>
              <a:rPr lang="en-US" sz="2800"/>
              <a:t>, We also need to handle translation as well as scaling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457200" y="274638"/>
            <a:ext cx="8229600" cy="563562"/>
          </a:xfrm>
        </p:spPr>
        <p:txBody>
          <a:bodyPr>
            <a:normAutofit fontScale="90000"/>
          </a:bodyPr>
          <a:lstStyle/>
          <a:p>
            <a:r>
              <a:rPr lang="en-US" dirty="0"/>
              <a:t>Final Version</a:t>
            </a:r>
          </a:p>
        </p:txBody>
      </p:sp>
      <p:sp>
        <p:nvSpPr>
          <p:cNvPr id="118787" name="Rectangle 3"/>
          <p:cNvSpPr>
            <a:spLocks noGrp="1" noChangeArrowheads="1"/>
          </p:cNvSpPr>
          <p:nvPr>
            <p:ph type="body" idx="1"/>
          </p:nvPr>
        </p:nvSpPr>
        <p:spPr>
          <a:xfrm>
            <a:off x="381000" y="952500"/>
            <a:ext cx="8458200" cy="5448300"/>
          </a:xfrm>
          <a:ln>
            <a:solidFill>
              <a:schemeClr val="accent2"/>
            </a:solidFill>
          </a:ln>
        </p:spPr>
        <p:txBody>
          <a:bodyPr>
            <a:normAutofit fontScale="92500" lnSpcReduction="10000"/>
          </a:bodyPr>
          <a:lstStyle/>
          <a:p>
            <a:pPr>
              <a:buFontTx/>
              <a:buNone/>
            </a:pPr>
            <a:r>
              <a:rPr lang="en-US" sz="1800">
                <a:latin typeface="Courier New" pitchFamily="49" charset="0"/>
              </a:rPr>
              <a:t>regToGReg1 :: Vector -&gt; Vector -&gt; Region -&gt; G.Region</a:t>
            </a:r>
          </a:p>
          <a:p>
            <a:pPr>
              <a:buFontTx/>
              <a:buNone/>
            </a:pPr>
            <a:r>
              <a:rPr lang="en-US" sz="1800">
                <a:latin typeface="Courier New" pitchFamily="49" charset="0"/>
              </a:rPr>
              <a:t>regToGReg1 </a:t>
            </a:r>
            <a:r>
              <a:rPr lang="en-US" sz="1800">
                <a:solidFill>
                  <a:schemeClr val="accent2"/>
                </a:solidFill>
                <a:latin typeface="Courier New" pitchFamily="49" charset="0"/>
              </a:rPr>
              <a:t>trans sca</a:t>
            </a:r>
            <a:r>
              <a:rPr lang="en-US" sz="1800">
                <a:latin typeface="Courier New" pitchFamily="49" charset="0"/>
              </a:rPr>
              <a:t> (Shape s) = </a:t>
            </a:r>
            <a:r>
              <a:rPr lang="en-US" sz="1800">
                <a:solidFill>
                  <a:schemeClr val="hlink"/>
                </a:solidFill>
                <a:latin typeface="Courier New" pitchFamily="49" charset="0"/>
              </a:rPr>
              <a:t>shapeToGRegion </a:t>
            </a:r>
            <a:r>
              <a:rPr lang="en-US" sz="1800">
                <a:latin typeface="Courier New" pitchFamily="49" charset="0"/>
              </a:rPr>
              <a:t>trans sca s</a:t>
            </a:r>
          </a:p>
          <a:p>
            <a:pPr>
              <a:buFontTx/>
              <a:buNone/>
            </a:pPr>
            <a:r>
              <a:rPr lang="en-US" sz="1800">
                <a:latin typeface="Courier New" pitchFamily="49" charset="0"/>
              </a:rPr>
              <a:t>regToGReg1 </a:t>
            </a:r>
            <a:r>
              <a:rPr lang="en-US" sz="1800">
                <a:solidFill>
                  <a:schemeClr val="accent2"/>
                </a:solidFill>
                <a:latin typeface="Courier New" pitchFamily="49" charset="0"/>
              </a:rPr>
              <a:t>(x,y) sca</a:t>
            </a:r>
            <a:r>
              <a:rPr lang="en-US" sz="1800">
                <a:latin typeface="Courier New" pitchFamily="49" charset="0"/>
              </a:rPr>
              <a:t> (Translate (u,v) r) </a:t>
            </a:r>
          </a:p>
          <a:p>
            <a:pPr>
              <a:buFontTx/>
              <a:buNone/>
            </a:pPr>
            <a:r>
              <a:rPr lang="en-US" sz="1800">
                <a:latin typeface="Courier New" pitchFamily="49" charset="0"/>
              </a:rPr>
              <a:t>  = regToGReg1 (x+u, y+v) sca r</a:t>
            </a:r>
          </a:p>
          <a:p>
            <a:pPr>
              <a:buFontTx/>
              <a:buNone/>
            </a:pPr>
            <a:r>
              <a:rPr lang="en-US" sz="1800">
                <a:latin typeface="Courier New" pitchFamily="49" charset="0"/>
              </a:rPr>
              <a:t>regToGReg1 </a:t>
            </a:r>
            <a:r>
              <a:rPr lang="en-US" sz="1800">
                <a:solidFill>
                  <a:schemeClr val="accent2"/>
                </a:solidFill>
                <a:latin typeface="Courier New" pitchFamily="49" charset="0"/>
              </a:rPr>
              <a:t>trans (x,y)</a:t>
            </a:r>
            <a:r>
              <a:rPr lang="en-US" sz="1800">
                <a:latin typeface="Courier New" pitchFamily="49" charset="0"/>
              </a:rPr>
              <a:t> (Scale (u,v) r) </a:t>
            </a:r>
          </a:p>
          <a:p>
            <a:pPr>
              <a:buFontTx/>
              <a:buNone/>
            </a:pPr>
            <a:r>
              <a:rPr lang="en-US" sz="1800">
                <a:latin typeface="Courier New" pitchFamily="49" charset="0"/>
              </a:rPr>
              <a:t>  = regToGReg1 </a:t>
            </a:r>
            <a:r>
              <a:rPr lang="en-US" sz="1800">
                <a:solidFill>
                  <a:schemeClr val="accent2"/>
                </a:solidFill>
                <a:latin typeface="Courier New" pitchFamily="49" charset="0"/>
              </a:rPr>
              <a:t>trans (x*u, y*v)</a:t>
            </a:r>
            <a:r>
              <a:rPr lang="en-US" sz="1800">
                <a:latin typeface="Courier New" pitchFamily="49" charset="0"/>
              </a:rPr>
              <a:t> r</a:t>
            </a:r>
          </a:p>
          <a:p>
            <a:pPr>
              <a:buFontTx/>
              <a:buNone/>
            </a:pPr>
            <a:r>
              <a:rPr lang="en-US" sz="1800">
                <a:latin typeface="Courier New" pitchFamily="49" charset="0"/>
              </a:rPr>
              <a:t>regToGReg1 </a:t>
            </a:r>
            <a:r>
              <a:rPr lang="en-US" sz="1800">
                <a:solidFill>
                  <a:schemeClr val="accent2"/>
                </a:solidFill>
                <a:latin typeface="Courier New" pitchFamily="49" charset="0"/>
              </a:rPr>
              <a:t>trans sca</a:t>
            </a:r>
            <a:r>
              <a:rPr lang="en-US" sz="1800">
                <a:latin typeface="Courier New" pitchFamily="49" charset="0"/>
              </a:rPr>
              <a:t> Empty = createRectangle (0,0) (0,0)</a:t>
            </a:r>
          </a:p>
          <a:p>
            <a:pPr>
              <a:buFontTx/>
              <a:buNone/>
            </a:pPr>
            <a:r>
              <a:rPr lang="en-US" sz="1800">
                <a:latin typeface="Courier New" pitchFamily="49" charset="0"/>
              </a:rPr>
              <a:t>regToGReg1 </a:t>
            </a:r>
            <a:r>
              <a:rPr lang="en-US" sz="1800">
                <a:solidFill>
                  <a:schemeClr val="accent2"/>
                </a:solidFill>
                <a:latin typeface="Courier New" pitchFamily="49" charset="0"/>
              </a:rPr>
              <a:t>trans sca</a:t>
            </a:r>
            <a:r>
              <a:rPr lang="en-US" sz="1800">
                <a:latin typeface="Courier New" pitchFamily="49" charset="0"/>
              </a:rPr>
              <a:t> (r1 `Union` r2)</a:t>
            </a:r>
          </a:p>
          <a:p>
            <a:pPr>
              <a:buFontTx/>
              <a:buNone/>
            </a:pPr>
            <a:r>
              <a:rPr lang="en-US" sz="1800">
                <a:latin typeface="Courier New" pitchFamily="49" charset="0"/>
              </a:rPr>
              <a:t>  = </a:t>
            </a:r>
            <a:r>
              <a:rPr lang="en-US" sz="1800">
                <a:solidFill>
                  <a:srgbClr val="3333CC"/>
                </a:solidFill>
                <a:latin typeface="Courier New" pitchFamily="49" charset="0"/>
              </a:rPr>
              <a:t>let gr1 = regToGReg1 trans sca r1</a:t>
            </a:r>
          </a:p>
          <a:p>
            <a:pPr>
              <a:buFontTx/>
              <a:buNone/>
            </a:pPr>
            <a:r>
              <a:rPr lang="en-US" sz="1800">
                <a:solidFill>
                  <a:srgbClr val="3333CC"/>
                </a:solidFill>
                <a:latin typeface="Courier New" pitchFamily="49" charset="0"/>
              </a:rPr>
              <a:t>        gr2 = regToGReg1 trans sca r2</a:t>
            </a:r>
          </a:p>
          <a:p>
            <a:pPr>
              <a:buFontTx/>
              <a:buNone/>
            </a:pPr>
            <a:r>
              <a:rPr lang="en-US" sz="1800">
                <a:solidFill>
                  <a:srgbClr val="3333CC"/>
                </a:solidFill>
                <a:latin typeface="Courier New" pitchFamily="49" charset="0"/>
              </a:rPr>
              <a:t>    in orRegion gr1 gr2</a:t>
            </a:r>
          </a:p>
          <a:p>
            <a:endParaRPr lang="en-US"/>
          </a:p>
          <a:p>
            <a:r>
              <a:rPr lang="en-US"/>
              <a:t>Assuming of course we can write: </a:t>
            </a:r>
          </a:p>
          <a:p>
            <a:pPr>
              <a:buFontTx/>
              <a:buNone/>
            </a:pPr>
            <a:r>
              <a:rPr lang="en-US">
                <a:solidFill>
                  <a:schemeClr val="hlink"/>
                </a:solidFill>
                <a:latin typeface="Courier New" pitchFamily="49" charset="0"/>
              </a:rPr>
              <a:t>shapeToGRegion</a:t>
            </a:r>
            <a:r>
              <a:rPr lang="en-US">
                <a:latin typeface="Courier New" pitchFamily="49" charset="0"/>
              </a:rPr>
              <a:t> :: </a:t>
            </a:r>
            <a:r>
              <a:rPr lang="en-US" sz="1400">
                <a:latin typeface="Courier New" pitchFamily="49" charset="0"/>
              </a:rPr>
              <a:t>Vector -&gt; Vector -&gt; Shape -&gt; G.Region</a:t>
            </a:r>
          </a:p>
          <a:p>
            <a:pPr>
              <a:buFontTx/>
              <a:buNone/>
            </a:pPr>
            <a:r>
              <a:rPr lang="en-US"/>
              <a:t>and  write rules for </a:t>
            </a:r>
            <a:r>
              <a:rPr lang="en-US">
                <a:latin typeface="Courier New" pitchFamily="49" charset="0"/>
              </a:rPr>
              <a:t>Intersect</a:t>
            </a:r>
            <a:r>
              <a:rPr lang="en-US"/>
              <a:t>, </a:t>
            </a:r>
            <a:r>
              <a:rPr lang="en-US">
                <a:latin typeface="Courier New" pitchFamily="49" charset="0"/>
              </a:rPr>
              <a:t>Complement</a:t>
            </a:r>
            <a:r>
              <a:rPr lang="en-US"/>
              <a:t> etc.</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A matter of style</a:t>
            </a:r>
          </a:p>
        </p:txBody>
      </p:sp>
      <p:sp>
        <p:nvSpPr>
          <p:cNvPr id="98307" name="Rectangle 3"/>
          <p:cNvSpPr>
            <a:spLocks noGrp="1" noChangeArrowheads="1"/>
          </p:cNvSpPr>
          <p:nvPr>
            <p:ph type="body" idx="1"/>
          </p:nvPr>
        </p:nvSpPr>
        <p:spPr/>
        <p:txBody>
          <a:bodyPr>
            <a:normAutofit fontScale="77500" lnSpcReduction="20000"/>
          </a:bodyPr>
          <a:lstStyle/>
          <a:p>
            <a:endParaRPr lang="en-US"/>
          </a:p>
          <a:p>
            <a:r>
              <a:rPr lang="en-US"/>
              <a:t>While the function on the previous page shows how to solve the problem, there are several stylistic issues that could make it more readable and understandable.</a:t>
            </a:r>
          </a:p>
          <a:p>
            <a:endParaRPr lang="en-US"/>
          </a:p>
          <a:p>
            <a:r>
              <a:rPr lang="en-US"/>
              <a:t>The style of defining a function by patterns, becomes cluttered when there are many parameters (other than the one which has the patterns).</a:t>
            </a:r>
          </a:p>
          <a:p>
            <a:endParaRPr lang="en-US"/>
          </a:p>
          <a:p>
            <a:r>
              <a:rPr lang="en-US"/>
              <a:t>The pattern of explicitly allocating and deallocating (bit-map) G.Region’s will be repeated in cases for intersection and for complement, so we should abstract it, and give it a name.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sz="3200"/>
              <a:t>Abstract the low level bit-map details</a:t>
            </a:r>
            <a:endParaRPr lang="en-US"/>
          </a:p>
        </p:txBody>
      </p:sp>
      <p:sp>
        <p:nvSpPr>
          <p:cNvPr id="99331" name="Rectangle 3"/>
          <p:cNvSpPr>
            <a:spLocks noGrp="1" noChangeArrowheads="1"/>
          </p:cNvSpPr>
          <p:nvPr>
            <p:ph type="body" idx="1"/>
          </p:nvPr>
        </p:nvSpPr>
        <p:spPr/>
        <p:txBody>
          <a:bodyPr>
            <a:normAutofit/>
          </a:bodyPr>
          <a:lstStyle/>
          <a:p>
            <a:pPr>
              <a:buFontTx/>
              <a:buNone/>
            </a:pPr>
            <a:endParaRPr lang="en-US" sz="2800" b="1" dirty="0">
              <a:latin typeface="Courier New" pitchFamily="49" charset="0"/>
            </a:endParaRPr>
          </a:p>
          <a:p>
            <a:pPr>
              <a:buFontTx/>
              <a:buNone/>
            </a:pPr>
            <a:endParaRPr lang="en-US" sz="2800" b="1" dirty="0">
              <a:latin typeface="Courier New" pitchFamily="49" charset="0"/>
            </a:endParaRPr>
          </a:p>
          <a:p>
            <a:pPr>
              <a:buFontTx/>
              <a:buNone/>
            </a:pPr>
            <a:r>
              <a:rPr lang="en-US" sz="2800" b="1" dirty="0" err="1">
                <a:latin typeface="Courier New" pitchFamily="49" charset="0"/>
              </a:rPr>
              <a:t>primGReg</a:t>
            </a:r>
            <a:r>
              <a:rPr lang="en-US" sz="2800" b="1" dirty="0">
                <a:latin typeface="Courier New" pitchFamily="49" charset="0"/>
              </a:rPr>
              <a:t> trans </a:t>
            </a:r>
            <a:r>
              <a:rPr lang="en-US" sz="2800" b="1" dirty="0" err="1">
                <a:latin typeface="Courier New" pitchFamily="49" charset="0"/>
              </a:rPr>
              <a:t>sca</a:t>
            </a:r>
            <a:r>
              <a:rPr lang="en-US" sz="2800" b="1" dirty="0">
                <a:latin typeface="Courier New" pitchFamily="49" charset="0"/>
              </a:rPr>
              <a:t> r1 r2 op</a:t>
            </a:r>
          </a:p>
          <a:p>
            <a:pPr>
              <a:buFontTx/>
              <a:buNone/>
            </a:pPr>
            <a:r>
              <a:rPr lang="en-US" sz="2800" b="1" dirty="0">
                <a:latin typeface="Courier New" pitchFamily="49" charset="0"/>
              </a:rPr>
              <a:t>  = let gr1 = </a:t>
            </a:r>
            <a:r>
              <a:rPr lang="en-US" sz="2800" b="1" dirty="0" err="1">
                <a:latin typeface="Courier New" pitchFamily="49" charset="0"/>
              </a:rPr>
              <a:t>regToGReg</a:t>
            </a:r>
            <a:r>
              <a:rPr lang="en-US" sz="2800" b="1" dirty="0">
                <a:latin typeface="Courier New" pitchFamily="49" charset="0"/>
              </a:rPr>
              <a:t> trans </a:t>
            </a:r>
            <a:r>
              <a:rPr lang="en-US" sz="2800" b="1" dirty="0" err="1">
                <a:latin typeface="Courier New" pitchFamily="49" charset="0"/>
              </a:rPr>
              <a:t>sca</a:t>
            </a:r>
            <a:r>
              <a:rPr lang="en-US" sz="2800" b="1" dirty="0">
                <a:latin typeface="Courier New" pitchFamily="49" charset="0"/>
              </a:rPr>
              <a:t> r1</a:t>
            </a:r>
          </a:p>
          <a:p>
            <a:pPr>
              <a:buFontTx/>
              <a:buNone/>
            </a:pPr>
            <a:r>
              <a:rPr lang="en-US" sz="2800" b="1" dirty="0">
                <a:latin typeface="Courier New" pitchFamily="49" charset="0"/>
              </a:rPr>
              <a:t>        gr2 = </a:t>
            </a:r>
            <a:r>
              <a:rPr lang="en-US" sz="2800" b="1" dirty="0" err="1">
                <a:latin typeface="Courier New" pitchFamily="49" charset="0"/>
              </a:rPr>
              <a:t>regToGReg</a:t>
            </a:r>
            <a:r>
              <a:rPr lang="en-US" sz="2800" b="1" dirty="0">
                <a:latin typeface="Courier New" pitchFamily="49" charset="0"/>
              </a:rPr>
              <a:t> trans </a:t>
            </a:r>
            <a:r>
              <a:rPr lang="en-US" sz="2800" b="1" dirty="0" err="1">
                <a:latin typeface="Courier New" pitchFamily="49" charset="0"/>
              </a:rPr>
              <a:t>sca</a:t>
            </a:r>
            <a:r>
              <a:rPr lang="en-US" sz="2800" b="1" dirty="0">
                <a:latin typeface="Courier New" pitchFamily="49" charset="0"/>
              </a:rPr>
              <a:t> r2</a:t>
            </a:r>
          </a:p>
          <a:p>
            <a:pPr>
              <a:buFontTx/>
              <a:buNone/>
            </a:pPr>
            <a:r>
              <a:rPr lang="en-US" sz="2800" b="1" dirty="0">
                <a:latin typeface="Courier New" pitchFamily="49" charset="0"/>
              </a:rPr>
              <a:t>    in op gr1 gr2</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Redo with a case expression</a:t>
            </a:r>
          </a:p>
        </p:txBody>
      </p:sp>
      <p:sp>
        <p:nvSpPr>
          <p:cNvPr id="100355" name="Rectangle 3"/>
          <p:cNvSpPr>
            <a:spLocks noGrp="1" noChangeArrowheads="1"/>
          </p:cNvSpPr>
          <p:nvPr>
            <p:ph type="body" idx="1"/>
          </p:nvPr>
        </p:nvSpPr>
        <p:spPr>
          <a:xfrm>
            <a:off x="152400" y="838200"/>
            <a:ext cx="8763000" cy="5448300"/>
          </a:xfrm>
        </p:spPr>
        <p:txBody>
          <a:bodyPr/>
          <a:lstStyle/>
          <a:p>
            <a:pPr>
              <a:lnSpc>
                <a:spcPct val="80000"/>
              </a:lnSpc>
              <a:buFontTx/>
              <a:buNone/>
            </a:pPr>
            <a:endParaRPr lang="en-US" sz="1800">
              <a:latin typeface="Courier New" pitchFamily="49" charset="0"/>
            </a:endParaRPr>
          </a:p>
          <a:p>
            <a:pPr>
              <a:lnSpc>
                <a:spcPct val="80000"/>
              </a:lnSpc>
              <a:buFontTx/>
              <a:buNone/>
            </a:pPr>
            <a:r>
              <a:rPr lang="en-US" sz="1800">
                <a:latin typeface="Courier New" pitchFamily="49" charset="0"/>
              </a:rPr>
              <a:t>regToGReg :: Vector -&gt; Vector -&gt; Region -&gt; G.Region</a:t>
            </a:r>
          </a:p>
          <a:p>
            <a:pPr>
              <a:lnSpc>
                <a:spcPct val="80000"/>
              </a:lnSpc>
              <a:buFontTx/>
              <a:buNone/>
            </a:pPr>
            <a:r>
              <a:rPr lang="en-US" sz="1800">
                <a:latin typeface="Courier New" pitchFamily="49" charset="0"/>
              </a:rPr>
              <a:t>regToGReg (</a:t>
            </a:r>
            <a:r>
              <a:rPr lang="en-US" sz="1800">
                <a:solidFill>
                  <a:schemeClr val="accent2"/>
                </a:solidFill>
                <a:latin typeface="Courier New" pitchFamily="49" charset="0"/>
              </a:rPr>
              <a:t>trans @ (x,y)</a:t>
            </a:r>
            <a:r>
              <a:rPr lang="en-US" sz="1800">
                <a:latin typeface="Courier New" pitchFamily="49" charset="0"/>
              </a:rPr>
              <a:t>) (</a:t>
            </a:r>
            <a:r>
              <a:rPr lang="en-US" sz="1800">
                <a:solidFill>
                  <a:schemeClr val="accent2"/>
                </a:solidFill>
                <a:latin typeface="Courier New" pitchFamily="49" charset="0"/>
              </a:rPr>
              <a:t>sca @ (a,b)</a:t>
            </a:r>
            <a:r>
              <a:rPr lang="en-US" sz="1800">
                <a:latin typeface="Courier New" pitchFamily="49" charset="0"/>
              </a:rPr>
              <a:t>) shape =</a:t>
            </a:r>
          </a:p>
          <a:p>
            <a:pPr>
              <a:lnSpc>
                <a:spcPct val="80000"/>
              </a:lnSpc>
              <a:buFontTx/>
              <a:buNone/>
            </a:pPr>
            <a:r>
              <a:rPr lang="en-US" sz="1800">
                <a:latin typeface="Courier New" pitchFamily="49" charset="0"/>
              </a:rPr>
              <a:t>  case shape of</a:t>
            </a:r>
          </a:p>
          <a:p>
            <a:pPr>
              <a:lnSpc>
                <a:spcPct val="80000"/>
              </a:lnSpc>
              <a:buFontTx/>
              <a:buNone/>
            </a:pPr>
            <a:r>
              <a:rPr lang="en-US" sz="1800">
                <a:latin typeface="Courier New" pitchFamily="49" charset="0"/>
              </a:rPr>
              <a:t>    (Shape s) -&gt; </a:t>
            </a:r>
            <a:r>
              <a:rPr lang="en-US" sz="1800">
                <a:solidFill>
                  <a:schemeClr val="hlink"/>
                </a:solidFill>
                <a:latin typeface="Courier New" pitchFamily="49" charset="0"/>
              </a:rPr>
              <a:t>shapeToGRegion</a:t>
            </a:r>
            <a:r>
              <a:rPr lang="en-US" sz="1800">
                <a:latin typeface="Courier New" pitchFamily="49" charset="0"/>
              </a:rPr>
              <a:t> trans sca s </a:t>
            </a:r>
          </a:p>
          <a:p>
            <a:pPr>
              <a:lnSpc>
                <a:spcPct val="80000"/>
              </a:lnSpc>
              <a:buFontTx/>
              <a:buNone/>
            </a:pPr>
            <a:r>
              <a:rPr lang="en-US" sz="1800">
                <a:latin typeface="Courier New" pitchFamily="49" charset="0"/>
              </a:rPr>
              <a:t>    (Translate (u,v) r) -&gt; regToGReg (x+u, y+v) sca r</a:t>
            </a:r>
          </a:p>
          <a:p>
            <a:pPr>
              <a:lnSpc>
                <a:spcPct val="80000"/>
              </a:lnSpc>
              <a:buFontTx/>
              <a:buNone/>
            </a:pPr>
            <a:r>
              <a:rPr lang="en-US" sz="1800">
                <a:latin typeface="Courier New" pitchFamily="49" charset="0"/>
              </a:rPr>
              <a:t>    (Scale (u,v) r) -&gt; regToGReg trans (a*u, b*v) r</a:t>
            </a:r>
          </a:p>
          <a:p>
            <a:pPr>
              <a:lnSpc>
                <a:spcPct val="80000"/>
              </a:lnSpc>
              <a:buFontTx/>
              <a:buNone/>
            </a:pPr>
            <a:r>
              <a:rPr lang="en-US" sz="1800">
                <a:latin typeface="Courier New" pitchFamily="49" charset="0"/>
              </a:rPr>
              <a:t>    (Empty) -&gt; createRectangle (0,0) (0,0)</a:t>
            </a:r>
          </a:p>
          <a:p>
            <a:pPr>
              <a:lnSpc>
                <a:spcPct val="80000"/>
              </a:lnSpc>
              <a:buFontTx/>
              <a:buNone/>
            </a:pPr>
            <a:r>
              <a:rPr lang="en-US" sz="1800">
                <a:latin typeface="Courier New" pitchFamily="49" charset="0"/>
              </a:rPr>
              <a:t>    (r1 `Union` r2) -&gt; primGReg trans sca r1 r2 orRegion</a:t>
            </a:r>
          </a:p>
          <a:p>
            <a:pPr>
              <a:lnSpc>
                <a:spcPct val="80000"/>
              </a:lnSpc>
              <a:buFontTx/>
              <a:buNone/>
            </a:pPr>
            <a:r>
              <a:rPr lang="en-US" sz="1800">
                <a:latin typeface="Courier New" pitchFamily="49" charset="0"/>
              </a:rPr>
              <a:t>    (r1 `Intersect` r2) -&gt; primGReg trans sca r1 r2 andRegion</a:t>
            </a:r>
          </a:p>
          <a:p>
            <a:pPr>
              <a:lnSpc>
                <a:spcPct val="80000"/>
              </a:lnSpc>
              <a:buFontTx/>
              <a:buNone/>
            </a:pPr>
            <a:r>
              <a:rPr lang="en-US" sz="1800">
                <a:latin typeface="Courier New" pitchFamily="49" charset="0"/>
              </a:rPr>
              <a:t>    (Complement  r) -&gt; primGReg trans sca winRect r diffRegion</a:t>
            </a:r>
          </a:p>
          <a:p>
            <a:pPr>
              <a:lnSpc>
                <a:spcPct val="80000"/>
              </a:lnSpc>
              <a:buFontTx/>
              <a:buNone/>
            </a:pPr>
            <a:r>
              <a:rPr lang="en-US" sz="1800">
                <a:latin typeface="Courier New" pitchFamily="49" charset="0"/>
              </a:rPr>
              <a:t>       where  winRect :: Region</a:t>
            </a:r>
          </a:p>
          <a:p>
            <a:pPr>
              <a:lnSpc>
                <a:spcPct val="80000"/>
              </a:lnSpc>
              <a:buFontTx/>
              <a:buNone/>
            </a:pPr>
            <a:r>
              <a:rPr lang="en-US" sz="1800">
                <a:latin typeface="Courier New" pitchFamily="49" charset="0"/>
              </a:rPr>
              <a:t>              winRect = Shape (Rectangle </a:t>
            </a:r>
          </a:p>
          <a:p>
            <a:pPr>
              <a:lnSpc>
                <a:spcPct val="80000"/>
              </a:lnSpc>
              <a:buFontTx/>
              <a:buNone/>
            </a:pPr>
            <a:r>
              <a:rPr lang="en-US" sz="1800">
                <a:latin typeface="Courier New" pitchFamily="49" charset="0"/>
              </a:rPr>
              <a:t>                        (pixelToInch xWin) (pixelToInch yWin))</a:t>
            </a:r>
          </a:p>
          <a:p>
            <a:pPr>
              <a:lnSpc>
                <a:spcPct val="80000"/>
              </a:lnSpc>
              <a:buFontTx/>
              <a:buNone/>
            </a:pPr>
            <a:endParaRPr lang="en-US" sz="1800">
              <a:latin typeface="Courier New" pitchFamily="49" charset="0"/>
            </a:endParaRPr>
          </a:p>
          <a:p>
            <a:pPr>
              <a:lnSpc>
                <a:spcPct val="80000"/>
              </a:lnSpc>
              <a:buFontTx/>
              <a:buNone/>
            </a:pPr>
            <a:r>
              <a:rPr lang="en-US" sz="1800">
                <a:latin typeface="Courier New" pitchFamily="49" charset="0"/>
              </a:rPr>
              <a:t>regionToGRegion :: Region -&gt; G.Region</a:t>
            </a:r>
          </a:p>
          <a:p>
            <a:pPr>
              <a:lnSpc>
                <a:spcPct val="80000"/>
              </a:lnSpc>
              <a:buFontTx/>
              <a:buNone/>
            </a:pPr>
            <a:r>
              <a:rPr lang="en-US" sz="1800">
                <a:latin typeface="Courier New" pitchFamily="49" charset="0"/>
              </a:rPr>
              <a:t>regionToGRegion r = regToGReg (0,0) (1,1) r</a:t>
            </a:r>
          </a:p>
        </p:txBody>
      </p:sp>
      <p:sp>
        <p:nvSpPr>
          <p:cNvPr id="100356" name="Line 4"/>
          <p:cNvSpPr>
            <a:spLocks noChangeShapeType="1"/>
          </p:cNvSpPr>
          <p:nvPr/>
        </p:nvSpPr>
        <p:spPr bwMode="auto">
          <a:xfrm flipH="1" flipV="1">
            <a:off x="3352800" y="1828800"/>
            <a:ext cx="3733800" cy="304800"/>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00357" name="Line 5"/>
          <p:cNvSpPr>
            <a:spLocks noChangeShapeType="1"/>
          </p:cNvSpPr>
          <p:nvPr/>
        </p:nvSpPr>
        <p:spPr bwMode="auto">
          <a:xfrm flipH="1" flipV="1">
            <a:off x="5334000" y="1828800"/>
            <a:ext cx="1828800" cy="304800"/>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00358" name="Text Box 6"/>
          <p:cNvSpPr txBox="1">
            <a:spLocks noChangeArrowheads="1"/>
          </p:cNvSpPr>
          <p:nvPr/>
        </p:nvSpPr>
        <p:spPr bwMode="auto">
          <a:xfrm>
            <a:off x="7010400" y="1828800"/>
            <a:ext cx="1855788" cy="336550"/>
          </a:xfrm>
          <a:prstGeom prst="rect">
            <a:avLst/>
          </a:prstGeom>
          <a:noFill/>
          <a:ln w="12700">
            <a:noFill/>
            <a:miter lim="800000"/>
            <a:headEnd/>
            <a:tailEnd/>
          </a:ln>
          <a:effectLst/>
        </p:spPr>
        <p:txBody>
          <a:bodyPr>
            <a:spAutoFit/>
          </a:bodyPr>
          <a:lstStyle/>
          <a:p>
            <a:r>
              <a:rPr lang="en-US">
                <a:solidFill>
                  <a:schemeClr val="accent2"/>
                </a:solidFill>
              </a:rPr>
              <a:t>Pattern renaming</a:t>
            </a:r>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57200" y="274638"/>
            <a:ext cx="8229600" cy="715962"/>
          </a:xfrm>
        </p:spPr>
        <p:txBody>
          <a:bodyPr>
            <a:normAutofit fontScale="90000"/>
          </a:bodyPr>
          <a:lstStyle/>
          <a:p>
            <a:r>
              <a:rPr lang="en-US" dirty="0"/>
              <a:t>Shape to </a:t>
            </a:r>
            <a:r>
              <a:rPr lang="en-US" dirty="0" err="1"/>
              <a:t>G.Region</a:t>
            </a:r>
            <a:r>
              <a:rPr lang="en-US" dirty="0"/>
              <a:t>: Rectangle</a:t>
            </a:r>
          </a:p>
        </p:txBody>
      </p:sp>
      <p:sp>
        <p:nvSpPr>
          <p:cNvPr id="101379" name="Rectangle 3"/>
          <p:cNvSpPr>
            <a:spLocks noGrp="1" noChangeArrowheads="1"/>
          </p:cNvSpPr>
          <p:nvPr>
            <p:ph type="body" idx="1"/>
          </p:nvPr>
        </p:nvSpPr>
        <p:spPr>
          <a:xfrm>
            <a:off x="381000" y="914400"/>
            <a:ext cx="8458200" cy="3124200"/>
          </a:xfrm>
        </p:spPr>
        <p:txBody>
          <a:bodyPr/>
          <a:lstStyle/>
          <a:p>
            <a:pPr>
              <a:buFontTx/>
              <a:buNone/>
            </a:pPr>
            <a:r>
              <a:rPr lang="en-US" sz="1600" dirty="0">
                <a:latin typeface="Courier New" pitchFamily="49" charset="0"/>
              </a:rPr>
              <a:t>xWin2 = </a:t>
            </a:r>
            <a:r>
              <a:rPr lang="en-US" sz="1600" dirty="0" err="1">
                <a:latin typeface="Courier New" pitchFamily="49" charset="0"/>
              </a:rPr>
              <a:t>xWin</a:t>
            </a:r>
            <a:r>
              <a:rPr lang="en-US" sz="1600" dirty="0">
                <a:latin typeface="Courier New" pitchFamily="49" charset="0"/>
              </a:rPr>
              <a:t> `div` 2 </a:t>
            </a:r>
          </a:p>
          <a:p>
            <a:pPr>
              <a:buFontTx/>
              <a:buNone/>
            </a:pPr>
            <a:r>
              <a:rPr lang="en-US" sz="1600" dirty="0">
                <a:latin typeface="Courier New" pitchFamily="49" charset="0"/>
              </a:rPr>
              <a:t>yWin2 = </a:t>
            </a:r>
            <a:r>
              <a:rPr lang="en-US" sz="1600" dirty="0" err="1">
                <a:latin typeface="Courier New" pitchFamily="49" charset="0"/>
              </a:rPr>
              <a:t>yWin</a:t>
            </a:r>
            <a:r>
              <a:rPr lang="en-US" sz="1600" dirty="0">
                <a:latin typeface="Courier New" pitchFamily="49" charset="0"/>
              </a:rPr>
              <a:t> `div` 2 </a:t>
            </a:r>
          </a:p>
          <a:p>
            <a:pPr>
              <a:buFontTx/>
              <a:buNone/>
            </a:pPr>
            <a:endParaRPr lang="en-US" sz="1600" dirty="0">
              <a:latin typeface="Courier New" pitchFamily="49" charset="0"/>
            </a:endParaRPr>
          </a:p>
          <a:p>
            <a:pPr>
              <a:buFontTx/>
              <a:buNone/>
            </a:pPr>
            <a:r>
              <a:rPr lang="en-US" sz="1800" dirty="0">
                <a:latin typeface="Courier New" pitchFamily="49" charset="0"/>
              </a:rPr>
              <a:t>shapeToGRegion1 </a:t>
            </a:r>
          </a:p>
          <a:p>
            <a:pPr>
              <a:buFontTx/>
              <a:buNone/>
            </a:pPr>
            <a:r>
              <a:rPr lang="en-US" sz="1800" dirty="0">
                <a:latin typeface="Courier New" pitchFamily="49" charset="0"/>
              </a:rPr>
              <a:t>  :: Vector -&gt; Vector -&gt; Shape -&gt; IO </a:t>
            </a:r>
            <a:r>
              <a:rPr lang="en-US" sz="1800" dirty="0" err="1">
                <a:latin typeface="Courier New" pitchFamily="49" charset="0"/>
              </a:rPr>
              <a:t>G.Region</a:t>
            </a:r>
            <a:endParaRPr lang="en-US" sz="1800" dirty="0">
              <a:latin typeface="Courier New" pitchFamily="49" charset="0"/>
            </a:endParaRPr>
          </a:p>
          <a:p>
            <a:pPr>
              <a:buFontTx/>
              <a:buNone/>
            </a:pPr>
            <a:r>
              <a:rPr lang="en-US" sz="1800" dirty="0">
                <a:latin typeface="Courier New" pitchFamily="49" charset="0"/>
              </a:rPr>
              <a:t>shapeToGRegion1 </a:t>
            </a:r>
            <a:r>
              <a:rPr lang="en-US" sz="1800" dirty="0">
                <a:solidFill>
                  <a:schemeClr val="hlink"/>
                </a:solidFill>
                <a:latin typeface="Courier New" pitchFamily="49" charset="0"/>
              </a:rPr>
              <a:t>(</a:t>
            </a:r>
            <a:r>
              <a:rPr lang="en-US" sz="1800" dirty="0" err="1">
                <a:solidFill>
                  <a:schemeClr val="hlink"/>
                </a:solidFill>
                <a:latin typeface="Courier New" pitchFamily="49" charset="0"/>
              </a:rPr>
              <a:t>lx,ly</a:t>
            </a:r>
            <a:r>
              <a:rPr lang="en-US" sz="1800" dirty="0">
                <a:solidFill>
                  <a:schemeClr val="hlink"/>
                </a:solidFill>
                <a:latin typeface="Courier New" pitchFamily="49" charset="0"/>
              </a:rPr>
              <a:t>)</a:t>
            </a:r>
            <a:r>
              <a:rPr lang="en-US" sz="1800" dirty="0">
                <a:latin typeface="Courier New" pitchFamily="49" charset="0"/>
              </a:rPr>
              <a:t> </a:t>
            </a:r>
            <a:r>
              <a:rPr lang="en-US" sz="1800" dirty="0">
                <a:solidFill>
                  <a:schemeClr val="accent2"/>
                </a:solidFill>
                <a:latin typeface="Courier New" pitchFamily="49" charset="0"/>
              </a:rPr>
              <a:t>(</a:t>
            </a:r>
            <a:r>
              <a:rPr lang="en-US" sz="1800" dirty="0" err="1">
                <a:solidFill>
                  <a:schemeClr val="accent2"/>
                </a:solidFill>
                <a:latin typeface="Courier New" pitchFamily="49" charset="0"/>
              </a:rPr>
              <a:t>sx,sy</a:t>
            </a:r>
            <a:r>
              <a:rPr lang="en-US" sz="1800" dirty="0">
                <a:solidFill>
                  <a:schemeClr val="accent2"/>
                </a:solidFill>
                <a:latin typeface="Courier New" pitchFamily="49" charset="0"/>
              </a:rPr>
              <a:t>)</a:t>
            </a:r>
            <a:r>
              <a:rPr lang="en-US" sz="1800" dirty="0">
                <a:latin typeface="Courier New" pitchFamily="49" charset="0"/>
              </a:rPr>
              <a:t> (Rectangle s1 s2)</a:t>
            </a:r>
          </a:p>
          <a:p>
            <a:pPr>
              <a:buFontTx/>
              <a:buNone/>
            </a:pPr>
            <a:r>
              <a:rPr lang="en-US" sz="1800" dirty="0">
                <a:latin typeface="Courier New" pitchFamily="49" charset="0"/>
              </a:rPr>
              <a:t>  = </a:t>
            </a:r>
            <a:r>
              <a:rPr lang="en-US" sz="1800" dirty="0" err="1">
                <a:latin typeface="Courier New" pitchFamily="49" charset="0"/>
              </a:rPr>
              <a:t>createRectangle</a:t>
            </a:r>
            <a:r>
              <a:rPr lang="en-US" sz="1800" dirty="0">
                <a:latin typeface="Courier New" pitchFamily="49" charset="0"/>
              </a:rPr>
              <a:t> (trans(-s1/2,-s2/2)) (trans (s1/2,s2/2))</a:t>
            </a:r>
          </a:p>
          <a:p>
            <a:pPr>
              <a:buFontTx/>
              <a:buNone/>
            </a:pPr>
            <a:r>
              <a:rPr lang="en-US" sz="1800" dirty="0">
                <a:latin typeface="Courier New" pitchFamily="49" charset="0"/>
              </a:rPr>
              <a:t>   where trans (</a:t>
            </a:r>
            <a:r>
              <a:rPr lang="en-US" sz="1800" dirty="0" err="1">
                <a:latin typeface="Courier New" pitchFamily="49" charset="0"/>
              </a:rPr>
              <a:t>x,y</a:t>
            </a:r>
            <a:r>
              <a:rPr lang="en-US" sz="1800" dirty="0">
                <a:latin typeface="Courier New" pitchFamily="49" charset="0"/>
              </a:rPr>
              <a:t>) = ( xWin2 + </a:t>
            </a:r>
            <a:r>
              <a:rPr lang="en-US" sz="1800" dirty="0" err="1">
                <a:latin typeface="Courier New" pitchFamily="49" charset="0"/>
              </a:rPr>
              <a:t>inchToPixel</a:t>
            </a:r>
            <a:r>
              <a:rPr lang="en-US" sz="1800" dirty="0">
                <a:latin typeface="Courier New" pitchFamily="49" charset="0"/>
              </a:rPr>
              <a:t> ((</a:t>
            </a:r>
            <a:r>
              <a:rPr lang="en-US" sz="1800" dirty="0" err="1">
                <a:latin typeface="Courier New" pitchFamily="49" charset="0"/>
              </a:rPr>
              <a:t>x+</a:t>
            </a:r>
            <a:r>
              <a:rPr lang="en-US" sz="1800" dirty="0" err="1">
                <a:solidFill>
                  <a:schemeClr val="hlink"/>
                </a:solidFill>
                <a:latin typeface="Courier New" pitchFamily="49" charset="0"/>
              </a:rPr>
              <a:t>lx</a:t>
            </a:r>
            <a:r>
              <a:rPr lang="en-US" sz="1800" dirty="0">
                <a:latin typeface="Courier New" pitchFamily="49" charset="0"/>
              </a:rPr>
              <a:t>)*</a:t>
            </a:r>
            <a:r>
              <a:rPr lang="en-US" sz="1800" dirty="0" err="1">
                <a:solidFill>
                  <a:schemeClr val="accent2"/>
                </a:solidFill>
                <a:latin typeface="Courier New" pitchFamily="49" charset="0"/>
              </a:rPr>
              <a:t>sx</a:t>
            </a:r>
            <a:r>
              <a:rPr lang="en-US" sz="1800" dirty="0">
                <a:latin typeface="Courier New" pitchFamily="49" charset="0"/>
              </a:rPr>
              <a:t>), </a:t>
            </a:r>
          </a:p>
          <a:p>
            <a:pPr>
              <a:buFontTx/>
              <a:buNone/>
            </a:pPr>
            <a:r>
              <a:rPr lang="en-US" sz="1800" dirty="0">
                <a:latin typeface="Courier New" pitchFamily="49" charset="0"/>
              </a:rPr>
              <a:t>                         yWin2 - </a:t>
            </a:r>
            <a:r>
              <a:rPr lang="en-US" sz="1800" dirty="0" err="1">
                <a:latin typeface="Courier New" pitchFamily="49" charset="0"/>
              </a:rPr>
              <a:t>inchToPixel</a:t>
            </a:r>
            <a:r>
              <a:rPr lang="en-US" sz="1800" dirty="0">
                <a:latin typeface="Courier New" pitchFamily="49" charset="0"/>
              </a:rPr>
              <a:t> ((</a:t>
            </a:r>
            <a:r>
              <a:rPr lang="en-US" sz="1800" dirty="0" err="1">
                <a:latin typeface="Courier New" pitchFamily="49" charset="0"/>
              </a:rPr>
              <a:t>y+</a:t>
            </a:r>
            <a:r>
              <a:rPr lang="en-US" sz="1800" dirty="0" err="1">
                <a:solidFill>
                  <a:schemeClr val="hlink"/>
                </a:solidFill>
                <a:latin typeface="Courier New" pitchFamily="49" charset="0"/>
              </a:rPr>
              <a:t>ly</a:t>
            </a:r>
            <a:r>
              <a:rPr lang="en-US" sz="1800" dirty="0">
                <a:latin typeface="Courier New" pitchFamily="49" charset="0"/>
              </a:rPr>
              <a:t>)*</a:t>
            </a:r>
            <a:r>
              <a:rPr lang="en-US" sz="1800" dirty="0" err="1">
                <a:solidFill>
                  <a:schemeClr val="accent2"/>
                </a:solidFill>
                <a:latin typeface="Courier New" pitchFamily="49" charset="0"/>
              </a:rPr>
              <a:t>sy</a:t>
            </a:r>
            <a:r>
              <a:rPr lang="en-US" sz="1800" dirty="0">
                <a:latin typeface="Courier New" pitchFamily="49" charset="0"/>
              </a:rPr>
              <a:t>) )</a:t>
            </a:r>
          </a:p>
        </p:txBody>
      </p:sp>
      <p:grpSp>
        <p:nvGrpSpPr>
          <p:cNvPr id="2" name="Group 4"/>
          <p:cNvGrpSpPr>
            <a:grpSpLocks/>
          </p:cNvGrpSpPr>
          <p:nvPr/>
        </p:nvGrpSpPr>
        <p:grpSpPr bwMode="auto">
          <a:xfrm>
            <a:off x="609600" y="3886200"/>
            <a:ext cx="3048000" cy="2971800"/>
            <a:chOff x="3504" y="528"/>
            <a:chExt cx="1920" cy="1872"/>
          </a:xfrm>
        </p:grpSpPr>
        <p:pic>
          <p:nvPicPr>
            <p:cNvPr id="101381" name="Picture 5"/>
            <p:cNvPicPr>
              <a:picLocks noChangeAspect="1" noChangeArrowheads="1"/>
            </p:cNvPicPr>
            <p:nvPr/>
          </p:nvPicPr>
          <p:blipFill>
            <a:blip r:embed="rId2" cstate="print"/>
            <a:srcRect/>
            <a:stretch>
              <a:fillRect/>
            </a:stretch>
          </p:blipFill>
          <p:spPr bwMode="auto">
            <a:xfrm>
              <a:off x="3705" y="795"/>
              <a:ext cx="1374" cy="1394"/>
            </a:xfrm>
            <a:prstGeom prst="rect">
              <a:avLst/>
            </a:prstGeom>
            <a:noFill/>
            <a:ln w="12700">
              <a:noFill/>
              <a:miter lim="800000"/>
              <a:headEnd/>
              <a:tailEnd/>
            </a:ln>
            <a:effectLst/>
          </p:spPr>
        </p:pic>
        <p:sp>
          <p:nvSpPr>
            <p:cNvPr id="101382" name="Line 6"/>
            <p:cNvSpPr>
              <a:spLocks noChangeShapeType="1"/>
            </p:cNvSpPr>
            <p:nvPr/>
          </p:nvSpPr>
          <p:spPr bwMode="auto">
            <a:xfrm>
              <a:off x="4368" y="528"/>
              <a:ext cx="0" cy="1872"/>
            </a:xfrm>
            <a:prstGeom prst="line">
              <a:avLst/>
            </a:prstGeom>
            <a:noFill/>
            <a:ln w="28575">
              <a:solidFill>
                <a:schemeClr val="accent1"/>
              </a:solidFill>
              <a:round/>
              <a:headEnd/>
              <a:tailEnd/>
            </a:ln>
            <a:effectLst/>
          </p:spPr>
          <p:txBody>
            <a:bodyPr wrap="none" anchor="ctr"/>
            <a:lstStyle/>
            <a:p>
              <a:endParaRPr lang="en-US"/>
            </a:p>
          </p:txBody>
        </p:sp>
        <p:sp>
          <p:nvSpPr>
            <p:cNvPr id="101383" name="Line 7"/>
            <p:cNvSpPr>
              <a:spLocks noChangeShapeType="1"/>
            </p:cNvSpPr>
            <p:nvPr/>
          </p:nvSpPr>
          <p:spPr bwMode="auto">
            <a:xfrm>
              <a:off x="3504" y="1488"/>
              <a:ext cx="1920" cy="0"/>
            </a:xfrm>
            <a:prstGeom prst="line">
              <a:avLst/>
            </a:prstGeom>
            <a:noFill/>
            <a:ln w="28575">
              <a:solidFill>
                <a:schemeClr val="accent1"/>
              </a:solidFill>
              <a:round/>
              <a:headEnd/>
              <a:tailEnd/>
            </a:ln>
            <a:effectLst/>
          </p:spPr>
          <p:txBody>
            <a:bodyPr wrap="none" anchor="ctr"/>
            <a:lstStyle/>
            <a:p>
              <a:endParaRPr lang="en-US"/>
            </a:p>
          </p:txBody>
        </p:sp>
        <p:sp>
          <p:nvSpPr>
            <p:cNvPr id="101384" name="Text Box 8"/>
            <p:cNvSpPr txBox="1">
              <a:spLocks noChangeArrowheads="1"/>
            </p:cNvSpPr>
            <p:nvPr/>
          </p:nvSpPr>
          <p:spPr bwMode="auto">
            <a:xfrm>
              <a:off x="4416" y="1104"/>
              <a:ext cx="608" cy="366"/>
            </a:xfrm>
            <a:prstGeom prst="rect">
              <a:avLst/>
            </a:prstGeom>
            <a:noFill/>
            <a:ln w="12700">
              <a:noFill/>
              <a:miter lim="800000"/>
              <a:headEnd/>
              <a:tailEnd/>
            </a:ln>
            <a:effectLst/>
          </p:spPr>
          <p:txBody>
            <a:bodyPr>
              <a:spAutoFit/>
            </a:bodyPr>
            <a:lstStyle/>
            <a:p>
              <a:r>
                <a:rPr lang="en-US">
                  <a:solidFill>
                    <a:schemeClr val="bg1"/>
                  </a:solidFill>
                </a:rPr>
                <a:t>( xWin2, </a:t>
              </a:r>
            </a:p>
            <a:p>
              <a:r>
                <a:rPr lang="en-US">
                  <a:solidFill>
                    <a:schemeClr val="bg1"/>
                  </a:solidFill>
                </a:rPr>
                <a:t>  yWin2)</a:t>
              </a:r>
              <a:endParaRPr lang="en-US">
                <a:solidFill>
                  <a:schemeClr val="accent1"/>
                </a:solidFill>
              </a:endParaRPr>
            </a:p>
          </p:txBody>
        </p:sp>
        <p:sp>
          <p:nvSpPr>
            <p:cNvPr id="101385" name="Text Box 9"/>
            <p:cNvSpPr txBox="1">
              <a:spLocks noChangeArrowheads="1"/>
            </p:cNvSpPr>
            <p:nvPr/>
          </p:nvSpPr>
          <p:spPr bwMode="auto">
            <a:xfrm>
              <a:off x="4416" y="1794"/>
              <a:ext cx="960" cy="366"/>
            </a:xfrm>
            <a:prstGeom prst="rect">
              <a:avLst/>
            </a:prstGeom>
            <a:noFill/>
            <a:ln w="12700">
              <a:noFill/>
              <a:miter lim="800000"/>
              <a:headEnd/>
              <a:tailEnd/>
            </a:ln>
            <a:effectLst/>
          </p:spPr>
          <p:txBody>
            <a:bodyPr>
              <a:spAutoFit/>
            </a:bodyPr>
            <a:lstStyle/>
            <a:p>
              <a:r>
                <a:rPr lang="en-US">
                  <a:solidFill>
                    <a:schemeClr val="bg1"/>
                  </a:solidFill>
                </a:rPr>
                <a:t>( xWin,</a:t>
              </a:r>
            </a:p>
            <a:p>
              <a:r>
                <a:rPr lang="en-US">
                  <a:solidFill>
                    <a:schemeClr val="bg1"/>
                  </a:solidFill>
                </a:rPr>
                <a:t>   yWin )</a:t>
              </a:r>
              <a:r>
                <a:rPr lang="en-US" sz="1800"/>
                <a:t>    </a:t>
              </a:r>
            </a:p>
          </p:txBody>
        </p:sp>
        <p:sp>
          <p:nvSpPr>
            <p:cNvPr id="101386" name="Oval 10"/>
            <p:cNvSpPr>
              <a:spLocks noChangeArrowheads="1"/>
            </p:cNvSpPr>
            <p:nvPr/>
          </p:nvSpPr>
          <p:spPr bwMode="auto">
            <a:xfrm>
              <a:off x="5035" y="2140"/>
              <a:ext cx="71" cy="68"/>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01387" name="Oval 11"/>
            <p:cNvSpPr>
              <a:spLocks noChangeArrowheads="1"/>
            </p:cNvSpPr>
            <p:nvPr/>
          </p:nvSpPr>
          <p:spPr bwMode="auto">
            <a:xfrm>
              <a:off x="4356" y="1458"/>
              <a:ext cx="72" cy="68"/>
            </a:xfrm>
            <a:prstGeom prst="ellipse">
              <a:avLst/>
            </a:prstGeom>
            <a:solidFill>
              <a:schemeClr val="hlink"/>
            </a:solidFill>
            <a:ln w="12700">
              <a:solidFill>
                <a:schemeClr val="tx1"/>
              </a:solidFill>
              <a:round/>
              <a:headEnd/>
              <a:tailEnd/>
            </a:ln>
            <a:effectLst/>
          </p:spPr>
          <p:txBody>
            <a:bodyPr wrap="none" anchor="ctr"/>
            <a:lstStyle/>
            <a:p>
              <a:endParaRPr lang="en-US"/>
            </a:p>
          </p:txBody>
        </p:sp>
      </p:grpSp>
      <p:grpSp>
        <p:nvGrpSpPr>
          <p:cNvPr id="3" name="Group 25"/>
          <p:cNvGrpSpPr>
            <a:grpSpLocks/>
          </p:cNvGrpSpPr>
          <p:nvPr/>
        </p:nvGrpSpPr>
        <p:grpSpPr bwMode="auto">
          <a:xfrm>
            <a:off x="3733800" y="3886200"/>
            <a:ext cx="5181600" cy="2819400"/>
            <a:chOff x="2352" y="2448"/>
            <a:chExt cx="3264" cy="1776"/>
          </a:xfrm>
        </p:grpSpPr>
        <p:sp>
          <p:nvSpPr>
            <p:cNvPr id="101389" name="Rectangle 13"/>
            <p:cNvSpPr>
              <a:spLocks noChangeArrowheads="1"/>
            </p:cNvSpPr>
            <p:nvPr/>
          </p:nvSpPr>
          <p:spPr bwMode="auto">
            <a:xfrm>
              <a:off x="3246" y="2924"/>
              <a:ext cx="1165" cy="867"/>
            </a:xfrm>
            <a:prstGeom prst="rect">
              <a:avLst/>
            </a:prstGeom>
            <a:solidFill>
              <a:schemeClr val="bg1"/>
            </a:solidFill>
            <a:ln w="12700">
              <a:solidFill>
                <a:schemeClr val="tx1"/>
              </a:solidFill>
              <a:miter lim="800000"/>
              <a:headEnd/>
              <a:tailEnd/>
            </a:ln>
            <a:effectLst/>
          </p:spPr>
          <p:txBody>
            <a:bodyPr wrap="none" anchor="ctr"/>
            <a:lstStyle/>
            <a:p>
              <a:pPr algn="ctr"/>
              <a:endParaRPr lang="en-US" sz="1400"/>
            </a:p>
          </p:txBody>
        </p:sp>
        <p:sp>
          <p:nvSpPr>
            <p:cNvPr id="101390" name="Line 14"/>
            <p:cNvSpPr>
              <a:spLocks noChangeShapeType="1"/>
            </p:cNvSpPr>
            <p:nvPr/>
          </p:nvSpPr>
          <p:spPr bwMode="auto">
            <a:xfrm>
              <a:off x="2352" y="3358"/>
              <a:ext cx="3264" cy="0"/>
            </a:xfrm>
            <a:prstGeom prst="line">
              <a:avLst/>
            </a:prstGeom>
            <a:noFill/>
            <a:ln w="12700">
              <a:solidFill>
                <a:schemeClr val="tx1"/>
              </a:solidFill>
              <a:round/>
              <a:headEnd/>
              <a:tailEnd/>
            </a:ln>
            <a:effectLst/>
          </p:spPr>
          <p:txBody>
            <a:bodyPr wrap="none" anchor="ctr"/>
            <a:lstStyle/>
            <a:p>
              <a:endParaRPr lang="en-US"/>
            </a:p>
          </p:txBody>
        </p:sp>
        <p:sp>
          <p:nvSpPr>
            <p:cNvPr id="101391" name="Line 15"/>
            <p:cNvSpPr>
              <a:spLocks noChangeShapeType="1"/>
            </p:cNvSpPr>
            <p:nvPr/>
          </p:nvSpPr>
          <p:spPr bwMode="auto">
            <a:xfrm>
              <a:off x="3829" y="2448"/>
              <a:ext cx="0" cy="1776"/>
            </a:xfrm>
            <a:prstGeom prst="line">
              <a:avLst/>
            </a:prstGeom>
            <a:noFill/>
            <a:ln w="12700">
              <a:solidFill>
                <a:schemeClr val="tx1"/>
              </a:solidFill>
              <a:round/>
              <a:headEnd/>
              <a:tailEnd/>
            </a:ln>
            <a:effectLst/>
          </p:spPr>
          <p:txBody>
            <a:bodyPr wrap="none" anchor="ctr"/>
            <a:lstStyle/>
            <a:p>
              <a:endParaRPr lang="en-US"/>
            </a:p>
          </p:txBody>
        </p:sp>
        <p:sp>
          <p:nvSpPr>
            <p:cNvPr id="101392" name="Text Box 16"/>
            <p:cNvSpPr txBox="1">
              <a:spLocks noChangeArrowheads="1"/>
            </p:cNvSpPr>
            <p:nvPr/>
          </p:nvSpPr>
          <p:spPr bwMode="auto">
            <a:xfrm>
              <a:off x="3401" y="2490"/>
              <a:ext cx="240" cy="192"/>
            </a:xfrm>
            <a:prstGeom prst="rect">
              <a:avLst/>
            </a:prstGeom>
            <a:noFill/>
            <a:ln w="12700">
              <a:noFill/>
              <a:miter lim="800000"/>
              <a:headEnd/>
              <a:tailEnd/>
            </a:ln>
            <a:effectLst/>
          </p:spPr>
          <p:txBody>
            <a:bodyPr wrap="none">
              <a:spAutoFit/>
            </a:bodyPr>
            <a:lstStyle/>
            <a:p>
              <a:r>
                <a:rPr lang="en-US" sz="1400"/>
                <a:t>s1</a:t>
              </a:r>
            </a:p>
          </p:txBody>
        </p:sp>
        <p:sp>
          <p:nvSpPr>
            <p:cNvPr id="101393" name="Text Box 17"/>
            <p:cNvSpPr txBox="1">
              <a:spLocks noChangeArrowheads="1"/>
            </p:cNvSpPr>
            <p:nvPr/>
          </p:nvSpPr>
          <p:spPr bwMode="auto">
            <a:xfrm>
              <a:off x="4528" y="3071"/>
              <a:ext cx="240" cy="192"/>
            </a:xfrm>
            <a:prstGeom prst="rect">
              <a:avLst/>
            </a:prstGeom>
            <a:noFill/>
            <a:ln w="12700">
              <a:noFill/>
              <a:miter lim="800000"/>
              <a:headEnd/>
              <a:tailEnd/>
            </a:ln>
            <a:effectLst/>
          </p:spPr>
          <p:txBody>
            <a:bodyPr wrap="none">
              <a:spAutoFit/>
            </a:bodyPr>
            <a:lstStyle/>
            <a:p>
              <a:r>
                <a:rPr lang="en-US" sz="1400"/>
                <a:t>s2</a:t>
              </a:r>
            </a:p>
          </p:txBody>
        </p:sp>
        <p:sp>
          <p:nvSpPr>
            <p:cNvPr id="101394" name="Line 18"/>
            <p:cNvSpPr>
              <a:spLocks noChangeShapeType="1"/>
            </p:cNvSpPr>
            <p:nvPr/>
          </p:nvSpPr>
          <p:spPr bwMode="auto">
            <a:xfrm>
              <a:off x="3246" y="2665"/>
              <a:ext cx="1165" cy="0"/>
            </a:xfrm>
            <a:prstGeom prst="line">
              <a:avLst/>
            </a:prstGeom>
            <a:noFill/>
            <a:ln w="12700">
              <a:solidFill>
                <a:schemeClr val="tx1"/>
              </a:solidFill>
              <a:round/>
              <a:headEnd type="arrow" w="med" len="med"/>
              <a:tailEnd type="arrow" w="med" len="med"/>
            </a:ln>
            <a:effectLst/>
          </p:spPr>
          <p:txBody>
            <a:bodyPr wrap="none" anchor="ctr"/>
            <a:lstStyle/>
            <a:p>
              <a:endParaRPr lang="en-US"/>
            </a:p>
          </p:txBody>
        </p:sp>
        <p:sp>
          <p:nvSpPr>
            <p:cNvPr id="101395" name="Line 19"/>
            <p:cNvSpPr>
              <a:spLocks noChangeShapeType="1"/>
            </p:cNvSpPr>
            <p:nvPr/>
          </p:nvSpPr>
          <p:spPr bwMode="auto">
            <a:xfrm>
              <a:off x="4528" y="2968"/>
              <a:ext cx="0" cy="0"/>
            </a:xfrm>
            <a:prstGeom prst="line">
              <a:avLst/>
            </a:prstGeom>
            <a:noFill/>
            <a:ln w="12700">
              <a:solidFill>
                <a:schemeClr val="tx1"/>
              </a:solidFill>
              <a:round/>
              <a:headEnd/>
              <a:tailEnd/>
            </a:ln>
            <a:effectLst/>
          </p:spPr>
          <p:txBody>
            <a:bodyPr wrap="none" anchor="ctr"/>
            <a:lstStyle/>
            <a:p>
              <a:endParaRPr lang="en-US"/>
            </a:p>
          </p:txBody>
        </p:sp>
        <p:sp>
          <p:nvSpPr>
            <p:cNvPr id="101396" name="Line 20"/>
            <p:cNvSpPr>
              <a:spLocks noChangeShapeType="1"/>
            </p:cNvSpPr>
            <p:nvPr/>
          </p:nvSpPr>
          <p:spPr bwMode="auto">
            <a:xfrm>
              <a:off x="4567" y="2924"/>
              <a:ext cx="0" cy="867"/>
            </a:xfrm>
            <a:prstGeom prst="line">
              <a:avLst/>
            </a:prstGeom>
            <a:noFill/>
            <a:ln w="12700">
              <a:solidFill>
                <a:schemeClr val="tx1"/>
              </a:solidFill>
              <a:round/>
              <a:headEnd type="arrow" w="med" len="med"/>
              <a:tailEnd type="arrow" w="med" len="med"/>
            </a:ln>
            <a:effectLst/>
          </p:spPr>
          <p:txBody>
            <a:bodyPr wrap="none" anchor="ctr"/>
            <a:lstStyle/>
            <a:p>
              <a:endParaRPr lang="en-US"/>
            </a:p>
          </p:txBody>
        </p:sp>
        <p:sp>
          <p:nvSpPr>
            <p:cNvPr id="101397" name="Text Box 21"/>
            <p:cNvSpPr txBox="1">
              <a:spLocks noChangeArrowheads="1"/>
            </p:cNvSpPr>
            <p:nvPr/>
          </p:nvSpPr>
          <p:spPr bwMode="auto">
            <a:xfrm>
              <a:off x="3440" y="3098"/>
              <a:ext cx="352" cy="192"/>
            </a:xfrm>
            <a:prstGeom prst="rect">
              <a:avLst/>
            </a:prstGeom>
            <a:noFill/>
            <a:ln w="12700">
              <a:noFill/>
              <a:miter lim="800000"/>
              <a:headEnd/>
              <a:tailEnd/>
            </a:ln>
            <a:effectLst/>
          </p:spPr>
          <p:txBody>
            <a:bodyPr>
              <a:spAutoFit/>
            </a:bodyPr>
            <a:lstStyle/>
            <a:p>
              <a:r>
                <a:rPr lang="en-US" sz="1400"/>
                <a:t>s1/2</a:t>
              </a:r>
            </a:p>
          </p:txBody>
        </p:sp>
        <p:sp>
          <p:nvSpPr>
            <p:cNvPr id="101398" name="Line 22"/>
            <p:cNvSpPr>
              <a:spLocks noChangeShapeType="1"/>
            </p:cNvSpPr>
            <p:nvPr/>
          </p:nvSpPr>
          <p:spPr bwMode="auto">
            <a:xfrm flipV="1">
              <a:off x="3246" y="3271"/>
              <a:ext cx="583" cy="0"/>
            </a:xfrm>
            <a:prstGeom prst="line">
              <a:avLst/>
            </a:prstGeom>
            <a:noFill/>
            <a:ln w="12700">
              <a:solidFill>
                <a:schemeClr val="tx1"/>
              </a:solidFill>
              <a:round/>
              <a:headEnd type="arrow" w="med" len="med"/>
              <a:tailEnd type="arrow" w="med" len="med"/>
            </a:ln>
            <a:effectLst/>
          </p:spPr>
          <p:txBody>
            <a:bodyPr wrap="none" anchor="ctr"/>
            <a:lstStyle/>
            <a:p>
              <a:endParaRPr lang="en-US"/>
            </a:p>
          </p:txBody>
        </p:sp>
        <p:sp>
          <p:nvSpPr>
            <p:cNvPr id="101399" name="Line 23"/>
            <p:cNvSpPr>
              <a:spLocks noChangeShapeType="1"/>
            </p:cNvSpPr>
            <p:nvPr/>
          </p:nvSpPr>
          <p:spPr bwMode="auto">
            <a:xfrm>
              <a:off x="4101" y="2924"/>
              <a:ext cx="0" cy="434"/>
            </a:xfrm>
            <a:prstGeom prst="line">
              <a:avLst/>
            </a:prstGeom>
            <a:noFill/>
            <a:ln w="12700">
              <a:solidFill>
                <a:schemeClr val="tx1"/>
              </a:solidFill>
              <a:round/>
              <a:headEnd type="arrow" w="med" len="med"/>
              <a:tailEnd type="arrow" w="med" len="med"/>
            </a:ln>
            <a:effectLst/>
          </p:spPr>
          <p:txBody>
            <a:bodyPr wrap="none" anchor="ctr"/>
            <a:lstStyle/>
            <a:p>
              <a:endParaRPr lang="en-US"/>
            </a:p>
          </p:txBody>
        </p:sp>
        <p:sp>
          <p:nvSpPr>
            <p:cNvPr id="101400" name="Text Box 24"/>
            <p:cNvSpPr txBox="1">
              <a:spLocks noChangeArrowheads="1"/>
            </p:cNvSpPr>
            <p:nvPr/>
          </p:nvSpPr>
          <p:spPr bwMode="auto">
            <a:xfrm>
              <a:off x="4092" y="3062"/>
              <a:ext cx="346" cy="192"/>
            </a:xfrm>
            <a:prstGeom prst="rect">
              <a:avLst/>
            </a:prstGeom>
            <a:noFill/>
            <a:ln w="12700">
              <a:noFill/>
              <a:miter lim="800000"/>
              <a:headEnd/>
              <a:tailEnd/>
            </a:ln>
            <a:effectLst/>
          </p:spPr>
          <p:txBody>
            <a:bodyPr wrap="none">
              <a:spAutoFit/>
            </a:bodyPr>
            <a:lstStyle/>
            <a:p>
              <a:r>
                <a:rPr lang="en-US" sz="1400"/>
                <a:t>S2/2</a:t>
              </a:r>
            </a:p>
          </p:txBody>
        </p:sp>
      </p:grpSp>
      <p:sp>
        <p:nvSpPr>
          <p:cNvPr id="101402" name="Text Box 26"/>
          <p:cNvSpPr txBox="1">
            <a:spLocks noChangeArrowheads="1"/>
          </p:cNvSpPr>
          <p:nvPr/>
        </p:nvSpPr>
        <p:spPr bwMode="auto">
          <a:xfrm>
            <a:off x="4098925" y="6384925"/>
            <a:ext cx="1981200" cy="336550"/>
          </a:xfrm>
          <a:prstGeom prst="rect">
            <a:avLst/>
          </a:prstGeom>
          <a:noFill/>
          <a:ln w="12700">
            <a:noFill/>
            <a:miter lim="800000"/>
            <a:headEnd/>
            <a:tailEnd/>
          </a:ln>
          <a:effectLst/>
        </p:spPr>
        <p:txBody>
          <a:bodyPr wrap="none">
            <a:spAutoFit/>
          </a:bodyPr>
          <a:lstStyle/>
          <a:p>
            <a:r>
              <a:rPr lang="en-US">
                <a:solidFill>
                  <a:schemeClr val="hlink"/>
                </a:solidFill>
              </a:rPr>
              <a:t>Translation details</a:t>
            </a:r>
            <a:endParaRPr lang="en-US"/>
          </a:p>
        </p:txBody>
      </p:sp>
      <p:sp>
        <p:nvSpPr>
          <p:cNvPr id="101403" name="Line 27"/>
          <p:cNvSpPr>
            <a:spLocks noChangeShapeType="1"/>
          </p:cNvSpPr>
          <p:nvPr/>
        </p:nvSpPr>
        <p:spPr bwMode="auto">
          <a:xfrm flipH="1" flipV="1">
            <a:off x="3200400" y="2743200"/>
            <a:ext cx="1676400" cy="3657600"/>
          </a:xfrm>
          <a:prstGeom prst="line">
            <a:avLst/>
          </a:prstGeom>
          <a:noFill/>
          <a:ln w="12700">
            <a:solidFill>
              <a:schemeClr val="hlink"/>
            </a:solidFill>
            <a:round/>
            <a:headEnd/>
            <a:tailEnd type="triangle" w="med" len="med"/>
          </a:ln>
          <a:effectLst/>
        </p:spPr>
        <p:txBody>
          <a:bodyPr wrap="none" anchor="ctr"/>
          <a:lstStyle/>
          <a:p>
            <a:endParaRPr lang="en-US"/>
          </a:p>
        </p:txBody>
      </p:sp>
      <p:sp>
        <p:nvSpPr>
          <p:cNvPr id="101404" name="Text Box 28"/>
          <p:cNvSpPr txBox="1">
            <a:spLocks noChangeArrowheads="1"/>
          </p:cNvSpPr>
          <p:nvPr/>
        </p:nvSpPr>
        <p:spPr bwMode="auto">
          <a:xfrm>
            <a:off x="5470525" y="1050925"/>
            <a:ext cx="1585913" cy="336550"/>
          </a:xfrm>
          <a:prstGeom prst="rect">
            <a:avLst/>
          </a:prstGeom>
          <a:noFill/>
          <a:ln w="12700">
            <a:noFill/>
            <a:miter lim="800000"/>
            <a:headEnd/>
            <a:tailEnd/>
          </a:ln>
          <a:effectLst/>
        </p:spPr>
        <p:txBody>
          <a:bodyPr wrap="none">
            <a:spAutoFit/>
          </a:bodyPr>
          <a:lstStyle/>
          <a:p>
            <a:r>
              <a:rPr lang="en-US">
                <a:solidFill>
                  <a:schemeClr val="accent2"/>
                </a:solidFill>
              </a:rPr>
              <a:t>scaling details</a:t>
            </a:r>
            <a:endParaRPr lang="en-US"/>
          </a:p>
        </p:txBody>
      </p:sp>
      <p:sp>
        <p:nvSpPr>
          <p:cNvPr id="101405" name="Line 29"/>
          <p:cNvSpPr>
            <a:spLocks noChangeShapeType="1"/>
          </p:cNvSpPr>
          <p:nvPr/>
        </p:nvSpPr>
        <p:spPr bwMode="auto">
          <a:xfrm flipH="1">
            <a:off x="4572000" y="1371600"/>
            <a:ext cx="1143000" cy="1143000"/>
          </a:xfrm>
          <a:prstGeom prst="line">
            <a:avLst/>
          </a:prstGeom>
          <a:noFill/>
          <a:ln w="12700">
            <a:solidFill>
              <a:schemeClr val="accent2"/>
            </a:solidFill>
            <a:round/>
            <a:headEnd/>
            <a:tailEnd type="triangle" w="med" len="med"/>
          </a:ln>
          <a:effectLst/>
        </p:spPr>
        <p:txBody>
          <a:bodyPr wrap="none" anchor="ct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dirty="0"/>
              <a:t>Graphics Operators</a:t>
            </a:r>
          </a:p>
        </p:txBody>
      </p:sp>
      <p:sp>
        <p:nvSpPr>
          <p:cNvPr id="152579" name="Rectangle 3"/>
          <p:cNvSpPr>
            <a:spLocks noGrp="1" noChangeArrowheads="1"/>
          </p:cNvSpPr>
          <p:nvPr>
            <p:ph type="body" idx="1"/>
          </p:nvPr>
        </p:nvSpPr>
        <p:spPr/>
        <p:txBody>
          <a:bodyPr>
            <a:normAutofit fontScale="70000" lnSpcReduction="20000"/>
          </a:bodyPr>
          <a:lstStyle/>
          <a:p>
            <a:r>
              <a:rPr lang="en-US" dirty="0" err="1">
                <a:latin typeface="Courier New" pitchFamily="49" charset="0"/>
              </a:rPr>
              <a:t>openWindow</a:t>
            </a:r>
            <a:r>
              <a:rPr lang="en-US" dirty="0">
                <a:latin typeface="Courier New" pitchFamily="49" charset="0"/>
              </a:rPr>
              <a:t> :: String -&gt; </a:t>
            </a:r>
            <a:r>
              <a:rPr lang="en-US" dirty="0" smtClean="0">
                <a:latin typeface="Courier New" pitchFamily="49" charset="0"/>
              </a:rPr>
              <a:t>(</a:t>
            </a:r>
            <a:r>
              <a:rPr lang="en-US" dirty="0" err="1" smtClean="0">
                <a:latin typeface="Courier New" pitchFamily="49" charset="0"/>
              </a:rPr>
              <a:t>Int,Int</a:t>
            </a:r>
            <a:r>
              <a:rPr lang="en-US" dirty="0" smtClean="0">
                <a:latin typeface="Courier New" pitchFamily="49" charset="0"/>
              </a:rPr>
              <a:t>) </a:t>
            </a:r>
            <a:r>
              <a:rPr lang="en-US" dirty="0">
                <a:latin typeface="Courier New" pitchFamily="49" charset="0"/>
              </a:rPr>
              <a:t>-&gt; IO Window</a:t>
            </a:r>
          </a:p>
          <a:p>
            <a:pPr lvl="1"/>
            <a:r>
              <a:rPr lang="en-US" dirty="0"/>
              <a:t>opens a titled window of a particular size</a:t>
            </a:r>
          </a:p>
          <a:p>
            <a:endParaRPr lang="en-US" sz="1800" dirty="0">
              <a:latin typeface="Arial" pitchFamily="34" charset="0"/>
            </a:endParaRPr>
          </a:p>
          <a:p>
            <a:r>
              <a:rPr lang="en-US" dirty="0" err="1">
                <a:latin typeface="Courier New" pitchFamily="49" charset="0"/>
              </a:rPr>
              <a:t>drawInWindow</a:t>
            </a:r>
            <a:r>
              <a:rPr lang="en-US" dirty="0">
                <a:latin typeface="Courier New" pitchFamily="49" charset="0"/>
              </a:rPr>
              <a:t> :: Window -&gt; </a:t>
            </a:r>
            <a:r>
              <a:rPr lang="en-US" dirty="0" smtClean="0">
                <a:latin typeface="Courier New" pitchFamily="49" charset="0"/>
              </a:rPr>
              <a:t>Graphic </a:t>
            </a:r>
            <a:r>
              <a:rPr lang="en-US" dirty="0">
                <a:latin typeface="Courier New" pitchFamily="49" charset="0"/>
              </a:rPr>
              <a:t>-&gt; IO ()</a:t>
            </a:r>
          </a:p>
          <a:p>
            <a:pPr lvl="1"/>
            <a:r>
              <a:rPr lang="en-US" dirty="0"/>
              <a:t>Takes a window and a</a:t>
            </a:r>
            <a:r>
              <a:rPr lang="en-US" dirty="0">
                <a:latin typeface="Courier New" pitchFamily="49" charset="0"/>
              </a:rPr>
              <a:t> </a:t>
            </a:r>
            <a:r>
              <a:rPr lang="en-US" dirty="0" smtClean="0">
                <a:latin typeface="Courier New" pitchFamily="49" charset="0"/>
              </a:rPr>
              <a:t>Graphic </a:t>
            </a:r>
            <a:r>
              <a:rPr lang="en-US" dirty="0" smtClean="0"/>
              <a:t>object </a:t>
            </a:r>
            <a:r>
              <a:rPr lang="en-US" dirty="0"/>
              <a:t>and draws it</a:t>
            </a:r>
            <a:endParaRPr lang="en-US" dirty="0">
              <a:latin typeface="Courier New" pitchFamily="49" charset="0"/>
            </a:endParaRPr>
          </a:p>
          <a:p>
            <a:pPr lvl="1"/>
            <a:r>
              <a:rPr lang="en-US" dirty="0"/>
              <a:t>Note the return type of</a:t>
            </a:r>
            <a:r>
              <a:rPr lang="en-US" dirty="0">
                <a:latin typeface="Courier New" pitchFamily="49" charset="0"/>
              </a:rPr>
              <a:t> IO()</a:t>
            </a:r>
          </a:p>
          <a:p>
            <a:pPr lvl="1"/>
            <a:endParaRPr lang="en-US" dirty="0">
              <a:latin typeface="Courier New" pitchFamily="49" charset="0"/>
            </a:endParaRPr>
          </a:p>
          <a:p>
            <a:r>
              <a:rPr lang="en-US" dirty="0" err="1">
                <a:latin typeface="Courier New" pitchFamily="49" charset="0"/>
              </a:rPr>
              <a:t>getKey</a:t>
            </a:r>
            <a:r>
              <a:rPr lang="en-US" dirty="0">
                <a:latin typeface="Courier New" pitchFamily="49" charset="0"/>
              </a:rPr>
              <a:t> :: Window -&gt; IO Char</a:t>
            </a:r>
          </a:p>
          <a:p>
            <a:pPr lvl="1"/>
            <a:r>
              <a:rPr lang="en-US" dirty="0"/>
              <a:t>Waits until any key is pressed and then returns that character</a:t>
            </a:r>
            <a:endParaRPr lang="en-US" dirty="0">
              <a:latin typeface="Courier New" pitchFamily="49" charset="0"/>
            </a:endParaRPr>
          </a:p>
          <a:p>
            <a:pPr lvl="1"/>
            <a:endParaRPr lang="en-US" dirty="0">
              <a:latin typeface="Courier New" pitchFamily="49" charset="0"/>
            </a:endParaRPr>
          </a:p>
          <a:p>
            <a:r>
              <a:rPr lang="en-US" dirty="0" err="1">
                <a:latin typeface="Courier New" pitchFamily="49" charset="0"/>
              </a:rPr>
              <a:t>closeWindow</a:t>
            </a:r>
            <a:r>
              <a:rPr lang="en-US" dirty="0">
                <a:latin typeface="Courier New" pitchFamily="49" charset="0"/>
              </a:rPr>
              <a:t> :: Window -&gt; IO ()</a:t>
            </a:r>
          </a:p>
          <a:p>
            <a:pPr lvl="1"/>
            <a:r>
              <a:rPr lang="en-US" sz="2400" dirty="0"/>
              <a:t>closes the window</a:t>
            </a:r>
            <a:endParaRPr lang="en-US" dirty="0"/>
          </a:p>
          <a:p>
            <a:pPr lvl="1"/>
            <a:endParaRPr lang="en-US" dirty="0">
              <a:latin typeface="Courier New" pitchFamily="49" charset="0"/>
            </a:endParaRPr>
          </a:p>
          <a:p>
            <a:r>
              <a:rPr lang="en-US" sz="1800" dirty="0">
                <a:latin typeface="Arial" pitchFamily="34" charset="0"/>
                <a:hlinkClick r:id="rId2" action="ppaction://hlinkfile"/>
              </a:rPr>
              <a:t>try it out</a:t>
            </a:r>
            <a:r>
              <a:rPr lang="en-US" sz="1800" dirty="0">
                <a:latin typeface="Courier New" pitchFamily="49" charset="0"/>
              </a:rPr>
              <a:t> </a:t>
            </a:r>
            <a:endParaRPr lang="en-US" dirty="0">
              <a:latin typeface="Courier New" pitchFamily="49"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57200" y="274638"/>
            <a:ext cx="8229600" cy="563562"/>
          </a:xfrm>
        </p:spPr>
        <p:txBody>
          <a:bodyPr>
            <a:normAutofit fontScale="90000"/>
          </a:bodyPr>
          <a:lstStyle/>
          <a:p>
            <a:r>
              <a:rPr lang="en-US" dirty="0"/>
              <a:t>Ellipse</a:t>
            </a:r>
          </a:p>
        </p:txBody>
      </p:sp>
      <p:sp>
        <p:nvSpPr>
          <p:cNvPr id="102403" name="Rectangle 3"/>
          <p:cNvSpPr>
            <a:spLocks noGrp="1" noChangeArrowheads="1"/>
          </p:cNvSpPr>
          <p:nvPr>
            <p:ph type="body" idx="1"/>
          </p:nvPr>
        </p:nvSpPr>
        <p:spPr>
          <a:xfrm>
            <a:off x="381000" y="952500"/>
            <a:ext cx="8458200" cy="2247900"/>
          </a:xfrm>
        </p:spPr>
        <p:txBody>
          <a:bodyPr/>
          <a:lstStyle/>
          <a:p>
            <a:pPr>
              <a:buFontTx/>
              <a:buNone/>
            </a:pPr>
            <a:r>
              <a:rPr lang="en-US" sz="2000">
                <a:latin typeface="Courier New" pitchFamily="49" charset="0"/>
              </a:rPr>
              <a:t>shapeToGRegion1 (lx,ly) (sx,sy) (Ellipse r1 r2)</a:t>
            </a:r>
          </a:p>
          <a:p>
            <a:pPr>
              <a:buFontTx/>
              <a:buNone/>
            </a:pPr>
            <a:r>
              <a:rPr lang="en-US" sz="2000">
                <a:latin typeface="Courier New" pitchFamily="49" charset="0"/>
              </a:rPr>
              <a:t>  = createEllipse (trans (-r1,-r2)) (trans ( r1, r2))</a:t>
            </a:r>
          </a:p>
          <a:p>
            <a:pPr>
              <a:buFontTx/>
              <a:buNone/>
            </a:pPr>
            <a:r>
              <a:rPr lang="en-US" sz="2000">
                <a:latin typeface="Courier New" pitchFamily="49" charset="0"/>
              </a:rPr>
              <a:t>    where trans (x,y) = </a:t>
            </a:r>
          </a:p>
          <a:p>
            <a:pPr>
              <a:buFontTx/>
              <a:buNone/>
            </a:pPr>
            <a:r>
              <a:rPr lang="en-US" sz="2000">
                <a:latin typeface="Courier New" pitchFamily="49" charset="0"/>
              </a:rPr>
              <a:t>            ( xWin2 + inchToPixel ((x+lx)*sx), </a:t>
            </a:r>
          </a:p>
          <a:p>
            <a:pPr>
              <a:buFontTx/>
              <a:buNone/>
            </a:pPr>
            <a:r>
              <a:rPr lang="en-US" sz="2000">
                <a:latin typeface="Courier New" pitchFamily="49" charset="0"/>
              </a:rPr>
              <a:t>              yWin2 - inchToPixel ((y+ly)*sy) )</a:t>
            </a:r>
          </a:p>
        </p:txBody>
      </p:sp>
      <p:grpSp>
        <p:nvGrpSpPr>
          <p:cNvPr id="2" name="Group 4"/>
          <p:cNvGrpSpPr>
            <a:grpSpLocks/>
          </p:cNvGrpSpPr>
          <p:nvPr/>
        </p:nvGrpSpPr>
        <p:grpSpPr bwMode="auto">
          <a:xfrm>
            <a:off x="1371600" y="3200400"/>
            <a:ext cx="6172200" cy="3352800"/>
            <a:chOff x="960" y="1728"/>
            <a:chExt cx="3888" cy="2112"/>
          </a:xfrm>
        </p:grpSpPr>
        <p:sp>
          <p:nvSpPr>
            <p:cNvPr id="102405" name="Line 5"/>
            <p:cNvSpPr>
              <a:spLocks noChangeShapeType="1"/>
            </p:cNvSpPr>
            <p:nvPr/>
          </p:nvSpPr>
          <p:spPr bwMode="auto">
            <a:xfrm>
              <a:off x="960" y="2736"/>
              <a:ext cx="3888" cy="0"/>
            </a:xfrm>
            <a:prstGeom prst="line">
              <a:avLst/>
            </a:prstGeom>
            <a:noFill/>
            <a:ln w="12700">
              <a:solidFill>
                <a:schemeClr val="tx1"/>
              </a:solidFill>
              <a:round/>
              <a:headEnd/>
              <a:tailEnd/>
            </a:ln>
            <a:effectLst/>
          </p:spPr>
          <p:txBody>
            <a:bodyPr wrap="none" anchor="ctr"/>
            <a:lstStyle/>
            <a:p>
              <a:endParaRPr lang="en-US"/>
            </a:p>
          </p:txBody>
        </p:sp>
        <p:sp>
          <p:nvSpPr>
            <p:cNvPr id="102406" name="Line 6"/>
            <p:cNvSpPr>
              <a:spLocks noChangeShapeType="1"/>
            </p:cNvSpPr>
            <p:nvPr/>
          </p:nvSpPr>
          <p:spPr bwMode="auto">
            <a:xfrm>
              <a:off x="2880" y="1728"/>
              <a:ext cx="0" cy="2112"/>
            </a:xfrm>
            <a:prstGeom prst="line">
              <a:avLst/>
            </a:prstGeom>
            <a:noFill/>
            <a:ln w="12700">
              <a:solidFill>
                <a:schemeClr val="tx1"/>
              </a:solidFill>
              <a:round/>
              <a:headEnd/>
              <a:tailEnd/>
            </a:ln>
            <a:effectLst/>
          </p:spPr>
          <p:txBody>
            <a:bodyPr wrap="none" anchor="ctr"/>
            <a:lstStyle/>
            <a:p>
              <a:endParaRPr lang="en-US"/>
            </a:p>
          </p:txBody>
        </p:sp>
        <p:sp>
          <p:nvSpPr>
            <p:cNvPr id="102407" name="Oval 7"/>
            <p:cNvSpPr>
              <a:spLocks noChangeArrowheads="1"/>
            </p:cNvSpPr>
            <p:nvPr/>
          </p:nvSpPr>
          <p:spPr bwMode="auto">
            <a:xfrm>
              <a:off x="1968" y="2160"/>
              <a:ext cx="1824" cy="1152"/>
            </a:xfrm>
            <a:prstGeom prst="ellipse">
              <a:avLst/>
            </a:prstGeom>
            <a:noFill/>
            <a:ln w="12700">
              <a:solidFill>
                <a:schemeClr val="tx1"/>
              </a:solidFill>
              <a:round/>
              <a:headEnd/>
              <a:tailEnd/>
            </a:ln>
            <a:effectLst/>
          </p:spPr>
          <p:txBody>
            <a:bodyPr wrap="none" anchor="ctr"/>
            <a:lstStyle/>
            <a:p>
              <a:endParaRPr lang="en-US"/>
            </a:p>
          </p:txBody>
        </p:sp>
        <p:sp>
          <p:nvSpPr>
            <p:cNvPr id="102408" name="Text Box 8"/>
            <p:cNvSpPr txBox="1">
              <a:spLocks noChangeArrowheads="1"/>
            </p:cNvSpPr>
            <p:nvPr/>
          </p:nvSpPr>
          <p:spPr bwMode="auto">
            <a:xfrm>
              <a:off x="3062" y="2534"/>
              <a:ext cx="237" cy="212"/>
            </a:xfrm>
            <a:prstGeom prst="rect">
              <a:avLst/>
            </a:prstGeom>
            <a:noFill/>
            <a:ln w="12700">
              <a:noFill/>
              <a:miter lim="800000"/>
              <a:headEnd/>
              <a:tailEnd/>
            </a:ln>
            <a:effectLst/>
          </p:spPr>
          <p:txBody>
            <a:bodyPr wrap="none">
              <a:spAutoFit/>
            </a:bodyPr>
            <a:lstStyle/>
            <a:p>
              <a:r>
                <a:rPr lang="en-US"/>
                <a:t>r1</a:t>
              </a:r>
            </a:p>
          </p:txBody>
        </p:sp>
        <p:sp>
          <p:nvSpPr>
            <p:cNvPr id="102409" name="Text Box 9"/>
            <p:cNvSpPr txBox="1">
              <a:spLocks noChangeArrowheads="1"/>
            </p:cNvSpPr>
            <p:nvPr/>
          </p:nvSpPr>
          <p:spPr bwMode="auto">
            <a:xfrm>
              <a:off x="2630" y="2294"/>
              <a:ext cx="237" cy="212"/>
            </a:xfrm>
            <a:prstGeom prst="rect">
              <a:avLst/>
            </a:prstGeom>
            <a:noFill/>
            <a:ln w="12700">
              <a:noFill/>
              <a:miter lim="800000"/>
              <a:headEnd/>
              <a:tailEnd/>
            </a:ln>
            <a:effectLst/>
          </p:spPr>
          <p:txBody>
            <a:bodyPr wrap="none">
              <a:spAutoFit/>
            </a:bodyPr>
            <a:lstStyle/>
            <a:p>
              <a:r>
                <a:rPr lang="en-US"/>
                <a:t>r2</a:t>
              </a:r>
            </a:p>
          </p:txBody>
        </p:sp>
        <p:sp>
          <p:nvSpPr>
            <p:cNvPr id="102410" name="Line 10"/>
            <p:cNvSpPr>
              <a:spLocks noChangeShapeType="1"/>
            </p:cNvSpPr>
            <p:nvPr/>
          </p:nvSpPr>
          <p:spPr bwMode="auto">
            <a:xfrm flipV="1">
              <a:off x="2880" y="2160"/>
              <a:ext cx="0" cy="576"/>
            </a:xfrm>
            <a:prstGeom prst="line">
              <a:avLst/>
            </a:prstGeom>
            <a:noFill/>
            <a:ln w="38100">
              <a:solidFill>
                <a:schemeClr val="tx1"/>
              </a:solidFill>
              <a:round/>
              <a:headEnd/>
              <a:tailEnd type="triangle" w="med" len="med"/>
            </a:ln>
            <a:effectLst/>
          </p:spPr>
          <p:txBody>
            <a:bodyPr wrap="none" anchor="ctr"/>
            <a:lstStyle/>
            <a:p>
              <a:endParaRPr lang="en-US"/>
            </a:p>
          </p:txBody>
        </p:sp>
        <p:sp>
          <p:nvSpPr>
            <p:cNvPr id="102411" name="Line 11"/>
            <p:cNvSpPr>
              <a:spLocks noChangeShapeType="1"/>
            </p:cNvSpPr>
            <p:nvPr/>
          </p:nvSpPr>
          <p:spPr bwMode="auto">
            <a:xfrm>
              <a:off x="2880" y="2736"/>
              <a:ext cx="912" cy="0"/>
            </a:xfrm>
            <a:prstGeom prst="line">
              <a:avLst/>
            </a:prstGeom>
            <a:noFill/>
            <a:ln w="38100">
              <a:solidFill>
                <a:schemeClr val="tx1"/>
              </a:solidFill>
              <a:round/>
              <a:headEnd/>
              <a:tailEnd type="triangle" w="med" len="med"/>
            </a:ln>
            <a:effectLst/>
          </p:spPr>
          <p:txBody>
            <a:bodyPr wrap="none" anchor="ctr"/>
            <a:lstStyle/>
            <a:p>
              <a:endParaRPr lang="en-US"/>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57200" y="274638"/>
            <a:ext cx="8229600" cy="639762"/>
          </a:xfrm>
        </p:spPr>
        <p:txBody>
          <a:bodyPr>
            <a:normAutofit fontScale="90000"/>
          </a:bodyPr>
          <a:lstStyle/>
          <a:p>
            <a:r>
              <a:rPr lang="en-US" dirty="0"/>
              <a:t>Polygon and </a:t>
            </a:r>
            <a:r>
              <a:rPr lang="en-US" dirty="0" err="1"/>
              <a:t>RtTriangle</a:t>
            </a:r>
            <a:endParaRPr lang="en-US" dirty="0"/>
          </a:p>
        </p:txBody>
      </p:sp>
      <p:sp>
        <p:nvSpPr>
          <p:cNvPr id="103427" name="Rectangle 3"/>
          <p:cNvSpPr>
            <a:spLocks noGrp="1" noChangeArrowheads="1"/>
          </p:cNvSpPr>
          <p:nvPr>
            <p:ph type="body" idx="1"/>
          </p:nvPr>
        </p:nvSpPr>
        <p:spPr>
          <a:xfrm>
            <a:off x="381000" y="952500"/>
            <a:ext cx="8458200" cy="5448300"/>
          </a:xfrm>
        </p:spPr>
        <p:txBody>
          <a:bodyPr/>
          <a:lstStyle/>
          <a:p>
            <a:pPr>
              <a:buFontTx/>
              <a:buNone/>
            </a:pPr>
            <a:endParaRPr lang="en-US" sz="2000">
              <a:latin typeface="Courier New" pitchFamily="49" charset="0"/>
            </a:endParaRPr>
          </a:p>
          <a:p>
            <a:pPr>
              <a:buFontTx/>
              <a:buNone/>
            </a:pPr>
            <a:r>
              <a:rPr lang="en-US" sz="2000">
                <a:latin typeface="Courier New" pitchFamily="49" charset="0"/>
              </a:rPr>
              <a:t>shapeToGRegion1 (lx,ly) (sx,sy) (Polygon pts)</a:t>
            </a:r>
          </a:p>
          <a:p>
            <a:pPr>
              <a:buFontTx/>
              <a:buNone/>
            </a:pPr>
            <a:r>
              <a:rPr lang="en-US" sz="2000">
                <a:latin typeface="Courier New" pitchFamily="49" charset="0"/>
              </a:rPr>
              <a:t>  = createPolygon (map trans pts)</a:t>
            </a:r>
          </a:p>
          <a:p>
            <a:pPr>
              <a:buFontTx/>
              <a:buNone/>
            </a:pPr>
            <a:r>
              <a:rPr lang="en-US" sz="2000">
                <a:latin typeface="Courier New" pitchFamily="49" charset="0"/>
              </a:rPr>
              <a:t>    where </a:t>
            </a:r>
            <a:r>
              <a:rPr lang="en-US" sz="2000">
                <a:solidFill>
                  <a:schemeClr val="hlink"/>
                </a:solidFill>
                <a:latin typeface="Courier New" pitchFamily="49" charset="0"/>
              </a:rPr>
              <a:t>trans (x,y) =</a:t>
            </a:r>
          </a:p>
          <a:p>
            <a:pPr>
              <a:buFontTx/>
              <a:buNone/>
            </a:pPr>
            <a:r>
              <a:rPr lang="en-US" sz="2000">
                <a:solidFill>
                  <a:schemeClr val="hlink"/>
                </a:solidFill>
                <a:latin typeface="Courier New" pitchFamily="49" charset="0"/>
              </a:rPr>
              <a:t>                ( xWin2 + inchToPixel ((x+lx)*sx), </a:t>
            </a:r>
          </a:p>
          <a:p>
            <a:pPr>
              <a:buFontTx/>
              <a:buNone/>
            </a:pPr>
            <a:r>
              <a:rPr lang="en-US" sz="2000">
                <a:solidFill>
                  <a:schemeClr val="hlink"/>
                </a:solidFill>
                <a:latin typeface="Courier New" pitchFamily="49" charset="0"/>
              </a:rPr>
              <a:t>                  yWin2 - inchToPixel ((y+ly)*sy) )</a:t>
            </a:r>
          </a:p>
          <a:p>
            <a:pPr>
              <a:buFontTx/>
              <a:buNone/>
            </a:pPr>
            <a:r>
              <a:rPr lang="en-US" sz="2000">
                <a:latin typeface="Courier New" pitchFamily="49" charset="0"/>
              </a:rPr>
              <a:t>shapeToGRegion1 (lx,ly) (sx,sy) (RtTriangle s1 s2)</a:t>
            </a:r>
            <a:br>
              <a:rPr lang="en-US" sz="2000">
                <a:latin typeface="Courier New" pitchFamily="49" charset="0"/>
              </a:rPr>
            </a:br>
            <a:r>
              <a:rPr lang="en-US" sz="2000">
                <a:latin typeface="Courier New" pitchFamily="49" charset="0"/>
              </a:rPr>
              <a:t>  = createPolygon (map trans [(0,0),(s1,0),(0,s2)])</a:t>
            </a:r>
            <a:br>
              <a:rPr lang="en-US" sz="2000">
                <a:latin typeface="Courier New" pitchFamily="49" charset="0"/>
              </a:rPr>
            </a:br>
            <a:r>
              <a:rPr lang="en-US" sz="2000">
                <a:latin typeface="Courier New" pitchFamily="49" charset="0"/>
              </a:rPr>
              <a:t>    where </a:t>
            </a:r>
            <a:r>
              <a:rPr lang="en-US" sz="2000">
                <a:solidFill>
                  <a:schemeClr val="hlink"/>
                </a:solidFill>
                <a:latin typeface="Courier New" pitchFamily="49" charset="0"/>
              </a:rPr>
              <a:t>trans (x,y) = </a:t>
            </a:r>
          </a:p>
          <a:p>
            <a:pPr>
              <a:buFontTx/>
              <a:buNone/>
            </a:pPr>
            <a:r>
              <a:rPr lang="en-US" sz="2000">
                <a:solidFill>
                  <a:schemeClr val="hlink"/>
                </a:solidFill>
                <a:latin typeface="Courier New" pitchFamily="49" charset="0"/>
              </a:rPr>
              <a:t>                  ( xWin2 + inchToPixel ((x+lx)*sx), </a:t>
            </a:r>
            <a:br>
              <a:rPr lang="en-US" sz="2000">
                <a:solidFill>
                  <a:schemeClr val="hlink"/>
                </a:solidFill>
                <a:latin typeface="Courier New" pitchFamily="49" charset="0"/>
              </a:rPr>
            </a:br>
            <a:r>
              <a:rPr lang="en-US" sz="2000">
                <a:solidFill>
                  <a:schemeClr val="hlink"/>
                </a:solidFill>
                <a:latin typeface="Courier New" pitchFamily="49" charset="0"/>
              </a:rPr>
              <a:t>                  yWin2 - inchToPixel ((y+ly)*sy) )</a:t>
            </a:r>
            <a:br>
              <a:rPr lang="en-US" sz="2000">
                <a:solidFill>
                  <a:schemeClr val="hlink"/>
                </a:solidFill>
                <a:latin typeface="Courier New" pitchFamily="49" charset="0"/>
              </a:rPr>
            </a:br>
            <a:endParaRPr lang="en-US" sz="1600">
              <a:latin typeface="Courier New" pitchFamily="49"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57200" y="274638"/>
            <a:ext cx="8229600" cy="639762"/>
          </a:xfrm>
        </p:spPr>
        <p:txBody>
          <a:bodyPr>
            <a:normAutofit fontScale="90000"/>
          </a:bodyPr>
          <a:lstStyle/>
          <a:p>
            <a:r>
              <a:rPr lang="en-US" dirty="0"/>
              <a:t>A matter of style, again</a:t>
            </a:r>
          </a:p>
        </p:txBody>
      </p:sp>
      <p:sp>
        <p:nvSpPr>
          <p:cNvPr id="104451" name="Rectangle 3"/>
          <p:cNvSpPr>
            <a:spLocks noGrp="1" noChangeArrowheads="1"/>
          </p:cNvSpPr>
          <p:nvPr>
            <p:ph type="body" idx="1"/>
          </p:nvPr>
        </p:nvSpPr>
        <p:spPr>
          <a:xfrm>
            <a:off x="381000" y="952500"/>
            <a:ext cx="8534400" cy="5448300"/>
          </a:xfrm>
        </p:spPr>
        <p:txBody>
          <a:bodyPr>
            <a:normAutofit lnSpcReduction="10000"/>
          </a:bodyPr>
          <a:lstStyle/>
          <a:p>
            <a:pPr>
              <a:lnSpc>
                <a:spcPct val="80000"/>
              </a:lnSpc>
            </a:pPr>
            <a:r>
              <a:rPr lang="en-US" sz="2000"/>
              <a:t>shapeToGRegion1 has the same problems as regToGReg1</a:t>
            </a:r>
            <a:r>
              <a:rPr lang="en-US">
                <a:latin typeface="Courier New" pitchFamily="49" charset="0"/>
              </a:rPr>
              <a:t> </a:t>
            </a:r>
          </a:p>
          <a:p>
            <a:pPr lvl="1">
              <a:lnSpc>
                <a:spcPct val="80000"/>
              </a:lnSpc>
            </a:pPr>
            <a:r>
              <a:rPr lang="en-US"/>
              <a:t>The extra translation and scaling parameters obscure the pattern matching</a:t>
            </a:r>
          </a:p>
          <a:p>
            <a:pPr lvl="1">
              <a:lnSpc>
                <a:spcPct val="80000"/>
              </a:lnSpc>
            </a:pPr>
            <a:r>
              <a:rPr lang="en-US"/>
              <a:t>There is a repeated pattern, we should give it a name.</a:t>
            </a:r>
          </a:p>
          <a:p>
            <a:pPr>
              <a:lnSpc>
                <a:spcPct val="80000"/>
              </a:lnSpc>
              <a:buFontTx/>
              <a:buNone/>
            </a:pPr>
            <a:r>
              <a:rPr lang="en-US" sz="2000">
                <a:latin typeface="Courier New" pitchFamily="49" charset="0"/>
              </a:rPr>
              <a:t> </a:t>
            </a:r>
            <a:r>
              <a:rPr lang="en-US" sz="1800">
                <a:latin typeface="Courier New" pitchFamily="49" charset="0"/>
              </a:rPr>
              <a:t>shapeToGRegion (lx,ly) (sx,sy) s  = </a:t>
            </a:r>
          </a:p>
          <a:p>
            <a:pPr>
              <a:lnSpc>
                <a:spcPct val="80000"/>
              </a:lnSpc>
              <a:buFontTx/>
              <a:buNone/>
            </a:pPr>
            <a:r>
              <a:rPr lang="en-US" sz="1800">
                <a:latin typeface="Courier New" pitchFamily="49" charset="0"/>
              </a:rPr>
              <a:t>    case s of</a:t>
            </a:r>
          </a:p>
          <a:p>
            <a:pPr>
              <a:lnSpc>
                <a:spcPct val="80000"/>
              </a:lnSpc>
              <a:buFontTx/>
              <a:buNone/>
            </a:pPr>
            <a:r>
              <a:rPr lang="en-US" sz="1800">
                <a:latin typeface="Courier New" pitchFamily="49" charset="0"/>
              </a:rPr>
              <a:t>       Rectangle s1 s2 -&gt; createRectangle </a:t>
            </a:r>
          </a:p>
          <a:p>
            <a:pPr>
              <a:lnSpc>
                <a:spcPct val="80000"/>
              </a:lnSpc>
              <a:buFontTx/>
              <a:buNone/>
            </a:pPr>
            <a:r>
              <a:rPr lang="en-US" sz="1800">
                <a:latin typeface="Courier New" pitchFamily="49" charset="0"/>
              </a:rPr>
              <a:t>                            (trans (-s1/2,-s2/2)) </a:t>
            </a:r>
          </a:p>
          <a:p>
            <a:pPr>
              <a:lnSpc>
                <a:spcPct val="80000"/>
              </a:lnSpc>
              <a:buFontTx/>
              <a:buNone/>
            </a:pPr>
            <a:r>
              <a:rPr lang="en-US" sz="1800">
                <a:latin typeface="Courier New" pitchFamily="49" charset="0"/>
              </a:rPr>
              <a:t>                            (trans (s1/2,s2/2))</a:t>
            </a:r>
          </a:p>
          <a:p>
            <a:pPr>
              <a:lnSpc>
                <a:spcPct val="80000"/>
              </a:lnSpc>
              <a:buFontTx/>
              <a:buNone/>
            </a:pPr>
            <a:r>
              <a:rPr lang="en-US" sz="1800">
                <a:latin typeface="Courier New" pitchFamily="49" charset="0"/>
              </a:rPr>
              <a:t>       Ellipse r1 r2 -&gt; createEllipse </a:t>
            </a:r>
          </a:p>
          <a:p>
            <a:pPr>
              <a:lnSpc>
                <a:spcPct val="80000"/>
              </a:lnSpc>
              <a:buFontTx/>
              <a:buNone/>
            </a:pPr>
            <a:r>
              <a:rPr lang="en-US" sz="1800">
                <a:latin typeface="Courier New" pitchFamily="49" charset="0"/>
              </a:rPr>
              <a:t>                            (trans (-r1,-r2))</a:t>
            </a:r>
          </a:p>
          <a:p>
            <a:pPr>
              <a:lnSpc>
                <a:spcPct val="80000"/>
              </a:lnSpc>
              <a:buFontTx/>
              <a:buNone/>
            </a:pPr>
            <a:r>
              <a:rPr lang="en-US" sz="1800">
                <a:latin typeface="Courier New" pitchFamily="49" charset="0"/>
              </a:rPr>
              <a:t>                            (trans ( r1, r2))</a:t>
            </a:r>
          </a:p>
          <a:p>
            <a:pPr>
              <a:lnSpc>
                <a:spcPct val="80000"/>
              </a:lnSpc>
              <a:buFontTx/>
              <a:buNone/>
            </a:pPr>
            <a:r>
              <a:rPr lang="en-US" sz="1800">
                <a:latin typeface="Courier New" pitchFamily="49" charset="0"/>
              </a:rPr>
              <a:t>       Polygon pts -&gt; createPolygon (map trans pts)</a:t>
            </a:r>
          </a:p>
          <a:p>
            <a:pPr>
              <a:lnSpc>
                <a:spcPct val="80000"/>
              </a:lnSpc>
              <a:buFontTx/>
              <a:buNone/>
            </a:pPr>
            <a:r>
              <a:rPr lang="en-US" sz="1800">
                <a:latin typeface="Courier New" pitchFamily="49" charset="0"/>
              </a:rPr>
              <a:t>       RtTriangle s1 s2 -&gt; createPolygon </a:t>
            </a:r>
          </a:p>
          <a:p>
            <a:pPr>
              <a:lnSpc>
                <a:spcPct val="80000"/>
              </a:lnSpc>
              <a:buFontTx/>
              <a:buNone/>
            </a:pPr>
            <a:r>
              <a:rPr lang="en-US" sz="1800">
                <a:latin typeface="Courier New" pitchFamily="49" charset="0"/>
              </a:rPr>
              <a:t>                            (map trans [(0,0),(s1,0),(0,s2)])</a:t>
            </a:r>
          </a:p>
          <a:p>
            <a:pPr>
              <a:lnSpc>
                <a:spcPct val="80000"/>
              </a:lnSpc>
              <a:buFontTx/>
              <a:buNone/>
            </a:pPr>
            <a:r>
              <a:rPr lang="en-US" sz="1800">
                <a:latin typeface="Courier New" pitchFamily="49" charset="0"/>
              </a:rPr>
              <a:t>   where trans (x,y) = ( xWin2 + inchToPixel ((x+lx)*sx), </a:t>
            </a:r>
          </a:p>
          <a:p>
            <a:pPr>
              <a:lnSpc>
                <a:spcPct val="80000"/>
              </a:lnSpc>
              <a:buFontTx/>
              <a:buNone/>
            </a:pPr>
            <a:r>
              <a:rPr lang="en-US" sz="1800">
                <a:latin typeface="Courier New" pitchFamily="49" charset="0"/>
              </a:rPr>
              <a:t>                         yWin2 - inchToPixel ((y+ly)*sy)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Drawing Pictures, Sample Regions</a:t>
            </a:r>
          </a:p>
        </p:txBody>
      </p:sp>
      <p:sp>
        <p:nvSpPr>
          <p:cNvPr id="105475" name="Rectangle 3"/>
          <p:cNvSpPr>
            <a:spLocks noGrp="1" noChangeArrowheads="1"/>
          </p:cNvSpPr>
          <p:nvPr>
            <p:ph type="body" idx="1"/>
          </p:nvPr>
        </p:nvSpPr>
        <p:spPr/>
        <p:txBody>
          <a:bodyPr>
            <a:normAutofit fontScale="92500" lnSpcReduction="20000"/>
          </a:bodyPr>
          <a:lstStyle/>
          <a:p>
            <a:pPr>
              <a:buFontTx/>
              <a:buNone/>
            </a:pPr>
            <a:endParaRPr lang="en-US" sz="2000" dirty="0">
              <a:latin typeface="Courier New" pitchFamily="49" charset="0"/>
            </a:endParaRPr>
          </a:p>
          <a:p>
            <a:pPr>
              <a:buFontTx/>
              <a:buNone/>
            </a:pPr>
            <a:r>
              <a:rPr lang="en-US" sz="2000" dirty="0">
                <a:latin typeface="Courier New" pitchFamily="49" charset="0"/>
              </a:rPr>
              <a:t>draw :: Picture -&gt; IO ()</a:t>
            </a:r>
          </a:p>
          <a:p>
            <a:pPr>
              <a:buFontTx/>
              <a:buNone/>
            </a:pPr>
            <a:r>
              <a:rPr lang="en-US" sz="2000" dirty="0">
                <a:latin typeface="Courier New" pitchFamily="49" charset="0"/>
              </a:rPr>
              <a:t>draw p</a:t>
            </a:r>
          </a:p>
          <a:p>
            <a:pPr>
              <a:buFontTx/>
              <a:buNone/>
            </a:pPr>
            <a:r>
              <a:rPr lang="en-US" sz="2000" dirty="0">
                <a:latin typeface="Courier New" pitchFamily="49" charset="0"/>
              </a:rPr>
              <a:t>   = </a:t>
            </a:r>
            <a:r>
              <a:rPr lang="en-US" sz="2000" dirty="0" err="1">
                <a:latin typeface="Courier New" pitchFamily="49" charset="0"/>
              </a:rPr>
              <a:t>runGraphics</a:t>
            </a:r>
            <a:r>
              <a:rPr lang="en-US" sz="2000" dirty="0">
                <a:latin typeface="Courier New" pitchFamily="49" charset="0"/>
              </a:rPr>
              <a:t> (</a:t>
            </a:r>
          </a:p>
          <a:p>
            <a:pPr>
              <a:buFontTx/>
              <a:buNone/>
            </a:pPr>
            <a:r>
              <a:rPr lang="en-US" sz="2000" dirty="0">
                <a:latin typeface="Courier New" pitchFamily="49" charset="0"/>
              </a:rPr>
              <a:t>     do w &lt;- </a:t>
            </a:r>
            <a:r>
              <a:rPr lang="en-US" sz="2000" dirty="0" err="1">
                <a:latin typeface="Courier New" pitchFamily="49" charset="0"/>
              </a:rPr>
              <a:t>openWindow</a:t>
            </a:r>
            <a:r>
              <a:rPr lang="en-US" sz="2000" dirty="0">
                <a:latin typeface="Courier New" pitchFamily="49" charset="0"/>
              </a:rPr>
              <a:t> "Region Test" (</a:t>
            </a:r>
            <a:r>
              <a:rPr lang="en-US" sz="2000" dirty="0" err="1">
                <a:latin typeface="Courier New" pitchFamily="49" charset="0"/>
              </a:rPr>
              <a:t>xWin,yWin</a:t>
            </a:r>
            <a:r>
              <a:rPr lang="en-US" sz="2000" dirty="0">
                <a:latin typeface="Courier New" pitchFamily="49" charset="0"/>
              </a:rPr>
              <a:t>)</a:t>
            </a:r>
          </a:p>
          <a:p>
            <a:pPr>
              <a:buFontTx/>
              <a:buNone/>
            </a:pPr>
            <a:r>
              <a:rPr lang="en-US" sz="2000" dirty="0">
                <a:latin typeface="Courier New" pitchFamily="49" charset="0"/>
              </a:rPr>
              <a:t>        </a:t>
            </a:r>
            <a:r>
              <a:rPr lang="en-US" sz="2000" dirty="0" err="1">
                <a:latin typeface="Courier New" pitchFamily="49" charset="0"/>
              </a:rPr>
              <a:t>drawPic</a:t>
            </a:r>
            <a:r>
              <a:rPr lang="en-US" sz="2000" dirty="0">
                <a:latin typeface="Courier New" pitchFamily="49" charset="0"/>
              </a:rPr>
              <a:t> w p</a:t>
            </a:r>
          </a:p>
          <a:p>
            <a:pPr>
              <a:buFontTx/>
              <a:buNone/>
            </a:pPr>
            <a:r>
              <a:rPr lang="en-US" sz="2000" dirty="0">
                <a:latin typeface="Courier New" pitchFamily="49" charset="0"/>
              </a:rPr>
              <a:t>        </a:t>
            </a:r>
            <a:r>
              <a:rPr lang="en-US" sz="2000" dirty="0" err="1">
                <a:latin typeface="Courier New" pitchFamily="49" charset="0"/>
              </a:rPr>
              <a:t>spaceClose</a:t>
            </a:r>
            <a:r>
              <a:rPr lang="en-US" sz="2000" dirty="0">
                <a:latin typeface="Courier New" pitchFamily="49" charset="0"/>
              </a:rPr>
              <a:t> w</a:t>
            </a:r>
          </a:p>
          <a:p>
            <a:pPr>
              <a:buFontTx/>
              <a:buNone/>
            </a:pPr>
            <a:r>
              <a:rPr lang="en-US" sz="2000" dirty="0">
                <a:latin typeface="Courier New" pitchFamily="49" charset="0"/>
              </a:rPr>
              <a:t>     )</a:t>
            </a:r>
          </a:p>
          <a:p>
            <a:pPr>
              <a:buFontTx/>
              <a:buNone/>
            </a:pPr>
            <a:endParaRPr lang="en-US" sz="2000" dirty="0">
              <a:latin typeface="Courier New" pitchFamily="49" charset="0"/>
            </a:endParaRPr>
          </a:p>
          <a:p>
            <a:pPr>
              <a:buFontTx/>
              <a:buNone/>
            </a:pPr>
            <a:r>
              <a:rPr lang="en-US" sz="2000" dirty="0">
                <a:latin typeface="Courier New" pitchFamily="49" charset="0"/>
              </a:rPr>
              <a:t>r1 = Shape (Rectangle 3 2)</a:t>
            </a:r>
          </a:p>
          <a:p>
            <a:pPr>
              <a:buFontTx/>
              <a:buNone/>
            </a:pPr>
            <a:r>
              <a:rPr lang="en-US" sz="2000" dirty="0">
                <a:latin typeface="Courier New" pitchFamily="49" charset="0"/>
              </a:rPr>
              <a:t>r2 = Shape (Ellipse 1 1.5)</a:t>
            </a:r>
          </a:p>
          <a:p>
            <a:pPr>
              <a:buFontTx/>
              <a:buNone/>
            </a:pPr>
            <a:r>
              <a:rPr lang="en-US" sz="2000" dirty="0">
                <a:latin typeface="Courier New" pitchFamily="49" charset="0"/>
              </a:rPr>
              <a:t>r3 = Shape (</a:t>
            </a:r>
            <a:r>
              <a:rPr lang="en-US" sz="2000" dirty="0" err="1">
                <a:latin typeface="Courier New" pitchFamily="49" charset="0"/>
              </a:rPr>
              <a:t>RtTriangle</a:t>
            </a:r>
            <a:r>
              <a:rPr lang="en-US" sz="2000" dirty="0">
                <a:latin typeface="Courier New" pitchFamily="49" charset="0"/>
              </a:rPr>
              <a:t> 3 2)</a:t>
            </a:r>
          </a:p>
          <a:p>
            <a:pPr>
              <a:buFontTx/>
              <a:buNone/>
            </a:pPr>
            <a:r>
              <a:rPr lang="en-US" sz="2000" dirty="0">
                <a:latin typeface="Courier New" pitchFamily="49" charset="0"/>
              </a:rPr>
              <a:t>r4 = Shape (Polygon [(-2.5,2.5), (-3.0,0), </a:t>
            </a:r>
          </a:p>
          <a:p>
            <a:pPr>
              <a:buFontTx/>
              <a:buNone/>
            </a:pPr>
            <a:r>
              <a:rPr lang="en-US" sz="2000" dirty="0">
                <a:latin typeface="Courier New" pitchFamily="49" charset="0"/>
              </a:rPr>
              <a:t>                     (-1.7,-1.0),</a:t>
            </a:r>
          </a:p>
          <a:p>
            <a:pPr>
              <a:buFontTx/>
              <a:buNone/>
            </a:pPr>
            <a:r>
              <a:rPr lang="en-US" sz="2000" dirty="0">
                <a:latin typeface="Courier New" pitchFamily="49" charset="0"/>
              </a:rPr>
              <a:t>                     (-1.1,0.2), (-1.5,2.0)]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57200" y="274638"/>
            <a:ext cx="8229600" cy="715962"/>
          </a:xfrm>
        </p:spPr>
        <p:txBody>
          <a:bodyPr>
            <a:normAutofit fontScale="90000"/>
          </a:bodyPr>
          <a:lstStyle/>
          <a:p>
            <a:r>
              <a:rPr lang="en-US" dirty="0"/>
              <a:t>Sample Pictures</a:t>
            </a:r>
          </a:p>
        </p:txBody>
      </p:sp>
      <p:sp>
        <p:nvSpPr>
          <p:cNvPr id="106499" name="Rectangle 3"/>
          <p:cNvSpPr>
            <a:spLocks noGrp="1" noChangeArrowheads="1"/>
          </p:cNvSpPr>
          <p:nvPr>
            <p:ph type="body" idx="1"/>
          </p:nvPr>
        </p:nvSpPr>
        <p:spPr>
          <a:xfrm>
            <a:off x="381000" y="952500"/>
            <a:ext cx="7162800" cy="4914900"/>
          </a:xfrm>
        </p:spPr>
        <p:txBody>
          <a:bodyPr>
            <a:normAutofit lnSpcReduction="10000"/>
          </a:bodyPr>
          <a:lstStyle/>
          <a:p>
            <a:pPr>
              <a:buFontTx/>
              <a:buNone/>
            </a:pPr>
            <a:endParaRPr lang="en-US" sz="2000" dirty="0">
              <a:latin typeface="Courier New" pitchFamily="49" charset="0"/>
            </a:endParaRPr>
          </a:p>
          <a:p>
            <a:pPr>
              <a:buFontTx/>
              <a:buNone/>
            </a:pPr>
            <a:r>
              <a:rPr lang="en-US" sz="2000" b="1" dirty="0">
                <a:latin typeface="Courier New" pitchFamily="49" charset="0"/>
              </a:rPr>
              <a:t>reg1 = r3            `Union`     --</a:t>
            </a:r>
            <a:r>
              <a:rPr lang="en-US" sz="2000" b="1" dirty="0" err="1">
                <a:latin typeface="Courier New" pitchFamily="49" charset="0"/>
              </a:rPr>
              <a:t>RtTriangle</a:t>
            </a:r>
            <a:r>
              <a:rPr lang="en-US" sz="2000" b="1" dirty="0">
                <a:latin typeface="Courier New" pitchFamily="49" charset="0"/>
              </a:rPr>
              <a:t> </a:t>
            </a:r>
          </a:p>
          <a:p>
            <a:pPr>
              <a:buFontTx/>
              <a:buNone/>
            </a:pPr>
            <a:r>
              <a:rPr lang="en-US" sz="2000" b="1" dirty="0">
                <a:latin typeface="Courier New" pitchFamily="49" charset="0"/>
              </a:rPr>
              <a:t>       r1            `Intersect` -- Rectangle</a:t>
            </a:r>
          </a:p>
          <a:p>
            <a:pPr>
              <a:buFontTx/>
              <a:buNone/>
            </a:pPr>
            <a:r>
              <a:rPr lang="en-US" sz="2000" b="1" dirty="0">
                <a:latin typeface="Courier New" pitchFamily="49" charset="0"/>
              </a:rPr>
              <a:t>       Complement r2 `Union`     -- </a:t>
            </a:r>
            <a:r>
              <a:rPr lang="en-US" sz="2000" b="1" dirty="0" err="1">
                <a:latin typeface="Courier New" pitchFamily="49" charset="0"/>
              </a:rPr>
              <a:t>Ellispe</a:t>
            </a:r>
            <a:endParaRPr lang="en-US" sz="2000" b="1" dirty="0">
              <a:latin typeface="Courier New" pitchFamily="49" charset="0"/>
            </a:endParaRPr>
          </a:p>
          <a:p>
            <a:pPr>
              <a:buFontTx/>
              <a:buNone/>
            </a:pPr>
            <a:r>
              <a:rPr lang="en-US" sz="2000" b="1" dirty="0">
                <a:latin typeface="Courier New" pitchFamily="49" charset="0"/>
              </a:rPr>
              <a:t>       r4                        -- Polygon</a:t>
            </a:r>
          </a:p>
          <a:p>
            <a:pPr>
              <a:buFontTx/>
              <a:buNone/>
            </a:pPr>
            <a:r>
              <a:rPr lang="en-US" sz="2000" b="1" dirty="0">
                <a:latin typeface="Courier New" pitchFamily="49" charset="0"/>
              </a:rPr>
              <a:t>pic1 = Region Cyan reg1</a:t>
            </a:r>
          </a:p>
          <a:p>
            <a:pPr>
              <a:buFontTx/>
              <a:buNone/>
            </a:pPr>
            <a:endParaRPr lang="en-US" sz="2000" b="1" dirty="0">
              <a:latin typeface="Courier New" pitchFamily="49" charset="0"/>
            </a:endParaRPr>
          </a:p>
          <a:p>
            <a:pPr>
              <a:buFontTx/>
              <a:buNone/>
            </a:pPr>
            <a:r>
              <a:rPr lang="en-US" sz="2000" b="1" dirty="0" smtClean="0">
                <a:latin typeface="Courier New" pitchFamily="49" charset="0"/>
              </a:rPr>
              <a:t>ex12 </a:t>
            </a:r>
            <a:r>
              <a:rPr lang="en-US" sz="2000" b="1" dirty="0">
                <a:latin typeface="Courier New" pitchFamily="49" charset="0"/>
              </a:rPr>
              <a:t>= draw </a:t>
            </a:r>
            <a:endParaRPr lang="en-US" sz="2000" b="1" dirty="0" smtClean="0">
              <a:latin typeface="Courier New" pitchFamily="49" charset="0"/>
            </a:endParaRPr>
          </a:p>
          <a:p>
            <a:pPr>
              <a:buFontTx/>
              <a:buNone/>
            </a:pPr>
            <a:r>
              <a:rPr lang="en-US" sz="2000" b="1" dirty="0" smtClean="0">
                <a:latin typeface="Courier New" pitchFamily="49" charset="0"/>
              </a:rPr>
              <a:t>  “first region picture”</a:t>
            </a:r>
          </a:p>
          <a:p>
            <a:pPr>
              <a:buFontTx/>
              <a:buNone/>
            </a:pPr>
            <a:r>
              <a:rPr lang="en-US" sz="2000" b="1" dirty="0" smtClean="0">
                <a:latin typeface="Courier New" pitchFamily="49" charset="0"/>
              </a:rPr>
              <a:t>  pic1</a:t>
            </a:r>
            <a:endParaRPr lang="en-US" sz="2000" b="1" dirty="0">
              <a:latin typeface="Courier New" pitchFamily="49" charset="0"/>
            </a:endParaRPr>
          </a:p>
          <a:p>
            <a:pPr>
              <a:buFontTx/>
              <a:buNone/>
            </a:pPr>
            <a:endParaRPr lang="en-US" sz="2000" dirty="0">
              <a:latin typeface="Courier New" pitchFamily="49" charset="0"/>
            </a:endParaRPr>
          </a:p>
          <a:p>
            <a:pPr>
              <a:buFontTx/>
              <a:buNone/>
            </a:pPr>
            <a:endParaRPr lang="en-US" sz="2000" dirty="0">
              <a:latin typeface="Arial" pitchFamily="34" charset="0"/>
            </a:endParaRPr>
          </a:p>
          <a:p>
            <a:pPr>
              <a:buFontTx/>
              <a:buNone/>
            </a:pPr>
            <a:r>
              <a:rPr lang="en-US" sz="2000" dirty="0">
                <a:latin typeface="Arial" pitchFamily="34" charset="0"/>
              </a:rPr>
              <a:t>Recall the precedence</a:t>
            </a:r>
          </a:p>
          <a:p>
            <a:pPr>
              <a:buFontTx/>
              <a:buNone/>
            </a:pPr>
            <a:r>
              <a:rPr lang="en-US" sz="2000" dirty="0">
                <a:latin typeface="Arial" pitchFamily="34" charset="0"/>
              </a:rPr>
              <a:t>of Union and Intersect</a:t>
            </a:r>
            <a:endParaRPr lang="en-US" sz="2000" dirty="0">
              <a:latin typeface="Courier New" pitchFamily="49" charset="0"/>
            </a:endParaRPr>
          </a:p>
        </p:txBody>
      </p:sp>
      <p:pic>
        <p:nvPicPr>
          <p:cNvPr id="106500" name="Picture 4"/>
          <p:cNvPicPr>
            <a:picLocks noChangeAspect="1" noChangeArrowheads="1"/>
          </p:cNvPicPr>
          <p:nvPr/>
        </p:nvPicPr>
        <p:blipFill>
          <a:blip r:embed="rId2" cstate="print"/>
          <a:srcRect/>
          <a:stretch>
            <a:fillRect/>
          </a:stretch>
        </p:blipFill>
        <p:spPr bwMode="auto">
          <a:xfrm>
            <a:off x="4191000" y="3048000"/>
            <a:ext cx="4191000" cy="3632200"/>
          </a:xfrm>
          <a:prstGeom prst="rect">
            <a:avLst/>
          </a:prstGeom>
          <a:noFill/>
          <a:ln w="12700">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57200" y="274638"/>
            <a:ext cx="8229600" cy="563562"/>
          </a:xfrm>
        </p:spPr>
        <p:txBody>
          <a:bodyPr>
            <a:normAutofit fontScale="90000"/>
          </a:bodyPr>
          <a:lstStyle/>
          <a:p>
            <a:r>
              <a:rPr lang="en-US" dirty="0"/>
              <a:t>More Pictures</a:t>
            </a:r>
          </a:p>
        </p:txBody>
      </p:sp>
      <p:sp>
        <p:nvSpPr>
          <p:cNvPr id="107523" name="Rectangle 3"/>
          <p:cNvSpPr>
            <a:spLocks noGrp="1" noChangeArrowheads="1"/>
          </p:cNvSpPr>
          <p:nvPr>
            <p:ph type="body" idx="1"/>
          </p:nvPr>
        </p:nvSpPr>
        <p:spPr>
          <a:xfrm>
            <a:off x="381000" y="952500"/>
            <a:ext cx="8305800" cy="5219700"/>
          </a:xfrm>
        </p:spPr>
        <p:txBody>
          <a:bodyPr/>
          <a:lstStyle/>
          <a:p>
            <a:pPr>
              <a:buFontTx/>
              <a:buNone/>
            </a:pPr>
            <a:r>
              <a:rPr lang="en-US" sz="2000" b="1" dirty="0">
                <a:latin typeface="Courier New" pitchFamily="49" charset="0"/>
              </a:rPr>
              <a:t>reg2 = let circle = Shape (Ellipse 0.5 0.5)</a:t>
            </a:r>
          </a:p>
          <a:p>
            <a:pPr>
              <a:buFontTx/>
              <a:buNone/>
            </a:pPr>
            <a:r>
              <a:rPr lang="en-US" sz="2000" b="1" dirty="0">
                <a:latin typeface="Courier New" pitchFamily="49" charset="0"/>
              </a:rPr>
              <a:t>           square = Shape (Rectangle 1 1)</a:t>
            </a:r>
          </a:p>
          <a:p>
            <a:pPr>
              <a:buFontTx/>
              <a:buNone/>
            </a:pPr>
            <a:r>
              <a:rPr lang="en-US" sz="2000" b="1" dirty="0">
                <a:latin typeface="Courier New" pitchFamily="49" charset="0"/>
              </a:rPr>
              <a:t>       in (Scale (2,2) circle)</a:t>
            </a:r>
          </a:p>
          <a:p>
            <a:pPr>
              <a:buFontTx/>
              <a:buNone/>
            </a:pPr>
            <a:r>
              <a:rPr lang="en-US" sz="2000" b="1" dirty="0">
                <a:latin typeface="Courier New" pitchFamily="49" charset="0"/>
              </a:rPr>
              <a:t>          `Union` (Translate (2,1) square)</a:t>
            </a:r>
          </a:p>
          <a:p>
            <a:pPr>
              <a:buFontTx/>
              <a:buNone/>
            </a:pPr>
            <a:r>
              <a:rPr lang="en-US" sz="2000" b="1" dirty="0">
                <a:latin typeface="Courier New" pitchFamily="49" charset="0"/>
              </a:rPr>
              <a:t>          `Union` (Translate (-2,0) square)</a:t>
            </a:r>
          </a:p>
          <a:p>
            <a:pPr>
              <a:buFontTx/>
              <a:buNone/>
            </a:pPr>
            <a:r>
              <a:rPr lang="en-US" sz="2000" b="1" dirty="0">
                <a:latin typeface="Courier New" pitchFamily="49" charset="0"/>
              </a:rPr>
              <a:t>pic2 = Region Yellow reg2</a:t>
            </a:r>
          </a:p>
          <a:p>
            <a:pPr>
              <a:buFontTx/>
              <a:buNone/>
            </a:pPr>
            <a:endParaRPr lang="en-US" sz="2000" b="1" dirty="0">
              <a:latin typeface="Courier New" pitchFamily="49" charset="0"/>
            </a:endParaRPr>
          </a:p>
          <a:p>
            <a:pPr>
              <a:buFontTx/>
              <a:buNone/>
            </a:pPr>
            <a:r>
              <a:rPr lang="en-US" sz="2000" b="1" dirty="0" smtClean="0">
                <a:latin typeface="Courier New" pitchFamily="49" charset="0"/>
              </a:rPr>
              <a:t>ex13 </a:t>
            </a:r>
            <a:r>
              <a:rPr lang="en-US" sz="2000" b="1" dirty="0">
                <a:latin typeface="Courier New" pitchFamily="49" charset="0"/>
              </a:rPr>
              <a:t>= </a:t>
            </a:r>
            <a:endParaRPr lang="en-US" sz="2000" b="1" dirty="0" smtClean="0">
              <a:latin typeface="Courier New" pitchFamily="49" charset="0"/>
            </a:endParaRPr>
          </a:p>
          <a:p>
            <a:pPr>
              <a:buFontTx/>
              <a:buNone/>
            </a:pPr>
            <a:r>
              <a:rPr lang="en-US" sz="2000" b="1" dirty="0" smtClean="0">
                <a:latin typeface="Courier New" pitchFamily="49" charset="0"/>
              </a:rPr>
              <a:t>  draw “Ex 13” pic2</a:t>
            </a:r>
            <a:endParaRPr lang="en-US" sz="2000" b="1" dirty="0">
              <a:latin typeface="Courier New" pitchFamily="49" charset="0"/>
            </a:endParaRPr>
          </a:p>
          <a:p>
            <a:pPr>
              <a:buFontTx/>
              <a:buNone/>
            </a:pPr>
            <a:endParaRPr lang="en-US" sz="2000" dirty="0">
              <a:latin typeface="Courier New" pitchFamily="49" charset="0"/>
            </a:endParaRPr>
          </a:p>
          <a:p>
            <a:pPr>
              <a:buFontTx/>
              <a:buNone/>
            </a:pPr>
            <a:endParaRPr lang="en-US" sz="2000" dirty="0">
              <a:latin typeface="Courier New" pitchFamily="49" charset="0"/>
            </a:endParaRPr>
          </a:p>
        </p:txBody>
      </p:sp>
      <p:pic>
        <p:nvPicPr>
          <p:cNvPr id="107525" name="Picture 5"/>
          <p:cNvPicPr>
            <a:picLocks noChangeAspect="1" noChangeArrowheads="1"/>
          </p:cNvPicPr>
          <p:nvPr/>
        </p:nvPicPr>
        <p:blipFill>
          <a:blip r:embed="rId2" cstate="print"/>
          <a:srcRect/>
          <a:stretch>
            <a:fillRect/>
          </a:stretch>
        </p:blipFill>
        <p:spPr bwMode="auto">
          <a:xfrm>
            <a:off x="4648200" y="3276600"/>
            <a:ext cx="3886200" cy="3368675"/>
          </a:xfrm>
          <a:prstGeom prst="rect">
            <a:avLst/>
          </a:prstGeom>
          <a:noFill/>
          <a:ln w="12700">
            <a:noFill/>
            <a:miter lim="800000"/>
            <a:headEnd/>
            <a:tailEnd/>
          </a:ln>
          <a:effec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Another Picture</a:t>
            </a:r>
          </a:p>
        </p:txBody>
      </p:sp>
      <p:sp>
        <p:nvSpPr>
          <p:cNvPr id="108547" name="Rectangle 3"/>
          <p:cNvSpPr>
            <a:spLocks noGrp="1" noChangeArrowheads="1"/>
          </p:cNvSpPr>
          <p:nvPr>
            <p:ph type="body" idx="1"/>
          </p:nvPr>
        </p:nvSpPr>
        <p:spPr/>
        <p:txBody>
          <a:bodyPr/>
          <a:lstStyle/>
          <a:p>
            <a:pPr>
              <a:buFontTx/>
              <a:buNone/>
            </a:pPr>
            <a:endParaRPr lang="en-US" sz="2000" dirty="0">
              <a:latin typeface="Courier New" pitchFamily="49" charset="0"/>
            </a:endParaRPr>
          </a:p>
          <a:p>
            <a:pPr>
              <a:buFontTx/>
              <a:buNone/>
            </a:pPr>
            <a:r>
              <a:rPr lang="en-US" sz="2000" dirty="0">
                <a:latin typeface="Courier New" pitchFamily="49" charset="0"/>
              </a:rPr>
              <a:t>pic3 = pic2 `Over` pic1</a:t>
            </a:r>
          </a:p>
          <a:p>
            <a:pPr>
              <a:buFontTx/>
              <a:buNone/>
            </a:pPr>
            <a:endParaRPr lang="en-US" sz="2000" dirty="0">
              <a:latin typeface="Courier New" pitchFamily="49" charset="0"/>
            </a:endParaRPr>
          </a:p>
          <a:p>
            <a:pPr>
              <a:buFontTx/>
              <a:buNone/>
            </a:pPr>
            <a:r>
              <a:rPr lang="en-US" sz="2000" dirty="0" smtClean="0">
                <a:latin typeface="Courier New" pitchFamily="49" charset="0"/>
              </a:rPr>
              <a:t>ex14 </a:t>
            </a:r>
            <a:r>
              <a:rPr lang="en-US" sz="2000" dirty="0">
                <a:latin typeface="Courier New" pitchFamily="49" charset="0"/>
              </a:rPr>
              <a:t>= draw </a:t>
            </a:r>
            <a:r>
              <a:rPr lang="en-US" sz="2000" dirty="0" smtClean="0">
                <a:latin typeface="Courier New" pitchFamily="49" charset="0"/>
              </a:rPr>
              <a:t>“ex14” pic3</a:t>
            </a:r>
            <a:endParaRPr lang="en-US" sz="2000" dirty="0">
              <a:latin typeface="Courier New" pitchFamily="49" charset="0"/>
            </a:endParaRPr>
          </a:p>
          <a:p>
            <a:endParaRPr lang="en-US" dirty="0"/>
          </a:p>
        </p:txBody>
      </p:sp>
      <p:pic>
        <p:nvPicPr>
          <p:cNvPr id="108549" name="Picture 5"/>
          <p:cNvPicPr>
            <a:picLocks noChangeAspect="1" noChangeArrowheads="1"/>
          </p:cNvPicPr>
          <p:nvPr/>
        </p:nvPicPr>
        <p:blipFill>
          <a:blip r:embed="rId2" cstate="print"/>
          <a:srcRect/>
          <a:stretch>
            <a:fillRect/>
          </a:stretch>
        </p:blipFill>
        <p:spPr bwMode="auto">
          <a:xfrm>
            <a:off x="4419600" y="2133600"/>
            <a:ext cx="4419600" cy="3830638"/>
          </a:xfrm>
          <a:prstGeom prst="rect">
            <a:avLst/>
          </a:prstGeom>
          <a:noFill/>
          <a:ln w="12700">
            <a:noFill/>
            <a:miter lim="800000"/>
            <a:headEnd/>
            <a:tailEnd/>
          </a:ln>
          <a:effec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457200" y="274638"/>
            <a:ext cx="8229600" cy="411162"/>
          </a:xfrm>
        </p:spPr>
        <p:txBody>
          <a:bodyPr>
            <a:normAutofit fontScale="90000"/>
          </a:bodyPr>
          <a:lstStyle/>
          <a:p>
            <a:r>
              <a:rPr lang="en-US" dirty="0"/>
              <a:t>Separate computation from action</a:t>
            </a:r>
          </a:p>
        </p:txBody>
      </p:sp>
      <p:sp>
        <p:nvSpPr>
          <p:cNvPr id="109571" name="Rectangle 3"/>
          <p:cNvSpPr>
            <a:spLocks noGrp="1" noChangeArrowheads="1"/>
          </p:cNvSpPr>
          <p:nvPr>
            <p:ph type="body" idx="1"/>
          </p:nvPr>
        </p:nvSpPr>
        <p:spPr>
          <a:xfrm>
            <a:off x="381000" y="952500"/>
            <a:ext cx="8534400" cy="2476500"/>
          </a:xfrm>
        </p:spPr>
        <p:txBody>
          <a:bodyPr>
            <a:normAutofit/>
          </a:bodyPr>
          <a:lstStyle/>
          <a:p>
            <a:pPr>
              <a:lnSpc>
                <a:spcPct val="80000"/>
              </a:lnSpc>
              <a:buFontTx/>
              <a:buNone/>
            </a:pPr>
            <a:r>
              <a:rPr lang="en-US" sz="2000" b="1" dirty="0" err="1">
                <a:latin typeface="Courier New" pitchFamily="49" charset="0"/>
              </a:rPr>
              <a:t>oneCircle</a:t>
            </a:r>
            <a:r>
              <a:rPr lang="en-US" sz="2000" b="1" dirty="0">
                <a:latin typeface="Courier New" pitchFamily="49" charset="0"/>
              </a:rPr>
              <a:t>   = Shape (Ellipse 1 1)</a:t>
            </a:r>
          </a:p>
          <a:p>
            <a:pPr>
              <a:lnSpc>
                <a:spcPct val="80000"/>
              </a:lnSpc>
              <a:buFontTx/>
              <a:buNone/>
            </a:pPr>
            <a:r>
              <a:rPr lang="en-US" sz="2000" b="1" dirty="0" err="1">
                <a:latin typeface="Courier New" pitchFamily="49" charset="0"/>
              </a:rPr>
              <a:t>manyCircles</a:t>
            </a:r>
            <a:endParaRPr lang="en-US" sz="2000" b="1" dirty="0">
              <a:latin typeface="Courier New" pitchFamily="49" charset="0"/>
            </a:endParaRPr>
          </a:p>
          <a:p>
            <a:pPr>
              <a:lnSpc>
                <a:spcPct val="80000"/>
              </a:lnSpc>
              <a:buFontTx/>
              <a:buNone/>
            </a:pPr>
            <a:r>
              <a:rPr lang="en-US" sz="2000" b="1" dirty="0">
                <a:latin typeface="Courier New" pitchFamily="49" charset="0"/>
              </a:rPr>
              <a:t>  = [ Translate (x,0) </a:t>
            </a:r>
            <a:r>
              <a:rPr lang="en-US" sz="2000" b="1" dirty="0" err="1">
                <a:latin typeface="Courier New" pitchFamily="49" charset="0"/>
              </a:rPr>
              <a:t>oneCircle</a:t>
            </a:r>
            <a:r>
              <a:rPr lang="en-US" sz="2000" b="1" dirty="0">
                <a:latin typeface="Courier New" pitchFamily="49" charset="0"/>
              </a:rPr>
              <a:t> | x &lt;- [0,2..] ]</a:t>
            </a:r>
          </a:p>
          <a:p>
            <a:pPr>
              <a:lnSpc>
                <a:spcPct val="80000"/>
              </a:lnSpc>
              <a:buFontTx/>
              <a:buNone/>
            </a:pPr>
            <a:r>
              <a:rPr lang="en-US" sz="2000" b="1" dirty="0" err="1">
                <a:latin typeface="Courier New" pitchFamily="49" charset="0"/>
              </a:rPr>
              <a:t>fiveCircles</a:t>
            </a:r>
            <a:r>
              <a:rPr lang="en-US" sz="2000" b="1" dirty="0">
                <a:latin typeface="Courier New" pitchFamily="49" charset="0"/>
              </a:rPr>
              <a:t> = </a:t>
            </a:r>
            <a:r>
              <a:rPr lang="en-US" sz="2000" b="1" dirty="0" err="1">
                <a:latin typeface="Courier New" pitchFamily="49" charset="0"/>
              </a:rPr>
              <a:t>foldr</a:t>
            </a:r>
            <a:r>
              <a:rPr lang="en-US" sz="2000" b="1" dirty="0">
                <a:latin typeface="Courier New" pitchFamily="49" charset="0"/>
              </a:rPr>
              <a:t> Union Empty (take 5 </a:t>
            </a:r>
            <a:r>
              <a:rPr lang="en-US" sz="2000" b="1" dirty="0" err="1">
                <a:latin typeface="Courier New" pitchFamily="49" charset="0"/>
              </a:rPr>
              <a:t>manyCircles</a:t>
            </a:r>
            <a:r>
              <a:rPr lang="en-US" sz="2000" b="1" dirty="0">
                <a:latin typeface="Courier New" pitchFamily="49" charset="0"/>
              </a:rPr>
              <a:t>)</a:t>
            </a:r>
          </a:p>
          <a:p>
            <a:pPr>
              <a:lnSpc>
                <a:spcPct val="80000"/>
              </a:lnSpc>
              <a:buFontTx/>
              <a:buNone/>
            </a:pPr>
            <a:r>
              <a:rPr lang="en-US" sz="2000" b="1" dirty="0">
                <a:latin typeface="Courier New" pitchFamily="49" charset="0"/>
              </a:rPr>
              <a:t>pic4 = Region Magenta (Scale (0.25,0.25) </a:t>
            </a:r>
            <a:r>
              <a:rPr lang="en-US" sz="2000" b="1" dirty="0" err="1">
                <a:latin typeface="Courier New" pitchFamily="49" charset="0"/>
              </a:rPr>
              <a:t>fiveCircles</a:t>
            </a:r>
            <a:r>
              <a:rPr lang="en-US" sz="2000" b="1" dirty="0">
                <a:latin typeface="Courier New" pitchFamily="49" charset="0"/>
              </a:rPr>
              <a:t>)</a:t>
            </a:r>
          </a:p>
          <a:p>
            <a:pPr>
              <a:lnSpc>
                <a:spcPct val="80000"/>
              </a:lnSpc>
              <a:buFontTx/>
              <a:buNone/>
            </a:pPr>
            <a:r>
              <a:rPr lang="en-US" sz="2000" b="1" dirty="0" smtClean="0">
                <a:latin typeface="Courier New" pitchFamily="49" charset="0"/>
              </a:rPr>
              <a:t>ex15 </a:t>
            </a:r>
            <a:r>
              <a:rPr lang="en-US" sz="2000" b="1" dirty="0">
                <a:latin typeface="Courier New" pitchFamily="49" charset="0"/>
              </a:rPr>
              <a:t>= draw </a:t>
            </a:r>
            <a:r>
              <a:rPr lang="en-US" sz="2000" b="1" dirty="0" smtClean="0">
                <a:latin typeface="Courier New" pitchFamily="49" charset="0"/>
              </a:rPr>
              <a:t>“Ex15” pic4</a:t>
            </a:r>
            <a:endParaRPr lang="en-US" sz="2000" b="1" dirty="0">
              <a:latin typeface="Courier New" pitchFamily="49" charset="0"/>
            </a:endParaRPr>
          </a:p>
          <a:p>
            <a:pPr>
              <a:lnSpc>
                <a:spcPct val="80000"/>
              </a:lnSpc>
            </a:pPr>
            <a:endParaRPr lang="en-US" dirty="0"/>
          </a:p>
          <a:p>
            <a:pPr>
              <a:lnSpc>
                <a:spcPct val="80000"/>
              </a:lnSpc>
            </a:pPr>
            <a:endParaRPr lang="en-US" dirty="0"/>
          </a:p>
          <a:p>
            <a:pPr>
              <a:lnSpc>
                <a:spcPct val="80000"/>
              </a:lnSpc>
            </a:pPr>
            <a:endParaRPr lang="en-US" dirty="0"/>
          </a:p>
        </p:txBody>
      </p:sp>
      <p:pic>
        <p:nvPicPr>
          <p:cNvPr id="109573" name="Picture 5"/>
          <p:cNvPicPr>
            <a:picLocks noChangeAspect="1" noChangeArrowheads="1"/>
          </p:cNvPicPr>
          <p:nvPr/>
        </p:nvPicPr>
        <p:blipFill>
          <a:blip r:embed="rId2" cstate="print"/>
          <a:srcRect/>
          <a:stretch>
            <a:fillRect/>
          </a:stretch>
        </p:blipFill>
        <p:spPr bwMode="auto">
          <a:xfrm>
            <a:off x="3581400" y="3048000"/>
            <a:ext cx="3962400" cy="3433763"/>
          </a:xfrm>
          <a:prstGeom prst="rect">
            <a:avLst/>
          </a:prstGeom>
          <a:noFill/>
          <a:ln w="12700">
            <a:noFill/>
            <a:miter lim="800000"/>
            <a:headEnd/>
            <a:tailEnd/>
          </a:ln>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dirty="0"/>
              <a:t>Ordering Pictures</a:t>
            </a:r>
          </a:p>
        </p:txBody>
      </p:sp>
      <p:sp>
        <p:nvSpPr>
          <p:cNvPr id="110595" name="Rectangle 3"/>
          <p:cNvSpPr>
            <a:spLocks noGrp="1" noChangeArrowheads="1"/>
          </p:cNvSpPr>
          <p:nvPr>
            <p:ph type="body" idx="1"/>
          </p:nvPr>
        </p:nvSpPr>
        <p:spPr>
          <a:xfrm>
            <a:off x="228600" y="914400"/>
            <a:ext cx="8382000" cy="5219700"/>
          </a:xfrm>
        </p:spPr>
        <p:txBody>
          <a:bodyPr/>
          <a:lstStyle/>
          <a:p>
            <a:pPr>
              <a:lnSpc>
                <a:spcPct val="80000"/>
              </a:lnSpc>
            </a:pPr>
            <a:endParaRPr lang="en-US" dirty="0"/>
          </a:p>
          <a:p>
            <a:pPr>
              <a:lnSpc>
                <a:spcPct val="80000"/>
              </a:lnSpc>
              <a:buFontTx/>
              <a:buNone/>
            </a:pPr>
            <a:r>
              <a:rPr lang="en-US" sz="2000" dirty="0" err="1">
                <a:latin typeface="Courier New" pitchFamily="49" charset="0"/>
              </a:rPr>
              <a:t>pictToList</a:t>
            </a:r>
            <a:r>
              <a:rPr lang="en-US" sz="2000" dirty="0">
                <a:latin typeface="Courier New" pitchFamily="49" charset="0"/>
              </a:rPr>
              <a:t> :: Picture -&gt; [(</a:t>
            </a:r>
            <a:r>
              <a:rPr lang="en-US" sz="2000" dirty="0" err="1" smtClean="0">
                <a:latin typeface="Courier New" pitchFamily="49" charset="0"/>
              </a:rPr>
              <a:t>Color,Picture.Region</a:t>
            </a:r>
            <a:r>
              <a:rPr lang="en-US" sz="2000" dirty="0">
                <a:latin typeface="Courier New" pitchFamily="49" charset="0"/>
              </a:rPr>
              <a:t>)]</a:t>
            </a:r>
          </a:p>
          <a:p>
            <a:pPr>
              <a:lnSpc>
                <a:spcPct val="80000"/>
              </a:lnSpc>
              <a:buFontTx/>
              <a:buNone/>
            </a:pPr>
            <a:endParaRPr lang="en-US" sz="2000" dirty="0" smtClean="0">
              <a:latin typeface="Courier New" pitchFamily="49" charset="0"/>
            </a:endParaRPr>
          </a:p>
          <a:p>
            <a:pPr>
              <a:lnSpc>
                <a:spcPct val="80000"/>
              </a:lnSpc>
              <a:buFontTx/>
              <a:buNone/>
            </a:pPr>
            <a:endParaRPr lang="en-US" sz="2000" dirty="0" smtClean="0">
              <a:latin typeface="Courier New" pitchFamily="49" charset="0"/>
            </a:endParaRPr>
          </a:p>
          <a:p>
            <a:pPr>
              <a:lnSpc>
                <a:spcPct val="80000"/>
              </a:lnSpc>
              <a:buFontTx/>
              <a:buNone/>
            </a:pPr>
            <a:endParaRPr lang="en-US" sz="2000" dirty="0">
              <a:latin typeface="Courier New" pitchFamily="49" charset="0"/>
            </a:endParaRPr>
          </a:p>
          <a:p>
            <a:pPr>
              <a:lnSpc>
                <a:spcPct val="80000"/>
              </a:lnSpc>
              <a:buFontTx/>
              <a:buNone/>
            </a:pPr>
            <a:r>
              <a:rPr lang="en-US" sz="2000" dirty="0" err="1">
                <a:latin typeface="Courier New" pitchFamily="49" charset="0"/>
              </a:rPr>
              <a:t>pictToList</a:t>
            </a:r>
            <a:r>
              <a:rPr lang="en-US" sz="2000" dirty="0">
                <a:latin typeface="Courier New" pitchFamily="49" charset="0"/>
              </a:rPr>
              <a:t>  </a:t>
            </a:r>
            <a:r>
              <a:rPr lang="en-US" sz="2000" dirty="0" err="1">
                <a:latin typeface="Courier New" pitchFamily="49" charset="0"/>
              </a:rPr>
              <a:t>EmptyPic</a:t>
            </a:r>
            <a:r>
              <a:rPr lang="en-US" sz="2000" dirty="0">
                <a:latin typeface="Courier New" pitchFamily="49" charset="0"/>
              </a:rPr>
              <a:t>      = []</a:t>
            </a:r>
          </a:p>
          <a:p>
            <a:pPr>
              <a:lnSpc>
                <a:spcPct val="80000"/>
              </a:lnSpc>
              <a:buFontTx/>
              <a:buNone/>
            </a:pPr>
            <a:r>
              <a:rPr lang="en-US" sz="2000" dirty="0" err="1">
                <a:latin typeface="Courier New" pitchFamily="49" charset="0"/>
              </a:rPr>
              <a:t>pictToList</a:t>
            </a:r>
            <a:r>
              <a:rPr lang="en-US" sz="2000" dirty="0">
                <a:latin typeface="Courier New" pitchFamily="49" charset="0"/>
              </a:rPr>
              <a:t> (Region c r)   = [(</a:t>
            </a:r>
            <a:r>
              <a:rPr lang="en-US" sz="2000" dirty="0" err="1">
                <a:latin typeface="Courier New" pitchFamily="49" charset="0"/>
              </a:rPr>
              <a:t>c,r</a:t>
            </a:r>
            <a:r>
              <a:rPr lang="en-US" sz="2000" dirty="0">
                <a:latin typeface="Courier New" pitchFamily="49" charset="0"/>
              </a:rPr>
              <a:t>)]</a:t>
            </a:r>
          </a:p>
          <a:p>
            <a:pPr>
              <a:lnSpc>
                <a:spcPct val="80000"/>
              </a:lnSpc>
              <a:buFontTx/>
              <a:buNone/>
            </a:pPr>
            <a:r>
              <a:rPr lang="en-US" sz="2000" dirty="0" err="1">
                <a:latin typeface="Courier New" pitchFamily="49" charset="0"/>
              </a:rPr>
              <a:t>pictToList</a:t>
            </a:r>
            <a:r>
              <a:rPr lang="en-US" sz="2000" dirty="0">
                <a:latin typeface="Courier New" pitchFamily="49" charset="0"/>
              </a:rPr>
              <a:t> (p1 `Over` p2) </a:t>
            </a:r>
          </a:p>
          <a:p>
            <a:pPr>
              <a:lnSpc>
                <a:spcPct val="80000"/>
              </a:lnSpc>
              <a:buFontTx/>
              <a:buNone/>
            </a:pPr>
            <a:r>
              <a:rPr lang="en-US" sz="2000" dirty="0">
                <a:latin typeface="Courier New" pitchFamily="49" charset="0"/>
              </a:rPr>
              <a:t>      = </a:t>
            </a:r>
            <a:r>
              <a:rPr lang="en-US" sz="2000" dirty="0" err="1">
                <a:latin typeface="Courier New" pitchFamily="49" charset="0"/>
              </a:rPr>
              <a:t>pictToList</a:t>
            </a:r>
            <a:r>
              <a:rPr lang="en-US" sz="2000" dirty="0">
                <a:latin typeface="Courier New" pitchFamily="49" charset="0"/>
              </a:rPr>
              <a:t> p1 ++ </a:t>
            </a:r>
            <a:r>
              <a:rPr lang="en-US" sz="2000" dirty="0" err="1">
                <a:latin typeface="Courier New" pitchFamily="49" charset="0"/>
              </a:rPr>
              <a:t>pictToList</a:t>
            </a:r>
            <a:r>
              <a:rPr lang="en-US" sz="2000" dirty="0">
                <a:latin typeface="Courier New" pitchFamily="49" charset="0"/>
              </a:rPr>
              <a:t> p2</a:t>
            </a:r>
          </a:p>
          <a:p>
            <a:pPr>
              <a:lnSpc>
                <a:spcPct val="80000"/>
              </a:lnSpc>
              <a:buFontTx/>
              <a:buNone/>
            </a:pPr>
            <a:endParaRPr lang="en-US" sz="2000" dirty="0">
              <a:latin typeface="Courier New" pitchFamily="49" charset="0"/>
            </a:endParaRPr>
          </a:p>
          <a:p>
            <a:pPr>
              <a:lnSpc>
                <a:spcPct val="80000"/>
              </a:lnSpc>
              <a:buFontTx/>
              <a:buNone/>
            </a:pPr>
            <a:endParaRPr lang="en-US" sz="2000" dirty="0">
              <a:latin typeface="Courier New" pitchFamily="49" charset="0"/>
            </a:endParaRPr>
          </a:p>
          <a:p>
            <a:pPr>
              <a:lnSpc>
                <a:spcPct val="80000"/>
              </a:lnSpc>
              <a:buFontTx/>
              <a:buNone/>
            </a:pPr>
            <a:r>
              <a:rPr lang="en-US" sz="2000" dirty="0">
                <a:latin typeface="Courier New" pitchFamily="49" charset="0"/>
              </a:rPr>
              <a:t>pic6 = pic4 `Over` pic2 `Over` pic1 `Over` </a:t>
            </a:r>
            <a:r>
              <a:rPr lang="en-US" sz="2000" dirty="0" smtClean="0">
                <a:latin typeface="Courier New" pitchFamily="49" charset="0"/>
              </a:rPr>
              <a:t>pic3</a:t>
            </a:r>
            <a:endParaRPr lang="en-US" sz="2000" dirty="0">
              <a:latin typeface="Courier New" pitchFamily="49" charset="0"/>
            </a:endParaRPr>
          </a:p>
          <a:p>
            <a:pPr>
              <a:lnSpc>
                <a:spcPct val="80000"/>
              </a:lnSpc>
              <a:buFontTx/>
              <a:buNone/>
            </a:pPr>
            <a:endParaRPr lang="en-US" sz="2000" dirty="0">
              <a:latin typeface="Courier New" pitchFamily="49" charset="0"/>
            </a:endParaRPr>
          </a:p>
          <a:p>
            <a:pPr>
              <a:lnSpc>
                <a:spcPct val="80000"/>
              </a:lnSpc>
              <a:buFontTx/>
              <a:buNone/>
            </a:pPr>
            <a:r>
              <a:rPr lang="en-US" sz="2000" dirty="0">
                <a:latin typeface="Arial" pitchFamily="34" charset="0"/>
              </a:rPr>
              <a:t>Recovers the Regions from top to bottom</a:t>
            </a:r>
          </a:p>
          <a:p>
            <a:pPr>
              <a:lnSpc>
                <a:spcPct val="80000"/>
              </a:lnSpc>
              <a:buFontTx/>
              <a:buNone/>
            </a:pPr>
            <a:r>
              <a:rPr lang="en-US" sz="2000" dirty="0">
                <a:latin typeface="Arial" pitchFamily="34" charset="0"/>
              </a:rPr>
              <a:t>possible because Picture is a </a:t>
            </a:r>
            <a:r>
              <a:rPr lang="en-US" sz="2000" dirty="0" err="1">
                <a:latin typeface="Arial" pitchFamily="34" charset="0"/>
              </a:rPr>
              <a:t>datatype</a:t>
            </a:r>
            <a:r>
              <a:rPr lang="en-US" sz="2000" dirty="0">
                <a:latin typeface="Arial" pitchFamily="34" charset="0"/>
              </a:rPr>
              <a:t> that can be </a:t>
            </a:r>
            <a:r>
              <a:rPr lang="en-US" sz="2000" dirty="0" err="1">
                <a:latin typeface="Arial" pitchFamily="34" charset="0"/>
              </a:rPr>
              <a:t>analysed</a:t>
            </a:r>
            <a:endParaRPr lang="en-US" sz="2000" dirty="0">
              <a:latin typeface="Courier New" pitchFamily="49" charset="0"/>
            </a:endParaRPr>
          </a:p>
        </p:txBody>
      </p:sp>
      <p:pic>
        <p:nvPicPr>
          <p:cNvPr id="2050" name="Picture 2"/>
          <p:cNvPicPr>
            <a:picLocks noChangeAspect="1" noChangeArrowheads="1"/>
          </p:cNvPicPr>
          <p:nvPr/>
        </p:nvPicPr>
        <p:blipFill>
          <a:blip r:embed="rId2" cstate="print"/>
          <a:srcRect/>
          <a:stretch>
            <a:fillRect/>
          </a:stretch>
        </p:blipFill>
        <p:spPr bwMode="auto">
          <a:xfrm>
            <a:off x="6324600" y="1846729"/>
            <a:ext cx="2628900" cy="2268071"/>
          </a:xfrm>
          <a:prstGeom prst="rect">
            <a:avLst/>
          </a:prstGeom>
          <a:noFill/>
          <a:ln w="9525">
            <a:noFill/>
            <a:miter lim="800000"/>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57200" y="274638"/>
            <a:ext cx="8229600" cy="563562"/>
          </a:xfrm>
        </p:spPr>
        <p:txBody>
          <a:bodyPr>
            <a:normAutofit fontScale="90000"/>
          </a:bodyPr>
          <a:lstStyle/>
          <a:p>
            <a:r>
              <a:rPr lang="en-US" dirty="0"/>
              <a:t>An Analogy</a:t>
            </a:r>
          </a:p>
        </p:txBody>
      </p:sp>
      <p:sp>
        <p:nvSpPr>
          <p:cNvPr id="116739" name="Rectangle 3"/>
          <p:cNvSpPr>
            <a:spLocks noGrp="1" noChangeArrowheads="1"/>
          </p:cNvSpPr>
          <p:nvPr>
            <p:ph type="body" idx="1"/>
          </p:nvPr>
        </p:nvSpPr>
        <p:spPr>
          <a:xfrm>
            <a:off x="381000" y="952500"/>
            <a:ext cx="8610600" cy="5448300"/>
          </a:xfrm>
        </p:spPr>
        <p:txBody>
          <a:bodyPr/>
          <a:lstStyle/>
          <a:p>
            <a:pPr>
              <a:buFontTx/>
              <a:buNone/>
            </a:pPr>
            <a:r>
              <a:rPr lang="en-US" sz="2000" dirty="0" err="1">
                <a:latin typeface="Courier New" pitchFamily="49" charset="0"/>
              </a:rPr>
              <a:t>pictToList</a:t>
            </a:r>
            <a:r>
              <a:rPr lang="en-US" sz="2000" dirty="0">
                <a:latin typeface="Courier New" pitchFamily="49" charset="0"/>
              </a:rPr>
              <a:t>  </a:t>
            </a:r>
            <a:r>
              <a:rPr lang="en-US" sz="2000" dirty="0" err="1">
                <a:latin typeface="Courier New" pitchFamily="49" charset="0"/>
              </a:rPr>
              <a:t>EmptyPic</a:t>
            </a:r>
            <a:r>
              <a:rPr lang="en-US" sz="2000" dirty="0">
                <a:latin typeface="Courier New" pitchFamily="49" charset="0"/>
              </a:rPr>
              <a:t>      = []</a:t>
            </a:r>
          </a:p>
          <a:p>
            <a:pPr>
              <a:buFontTx/>
              <a:buNone/>
            </a:pPr>
            <a:r>
              <a:rPr lang="en-US" sz="2000" dirty="0" err="1">
                <a:latin typeface="Courier New" pitchFamily="49" charset="0"/>
              </a:rPr>
              <a:t>pictToList</a:t>
            </a:r>
            <a:r>
              <a:rPr lang="en-US" sz="2000" dirty="0">
                <a:latin typeface="Courier New" pitchFamily="49" charset="0"/>
              </a:rPr>
              <a:t> (Region c r)   = [(</a:t>
            </a:r>
            <a:r>
              <a:rPr lang="en-US" sz="2000" dirty="0" err="1">
                <a:latin typeface="Courier New" pitchFamily="49" charset="0"/>
              </a:rPr>
              <a:t>c,r</a:t>
            </a:r>
            <a:r>
              <a:rPr lang="en-US" sz="2000" dirty="0">
                <a:latin typeface="Courier New" pitchFamily="49" charset="0"/>
              </a:rPr>
              <a:t>)]</a:t>
            </a:r>
          </a:p>
          <a:p>
            <a:pPr>
              <a:buFontTx/>
              <a:buNone/>
            </a:pPr>
            <a:r>
              <a:rPr lang="en-US" sz="2000" dirty="0" err="1">
                <a:latin typeface="Courier New" pitchFamily="49" charset="0"/>
              </a:rPr>
              <a:t>pictToList</a:t>
            </a:r>
            <a:r>
              <a:rPr lang="en-US" sz="2000" dirty="0">
                <a:latin typeface="Courier New" pitchFamily="49" charset="0"/>
              </a:rPr>
              <a:t> (p1 `Over` p2) </a:t>
            </a:r>
          </a:p>
          <a:p>
            <a:pPr>
              <a:buFontTx/>
              <a:buNone/>
            </a:pPr>
            <a:r>
              <a:rPr lang="en-US" sz="2000" dirty="0">
                <a:latin typeface="Courier New" pitchFamily="49" charset="0"/>
              </a:rPr>
              <a:t>      = </a:t>
            </a:r>
            <a:r>
              <a:rPr lang="en-US" sz="2000" dirty="0" err="1">
                <a:latin typeface="Courier New" pitchFamily="49" charset="0"/>
              </a:rPr>
              <a:t>pictToList</a:t>
            </a:r>
            <a:r>
              <a:rPr lang="en-US" sz="2000" dirty="0">
                <a:latin typeface="Courier New" pitchFamily="49" charset="0"/>
              </a:rPr>
              <a:t> p1 ++ </a:t>
            </a:r>
            <a:r>
              <a:rPr lang="en-US" sz="2000" dirty="0" err="1">
                <a:latin typeface="Courier New" pitchFamily="49" charset="0"/>
              </a:rPr>
              <a:t>pictToList</a:t>
            </a:r>
            <a:r>
              <a:rPr lang="en-US" sz="2000" dirty="0">
                <a:latin typeface="Courier New" pitchFamily="49" charset="0"/>
              </a:rPr>
              <a:t> p2</a:t>
            </a:r>
          </a:p>
          <a:p>
            <a:pPr>
              <a:buFontTx/>
              <a:buNone/>
            </a:pPr>
            <a:endParaRPr lang="en-US" sz="2000" dirty="0">
              <a:latin typeface="Courier New" pitchFamily="49" charset="0"/>
            </a:endParaRPr>
          </a:p>
          <a:p>
            <a:pPr>
              <a:buFontTx/>
              <a:buNone/>
            </a:pPr>
            <a:r>
              <a:rPr lang="en-US" sz="2000" dirty="0" err="1">
                <a:latin typeface="Courier New" pitchFamily="49" charset="0"/>
              </a:rPr>
              <a:t>drawPic</a:t>
            </a:r>
            <a:r>
              <a:rPr lang="en-US" sz="2000" dirty="0">
                <a:latin typeface="Courier New" pitchFamily="49" charset="0"/>
              </a:rPr>
              <a:t> w (Region c r)   = </a:t>
            </a:r>
            <a:r>
              <a:rPr lang="en-US" sz="2000" dirty="0" err="1">
                <a:latin typeface="Courier New" pitchFamily="49" charset="0"/>
              </a:rPr>
              <a:t>drawRegionInWindow</a:t>
            </a:r>
            <a:r>
              <a:rPr lang="en-US" sz="2000" dirty="0">
                <a:latin typeface="Courier New" pitchFamily="49" charset="0"/>
              </a:rPr>
              <a:t> w c r</a:t>
            </a:r>
          </a:p>
          <a:p>
            <a:pPr>
              <a:buFontTx/>
              <a:buNone/>
            </a:pPr>
            <a:r>
              <a:rPr lang="en-US" sz="2000" dirty="0" err="1">
                <a:latin typeface="Courier New" pitchFamily="49" charset="0"/>
              </a:rPr>
              <a:t>drawPic</a:t>
            </a:r>
            <a:r>
              <a:rPr lang="en-US" sz="2000" dirty="0">
                <a:latin typeface="Courier New" pitchFamily="49" charset="0"/>
              </a:rPr>
              <a:t> w (p1 `Over` p2) = do { </a:t>
            </a:r>
            <a:r>
              <a:rPr lang="en-US" sz="2000" dirty="0" err="1">
                <a:latin typeface="Courier New" pitchFamily="49" charset="0"/>
              </a:rPr>
              <a:t>drawPic</a:t>
            </a:r>
            <a:r>
              <a:rPr lang="en-US" sz="2000" dirty="0">
                <a:latin typeface="Courier New" pitchFamily="49" charset="0"/>
              </a:rPr>
              <a:t> w p2</a:t>
            </a:r>
          </a:p>
          <a:p>
            <a:pPr>
              <a:buFontTx/>
              <a:buNone/>
            </a:pPr>
            <a:r>
              <a:rPr lang="en-US" sz="2000" dirty="0">
                <a:latin typeface="Courier New" pitchFamily="49" charset="0"/>
              </a:rPr>
              <a:t>                              ; </a:t>
            </a:r>
            <a:r>
              <a:rPr lang="en-US" sz="2000" dirty="0" err="1">
                <a:latin typeface="Courier New" pitchFamily="49" charset="0"/>
              </a:rPr>
              <a:t>drawPic</a:t>
            </a:r>
            <a:r>
              <a:rPr lang="en-US" sz="2000" dirty="0">
                <a:latin typeface="Courier New" pitchFamily="49" charset="0"/>
              </a:rPr>
              <a:t> w p1}</a:t>
            </a:r>
          </a:p>
          <a:p>
            <a:pPr>
              <a:buFontTx/>
              <a:buNone/>
            </a:pPr>
            <a:r>
              <a:rPr lang="en-US" sz="2000" dirty="0" err="1">
                <a:latin typeface="Courier New" pitchFamily="49" charset="0"/>
              </a:rPr>
              <a:t>drawPic</a:t>
            </a:r>
            <a:r>
              <a:rPr lang="en-US" sz="2000" dirty="0">
                <a:latin typeface="Courier New" pitchFamily="49" charset="0"/>
              </a:rPr>
              <a:t> w </a:t>
            </a:r>
            <a:r>
              <a:rPr lang="en-US" sz="2000" dirty="0" err="1">
                <a:latin typeface="Courier New" pitchFamily="49" charset="0"/>
              </a:rPr>
              <a:t>EmptyPic</a:t>
            </a:r>
            <a:r>
              <a:rPr lang="en-US" sz="2000" dirty="0">
                <a:latin typeface="Courier New" pitchFamily="49" charset="0"/>
              </a:rPr>
              <a:t>       = return ()</a:t>
            </a:r>
          </a:p>
          <a:p>
            <a:pPr>
              <a:buFontTx/>
              <a:buNone/>
            </a:pPr>
            <a:endParaRPr lang="en-US" sz="2000" dirty="0">
              <a:latin typeface="Courier New" pitchFamily="49" charset="0"/>
            </a:endParaRPr>
          </a:p>
          <a:p>
            <a:r>
              <a:rPr lang="en-US" dirty="0"/>
              <a:t>Something to prove:</a:t>
            </a:r>
          </a:p>
          <a:p>
            <a:pPr>
              <a:buFontTx/>
              <a:buNone/>
            </a:pPr>
            <a:r>
              <a:rPr lang="en-US" sz="1800" dirty="0">
                <a:latin typeface="Courier New" pitchFamily="49" charset="0"/>
              </a:rPr>
              <a:t>sequence . </a:t>
            </a:r>
          </a:p>
          <a:p>
            <a:pPr>
              <a:buFontTx/>
              <a:buNone/>
            </a:pPr>
            <a:r>
              <a:rPr lang="en-US" sz="1800" dirty="0">
                <a:latin typeface="Courier New" pitchFamily="49" charset="0"/>
              </a:rPr>
              <a:t>(map (</a:t>
            </a:r>
            <a:r>
              <a:rPr lang="en-US" sz="1800" dirty="0" err="1">
                <a:latin typeface="Courier New" pitchFamily="49" charset="0"/>
              </a:rPr>
              <a:t>uncurry</a:t>
            </a:r>
            <a:r>
              <a:rPr lang="en-US" sz="1800" dirty="0">
                <a:latin typeface="Courier New" pitchFamily="49" charset="0"/>
              </a:rPr>
              <a:t> (</a:t>
            </a:r>
            <a:r>
              <a:rPr lang="en-US" sz="1800" dirty="0" err="1">
                <a:latin typeface="Courier New" pitchFamily="49" charset="0"/>
              </a:rPr>
              <a:t>drawRegionInWindow</a:t>
            </a:r>
            <a:r>
              <a:rPr lang="en-US" sz="1800" dirty="0">
                <a:latin typeface="Courier New" pitchFamily="49" charset="0"/>
              </a:rPr>
              <a:t> w))) . Reverse . </a:t>
            </a:r>
            <a:r>
              <a:rPr lang="en-US" sz="1800" dirty="0" err="1">
                <a:latin typeface="Courier New" pitchFamily="49" charset="0"/>
              </a:rPr>
              <a:t>pictToList</a:t>
            </a:r>
            <a:r>
              <a:rPr lang="en-US" sz="1800" dirty="0">
                <a:latin typeface="Courier New" pitchFamily="49" charset="0"/>
              </a:rPr>
              <a:t> </a:t>
            </a:r>
          </a:p>
          <a:p>
            <a:pPr>
              <a:buFontTx/>
              <a:buNone/>
            </a:pPr>
            <a:r>
              <a:rPr lang="en-US" sz="1800" dirty="0">
                <a:latin typeface="Courier New" pitchFamily="49" charset="0"/>
              </a:rPr>
              <a:t>= </a:t>
            </a:r>
            <a:r>
              <a:rPr lang="en-US" sz="1800" dirty="0" err="1">
                <a:latin typeface="Courier New" pitchFamily="49" charset="0"/>
              </a:rPr>
              <a:t>drawPic</a:t>
            </a:r>
            <a:r>
              <a:rPr lang="en-US" sz="1800" dirty="0">
                <a:latin typeface="Courier New" pitchFamily="49" charset="0"/>
              </a:rPr>
              <a:t> 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Bug in the code?</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err="1" smtClean="0">
                <a:latin typeface="Courier New" pitchFamily="49" charset="0"/>
                <a:ea typeface="BatangChe" pitchFamily="49" charset="-127"/>
                <a:cs typeface="Courier New" pitchFamily="49" charset="0"/>
              </a:rPr>
              <a:t>getKey</a:t>
            </a:r>
            <a:r>
              <a:rPr lang="en-US" dirty="0" smtClean="0">
                <a:latin typeface="Courier New" pitchFamily="49" charset="0"/>
                <a:ea typeface="BatangChe" pitchFamily="49" charset="-127"/>
                <a:cs typeface="Courier New" pitchFamily="49" charset="0"/>
              </a:rPr>
              <a:t> :: Window -&gt; IO Char</a:t>
            </a:r>
          </a:p>
          <a:p>
            <a:pPr>
              <a:buNone/>
            </a:pPr>
            <a:r>
              <a:rPr lang="en-US" dirty="0" err="1" smtClean="0">
                <a:latin typeface="Courier New" pitchFamily="49" charset="0"/>
                <a:ea typeface="BatangChe" pitchFamily="49" charset="-127"/>
                <a:cs typeface="Courier New" pitchFamily="49" charset="0"/>
              </a:rPr>
              <a:t>getKey</a:t>
            </a:r>
            <a:r>
              <a:rPr lang="en-US" dirty="0" smtClean="0">
                <a:latin typeface="Courier New" pitchFamily="49" charset="0"/>
                <a:ea typeface="BatangChe" pitchFamily="49" charset="-127"/>
                <a:cs typeface="Courier New" pitchFamily="49" charset="0"/>
              </a:rPr>
              <a:t> win = do</a:t>
            </a:r>
          </a:p>
          <a:p>
            <a:pPr>
              <a:buNone/>
            </a:pPr>
            <a:r>
              <a:rPr lang="en-US" dirty="0" smtClean="0">
                <a:latin typeface="Courier New" pitchFamily="49" charset="0"/>
                <a:ea typeface="BatangChe" pitchFamily="49" charset="-127"/>
                <a:cs typeface="Courier New" pitchFamily="49" charset="0"/>
              </a:rPr>
              <a:t>  </a:t>
            </a:r>
            <a:r>
              <a:rPr lang="en-US" dirty="0" err="1" smtClean="0">
                <a:latin typeface="Courier New" pitchFamily="49" charset="0"/>
                <a:ea typeface="BatangChe" pitchFamily="49" charset="-127"/>
                <a:cs typeface="Courier New" pitchFamily="49" charset="0"/>
              </a:rPr>
              <a:t>ch</a:t>
            </a:r>
            <a:r>
              <a:rPr lang="en-US" dirty="0" smtClean="0">
                <a:latin typeface="Courier New" pitchFamily="49" charset="0"/>
                <a:ea typeface="BatangChe" pitchFamily="49" charset="-127"/>
                <a:cs typeface="Courier New" pitchFamily="49" charset="0"/>
              </a:rPr>
              <a:t> &lt;- </a:t>
            </a:r>
            <a:r>
              <a:rPr lang="en-US" dirty="0" err="1" smtClean="0">
                <a:latin typeface="Courier New" pitchFamily="49" charset="0"/>
                <a:ea typeface="BatangChe" pitchFamily="49" charset="-127"/>
                <a:cs typeface="Courier New" pitchFamily="49" charset="0"/>
              </a:rPr>
              <a:t>getKeyEx</a:t>
            </a:r>
            <a:r>
              <a:rPr lang="en-US" dirty="0" smtClean="0">
                <a:latin typeface="Courier New" pitchFamily="49" charset="0"/>
                <a:ea typeface="BatangChe" pitchFamily="49" charset="-127"/>
                <a:cs typeface="Courier New" pitchFamily="49" charset="0"/>
              </a:rPr>
              <a:t> win True</a:t>
            </a:r>
          </a:p>
          <a:p>
            <a:pPr>
              <a:buNone/>
            </a:pPr>
            <a:r>
              <a:rPr lang="en-US" dirty="0" smtClean="0">
                <a:latin typeface="Courier New" pitchFamily="49" charset="0"/>
                <a:ea typeface="BatangChe" pitchFamily="49" charset="-127"/>
                <a:cs typeface="Courier New" pitchFamily="49" charset="0"/>
              </a:rPr>
              <a:t>  if  (</a:t>
            </a:r>
            <a:r>
              <a:rPr lang="en-US" dirty="0" err="1" smtClean="0">
                <a:latin typeface="Courier New" pitchFamily="49" charset="0"/>
                <a:ea typeface="BatangChe" pitchFamily="49" charset="-127"/>
                <a:cs typeface="Courier New" pitchFamily="49" charset="0"/>
              </a:rPr>
              <a:t>ch</a:t>
            </a:r>
            <a:r>
              <a:rPr lang="en-US" dirty="0" smtClean="0">
                <a:latin typeface="Courier New" pitchFamily="49" charset="0"/>
                <a:ea typeface="BatangChe" pitchFamily="49" charset="-127"/>
                <a:cs typeface="Courier New" pitchFamily="49" charset="0"/>
              </a:rPr>
              <a:t> == '\x0') then return </a:t>
            </a:r>
            <a:r>
              <a:rPr lang="en-US" dirty="0" err="1" smtClean="0">
                <a:latin typeface="Courier New" pitchFamily="49" charset="0"/>
                <a:ea typeface="BatangChe" pitchFamily="49" charset="-127"/>
                <a:cs typeface="Courier New" pitchFamily="49" charset="0"/>
              </a:rPr>
              <a:t>ch</a:t>
            </a:r>
            <a:endParaRPr lang="en-US" dirty="0" smtClean="0">
              <a:latin typeface="Courier New" pitchFamily="49" charset="0"/>
              <a:ea typeface="BatangChe" pitchFamily="49" charset="-127"/>
              <a:cs typeface="Courier New" pitchFamily="49" charset="0"/>
            </a:endParaRPr>
          </a:p>
          <a:p>
            <a:pPr>
              <a:buNone/>
            </a:pPr>
            <a:r>
              <a:rPr lang="en-US" dirty="0" smtClean="0">
                <a:latin typeface="Courier New" pitchFamily="49" charset="0"/>
                <a:ea typeface="BatangChe" pitchFamily="49" charset="-127"/>
                <a:cs typeface="Courier New" pitchFamily="49" charset="0"/>
              </a:rPr>
              <a:t>    else </a:t>
            </a:r>
            <a:r>
              <a:rPr lang="en-US" dirty="0" err="1" smtClean="0">
                <a:latin typeface="Courier New" pitchFamily="49" charset="0"/>
                <a:ea typeface="BatangChe" pitchFamily="49" charset="-127"/>
                <a:cs typeface="Courier New" pitchFamily="49" charset="0"/>
              </a:rPr>
              <a:t>getKeyEx</a:t>
            </a:r>
            <a:r>
              <a:rPr lang="en-US" dirty="0" smtClean="0">
                <a:latin typeface="Courier New" pitchFamily="49" charset="0"/>
                <a:ea typeface="BatangChe" pitchFamily="49" charset="-127"/>
                <a:cs typeface="Courier New" pitchFamily="49" charset="0"/>
              </a:rPr>
              <a:t> win False</a:t>
            </a:r>
          </a:p>
          <a:p>
            <a:pPr>
              <a:buNone/>
            </a:pPr>
            <a:endParaRPr lang="en-US" dirty="0" smtClean="0">
              <a:latin typeface="Courier New" pitchFamily="49" charset="0"/>
              <a:ea typeface="BatangChe" pitchFamily="49" charset="-127"/>
              <a:cs typeface="Courier New" pitchFamily="49" charset="0"/>
            </a:endParaRPr>
          </a:p>
          <a:p>
            <a:pPr>
              <a:buNone/>
            </a:pPr>
            <a:r>
              <a:rPr lang="en-US" dirty="0" err="1" smtClean="0">
                <a:latin typeface="Courier New" pitchFamily="49" charset="0"/>
                <a:ea typeface="BatangChe" pitchFamily="49" charset="-127"/>
                <a:cs typeface="Courier New" pitchFamily="49" charset="0"/>
              </a:rPr>
              <a:t>getKey</a:t>
            </a:r>
            <a:r>
              <a:rPr lang="en-US" dirty="0" smtClean="0">
                <a:latin typeface="Courier New" pitchFamily="49" charset="0"/>
                <a:ea typeface="BatangChe" pitchFamily="49" charset="-127"/>
                <a:cs typeface="Courier New" pitchFamily="49" charset="0"/>
              </a:rPr>
              <a:t> :: Window -&gt; IO Char</a:t>
            </a:r>
          </a:p>
          <a:p>
            <a:pPr>
              <a:buNone/>
            </a:pPr>
            <a:r>
              <a:rPr lang="en-US" dirty="0" err="1" smtClean="0">
                <a:latin typeface="Courier New" pitchFamily="49" charset="0"/>
                <a:ea typeface="BatangChe" pitchFamily="49" charset="-127"/>
                <a:cs typeface="Courier New" pitchFamily="49" charset="0"/>
              </a:rPr>
              <a:t>getKey</a:t>
            </a:r>
            <a:r>
              <a:rPr lang="en-US" dirty="0" smtClean="0">
                <a:latin typeface="Courier New" pitchFamily="49" charset="0"/>
                <a:ea typeface="BatangChe" pitchFamily="49" charset="-127"/>
                <a:cs typeface="Courier New" pitchFamily="49" charset="0"/>
              </a:rPr>
              <a:t> win = do</a:t>
            </a:r>
          </a:p>
          <a:p>
            <a:pPr>
              <a:buNone/>
            </a:pPr>
            <a:r>
              <a:rPr lang="en-US" dirty="0" smtClean="0">
                <a:latin typeface="Courier New" pitchFamily="49" charset="0"/>
                <a:ea typeface="BatangChe" pitchFamily="49" charset="-127"/>
                <a:cs typeface="Courier New" pitchFamily="49" charset="0"/>
              </a:rPr>
              <a:t>  </a:t>
            </a:r>
            <a:r>
              <a:rPr lang="en-US" dirty="0" err="1" smtClean="0">
                <a:latin typeface="Courier New" pitchFamily="49" charset="0"/>
                <a:ea typeface="BatangChe" pitchFamily="49" charset="-127"/>
                <a:cs typeface="Courier New" pitchFamily="49" charset="0"/>
              </a:rPr>
              <a:t>ch</a:t>
            </a:r>
            <a:r>
              <a:rPr lang="en-US" dirty="0" smtClean="0">
                <a:latin typeface="Courier New" pitchFamily="49" charset="0"/>
                <a:ea typeface="BatangChe" pitchFamily="49" charset="-127"/>
                <a:cs typeface="Courier New" pitchFamily="49" charset="0"/>
              </a:rPr>
              <a:t> &lt;- </a:t>
            </a:r>
            <a:r>
              <a:rPr lang="en-US" dirty="0" err="1" smtClean="0">
                <a:latin typeface="Courier New" pitchFamily="49" charset="0"/>
                <a:ea typeface="BatangChe" pitchFamily="49" charset="-127"/>
                <a:cs typeface="Courier New" pitchFamily="49" charset="0"/>
              </a:rPr>
              <a:t>getKeyEx</a:t>
            </a:r>
            <a:r>
              <a:rPr lang="en-US" dirty="0" smtClean="0">
                <a:latin typeface="Courier New" pitchFamily="49" charset="0"/>
                <a:ea typeface="BatangChe" pitchFamily="49" charset="-127"/>
                <a:cs typeface="Courier New" pitchFamily="49" charset="0"/>
              </a:rPr>
              <a:t> win True</a:t>
            </a:r>
          </a:p>
          <a:p>
            <a:pPr>
              <a:buNone/>
            </a:pPr>
            <a:r>
              <a:rPr lang="en-US" dirty="0" smtClean="0">
                <a:latin typeface="Courier New" pitchFamily="49" charset="0"/>
                <a:ea typeface="BatangChe" pitchFamily="49" charset="-127"/>
                <a:cs typeface="Courier New" pitchFamily="49" charset="0"/>
              </a:rPr>
              <a:t>  if </a:t>
            </a:r>
            <a:r>
              <a:rPr lang="en-US" dirty="0" smtClean="0">
                <a:solidFill>
                  <a:srgbClr val="FF0000"/>
                </a:solidFill>
                <a:latin typeface="Courier New" pitchFamily="49" charset="0"/>
                <a:ea typeface="BatangChe" pitchFamily="49" charset="-127"/>
                <a:cs typeface="Courier New" pitchFamily="49" charset="0"/>
              </a:rPr>
              <a:t>not(</a:t>
            </a:r>
            <a:r>
              <a:rPr lang="en-US" dirty="0" err="1" smtClean="0">
                <a:solidFill>
                  <a:srgbClr val="FF0000"/>
                </a:solidFill>
                <a:latin typeface="Courier New" pitchFamily="49" charset="0"/>
                <a:ea typeface="BatangChe" pitchFamily="49" charset="-127"/>
                <a:cs typeface="Courier New" pitchFamily="49" charset="0"/>
              </a:rPr>
              <a:t>ch</a:t>
            </a:r>
            <a:r>
              <a:rPr lang="en-US" dirty="0" smtClean="0">
                <a:solidFill>
                  <a:srgbClr val="FF0000"/>
                </a:solidFill>
                <a:latin typeface="Courier New" pitchFamily="49" charset="0"/>
                <a:ea typeface="BatangChe" pitchFamily="49" charset="-127"/>
                <a:cs typeface="Courier New" pitchFamily="49" charset="0"/>
              </a:rPr>
              <a:t> == '\x0') </a:t>
            </a:r>
            <a:r>
              <a:rPr lang="en-US" dirty="0" smtClean="0">
                <a:latin typeface="Courier New" pitchFamily="49" charset="0"/>
                <a:ea typeface="BatangChe" pitchFamily="49" charset="-127"/>
                <a:cs typeface="Courier New" pitchFamily="49" charset="0"/>
              </a:rPr>
              <a:t>then return </a:t>
            </a:r>
            <a:r>
              <a:rPr lang="en-US" dirty="0" err="1" smtClean="0">
                <a:latin typeface="Courier New" pitchFamily="49" charset="0"/>
                <a:ea typeface="BatangChe" pitchFamily="49" charset="-127"/>
                <a:cs typeface="Courier New" pitchFamily="49" charset="0"/>
              </a:rPr>
              <a:t>ch</a:t>
            </a:r>
            <a:endParaRPr lang="en-US" dirty="0" smtClean="0">
              <a:latin typeface="Courier New" pitchFamily="49" charset="0"/>
              <a:ea typeface="BatangChe" pitchFamily="49" charset="-127"/>
              <a:cs typeface="Courier New" pitchFamily="49" charset="0"/>
            </a:endParaRPr>
          </a:p>
          <a:p>
            <a:pPr>
              <a:buNone/>
            </a:pPr>
            <a:r>
              <a:rPr lang="en-US" dirty="0" smtClean="0">
                <a:latin typeface="Courier New" pitchFamily="49" charset="0"/>
                <a:ea typeface="BatangChe" pitchFamily="49" charset="-127"/>
                <a:cs typeface="Courier New" pitchFamily="49" charset="0"/>
              </a:rPr>
              <a:t>    else </a:t>
            </a:r>
            <a:r>
              <a:rPr lang="en-US" dirty="0" err="1" smtClean="0">
                <a:latin typeface="Courier New" pitchFamily="49" charset="0"/>
                <a:ea typeface="BatangChe" pitchFamily="49" charset="-127"/>
                <a:cs typeface="Courier New" pitchFamily="49" charset="0"/>
              </a:rPr>
              <a:t>getKeyEx</a:t>
            </a:r>
            <a:r>
              <a:rPr lang="en-US" dirty="0" smtClean="0">
                <a:latin typeface="Courier New" pitchFamily="49" charset="0"/>
                <a:ea typeface="BatangChe" pitchFamily="49" charset="-127"/>
                <a:cs typeface="Courier New" pitchFamily="49" charset="0"/>
              </a:rPr>
              <a:t> win False</a:t>
            </a:r>
            <a:endParaRPr lang="en-US" dirty="0">
              <a:latin typeface="Courier New" pitchFamily="49" charset="0"/>
              <a:ea typeface="BatangChe" pitchFamily="49" charset="-127"/>
              <a:cs typeface="Courier New" pitchFamily="49"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dirty="0"/>
              <a:t>Pictures that React</a:t>
            </a:r>
          </a:p>
        </p:txBody>
      </p:sp>
      <p:sp>
        <p:nvSpPr>
          <p:cNvPr id="111619" name="Rectangle 3"/>
          <p:cNvSpPr>
            <a:spLocks noGrp="1" noChangeArrowheads="1"/>
          </p:cNvSpPr>
          <p:nvPr>
            <p:ph type="body" idx="1"/>
          </p:nvPr>
        </p:nvSpPr>
        <p:spPr>
          <a:xfrm>
            <a:off x="457200" y="1600200"/>
            <a:ext cx="8229600" cy="5029200"/>
          </a:xfrm>
        </p:spPr>
        <p:txBody>
          <a:bodyPr>
            <a:normAutofit fontScale="92500" lnSpcReduction="20000"/>
          </a:bodyPr>
          <a:lstStyle/>
          <a:p>
            <a:r>
              <a:rPr lang="en-US" sz="2600" dirty="0"/>
              <a:t>Find the Topmost Region in a picture that “covers” the position of the mouse when a left button click appears.</a:t>
            </a:r>
          </a:p>
          <a:p>
            <a:r>
              <a:rPr lang="en-US" sz="2600" dirty="0"/>
              <a:t>Search the </a:t>
            </a:r>
            <a:r>
              <a:rPr lang="en-US" sz="2600" dirty="0" err="1"/>
              <a:t>picturelist</a:t>
            </a:r>
            <a:r>
              <a:rPr lang="en-US" sz="2600" dirty="0"/>
              <a:t> for the </a:t>
            </a:r>
            <a:r>
              <a:rPr lang="en-US" sz="2600" dirty="0" err="1"/>
              <a:t>the</a:t>
            </a:r>
            <a:r>
              <a:rPr lang="en-US" sz="2600" dirty="0"/>
              <a:t> first Region that contains the mouse position.</a:t>
            </a:r>
          </a:p>
          <a:p>
            <a:r>
              <a:rPr lang="en-US" sz="2600" dirty="0"/>
              <a:t>Re-arrange the list, bring that one to the top</a:t>
            </a:r>
          </a:p>
          <a:p>
            <a:pPr>
              <a:buFontTx/>
              <a:buNone/>
            </a:pPr>
            <a:endParaRPr lang="en-US" sz="2000" dirty="0">
              <a:latin typeface="Courier New" pitchFamily="49" charset="0"/>
            </a:endParaRPr>
          </a:p>
          <a:p>
            <a:pPr>
              <a:buFontTx/>
              <a:buNone/>
            </a:pPr>
            <a:r>
              <a:rPr lang="en-US" sz="2000" b="1" dirty="0">
                <a:latin typeface="Courier New" pitchFamily="49" charset="0"/>
              </a:rPr>
              <a:t>adjust :: [(</a:t>
            </a:r>
            <a:r>
              <a:rPr lang="en-US" sz="2000" b="1" dirty="0" err="1" smtClean="0">
                <a:latin typeface="Courier New" pitchFamily="49" charset="0"/>
              </a:rPr>
              <a:t>Color,Picture.Region</a:t>
            </a:r>
            <a:r>
              <a:rPr lang="en-US" sz="2000" b="1" dirty="0">
                <a:latin typeface="Courier New" pitchFamily="49" charset="0"/>
              </a:rPr>
              <a:t>)] -&gt; Vertex -&gt;</a:t>
            </a:r>
          </a:p>
          <a:p>
            <a:pPr>
              <a:buFontTx/>
              <a:buNone/>
            </a:pPr>
            <a:r>
              <a:rPr lang="en-US" sz="2000" b="1" dirty="0">
                <a:latin typeface="Courier New" pitchFamily="49" charset="0"/>
              </a:rPr>
              <a:t>            (Maybe (</a:t>
            </a:r>
            <a:r>
              <a:rPr lang="en-US" sz="2000" b="1" dirty="0" err="1" smtClean="0">
                <a:latin typeface="Courier New" pitchFamily="49" charset="0"/>
              </a:rPr>
              <a:t>Color,Picture.Region</a:t>
            </a:r>
            <a:r>
              <a:rPr lang="en-US" sz="2000" b="1" dirty="0" smtClean="0">
                <a:latin typeface="Courier New" pitchFamily="49" charset="0"/>
              </a:rPr>
              <a:t>)</a:t>
            </a:r>
          </a:p>
          <a:p>
            <a:pPr>
              <a:buFontTx/>
              <a:buNone/>
            </a:pPr>
            <a:r>
              <a:rPr lang="en-US" sz="2000" b="1" dirty="0" smtClean="0">
                <a:latin typeface="Courier New" pitchFamily="49" charset="0"/>
              </a:rPr>
              <a:t>                   , </a:t>
            </a:r>
            <a:r>
              <a:rPr lang="en-US" sz="2000" b="1" dirty="0">
                <a:latin typeface="Courier New" pitchFamily="49" charset="0"/>
              </a:rPr>
              <a:t>[(</a:t>
            </a:r>
            <a:r>
              <a:rPr lang="en-US" sz="2000" b="1" dirty="0" err="1" smtClean="0">
                <a:latin typeface="Courier New" pitchFamily="49" charset="0"/>
              </a:rPr>
              <a:t>Color,Picture.Region</a:t>
            </a:r>
            <a:r>
              <a:rPr lang="en-US" sz="2000" b="1" dirty="0">
                <a:latin typeface="Courier New" pitchFamily="49" charset="0"/>
              </a:rPr>
              <a:t>)])</a:t>
            </a:r>
          </a:p>
          <a:p>
            <a:pPr>
              <a:buFontTx/>
              <a:buNone/>
            </a:pPr>
            <a:endParaRPr lang="en-US" sz="2000" b="1" dirty="0">
              <a:latin typeface="Courier New" pitchFamily="49" charset="0"/>
            </a:endParaRPr>
          </a:p>
          <a:p>
            <a:pPr>
              <a:buFontTx/>
              <a:buNone/>
            </a:pPr>
            <a:r>
              <a:rPr lang="en-US" sz="2000" b="1" dirty="0">
                <a:latin typeface="Courier New" pitchFamily="49" charset="0"/>
              </a:rPr>
              <a:t>adjust []           p = (Nothing, [])</a:t>
            </a:r>
          </a:p>
          <a:p>
            <a:pPr>
              <a:buFontTx/>
              <a:buNone/>
            </a:pPr>
            <a:r>
              <a:rPr lang="en-US" sz="2000" b="1" dirty="0">
                <a:latin typeface="Courier New" pitchFamily="49" charset="0"/>
              </a:rPr>
              <a:t>adjust ((</a:t>
            </a:r>
            <a:r>
              <a:rPr lang="en-US" sz="2000" b="1" dirty="0" err="1">
                <a:latin typeface="Courier New" pitchFamily="49" charset="0"/>
              </a:rPr>
              <a:t>c,r</a:t>
            </a:r>
            <a:r>
              <a:rPr lang="en-US" sz="2000" b="1" dirty="0">
                <a:latin typeface="Courier New" pitchFamily="49" charset="0"/>
              </a:rPr>
              <a:t>):</a:t>
            </a:r>
            <a:r>
              <a:rPr lang="en-US" sz="2000" b="1" dirty="0" err="1">
                <a:latin typeface="Courier New" pitchFamily="49" charset="0"/>
              </a:rPr>
              <a:t>regs</a:t>
            </a:r>
            <a:r>
              <a:rPr lang="en-US" sz="2000" b="1" dirty="0">
                <a:latin typeface="Courier New" pitchFamily="49" charset="0"/>
              </a:rPr>
              <a:t>) p =</a:t>
            </a:r>
          </a:p>
          <a:p>
            <a:pPr>
              <a:buFontTx/>
              <a:buNone/>
            </a:pPr>
            <a:r>
              <a:rPr lang="en-US" sz="2000" b="1" dirty="0">
                <a:latin typeface="Courier New" pitchFamily="49" charset="0"/>
              </a:rPr>
              <a:t>     if r `</a:t>
            </a:r>
            <a:r>
              <a:rPr lang="en-US" sz="2000" b="1" dirty="0" err="1">
                <a:latin typeface="Courier New" pitchFamily="49" charset="0"/>
              </a:rPr>
              <a:t>containsR</a:t>
            </a:r>
            <a:r>
              <a:rPr lang="en-US" sz="2000" b="1" dirty="0">
                <a:latin typeface="Courier New" pitchFamily="49" charset="0"/>
              </a:rPr>
              <a:t>` p </a:t>
            </a:r>
          </a:p>
          <a:p>
            <a:pPr>
              <a:buFontTx/>
              <a:buNone/>
            </a:pPr>
            <a:r>
              <a:rPr lang="en-US" sz="2000" b="1" dirty="0">
                <a:latin typeface="Courier New" pitchFamily="49" charset="0"/>
              </a:rPr>
              <a:t>        then (Just (</a:t>
            </a:r>
            <a:r>
              <a:rPr lang="en-US" sz="2000" b="1" dirty="0" err="1">
                <a:latin typeface="Courier New" pitchFamily="49" charset="0"/>
              </a:rPr>
              <a:t>c,r</a:t>
            </a:r>
            <a:r>
              <a:rPr lang="en-US" sz="2000" b="1" dirty="0">
                <a:latin typeface="Courier New" pitchFamily="49" charset="0"/>
              </a:rPr>
              <a:t>), </a:t>
            </a:r>
            <a:r>
              <a:rPr lang="en-US" sz="2000" b="1" dirty="0" err="1">
                <a:latin typeface="Courier New" pitchFamily="49" charset="0"/>
              </a:rPr>
              <a:t>regs</a:t>
            </a:r>
            <a:r>
              <a:rPr lang="en-US" sz="2000" b="1" dirty="0">
                <a:latin typeface="Courier New" pitchFamily="49" charset="0"/>
              </a:rPr>
              <a:t>)</a:t>
            </a:r>
          </a:p>
          <a:p>
            <a:pPr>
              <a:buFontTx/>
              <a:buNone/>
            </a:pPr>
            <a:r>
              <a:rPr lang="en-US" sz="2000" b="1" dirty="0">
                <a:latin typeface="Courier New" pitchFamily="49" charset="0"/>
              </a:rPr>
              <a:t>        else let (hit, </a:t>
            </a:r>
            <a:r>
              <a:rPr lang="en-US" sz="2000" b="1" dirty="0" err="1">
                <a:latin typeface="Courier New" pitchFamily="49" charset="0"/>
              </a:rPr>
              <a:t>rs</a:t>
            </a:r>
            <a:r>
              <a:rPr lang="en-US" sz="2000" b="1" dirty="0">
                <a:latin typeface="Courier New" pitchFamily="49" charset="0"/>
              </a:rPr>
              <a:t>) = adjust </a:t>
            </a:r>
            <a:r>
              <a:rPr lang="en-US" sz="2000" b="1" dirty="0" err="1">
                <a:latin typeface="Courier New" pitchFamily="49" charset="0"/>
              </a:rPr>
              <a:t>regs</a:t>
            </a:r>
            <a:r>
              <a:rPr lang="en-US" sz="2000" b="1" dirty="0">
                <a:latin typeface="Courier New" pitchFamily="49" charset="0"/>
              </a:rPr>
              <a:t> p</a:t>
            </a:r>
          </a:p>
          <a:p>
            <a:pPr>
              <a:buFontTx/>
              <a:buNone/>
            </a:pPr>
            <a:r>
              <a:rPr lang="en-US" sz="2000" b="1" dirty="0">
                <a:latin typeface="Courier New" pitchFamily="49" charset="0"/>
              </a:rPr>
              <a:t>             in  (hit, (</a:t>
            </a:r>
            <a:r>
              <a:rPr lang="en-US" sz="2000" b="1" dirty="0" err="1">
                <a:latin typeface="Courier New" pitchFamily="49" charset="0"/>
              </a:rPr>
              <a:t>c,r</a:t>
            </a:r>
            <a:r>
              <a:rPr lang="en-US" sz="2000" b="1" dirty="0">
                <a:latin typeface="Courier New" pitchFamily="49" charset="0"/>
              </a:rPr>
              <a:t>) : </a:t>
            </a:r>
            <a:r>
              <a:rPr lang="en-US" sz="2000" b="1" dirty="0" err="1">
                <a:latin typeface="Courier New" pitchFamily="49" charset="0"/>
              </a:rPr>
              <a:t>rs</a:t>
            </a:r>
            <a:r>
              <a:rPr lang="en-US" sz="2000" b="1" dirty="0">
                <a:latin typeface="Courier New" pitchFamily="49" charset="0"/>
              </a:rPr>
              <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Doing it Non-recursively</a:t>
            </a:r>
          </a:p>
        </p:txBody>
      </p:sp>
      <p:sp>
        <p:nvSpPr>
          <p:cNvPr id="112643" name="Rectangle 3"/>
          <p:cNvSpPr>
            <a:spLocks noGrp="1" noChangeArrowheads="1"/>
          </p:cNvSpPr>
          <p:nvPr>
            <p:ph type="body" idx="1"/>
          </p:nvPr>
        </p:nvSpPr>
        <p:spPr/>
        <p:txBody>
          <a:bodyPr>
            <a:normAutofit lnSpcReduction="10000"/>
          </a:bodyPr>
          <a:lstStyle/>
          <a:p>
            <a:pPr>
              <a:buFontTx/>
              <a:buNone/>
            </a:pPr>
            <a:endParaRPr lang="en-US" sz="2000" dirty="0">
              <a:latin typeface="Courier New" pitchFamily="49" charset="0"/>
            </a:endParaRPr>
          </a:p>
          <a:p>
            <a:pPr>
              <a:buFontTx/>
              <a:buNone/>
            </a:pPr>
            <a:r>
              <a:rPr lang="en-US" sz="2000" dirty="0">
                <a:latin typeface="Courier New" pitchFamily="49" charset="0"/>
              </a:rPr>
              <a:t>adjust2 </a:t>
            </a:r>
            <a:r>
              <a:rPr lang="en-US" sz="2000" dirty="0" err="1">
                <a:latin typeface="Courier New" pitchFamily="49" charset="0"/>
              </a:rPr>
              <a:t>regs</a:t>
            </a:r>
            <a:r>
              <a:rPr lang="en-US" sz="2000" dirty="0">
                <a:latin typeface="Courier New" pitchFamily="49" charset="0"/>
              </a:rPr>
              <a:t> p</a:t>
            </a:r>
          </a:p>
          <a:p>
            <a:pPr>
              <a:buFontTx/>
              <a:buNone/>
            </a:pPr>
            <a:r>
              <a:rPr lang="en-US" sz="2000" dirty="0">
                <a:latin typeface="Courier New" pitchFamily="49" charset="0"/>
              </a:rPr>
              <a:t>  = case (break (\(_,r) -&gt; r `</a:t>
            </a:r>
            <a:r>
              <a:rPr lang="en-US" sz="2000" dirty="0" err="1">
                <a:latin typeface="Courier New" pitchFamily="49" charset="0"/>
              </a:rPr>
              <a:t>containsR</a:t>
            </a:r>
            <a:r>
              <a:rPr lang="en-US" sz="2000" dirty="0">
                <a:latin typeface="Courier New" pitchFamily="49" charset="0"/>
              </a:rPr>
              <a:t>` p) </a:t>
            </a:r>
            <a:r>
              <a:rPr lang="en-US" sz="2000" dirty="0" err="1">
                <a:latin typeface="Courier New" pitchFamily="49" charset="0"/>
              </a:rPr>
              <a:t>regs</a:t>
            </a:r>
            <a:r>
              <a:rPr lang="en-US" sz="2000" dirty="0">
                <a:latin typeface="Courier New" pitchFamily="49" charset="0"/>
              </a:rPr>
              <a:t>) of</a:t>
            </a:r>
          </a:p>
          <a:p>
            <a:pPr>
              <a:buFontTx/>
              <a:buNone/>
            </a:pPr>
            <a:r>
              <a:rPr lang="en-US" sz="2000" dirty="0">
                <a:latin typeface="Courier New" pitchFamily="49" charset="0"/>
              </a:rPr>
              <a:t>      (</a:t>
            </a:r>
            <a:r>
              <a:rPr lang="en-US" sz="2000" dirty="0" err="1">
                <a:latin typeface="Courier New" pitchFamily="49" charset="0"/>
              </a:rPr>
              <a:t>top,hit:rest</a:t>
            </a:r>
            <a:r>
              <a:rPr lang="en-US" sz="2000" dirty="0">
                <a:latin typeface="Courier New" pitchFamily="49" charset="0"/>
              </a:rPr>
              <a:t>) -&gt; (Just hit, top++rest)</a:t>
            </a:r>
          </a:p>
          <a:p>
            <a:pPr>
              <a:buFontTx/>
              <a:buNone/>
            </a:pPr>
            <a:r>
              <a:rPr lang="en-US" sz="2000" dirty="0">
                <a:latin typeface="Courier New" pitchFamily="49" charset="0"/>
              </a:rPr>
              <a:t>      (_,[])         -&gt; (Nothing, [])</a:t>
            </a:r>
          </a:p>
          <a:p>
            <a:pPr>
              <a:buFontTx/>
              <a:buNone/>
            </a:pPr>
            <a:endParaRPr lang="en-US" sz="2000" dirty="0">
              <a:latin typeface="Courier New" pitchFamily="49" charset="0"/>
            </a:endParaRPr>
          </a:p>
          <a:p>
            <a:pPr>
              <a:buFontTx/>
              <a:buNone/>
            </a:pPr>
            <a:endParaRPr lang="en-US" sz="2000" dirty="0">
              <a:latin typeface="Courier New" pitchFamily="49" charset="0"/>
            </a:endParaRPr>
          </a:p>
          <a:p>
            <a:pPr>
              <a:buFontTx/>
              <a:buNone/>
            </a:pPr>
            <a:endParaRPr lang="en-US" sz="2000" dirty="0">
              <a:latin typeface="Courier New" pitchFamily="49" charset="0"/>
            </a:endParaRPr>
          </a:p>
          <a:p>
            <a:pPr>
              <a:buFontTx/>
              <a:buNone/>
            </a:pPr>
            <a:r>
              <a:rPr lang="en-US" sz="2000" dirty="0">
                <a:latin typeface="Courier New" pitchFamily="49" charset="0"/>
              </a:rPr>
              <a:t>break:: (a -&gt; </a:t>
            </a:r>
            <a:r>
              <a:rPr lang="en-US" sz="2000" dirty="0" err="1">
                <a:latin typeface="Courier New" pitchFamily="49" charset="0"/>
              </a:rPr>
              <a:t>Bool</a:t>
            </a:r>
            <a:r>
              <a:rPr lang="en-US" sz="2000" dirty="0">
                <a:latin typeface="Courier New" pitchFamily="49" charset="0"/>
              </a:rPr>
              <a:t>) -&gt; [a] -&gt; ([a],[a])</a:t>
            </a:r>
          </a:p>
          <a:p>
            <a:pPr>
              <a:buFontTx/>
              <a:buNone/>
            </a:pPr>
            <a:r>
              <a:rPr lang="en-US" sz="2000" dirty="0">
                <a:latin typeface="Courier New" pitchFamily="49" charset="0"/>
              </a:rPr>
              <a:t> </a:t>
            </a:r>
            <a:r>
              <a:rPr lang="en-US" sz="2000" dirty="0">
                <a:latin typeface="Arial" pitchFamily="34" charset="0"/>
              </a:rPr>
              <a:t>is from the Prelude.</a:t>
            </a:r>
          </a:p>
          <a:p>
            <a:pPr>
              <a:buFontTx/>
              <a:buNone/>
            </a:pPr>
            <a:endParaRPr lang="en-US" sz="2000" dirty="0">
              <a:latin typeface="Courier New" pitchFamily="49" charset="0"/>
            </a:endParaRPr>
          </a:p>
          <a:p>
            <a:pPr>
              <a:buFontTx/>
              <a:buNone/>
            </a:pPr>
            <a:r>
              <a:rPr lang="en-US" sz="2000" dirty="0">
                <a:latin typeface="Courier New" pitchFamily="49" charset="0"/>
              </a:rPr>
              <a:t>Break even [1,3,5,4,7,6,12]</a:t>
            </a:r>
          </a:p>
          <a:p>
            <a:pPr>
              <a:buFontTx/>
              <a:buNone/>
            </a:pPr>
            <a:r>
              <a:rPr lang="en-US" sz="2000" dirty="0">
                <a:latin typeface="Courier New" pitchFamily="49" charset="0"/>
              </a:rPr>
              <a:t>([1,3,5],[4,7,6,12])</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t>Putting it all together</a:t>
            </a:r>
          </a:p>
        </p:txBody>
      </p:sp>
      <p:sp>
        <p:nvSpPr>
          <p:cNvPr id="113667" name="Rectangle 3"/>
          <p:cNvSpPr>
            <a:spLocks noGrp="1" noChangeArrowheads="1"/>
          </p:cNvSpPr>
          <p:nvPr>
            <p:ph type="body" idx="1"/>
          </p:nvPr>
        </p:nvSpPr>
        <p:spPr/>
        <p:txBody>
          <a:bodyPr>
            <a:normAutofit fontScale="92500" lnSpcReduction="20000"/>
          </a:bodyPr>
          <a:lstStyle/>
          <a:p>
            <a:pPr>
              <a:buFontTx/>
              <a:buNone/>
            </a:pPr>
            <a:r>
              <a:rPr lang="en-US" sz="1800" dirty="0">
                <a:latin typeface="Courier New" pitchFamily="49" charset="0"/>
              </a:rPr>
              <a:t>loop :: Window -&gt; [(</a:t>
            </a:r>
            <a:r>
              <a:rPr lang="en-US" sz="1800" dirty="0" err="1" smtClean="0">
                <a:latin typeface="Courier New" pitchFamily="49" charset="0"/>
              </a:rPr>
              <a:t>Color,Picture.Region</a:t>
            </a:r>
            <a:r>
              <a:rPr lang="en-US" sz="1800" dirty="0">
                <a:latin typeface="Courier New" pitchFamily="49" charset="0"/>
              </a:rPr>
              <a:t>)] -&gt; IO ()</a:t>
            </a:r>
          </a:p>
          <a:p>
            <a:pPr>
              <a:buFontTx/>
              <a:buNone/>
            </a:pPr>
            <a:r>
              <a:rPr lang="en-US" sz="1800" dirty="0">
                <a:latin typeface="Courier New" pitchFamily="49" charset="0"/>
              </a:rPr>
              <a:t>loop w </a:t>
            </a:r>
            <a:r>
              <a:rPr lang="en-US" sz="1800" dirty="0" err="1">
                <a:latin typeface="Courier New" pitchFamily="49" charset="0"/>
              </a:rPr>
              <a:t>regs</a:t>
            </a:r>
            <a:r>
              <a:rPr lang="en-US" sz="1800" dirty="0">
                <a:latin typeface="Courier New" pitchFamily="49" charset="0"/>
              </a:rPr>
              <a:t> = </a:t>
            </a:r>
          </a:p>
          <a:p>
            <a:pPr>
              <a:buFontTx/>
              <a:buNone/>
            </a:pPr>
            <a:r>
              <a:rPr lang="en-US" sz="1800" dirty="0">
                <a:latin typeface="Courier New" pitchFamily="49" charset="0"/>
              </a:rPr>
              <a:t> do </a:t>
            </a:r>
            <a:r>
              <a:rPr lang="en-US" sz="1800" dirty="0" err="1">
                <a:latin typeface="Courier New" pitchFamily="49" charset="0"/>
              </a:rPr>
              <a:t>clearWindow</a:t>
            </a:r>
            <a:r>
              <a:rPr lang="en-US" sz="1800" dirty="0">
                <a:latin typeface="Courier New" pitchFamily="49" charset="0"/>
              </a:rPr>
              <a:t> w</a:t>
            </a:r>
          </a:p>
          <a:p>
            <a:pPr>
              <a:buFontTx/>
              <a:buNone/>
            </a:pPr>
            <a:r>
              <a:rPr lang="en-US" sz="1800" dirty="0">
                <a:latin typeface="Courier New" pitchFamily="49" charset="0"/>
              </a:rPr>
              <a:t>    sequence [ </a:t>
            </a:r>
            <a:r>
              <a:rPr lang="en-US" sz="1800" dirty="0" err="1">
                <a:latin typeface="Courier New" pitchFamily="49" charset="0"/>
              </a:rPr>
              <a:t>drawRegionInWindow</a:t>
            </a:r>
            <a:r>
              <a:rPr lang="en-US" sz="1800" dirty="0">
                <a:latin typeface="Courier New" pitchFamily="49" charset="0"/>
              </a:rPr>
              <a:t> w c r | </a:t>
            </a:r>
          </a:p>
          <a:p>
            <a:pPr>
              <a:buFontTx/>
              <a:buNone/>
            </a:pPr>
            <a:r>
              <a:rPr lang="en-US" sz="1800" dirty="0">
                <a:latin typeface="Courier New" pitchFamily="49" charset="0"/>
              </a:rPr>
              <a:t>                 (</a:t>
            </a:r>
            <a:r>
              <a:rPr lang="en-US" sz="1800" dirty="0" err="1">
                <a:latin typeface="Courier New" pitchFamily="49" charset="0"/>
              </a:rPr>
              <a:t>c,r</a:t>
            </a:r>
            <a:r>
              <a:rPr lang="en-US" sz="1800" dirty="0">
                <a:latin typeface="Courier New" pitchFamily="49" charset="0"/>
              </a:rPr>
              <a:t>) &lt;- reverse </a:t>
            </a:r>
            <a:r>
              <a:rPr lang="en-US" sz="1800" dirty="0" err="1">
                <a:latin typeface="Courier New" pitchFamily="49" charset="0"/>
              </a:rPr>
              <a:t>regs</a:t>
            </a:r>
            <a:r>
              <a:rPr lang="en-US" sz="1800" dirty="0">
                <a:latin typeface="Courier New" pitchFamily="49" charset="0"/>
              </a:rPr>
              <a:t> ]</a:t>
            </a:r>
          </a:p>
          <a:p>
            <a:pPr>
              <a:buFontTx/>
              <a:buNone/>
            </a:pPr>
            <a:r>
              <a:rPr lang="en-US" sz="1800" dirty="0">
                <a:latin typeface="Courier New" pitchFamily="49" charset="0"/>
              </a:rPr>
              <a:t>    (</a:t>
            </a:r>
            <a:r>
              <a:rPr lang="en-US" sz="1800" dirty="0" err="1">
                <a:latin typeface="Courier New" pitchFamily="49" charset="0"/>
              </a:rPr>
              <a:t>x,y</a:t>
            </a:r>
            <a:r>
              <a:rPr lang="en-US" sz="1800" dirty="0">
                <a:latin typeface="Courier New" pitchFamily="49" charset="0"/>
              </a:rPr>
              <a:t>) &lt;- </a:t>
            </a:r>
            <a:r>
              <a:rPr lang="en-US" sz="1800" dirty="0" err="1">
                <a:latin typeface="Courier New" pitchFamily="49" charset="0"/>
              </a:rPr>
              <a:t>getLBP</a:t>
            </a:r>
            <a:r>
              <a:rPr lang="en-US" sz="1800" dirty="0">
                <a:latin typeface="Courier New" pitchFamily="49" charset="0"/>
              </a:rPr>
              <a:t> w</a:t>
            </a:r>
          </a:p>
          <a:p>
            <a:pPr>
              <a:buFontTx/>
              <a:buNone/>
            </a:pPr>
            <a:r>
              <a:rPr lang="en-US" sz="1800" dirty="0">
                <a:latin typeface="Courier New" pitchFamily="49" charset="0"/>
              </a:rPr>
              <a:t>    case (adjust </a:t>
            </a:r>
            <a:r>
              <a:rPr lang="en-US" sz="1800" dirty="0" err="1">
                <a:latin typeface="Courier New" pitchFamily="49" charset="0"/>
              </a:rPr>
              <a:t>regs</a:t>
            </a:r>
            <a:r>
              <a:rPr lang="en-US" sz="1800" dirty="0">
                <a:latin typeface="Courier New" pitchFamily="49" charset="0"/>
              </a:rPr>
              <a:t> (</a:t>
            </a:r>
            <a:r>
              <a:rPr lang="en-US" sz="1800" dirty="0" err="1">
                <a:latin typeface="Courier New" pitchFamily="49" charset="0"/>
              </a:rPr>
              <a:t>pixelToInch</a:t>
            </a:r>
            <a:r>
              <a:rPr lang="en-US" sz="1800" dirty="0">
                <a:latin typeface="Courier New" pitchFamily="49" charset="0"/>
              </a:rPr>
              <a:t> (x </a:t>
            </a:r>
            <a:r>
              <a:rPr lang="en-US" sz="1800" dirty="0" smtClean="0">
                <a:latin typeface="Courier New" pitchFamily="49" charset="0"/>
              </a:rPr>
              <a:t>– (</a:t>
            </a:r>
            <a:r>
              <a:rPr lang="en-US" sz="1800" dirty="0" err="1" smtClean="0">
                <a:latin typeface="Courier New" pitchFamily="49" charset="0"/>
              </a:rPr>
              <a:t>xWin</a:t>
            </a:r>
            <a:r>
              <a:rPr lang="en-US" sz="1800" dirty="0" smtClean="0">
                <a:latin typeface="Courier New" pitchFamily="49" charset="0"/>
              </a:rPr>
              <a:t> `div` 2)), </a:t>
            </a:r>
            <a:endParaRPr lang="en-US" sz="1800" dirty="0">
              <a:latin typeface="Courier New" pitchFamily="49" charset="0"/>
            </a:endParaRPr>
          </a:p>
          <a:p>
            <a:pPr>
              <a:buFontTx/>
              <a:buNone/>
            </a:pPr>
            <a:r>
              <a:rPr lang="en-US" sz="1800" dirty="0">
                <a:latin typeface="Courier New" pitchFamily="49" charset="0"/>
              </a:rPr>
              <a:t>                       </a:t>
            </a:r>
            <a:r>
              <a:rPr lang="en-US" sz="1800" dirty="0" err="1">
                <a:latin typeface="Courier New" pitchFamily="49" charset="0"/>
              </a:rPr>
              <a:t>pixelToInch</a:t>
            </a:r>
            <a:r>
              <a:rPr lang="en-US" sz="1800" dirty="0">
                <a:latin typeface="Courier New" pitchFamily="49" charset="0"/>
              </a:rPr>
              <a:t> </a:t>
            </a:r>
            <a:r>
              <a:rPr lang="en-US" sz="1800" dirty="0" smtClean="0">
                <a:latin typeface="Courier New" pitchFamily="49" charset="0"/>
              </a:rPr>
              <a:t>((</a:t>
            </a:r>
            <a:r>
              <a:rPr lang="en-US" sz="1800" dirty="0" err="1" smtClean="0">
                <a:latin typeface="Courier New" pitchFamily="49" charset="0"/>
              </a:rPr>
              <a:t>yWin</a:t>
            </a:r>
            <a:r>
              <a:rPr lang="en-US" sz="1800" dirty="0" smtClean="0">
                <a:latin typeface="Courier New" pitchFamily="49" charset="0"/>
              </a:rPr>
              <a:t> `div` 2) </a:t>
            </a:r>
            <a:r>
              <a:rPr lang="en-US" sz="1800" dirty="0">
                <a:latin typeface="Courier New" pitchFamily="49" charset="0"/>
              </a:rPr>
              <a:t>- y) )) of</a:t>
            </a:r>
          </a:p>
          <a:p>
            <a:pPr>
              <a:buFontTx/>
              <a:buNone/>
            </a:pPr>
            <a:r>
              <a:rPr lang="en-US" sz="1800" dirty="0">
                <a:latin typeface="Courier New" pitchFamily="49" charset="0"/>
              </a:rPr>
              <a:t>       (Nothing,  _      ) -&gt; </a:t>
            </a:r>
            <a:r>
              <a:rPr lang="en-US" sz="1800" dirty="0" err="1">
                <a:latin typeface="Courier New" pitchFamily="49" charset="0"/>
              </a:rPr>
              <a:t>closeWindow</a:t>
            </a:r>
            <a:r>
              <a:rPr lang="en-US" sz="1800" dirty="0">
                <a:latin typeface="Courier New" pitchFamily="49" charset="0"/>
              </a:rPr>
              <a:t> w</a:t>
            </a:r>
          </a:p>
          <a:p>
            <a:pPr>
              <a:buFontTx/>
              <a:buNone/>
            </a:pPr>
            <a:r>
              <a:rPr lang="en-US" sz="1800" dirty="0">
                <a:latin typeface="Courier New" pitchFamily="49" charset="0"/>
              </a:rPr>
              <a:t>       (Just hit, </a:t>
            </a:r>
            <a:r>
              <a:rPr lang="en-US" sz="1800" dirty="0" err="1">
                <a:latin typeface="Courier New" pitchFamily="49" charset="0"/>
              </a:rPr>
              <a:t>newRegs</a:t>
            </a:r>
            <a:r>
              <a:rPr lang="en-US" sz="1800" dirty="0">
                <a:latin typeface="Courier New" pitchFamily="49" charset="0"/>
              </a:rPr>
              <a:t>) -&gt; loop w (hit : </a:t>
            </a:r>
            <a:r>
              <a:rPr lang="en-US" sz="1800" dirty="0" err="1">
                <a:latin typeface="Courier New" pitchFamily="49" charset="0"/>
              </a:rPr>
              <a:t>newRegs</a:t>
            </a:r>
            <a:r>
              <a:rPr lang="en-US" sz="1800" dirty="0">
                <a:latin typeface="Courier New" pitchFamily="49" charset="0"/>
              </a:rPr>
              <a:t>)</a:t>
            </a:r>
          </a:p>
          <a:p>
            <a:pPr>
              <a:buFontTx/>
              <a:buNone/>
            </a:pPr>
            <a:endParaRPr lang="en-US" sz="1400" dirty="0">
              <a:latin typeface="Courier New" pitchFamily="49" charset="0"/>
            </a:endParaRPr>
          </a:p>
          <a:p>
            <a:pPr>
              <a:buFontTx/>
              <a:buNone/>
            </a:pPr>
            <a:r>
              <a:rPr lang="en-US" sz="1800" dirty="0">
                <a:latin typeface="Courier New" pitchFamily="49" charset="0"/>
              </a:rPr>
              <a:t>draw2 :: Picture -&gt; IO ()</a:t>
            </a:r>
          </a:p>
          <a:p>
            <a:pPr>
              <a:buFontTx/>
              <a:buNone/>
            </a:pPr>
            <a:r>
              <a:rPr lang="en-US" sz="1800" dirty="0">
                <a:latin typeface="Courier New" pitchFamily="49" charset="0"/>
              </a:rPr>
              <a:t>draw2 </a:t>
            </a:r>
            <a:r>
              <a:rPr lang="en-US" sz="1800" dirty="0" err="1">
                <a:latin typeface="Courier New" pitchFamily="49" charset="0"/>
              </a:rPr>
              <a:t>pic</a:t>
            </a:r>
            <a:r>
              <a:rPr lang="en-US" sz="1800" dirty="0">
                <a:latin typeface="Courier New" pitchFamily="49" charset="0"/>
              </a:rPr>
              <a:t> </a:t>
            </a:r>
          </a:p>
          <a:p>
            <a:pPr>
              <a:buFontTx/>
              <a:buNone/>
            </a:pPr>
            <a:r>
              <a:rPr lang="en-US" sz="1800" dirty="0">
                <a:latin typeface="Courier New" pitchFamily="49" charset="0"/>
              </a:rPr>
              <a:t>  = </a:t>
            </a:r>
            <a:r>
              <a:rPr lang="en-US" sz="1800" dirty="0" err="1">
                <a:latin typeface="Courier New" pitchFamily="49" charset="0"/>
              </a:rPr>
              <a:t>runGraphics</a:t>
            </a:r>
            <a:r>
              <a:rPr lang="en-US" sz="1800" dirty="0">
                <a:latin typeface="Courier New" pitchFamily="49" charset="0"/>
              </a:rPr>
              <a:t> (</a:t>
            </a:r>
          </a:p>
          <a:p>
            <a:pPr>
              <a:buFontTx/>
              <a:buNone/>
            </a:pPr>
            <a:r>
              <a:rPr lang="en-US" sz="1800" dirty="0">
                <a:latin typeface="Courier New" pitchFamily="49" charset="0"/>
              </a:rPr>
              <a:t>    do w &lt;- </a:t>
            </a:r>
            <a:r>
              <a:rPr lang="en-US" sz="1800" dirty="0" err="1">
                <a:latin typeface="Courier New" pitchFamily="49" charset="0"/>
              </a:rPr>
              <a:t>openWindow</a:t>
            </a:r>
            <a:r>
              <a:rPr lang="en-US" sz="1800" dirty="0">
                <a:latin typeface="Courier New" pitchFamily="49" charset="0"/>
              </a:rPr>
              <a:t> "Picture demo" (</a:t>
            </a:r>
            <a:r>
              <a:rPr lang="en-US" sz="1800" dirty="0" err="1">
                <a:latin typeface="Courier New" pitchFamily="49" charset="0"/>
              </a:rPr>
              <a:t>xWin,yWin</a:t>
            </a:r>
            <a:r>
              <a:rPr lang="en-US" sz="1800" dirty="0">
                <a:latin typeface="Courier New" pitchFamily="49" charset="0"/>
              </a:rPr>
              <a:t>)</a:t>
            </a:r>
          </a:p>
          <a:p>
            <a:pPr>
              <a:buFontTx/>
              <a:buNone/>
            </a:pPr>
            <a:r>
              <a:rPr lang="en-US" sz="1800" dirty="0">
                <a:latin typeface="Courier New" pitchFamily="49" charset="0"/>
              </a:rPr>
              <a:t>       loop w (</a:t>
            </a:r>
            <a:r>
              <a:rPr lang="en-US" sz="1800" dirty="0" err="1">
                <a:latin typeface="Courier New" pitchFamily="49" charset="0"/>
              </a:rPr>
              <a:t>pictToList</a:t>
            </a:r>
            <a:r>
              <a:rPr lang="en-US" sz="1800" dirty="0">
                <a:latin typeface="Courier New" pitchFamily="49" charset="0"/>
              </a:rPr>
              <a:t> </a:t>
            </a:r>
            <a:r>
              <a:rPr lang="en-US" sz="1800" dirty="0" err="1">
                <a:latin typeface="Courier New" pitchFamily="49" charset="0"/>
              </a:rPr>
              <a:t>pic</a:t>
            </a:r>
            <a:r>
              <a:rPr lang="en-US" sz="1800" dirty="0">
                <a:latin typeface="Courier New" pitchFamily="49" charset="0"/>
              </a:rPr>
              <a:t>))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hlinkClick r:id="rId2" action="ppaction://hlinkfile"/>
              </a:rPr>
              <a:t>Try it out</a:t>
            </a:r>
            <a:endParaRPr lang="en-US"/>
          </a:p>
        </p:txBody>
      </p:sp>
      <p:sp>
        <p:nvSpPr>
          <p:cNvPr id="115715" name="Rectangle 3"/>
          <p:cNvSpPr>
            <a:spLocks noGrp="1" noChangeArrowheads="1"/>
          </p:cNvSpPr>
          <p:nvPr>
            <p:ph type="body" idx="1"/>
          </p:nvPr>
        </p:nvSpPr>
        <p:spPr/>
        <p:txBody>
          <a:bodyPr>
            <a:normAutofit fontScale="85000" lnSpcReduction="20000"/>
          </a:bodyPr>
          <a:lstStyle/>
          <a:p>
            <a:endParaRPr lang="en-US" dirty="0"/>
          </a:p>
          <a:p>
            <a:pPr>
              <a:buFontTx/>
              <a:buNone/>
            </a:pPr>
            <a:r>
              <a:rPr lang="en-US" dirty="0">
                <a:latin typeface="Courier New" pitchFamily="49" charset="0"/>
              </a:rPr>
              <a:t>p1,p2,p3,p4 :: Picture</a:t>
            </a:r>
          </a:p>
          <a:p>
            <a:pPr>
              <a:buFontTx/>
              <a:buNone/>
            </a:pPr>
            <a:r>
              <a:rPr lang="en-US" dirty="0">
                <a:latin typeface="Courier New" pitchFamily="49" charset="0"/>
              </a:rPr>
              <a:t>p1 = Region Magenta r1</a:t>
            </a:r>
          </a:p>
          <a:p>
            <a:pPr>
              <a:buFontTx/>
              <a:buNone/>
            </a:pPr>
            <a:r>
              <a:rPr lang="en-US" dirty="0">
                <a:latin typeface="Courier New" pitchFamily="49" charset="0"/>
              </a:rPr>
              <a:t>p2 = Region Cyan r2</a:t>
            </a:r>
          </a:p>
          <a:p>
            <a:pPr>
              <a:buFontTx/>
              <a:buNone/>
            </a:pPr>
            <a:r>
              <a:rPr lang="en-US" dirty="0">
                <a:latin typeface="Courier New" pitchFamily="49" charset="0"/>
              </a:rPr>
              <a:t>p3 = Region Green r3</a:t>
            </a:r>
          </a:p>
          <a:p>
            <a:pPr>
              <a:buFontTx/>
              <a:buNone/>
            </a:pPr>
            <a:r>
              <a:rPr lang="en-US" dirty="0">
                <a:latin typeface="Courier New" pitchFamily="49" charset="0"/>
              </a:rPr>
              <a:t>p4 = Region Yellow r4</a:t>
            </a:r>
          </a:p>
          <a:p>
            <a:pPr>
              <a:buFontTx/>
              <a:buNone/>
            </a:pPr>
            <a:endParaRPr lang="en-US" dirty="0">
              <a:latin typeface="Courier New" pitchFamily="49" charset="0"/>
            </a:endParaRPr>
          </a:p>
          <a:p>
            <a:pPr>
              <a:buFontTx/>
              <a:buNone/>
            </a:pPr>
            <a:r>
              <a:rPr lang="en-US" dirty="0" err="1">
                <a:latin typeface="Courier New" pitchFamily="49" charset="0"/>
              </a:rPr>
              <a:t>pic</a:t>
            </a:r>
            <a:r>
              <a:rPr lang="en-US" dirty="0">
                <a:latin typeface="Courier New" pitchFamily="49" charset="0"/>
              </a:rPr>
              <a:t> :: Picture </a:t>
            </a:r>
          </a:p>
          <a:p>
            <a:pPr>
              <a:buFontTx/>
              <a:buNone/>
            </a:pPr>
            <a:r>
              <a:rPr lang="en-US" dirty="0" err="1">
                <a:latin typeface="Courier New" pitchFamily="49" charset="0"/>
              </a:rPr>
              <a:t>pic</a:t>
            </a:r>
            <a:r>
              <a:rPr lang="en-US" dirty="0">
                <a:latin typeface="Courier New" pitchFamily="49" charset="0"/>
              </a:rPr>
              <a:t> = </a:t>
            </a:r>
            <a:r>
              <a:rPr lang="en-US" dirty="0" err="1">
                <a:latin typeface="Courier New" pitchFamily="49" charset="0"/>
              </a:rPr>
              <a:t>foldl</a:t>
            </a:r>
            <a:r>
              <a:rPr lang="en-US" dirty="0">
                <a:latin typeface="Courier New" pitchFamily="49" charset="0"/>
              </a:rPr>
              <a:t> Over </a:t>
            </a:r>
            <a:r>
              <a:rPr lang="en-US" dirty="0" err="1">
                <a:latin typeface="Courier New" pitchFamily="49" charset="0"/>
              </a:rPr>
              <a:t>EmptyPic</a:t>
            </a:r>
            <a:r>
              <a:rPr lang="en-US" dirty="0">
                <a:latin typeface="Courier New" pitchFamily="49" charset="0"/>
              </a:rPr>
              <a:t> [p1,p2,p3,p4]</a:t>
            </a:r>
          </a:p>
          <a:p>
            <a:pPr>
              <a:buFontTx/>
              <a:buNone/>
            </a:pPr>
            <a:r>
              <a:rPr lang="en-US" dirty="0">
                <a:latin typeface="Courier New" pitchFamily="49" charset="0"/>
              </a:rPr>
              <a:t>main = draw2 </a:t>
            </a:r>
            <a:r>
              <a:rPr lang="en-US" dirty="0" err="1">
                <a:latin typeface="Courier New" pitchFamily="49" charset="0"/>
              </a:rPr>
              <a:t>pic</a:t>
            </a:r>
            <a:endParaRPr lang="en-US" dirty="0">
              <a:latin typeface="Courier New" pitchFamily="49" charset="0"/>
            </a:endParaRPr>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t>A matter of style, 3</a:t>
            </a:r>
          </a:p>
        </p:txBody>
      </p:sp>
      <p:sp>
        <p:nvSpPr>
          <p:cNvPr id="114691" name="Rectangle 3"/>
          <p:cNvSpPr>
            <a:spLocks noGrp="1" noChangeArrowheads="1"/>
          </p:cNvSpPr>
          <p:nvPr>
            <p:ph type="body" idx="1"/>
          </p:nvPr>
        </p:nvSpPr>
        <p:spPr/>
        <p:txBody>
          <a:bodyPr>
            <a:normAutofit fontScale="92500" lnSpcReduction="20000"/>
          </a:bodyPr>
          <a:lstStyle/>
          <a:p>
            <a:pPr>
              <a:buFontTx/>
              <a:buNone/>
            </a:pPr>
            <a:r>
              <a:rPr lang="en-US" sz="1800">
                <a:latin typeface="Courier New" pitchFamily="49" charset="0"/>
              </a:rPr>
              <a:t>loop2 w regs</a:t>
            </a:r>
          </a:p>
          <a:p>
            <a:pPr>
              <a:buFontTx/>
              <a:buNone/>
            </a:pPr>
            <a:r>
              <a:rPr lang="en-US" sz="1800">
                <a:latin typeface="Courier New" pitchFamily="49" charset="0"/>
              </a:rPr>
              <a:t>    = do clearWindow w</a:t>
            </a:r>
          </a:p>
          <a:p>
            <a:pPr>
              <a:buFontTx/>
              <a:buNone/>
            </a:pPr>
            <a:r>
              <a:rPr lang="en-US" sz="1800">
                <a:latin typeface="Courier New" pitchFamily="49" charset="0"/>
              </a:rPr>
              <a:t>         sequence [ drawRegionInWindow w c r | </a:t>
            </a:r>
          </a:p>
          <a:p>
            <a:pPr>
              <a:buFontTx/>
              <a:buNone/>
            </a:pPr>
            <a:r>
              <a:rPr lang="en-US" sz="1800">
                <a:latin typeface="Courier New" pitchFamily="49" charset="0"/>
              </a:rPr>
              <a:t>                    (c,r) &lt;- reverse regs ]</a:t>
            </a:r>
          </a:p>
          <a:p>
            <a:pPr>
              <a:buFontTx/>
              <a:buNone/>
            </a:pPr>
            <a:r>
              <a:rPr lang="en-US" sz="1800">
                <a:latin typeface="Courier New" pitchFamily="49" charset="0"/>
              </a:rPr>
              <a:t>         (x,y) &lt;- getLBP w</a:t>
            </a:r>
          </a:p>
          <a:p>
            <a:pPr>
              <a:buFontTx/>
              <a:buNone/>
            </a:pPr>
            <a:r>
              <a:rPr lang="en-US" sz="1800">
                <a:latin typeface="Courier New" pitchFamily="49" charset="0"/>
              </a:rPr>
              <a:t>         let aux (_,r) = r `containsR` </a:t>
            </a:r>
          </a:p>
          <a:p>
            <a:pPr>
              <a:buFontTx/>
              <a:buNone/>
            </a:pPr>
            <a:r>
              <a:rPr lang="en-US" sz="1800">
                <a:latin typeface="Courier New" pitchFamily="49" charset="0"/>
              </a:rPr>
              <a:t>                     ( pixelToInch (x-xWin2), </a:t>
            </a:r>
          </a:p>
          <a:p>
            <a:pPr>
              <a:buFontTx/>
              <a:buNone/>
            </a:pPr>
            <a:r>
              <a:rPr lang="en-US" sz="1800">
                <a:latin typeface="Courier New" pitchFamily="49" charset="0"/>
              </a:rPr>
              <a:t>                       pixelToInch (yWin2-y) )</a:t>
            </a:r>
          </a:p>
          <a:p>
            <a:pPr>
              <a:buFontTx/>
              <a:buNone/>
            </a:pPr>
            <a:r>
              <a:rPr lang="en-US" sz="1800">
                <a:latin typeface="Courier New" pitchFamily="49" charset="0"/>
              </a:rPr>
              <a:t>         case (break aux regs) of</a:t>
            </a:r>
          </a:p>
          <a:p>
            <a:pPr>
              <a:buFontTx/>
              <a:buNone/>
            </a:pPr>
            <a:r>
              <a:rPr lang="en-US" sz="1800">
                <a:latin typeface="Courier New" pitchFamily="49" charset="0"/>
              </a:rPr>
              <a:t>           (_,[])        -&gt; closeWindow w</a:t>
            </a:r>
          </a:p>
          <a:p>
            <a:pPr>
              <a:buFontTx/>
              <a:buNone/>
            </a:pPr>
            <a:r>
              <a:rPr lang="en-US" sz="1800">
                <a:latin typeface="Courier New" pitchFamily="49" charset="0"/>
              </a:rPr>
              <a:t>           (top,hit:bot) -&gt; loop w (hit : (top++bot))</a:t>
            </a:r>
            <a:endParaRPr lang="en-US" sz="1400">
              <a:latin typeface="Courier New" pitchFamily="49" charset="0"/>
            </a:endParaRPr>
          </a:p>
          <a:p>
            <a:pPr>
              <a:buFontTx/>
              <a:buNone/>
            </a:pPr>
            <a:r>
              <a:rPr lang="en-US" sz="1800">
                <a:latin typeface="Courier New" pitchFamily="49" charset="0"/>
              </a:rPr>
              <a:t>          </a:t>
            </a:r>
          </a:p>
          <a:p>
            <a:pPr>
              <a:buFontTx/>
              <a:buNone/>
            </a:pPr>
            <a:r>
              <a:rPr lang="en-US" sz="1800">
                <a:latin typeface="Courier New" pitchFamily="49" charset="0"/>
              </a:rPr>
              <a:t>draw3 :: Picture -&gt; IO ()</a:t>
            </a:r>
          </a:p>
          <a:p>
            <a:pPr>
              <a:buFontTx/>
              <a:buNone/>
            </a:pPr>
            <a:r>
              <a:rPr lang="en-US" sz="1800">
                <a:latin typeface="Courier New" pitchFamily="49" charset="0"/>
              </a:rPr>
              <a:t>draw3 pic </a:t>
            </a:r>
          </a:p>
          <a:p>
            <a:pPr>
              <a:buFontTx/>
              <a:buNone/>
            </a:pPr>
            <a:r>
              <a:rPr lang="en-US" sz="1800">
                <a:latin typeface="Courier New" pitchFamily="49" charset="0"/>
              </a:rPr>
              <a:t>  = runGraphics (</a:t>
            </a:r>
          </a:p>
          <a:p>
            <a:pPr>
              <a:buFontTx/>
              <a:buNone/>
            </a:pPr>
            <a:r>
              <a:rPr lang="en-US" sz="1800">
                <a:latin typeface="Courier New" pitchFamily="49" charset="0"/>
              </a:rPr>
              <a:t>    do w &lt;- openWindow "Picture demo" (xWin,yWin)</a:t>
            </a:r>
          </a:p>
          <a:p>
            <a:pPr>
              <a:buFontTx/>
              <a:buNone/>
            </a:pPr>
            <a:r>
              <a:rPr lang="en-US" sz="1800">
                <a:latin typeface="Courier New" pitchFamily="49" charset="0"/>
              </a:rPr>
              <a:t>       loop2 w (pictToList pic) )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1208</TotalTime>
  <Words>6467</Words>
  <Application>Microsoft Office PowerPoint</Application>
  <PresentationFormat>On-screen Show (4:3)</PresentationFormat>
  <Paragraphs>1087</Paragraphs>
  <Slides>94</Slides>
  <Notes>1</Notes>
  <HiddenSlides>0</HiddenSlides>
  <MMClips>0</MMClip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Office Theme</vt:lpstr>
      <vt:lpstr>Preparing for FRP</vt:lpstr>
      <vt:lpstr>Shape types from the Text</vt:lpstr>
      <vt:lpstr>Functions over Shape</vt:lpstr>
      <vt:lpstr>Slide 4</vt:lpstr>
      <vt:lpstr>TriArea</vt:lpstr>
      <vt:lpstr>Interacting with the world through graphics</vt:lpstr>
      <vt:lpstr>Hello World with Graphics Lib</vt:lpstr>
      <vt:lpstr>Graphics Operators</vt:lpstr>
      <vt:lpstr>A Bug in the code?</vt:lpstr>
      <vt:lpstr>An Action to Wait for a Space</vt:lpstr>
      <vt:lpstr>Drawing Primitive Shapes</vt:lpstr>
      <vt:lpstr>Coordinate Systems</vt:lpstr>
      <vt:lpstr>Example Program</vt:lpstr>
      <vt:lpstr>The Result</vt:lpstr>
      <vt:lpstr>Building Programs</vt:lpstr>
      <vt:lpstr>Geometry  Isosceles Right Triangles</vt:lpstr>
      <vt:lpstr>Draw 1 Triangle</vt:lpstr>
      <vt:lpstr>Sierpinski’s Triangle</vt:lpstr>
      <vt:lpstr>Question?</vt:lpstr>
      <vt:lpstr>Abstraction</vt:lpstr>
      <vt:lpstr>Draw a snowflake</vt:lpstr>
      <vt:lpstr>Geometry of Snow flakes</vt:lpstr>
      <vt:lpstr>2 triangles with common center</vt:lpstr>
      <vt:lpstr>Compute the corners</vt:lpstr>
      <vt:lpstr>Now repeat twice and draw</vt:lpstr>
      <vt:lpstr>For a snowflake repeat many times</vt:lpstr>
      <vt:lpstr>To Draw pick appropriate sizes</vt:lpstr>
      <vt:lpstr>Multiple Colors</vt:lpstr>
      <vt:lpstr>What Happened?</vt:lpstr>
      <vt:lpstr>Lets make it better</vt:lpstr>
      <vt:lpstr>Recall the Shape Datatype</vt:lpstr>
      <vt:lpstr>Properties of Shape</vt:lpstr>
      <vt:lpstr>Considerations</vt:lpstr>
      <vt:lpstr>Visualize</vt:lpstr>
      <vt:lpstr>Coercion Functions</vt:lpstr>
      <vt:lpstr>Setting up the Shape window</vt:lpstr>
      <vt:lpstr>Translating Points</vt:lpstr>
      <vt:lpstr>Translating Shapes</vt:lpstr>
      <vt:lpstr>Define some test Shapes</vt:lpstr>
      <vt:lpstr>Draw a Shape</vt:lpstr>
      <vt:lpstr>Slide 41</vt:lpstr>
      <vt:lpstr>Draw multiple Shapes</vt:lpstr>
      <vt:lpstr>Make an Action</vt:lpstr>
      <vt:lpstr>Another Example</vt:lpstr>
      <vt:lpstr>Slide 45</vt:lpstr>
      <vt:lpstr>The Region datatype</vt:lpstr>
      <vt:lpstr>Regions and Trees</vt:lpstr>
      <vt:lpstr>The Region datatype</vt:lpstr>
      <vt:lpstr>Why Regions?</vt:lpstr>
      <vt:lpstr>What is a region?</vt:lpstr>
      <vt:lpstr>Slide 51</vt:lpstr>
      <vt:lpstr>Slide 52</vt:lpstr>
      <vt:lpstr>Slide 53</vt:lpstr>
      <vt:lpstr>Region Characteristic functions</vt:lpstr>
      <vt:lpstr>Rectangle</vt:lpstr>
      <vt:lpstr>Ellipse</vt:lpstr>
      <vt:lpstr>Left of a line that bisects the plane</vt:lpstr>
      <vt:lpstr>Inside a (Convex) Polygon</vt:lpstr>
      <vt:lpstr>Polygon</vt:lpstr>
      <vt:lpstr>RtTriangle</vt:lpstr>
      <vt:lpstr>Putting it all together</vt:lpstr>
      <vt:lpstr>containsR using patterns</vt:lpstr>
      <vt:lpstr>Pictures</vt:lpstr>
      <vt:lpstr>Recall our Region datatype</vt:lpstr>
      <vt:lpstr>G.Region</vt:lpstr>
      <vt:lpstr>Hardware support</vt:lpstr>
      <vt:lpstr>Interface</vt:lpstr>
      <vt:lpstr>Drawing G.Region</vt:lpstr>
      <vt:lpstr>Drawing Pictures</vt:lpstr>
      <vt:lpstr>Overview</vt:lpstr>
      <vt:lpstr>Turning a Region into a G.Region</vt:lpstr>
      <vt:lpstr>Problem</vt:lpstr>
      <vt:lpstr>You’ve probably seen this before</vt:lpstr>
      <vt:lpstr>Accumulate a complex Scale</vt:lpstr>
      <vt:lpstr>Final Version</vt:lpstr>
      <vt:lpstr>A matter of style</vt:lpstr>
      <vt:lpstr>Abstract the low level bit-map details</vt:lpstr>
      <vt:lpstr>Redo with a case expression</vt:lpstr>
      <vt:lpstr>Shape to G.Region: Rectangle</vt:lpstr>
      <vt:lpstr>Ellipse</vt:lpstr>
      <vt:lpstr>Polygon and RtTriangle</vt:lpstr>
      <vt:lpstr>A matter of style, again</vt:lpstr>
      <vt:lpstr>Drawing Pictures, Sample Regions</vt:lpstr>
      <vt:lpstr>Sample Pictures</vt:lpstr>
      <vt:lpstr>More Pictures</vt:lpstr>
      <vt:lpstr>Another Picture</vt:lpstr>
      <vt:lpstr>Separate computation from action</vt:lpstr>
      <vt:lpstr>Ordering Pictures</vt:lpstr>
      <vt:lpstr>An Analogy</vt:lpstr>
      <vt:lpstr>Pictures that React</vt:lpstr>
      <vt:lpstr>Doing it Non-recursively</vt:lpstr>
      <vt:lpstr>Putting it all together</vt:lpstr>
      <vt:lpstr>Try it out</vt:lpstr>
      <vt:lpstr>A matter of style,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FRP</dc:title>
  <dc:creator>sheard</dc:creator>
  <cp:lastModifiedBy>sheard</cp:lastModifiedBy>
  <cp:revision>47</cp:revision>
  <dcterms:created xsi:type="dcterms:W3CDTF">2014-04-07T18:53:31Z</dcterms:created>
  <dcterms:modified xsi:type="dcterms:W3CDTF">2014-04-08T18:15:57Z</dcterms:modified>
</cp:coreProperties>
</file>