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58" r:id="rId19"/>
    <p:sldId id="261" r:id="rId20"/>
    <p:sldId id="277" r:id="rId21"/>
    <p:sldId id="259" r:id="rId22"/>
    <p:sldId id="260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88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4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727C-6208-4021-9216-FDC156DCBD6F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E960-BBA3-4924-969F-FAB151CFE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727C-6208-4021-9216-FDC156DCBD6F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E960-BBA3-4924-969F-FAB151CFE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727C-6208-4021-9216-FDC156DCBD6F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E960-BBA3-4924-969F-FAB151CFE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727C-6208-4021-9216-FDC156DCBD6F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E960-BBA3-4924-969F-FAB151CFE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727C-6208-4021-9216-FDC156DCBD6F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E960-BBA3-4924-969F-FAB151CFE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727C-6208-4021-9216-FDC156DCBD6F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E960-BBA3-4924-969F-FAB151CFE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727C-6208-4021-9216-FDC156DCBD6F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E960-BBA3-4924-969F-FAB151CFE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727C-6208-4021-9216-FDC156DCBD6F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E960-BBA3-4924-969F-FAB151CFE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727C-6208-4021-9216-FDC156DCBD6F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E960-BBA3-4924-969F-FAB151CFE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727C-6208-4021-9216-FDC156DCBD6F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E960-BBA3-4924-969F-FAB151CFE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727C-6208-4021-9216-FDC156DCBD6F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E960-BBA3-4924-969F-FAB151CFE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0727C-6208-4021-9216-FDC156DCBD6F}" type="datetimeFigureOut">
              <a:rPr lang="en-US" smtClean="0"/>
              <a:pPr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6E960-BBA3-4924-969F-FAB151CFE5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GADTs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GADTs in Haskell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Proofs and witnesses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GADTs make the Curry-Howard isomorphism useful in Haskell.</a:t>
            </a:r>
          </a:p>
          <a:p>
            <a:endParaRPr lang="en-US" dirty="0" smtClean="0"/>
          </a:p>
          <a:p>
            <a:r>
              <a:rPr lang="en-US" dirty="0" smtClean="0"/>
              <a:t>Sometime we say a term “witnesses” a property. </a:t>
            </a:r>
            <a:r>
              <a:rPr lang="en-US" dirty="0" smtClean="0"/>
              <a:t> </a:t>
            </a:r>
            <a:r>
              <a:rPr lang="en-US" dirty="0" err="1" smtClean="0"/>
              <a:t>I.e</a:t>
            </a:r>
            <a:r>
              <a:rPr lang="en-US" dirty="0" smtClean="0"/>
              <a:t>  the term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NEX (NOX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BaseX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/>
              <a:t>w</a:t>
            </a:r>
            <a:r>
              <a:rPr lang="en-US" dirty="0" smtClean="0"/>
              <a:t>itnesses that 2 is even.</a:t>
            </a:r>
          </a:p>
          <a:p>
            <a:endParaRPr lang="en-US" dirty="0" smtClean="0"/>
          </a:p>
          <a:p>
            <a:r>
              <a:rPr lang="en-US" dirty="0" smtClean="0"/>
              <a:t>We use GADTs  has indexes to show that some things are not possible.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 and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51053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data Shape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Shape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Shape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data Path :: Shape -&gt; * where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Here:: Path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Left:: Path x  -&gt; Path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y)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Right:: Path y -&gt; Path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y)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Tree:: Shape -&gt; * -&gt; * where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Tip :: Tree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Node:: a -&gt; Tree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Fork :: Tree x a -&gt; Tree y a -&gt; Tree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y) a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390900" y="4114800"/>
            <a:ext cx="2476500" cy="685800"/>
          </a:xfrm>
          <a:prstGeom prst="wedgeRoundRectCallout">
            <a:avLst>
              <a:gd name="adj1" fmla="val -51115"/>
              <a:gd name="adj2" fmla="val -9214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Note there are no paths with index </a:t>
            </a:r>
            <a:r>
              <a:rPr lang="en-US" dirty="0" err="1" smtClean="0">
                <a:solidFill>
                  <a:srgbClr val="002060"/>
                </a:solidFill>
              </a:rPr>
              <a:t>Tp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Well formed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962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find::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a =&gt; a -&gt; Tree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sh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a -&gt; [Path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sh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  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find n Tip = []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find n (Node m) =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if n==m then [Here] else []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find n (Fork x y) = 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(map Left (find n x)) ++ 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map Right (find n y))</a:t>
            </a:r>
          </a:p>
          <a:p>
            <a:pPr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a path. No possibility of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extract::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a =&gt; Tree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sh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a -&gt; Path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sh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-&gt; a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extract (Node n) (Here) = n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extract (Fork l r) (Left p) = extract l p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extract (Fork l r) (Right p) = extract r p</a:t>
            </a: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--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No other cases are possible,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-- Since there are no Paths with index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Tp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Balanced trees are used as binary search mechanisms.</a:t>
            </a:r>
          </a:p>
          <a:p>
            <a:r>
              <a:rPr lang="en-US" dirty="0" smtClean="0"/>
              <a:t>They support log(n) time searches for trees that have n elements</a:t>
            </a:r>
          </a:p>
          <a:p>
            <a:r>
              <a:rPr lang="en-US" dirty="0" smtClean="0"/>
              <a:t>They rely on the trees being balanced.</a:t>
            </a:r>
          </a:p>
          <a:p>
            <a:pPr lvl="1"/>
            <a:r>
              <a:rPr lang="en-US" dirty="0" smtClean="0"/>
              <a:t>Usually saying that all paths from root to leaf have roughly the same length</a:t>
            </a:r>
          </a:p>
          <a:p>
            <a:r>
              <a:rPr lang="en-US" dirty="0" smtClean="0"/>
              <a:t>Indexes make perfect tools to represent these invariants.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Black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red-black tree is a binary search tree with the following additional invariants:</a:t>
            </a:r>
          </a:p>
          <a:p>
            <a:pPr lvl="1"/>
            <a:r>
              <a:rPr lang="en-US" dirty="0" smtClean="0"/>
              <a:t>Each </a:t>
            </a:r>
            <a:r>
              <a:rPr lang="en-US" dirty="0" smtClean="0"/>
              <a:t>node is colored either red or black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root is black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leaves are black</a:t>
            </a:r>
          </a:p>
          <a:p>
            <a:pPr lvl="1"/>
            <a:r>
              <a:rPr lang="en-US" dirty="0" smtClean="0"/>
              <a:t>Each </a:t>
            </a:r>
            <a:r>
              <a:rPr lang="en-US" dirty="0" smtClean="0"/>
              <a:t>Red node has Black children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for all internal nodes, each path from that node to a descendant </a:t>
            </a:r>
            <a:r>
              <a:rPr lang="en-US" dirty="0" smtClean="0"/>
              <a:t>leaf </a:t>
            </a:r>
            <a:r>
              <a:rPr lang="en-US" dirty="0" smtClean="0"/>
              <a:t>contains the same number of black nodes.</a:t>
            </a:r>
          </a:p>
          <a:p>
            <a:endParaRPr lang="en-US" dirty="0" smtClean="0"/>
          </a:p>
          <a:p>
            <a:r>
              <a:rPr lang="en-US" dirty="0" smtClean="0"/>
              <a:t>We can encode these invariants by thinking of each </a:t>
            </a:r>
            <a:r>
              <a:rPr lang="en-US" dirty="0" smtClean="0"/>
              <a:t>internal node </a:t>
            </a:r>
            <a:r>
              <a:rPr lang="en-US" dirty="0" smtClean="0"/>
              <a:t>as having two attributes: a color and a black-height.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Black Tree as a GADT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data Color = Red | Black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SubTree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:: Color -&gt; Nat -&gt; * where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LeafRB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SubTree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Black Zero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SubTree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Black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SubTree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Black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SubTree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Red n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SubTree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-&gt;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SubTree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-&gt;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SubTree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Black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where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Root::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forall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n.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SubTree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Black n)) -&gt;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RBTree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 </a:t>
            </a:r>
            <a:r>
              <a:rPr lang="en-US" dirty="0" smtClean="0"/>
              <a:t>an AVL tree, the heights of the two child </a:t>
            </a:r>
            <a:r>
              <a:rPr lang="en-US" dirty="0" smtClean="0"/>
              <a:t>sub trees </a:t>
            </a:r>
            <a:r>
              <a:rPr lang="en-US" dirty="0" smtClean="0"/>
              <a:t>of </a:t>
            </a:r>
            <a:r>
              <a:rPr lang="en-US" dirty="0" smtClean="0"/>
              <a:t> any </a:t>
            </a:r>
            <a:r>
              <a:rPr lang="en-US" dirty="0" smtClean="0"/>
              <a:t>node differ by at most one; 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data Balance:: Nat -&gt; Nat -&gt; Nat -&gt; * where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Same :: Balance 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Less :: Balance n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n)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More :: Balance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n) n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Avl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 Nat -&gt; * where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TipA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Avl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Zero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NodeA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 Balance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j k -&gt;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Avl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-&gt;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Avl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 -&gt;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Avl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k)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data AVL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forall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h. AVL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Avl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h)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867400" y="4038600"/>
            <a:ext cx="3124200" cy="762000"/>
          </a:xfrm>
          <a:prstGeom prst="wedgeRoundRectCallout">
            <a:avLst>
              <a:gd name="adj1" fmla="val -25623"/>
              <a:gd name="adj2" fmla="val -6698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 witness type that witnesses only the legal height differences.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90675"/>
            <a:ext cx="827722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85624"/>
            <a:ext cx="8134350" cy="6619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 </a:t>
            </a:r>
            <a:r>
              <a:rPr lang="en-US" dirty="0" err="1" smtClean="0"/>
              <a:t>vs</a:t>
            </a:r>
            <a:r>
              <a:rPr lang="en-US" dirty="0" smtClean="0"/>
              <a:t> GADT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Algebraic </a:t>
            </a:r>
            <a:r>
              <a:rPr lang="en-US" dirty="0" err="1" smtClean="0"/>
              <a:t>Datatype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Data List a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 Nil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Cons a (List a)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Data Tree a b =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Tip a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Node (Tree a b) b 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Fork (Tree a b) (Tree a b)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Generalized Algebraic </a:t>
            </a:r>
            <a:r>
              <a:rPr lang="en-US" dirty="0" err="1" smtClean="0"/>
              <a:t>Datatype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09800"/>
            <a:ext cx="4041775" cy="39512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List a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Nil:: List a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ons:: a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 List a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List a</a:t>
            </a:r>
            <a:endParaRPr lang="en-US" sz="18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Tree a b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where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Tip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 : Tree a b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Node:   Tree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b -&gt;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b -&gt;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Tree a b</a:t>
            </a:r>
            <a:endParaRPr lang="en-US" sz="18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Fork::  Tree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b -&gt;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Tree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b -&gt;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Tree a b</a:t>
            </a:r>
            <a:endParaRPr lang="en-US" sz="18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838200" y="5105400"/>
            <a:ext cx="3581400" cy="1524000"/>
          </a:xfrm>
          <a:prstGeom prst="wedgeRoundRectCallout">
            <a:avLst>
              <a:gd name="adj1" fmla="val 87883"/>
              <a:gd name="adj2" fmla="val -1685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Note that types than can be expressed as an ADT always have the  </a:t>
            </a:r>
            <a:r>
              <a:rPr lang="en-US" dirty="0" smtClean="0">
                <a:solidFill>
                  <a:srgbClr val="C00000"/>
                </a:solidFill>
              </a:rPr>
              <a:t>identical</a:t>
            </a:r>
            <a:r>
              <a:rPr lang="en-US" dirty="0" smtClean="0">
                <a:solidFill>
                  <a:srgbClr val="002060"/>
                </a:solidFill>
              </a:rPr>
              <a:t>  range types on all their constructors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insert ::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-&gt; AVL -&gt; AVL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insert x (AVL t) = case ins x t of L t -&gt; AVL t; R t -&gt; AVL t</a:t>
            </a:r>
          </a:p>
          <a:p>
            <a:pPr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ins ::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Avl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 -&gt;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Avl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 +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Avl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n))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ins x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TipA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R(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NodeA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Same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TipA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TipA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ins x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NodeA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bal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| x == y = L(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NodeA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bal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| x &lt; y  = case ins x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of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L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-&gt; L(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NodeA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bal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R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-&gt;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case bal of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Same -&gt; R(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NodeA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More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Less -&gt; L(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NodeA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Same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More -&gt;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rotr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-- rebalance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| x &gt; y  = case ins x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of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L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-&gt; L(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NodeA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bal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R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-&gt; case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bal of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Same -&gt; R(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NodeA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Less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More -&gt; L(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NodeA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Same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Less -&gt;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rotl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-- rebalance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019800" y="5105400"/>
            <a:ext cx="2819400" cy="533400"/>
          </a:xfrm>
          <a:prstGeom prst="wedgeRoundRectCallout">
            <a:avLst>
              <a:gd name="adj1" fmla="val -97811"/>
              <a:gd name="adj2" fmla="val -6145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Note the rotations in </a:t>
            </a:r>
            <a:r>
              <a:rPr lang="en-US" dirty="0" smtClean="0">
                <a:solidFill>
                  <a:srgbClr val="C00000"/>
                </a:solidFill>
              </a:rPr>
              <a:t>red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762" y="242836"/>
            <a:ext cx="6472238" cy="638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38" y="495300"/>
            <a:ext cx="869632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38" y="647700"/>
            <a:ext cx="869632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code</a:t>
            </a:r>
            <a:br>
              <a:rPr lang="en-US" dirty="0" smtClean="0"/>
            </a:br>
            <a:r>
              <a:rPr lang="en-US" sz="2200" dirty="0" smtClean="0"/>
              <a:t>The rest is in the accompanying Haskell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86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data (+) a b = L a | R b</a:t>
            </a:r>
          </a:p>
          <a:p>
            <a:pPr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rotr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::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Avl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n)) -&gt;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Avl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-&gt;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Avl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n))+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Avl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n))))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--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rotr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Tip u a = unreachable</a:t>
            </a:r>
          </a:p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rotr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NodeA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Same b v c) u a = R(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NodeA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Less b v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NodeA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More c u a))</a:t>
            </a:r>
          </a:p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rotr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NodeA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More b v c) u a = L(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NodeA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Same b v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NodeA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Same c u a))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--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rotr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NodeA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Less b v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TipA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u a = unreachable</a:t>
            </a:r>
          </a:p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rotr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NodeA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Less b v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NodeA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Same x m y)) u a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NodeA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Same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NodeA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Same b v x) m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NodeA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Same y u a))</a:t>
            </a:r>
          </a:p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rotr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NodeA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Less b v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NodeA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Less x m y)) u a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NodeA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Same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NodeA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More b v x) m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NodeA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Same y u a))</a:t>
            </a:r>
          </a:p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rotr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NodeA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Less b v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NodeA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More x m y)) u a =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L(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NodeA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Same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NodeA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Same b v x) m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NodeA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Less y u a))</a:t>
            </a: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top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may make the height of the tree grow.</a:t>
            </a:r>
          </a:p>
          <a:p>
            <a:r>
              <a:rPr lang="en-US" dirty="0" smtClean="0"/>
              <a:t>Hide the height of the tree as an existentially quantified index.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data AVL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forall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h. AVL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Avl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h)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a tree where every node with children (internal </a:t>
            </a:r>
            <a:r>
              <a:rPr lang="en-US" dirty="0" smtClean="0"/>
              <a:t>node) has </a:t>
            </a:r>
            <a:r>
              <a:rPr lang="en-US" dirty="0" smtClean="0"/>
              <a:t>either two children (2-node) and one data element </a:t>
            </a:r>
            <a:r>
              <a:rPr lang="en-US" dirty="0" smtClean="0"/>
              <a:t>or </a:t>
            </a:r>
            <a:r>
              <a:rPr lang="en-US" dirty="0" smtClean="0"/>
              <a:t>three children (3-nodes) and two data elements. Nodes </a:t>
            </a:r>
            <a:r>
              <a:rPr lang="en-US" dirty="0" smtClean="0"/>
              <a:t>on the </a:t>
            </a:r>
            <a:r>
              <a:rPr lang="en-US" dirty="0" smtClean="0"/>
              <a:t>outside of the tree (leaf nodes) have no children </a:t>
            </a:r>
            <a:r>
              <a:rPr lang="en-US" dirty="0" smtClean="0"/>
              <a:t>and </a:t>
            </a:r>
            <a:r>
              <a:rPr lang="en-US" dirty="0" smtClean="0"/>
              <a:t>zero, one or two data elements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data Tree23:: Nat -&gt; * -&gt; * where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Three :: (Tree23 n a) -&gt; a -&gt;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Tree23 n a) -&gt; a -&gt;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Tree23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n) a)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Two:: (Tree23 n a) -&gt; a -&gt;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Tree23 n a) -&gt; (Tree23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n) a)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Leaf1 :: a -&gt; (Tree23 Zero a)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Leaf2 :: a -&gt; a -&gt; (Tree23 Zero a)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Leaf0 :: (Tree23 Zero a)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Witnessing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Sometimes we need to prove that two types are equal. </a:t>
            </a:r>
          </a:p>
          <a:p>
            <a:r>
              <a:rPr lang="en-US" dirty="0" smtClean="0"/>
              <a:t>We need a type that represents this proposition.</a:t>
            </a:r>
          </a:p>
          <a:p>
            <a:r>
              <a:rPr lang="en-US" dirty="0" smtClean="0"/>
              <a:t>We call this a witness, since legal terms with this type only witness that the two types are the same.</a:t>
            </a:r>
          </a:p>
          <a:p>
            <a:r>
              <a:rPr lang="en-US" dirty="0" smtClean="0"/>
              <a:t>This is sometimes called provable equality (since it is possible to write a function that returns an element of this type).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data Equal:: k -&gt; k -&gt; * where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Refl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:: Equal x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data Rep:: * -&gt; * where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 Rep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Char:: Rep Char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Float:: Rep Float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:: Rep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Pair:: Rep a -&gt; Rep b -&gt; Rep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List :: Rep a -&gt; Rep [a]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Some times this is called a Universe, since it witnesses only those types </a:t>
            </a:r>
            <a:r>
              <a:rPr lang="en-US" dirty="0" err="1" smtClean="0"/>
              <a:t>representable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 Rep a -&gt; a -&gt; a -&gt;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x y  = x==y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Char x y  = x==y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Float x y = x==y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x y = x==y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(Pair t1 t2)(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c,d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=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t1 a c) &amp;&amp; 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t2 b d)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(List t)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ys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| not(length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== length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ys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= False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| otherwise = and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zipWith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t)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ys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provable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need a program to inspect two Rep types (at runtime) to possible produce a proof that the types that they represent are the same.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test:: Rep a -&gt; Rep b -&gt; Maybe(Equal a 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This is sort of like an equality test, but reflects in its type that the two types are really equal.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GADTs relax the range restriction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data Even n where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Base:: Even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Z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NE:: Odd n -&gt; Even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(S n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data Rep:: * -&gt; * where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 Rep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Char:: Rep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Float:: Rep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:: Rep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Pair:: Rep a -&gt; Rep b -&gt; Rep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List :: Rep a -&gt; Rep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[a]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257800" y="3200400"/>
            <a:ext cx="3581400" cy="1524000"/>
          </a:xfrm>
          <a:prstGeom prst="wedgeRoundRectCallout">
            <a:avLst>
              <a:gd name="adj1" fmla="val -72117"/>
              <a:gd name="adj2" fmla="val -8085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The range is always the type being defined, (Even &amp; Rep) but that type’s arguments can vary. We call an argument that varies and </a:t>
            </a:r>
            <a:r>
              <a:rPr lang="en-US" dirty="0" smtClean="0">
                <a:solidFill>
                  <a:srgbClr val="C00000"/>
                </a:solidFill>
              </a:rPr>
              <a:t>index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for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5668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test:: Rep a -&gt; Rep b -&gt; Maybe(Equal a b)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test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Just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Refl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test Char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Just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Refl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test Float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Just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Refl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test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Just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Refl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test (Pair x y) (Pair m n) =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do {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Refl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&lt;- test x m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Refl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&lt;- test y n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; Just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Refl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test (List x) (List y) =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do {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Refl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&lt;- test x y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; Just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Refl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test _ _ = Nothing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334000" y="3733800"/>
            <a:ext cx="3581400" cy="1219200"/>
          </a:xfrm>
          <a:prstGeom prst="wedgeRoundRectCallout">
            <a:avLst>
              <a:gd name="adj1" fmla="val -91011"/>
              <a:gd name="adj2" fmla="val -2769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When we pattern match against </a:t>
            </a:r>
            <a:r>
              <a:rPr lang="en-US" dirty="0" err="1" smtClean="0">
                <a:solidFill>
                  <a:srgbClr val="002060"/>
                </a:solidFill>
              </a:rPr>
              <a:t>Refl</a:t>
            </a:r>
            <a:r>
              <a:rPr lang="en-US" dirty="0" smtClean="0">
                <a:solidFill>
                  <a:srgbClr val="002060"/>
                </a:solidFill>
              </a:rPr>
              <a:t>, the compiler know that the two types are statically equal in the scope of the match.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typed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data Exp:: * -&gt; * where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-&gt; Exp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CharE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 Char -&gt; Exp Char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PairE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:: Exp a -&gt; Exp b -&gt; Exp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 String -&gt; Rep t -&gt; Exp t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 String -&gt; Rep t -&gt;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Exp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 -&gt; Exp (t -&gt; s)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ApplyE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 Exp (a -&gt; b) -&gt;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Exp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 -&gt; Exp b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FstE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 Exp(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-&gt; Exp a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SndE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 Exp(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-&gt; Exp 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</a:t>
            </a:r>
            <a:r>
              <a:rPr lang="en-US" dirty="0" err="1" smtClean="0"/>
              <a:t>judgements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smtClean="0"/>
              <a:t>Well typed terms have the exact same structure as a typing judgment.</a:t>
            </a:r>
          </a:p>
          <a:p>
            <a:r>
              <a:rPr lang="en-US" dirty="0" smtClean="0"/>
              <a:t>Consider the constructor </a:t>
            </a:r>
            <a:r>
              <a:rPr lang="en-US" dirty="0" err="1" smtClean="0"/>
              <a:t>ApplyE</a:t>
            </a:r>
            <a:endParaRPr lang="en-US" dirty="0" smtClean="0"/>
          </a:p>
          <a:p>
            <a:pPr lvl="1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ApplyE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 Exp (a -&gt; b) -&gt;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Exp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 -&gt; Exp b</a:t>
            </a:r>
          </a:p>
          <a:p>
            <a:pPr>
              <a:buNone/>
            </a:pPr>
            <a:r>
              <a:rPr lang="en-US" dirty="0" smtClean="0"/>
              <a:t>Compare it to the typing </a:t>
            </a:r>
            <a:r>
              <a:rPr lang="en-US" dirty="0" err="1" smtClean="0"/>
              <a:t>judgement</a:t>
            </a:r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47800" y="4495800"/>
          <a:ext cx="4538382" cy="1905000"/>
        </p:xfrm>
        <a:graphic>
          <a:graphicData uri="http://schemas.openxmlformats.org/presentationml/2006/ole">
            <p:oleObj spid="_x0000_s5122" name="Equation" r:id="rId3" imgW="102852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Tagless</a:t>
            </a:r>
            <a:r>
              <a:rPr lang="en-US" dirty="0" smtClean="0"/>
              <a:t>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interpreter gives a value to a term.</a:t>
            </a:r>
          </a:p>
          <a:p>
            <a:r>
              <a:rPr lang="en-US" dirty="0" smtClean="0"/>
              <a:t>Usually we need to invent a value </a:t>
            </a:r>
            <a:r>
              <a:rPr lang="en-US" dirty="0" err="1" smtClean="0"/>
              <a:t>datatype</a:t>
            </a:r>
            <a:r>
              <a:rPr lang="en-US" dirty="0" smtClean="0"/>
              <a:t> like</a:t>
            </a:r>
          </a:p>
          <a:p>
            <a:pPr lvl="1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ata Value </a:t>
            </a:r>
          </a:p>
          <a:p>
            <a:pPr lvl="1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IntV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FunV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(Value -&gt; Value) </a:t>
            </a:r>
          </a:p>
          <a:p>
            <a:pPr lvl="1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PairV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Value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Value</a:t>
            </a: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We also need to store Values in an environment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ata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E [(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String,Value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Valueless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where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Empty ::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Extend :: String -&gt; Rep t -&gt; t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-&gt;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Note that the type variable “t” is existentially quantified.</a:t>
            </a:r>
          </a:p>
          <a:p>
            <a:pPr>
              <a:buNone/>
            </a:pPr>
            <a:r>
              <a:rPr lang="en-US" dirty="0" smtClean="0"/>
              <a:t>Given a pattern (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Extend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rep t more</a:t>
            </a:r>
            <a:r>
              <a:rPr lang="en-US" dirty="0" smtClean="0"/>
              <a:t>) There is not much we can do with t, since we do not know its type. 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Tagless</a:t>
            </a:r>
            <a:r>
              <a:rPr lang="en-US" dirty="0" smtClean="0"/>
              <a:t>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 Exp t -&gt;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-&gt; t  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n)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CharE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c)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c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PairE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y)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 t) Empty =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error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("Variable not found: "++s)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nm t body)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(\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 -&gt;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body (Extend nm t v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)) 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ApplyE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 x)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FstE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x)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SndE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x)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snd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(v@(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 t1)) (Extend nm t2 value more)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| s==nm = case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test t1 t2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of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Just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Refl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value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Nothing -&gt; error "types don't match"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| otherwise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 more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 of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TempUnit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Fahrenheit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|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Celsius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|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Kelvin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data Degree::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TempUnit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-&gt; * where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F:: Float -&gt; Degree Fahrenheit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C:: Float -&gt; Degree Celsius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K:: Float -&gt; Degree Kelvin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add:: Degree u -&gt; Degree u -&gt; Degree u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 (F x) (F y) = F(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 (C x) (C y) = C(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 (K x) (K y) = K(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N-way zip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zipN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 (+1) [1,2,3] 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[2,3,4]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zipN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2 (+) [1,2,3] [4,5,6]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 [5,7,9]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zipN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3 (\ x y z -&gt;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x+z,y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))[2,3]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	[5,1] [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6,8] </a:t>
            </a: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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[(8,5),(11,1)]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Natural Numbers with strange types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data Zip :: * -&gt; * -&gt; * where</a:t>
            </a:r>
          </a:p>
          <a:p>
            <a:pPr>
              <a:buNone/>
            </a:pP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 Z:: Zip a [a]</a:t>
            </a:r>
          </a:p>
          <a:p>
            <a:pPr>
              <a:buNone/>
            </a:pP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  S:: Zip b c -&gt;  Zip (a -&gt; b) ([a] -&gt; c</a:t>
            </a:r>
            <a:r>
              <a:rPr lang="en-US" sz="3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Z :: Zip a [a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(S Z) :: Zip (a -&gt; b) ([a] -&gt; [b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(S (S Z))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 (a -&gt; a1 -&gt; b) ([a] -&gt; [a1] -&gt; [b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(S(S (S 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))) ::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Zip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-&gt; a1 -&gt; a2 -&gt; b)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([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a] -&gt; [a1] -&gt; [a2] -&gt; [b])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these types.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:: (a -&gt; b -&gt; c -&gt; d)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(f x) :: (b -&gt; c -&gt; d)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(f x y) :: (c -&gt; d)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(f x y z) :: d</a:t>
            </a: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(zip f)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::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([a]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[b]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[c]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[d])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(zip f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::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([b]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[c]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[d])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(zip f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ys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::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([c]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[d])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(zip f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ys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::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[d]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Autofit/>
          </a:bodyPr>
          <a:lstStyle/>
          <a:p>
            <a:r>
              <a:rPr lang="en-US" sz="1600" dirty="0" smtClean="0"/>
              <a:t>Length indexed lists</a:t>
            </a:r>
          </a:p>
          <a:p>
            <a:r>
              <a:rPr lang="en-US" sz="1600" dirty="0" smtClean="0"/>
              <a:t>Balanced Trees</a:t>
            </a:r>
          </a:p>
          <a:p>
            <a:pPr lvl="1"/>
            <a:r>
              <a:rPr lang="en-US" sz="1400" dirty="0" err="1" smtClean="0"/>
              <a:t>Redblack</a:t>
            </a:r>
            <a:r>
              <a:rPr lang="en-US" sz="1400" dirty="0" smtClean="0"/>
              <a:t> trees</a:t>
            </a:r>
          </a:p>
          <a:p>
            <a:pPr lvl="1"/>
            <a:r>
              <a:rPr lang="en-US" sz="1400" dirty="0" smtClean="0"/>
              <a:t>2-threes </a:t>
            </a:r>
            <a:r>
              <a:rPr lang="en-US" sz="1400" dirty="0" smtClean="0"/>
              <a:t>trees</a:t>
            </a:r>
            <a:endParaRPr lang="en-US" sz="1400" dirty="0" smtClean="0"/>
          </a:p>
          <a:p>
            <a:pPr lvl="1"/>
            <a:r>
              <a:rPr lang="en-US" sz="1400" dirty="0" smtClean="0"/>
              <a:t>AVL trees</a:t>
            </a:r>
          </a:p>
          <a:p>
            <a:r>
              <a:rPr lang="en-US" sz="1600" dirty="0" smtClean="0"/>
              <a:t>Representation types</a:t>
            </a:r>
          </a:p>
          <a:p>
            <a:r>
              <a:rPr lang="en-US" sz="1600" dirty="0" smtClean="0"/>
              <a:t>Well-typed terms </a:t>
            </a:r>
          </a:p>
          <a:p>
            <a:pPr lvl="1"/>
            <a:r>
              <a:rPr lang="en-US" sz="1400" dirty="0" smtClean="0"/>
              <a:t>Terms as typing </a:t>
            </a:r>
            <a:r>
              <a:rPr lang="en-US" sz="1400" dirty="0" err="1" smtClean="0"/>
              <a:t>judgements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pPr lvl="1"/>
            <a:r>
              <a:rPr lang="en-US" sz="1400" dirty="0" err="1" smtClean="0"/>
              <a:t>Tagless</a:t>
            </a:r>
            <a:r>
              <a:rPr lang="en-US" sz="1400" dirty="0" smtClean="0"/>
              <a:t> </a:t>
            </a:r>
            <a:r>
              <a:rPr lang="en-US" sz="1400" dirty="0" smtClean="0"/>
              <a:t>interpreters</a:t>
            </a:r>
          </a:p>
          <a:p>
            <a:pPr lvl="1"/>
            <a:r>
              <a:rPr lang="en-US" sz="1400" dirty="0" smtClean="0"/>
              <a:t>Subject </a:t>
            </a:r>
            <a:r>
              <a:rPr lang="en-US" sz="1400" dirty="0" smtClean="0"/>
              <a:t>reduction</a:t>
            </a:r>
          </a:p>
          <a:p>
            <a:pPr lvl="1"/>
            <a:r>
              <a:rPr lang="en-US" sz="1400" dirty="0" smtClean="0"/>
              <a:t>Type </a:t>
            </a:r>
            <a:r>
              <a:rPr lang="en-US" sz="1400" dirty="0" smtClean="0"/>
              <a:t>inference</a:t>
            </a:r>
          </a:p>
          <a:p>
            <a:r>
              <a:rPr lang="en-US" sz="1600" dirty="0" smtClean="0"/>
              <a:t>Witnesses</a:t>
            </a:r>
          </a:p>
          <a:p>
            <a:pPr lvl="1"/>
            <a:r>
              <a:rPr lang="en-US" sz="1400" dirty="0" smtClean="0"/>
              <a:t>Odd and Even</a:t>
            </a:r>
          </a:p>
          <a:p>
            <a:pPr lvl="1"/>
            <a:r>
              <a:rPr lang="en-US" sz="1400" dirty="0" smtClean="0"/>
              <a:t>Well formed join and cross product in relational </a:t>
            </a:r>
            <a:r>
              <a:rPr lang="en-US" sz="1400" dirty="0" smtClean="0"/>
              <a:t>algebra</a:t>
            </a:r>
            <a:endParaRPr lang="en-US" sz="1400" dirty="0" smtClean="0"/>
          </a:p>
          <a:p>
            <a:r>
              <a:rPr lang="en-US" sz="1600" dirty="0" smtClean="0"/>
              <a:t>Well structured paths in trees</a:t>
            </a:r>
          </a:p>
          <a:p>
            <a:r>
              <a:rPr lang="en-US" sz="1600" dirty="0" smtClean="0"/>
              <a:t>Units of measure (inches, </a:t>
            </a:r>
            <a:r>
              <a:rPr lang="en-US" sz="1600" dirty="0" smtClean="0"/>
              <a:t>centimeters</a:t>
            </a:r>
            <a:r>
              <a:rPr lang="en-US" sz="1600" dirty="0" smtClean="0"/>
              <a:t>, etc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Provable Equality</a:t>
            </a:r>
            <a:endParaRPr lang="en-US" sz="1600" dirty="0" smtClean="0"/>
          </a:p>
          <a:p>
            <a:r>
              <a:rPr lang="en-US" sz="1600" dirty="0" smtClean="0"/>
              <a:t>Proof carrying code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86677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000" y="22860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ero’ = Z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ne’ = S Z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wo’ = S (S Z)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help:: Zip a b -&gt; a -&gt; b -&gt; b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help Z x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x:xs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help (S n) f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rcall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(\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ys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-&gt; case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ys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of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(z:zs) -&gt; help n (f z)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rcall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zs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other -&gt; skip n)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skip:: Zip a b -&gt; b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skip Z = []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skip (S n) = \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ys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-&gt; skip n</a:t>
            </a: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zipN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 Zip a b -&gt; a -&gt; b</a:t>
            </a: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zipN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Z = \ n -&gt; [n]</a:t>
            </a: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zipN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(n@(S m)) = 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let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zip f = help n f (\ x -&gt; zip f x)</a:t>
            </a:r>
          </a:p>
          <a:p>
            <a:pPr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zip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indexed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66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data Z</a:t>
            </a:r>
          </a:p>
          <a:p>
            <a:pPr>
              <a:buNone/>
            </a:pP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data S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n</a:t>
            </a:r>
          </a:p>
          <a:p>
            <a:pPr>
              <a:buNone/>
            </a:pPr>
            <a:endParaRPr lang="pt-BR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LList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:: * -&gt; * -&gt; * where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LNil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LList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a Z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LCons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 a -&gt;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LList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a n -&gt;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LList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a (S n)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3429000" y="1371600"/>
            <a:ext cx="3581400" cy="1524000"/>
          </a:xfrm>
          <a:prstGeom prst="wedgeRoundRectCallout">
            <a:avLst>
              <a:gd name="adj1" fmla="val -84059"/>
              <a:gd name="adj2" fmla="val 4979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Note we introduce uninhabited types that have the structure of the Natural numbers to serve as indexes to </a:t>
            </a:r>
            <a:r>
              <a:rPr lang="en-US" dirty="0" err="1" smtClean="0">
                <a:solidFill>
                  <a:srgbClr val="002060"/>
                </a:solidFill>
              </a:rPr>
              <a:t>LList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581400" y="5410200"/>
            <a:ext cx="3657600" cy="990600"/>
          </a:xfrm>
          <a:prstGeom prst="wedgeRoundRectCallout">
            <a:avLst>
              <a:gd name="adj1" fmla="val 47006"/>
              <a:gd name="adj2" fmla="val -8971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Note </a:t>
            </a:r>
            <a:r>
              <a:rPr lang="en-US" dirty="0" smtClean="0">
                <a:solidFill>
                  <a:srgbClr val="002060"/>
                </a:solidFill>
              </a:rPr>
              <a:t>the range type </a:t>
            </a:r>
            <a:r>
              <a:rPr lang="en-US" dirty="0" smtClean="0">
                <a:solidFill>
                  <a:srgbClr val="002060"/>
                </a:solidFill>
              </a:rPr>
              <a:t> is always </a:t>
            </a:r>
            <a:r>
              <a:rPr lang="en-US" dirty="0" err="1" smtClean="0">
                <a:solidFill>
                  <a:srgbClr val="002060"/>
                </a:solidFill>
              </a:rPr>
              <a:t>LList</a:t>
            </a:r>
            <a:endParaRPr lang="en-US" dirty="0" smtClean="0">
              <a:solidFill>
                <a:srgbClr val="002060"/>
              </a:solidFill>
            </a:endParaRP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But they differ in the indexes.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886200" y="4343400"/>
            <a:ext cx="320040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of GHC version 7 GHC allows indexes to be ordinary </a:t>
            </a:r>
            <a:r>
              <a:rPr lang="en-US" dirty="0" err="1" smtClean="0"/>
              <a:t>datatypes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One says the </a:t>
            </a:r>
            <a:r>
              <a:rPr lang="en-US" dirty="0" err="1" smtClean="0"/>
              <a:t>datatype</a:t>
            </a:r>
            <a:r>
              <a:rPr lang="en-US" dirty="0" smtClean="0"/>
              <a:t> is promoted to the type level.</a:t>
            </a:r>
          </a:p>
          <a:p>
            <a:r>
              <a:rPr lang="en-US" dirty="0" smtClean="0"/>
              <a:t>This is very </a:t>
            </a:r>
            <a:r>
              <a:rPr lang="en-US" dirty="0" err="1" smtClean="0"/>
              <a:t>usefull</a:t>
            </a:r>
            <a:r>
              <a:rPr lang="en-US" dirty="0" smtClean="0"/>
              <a:t>, as it enforces a typing system on the indexes.</a:t>
            </a:r>
          </a:p>
          <a:p>
            <a:pPr lvl="1"/>
            <a:r>
              <a:rPr lang="en-US" dirty="0" smtClean="0"/>
              <a:t>For example does  (</a:t>
            </a:r>
            <a:r>
              <a:rPr lang="en-US" dirty="0" err="1" smtClean="0"/>
              <a:t>LList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 String) make any sense. The index is supposed to be drawn from Z and 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indexed lists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124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2400" b="1" dirty="0" smtClean="0">
                <a:latin typeface="Courier New" pitchFamily="49" charset="0"/>
                <a:cs typeface="Courier New" pitchFamily="49" charset="0"/>
              </a:rPr>
              <a:t>data Nat = Zero | Succ Nat</a:t>
            </a:r>
          </a:p>
          <a:p>
            <a:pPr>
              <a:buNone/>
            </a:pPr>
            <a:endParaRPr lang="pt-BR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Vec:: * -&gt; Nat -&gt;  * where</a:t>
            </a:r>
          </a:p>
          <a:p>
            <a:pPr>
              <a:buNone/>
            </a:pP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Nil :: Vec a Zero</a:t>
            </a:r>
          </a:p>
          <a:p>
            <a:pPr>
              <a:buNone/>
            </a:pP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Cons:: a -&gt; Vec a n -&gt; Vec a (Succ n)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181600" y="1295400"/>
            <a:ext cx="3581400" cy="914400"/>
          </a:xfrm>
          <a:prstGeom prst="wedgeRoundRectCallout">
            <a:avLst>
              <a:gd name="adj1" fmla="val -84059"/>
              <a:gd name="adj2" fmla="val 4979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An ordinary algebraic </a:t>
            </a:r>
            <a:r>
              <a:rPr lang="en-US" dirty="0" err="1" smtClean="0">
                <a:solidFill>
                  <a:srgbClr val="002060"/>
                </a:solidFill>
              </a:rPr>
              <a:t>datatype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2743200" y="5638800"/>
            <a:ext cx="3657600" cy="990600"/>
          </a:xfrm>
          <a:prstGeom prst="wedgeRoundRectCallout">
            <a:avLst>
              <a:gd name="adj1" fmla="val 47812"/>
              <a:gd name="adj2" fmla="val -7035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The index is always drawn from well typed values of type Nat, so values of type Nat are promoted to Types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953000" y="2971800"/>
            <a:ext cx="3581400" cy="914400"/>
          </a:xfrm>
          <a:prstGeom prst="wedgeRoundRectCallout">
            <a:avLst>
              <a:gd name="adj1" fmla="val -77882"/>
              <a:gd name="adj2" fmla="val 7720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The type Nat is promoted to a Kind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GADTs as proof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EvenX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:: Nat -&gt; * where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BaseX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::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EvenX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Zero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NEX::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OddX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n -&gt;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EvenX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OddX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:: Nat -&gt; * where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NOX::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EvenX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n -&gt;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OddX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n)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What type does NEX (NOX </a:t>
            </a:r>
            <a:r>
              <a:rPr lang="en-US" dirty="0" err="1" smtClean="0"/>
              <a:t>BaseX</a:t>
            </a:r>
            <a:r>
              <a:rPr lang="en-US" dirty="0" smtClean="0"/>
              <a:t>) have?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Curry-Howard isomorphism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The Curry-Howard </a:t>
            </a:r>
            <a:r>
              <a:rPr lang="en-US" dirty="0" smtClean="0"/>
              <a:t>isomorphism says that two things have exactly the same structure.</a:t>
            </a:r>
          </a:p>
          <a:p>
            <a:pPr lvl="1"/>
            <a:r>
              <a:rPr lang="en-US" dirty="0" smtClean="0"/>
              <a:t>A term has a type</a:t>
            </a:r>
          </a:p>
          <a:p>
            <a:pPr lvl="1"/>
            <a:r>
              <a:rPr lang="en-US" dirty="0" smtClean="0"/>
              <a:t>A proof proves a proposition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NEX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(NOX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BaseX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::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EvenX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Zero))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Note that there is no term with type: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EvenX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Zero)</a:t>
            </a:r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105400" y="5181600"/>
            <a:ext cx="2362200" cy="457200"/>
          </a:xfrm>
          <a:prstGeom prst="wedgeRoundRectCallout">
            <a:avLst>
              <a:gd name="adj1" fmla="val -51115"/>
              <a:gd name="adj2" fmla="val -9214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Proves a proposition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257800" y="3657600"/>
            <a:ext cx="1371600" cy="457200"/>
          </a:xfrm>
          <a:prstGeom prst="wedgeRoundRectCallout">
            <a:avLst>
              <a:gd name="adj1" fmla="val -37822"/>
              <a:gd name="adj2" fmla="val 91726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Has a type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447800" y="3581400"/>
            <a:ext cx="1219200" cy="457200"/>
          </a:xfrm>
          <a:prstGeom prst="wedgeRoundRectCallout">
            <a:avLst>
              <a:gd name="adj1" fmla="val -42930"/>
              <a:gd name="adj2" fmla="val 10785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 term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1600200" y="5105400"/>
            <a:ext cx="1447800" cy="533400"/>
          </a:xfrm>
          <a:prstGeom prst="wedgeRoundRectCallout">
            <a:avLst>
              <a:gd name="adj1" fmla="val -56880"/>
              <a:gd name="adj2" fmla="val -8569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 proof 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3159</Words>
  <Application>Microsoft Office PowerPoint</Application>
  <PresentationFormat>On-screen Show (4:3)</PresentationFormat>
  <Paragraphs>413</Paragraphs>
  <Slides>41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Office Theme</vt:lpstr>
      <vt:lpstr>Microsoft Equation 3.0</vt:lpstr>
      <vt:lpstr>GADTs</vt:lpstr>
      <vt:lpstr>ADT  vs GADT</vt:lpstr>
      <vt:lpstr>GADTs relax the range restriction</vt:lpstr>
      <vt:lpstr>Examples</vt:lpstr>
      <vt:lpstr>Length indexed lists</vt:lpstr>
      <vt:lpstr>Promotion</vt:lpstr>
      <vt:lpstr>Length indexed lists again</vt:lpstr>
      <vt:lpstr>GADTs as proof objects</vt:lpstr>
      <vt:lpstr>The Curry-Howard isomorphism</vt:lpstr>
      <vt:lpstr>Proofs and witnesses</vt:lpstr>
      <vt:lpstr>Paths and Trees</vt:lpstr>
      <vt:lpstr>Well formed paths</vt:lpstr>
      <vt:lpstr>Using a path. No possibility of failure</vt:lpstr>
      <vt:lpstr>Balanced Trees</vt:lpstr>
      <vt:lpstr>Red Black Trees</vt:lpstr>
      <vt:lpstr>Red Black Tree as a GADT</vt:lpstr>
      <vt:lpstr>AVL Trees</vt:lpstr>
      <vt:lpstr>Slide 18</vt:lpstr>
      <vt:lpstr>Slide 19</vt:lpstr>
      <vt:lpstr>Insertion</vt:lpstr>
      <vt:lpstr>Slide 21</vt:lpstr>
      <vt:lpstr>Slide 22</vt:lpstr>
      <vt:lpstr>Example code The rest is in the accompanying Haskell file</vt:lpstr>
      <vt:lpstr>At the top level</vt:lpstr>
      <vt:lpstr>2-3-Tree</vt:lpstr>
      <vt:lpstr>Witnessing equality</vt:lpstr>
      <vt:lpstr>Representation types</vt:lpstr>
      <vt:lpstr>Generic Programming</vt:lpstr>
      <vt:lpstr>Using provable equality</vt:lpstr>
      <vt:lpstr>Code for test</vt:lpstr>
      <vt:lpstr>Well typed terms</vt:lpstr>
      <vt:lpstr>Typing judgements</vt:lpstr>
      <vt:lpstr>Tagless interpreter</vt:lpstr>
      <vt:lpstr>Valueless environments</vt:lpstr>
      <vt:lpstr>Tagless interpreter</vt:lpstr>
      <vt:lpstr>Units of measure</vt:lpstr>
      <vt:lpstr>N-way zip</vt:lpstr>
      <vt:lpstr>The Natural Numbers with strange types</vt:lpstr>
      <vt:lpstr>Why these types.</vt:lpstr>
      <vt:lpstr>Slide 40</vt:lpstr>
      <vt:lpstr>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GADTs</dc:title>
  <dc:creator>sheard</dc:creator>
  <cp:lastModifiedBy>sheard</cp:lastModifiedBy>
  <cp:revision>57</cp:revision>
  <dcterms:created xsi:type="dcterms:W3CDTF">2014-05-15T17:12:47Z</dcterms:created>
  <dcterms:modified xsi:type="dcterms:W3CDTF">2014-05-20T18:30:47Z</dcterms:modified>
</cp:coreProperties>
</file>