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1" r:id="rId3"/>
    <p:sldId id="329" r:id="rId4"/>
    <p:sldId id="272" r:id="rId5"/>
    <p:sldId id="296" r:id="rId6"/>
    <p:sldId id="300" r:id="rId7"/>
    <p:sldId id="301" r:id="rId8"/>
    <p:sldId id="368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09" r:id="rId19"/>
    <p:sldId id="273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8" r:id="rId35"/>
  </p:sldIdLst>
  <p:sldSz cx="10058400" cy="77724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F727"/>
    <a:srgbClr val="C9FFCA"/>
    <a:srgbClr val="6A7F10"/>
    <a:srgbClr val="00FF00"/>
    <a:srgbClr val="CCECFF"/>
    <a:srgbClr val="FFFFCC"/>
    <a:srgbClr val="000000"/>
    <a:srgbClr val="F700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516" y="-8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2" rIns="96643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fld id="{A7F8E7B4-BEBD-4B3D-84AE-C1C7975966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81113" y="709613"/>
            <a:ext cx="4692650" cy="3625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8" tIns="47519" rIns="95038" bIns="47519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fld id="{01AB0EA4-AAC6-49D2-8202-A9AEB317CA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0D805-BFD0-4FBA-AE8D-7F51F824B894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C650A-816F-4C18-93DE-2E93F7EA8F07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E93B1-6DE2-488B-89BA-6C26A7356F57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903A4-4724-41D1-9038-5A277AC991F8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9D59B-B177-48E2-B06B-7EB4FC403C96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A6EF8-9764-416A-8B69-C4B442760BDC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370BA-DBE4-4C30-BD33-F9996ED8D98C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C32DC-05FC-447E-8B86-CD4B1AFFFEF8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CDCE4-DED1-426A-9DA1-F217B0E936BB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F5B22-F12B-46AB-8BC6-23D812438392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C8861-411C-4D82-A57A-60AABF331FA3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27FB5-F773-4D64-B5B1-66FCE61CB15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019B4-0299-48E1-BB4A-BF0B39B4A30F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90E2E-0E62-4B84-82D5-0D78B1CAA7F7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015CA-DD08-4366-AD5E-76F3EFD563DB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E2B64-5B03-4148-8CC1-573DDF23BF37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72EA2-DF8F-4B7A-963A-7FF698CC952C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AC10D-8534-4F77-956D-7E1A29AF649D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DA8C7-1074-413F-8D05-2F9C4E0980C9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4C460-08F4-4A5E-838B-408362614E8A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5737-4A2E-4F3E-9244-019C3227AEE7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FE147-FC91-4E70-9E63-EF2CC9FB3454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D678F-A9A4-44A6-BC25-114739283318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1D857-7D07-4AD2-87BA-CE52525D5E63}" type="slidenum">
              <a:rPr lang="en-US"/>
              <a:pPr/>
              <a:t>30</a:t>
            </a:fld>
            <a:endParaRPr lang="en-US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B1F8E-6098-474F-9E34-5837147AB261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92262-35E7-48E8-A27F-7EA227262557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36CAE-5C28-4D01-83DB-124B350D9586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7FC92A-246C-4B0D-A646-F6F4479538EF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A34E7-2EC4-45D2-813B-223555547098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26954-472B-4C15-A8E2-7FF48943761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5FB5F-5CFC-443B-8A6A-D745E0DC36CA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4EC974-F98C-43ED-877F-9D616AABFD98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D57F1-F1E7-4D0C-A93F-7B94D60309CE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93F95-FA2F-4219-A8D3-0147D1683711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089025" y="1468438"/>
            <a:ext cx="855027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3751263"/>
            <a:ext cx="7042150" cy="1985962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8838" y="6781800"/>
            <a:ext cx="2095500" cy="517525"/>
          </a:xfrm>
        </p:spPr>
        <p:txBody>
          <a:bodyPr/>
          <a:lstStyle>
            <a:lvl1pPr>
              <a:defRPr/>
            </a:lvl1pPr>
          </a:lstStyle>
          <a:p>
            <a:fld id="{9BC94622-D42F-4A0E-9C08-A411EFF48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97647-0AFA-4909-854C-3DB9E3E631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46075"/>
            <a:ext cx="2200275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46075"/>
            <a:ext cx="644842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B8057-64A6-4CCF-9CAF-DF5F1E454C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A6E189-0B3D-4791-8BA1-26901C5A3D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55906-BA4C-40CF-9DC4-BA8626CE5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338" y="1554163"/>
            <a:ext cx="4197350" cy="5268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2088" y="1554163"/>
            <a:ext cx="4198937" cy="5268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F5CD5-9021-4097-9DB4-884A44CEBB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48A4B-59F6-4D1B-A088-0C3367CBE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7C09D-A92D-4A4A-9940-7C064AACB2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90AD0-2634-4848-A789-C175086967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CF355-5614-4000-B212-9CCCCA7F4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80B8-1D06-4458-8C93-6718D744B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46075"/>
            <a:ext cx="85502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799" tIns="50900" rIns="101799" bIns="509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645275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99" tIns="50900" rIns="101799" bIns="50900" numCol="1" anchor="b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2894A298-73C9-4257-9CE7-81099E1C86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  <a:ea typeface="ＭＳ Ｐゴシック" charset="-128"/>
          <a:cs typeface="ＭＳ Ｐゴシック" charset="-128"/>
        </a:defRPr>
      </a:lvl2pPr>
      <a:lvl3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  <a:ea typeface="ＭＳ Ｐゴシック" charset="-128"/>
          <a:cs typeface="ＭＳ Ｐゴシック" charset="-128"/>
        </a:defRPr>
      </a:lvl3pPr>
      <a:lvl4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  <a:ea typeface="ＭＳ Ｐゴシック" charset="-128"/>
          <a:cs typeface="ＭＳ Ｐゴシック" charset="-128"/>
        </a:defRPr>
      </a:lvl4pPr>
      <a:lvl5pPr algn="l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</a:defRPr>
      </a:lvl6pPr>
      <a:lvl7pPr marL="9144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</a:defRPr>
      </a:lvl7pPr>
      <a:lvl8pPr marL="13716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</a:defRPr>
      </a:lvl8pPr>
      <a:lvl9pPr marL="1828800" algn="l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ahoma" charset="0"/>
        </a:defRPr>
      </a:lvl9pPr>
    </p:titleStyle>
    <p:bodyStyle>
      <a:lvl1pPr marL="461963" indent="-461963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2"/>
        <a:buBlip>
          <a:blip r:embed="rId13"/>
        </a:buBlip>
        <a:defRPr sz="3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93763" indent="-317500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2"/>
        <a:buChar char="n"/>
        <a:defRPr sz="3100">
          <a:solidFill>
            <a:schemeClr val="tx1"/>
          </a:solidFill>
          <a:latin typeface="+mn-lt"/>
          <a:ea typeface="ＭＳ Ｐゴシック" charset="-128"/>
        </a:defRPr>
      </a:lvl2pPr>
      <a:lvl3pPr marL="1374775" indent="-355600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2"/>
        <a:buChar char="w"/>
        <a:defRPr sz="2700">
          <a:solidFill>
            <a:schemeClr val="tx1"/>
          </a:solidFill>
          <a:latin typeface="+mn-lt"/>
          <a:ea typeface="ＭＳ Ｐゴシック" charset="-128"/>
        </a:defRPr>
      </a:lvl3pPr>
      <a:lvl4pPr marL="1825625" indent="-296863" algn="l" defTabSz="10191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ckage.haskell.org" TargetMode="External"/><Relationship Id="rId4" Type="http://schemas.openxmlformats.org/officeDocument/2006/relationships/hyperlink" Target="http://hunit.sourceforge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94FF099D-6391-4C2B-A7C5-E603A6147A07}" type="slidenum">
              <a:rPr lang="en-US"/>
              <a:pPr defTabSz="1019175"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1663" y="990600"/>
            <a:ext cx="8853487" cy="2895600"/>
          </a:xfrm>
          <a:solidFill>
            <a:schemeClr val="folHlink"/>
          </a:solidFill>
        </p:spPr>
        <p:txBody>
          <a:bodyPr anchor="ctr"/>
          <a:lstStyle/>
          <a:p>
            <a:pPr algn="ctr" eaLnBrk="1" hangingPunct="1"/>
            <a:r>
              <a:rPr lang="en-US" sz="8000" dirty="0" smtClean="0"/>
              <a:t>Testing in Haskell:</a:t>
            </a:r>
            <a:br>
              <a:rPr lang="en-US" sz="8000" dirty="0" smtClean="0"/>
            </a:br>
            <a:r>
              <a:rPr lang="en-US" sz="3600" dirty="0" smtClean="0"/>
              <a:t>using </a:t>
            </a:r>
            <a:r>
              <a:rPr lang="en-US" sz="3600" dirty="0" err="1" smtClean="0"/>
              <a:t>HUnit</a:t>
            </a:r>
            <a:r>
              <a:rPr lang="en-US" sz="3600" dirty="0" smtClean="0"/>
              <a:t> </a:t>
            </a:r>
            <a:endParaRPr lang="en-US" sz="8000" dirty="0" smtClean="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800600"/>
            <a:ext cx="7962900" cy="1430338"/>
          </a:xfrm>
        </p:spPr>
        <p:txBody>
          <a:bodyPr/>
          <a:lstStyle/>
          <a:p>
            <a:pPr eaLnBrk="1" hangingPunct="1"/>
            <a:r>
              <a:rPr lang="en-US" dirty="0" smtClean="0"/>
              <a:t>Notes , thanks to Mark </a:t>
            </a:r>
            <a:r>
              <a:rPr lang="en-US" dirty="0" smtClean="0"/>
              <a:t>P Jones</a:t>
            </a:r>
          </a:p>
          <a:p>
            <a:pPr eaLnBrk="1" hangingPunct="1"/>
            <a:r>
              <a:rPr lang="en-US" dirty="0" smtClean="0"/>
              <a:t>Portland State University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508250" y="2387600"/>
            <a:ext cx="184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002D588-75DA-4915-95D7-3A0C552EDFF1}" type="slidenum">
              <a:rPr lang="en-US"/>
              <a:pPr defTabSz="1019175"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Tests: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import Test.HUnit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test1 = TestCase (assertEqual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                           "filter even [1..10]"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                           (filter even [1..10])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                           [2,4,6,8,10])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test2	= …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test3	= …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tests	= TestList [test1, test2, test3]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458D50FD-8942-4424-89FA-A6F4C892D354}" type="slidenum">
              <a:rPr lang="en-US"/>
              <a:pPr defTabSz="1019175"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Main&gt; runTestTT 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Cases: 3  Tried: 3  Errors: 0  Failures: 0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Main&gt;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638800" y="4572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defTabSz="1019175"/>
            <a:endParaRPr lang="en-US"/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593C0F16-45E5-4B02-AAD0-91F343426CA0}" type="slidenum">
              <a:rPr lang="en-US"/>
              <a:pPr defTabSz="1019175"/>
              <a:t>12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Detecting Faults: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import Test.HUnit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test1 = TestCase (assertEqual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                           “filter even [1..10]”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                           (filter even [1..10])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                           [2,4,6,9,10])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test2	= …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test3	= …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tests	= TestList [test1, test2, test3]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431F48E-A09E-4F28-98A5-D914A5CB0B01}" type="slidenum">
              <a:rPr lang="en-US"/>
              <a:pPr defTabSz="1019175"/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HUnit: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Main&gt; runTestTT 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### Failure in: 0                         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filter even [1..10]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expected: [2,4,6,8,10]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but got: [2,4,6,9,10]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Cases: 3  Tried: 3  Errors: 0  Failures: 1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Main&gt;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39A35976-FF46-4EE2-A3D6-B44B6EA799B1}" type="slidenum">
              <a:rPr lang="en-US"/>
              <a:pPr defTabSz="1019175"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Labeling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…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tests	= TestLabel “filter tests”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  $ TestList [test1, test2, test3]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81D1BDD6-A2E5-46F7-A54A-0950CF940109}" type="slidenum">
              <a:rPr lang="en-US"/>
              <a:pPr defTabSz="1019175"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HUnit: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Main&gt; runTestTT 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### Failure in: </a:t>
            </a:r>
            <a:r>
              <a:rPr lang="en-US" sz="3200">
                <a:solidFill>
                  <a:srgbClr val="FF0000"/>
                </a:solidFill>
              </a:rPr>
              <a:t>filter tests</a:t>
            </a:r>
            <a:r>
              <a:rPr lang="en-US" sz="3200">
                <a:solidFill>
                  <a:srgbClr val="660066"/>
                </a:solidFill>
              </a:rPr>
              <a:t>:0            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filter even [1..10]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expected: [2,4,6,8,10]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 but got: [2,4,6,9,10]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Cases: 3  Tried: 3  Errors: 0  Failures: 1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Main&gt;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F0AEC1BB-0A8E-4763-9A45-3FE5043E14D0}" type="slidenum">
              <a:rPr lang="en-US"/>
              <a:pPr defTabSz="1019175"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The Test and Assertion Types: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data Test	= TestCase Assertion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			       | TestList [Test]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			       | TestLabel String Test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8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runTestTT	:: Test -&gt; IO Counts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8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assertFailure :: String -&gt; Assertion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assertBool	:: String -&gt; Bool -&gt; Assertion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assertEqual	:: (Eq a, Show a) =&gt;</a:t>
            </a:r>
            <a:br>
              <a:rPr lang="en-US" sz="2800">
                <a:solidFill>
                  <a:srgbClr val="660066"/>
                </a:solidFill>
              </a:rPr>
            </a:br>
            <a:r>
              <a:rPr lang="en-US" sz="2800">
                <a:solidFill>
                  <a:srgbClr val="660066"/>
                </a:solidFill>
              </a:rPr>
              <a:t>				String -&gt; a -&gt; a -&gt; Assertion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84573353-5C7E-48B7-8AD6-5F0C26725E05}" type="slidenum">
              <a:rPr lang="en-US"/>
              <a:pPr defTabSz="1019175"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Finding and running tests is a manual process (easily skipped/overlooked)</a:t>
            </a:r>
          </a:p>
          <a:p>
            <a:pPr marL="461963" indent="-461963" algn="l" defTabSz="1019175">
              <a:lnSpc>
                <a:spcPct val="40000"/>
              </a:lnSpc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endParaRPr lang="en-US" sz="3200"/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It can be hard to trim tests from distributed code</a:t>
            </a:r>
          </a:p>
          <a:p>
            <a:pPr marL="461963" indent="-461963" algn="l" defTabSz="1019175">
              <a:lnSpc>
                <a:spcPct val="40000"/>
              </a:lnSpc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endParaRPr lang="en-US" sz="3200"/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We still can’t solve the halting problem </a:t>
            </a:r>
            <a:r>
              <a:rPr lang="en-US" sz="3200">
                <a:sym typeface="Wingdings" charset="2"/>
              </a:rPr>
              <a:t>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0BB0C1EB-DEF4-4B02-B6BE-87029B14FBFC}" type="slidenum">
              <a:rPr lang="en-US"/>
              <a:pPr defTabSz="1019175"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merge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Let’s develop a </a:t>
            </a:r>
            <a:r>
              <a:rPr lang="en-US" sz="3200">
                <a:solidFill>
                  <a:schemeClr val="tx2"/>
                </a:solidFill>
              </a:rPr>
              <a:t>merge </a:t>
            </a:r>
            <a:r>
              <a:rPr lang="en-US" sz="3200"/>
              <a:t>function for combining two sorted lists into a single sorted list: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= undefined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What about test cases?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DAED6AAE-F62A-4C57-91B7-B3D3DD8BD23D}" type="slidenum">
              <a:rPr lang="en-US"/>
              <a:pPr defTabSz="1019175"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 Tests: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Simple examples: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700" smtClean="0">
                <a:solidFill>
                  <a:srgbClr val="660066"/>
                </a:solidFill>
              </a:rPr>
              <a:t>merge [1,5,9] [2,3,6,10] == [1,2,3,5,6,9,10]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7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One or both arguments empty: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700" smtClean="0">
                <a:solidFill>
                  <a:srgbClr val="660066"/>
                </a:solidFill>
              </a:rPr>
              <a:t>merge [] [1,2,3] == [1,2,3]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700" smtClean="0">
                <a:solidFill>
                  <a:srgbClr val="660066"/>
                </a:solidFill>
              </a:rPr>
              <a:t>merge [1,2,3] [] == [1,2,3]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700" smtClean="0"/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Duplicate elements: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700" smtClean="0">
                <a:solidFill>
                  <a:srgbClr val="660066"/>
                </a:solidFill>
              </a:rPr>
              <a:t>merge [2] [1,2,3] == [1,2,3]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700" smtClean="0">
                <a:solidFill>
                  <a:srgbClr val="660066"/>
                </a:solidFill>
              </a:rPr>
              <a:t>merge [1,2,3] [2] == [1,2,3]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54C7F63F-FD3E-4B5B-B4BB-47B88129FE19}" type="slidenum">
              <a:rPr lang="en-US"/>
              <a:pPr defTabSz="1019175"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63" y="2438400"/>
            <a:ext cx="8550275" cy="1295400"/>
          </a:xfrm>
        </p:spPr>
        <p:txBody>
          <a:bodyPr/>
          <a:lstStyle/>
          <a:p>
            <a:pPr algn="ctr" eaLnBrk="1" hangingPunct="1"/>
            <a:r>
              <a:rPr lang="en-US" smtClean="0"/>
              <a:t>Testing, Testing, Testing,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20237C9A-5465-4AB4-8001-2E3788398FC6}" type="slidenum">
              <a:rPr lang="en-US"/>
              <a:pPr defTabSz="1019175"/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Capturing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= TestLabel "merge tests”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$ TestList [simpleTests, emptyTests, dupTests]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4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simpleTests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= TestLabel "simple tests”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$ TestCase (assertEqual "merge [1,5,9] [2,3,6,10]"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                                   (merge [1,5,9] [2,3,6,10])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                                   [1,2,3,5,6,9,10])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4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emptyTests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  =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19600A29-8615-43F3-89C4-F029A7196A1F}" type="slidenum">
              <a:rPr lang="en-US"/>
              <a:pPr defTabSz="1019175"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Capturing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Main&gt; runTestTT 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Cases: 6  Tried: 0  Errors: 0  Failures: 0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Program error: Prelude.undefined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8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Main&gt;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6F1C552-2C9B-419B-8199-54E0BD5B5DC9}" type="slidenum">
              <a:rPr lang="en-US"/>
              <a:pPr defTabSz="1019175"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Refining the Definition (1):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Let’s provide a little more definition for </a:t>
            </a:r>
            <a:r>
              <a:rPr lang="en-US" sz="3200">
                <a:solidFill>
                  <a:srgbClr val="660066"/>
                </a:solidFill>
              </a:rPr>
              <a:t>merge</a:t>
            </a:r>
            <a:r>
              <a:rPr lang="en-US" sz="3200"/>
              <a:t>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xs ys = []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What happens to the test cases now?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3FEA88F-9F6C-43EB-890B-390ABD52AFCD}" type="slidenum">
              <a:rPr lang="en-US"/>
              <a:pPr defTabSz="1019175"/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Back to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Main&gt; runTestTT 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### Failure in: merge tests:0:simple 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merge [1,5,9] [2,3,6,10]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expected: []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 but got: [1,2,3,5,6,9,10]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…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Cases: 6  Tried: 6  Errors: 0  Failures: 5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8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800">
                <a:solidFill>
                  <a:srgbClr val="660066"/>
                </a:solidFill>
              </a:rPr>
              <a:t>Main&gt;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5D9B75AA-F04F-4F3E-9D64-DBD2B4164032}" type="slidenum">
              <a:rPr lang="en-US"/>
              <a:pPr defTabSz="1019175"/>
              <a:t>24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Refining the Definition (2):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Let’s provide a little more definition for </a:t>
            </a:r>
            <a:r>
              <a:rPr lang="en-US" sz="3200">
                <a:solidFill>
                  <a:srgbClr val="660066"/>
                </a:solidFill>
              </a:rPr>
              <a:t>merge</a:t>
            </a:r>
            <a:r>
              <a:rPr lang="en-US" sz="3200"/>
              <a:t>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xs ys = xs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What happens to the test cases now?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0030AC35-EE05-4619-9DB8-F2E8747D9D76}" type="slidenum">
              <a:rPr lang="en-US"/>
              <a:pPr defTabSz="1019175"/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Back to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 runTestTT 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### Failure in: merge tests:0:simple 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merge [1,5,9] [2,3,6,10]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expected: [1,5,9]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but got: [1,2,3,5,6,9,10]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### Failure in: merge tests:2:duplicate elements:0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merge [2] [1,2,3]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expected: [2]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but got: [1,2,3]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Cases: 6  Tried: 6  Errors: 0  Failures: 2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4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DB0032BC-1F34-4979-99C2-A52C9F2A9E63}" type="slidenum">
              <a:rPr lang="en-US"/>
              <a:pPr defTabSz="1019175"/>
              <a:t>26</a:t>
            </a:fld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Refining the Definition (3):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Use type information to break the definition down into multiple cases: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[]      ys  =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ys = ys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48247E92-AE69-4ACA-8884-4C7DFA52E9F7}" type="slidenum">
              <a:rPr lang="en-US"/>
              <a:pPr defTabSz="1019175"/>
              <a:t>27</a:t>
            </a:fld>
            <a:endParaRPr 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Refining the Definition (4):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24000"/>
            <a:ext cx="8548687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Repeat …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[]      ys  =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[]  = x:xs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		= x:xs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6D1F984-40F9-46D6-A89E-721606070D9C}" type="slidenum">
              <a:rPr lang="en-US"/>
              <a:pPr defTabSz="1019175"/>
              <a:t>28</a:t>
            </a:fld>
            <a:endParaRPr 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Refining the Definition (5):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24000"/>
            <a:ext cx="8548687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Use guards to split into cases: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[]      ys   =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[]   = x:xs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x&lt;y	 = x : merge xs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otherwise = y : merge (x:xs)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4CF58321-2065-4836-9250-AEEF6D6F1C50}" type="slidenum">
              <a:rPr lang="en-US"/>
              <a:pPr defTabSz="1019175"/>
              <a:t>29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Back to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 runTestTT 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### Failure in: merge tests:2:duplicate elements:0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merge [2] [1,2,3]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expected: [1,2,2,3]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but got: [1,2,3]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### Failure in: merge tests:2:duplicate elements:1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merge [1,2,3] [2]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expected: [1,2,2,3]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 but got: [1,2,3]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Cases: 6  Tried: 6  Errors: 0  Failures: 2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4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C532F04-AFA8-4DF8-AA3A-FE793D2B1915}" type="slidenum">
              <a:rPr lang="en-US"/>
              <a:pPr defTabSz="1019175"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Testing:</a:t>
            </a:r>
          </a:p>
        </p:txBody>
      </p:sp>
      <p:sp>
        <p:nvSpPr>
          <p:cNvPr id="579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Testing can confirm expectations about how things work</a:t>
            </a:r>
          </a:p>
          <a:p>
            <a:pPr lvl="4" eaLnBrk="1" hangingPunct="1">
              <a:defRPr/>
            </a:pPr>
            <a:endParaRPr lang="en-US" sz="1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Conversely, testing can set expectations about how things should work</a:t>
            </a:r>
          </a:p>
          <a:p>
            <a:pPr lvl="4" eaLnBrk="1" hangingPunct="1">
              <a:defRPr/>
            </a:pPr>
            <a:endParaRPr lang="en-US" sz="14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It can be dangerous to generalize from tests</a:t>
            </a:r>
          </a:p>
          <a:p>
            <a:pPr marL="569913" lvl="1" indent="6350" eaLnBrk="1" hangingPunct="1">
              <a:buFont typeface="Wingdings" charset="2"/>
              <a:buNone/>
              <a:defRPr/>
            </a:pPr>
            <a:r>
              <a:rPr lang="en-US" sz="2400" dirty="0" smtClean="0"/>
              <a:t>“Testing can be used to show the presence of bugs, but never to show their absence” [</a:t>
            </a:r>
            <a:r>
              <a:rPr lang="en-US" sz="2400" dirty="0" err="1" smtClean="0"/>
              <a:t>Edsger</a:t>
            </a:r>
            <a:r>
              <a:rPr lang="en-US" sz="2400" dirty="0" smtClean="0"/>
              <a:t>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, 1969]</a:t>
            </a:r>
          </a:p>
          <a:p>
            <a:pPr lvl="6">
              <a:defRPr/>
            </a:pPr>
            <a:endParaRPr lang="en-US" sz="1500" dirty="0" smtClean="0"/>
          </a:p>
          <a:p>
            <a:pPr eaLnBrk="1" hangingPunct="1">
              <a:defRPr/>
            </a:pPr>
            <a:r>
              <a:rPr lang="en-US" sz="2800" dirty="0" smtClean="0">
                <a:ea typeface="+mn-ea"/>
                <a:cs typeface="+mn-cs"/>
              </a:rPr>
              <a:t>But testing does help us to find &amp; avoid:</a:t>
            </a:r>
          </a:p>
          <a:p>
            <a:pPr lvl="1" eaLnBrk="1" hangingPunct="1">
              <a:defRPr/>
            </a:pPr>
            <a:r>
              <a:rPr lang="en-US" sz="2400" dirty="0" smtClean="0"/>
              <a:t>Bugs in the things we build</a:t>
            </a:r>
          </a:p>
          <a:p>
            <a:pPr lvl="1" eaLnBrk="1" hangingPunct="1">
              <a:defRPr/>
            </a:pPr>
            <a:r>
              <a:rPr lang="en-US" sz="2400" dirty="0" smtClean="0"/>
              <a:t>Bugs in the claims we make about those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6E9291A9-B29D-442C-9141-A0618EC86ADB}" type="slidenum">
              <a:rPr lang="en-US"/>
              <a:pPr defTabSz="1019175"/>
              <a:t>30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Refining the Definition (6):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24000"/>
            <a:ext cx="8548687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Use another guards to add another case: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[]      ys   =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[]   = x:xs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x&lt;y	 = x : merge xs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y&lt;x	 = y : merge (x:xs)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x==y	 = x : merge xs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8838DE7-BC14-4312-8122-0EB22680D338}" type="slidenum">
              <a:rPr lang="en-US"/>
              <a:pPr defTabSz="1019175"/>
              <a:t>31</a:t>
            </a:fld>
            <a:endParaRPr 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Back to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 runTestTT 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Cases: 6  Tried: 6  Errors: 0  Failures: 0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4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DE5275D3-A41D-46E2-8C17-F34E4F613650}" type="slidenum">
              <a:rPr lang="en-US"/>
              <a:pPr defTabSz="1019175"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the Definition: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24000"/>
            <a:ext cx="8548687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Suppose we decide to modify the definition:</a:t>
            </a: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              :: [Int] -&gt; [Int] -&gt; [Int]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(x:xs)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x&lt;y	 = x : merge xs (y:ys)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y&lt;x	 = y : merge (x:xs)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		| x==y	 = x : merge xs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>
                <a:solidFill>
                  <a:srgbClr val="660066"/>
                </a:solidFill>
              </a:rPr>
              <a:t>merge xs      ys   = xs ++ ys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/>
              <a:t>Is this still a valid definition?</a:t>
            </a: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lvl="1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>
              <a:solidFill>
                <a:srgbClr val="660066"/>
              </a:solidFill>
            </a:endParaRPr>
          </a:p>
          <a:p>
            <a:pPr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10D8D16A-32F6-4BA6-B853-471916980DDE}" type="slidenum">
              <a:rPr lang="en-US"/>
              <a:pPr defTabSz="1019175"/>
              <a:t>33</a:t>
            </a:fld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46075"/>
            <a:ext cx="9007475" cy="863600"/>
          </a:xfrm>
        </p:spPr>
        <p:txBody>
          <a:bodyPr/>
          <a:lstStyle/>
          <a:p>
            <a:pPr eaLnBrk="1" hangingPunct="1"/>
            <a:r>
              <a:rPr lang="en-US" smtClean="0"/>
              <a:t>Back to the Tests: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 runTestTT mergeTests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Cases: 6  Tried: 6  Errors: 0  Failures: 0</a:t>
            </a: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endParaRPr lang="en-US" sz="2400">
              <a:solidFill>
                <a:srgbClr val="660066"/>
              </a:solidFill>
            </a:endParaRPr>
          </a:p>
          <a:p>
            <a:pPr marL="461963" indent="-461963" algn="l" defTabSz="1019175">
              <a:spcBef>
                <a:spcPct val="20000"/>
              </a:spcBef>
              <a:buClr>
                <a:srgbClr val="6F89F7"/>
              </a:buClr>
              <a:buSzPct val="110000"/>
            </a:pPr>
            <a:r>
              <a:rPr lang="en-US" sz="2400">
                <a:solidFill>
                  <a:srgbClr val="660066"/>
                </a:solidFill>
              </a:rPr>
              <a:t>Main&gt;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C5D0BD14-2115-492C-8FCA-13BA95FA6292}" type="slidenum">
              <a:rPr lang="en-US"/>
              <a:pPr defTabSz="1019175"/>
              <a:t>34</a:t>
            </a:fld>
            <a:endParaRPr 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Lessons Learned:</a:t>
            </a:r>
          </a:p>
        </p:txBody>
      </p:sp>
      <p:sp>
        <p:nvSpPr>
          <p:cNvPr id="584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22338" y="1554163"/>
            <a:ext cx="8069262" cy="5268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Writing tests (even before we’ve written the code we want to test) can expose key details / design decisions</a:t>
            </a:r>
          </a:p>
          <a:p>
            <a:pPr lvl="3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library like HUnit can help to automate the process (at least partially)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Development alternates between coding and testing</a:t>
            </a:r>
          </a:p>
          <a:p>
            <a:pPr lvl="4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Bugs are expensive, running tests is cheap</a:t>
            </a:r>
          </a:p>
          <a:p>
            <a:pPr lvl="4" eaLnBrk="1" hangingPunct="1">
              <a:lnSpc>
                <a:spcPct val="90000"/>
              </a:lnSpc>
              <a:buFont typeface="Wingdings" charset="2"/>
              <a:buNone/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Good tests can last a long time; continuing use as code evolves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96422D8F-C172-414F-9BD8-600EC42B1748}" type="slidenum">
              <a:rPr lang="en-US"/>
              <a:pPr defTabSz="1019175"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filter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 :: (a -&gt; Bool) -&gt; [a] -&gt; [a]</a:t>
            </a:r>
          </a:p>
          <a:p>
            <a:pPr eaLnBrk="1" hangingPunct="1">
              <a:buFont typeface="Wingdings" charset="2"/>
              <a:buNone/>
            </a:pPr>
            <a:endParaRPr lang="en-US" sz="3200" smtClean="0"/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 even [1..10]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tx2"/>
                </a:solidFill>
              </a:rPr>
              <a:t>[2,4,6,8,10]</a:t>
            </a:r>
            <a:endParaRPr lang="en-US" sz="3200" smtClean="0"/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 (&lt;5) [1..100]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tx2"/>
                </a:solidFill>
              </a:rPr>
              <a:t>[1,2,3,4]</a:t>
            </a:r>
            <a:endParaRPr lang="en-US" sz="3200" smtClean="0"/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filter (&lt;5) [100,99..1]</a:t>
            </a:r>
            <a:r>
              <a:rPr lang="en-US" sz="3200" smtClean="0"/>
              <a:t> = </a:t>
            </a:r>
            <a:r>
              <a:rPr lang="en-US" sz="3200" smtClean="0">
                <a:solidFill>
                  <a:schemeClr val="tx2"/>
                </a:solidFill>
              </a:rPr>
              <a:t>[4,3,2,1]</a:t>
            </a:r>
            <a:endParaRPr lang="en-US" sz="3200" smtClean="0"/>
          </a:p>
          <a:p>
            <a:pPr eaLnBrk="1" hangingPunct="1">
              <a:buFont typeface="Wingdings" charset="2"/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DEB98B8E-B4CB-4315-8659-197B13E35BB2}" type="slidenum">
              <a:rPr lang="en-US"/>
              <a:pPr defTabSz="1019175"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Tests Executable: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rgbClr val="660066"/>
                </a:solidFill>
              </a:rPr>
              <a:t>test1 = filter even [1..10] == [2,4,6,8,10]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rgbClr val="660066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rgbClr val="660066"/>
                </a:solidFill>
              </a:rPr>
              <a:t>test2 = filter (&lt;5) [1..100] == [1,2,3,4]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rgbClr val="660066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rgbClr val="660066"/>
                </a:solidFill>
              </a:rPr>
              <a:t>test3 = filter (&lt;5) [100,99..1] == [4,3,2,1]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rgbClr val="660066"/>
              </a:solidFill>
            </a:endParaRP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812FC96C-9D76-4A4D-A7DF-086551C55888}" type="slidenum">
              <a:rPr lang="en-US"/>
              <a:pPr defTabSz="1019175"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Tests Executable: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test1 = filter even [1..10] == [2,4,6,8,10]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test2 = filter (&lt;5) [1..100] == [1,2,3,4]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test3 = filter (&lt;5) [100,99..1] == [4,3,2,1]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3200" smtClean="0">
                <a:solidFill>
                  <a:schemeClr val="tx2"/>
                </a:solidFill>
              </a:rPr>
              <a:t>tests	= test1 &amp;&amp; test2 &amp;&amp; test3</a:t>
            </a:r>
          </a:p>
          <a:p>
            <a:pPr eaLnBrk="1" hangingPunct="1">
              <a:buFont typeface="Wingdings" charset="2"/>
              <a:buNone/>
            </a:pPr>
            <a:endParaRPr lang="en-US" sz="3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BB7E9B97-BC30-4048-B0E4-7EBBC171CB5B}" type="slidenum">
              <a:rPr lang="en-US"/>
              <a:pPr defTabSz="1019175"/>
              <a:t>7</a:t>
            </a:fld>
            <a:endParaRPr lang="en-US"/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143000"/>
            <a:ext cx="8548687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 b="1"/>
              <a:t>Pros: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Tests are simple functional programs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Tests are self-checking</a:t>
            </a:r>
            <a:br>
              <a:rPr lang="en-US" sz="2800"/>
            </a:br>
            <a:endParaRPr lang="en-US" sz="2800"/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3200" b="1"/>
              <a:t>Cons: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Have to run tests manually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Testing stops as soon as one test fails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No indication of which test failed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No summary statistics (e.g., # tests run)</a:t>
            </a:r>
          </a:p>
          <a:p>
            <a:pPr marL="919163" lvl="1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2800"/>
              <a:t>Harder to handle complex behavior (e.g., testing code that performs I/O actions, raises an exception,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F9EF358E-E8D5-410E-9509-104BE8BC195E}" type="slidenum">
              <a:rPr lang="en-US"/>
              <a:pPr defTabSz="1019175"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63" y="2438400"/>
            <a:ext cx="8550275" cy="1295400"/>
          </a:xfrm>
        </p:spPr>
        <p:txBody>
          <a:bodyPr/>
          <a:lstStyle/>
          <a:p>
            <a:pPr algn="ctr" eaLnBrk="1" hangingPunct="1"/>
            <a:r>
              <a:rPr lang="en-US" smtClean="0"/>
              <a:t>Unit Testing in Haskell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B9F96FC2-6381-4DB7-9BF7-E146C52B1871}" type="slidenum">
              <a:rPr lang="en-US"/>
              <a:pPr defTabSz="1019175"/>
              <a:t>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 HUnit: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22338" y="1554163"/>
            <a:ext cx="8548687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799" tIns="50900" rIns="101799" bIns="50900"/>
          <a:lstStyle/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A library for unit testing</a:t>
            </a:r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Written in Haskell</a:t>
            </a:r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Available from </a:t>
            </a:r>
            <a:r>
              <a:rPr lang="en-US" sz="3200">
                <a:hlinkClick r:id="rId4"/>
              </a:rPr>
              <a:t>http://hunit.sourceforge.net</a:t>
            </a:r>
            <a:endParaRPr lang="en-US" sz="3200"/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(Or from </a:t>
            </a:r>
            <a:r>
              <a:rPr lang="en-US" sz="3200">
                <a:hlinkClick r:id="rId5"/>
              </a:rPr>
              <a:t>http://hackage.haskell.org</a:t>
            </a:r>
            <a:r>
              <a:rPr lang="en-US" sz="3200"/>
              <a:t>)</a:t>
            </a:r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endParaRPr lang="en-US" sz="3200"/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Built-in to recent versions of Hugs and GHC</a:t>
            </a:r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endParaRPr lang="en-US" sz="3200"/>
          </a:p>
          <a:p>
            <a:pPr marL="461963" indent="-461963" algn="l" defTabSz="1019175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Blip>
                <a:blip r:embed="rId3"/>
              </a:buBlip>
            </a:pPr>
            <a:r>
              <a:rPr lang="en-US" sz="3200"/>
              <a:t>Just “</a:t>
            </a:r>
            <a:r>
              <a:rPr lang="en-US" sz="3200">
                <a:solidFill>
                  <a:srgbClr val="660066"/>
                </a:solidFill>
              </a:rPr>
              <a:t>import Test.HUnit</a:t>
            </a:r>
            <a:r>
              <a:rPr lang="en-US" sz="3200"/>
              <a:t>” and you’re 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9561</TotalTime>
  <Words>1385</Words>
  <Application>Microsoft Office PowerPoint</Application>
  <PresentationFormat>Custom</PresentationFormat>
  <Paragraphs>340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Tahoma</vt:lpstr>
      <vt:lpstr>ＭＳ Ｐゴシック</vt:lpstr>
      <vt:lpstr>Arial</vt:lpstr>
      <vt:lpstr>Wingdings</vt:lpstr>
      <vt:lpstr>Times New Roman</vt:lpstr>
      <vt:lpstr>Lucida Sans Typewriter</vt:lpstr>
      <vt:lpstr>Lucida Console</vt:lpstr>
      <vt:lpstr>Courier New</vt:lpstr>
      <vt:lpstr>Blueprint</vt:lpstr>
      <vt:lpstr>Testing in Haskell: using HUnit </vt:lpstr>
      <vt:lpstr>Testing, Testing, Testing, …</vt:lpstr>
      <vt:lpstr>Testing:</vt:lpstr>
      <vt:lpstr>Example: filter</vt:lpstr>
      <vt:lpstr>Making Tests Executable:</vt:lpstr>
      <vt:lpstr>Making Tests Executable:</vt:lpstr>
      <vt:lpstr>Slide 7</vt:lpstr>
      <vt:lpstr>Unit Testing in Haskell</vt:lpstr>
      <vt:lpstr>Enter HUnit:</vt:lpstr>
      <vt:lpstr>Defining Tests:</vt:lpstr>
      <vt:lpstr>Running Tests:</vt:lpstr>
      <vt:lpstr>Detecting Faults:</vt:lpstr>
      <vt:lpstr>Using HUnit:</vt:lpstr>
      <vt:lpstr>Labeling Tests:</vt:lpstr>
      <vt:lpstr>Using HUnit:</vt:lpstr>
      <vt:lpstr>The Test and Assertion Types:</vt:lpstr>
      <vt:lpstr>Problems:</vt:lpstr>
      <vt:lpstr>Example: merge</vt:lpstr>
      <vt:lpstr>Merge Tests:</vt:lpstr>
      <vt:lpstr>Capturing the Tests:</vt:lpstr>
      <vt:lpstr>Capturing the Tests:</vt:lpstr>
      <vt:lpstr>Refining the Definition (1):</vt:lpstr>
      <vt:lpstr>Back to the Tests:</vt:lpstr>
      <vt:lpstr>Refining the Definition (2):</vt:lpstr>
      <vt:lpstr>Back to the Tests:</vt:lpstr>
      <vt:lpstr>Refining the Definition (3):</vt:lpstr>
      <vt:lpstr>Refining the Definition (4):</vt:lpstr>
      <vt:lpstr>Refining the Definition (5):</vt:lpstr>
      <vt:lpstr>Back to the Tests:</vt:lpstr>
      <vt:lpstr>Refining the Definition (6):</vt:lpstr>
      <vt:lpstr>Back to the Tests:</vt:lpstr>
      <vt:lpstr>Modifying the Definition:</vt:lpstr>
      <vt:lpstr>Back to the Tests:</vt:lpstr>
      <vt:lpstr>Lessons Learned: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557: Lecture 1</dc:title>
  <dc:creator>Mark P Jones</dc:creator>
  <dc:description>Copyright (c) Mark P Jones, January 2007, All Rights Reserved.  Licensed for personal use only.</dc:description>
  <cp:lastModifiedBy>sheard</cp:lastModifiedBy>
  <cp:revision>113</cp:revision>
  <cp:lastPrinted>2007-01-13T06:21:05Z</cp:lastPrinted>
  <dcterms:created xsi:type="dcterms:W3CDTF">2009-03-03T07:32:37Z</dcterms:created>
  <dcterms:modified xsi:type="dcterms:W3CDTF">2014-05-13T17:51:15Z</dcterms:modified>
</cp:coreProperties>
</file>