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58" r:id="rId4"/>
    <p:sldId id="296" r:id="rId5"/>
    <p:sldId id="297" r:id="rId6"/>
    <p:sldId id="260" r:id="rId7"/>
    <p:sldId id="261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5" r:id="rId20"/>
    <p:sldId id="276" r:id="rId21"/>
    <p:sldId id="277" r:id="rId22"/>
    <p:sldId id="278" r:id="rId23"/>
    <p:sldId id="279" r:id="rId24"/>
    <p:sldId id="285" r:id="rId25"/>
    <p:sldId id="280" r:id="rId26"/>
    <p:sldId id="281" r:id="rId27"/>
    <p:sldId id="282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AB644-EDB8-40B5-9B32-1C485B3E7D8A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0D86D-35A5-4A51-B326-3445049AF4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30587"/>
          </a:xfrm>
          <a:ln cap="flat"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61" y="4344619"/>
            <a:ext cx="5028278" cy="4115207"/>
          </a:xfrm>
          <a:ln/>
        </p:spPr>
        <p:txBody>
          <a:bodyPr lIns="77716" tIns="38858" rIns="77716" bIns="38858"/>
          <a:lstStyle/>
          <a:p>
            <a:pPr>
              <a:lnSpc>
                <a:spcPct val="89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D0F6-9CCA-425C-A678-BF23F5B5A23B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4694-3803-4FE4-AF43-DDF5C6B44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Problem </a:t>
            </a:r>
            <a:br>
              <a:rPr lang="en-US" dirty="0" smtClean="0"/>
            </a:br>
            <a:r>
              <a:rPr lang="en-US" dirty="0" smtClean="0"/>
              <a:t>Importing Excel tables into Haskell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1694795"/>
            <a:ext cx="434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(["1 die","2 die","3 die"]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,[("1",[Just 1,Nothing,Nothing])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,("2",[Just 1,Just 1,Nothing])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,("3",[Just 1,Just 2,Just 1])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,("4",[Just 1,Just 3,Just 3])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,("5",[Just 1,Just 4,Just 6])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,("6",[Just 1,Just 5,Just 10])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,("7",[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6,Just 15])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,("8",[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5,Just 21])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,("9",[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4,Just 25])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,("10",[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3,Just 27])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,("11",[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2,Just 27])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,("12",[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1,Just 25])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,("13",[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21])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,("14",[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15])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,("15",[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10])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,("16",[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,("17",[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,("18",[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1])]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Excel table into a comma separated values file.</a:t>
            </a:r>
          </a:p>
          <a:p>
            <a:r>
              <a:rPr lang="en-US" dirty="0" smtClean="0"/>
              <a:t>Use the CSV library to import the comma separated values file into Haskell as a [[String]]</a:t>
            </a:r>
          </a:p>
          <a:p>
            <a:r>
              <a:rPr lang="en-US" dirty="0" smtClean="0"/>
              <a:t>Process each </a:t>
            </a:r>
            <a:r>
              <a:rPr lang="en-US" dirty="0" err="1" smtClean="0"/>
              <a:t>sublist</a:t>
            </a:r>
            <a:r>
              <a:rPr lang="en-US" dirty="0" smtClean="0"/>
              <a:t> as a single line of the Excel table</a:t>
            </a:r>
          </a:p>
          <a:p>
            <a:r>
              <a:rPr lang="en-US" dirty="0" smtClean="0"/>
              <a:t>Interpret each string in the </a:t>
            </a:r>
            <a:r>
              <a:rPr lang="en-US" dirty="0" err="1" smtClean="0"/>
              <a:t>sublist</a:t>
            </a:r>
            <a:r>
              <a:rPr lang="en-US" dirty="0" smtClean="0"/>
              <a:t> as the correct form of data. </a:t>
            </a:r>
            <a:r>
              <a:rPr lang="en-US" dirty="0"/>
              <a:t> </a:t>
            </a:r>
            <a:r>
              <a:rPr lang="en-US" dirty="0" smtClean="0"/>
              <a:t>E.g. an </a:t>
            </a:r>
            <a:r>
              <a:rPr lang="en-US" dirty="0" err="1" smtClean="0"/>
              <a:t>Int</a:t>
            </a:r>
            <a:r>
              <a:rPr lang="en-US" dirty="0" smtClean="0"/>
              <a:t>, or </a:t>
            </a:r>
            <a:r>
              <a:rPr lang="en-US" dirty="0" err="1" smtClean="0"/>
              <a:t>Bool</a:t>
            </a:r>
            <a:r>
              <a:rPr lang="en-US" dirty="0" smtClean="0"/>
              <a:t>, or list element, etc</a:t>
            </a:r>
          </a:p>
          <a:p>
            <a:r>
              <a:rPr lang="en-US" dirty="0" smtClean="0"/>
              <a:t>Note that order matters. The first element might be an </a:t>
            </a:r>
            <a:r>
              <a:rPr lang="en-US" dirty="0" err="1" smtClean="0"/>
              <a:t>Int</a:t>
            </a:r>
            <a:r>
              <a:rPr lang="en-US" dirty="0" smtClean="0"/>
              <a:t>, but the second might be a </a:t>
            </a:r>
            <a:r>
              <a:rPr lang="en-US" dirty="0" err="1" smtClean="0"/>
              <a:t>Bool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8600"/>
            <a:ext cx="2743200" cy="5257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[["","1 die„</a:t>
            </a:r>
          </a:p>
          <a:p>
            <a:pPr>
              <a:buNone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,"2 die","3 die"],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["1","1","",""],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["2","1","1",""],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["3","1","2","1"],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["4","1","3","3"],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["5","1","4","6"],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["6","1","5","10"],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["7","","6","15"],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["8","","5","21"],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["9","","4","25"],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["10","","3","27"],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["11","","2","27"],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["12","","1","25"],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["13","","","21"],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["14","","","15"],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["15","","","10"],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["16","","","6"],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["17","","","3"],</a:t>
            </a:r>
          </a:p>
          <a:p>
            <a:pPr>
              <a:buNone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["18","","","1"],[""]]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1600200"/>
            <a:ext cx="31242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(["1 die","2 die","3 die"]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,[("1",[Just 1,Nothing,Nothing])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,("2",[Just 1,Just 1,Nothing])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,("3",[Just 1,Just 2,Just 1])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,("4",[Just 1,Just 3,Just 3])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,("5",[Just 1,Just 4,Just 6])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,("6",[Just 1,Just 5,Just 10])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,("7",[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6,Just 15])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,("8",[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5,Just 21])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,("9",[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4,Just 25])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,("10",[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3,Just 27])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,("11",[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2,Just 27])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,("12",[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1,Just 25])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,("13",[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21])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,("14",[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15])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,("15",[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10])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,("16",[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6])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,("17",[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3])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,("18",[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Nothing,Nothing,Just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1])]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There is a pattern to the process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Take a [String] as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Interpret </a:t>
            </a:r>
            <a:r>
              <a:rPr lang="en-US" dirty="0" smtClean="0"/>
              <a:t> 1 or more elements to produce data</a:t>
            </a:r>
          </a:p>
          <a:p>
            <a:r>
              <a:rPr lang="en-US" dirty="0" smtClean="0"/>
              <a:t>Return the data and the rest of the strings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f:: [String] -&gt; (Result,[String])</a:t>
            </a:r>
          </a:p>
          <a:p>
            <a:r>
              <a:rPr lang="en-US" dirty="0" smtClean="0">
                <a:cs typeface="Courier New" pitchFamily="49" charset="0"/>
              </a:rPr>
              <a:t>Repeat for the next piece of data</a:t>
            </a:r>
          </a:p>
          <a:p>
            <a:endParaRPr lang="en-US" dirty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Interpretation</a:t>
            </a:r>
            <a:r>
              <a:rPr lang="en-US" dirty="0" smtClean="0">
                <a:cs typeface="Courier New" pitchFamily="49" charset="0"/>
              </a:rPr>
              <a:t> is different depending upon the data we want to produce.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905000"/>
            <a:ext cx="3962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Lets observe what happens for the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line of the Excel table</a:t>
            </a:r>
          </a:p>
          <a:p>
            <a:pPr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3 values to get a [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Note the order involved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3581400"/>
            <a:ext cx="3124200" cy="15240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[String] -&gt; (String,[String])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(s:ss)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s,ss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error "No more strings to read a 'String' from"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[String] -&gt;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,[String])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(s:ss) = (read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s,ss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error "No more strings to read an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 from"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086600" y="2133600"/>
            <a:ext cx="1600200" cy="838200"/>
          </a:xfrm>
          <a:prstGeom prst="wedgeRoundRectCallout">
            <a:avLst>
              <a:gd name="adj1" fmla="val -222075"/>
              <a:gd name="adj2" fmla="val 3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 as a string.  I.e. do nothing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239000" y="3962400"/>
            <a:ext cx="1600200" cy="838200"/>
          </a:xfrm>
          <a:prstGeom prst="wedgeRoundRectCallout">
            <a:avLst>
              <a:gd name="adj1" fmla="val -193090"/>
              <a:gd name="adj2" fmla="val 6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 as an Int. Use 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get a list of </a:t>
            </a:r>
            <a:r>
              <a:rPr lang="en-US" dirty="0" err="1" smtClean="0"/>
              <a:t>Int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[String] -&gt; ([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],[String])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([],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(x,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-&gt; case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(n-1)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(xs,ss3) -&gt; (x:xs,ss3)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4495800"/>
            <a:ext cx="2667000" cy="1676400"/>
          </a:xfrm>
          <a:prstGeom prst="wedgeRoundRectCallout">
            <a:avLst>
              <a:gd name="adj1" fmla="val -68535"/>
              <a:gd name="adj2" fmla="val -64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the order is enforced by data dependencies, and we use the case to implement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get line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getLine6:: [String] -&gt;               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((String,[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]),[String])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getLine6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(count,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-&gt;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(rolls,ss3) -&gt; ((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count,rolls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),ss3)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5638800"/>
            <a:ext cx="2819400" cy="838200"/>
          </a:xfrm>
          <a:prstGeom prst="wedgeRoundRectCallout">
            <a:avLst>
              <a:gd name="adj1" fmla="val -45385"/>
              <a:gd name="adj2" fmla="val -1536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how the ordering is enforced again. We can do better than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three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Threading of the list of strings in the function types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[String] -&gt; (String,[String])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Threading in the use of the list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(count,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-&gt;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case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getInts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Use of the case to create data dependencies that enforce ordering</a:t>
            </a:r>
          </a:p>
          <a:p>
            <a:endParaRPr lang="en-US" dirty="0" smtClean="0"/>
          </a:p>
          <a:p>
            <a:r>
              <a:rPr lang="en-US" dirty="0" smtClean="0"/>
              <a:t>This is a Monad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Monad encapsulates some hidden structure</a:t>
            </a:r>
          </a:p>
          <a:p>
            <a:r>
              <a:rPr lang="en-US" dirty="0" smtClean="0"/>
              <a:t>A Monad captures a repeated pattern</a:t>
            </a:r>
          </a:p>
          <a:p>
            <a:r>
              <a:rPr lang="en-US" dirty="0" smtClean="0"/>
              <a:t>A Monad enforces ordering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monad orders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action is any computation that has a natural notion of order. I.e. one thing happens before another.</a:t>
            </a:r>
          </a:p>
          <a:p>
            <a:pPr lvl="1"/>
            <a:r>
              <a:rPr lang="en-US" dirty="0" smtClean="0"/>
              <a:t>IO is the action of altering the real world.</a:t>
            </a:r>
          </a:p>
          <a:p>
            <a:pPr lvl="1"/>
            <a:r>
              <a:rPr lang="en-US" dirty="0" smtClean="0"/>
              <a:t>There are many other styles of computation that have a natural notion of order</a:t>
            </a:r>
          </a:p>
          <a:p>
            <a:r>
              <a:rPr lang="en-US" dirty="0" smtClean="0"/>
              <a:t>A </a:t>
            </a:r>
            <a:r>
              <a:rPr lang="en-US" dirty="0"/>
              <a:t>Monad </a:t>
            </a:r>
            <a:r>
              <a:rPr lang="en-US" dirty="0" smtClean="0"/>
              <a:t>is Haskell’s way of specifying </a:t>
            </a:r>
            <a:r>
              <a:rPr lang="en-US" dirty="0"/>
              <a:t>which </a:t>
            </a:r>
            <a:r>
              <a:rPr lang="en-US" dirty="0" smtClean="0"/>
              <a:t>actions </a:t>
            </a:r>
            <a:r>
              <a:rPr lang="en-US" dirty="0"/>
              <a:t>come before others.</a:t>
            </a:r>
          </a:p>
          <a:p>
            <a:r>
              <a:rPr lang="en-US" dirty="0"/>
              <a:t>The “do” operator provides this control over the order in which computations occur</a:t>
            </a:r>
          </a:p>
          <a:p>
            <a:pPr lvl="1">
              <a:buFontTx/>
              <a:buNone/>
            </a:pPr>
            <a:endParaRPr lang="en-US" sz="2000" b="0" dirty="0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600" dirty="0">
                <a:latin typeface="Courier New" pitchFamily="49" charset="0"/>
              </a:rPr>
              <a:t>do { </a:t>
            </a:r>
            <a:r>
              <a:rPr lang="en-US" sz="2600" dirty="0" err="1">
                <a:latin typeface="Courier New" pitchFamily="49" charset="0"/>
              </a:rPr>
              <a:t>var</a:t>
            </a:r>
            <a:r>
              <a:rPr lang="en-US" sz="2600" dirty="0">
                <a:latin typeface="Courier New" pitchFamily="49" charset="0"/>
              </a:rPr>
              <a:t> &lt;- location x</a:t>
            </a:r>
            <a:r>
              <a:rPr lang="en-US" sz="2600" dirty="0">
                <a:solidFill>
                  <a:schemeClr val="tx2"/>
                </a:solidFill>
              </a:rPr>
              <a:t>   </a:t>
            </a:r>
            <a:r>
              <a:rPr lang="en-US" sz="2600" dirty="0">
                <a:solidFill>
                  <a:srgbClr val="FF9933"/>
                </a:solidFill>
              </a:rPr>
              <a:t>-- the first action</a:t>
            </a:r>
            <a:r>
              <a:rPr lang="en-US" sz="2600" b="0" dirty="0">
                <a:solidFill>
                  <a:schemeClr val="tx2"/>
                </a:solidFill>
                <a:latin typeface="Courier New" pitchFamily="49" charset="0"/>
              </a:rPr>
              <a:t>               </a:t>
            </a:r>
            <a:endParaRPr lang="en-US" sz="26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2600" dirty="0">
                <a:solidFill>
                  <a:schemeClr val="tx2"/>
                </a:solidFill>
              </a:rPr>
              <a:t>       </a:t>
            </a:r>
            <a:r>
              <a:rPr lang="en-US" sz="2600" dirty="0" smtClean="0">
                <a:solidFill>
                  <a:schemeClr val="tx2"/>
                </a:solidFill>
              </a:rPr>
              <a:t>  </a:t>
            </a:r>
            <a:r>
              <a:rPr lang="en-US" sz="2600" dirty="0" smtClean="0">
                <a:latin typeface="Courier New" pitchFamily="49" charset="0"/>
              </a:rPr>
              <a:t>; </a:t>
            </a:r>
            <a:r>
              <a:rPr lang="en-US" sz="2600" dirty="0">
                <a:latin typeface="Courier New" pitchFamily="49" charset="0"/>
              </a:rPr>
              <a:t>write </a:t>
            </a:r>
            <a:r>
              <a:rPr lang="en-US" sz="2600" dirty="0" err="1">
                <a:latin typeface="Courier New" pitchFamily="49" charset="0"/>
              </a:rPr>
              <a:t>var</a:t>
            </a:r>
            <a:r>
              <a:rPr lang="en-US" sz="2600" dirty="0">
                <a:latin typeface="Courier New" pitchFamily="49" charset="0"/>
              </a:rPr>
              <a:t> (b+1)</a:t>
            </a:r>
            <a:r>
              <a:rPr lang="en-US" sz="2600" dirty="0">
                <a:solidFill>
                  <a:schemeClr val="tx2"/>
                </a:solidFill>
              </a:rPr>
              <a:t>         </a:t>
            </a:r>
            <a:r>
              <a:rPr lang="en-US" sz="2600" dirty="0">
                <a:solidFill>
                  <a:srgbClr val="FF9933"/>
                </a:solidFill>
              </a:rPr>
              <a:t>-- the next action</a:t>
            </a:r>
          </a:p>
          <a:p>
            <a:pPr lvl="1">
              <a:buFontTx/>
              <a:buNone/>
            </a:pPr>
            <a:r>
              <a:rPr lang="en-US" sz="2600" dirty="0">
                <a:solidFill>
                  <a:schemeClr val="tx2"/>
                </a:solidFill>
              </a:rPr>
              <a:t>         </a:t>
            </a:r>
            <a:r>
              <a:rPr lang="en-US" sz="2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Control.Monad.State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Defines the type constructor (State t a)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behaves like </a:t>
            </a:r>
          </a:p>
          <a:p>
            <a:pPr lvl="1"/>
            <a:r>
              <a:rPr lang="en-US" dirty="0" smtClean="0"/>
              <a:t>data State s a = State (s -&gt; (</a:t>
            </a:r>
            <a:r>
              <a:rPr lang="en-US" dirty="0" err="1" smtClean="0"/>
              <a:t>a,s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Use the do notation to compose and order actions (without performing them)</a:t>
            </a:r>
          </a:p>
          <a:p>
            <a:r>
              <a:rPr lang="en-US" dirty="0" smtClean="0"/>
              <a:t>Use the function </a:t>
            </a:r>
            <a:r>
              <a:rPr lang="en-US" dirty="0" err="1" smtClean="0"/>
              <a:t>evalState</a:t>
            </a:r>
            <a:r>
              <a:rPr lang="en-US" dirty="0" smtClean="0"/>
              <a:t> to perform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the standard libraries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62564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467600" y="1371600"/>
            <a:ext cx="1371600" cy="2209800"/>
          </a:xfrm>
          <a:prstGeom prst="wedgeRoundRectCallout">
            <a:avLst>
              <a:gd name="adj1" fmla="val -135809"/>
              <a:gd name="adj2" fmla="val 64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these functions, plus do and return to solve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Control.Monad.State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Line a = State [String] a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Reader a = State [[String]] a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getLine6b :: Line (String,[Maybe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getLine6b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do { count &lt;- string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; rolls &lt;- list 3 (blank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;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count,rolls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line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419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getLine1 :: Line [String]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getLine1 =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do { skip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; list 3 string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798637"/>
            <a:ext cx="25211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675244" y="3084443"/>
            <a:ext cx="3124200" cy="152400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</a:t>
            </a:r>
            <a:r>
              <a:rPr lang="en-US" dirty="0" err="1" smtClean="0"/>
              <a:t>int</a:t>
            </a:r>
            <a:r>
              <a:rPr lang="en-US" dirty="0" smtClean="0"/>
              <a:t> and string etc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Line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mapState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 (return ())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f ((),s:ss) = (read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s,ss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 ((),[]) =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error "No more strings to read an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from"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list::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Line a -&gt; Line [a]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 0 r = return []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 n r = do { x &lt;- r;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&lt;- list (n-1) r; return(x:xs)}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blank:: Line a -&gt; Line(Maybe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blank (State g) = State f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f ("":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(Nothing,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case 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(Just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lines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 Reader a = State [[String]] a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 Line a -&gt; Reader a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l1 = State g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where g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line:lines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evalState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l1 line, lines)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::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Line a -&gt; Reader [a]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0 line = return []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line =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do { x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(n-1) line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; return(x:xs)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whole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Reader ([String],[(String,[Maybe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])])    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do { labels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getLine1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; pairs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18 getLine6b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;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labels,pairs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importCSV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:: Reader a -&gt; String -&gt; IO a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importCSV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reader file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do { 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parseCSVFromFile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file; (f r)}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where f (Left err) =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error ("Error reading from file: "++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file++"\n"++show err)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 (Right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return(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evalState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reader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importCSV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"roll3Die.csv"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state monad at two different states</a:t>
            </a:r>
          </a:p>
          <a:p>
            <a:pPr lvl="1"/>
            <a:r>
              <a:rPr lang="en-US" dirty="0" smtClean="0"/>
              <a:t>Lines  where the state is [String]</a:t>
            </a:r>
          </a:p>
          <a:p>
            <a:pPr lvl="1"/>
            <a:r>
              <a:rPr lang="en-US" dirty="0" smtClean="0"/>
              <a:t>Files  where the state is [[String]]</a:t>
            </a:r>
            <a:endParaRPr lang="en-US" dirty="0"/>
          </a:p>
          <a:p>
            <a:r>
              <a:rPr lang="en-US" dirty="0" smtClean="0"/>
              <a:t>The use of the do notation makes the ordering explicit and is much cleaner than using nested case and threading (although this still happens)</a:t>
            </a:r>
          </a:p>
          <a:p>
            <a:r>
              <a:rPr lang="en-US" dirty="0" smtClean="0"/>
              <a:t>We have defined higher-order programs like list, blank, and </a:t>
            </a:r>
            <a:r>
              <a:rPr lang="en-US" dirty="0" err="1" smtClean="0"/>
              <a:t>lineToReader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monadic computations are first class.</a:t>
            </a:r>
          </a:p>
          <a:p>
            <a:r>
              <a:rPr lang="en-US" dirty="0" smtClean="0"/>
              <a:t>Can we capture patterns of use in our example to  make things even simpler and more declarative.</a:t>
            </a:r>
          </a:p>
          <a:p>
            <a:r>
              <a:rPr lang="en-US" dirty="0" smtClean="0"/>
              <a:t>What patterns do we see again and again?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labels &lt;-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getLine1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pairs &lt;-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18 getLine6b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return(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labels,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pairs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 line =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do {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line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getN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(n-1) line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; return(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getLine6b = 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do {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 &lt;- string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;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rolls &lt;- list 3 (blank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; return(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rolls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096000" y="2362200"/>
            <a:ext cx="2514600" cy="2057400"/>
          </a:xfrm>
          <a:prstGeom prst="wedgeRoundRectCallout">
            <a:avLst>
              <a:gd name="adj1" fmla="val -74912"/>
              <a:gd name="adj2" fmla="val 27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two computations in order and then combine the two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dirty="0"/>
              <a:t>Actions are first class.</a:t>
            </a:r>
          </a:p>
          <a:p>
            <a:pPr lvl="1"/>
            <a:r>
              <a:rPr lang="en-US" dirty="0"/>
              <a:t>They can be abstracted (</a:t>
            </a:r>
            <a:r>
              <a:rPr lang="en-US" dirty="0" smtClean="0"/>
              <a:t>parameters </a:t>
            </a:r>
            <a:r>
              <a:rPr lang="en-US" dirty="0"/>
              <a:t>of </a:t>
            </a:r>
            <a:r>
              <a:rPr lang="en-US" dirty="0" smtClean="0"/>
              <a:t>functions)</a:t>
            </a:r>
            <a:endParaRPr lang="en-US" dirty="0"/>
          </a:p>
          <a:p>
            <a:pPr lvl="1"/>
            <a:r>
              <a:rPr lang="en-US" dirty="0"/>
              <a:t>Stored in data structures. -- It is possible to have a list of actions, etc.</a:t>
            </a:r>
          </a:p>
          <a:p>
            <a:r>
              <a:rPr lang="en-US" dirty="0"/>
              <a:t>Actions can be composed.</a:t>
            </a:r>
          </a:p>
          <a:p>
            <a:pPr lvl="1"/>
            <a:r>
              <a:rPr lang="en-US" dirty="0"/>
              <a:t>They can be built out of smaller actions by </a:t>
            </a:r>
            <a:r>
              <a:rPr lang="en-US" dirty="0" err="1"/>
              <a:t>glueing</a:t>
            </a:r>
            <a:r>
              <a:rPr lang="en-US" dirty="0"/>
              <a:t> them together with </a:t>
            </a:r>
            <a:r>
              <a:rPr lang="en-US" dirty="0">
                <a:solidFill>
                  <a:schemeClr val="hlink"/>
                </a:solidFill>
              </a:rPr>
              <a:t>do</a:t>
            </a:r>
            <a:r>
              <a:rPr lang="en-US" dirty="0"/>
              <a:t> and </a:t>
            </a:r>
            <a:r>
              <a:rPr lang="en-US" dirty="0">
                <a:solidFill>
                  <a:schemeClr val="hlink"/>
                </a:solidFill>
              </a:rPr>
              <a:t>return</a:t>
            </a:r>
          </a:p>
          <a:p>
            <a:pPr lvl="1"/>
            <a:r>
              <a:rPr lang="en-US" dirty="0"/>
              <a:t>They are sequenced with </a:t>
            </a:r>
            <a:r>
              <a:rPr lang="en-US" dirty="0">
                <a:solidFill>
                  <a:schemeClr val="hlink"/>
                </a:solidFill>
              </a:rPr>
              <a:t>do</a:t>
            </a:r>
            <a:r>
              <a:rPr lang="en-US" dirty="0"/>
              <a:t> much like one uses semi-colon in languages like Pascal and C.</a:t>
            </a:r>
          </a:p>
          <a:p>
            <a:r>
              <a:rPr lang="en-US" dirty="0"/>
              <a:t>Actions can be performed (run).</a:t>
            </a:r>
          </a:p>
          <a:p>
            <a:pPr lvl="1"/>
            <a:r>
              <a:rPr lang="en-US" dirty="0"/>
              <a:t>separation of construction from performance is key to their versatility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IO actions are “run” as the “main” function, or interactively in GHCI</a:t>
            </a:r>
            <a:endParaRPr lang="en-US" dirty="0"/>
          </a:p>
          <a:p>
            <a:r>
              <a:rPr lang="en-US" dirty="0"/>
              <a:t>Actions of type:  </a:t>
            </a:r>
            <a:r>
              <a:rPr lang="en-US" sz="2800" dirty="0" smtClean="0">
                <a:solidFill>
                  <a:schemeClr val="hlink"/>
                </a:solidFill>
                <a:latin typeface="Courier New" pitchFamily="49" charset="0"/>
              </a:rPr>
              <a:t>Action() </a:t>
            </a:r>
            <a:r>
              <a:rPr lang="en-US" dirty="0" smtClean="0"/>
              <a:t>are </a:t>
            </a:r>
            <a:r>
              <a:rPr lang="en-US" dirty="0"/>
              <a:t>like statements in imperative languages. </a:t>
            </a:r>
          </a:p>
          <a:p>
            <a:pPr lvl="1"/>
            <a:r>
              <a:rPr lang="en-US" dirty="0"/>
              <a:t>They are used only for their side effects.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Monad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infixr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3 `x`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 :: Monad m =&gt; m b -&gt; m c -&gt; m(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b,c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   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r1 `x` r2 = do { a &lt;- r1; b &lt;- r2; return(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} 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many :: Monad m =&gt;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-&gt; m c -&gt; m [c]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many n r = sequence (replicate n r)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sequence [] = return []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sequence (c:cs) =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do { x &lt;- c;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&lt;- sequence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return(x:xs)}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row:: (a -&gt; b) -&gt; Line a -&gt; Reader b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row f line1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line2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where line2 = do { x &lt;- line1; return(f x) }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get3DieEx2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::Reader ([[Char]],[([Char],[Maybe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])])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get3DieEx2 =      (row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(skip `x` list 3 string))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`x`  (many 18 (row id cols2_18))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where cols2_18 = (string `x` list 3 (blank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get it wrong?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428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get3DieEx2 =      (row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(skip `x` list 3 string))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`x`  (many 18 (row id cols2_18))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where cols2_18 = (string `x` list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(blank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very informative about where the error occurred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324600" cy="331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more information in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 Line a = State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Int,Int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,[String]) a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type Reader a = State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,[[String]]) 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do we need to make changes?</a:t>
            </a:r>
          </a:p>
          <a:p>
            <a:r>
              <a:rPr lang="en-US" dirty="0" smtClean="0"/>
              <a:t>Remarkably, very few places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48400" y="2209800"/>
            <a:ext cx="1981200" cy="533400"/>
          </a:xfrm>
          <a:prstGeom prst="wedgeRoundRectCallout">
            <a:avLst>
              <a:gd name="adj1" fmla="val -95389"/>
              <a:gd name="adj2" fmla="val -737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and column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3733800"/>
            <a:ext cx="1981200" cy="533400"/>
          </a:xfrm>
          <a:prstGeom prst="wedgeRoundRectCallout">
            <a:avLst>
              <a:gd name="adj1" fmla="val -93022"/>
              <a:gd name="adj2" fmla="val -11112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at the interface to the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report l c message =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error ("\n at line: "++show l++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", column: "++show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c++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   "\n   "++message)</a:t>
            </a:r>
          </a:p>
          <a:p>
            <a:pPr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:: Line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(State f) where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,"True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 :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(True,(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,"False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 :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(False,(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,x:xs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("Non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in reader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: "++x)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f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,[]) =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"No more strings to read a '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' from"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string:: Line String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= State 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,s:ss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(s,(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,[])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"No more strings to read a 'String' from"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:: Line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mapState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 (return ())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((),(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,s:ss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= (read s,(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((),(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,[]))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"No more strings to read an '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' from"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skip:: Line ()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skip = State 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,s:ss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( (), 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,ss))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,[])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report l 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"No more strings to 'skip' over"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blank:: Line a -&gt; Line(Maybe a)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blank (State g) = State f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where 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,"":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= (Nothing, 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l,c+1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,xs))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f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case 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-&gt; (Just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y,ys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:: Line a -&gt; Reader a</a:t>
            </a:r>
          </a:p>
          <a:p>
            <a:pPr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lineToReader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l1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mapState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f (return ())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where f ((),(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,line:lines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)) = </a:t>
            </a: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evalState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l1 (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l,1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,line),(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l+1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,lines))</a:t>
            </a:r>
          </a:p>
          <a:p>
            <a:endParaRPr lang="en-US" dirty="0" smtClean="0"/>
          </a:p>
          <a:p>
            <a:r>
              <a:rPr lang="en-US" dirty="0" smtClean="0"/>
              <a:t>Changes occur only where they matter</a:t>
            </a:r>
          </a:p>
          <a:p>
            <a:r>
              <a:rPr lang="en-US" dirty="0" smtClean="0"/>
              <a:t>Other functions use the same monadic interface</a:t>
            </a:r>
          </a:p>
          <a:p>
            <a:r>
              <a:rPr lang="en-US" dirty="0" smtClean="0"/>
              <a:t>The “plumbing” is handled automatically, even in the generic monad functions like `x` and `many`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see where the error occurred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7" y="2229644"/>
            <a:ext cx="6791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Monad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Applicative m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Monad (m :: * -&gt; *) where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(&gt;&gt;=) :: m a -&gt; (a -&gt; m b) -&gt; m b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(&gt;&gt;) :: m a -&gt; m b -&gt; m b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:: a -&gt; m a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fail :: String -&gt; m a</a:t>
            </a:r>
          </a:p>
        </p:txBody>
      </p:sp>
    </p:spTree>
    <p:extLst>
      <p:ext uri="{BB962C8B-B14F-4D97-AF65-F5344CB8AC3E}">
        <p14:creationId xmlns:p14="http://schemas.microsoft.com/office/powerpoint/2010/main" val="279301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</a:t>
            </a:r>
            <a:r>
              <a:rPr lang="en-US" dirty="0" smtClean="0"/>
              <a:t> and Applicative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(f :: * -&gt; *) where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:: (a -&gt; b) -&gt; f a -&gt; f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 =&gt;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Applicative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 :: * -&gt; *)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where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pure :: a -&gt; f 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(&lt;*&gt;) :: f (a -&gt; b) -&gt; f a -&gt; f b</a:t>
            </a:r>
          </a:p>
        </p:txBody>
      </p:sp>
    </p:spTree>
    <p:extLst>
      <p:ext uri="{BB962C8B-B14F-4D97-AF65-F5344CB8AC3E}">
        <p14:creationId xmlns:p14="http://schemas.microsoft.com/office/powerpoint/2010/main" val="59043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Do syntactic </a:t>
            </a:r>
            <a:r>
              <a:rPr lang="en-US" dirty="0" smtClean="0"/>
              <a:t>sugar</a:t>
            </a:r>
            <a:br>
              <a:rPr lang="en-US" dirty="0" smtClean="0"/>
            </a:br>
            <a:r>
              <a:rPr lang="en-US" sz="2200" dirty="0" smtClean="0"/>
              <a:t>replaces (&gt;&gt;=)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334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do { a; b }        = do { _ &lt;- a; b }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do { x &lt;- a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; do { y &lt;- b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; do { z &lt;- c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; d }}}  = do {x &lt;- a; y &lt;- b;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z &lt;- c; d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= do x &lt;- a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y &lt;- b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z &lt;- c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d             -- 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uses indentation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-- 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rather than </a:t>
            </a:r>
            <a:r>
              <a:rPr 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{ ; }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600200" y="3886200"/>
            <a:ext cx="35687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1600200" y="3352800"/>
            <a:ext cx="35687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225550" y="2292350"/>
            <a:ext cx="292100" cy="288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600200" y="24384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438400"/>
            <a:ext cx="977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Do: syntax, types, and order</a:t>
            </a: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 flipV="1">
            <a:off x="3657600" y="1600200"/>
            <a:ext cx="1116013" cy="862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4800600" y="1371600"/>
            <a:ext cx="765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IO Int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 flipV="1">
            <a:off x="2057400" y="1360488"/>
            <a:ext cx="747713" cy="1077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2865438" y="1114425"/>
            <a:ext cx="482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/>
              <a:t>Int</a:t>
            </a:r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1385888" y="5195888"/>
            <a:ext cx="277812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427163" y="5686425"/>
            <a:ext cx="6649194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semi colons separate actions,  </a:t>
            </a:r>
            <a:r>
              <a:rPr lang="en-US" sz="1800" dirty="0" smtClean="0"/>
              <a:t>I think it is good style </a:t>
            </a:r>
            <a:r>
              <a:rPr lang="en-US" sz="1800" dirty="0"/>
              <a:t>to line </a:t>
            </a:r>
            <a:r>
              <a:rPr lang="en-US" sz="1800" dirty="0">
                <a:solidFill>
                  <a:schemeClr val="hlink"/>
                </a:solidFill>
              </a:rPr>
              <a:t> ; 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up with </a:t>
            </a:r>
          </a:p>
          <a:p>
            <a:r>
              <a:rPr lang="en-US" sz="1800" dirty="0"/>
              <a:t>opening</a:t>
            </a:r>
            <a:r>
              <a:rPr lang="en-US" sz="1800" dirty="0">
                <a:solidFill>
                  <a:schemeClr val="hlink"/>
                </a:solidFill>
              </a:rPr>
              <a:t> {</a:t>
            </a:r>
            <a:r>
              <a:rPr lang="en-US" sz="1800" dirty="0"/>
              <a:t> and closing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5922963" y="4010025"/>
            <a:ext cx="2751137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 dirty="0"/>
              <a:t>last action must  </a:t>
            </a:r>
          </a:p>
          <a:p>
            <a:r>
              <a:rPr lang="en-US" sz="1800" dirty="0"/>
              <a:t>must have type  </a:t>
            </a:r>
            <a:r>
              <a:rPr lang="en-US" dirty="0">
                <a:latin typeface="Courier New" pitchFamily="49" charset="0"/>
              </a:rPr>
              <a:t>M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a </a:t>
            </a:r>
          </a:p>
          <a:p>
            <a:r>
              <a:rPr lang="en-US" sz="1800" dirty="0"/>
              <a:t>which is the type of 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do</a:t>
            </a:r>
            <a:endParaRPr lang="en-US" sz="1800" dirty="0"/>
          </a:p>
          <a:p>
            <a:r>
              <a:rPr lang="en-US" sz="1800" dirty="0"/>
              <a:t>cannot have  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v &lt;- ...</a:t>
            </a: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5348288" y="4281488"/>
            <a:ext cx="658812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Line 16"/>
          <p:cNvSpPr>
            <a:spLocks noChangeShapeType="1"/>
          </p:cNvSpPr>
          <p:nvPr/>
        </p:nvSpPr>
        <p:spPr bwMode="auto">
          <a:xfrm flipV="1">
            <a:off x="5272088" y="2808288"/>
            <a:ext cx="735012" cy="709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075363" y="2028825"/>
            <a:ext cx="2583401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actions without </a:t>
            </a:r>
          </a:p>
          <a:p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v &lt;- ...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dirty="0"/>
              <a:t>must have </a:t>
            </a:r>
          </a:p>
          <a:p>
            <a:r>
              <a:rPr lang="en-US" sz="1800" dirty="0"/>
              <a:t>type    </a:t>
            </a:r>
            <a:r>
              <a:rPr lang="en-US" sz="1800" dirty="0" smtClean="0"/>
              <a:t>(</a:t>
            </a:r>
            <a:r>
              <a:rPr lang="en-US" dirty="0" smtClean="0">
                <a:latin typeface="Courier New" pitchFamily="49" charset="0"/>
              </a:rPr>
              <a:t>M a) </a:t>
            </a:r>
            <a:r>
              <a:rPr lang="en-US" dirty="0" smtClean="0"/>
              <a:t>for some </a:t>
            </a:r>
          </a:p>
          <a:p>
            <a:r>
              <a:rPr lang="en-US" dirty="0" smtClean="0"/>
              <a:t>monad M</a:t>
            </a:r>
            <a:endParaRPr lang="en-US" sz="1800" dirty="0"/>
          </a:p>
        </p:txBody>
      </p:sp>
      <p:sp>
        <p:nvSpPr>
          <p:cNvPr id="18433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609600" y="2428875"/>
            <a:ext cx="8153400" cy="2447925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do { x &lt;- </a:t>
            </a:r>
            <a:r>
              <a:rPr lang="en-US" sz="2800" dirty="0" smtClean="0">
                <a:latin typeface="Courier New" pitchFamily="49" charset="0"/>
              </a:rPr>
              <a:t>f </a:t>
            </a:r>
            <a:endParaRPr lang="en-US" sz="2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 ; y &lt;- g 7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 ; </a:t>
            </a:r>
            <a:r>
              <a:rPr lang="en-US" sz="2800" dirty="0" err="1">
                <a:latin typeface="Courier New" pitchFamily="49" charset="0"/>
              </a:rPr>
              <a:t>putChar</a:t>
            </a:r>
            <a:r>
              <a:rPr lang="en-US" sz="2800" dirty="0">
                <a:latin typeface="Courier New" pitchFamily="49" charset="0"/>
              </a:rPr>
              <a:t> y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 ; return (x + 4)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smtClean="0">
                <a:latin typeface="Courier New" pitchFamily="49" charset="0"/>
              </a:rPr>
              <a:t> }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Monads have Axioms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351" indent="-342351"/>
            <a:r>
              <a:rPr lang="en-US" b="0" dirty="0"/>
              <a:t>Order matters (and is maintained by 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</a:rPr>
              <a:t>Do</a:t>
            </a:r>
            <a:r>
              <a:rPr lang="en-US" b="0" dirty="0"/>
              <a:t>)</a:t>
            </a:r>
          </a:p>
          <a:p>
            <a:pPr marL="342351" indent="-342351"/>
            <a:endParaRPr lang="en-US" b="0" dirty="0"/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x &lt;- </a:t>
            </a:r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y &lt;- b; c }</a:t>
            </a:r>
          </a:p>
          <a:p>
            <a:pPr marL="741761" lvl="1" indent="-285293"/>
            <a:r>
              <a:rPr lang="en-US" sz="3200" dirty="0">
                <a:solidFill>
                  <a:schemeClr val="tx2"/>
                </a:solidFill>
              </a:rPr>
              <a:t>     ; d }  =</a:t>
            </a:r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y &lt;- b; x &lt;- c; d }</a:t>
            </a:r>
          </a:p>
          <a:p>
            <a:pPr marL="741761" lvl="1" indent="-285293"/>
            <a:endParaRPr lang="en-US" sz="3200" dirty="0">
              <a:solidFill>
                <a:schemeClr val="tx2"/>
              </a:solidFill>
            </a:endParaRPr>
          </a:p>
          <a:p>
            <a:pPr marL="342351" indent="-342351"/>
            <a:r>
              <a:rPr lang="en-US" dirty="0"/>
              <a:t> 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</a:rPr>
              <a:t>Return</a:t>
            </a:r>
            <a:r>
              <a:rPr lang="en-US" b="0" dirty="0"/>
              <a:t> introduces no effects</a:t>
            </a:r>
          </a:p>
          <a:p>
            <a:pPr marL="342351" indent="-342351"/>
            <a:endParaRPr lang="en-US" b="0" dirty="0"/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x &lt;- Return a; e }  = e[a/x]</a:t>
            </a:r>
          </a:p>
          <a:p>
            <a:pPr marL="741761" lvl="1" indent="-285293"/>
            <a:r>
              <a:rPr lang="en-US" sz="3200" dirty="0" smtClean="0">
                <a:solidFill>
                  <a:schemeClr val="tx2"/>
                </a:solidFill>
              </a:rPr>
              <a:t>do </a:t>
            </a:r>
            <a:r>
              <a:rPr lang="en-US" sz="3200" dirty="0">
                <a:solidFill>
                  <a:schemeClr val="tx2"/>
                </a:solidFill>
              </a:rPr>
              <a:t>{ x &lt;- e; Return x }  =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237"/>
            <a:ext cx="5692065" cy="473786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Monads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567" y="1216947"/>
            <a:ext cx="7755279" cy="4791726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Courier New" pitchFamily="49" charset="0"/>
              </a:rPr>
              <a:t>data Id x = Id x 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Exception x = Ok x | Fail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Env e x = Env (e -&gt; x)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Store s x = Store (s -&gt; (x,s))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Mult x = Mult [x]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data Output x = Output (x,String)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2889</Words>
  <Application>Microsoft Office PowerPoint</Application>
  <PresentationFormat>On-screen Show (4:3)</PresentationFormat>
  <Paragraphs>412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 Theme</vt:lpstr>
      <vt:lpstr>Monads</vt:lpstr>
      <vt:lpstr>A monad orders actions</vt:lpstr>
      <vt:lpstr>Observations</vt:lpstr>
      <vt:lpstr>The Monad Class</vt:lpstr>
      <vt:lpstr>Functor and Applicative</vt:lpstr>
      <vt:lpstr>Do syntactic sugar replaces (&gt;&gt;=)</vt:lpstr>
      <vt:lpstr>Do: syntax, types, and order</vt:lpstr>
      <vt:lpstr>Monads have Axioms</vt:lpstr>
      <vt:lpstr>Sample Monads</vt:lpstr>
      <vt:lpstr>Sample Problem  Importing Excel tables into Haskell</vt:lpstr>
      <vt:lpstr>Strategy</vt:lpstr>
      <vt:lpstr>PowerPoint Presentation</vt:lpstr>
      <vt:lpstr>Pattern</vt:lpstr>
      <vt:lpstr>What’s involved</vt:lpstr>
      <vt:lpstr>Write some code</vt:lpstr>
      <vt:lpstr>How can we get a list of Int?</vt:lpstr>
      <vt:lpstr>Now get line 6</vt:lpstr>
      <vt:lpstr>There are three patterns</vt:lpstr>
      <vt:lpstr>Parts of a Monad</vt:lpstr>
      <vt:lpstr>The State Monad</vt:lpstr>
      <vt:lpstr>One of the standard libraries</vt:lpstr>
      <vt:lpstr>Part of the code</vt:lpstr>
      <vt:lpstr>The first line is different</vt:lpstr>
      <vt:lpstr>What do int and string etc look like?</vt:lpstr>
      <vt:lpstr>From lines to files</vt:lpstr>
      <vt:lpstr>Reading a whole file</vt:lpstr>
      <vt:lpstr>Thoughts</vt:lpstr>
      <vt:lpstr>Can we do better?</vt:lpstr>
      <vt:lpstr>Patterns</vt:lpstr>
      <vt:lpstr>Generic Monad Operations</vt:lpstr>
      <vt:lpstr>Declarative description</vt:lpstr>
      <vt:lpstr>What if we get it wrong?</vt:lpstr>
      <vt:lpstr>Thread more information in the state</vt:lpstr>
      <vt:lpstr>Only at the interface to the monad</vt:lpstr>
      <vt:lpstr>PowerPoint Presentation</vt:lpstr>
      <vt:lpstr>Some thoughts</vt:lpstr>
      <vt:lpstr>We can see where the error occurred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Tim Sheard</dc:creator>
  <cp:lastModifiedBy>sheard</cp:lastModifiedBy>
  <cp:revision>66</cp:revision>
  <dcterms:created xsi:type="dcterms:W3CDTF">2009-05-13T16:47:59Z</dcterms:created>
  <dcterms:modified xsi:type="dcterms:W3CDTF">2015-11-18T23:03:41Z</dcterms:modified>
</cp:coreProperties>
</file>