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D138-73BD-4503-8B84-E7BC051B70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C6E1-5283-4A6E-977D-44BD27D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specifying </a:t>
            </a:r>
            <a:br>
              <a:rPr lang="en-US" dirty="0" smtClean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run state (term@(Selection p c n e)) = 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do { (v,state2) &lt;- </a:t>
            </a:r>
            <a:r>
              <a:rPr lang="en-US" sz="2800" dirty="0" err="1" smtClean="0">
                <a:latin typeface="Arial Narrow" pitchFamily="34" charset="0"/>
              </a:rPr>
              <a:t>interpE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vars</a:t>
            </a:r>
            <a:r>
              <a:rPr lang="en-US" sz="2800" dirty="0" smtClean="0">
                <a:latin typeface="Arial Narrow" pitchFamily="34" charset="0"/>
              </a:rPr>
              <a:t> state e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   ; case v of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       (</a:t>
            </a:r>
            <a:r>
              <a:rPr lang="en-US" sz="2800" dirty="0" err="1" smtClean="0">
                <a:latin typeface="Arial Narrow" pitchFamily="34" charset="0"/>
              </a:rPr>
              <a:t>ConV</a:t>
            </a:r>
            <a:r>
              <a:rPr lang="en-US" sz="2800" dirty="0" smtClean="0">
                <a:latin typeface="Arial Narrow" pitchFamily="34" charset="0"/>
              </a:rPr>
              <a:t> d m </a:t>
            </a:r>
            <a:r>
              <a:rPr lang="en-US" sz="2800" dirty="0" err="1" smtClean="0">
                <a:latin typeface="Arial Narrow" pitchFamily="34" charset="0"/>
              </a:rPr>
              <a:t>addr</a:t>
            </a:r>
            <a:r>
              <a:rPr lang="en-US" sz="2800" dirty="0" smtClean="0">
                <a:latin typeface="Arial Narrow" pitchFamily="34" charset="0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                 | c==d &amp;&amp; n&lt;m 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                 -&gt;  return(access (</a:t>
            </a:r>
            <a:r>
              <a:rPr lang="en-US" sz="2800" dirty="0" err="1" smtClean="0">
                <a:latin typeface="Arial Narrow" pitchFamily="34" charset="0"/>
              </a:rPr>
              <a:t>addr+n</a:t>
            </a:r>
            <a:r>
              <a:rPr lang="en-US" sz="2800" dirty="0" smtClean="0">
                <a:latin typeface="Arial Narrow" pitchFamily="34" charset="0"/>
              </a:rPr>
              <a:t>) state2,state2)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       (</a:t>
            </a:r>
            <a:r>
              <a:rPr lang="en-US" sz="2800" dirty="0" err="1" smtClean="0">
                <a:latin typeface="Arial Narrow" pitchFamily="34" charset="0"/>
              </a:rPr>
              <a:t>ConV</a:t>
            </a:r>
            <a:r>
              <a:rPr lang="en-US" sz="2800" dirty="0" smtClean="0">
                <a:latin typeface="Arial Narrow" pitchFamily="34" charset="0"/>
              </a:rPr>
              <a:t> d m </a:t>
            </a:r>
            <a:r>
              <a:rPr lang="en-US" sz="2800" dirty="0" err="1" smtClean="0">
                <a:latin typeface="Arial Narrow" pitchFamily="34" charset="0"/>
              </a:rPr>
              <a:t>addr</a:t>
            </a:r>
            <a:r>
              <a:rPr lang="en-US" sz="2800" dirty="0" smtClean="0">
                <a:latin typeface="Arial Narrow" pitchFamily="34" charset="0"/>
              </a:rPr>
              <a:t>) | not(c==d) -&gt; error …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       (</a:t>
            </a:r>
            <a:r>
              <a:rPr lang="en-US" sz="2800" dirty="0" err="1" smtClean="0">
                <a:latin typeface="Arial Narrow" pitchFamily="34" charset="0"/>
              </a:rPr>
              <a:t>ConV</a:t>
            </a:r>
            <a:r>
              <a:rPr lang="en-US" sz="2800" dirty="0" smtClean="0">
                <a:latin typeface="Arial Narrow" pitchFamily="34" charset="0"/>
              </a:rPr>
              <a:t> d m </a:t>
            </a:r>
            <a:r>
              <a:rPr lang="en-US" sz="2800" dirty="0" err="1" smtClean="0">
                <a:latin typeface="Arial Narrow" pitchFamily="34" charset="0"/>
              </a:rPr>
              <a:t>addr</a:t>
            </a:r>
            <a:r>
              <a:rPr lang="en-US" sz="2800" dirty="0" smtClean="0">
                <a:latin typeface="Arial Narrow" pitchFamily="34" charset="0"/>
              </a:rPr>
              <a:t>) | not(n&lt;m)  -&gt; error …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       other -&gt; error ("Non Construction in Selection”)}  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(!pair 0 (@ f 5))     -- this is 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C   n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run state (term@(Predicate p c e)) = 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do { (v,state2) &lt;- </a:t>
            </a:r>
            <a:r>
              <a:rPr lang="en-US" dirty="0" err="1" smtClean="0">
                <a:latin typeface="Arial Narrow" pitchFamily="34" charset="0"/>
              </a:rPr>
              <a:t>interpE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vars</a:t>
            </a:r>
            <a:r>
              <a:rPr lang="en-US" dirty="0" smtClean="0">
                <a:latin typeface="Arial Narrow" pitchFamily="34" charset="0"/>
              </a:rPr>
              <a:t> state e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; case v of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(</a:t>
            </a:r>
            <a:r>
              <a:rPr lang="en-US" dirty="0" err="1" smtClean="0">
                <a:latin typeface="Arial Narrow" pitchFamily="34" charset="0"/>
              </a:rPr>
              <a:t>ConV</a:t>
            </a:r>
            <a:r>
              <a:rPr lang="en-US" dirty="0" smtClean="0">
                <a:latin typeface="Arial Narrow" pitchFamily="34" charset="0"/>
              </a:rPr>
              <a:t> d m </a:t>
            </a:r>
            <a:r>
              <a:rPr lang="en-US" dirty="0" err="1" smtClean="0">
                <a:latin typeface="Arial Narrow" pitchFamily="34" charset="0"/>
              </a:rPr>
              <a:t>addr</a:t>
            </a:r>
            <a:r>
              <a:rPr lang="en-US" dirty="0" smtClean="0">
                <a:latin typeface="Arial Narrow" pitchFamily="34" charset="0"/>
              </a:rPr>
              <a:t>) </a:t>
            </a:r>
          </a:p>
          <a:p>
            <a:pPr>
              <a:buNone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               | c==d -&gt; return(</a:t>
            </a:r>
            <a:r>
              <a:rPr lang="en-US" dirty="0" err="1" smtClean="0">
                <a:latin typeface="Arial Narrow" pitchFamily="34" charset="0"/>
              </a:rPr>
              <a:t>BoolV</a:t>
            </a:r>
            <a:r>
              <a:rPr lang="en-US" dirty="0" smtClean="0">
                <a:latin typeface="Arial Narrow" pitchFamily="34" charset="0"/>
              </a:rPr>
              <a:t> True,state2)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(</a:t>
            </a:r>
            <a:r>
              <a:rPr lang="en-US" dirty="0" err="1" smtClean="0">
                <a:latin typeface="Arial Narrow" pitchFamily="34" charset="0"/>
              </a:rPr>
              <a:t>ConV</a:t>
            </a:r>
            <a:r>
              <a:rPr lang="en-US" dirty="0" smtClean="0">
                <a:latin typeface="Arial Narrow" pitchFamily="34" charset="0"/>
              </a:rPr>
              <a:t> d m </a:t>
            </a:r>
            <a:r>
              <a:rPr lang="en-US" dirty="0" err="1" smtClean="0">
                <a:latin typeface="Arial Narrow" pitchFamily="34" charset="0"/>
              </a:rPr>
              <a:t>addr</a:t>
            </a:r>
            <a:r>
              <a:rPr lang="en-US" dirty="0" smtClean="0">
                <a:latin typeface="Arial Narrow" pitchFamily="34" charset="0"/>
              </a:rPr>
              <a:t>) -&gt; return(</a:t>
            </a:r>
            <a:r>
              <a:rPr lang="en-US" dirty="0" err="1" smtClean="0">
                <a:latin typeface="Arial Narrow" pitchFamily="34" charset="0"/>
              </a:rPr>
              <a:t>BoolV</a:t>
            </a:r>
            <a:r>
              <a:rPr lang="en-US" dirty="0" smtClean="0">
                <a:latin typeface="Arial Narrow" pitchFamily="34" charset="0"/>
              </a:rPr>
              <a:t> False,state2)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other -&gt; error ("Non construction in Predicate”)}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(?Cons (@append x y))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          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(global nil [a] (# nil))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head h (x [h]) (!cons 0 x))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tail [a] (x [a]) (!cons 1 x))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(x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(!pair 0 x))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isnil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(l [a]) (? nil l)) 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list1 [a] (x a) (#cons x nil))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list2 [a] (x a y a)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(#cons x (#cons y nil)))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list3 [a] (x a y a z a)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(#cons x (#cons y (#cons z nil))))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 (x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(!pair 1 x))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 (x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(!pair 0 x))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(data (Tree a)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(#tip a)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(#fork (Tree a) (Tree a)))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A type with no arguments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(data (Color ) (#red) (#blue) (#green))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(data (Result a) (#found a) (#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(fun length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(l [a])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(local (temp 0)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(block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(:= temp 0)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(while (@not (?nil l))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(block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(:= temp (+ temp 1))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(:= l (@ tail l))))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temp)))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definitions create types that have operations of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Construction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Predicate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Other kinds of types are defined by their operations</a:t>
            </a:r>
          </a:p>
          <a:p>
            <a:pPr lvl="1"/>
            <a:r>
              <a:rPr lang="en-US" dirty="0" smtClean="0"/>
              <a:t> (</a:t>
            </a:r>
            <a:r>
              <a:rPr lang="en-US" dirty="0" err="1" smtClean="0"/>
              <a:t>Env</a:t>
            </a:r>
            <a:r>
              <a:rPr lang="en-US" dirty="0" smtClean="0"/>
              <a:t> a)</a:t>
            </a:r>
          </a:p>
          <a:p>
            <a:pPr lvl="1"/>
            <a:r>
              <a:rPr lang="en-US" dirty="0" smtClean="0"/>
              <a:t> lookup   ((</a:t>
            </a:r>
            <a:r>
              <a:rPr lang="en-US" dirty="0" err="1" smtClean="0"/>
              <a:t>Env</a:t>
            </a:r>
            <a:r>
              <a:rPr lang="en-US" dirty="0" smtClean="0"/>
              <a:t> a) -&gt; </a:t>
            </a:r>
            <a:r>
              <a:rPr lang="en-US" dirty="0" err="1" smtClean="0"/>
              <a:t>Int</a:t>
            </a:r>
            <a:r>
              <a:rPr lang="en-US" dirty="0" smtClean="0"/>
              <a:t> -&gt; (Result a))</a:t>
            </a:r>
          </a:p>
          <a:p>
            <a:pPr lvl="1"/>
            <a:r>
              <a:rPr lang="en-US" dirty="0" smtClean="0"/>
              <a:t> extend   (</a:t>
            </a:r>
            <a:r>
              <a:rPr lang="en-US" dirty="0" err="1" smtClean="0"/>
              <a:t>Int</a:t>
            </a:r>
            <a:r>
              <a:rPr lang="en-US" dirty="0" smtClean="0"/>
              <a:t> -&gt; a -&gt; (</a:t>
            </a:r>
            <a:r>
              <a:rPr lang="en-US" dirty="0" err="1" smtClean="0"/>
              <a:t>Env</a:t>
            </a:r>
            <a:r>
              <a:rPr lang="en-US" dirty="0" smtClean="0"/>
              <a:t> a) -&gt; (</a:t>
            </a:r>
            <a:r>
              <a:rPr lang="en-US" dirty="0" err="1" smtClean="0"/>
              <a:t>Env</a:t>
            </a:r>
            <a:r>
              <a:rPr lang="en-US" dirty="0" smtClean="0"/>
              <a:t> a))</a:t>
            </a:r>
          </a:p>
          <a:p>
            <a:pPr lvl="1"/>
            <a:r>
              <a:rPr lang="en-US" dirty="0" smtClean="0"/>
              <a:t> empty    (</a:t>
            </a:r>
            <a:r>
              <a:rPr lang="en-US" dirty="0" err="1" smtClean="0"/>
              <a:t>Env</a:t>
            </a:r>
            <a:r>
              <a:rPr lang="en-US" dirty="0" smtClean="0"/>
              <a:t> 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adt</a:t>
            </a:r>
            <a:r>
              <a:rPr lang="en-US" dirty="0" smtClean="0"/>
              <a:t> (</a:t>
            </a:r>
            <a:r>
              <a:rPr lang="en-US" dirty="0" err="1" smtClean="0"/>
              <a:t>Env</a:t>
            </a:r>
            <a:r>
              <a:rPr lang="en-US" dirty="0" smtClean="0"/>
              <a:t> a) [(Char . a)]</a:t>
            </a:r>
          </a:p>
          <a:p>
            <a:pPr>
              <a:buNone/>
            </a:pPr>
            <a:r>
              <a:rPr lang="en-US" dirty="0" smtClean="0"/>
              <a:t>     (global empty (</a:t>
            </a:r>
            <a:r>
              <a:rPr lang="en-US" dirty="0" err="1" smtClean="0"/>
              <a:t>Env</a:t>
            </a:r>
            <a:r>
              <a:rPr lang="en-US" dirty="0" smtClean="0"/>
              <a:t> a) nil)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(fun extend (</a:t>
            </a:r>
            <a:r>
              <a:rPr lang="en-US" dirty="0" err="1" smtClean="0"/>
              <a:t>Env</a:t>
            </a:r>
            <a:r>
              <a:rPr lang="en-US" dirty="0" smtClean="0"/>
              <a:t> a) (key Char object a table (</a:t>
            </a:r>
            <a:r>
              <a:rPr lang="en-US" dirty="0" err="1" smtClean="0"/>
              <a:t>Env</a:t>
            </a:r>
            <a:r>
              <a:rPr lang="en-US" dirty="0" smtClean="0"/>
              <a:t> a))</a:t>
            </a:r>
          </a:p>
          <a:p>
            <a:pPr>
              <a:buNone/>
            </a:pPr>
            <a:r>
              <a:rPr lang="en-US" dirty="0" smtClean="0"/>
              <a:t>          (#cons (#pair key object) table))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(fun lookup (Result a) (tab (</a:t>
            </a:r>
            <a:r>
              <a:rPr lang="en-US" dirty="0" err="1" smtClean="0"/>
              <a:t>Env</a:t>
            </a:r>
            <a:r>
              <a:rPr lang="en-US" dirty="0" smtClean="0"/>
              <a:t> a) key Char)</a:t>
            </a:r>
          </a:p>
          <a:p>
            <a:pPr>
              <a:buNone/>
            </a:pPr>
            <a:r>
              <a:rPr lang="en-US" dirty="0" smtClean="0"/>
              <a:t>          (if (?nil tab) (#</a:t>
            </a:r>
            <a:r>
              <a:rPr lang="en-US" dirty="0" err="1" smtClean="0"/>
              <a:t>notFound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(</a:t>
            </a:r>
            <a:r>
              <a:rPr lang="en-US" smtClean="0"/>
              <a:t>if (= </a:t>
            </a:r>
            <a:r>
              <a:rPr lang="en-US" dirty="0" smtClean="0"/>
              <a:t>key (@</a:t>
            </a:r>
            <a:r>
              <a:rPr lang="en-US" dirty="0" err="1" smtClean="0"/>
              <a:t>fst</a:t>
            </a:r>
            <a:r>
              <a:rPr lang="en-US" dirty="0" smtClean="0"/>
              <a:t> (@head tab)))</a:t>
            </a:r>
          </a:p>
          <a:p>
            <a:pPr>
              <a:buNone/>
            </a:pPr>
            <a:r>
              <a:rPr lang="en-US" dirty="0" smtClean="0"/>
              <a:t>                   (#found (@</a:t>
            </a:r>
            <a:r>
              <a:rPr lang="en-US" dirty="0" err="1" smtClean="0"/>
              <a:t>snd</a:t>
            </a:r>
            <a:r>
              <a:rPr lang="en-US" dirty="0" smtClean="0"/>
              <a:t> (@head tab)))</a:t>
            </a:r>
          </a:p>
          <a:p>
            <a:pPr>
              <a:buNone/>
            </a:pPr>
            <a:r>
              <a:rPr lang="en-US" dirty="0" smtClean="0"/>
              <a:t>                  (@lookup (@tail tab) key)))) 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adt</a:t>
            </a:r>
            <a:r>
              <a:rPr lang="en-US" sz="2800" dirty="0" smtClean="0"/>
              <a:t> (Stack a) [a]</a:t>
            </a:r>
          </a:p>
          <a:p>
            <a:pPr>
              <a:buNone/>
            </a:pPr>
            <a:r>
              <a:rPr lang="en-US" sz="2800" dirty="0" smtClean="0"/>
              <a:t>     (global </a:t>
            </a:r>
            <a:r>
              <a:rPr lang="en-US" sz="2800" dirty="0" err="1" smtClean="0"/>
              <a:t>emptySt</a:t>
            </a:r>
            <a:r>
              <a:rPr lang="en-US" sz="2800" dirty="0" smtClean="0"/>
              <a:t> (Stack a) (#nil))</a:t>
            </a:r>
          </a:p>
          <a:p>
            <a:pPr>
              <a:buNone/>
            </a:pPr>
            <a:r>
              <a:rPr lang="en-US" sz="2800" dirty="0" smtClean="0"/>
              <a:t>     (fun push (Stack a) (x a </a:t>
            </a:r>
            <a:r>
              <a:rPr lang="en-US" sz="2800" dirty="0" err="1" smtClean="0"/>
              <a:t>xs</a:t>
            </a:r>
            <a:r>
              <a:rPr lang="en-US" sz="2800" dirty="0" smtClean="0"/>
              <a:t> (Stack a)) (#cons x </a:t>
            </a:r>
            <a:r>
              <a:rPr lang="en-US" sz="2800" dirty="0" err="1" smtClean="0"/>
              <a:t>xs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     (fun pop ( a . (Stack a)) (</a:t>
            </a:r>
            <a:r>
              <a:rPr lang="en-US" sz="2800" dirty="0" err="1" smtClean="0"/>
              <a:t>xs</a:t>
            </a:r>
            <a:r>
              <a:rPr lang="en-US" sz="2800" dirty="0" smtClean="0"/>
              <a:t> (Stack a)) </a:t>
            </a:r>
          </a:p>
          <a:p>
            <a:pPr>
              <a:buNone/>
            </a:pPr>
            <a:r>
              <a:rPr lang="en-US" sz="2800" dirty="0" smtClean="0"/>
              <a:t>                      (#pair (!cons 0 </a:t>
            </a:r>
            <a:r>
              <a:rPr lang="en-US" sz="2800" dirty="0" err="1" smtClean="0"/>
              <a:t>xs</a:t>
            </a:r>
            <a:r>
              <a:rPr lang="en-US" sz="2800" dirty="0" smtClean="0"/>
              <a:t>) (!cons 1 </a:t>
            </a:r>
            <a:r>
              <a:rPr lang="en-US" sz="2800" dirty="0" err="1" smtClean="0"/>
              <a:t>xs</a:t>
            </a:r>
            <a:r>
              <a:rPr lang="en-US" sz="2800" dirty="0" smtClean="0"/>
              <a:t>)))</a:t>
            </a:r>
          </a:p>
          <a:p>
            <a:pPr>
              <a:buNone/>
            </a:pPr>
            <a:r>
              <a:rPr lang="en-US" sz="2800" dirty="0" smtClean="0"/>
              <a:t>    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allow breaking a program into separate files</a:t>
            </a:r>
          </a:p>
          <a:p>
            <a:r>
              <a:rPr lang="en-US" dirty="0" smtClean="0"/>
              <a:t>Track what a file needs from others to compile successfully</a:t>
            </a:r>
          </a:p>
          <a:p>
            <a:r>
              <a:rPr lang="en-US" dirty="0" smtClean="0"/>
              <a:t>Track what a file might provide to other files</a:t>
            </a:r>
          </a:p>
          <a:p>
            <a:r>
              <a:rPr lang="en-US" dirty="0" smtClean="0"/>
              <a:t>Control names</a:t>
            </a:r>
          </a:p>
          <a:p>
            <a:r>
              <a:rPr lang="en-US" dirty="0" smtClean="0"/>
              <a:t>Track types across files.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Sig-Item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Sig-Item </a:t>
            </a:r>
            <a:r>
              <a:rPr lang="en-US" dirty="0" smtClean="0"/>
              <a:t>specifies the type of an item. It says nothing about how it is implemented</a:t>
            </a:r>
          </a:p>
          <a:p>
            <a:endParaRPr lang="en-US" dirty="0" smtClean="0"/>
          </a:p>
          <a:p>
            <a:r>
              <a:rPr lang="en-US" dirty="0" smtClean="0"/>
              <a:t>(type (T a b))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f (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Bool</a:t>
            </a:r>
            <a:r>
              <a:rPr lang="en-US" dirty="0" smtClean="0"/>
              <a:t>))</a:t>
            </a:r>
          </a:p>
          <a:p>
            <a:r>
              <a:rPr lang="en-US" dirty="0" smtClean="0"/>
              <a:t>(data (T x) (#make x </a:t>
            </a:r>
            <a:r>
              <a:rPr lang="en-US" dirty="0" err="1" smtClean="0"/>
              <a:t>Int</a:t>
            </a:r>
            <a:r>
              <a:rPr lang="en-US" dirty="0" smtClean="0"/>
              <a:t>) (#none </a:t>
            </a:r>
            <a:r>
              <a:rPr lang="en-US" dirty="0" err="1" smtClean="0"/>
              <a:t>Bool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2743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Exp </a:t>
            </a:r>
          </a:p>
          <a:p>
            <a:r>
              <a:rPr lang="en-US" sz="1600" dirty="0" smtClean="0"/>
              <a:t>  =  While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…</a:t>
            </a:r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Bool</a:t>
            </a:r>
            <a:endParaRPr lang="en-US" sz="1600" dirty="0" smtClean="0"/>
          </a:p>
          <a:p>
            <a:r>
              <a:rPr lang="en-US" sz="1600" dirty="0" smtClean="0"/>
              <a:t>  | If Exp </a:t>
            </a:r>
            <a:r>
              <a:rPr lang="en-US" sz="1600" dirty="0" err="1" smtClean="0"/>
              <a:t>Exp</a:t>
            </a:r>
            <a:r>
              <a:rPr lang="en-US" sz="1600" dirty="0" smtClean="0"/>
              <a:t>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Int</a:t>
            </a: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r>
              <a:rPr lang="en-US" sz="1600" dirty="0" smtClean="0"/>
              <a:t>  | Add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Sub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Mul</a:t>
            </a:r>
            <a:r>
              <a:rPr lang="en-US" sz="1600" dirty="0" smtClean="0"/>
              <a:t>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Div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Leq</a:t>
            </a:r>
            <a:r>
              <a:rPr lang="en-US" sz="1600" dirty="0" smtClean="0"/>
              <a:t>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| Char </a:t>
            </a:r>
            <a:r>
              <a:rPr lang="en-US" sz="1600" dirty="0" err="1" smtClean="0"/>
              <a:t>Char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Ceq</a:t>
            </a:r>
            <a:r>
              <a:rPr lang="en-US" sz="1600" dirty="0" smtClean="0"/>
              <a:t>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| Pair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Fst</a:t>
            </a:r>
            <a:r>
              <a:rPr lang="en-US" sz="1600" dirty="0" smtClean="0"/>
              <a:t> Exp</a:t>
            </a:r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Snd</a:t>
            </a:r>
            <a:r>
              <a:rPr lang="en-US" sz="1600" dirty="0" smtClean="0"/>
              <a:t> Exp</a:t>
            </a:r>
          </a:p>
          <a:p>
            <a:endParaRPr lang="en-US" sz="1600" dirty="0" smtClean="0"/>
          </a:p>
          <a:p>
            <a:r>
              <a:rPr lang="en-US" sz="1600" dirty="0" smtClean="0"/>
              <a:t>  | Cons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Nil </a:t>
            </a:r>
          </a:p>
          <a:p>
            <a:r>
              <a:rPr lang="en-US" sz="1600" dirty="0" smtClean="0"/>
              <a:t>  | Head Exp</a:t>
            </a:r>
          </a:p>
          <a:p>
            <a:r>
              <a:rPr lang="en-US" sz="1600" dirty="0" smtClean="0"/>
              <a:t>  | Tail Exp</a:t>
            </a:r>
          </a:p>
          <a:p>
            <a:r>
              <a:rPr lang="en-US" sz="1600" dirty="0" smtClean="0"/>
              <a:t>  | Null Exp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3048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Value </a:t>
            </a:r>
          </a:p>
          <a:p>
            <a:r>
              <a:rPr lang="en-US" sz="1600" dirty="0" smtClean="0"/>
              <a:t>     = </a:t>
            </a:r>
            <a:r>
              <a:rPr lang="en-US" sz="1600" dirty="0" err="1" smtClean="0"/>
              <a:t>IntV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 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PairV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CharV</a:t>
            </a:r>
            <a:r>
              <a:rPr lang="en-US" sz="1600" dirty="0" smtClean="0"/>
              <a:t> Char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BoolV</a:t>
            </a:r>
            <a:r>
              <a:rPr lang="en-US" sz="1600" dirty="0" smtClean="0"/>
              <a:t>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ConsV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NilV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3048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= </a:t>
            </a:r>
            <a:r>
              <a:rPr lang="en-US" sz="1600" dirty="0" err="1" smtClean="0"/>
              <a:t>TyVar</a:t>
            </a:r>
            <a:r>
              <a:rPr lang="en-US" sz="1600" dirty="0" smtClean="0"/>
              <a:t> String        -- a, b , c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TyPair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   -- (</a:t>
            </a:r>
            <a:r>
              <a:rPr lang="en-US" sz="1600" dirty="0" err="1" smtClean="0"/>
              <a:t>Int</a:t>
            </a:r>
            <a:r>
              <a:rPr lang="en-US" sz="1600" dirty="0" smtClean="0"/>
              <a:t> . </a:t>
            </a:r>
            <a:r>
              <a:rPr lang="en-US" sz="1600" dirty="0" err="1" smtClean="0"/>
              <a:t>Bool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TyFun</a:t>
            </a:r>
            <a:r>
              <a:rPr lang="en-US" sz="1600" dirty="0" smtClean="0"/>
              <a:t> [</a:t>
            </a:r>
            <a:r>
              <a:rPr lang="en-US" sz="1600" dirty="0" err="1" smtClean="0"/>
              <a:t>Typ</a:t>
            </a:r>
            <a:r>
              <a:rPr lang="en-US" sz="1600" dirty="0" smtClean="0"/>
              <a:t>] </a:t>
            </a:r>
            <a:r>
              <a:rPr lang="en-US" sz="1600" dirty="0" err="1" smtClean="0"/>
              <a:t>Typ</a:t>
            </a:r>
            <a:r>
              <a:rPr lang="en-US" sz="1600" dirty="0" smtClean="0"/>
              <a:t>  -- </a:t>
            </a:r>
            <a:r>
              <a:rPr lang="en-US" sz="1600" dirty="0" err="1" smtClean="0"/>
              <a:t>Int</a:t>
            </a:r>
            <a:r>
              <a:rPr lang="en-US" sz="1600" dirty="0" smtClean="0"/>
              <a:t> -&gt; </a:t>
            </a:r>
            <a:r>
              <a:rPr lang="en-US" sz="1600" dirty="0" err="1" smtClean="0"/>
              <a:t>Bool</a:t>
            </a:r>
            <a:r>
              <a:rPr lang="en-US" sz="1600" dirty="0" smtClean="0"/>
              <a:t> -&gt;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TyList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            -- [ </a:t>
            </a: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TyCon</a:t>
            </a:r>
            <a:r>
              <a:rPr lang="en-US" sz="1600" dirty="0" smtClean="0"/>
              <a:t> String        -- </a:t>
            </a:r>
            <a:r>
              <a:rPr lang="en-US" sz="1600" dirty="0" err="1" smtClean="0"/>
              <a:t>Bool</a:t>
            </a:r>
            <a:r>
              <a:rPr lang="en-US" sz="1600" dirty="0" smtClean="0"/>
              <a:t>, Char, etc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124200" y="2590800"/>
            <a:ext cx="5410200" cy="3505200"/>
          </a:xfrm>
          <a:prstGeom prst="wedgeRoundRectCallout">
            <a:avLst>
              <a:gd name="adj1" fmla="val -66121"/>
              <a:gd name="adj2" fmla="val -65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Recall how we divide the universe of values into types.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 similarities between </a:t>
            </a:r>
            <a:r>
              <a:rPr lang="en-US" sz="2400" dirty="0" err="1" smtClean="0">
                <a:solidFill>
                  <a:schemeClr val="tx1"/>
                </a:solidFill>
              </a:rPr>
              <a:t>PairV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ConsV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Almost ½ of the language is devoted to Pairs and Lists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signature is a set of </a:t>
            </a:r>
            <a:r>
              <a:rPr lang="en-US" dirty="0" smtClean="0"/>
              <a:t>Sig-Items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sign </a:t>
            </a:r>
            <a:r>
              <a:rPr lang="en-US" dirty="0" smtClean="0"/>
              <a:t>Stack</a:t>
            </a:r>
          </a:p>
          <a:p>
            <a:pPr>
              <a:buNone/>
            </a:pPr>
            <a:r>
              <a:rPr lang="en-US" dirty="0" smtClean="0"/>
              <a:t>    (type (Stack a))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val</a:t>
            </a:r>
            <a:r>
              <a:rPr lang="en-US" dirty="0" smtClean="0"/>
              <a:t> push (a -&gt; (Stack a)-&gt; (Stack a)))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emptySt</a:t>
            </a:r>
            <a:r>
              <a:rPr lang="en-US" dirty="0" smtClean="0"/>
              <a:t> (Stack a))</a:t>
            </a:r>
          </a:p>
          <a:p>
            <a:pPr>
              <a:buNone/>
            </a:pPr>
            <a:r>
              <a:rPr lang="en-US" dirty="0" smtClean="0"/>
              <a:t>    ( </a:t>
            </a:r>
            <a:r>
              <a:rPr lang="en-US" dirty="0" err="1" smtClean="0"/>
              <a:t>val</a:t>
            </a:r>
            <a:r>
              <a:rPr lang="en-US" dirty="0" smtClean="0"/>
              <a:t> pop ((Stack a)-&gt; (a . (Stack a)))))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Appear in programs</a:t>
            </a:r>
          </a:p>
          <a:p>
            <a:pPr lvl="1">
              <a:buNone/>
            </a:pPr>
            <a:r>
              <a:rPr lang="en-US" sz="2000" dirty="0" smtClean="0"/>
              <a:t>(</a:t>
            </a:r>
            <a:r>
              <a:rPr lang="en-US" sz="2000" dirty="0" smtClean="0"/>
              <a:t>sig </a:t>
            </a:r>
            <a:r>
              <a:rPr lang="en-US" sz="2000" dirty="0" smtClean="0"/>
              <a:t>Stack</a:t>
            </a:r>
          </a:p>
          <a:p>
            <a:pPr lvl="1">
              <a:buNone/>
            </a:pPr>
            <a:r>
              <a:rPr lang="en-US" sz="2000" dirty="0" smtClean="0"/>
              <a:t>   (type (Stack a))</a:t>
            </a:r>
          </a:p>
          <a:p>
            <a:pPr lvl="1">
              <a:buNone/>
            </a:pPr>
            <a:r>
              <a:rPr lang="en-US" sz="2000" dirty="0" smtClean="0"/>
              <a:t>   (</a:t>
            </a:r>
            <a:r>
              <a:rPr lang="en-US" sz="2000" dirty="0" err="1" smtClean="0"/>
              <a:t>val</a:t>
            </a:r>
            <a:r>
              <a:rPr lang="en-US" sz="2000" dirty="0" smtClean="0"/>
              <a:t> push (a -&gt; (Stack a)-&gt; (Stack a)))</a:t>
            </a:r>
          </a:p>
          <a:p>
            <a:pPr lvl="1">
              <a:buNone/>
            </a:pPr>
            <a:r>
              <a:rPr lang="en-US" sz="2000" dirty="0" smtClean="0"/>
              <a:t>   (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emptySt</a:t>
            </a:r>
            <a:r>
              <a:rPr lang="en-US" sz="2000" dirty="0" smtClean="0"/>
              <a:t> (Stack a))</a:t>
            </a:r>
          </a:p>
          <a:p>
            <a:pPr lvl="1">
              <a:buNone/>
            </a:pPr>
            <a:r>
              <a:rPr lang="en-US" sz="2000" dirty="0" smtClean="0"/>
              <a:t>   (</a:t>
            </a:r>
            <a:r>
              <a:rPr lang="en-US" sz="2000" dirty="0" err="1" smtClean="0"/>
              <a:t>val</a:t>
            </a:r>
            <a:r>
              <a:rPr lang="en-US" sz="2000" dirty="0" smtClean="0"/>
              <a:t> pop ((Stack a)-&gt; (a . (Stack a)))))</a:t>
            </a:r>
            <a:endParaRPr lang="en-US" dirty="0" smtClean="0"/>
          </a:p>
          <a:p>
            <a:r>
              <a:rPr lang="en-US" dirty="0" smtClean="0"/>
              <a:t>And also in *.sig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800600"/>
            <a:ext cx="4800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defsig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 </a:t>
            </a:r>
            <a:r>
              <a:rPr lang="en-US" dirty="0" smtClean="0"/>
              <a:t> (sig</a:t>
            </a:r>
            <a:endParaRPr lang="en-US" dirty="0" smtClean="0"/>
          </a:p>
          <a:p>
            <a:r>
              <a:rPr lang="en-US" dirty="0" smtClean="0"/>
              <a:t>   (type (Stack a))</a:t>
            </a:r>
          </a:p>
          <a:p>
            <a:r>
              <a:rPr lang="en-US" dirty="0" smtClean="0"/>
              <a:t>   (</a:t>
            </a:r>
            <a:r>
              <a:rPr lang="en-US" dirty="0" err="1" smtClean="0"/>
              <a:t>val</a:t>
            </a:r>
            <a:r>
              <a:rPr lang="en-US" dirty="0" smtClean="0"/>
              <a:t> push (a -&gt; (Stack a)-&gt; (Stack a)))</a:t>
            </a:r>
          </a:p>
          <a:p>
            <a:r>
              <a:rPr lang="en-US" dirty="0" smtClean="0"/>
              <a:t>   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emptySt</a:t>
            </a:r>
            <a:r>
              <a:rPr lang="en-US" dirty="0" smtClean="0"/>
              <a:t> (Stack a))</a:t>
            </a:r>
          </a:p>
          <a:p>
            <a:r>
              <a:rPr lang="en-US" dirty="0" smtClean="0"/>
              <a:t>   (</a:t>
            </a:r>
            <a:r>
              <a:rPr lang="en-US" dirty="0" err="1" smtClean="0"/>
              <a:t>val</a:t>
            </a:r>
            <a:r>
              <a:rPr lang="en-US" dirty="0" smtClean="0"/>
              <a:t> pop ((Stack a)-&gt; (a . (Stack a</a:t>
            </a:r>
            <a:r>
              <a:rPr lang="en-US" dirty="0" smtClean="0"/>
              <a:t>)))))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 can be read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defsig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Stack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(sig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(type (Stack a))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push (a -&gt; (Stack a)-&gt; (Stack a)))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emptySt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(Stack a))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pop ((Stack a)-&gt; (a . (Stack a)))))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(signature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Stack “test.sig")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A </a:t>
            </a:r>
            <a:r>
              <a:rPr lang="en-US" sz="4100" dirty="0" err="1" smtClean="0"/>
              <a:t>sigExp</a:t>
            </a:r>
            <a:r>
              <a:rPr lang="en-US" sz="4100" dirty="0" smtClean="0"/>
              <a:t> is a way of creating a set of </a:t>
            </a:r>
            <a:r>
              <a:rPr lang="en-US" sz="4100" dirty="0" smtClean="0"/>
              <a:t>sig-Items</a:t>
            </a:r>
            <a:endParaRPr lang="en-US" sz="4100" dirty="0" smtClean="0"/>
          </a:p>
          <a:p>
            <a:r>
              <a:rPr lang="en-US" sz="4100" dirty="0" smtClean="0"/>
              <a:t>There is a syntax for </a:t>
            </a:r>
            <a:r>
              <a:rPr lang="en-US" sz="4100" dirty="0" err="1" smtClean="0"/>
              <a:t>SigExp</a:t>
            </a:r>
            <a:endParaRPr lang="en-US" sz="41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sigExp</a:t>
            </a:r>
            <a:r>
              <a:rPr lang="en-US" dirty="0" smtClean="0"/>
              <a:t> :=</a:t>
            </a:r>
          </a:p>
          <a:p>
            <a:pPr>
              <a:buNone/>
            </a:pPr>
            <a:r>
              <a:rPr lang="en-US" dirty="0" smtClean="0"/>
              <a:t>  Id</a:t>
            </a:r>
          </a:p>
          <a:p>
            <a:pPr>
              <a:buNone/>
            </a:pPr>
            <a:r>
              <a:rPr lang="en-US" dirty="0" smtClean="0"/>
              <a:t>| 'prelude'</a:t>
            </a:r>
          </a:p>
          <a:p>
            <a:pPr>
              <a:buNone/>
            </a:pPr>
            <a:r>
              <a:rPr lang="en-US" dirty="0" smtClean="0"/>
              <a:t>| 'everything'</a:t>
            </a:r>
          </a:p>
          <a:p>
            <a:pPr>
              <a:buNone/>
            </a:pPr>
            <a:r>
              <a:rPr lang="en-US" dirty="0" smtClean="0"/>
              <a:t>| '(' 'sig' { </a:t>
            </a:r>
            <a:r>
              <a:rPr lang="en-US" dirty="0" err="1" smtClean="0"/>
              <a:t>sigExp</a:t>
            </a:r>
            <a:r>
              <a:rPr lang="en-US" dirty="0" smtClean="0"/>
              <a:t> } ')'</a:t>
            </a:r>
          </a:p>
          <a:p>
            <a:pPr>
              <a:buNone/>
            </a:pPr>
            <a:r>
              <a:rPr lang="en-US" dirty="0" smtClean="0"/>
              <a:t>| '(' hide' </a:t>
            </a:r>
            <a:r>
              <a:rPr lang="en-US" dirty="0" err="1" smtClean="0"/>
              <a:t>sigExp</a:t>
            </a:r>
            <a:r>
              <a:rPr lang="en-US" dirty="0" smtClean="0"/>
              <a:t> '(' {Id | id } ')' ')'</a:t>
            </a:r>
          </a:p>
          <a:p>
            <a:pPr>
              <a:buNone/>
            </a:pPr>
            <a:r>
              <a:rPr lang="en-US" dirty="0" smtClean="0"/>
              <a:t>| '(' 'union' { </a:t>
            </a:r>
            <a:r>
              <a:rPr lang="en-US" dirty="0" err="1" smtClean="0"/>
              <a:t>sigExp</a:t>
            </a:r>
            <a:r>
              <a:rPr lang="en-US" dirty="0" smtClean="0"/>
              <a:t> } ')'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prelude</a:t>
            </a:r>
          </a:p>
          <a:p>
            <a:r>
              <a:rPr lang="en-US" dirty="0" smtClean="0"/>
              <a:t>everything</a:t>
            </a:r>
          </a:p>
          <a:p>
            <a:r>
              <a:rPr lang="en-US" dirty="0" smtClean="0"/>
              <a:t>(hide prelude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nil))</a:t>
            </a:r>
          </a:p>
          <a:p>
            <a:r>
              <a:rPr lang="en-US" dirty="0" smtClean="0"/>
              <a:t>(sig (</a:t>
            </a:r>
            <a:r>
              <a:rPr lang="en-US" dirty="0" err="1" smtClean="0"/>
              <a:t>val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r>
              <a:rPr lang="en-US" dirty="0" smtClean="0"/>
              <a:t>) (data (T) (#a </a:t>
            </a:r>
            <a:r>
              <a:rPr lang="en-US" dirty="0" err="1" smtClean="0"/>
              <a:t>Int</a:t>
            </a:r>
            <a:r>
              <a:rPr lang="en-US" dirty="0" smtClean="0"/>
              <a:t>) (#b)))</a:t>
            </a:r>
          </a:p>
          <a:p>
            <a:r>
              <a:rPr lang="en-US" dirty="0" smtClean="0"/>
              <a:t>(union prelude </a:t>
            </a:r>
          </a:p>
          <a:p>
            <a:pPr>
              <a:buNone/>
            </a:pPr>
            <a:r>
              <a:rPr lang="en-US" dirty="0" smtClean="0"/>
              <a:t>            (sig (</a:t>
            </a:r>
            <a:r>
              <a:rPr lang="en-US" dirty="0" err="1" smtClean="0"/>
              <a:t>val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r>
              <a:rPr lang="en-US" dirty="0" smtClean="0"/>
              <a:t>) (data (T) (#a </a:t>
            </a:r>
            <a:r>
              <a:rPr lang="en-US" dirty="0" err="1" smtClean="0"/>
              <a:t>Int</a:t>
            </a:r>
            <a:r>
              <a:rPr lang="en-US" dirty="0" smtClean="0"/>
              <a:t>) (#b))))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SigExp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SigExp</a:t>
            </a:r>
            <a:r>
              <a:rPr lang="en-US" dirty="0" smtClean="0"/>
              <a:t> is used to compute a set of </a:t>
            </a:r>
            <a:r>
              <a:rPr lang="en-US" dirty="0" err="1" smtClean="0"/>
              <a:t>sigItems</a:t>
            </a:r>
            <a:r>
              <a:rPr lang="en-US" dirty="0" smtClean="0"/>
              <a:t> for three different reasons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what external functions a file depends on.</a:t>
            </a:r>
          </a:p>
          <a:p>
            <a:pPr marL="971550" lvl="1" indent="-514350"/>
            <a:r>
              <a:rPr lang="en-US" dirty="0" smtClean="0"/>
              <a:t>(module T in </a:t>
            </a:r>
            <a:r>
              <a:rPr lang="en-US" dirty="0" err="1" smtClean="0">
                <a:solidFill>
                  <a:srgbClr val="C00000"/>
                </a:solidFill>
              </a:rPr>
              <a:t>sigExp</a:t>
            </a:r>
            <a:r>
              <a:rPr lang="en-US" dirty="0" smtClean="0"/>
              <a:t> out </a:t>
            </a:r>
            <a:r>
              <a:rPr lang="en-US" dirty="0" err="1" smtClean="0"/>
              <a:t>sigExp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what subset of the definitions in a file should be exported</a:t>
            </a:r>
          </a:p>
          <a:p>
            <a:pPr marL="971550" lvl="1" indent="-514350"/>
            <a:r>
              <a:rPr lang="en-US" dirty="0" smtClean="0"/>
              <a:t>(module T in </a:t>
            </a:r>
            <a:r>
              <a:rPr lang="en-US" dirty="0" err="1" smtClean="0"/>
              <a:t>sigExp</a:t>
            </a:r>
            <a:r>
              <a:rPr lang="en-US" dirty="0" smtClean="0"/>
              <a:t> out </a:t>
            </a:r>
            <a:r>
              <a:rPr lang="en-US" dirty="0" err="1" smtClean="0">
                <a:solidFill>
                  <a:srgbClr val="C00000"/>
                </a:solidFill>
              </a:rPr>
              <a:t>sigExp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what subset of the exported functions should be imported</a:t>
            </a:r>
          </a:p>
          <a:p>
            <a:pPr lvl="1"/>
            <a:r>
              <a:rPr lang="en-US" dirty="0" smtClean="0"/>
              <a:t>(import “test.e7” implementing </a:t>
            </a:r>
            <a:r>
              <a:rPr lang="en-US" dirty="0" err="1" smtClean="0">
                <a:solidFill>
                  <a:srgbClr val="C00000"/>
                </a:solidFill>
              </a:rPr>
              <a:t>sigExp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(import “test.e7” hiding </a:t>
            </a:r>
            <a:r>
              <a:rPr lang="en-US" dirty="0" err="1" smtClean="0">
                <a:solidFill>
                  <a:srgbClr val="C00000"/>
                </a:solidFill>
              </a:rPr>
              <a:t>sigExp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imported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(module Small in </a:t>
            </a:r>
            <a:r>
              <a:rPr lang="en-US" sz="2400" dirty="0" smtClean="0">
                <a:solidFill>
                  <a:srgbClr val="C00000"/>
                </a:solidFill>
              </a:rPr>
              <a:t>(sig (</a:t>
            </a:r>
            <a:r>
              <a:rPr lang="en-US" sz="2400" dirty="0" err="1" smtClean="0">
                <a:solidFill>
                  <a:srgbClr val="C00000"/>
                </a:solidFill>
              </a:rPr>
              <a:t>val</a:t>
            </a:r>
            <a:r>
              <a:rPr lang="en-US" sz="2400" dirty="0" smtClean="0">
                <a:solidFill>
                  <a:srgbClr val="C00000"/>
                </a:solidFill>
              </a:rPr>
              <a:t> tom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)) </a:t>
            </a:r>
            <a:r>
              <a:rPr lang="en-US" sz="2400" dirty="0" smtClean="0"/>
              <a:t>out everything)</a:t>
            </a:r>
          </a:p>
          <a:p>
            <a:pPr>
              <a:buNone/>
            </a:pPr>
            <a:r>
              <a:rPr lang="en-US" sz="2400" dirty="0" smtClean="0"/>
              <a:t>(global temp </a:t>
            </a:r>
            <a:r>
              <a:rPr lang="en-US" sz="2400" dirty="0" err="1" smtClean="0"/>
              <a:t>Int</a:t>
            </a:r>
            <a:r>
              <a:rPr lang="en-US" sz="2400" dirty="0" smtClean="0"/>
              <a:t> 5)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adt</a:t>
            </a:r>
            <a:r>
              <a:rPr lang="en-US" sz="2400" dirty="0" smtClean="0"/>
              <a:t> (Stack a) [a]</a:t>
            </a:r>
          </a:p>
          <a:p>
            <a:pPr>
              <a:buNone/>
            </a:pPr>
            <a:r>
              <a:rPr lang="en-US" sz="2400" dirty="0" smtClean="0"/>
              <a:t>     (global </a:t>
            </a:r>
            <a:r>
              <a:rPr lang="en-US" sz="2400" dirty="0" err="1" smtClean="0"/>
              <a:t>emptySt</a:t>
            </a:r>
            <a:r>
              <a:rPr lang="en-US" sz="2400" dirty="0" smtClean="0"/>
              <a:t> (Stack a) (#nil))</a:t>
            </a:r>
          </a:p>
          <a:p>
            <a:pPr>
              <a:buNone/>
            </a:pPr>
            <a:r>
              <a:rPr lang="en-US" sz="2400" dirty="0" smtClean="0"/>
              <a:t>     (fun push (Stack a) (x a </a:t>
            </a:r>
            <a:r>
              <a:rPr lang="en-US" sz="2400" dirty="0" err="1" smtClean="0"/>
              <a:t>xs</a:t>
            </a:r>
            <a:r>
              <a:rPr lang="en-US" sz="2400" dirty="0" smtClean="0"/>
              <a:t> (Stack a)) (#cons x </a:t>
            </a:r>
            <a:r>
              <a:rPr lang="en-US" sz="2400" dirty="0" err="1" smtClean="0"/>
              <a:t>xs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     (fun pop ( a . (Stack a)) (</a:t>
            </a:r>
            <a:r>
              <a:rPr lang="en-US" sz="2400" dirty="0" err="1" smtClean="0"/>
              <a:t>xs</a:t>
            </a:r>
            <a:r>
              <a:rPr lang="en-US" sz="2400" dirty="0" smtClean="0"/>
              <a:t> (Stack a))</a:t>
            </a:r>
          </a:p>
          <a:p>
            <a:pPr>
              <a:buNone/>
            </a:pPr>
            <a:r>
              <a:rPr lang="en-US" sz="2400" dirty="0" smtClean="0"/>
              <a:t>                     (#pair (!cons 0 </a:t>
            </a:r>
            <a:r>
              <a:rPr lang="en-US" sz="2400" dirty="0" err="1" smtClean="0"/>
              <a:t>xs</a:t>
            </a:r>
            <a:r>
              <a:rPr lang="en-US" sz="2400" dirty="0" smtClean="0"/>
              <a:t>) (!cons 1 </a:t>
            </a:r>
            <a:r>
              <a:rPr lang="en-US" sz="2400" dirty="0" err="1" smtClean="0"/>
              <a:t>xs</a:t>
            </a:r>
            <a:r>
              <a:rPr lang="en-US" sz="2400" dirty="0" smtClean="0"/>
              <a:t>)))     )</a:t>
            </a:r>
          </a:p>
          <a:p>
            <a:pPr>
              <a:buNone/>
            </a:pPr>
            <a:r>
              <a:rPr lang="en-US" sz="2400" dirty="0" smtClean="0"/>
              <a:t>(global www Char 'c')     </a:t>
            </a:r>
          </a:p>
          <a:p>
            <a:pPr>
              <a:buNone/>
            </a:pPr>
            <a:r>
              <a:rPr lang="en-US" sz="2400" dirty="0" smtClean="0"/>
              <a:t>main</a:t>
            </a:r>
          </a:p>
          <a:p>
            <a:pPr>
              <a:buNone/>
            </a:pPr>
            <a:r>
              <a:rPr lang="en-US" sz="2400" dirty="0" smtClean="0"/>
              <a:t>(:= temp (+ tom 1))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exported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(signature E “envSig.sig”)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module Env2 in prelude out 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(data (Tree a)</a:t>
            </a:r>
          </a:p>
          <a:p>
            <a:pPr>
              <a:buNone/>
            </a:pPr>
            <a:r>
              <a:rPr lang="en-US" dirty="0" smtClean="0"/>
              <a:t>   (#leaf)</a:t>
            </a:r>
          </a:p>
          <a:p>
            <a:pPr>
              <a:buNone/>
            </a:pPr>
            <a:r>
              <a:rPr lang="en-US" dirty="0" smtClean="0"/>
              <a:t>   (#node </a:t>
            </a:r>
            <a:r>
              <a:rPr lang="en-US" dirty="0" err="1" smtClean="0"/>
              <a:t>Int</a:t>
            </a:r>
            <a:r>
              <a:rPr lang="en-US" dirty="0" smtClean="0"/>
              <a:t> a (Tree a) (Tree a)))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Main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imported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(signature </a:t>
            </a:r>
            <a:r>
              <a:rPr lang="en-US" dirty="0" smtClean="0"/>
              <a:t>Stack “stack3.sig”)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(import "small.e7" </a:t>
            </a:r>
            <a:r>
              <a:rPr lang="en-US" dirty="0" smtClean="0">
                <a:solidFill>
                  <a:srgbClr val="C00000"/>
                </a:solidFill>
              </a:rPr>
              <a:t>implementing Stack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419600"/>
            <a:ext cx="6324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defsig</a:t>
            </a:r>
            <a:r>
              <a:rPr lang="en-US" dirty="0" smtClean="0"/>
              <a:t> Stack</a:t>
            </a:r>
          </a:p>
          <a:p>
            <a:pPr>
              <a:buNone/>
            </a:pPr>
            <a:r>
              <a:rPr lang="en-US" dirty="0" smtClean="0"/>
              <a:t>(sig (type </a:t>
            </a:r>
            <a:r>
              <a:rPr lang="en-US" dirty="0" smtClean="0"/>
              <a:t>(Stack a))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push (a -&gt; (Stack a) -&gt; (Stack a)))</a:t>
            </a:r>
          </a:p>
          <a:p>
            <a:pPr>
              <a:buNone/>
            </a:pPr>
            <a:r>
              <a:rPr lang="en-US" dirty="0" smtClean="0"/>
              <a:t>       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emptySt</a:t>
            </a:r>
            <a:r>
              <a:rPr lang="en-US" dirty="0" smtClean="0"/>
              <a:t> (Stack a))</a:t>
            </a:r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val</a:t>
            </a:r>
            <a:r>
              <a:rPr lang="en-US" dirty="0" smtClean="0"/>
              <a:t> pop ((Stack a) -&gt; (a.(Stack a))))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))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Heap Pointers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447800"/>
            <a:ext cx="7391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Value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Char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NilV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What distinguishes </a:t>
            </a:r>
            <a:r>
              <a:rPr lang="en-US" sz="2800" dirty="0" err="1" smtClean="0">
                <a:cs typeface="Courier New" pitchFamily="49" charset="0"/>
              </a:rPr>
              <a:t>PairV</a:t>
            </a:r>
            <a:r>
              <a:rPr lang="en-US" sz="2800" dirty="0" smtClean="0">
                <a:cs typeface="Courier New" pitchFamily="49" charset="0"/>
              </a:rPr>
              <a:t>, </a:t>
            </a:r>
            <a:r>
              <a:rPr lang="en-US" sz="2800" dirty="0" err="1" smtClean="0">
                <a:cs typeface="Courier New" pitchFamily="49" charset="0"/>
              </a:rPr>
              <a:t>ConsV</a:t>
            </a:r>
            <a:r>
              <a:rPr lang="en-US" sz="2800" dirty="0" smtClean="0">
                <a:cs typeface="Courier New" pitchFamily="49" charset="0"/>
              </a:rPr>
              <a:t>, and </a:t>
            </a:r>
            <a:r>
              <a:rPr lang="en-US" sz="2800" dirty="0" err="1" smtClean="0">
                <a:cs typeface="Courier New" pitchFamily="49" charset="0"/>
              </a:rPr>
              <a:t>NilV</a:t>
            </a:r>
            <a:r>
              <a:rPr lang="en-US" sz="2800" dirty="0" smtClean="0">
                <a:cs typeface="Courier New" pitchFamily="49" charset="0"/>
              </a:rPr>
              <a:t>?</a:t>
            </a:r>
          </a:p>
          <a:p>
            <a:endParaRPr lang="en-US" sz="2800" dirty="0" smtClean="0"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cs typeface="Courier New" pitchFamily="49" charset="0"/>
              </a:rPr>
              <a:t>They have different names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cs typeface="Courier New" pitchFamily="49" charset="0"/>
              </a:rPr>
              <a:t>They point to consecutive blocks in the heap of different sizes.</a:t>
            </a:r>
            <a:endParaRPr lang="en-US" sz="28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93837"/>
            <a:ext cx="3048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Value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Char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NilV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447800"/>
            <a:ext cx="6172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Value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Char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FunV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Exp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 constructor with </a:t>
            </a:r>
            <a:r>
              <a:rPr lang="en-US" dirty="0" err="1" smtClean="0">
                <a:cs typeface="Courier New" pitchFamily="49" charset="0"/>
              </a:rPr>
              <a:t>with</a:t>
            </a:r>
            <a:r>
              <a:rPr lang="en-US" dirty="0" smtClean="0">
                <a:cs typeface="Courier New" pitchFamily="49" charset="0"/>
              </a:rPr>
              <a:t> N arguments, starting at </a:t>
            </a:r>
            <a:r>
              <a:rPr lang="en-US" dirty="0" err="1" smtClean="0">
                <a:cs typeface="Courier New" pitchFamily="49" charset="0"/>
              </a:rPr>
              <a:t>Addr</a:t>
            </a:r>
            <a:r>
              <a:rPr lang="en-US" dirty="0" smtClean="0">
                <a:cs typeface="Courier New" pitchFamily="49" charset="0"/>
              </a:rPr>
              <a:t> in Heap with name </a:t>
            </a:r>
            <a:r>
              <a:rPr lang="en-US" dirty="0" err="1" smtClean="0">
                <a:cs typeface="Courier New" pitchFamily="49" charset="0"/>
              </a:rPr>
              <a:t>Cname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2514600"/>
            <a:ext cx="685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57400" y="3429000"/>
            <a:ext cx="1600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ons, nil, pair</a:t>
            </a:r>
          </a:p>
          <a:p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ead, tail, </a:t>
            </a:r>
            <a:r>
              <a:rPr lang="en-US" dirty="0" err="1" smtClean="0"/>
              <a:t>fst</a:t>
            </a:r>
            <a:r>
              <a:rPr lang="en-US" dirty="0" smtClean="0"/>
              <a:t>, </a:t>
            </a:r>
            <a:r>
              <a:rPr lang="en-US" dirty="0" err="1" smtClean="0"/>
              <a:t>snd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Predicate</a:t>
            </a:r>
          </a:p>
          <a:p>
            <a:pPr lvl="1"/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6670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data Exp </a:t>
            </a:r>
          </a:p>
          <a:p>
            <a:pPr>
              <a:buNone/>
            </a:pPr>
            <a:r>
              <a:rPr lang="en-US" sz="2000" dirty="0" smtClean="0"/>
              <a:t>  =  While Exp </a:t>
            </a:r>
            <a:r>
              <a:rPr lang="en-US" sz="2000" dirty="0" err="1" smtClean="0"/>
              <a:t>Exp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Bool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| If Exp </a:t>
            </a:r>
            <a:r>
              <a:rPr lang="en-US" sz="2000" dirty="0" err="1" smtClean="0"/>
              <a:t>Exp</a:t>
            </a:r>
            <a:r>
              <a:rPr lang="en-US" sz="2000" dirty="0" smtClean="0"/>
              <a:t> </a:t>
            </a:r>
            <a:r>
              <a:rPr lang="en-US" sz="2000" dirty="0" err="1" smtClean="0"/>
              <a:t>Exp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7030A0"/>
                </a:solidFill>
              </a:rPr>
              <a:t>Pair Exp </a:t>
            </a:r>
            <a:r>
              <a:rPr lang="en-US" sz="2000" dirty="0" err="1" smtClean="0">
                <a:solidFill>
                  <a:srgbClr val="7030A0"/>
                </a:solidFill>
              </a:rPr>
              <a:t>Exp</a:t>
            </a:r>
            <a:endParaRPr lang="en-US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err="1" smtClean="0">
                <a:solidFill>
                  <a:srgbClr val="C00000"/>
                </a:solidFill>
              </a:rPr>
              <a:t>Fst</a:t>
            </a:r>
            <a:r>
              <a:rPr lang="en-US" sz="2000" dirty="0" smtClean="0">
                <a:solidFill>
                  <a:srgbClr val="C00000"/>
                </a:solidFill>
              </a:rPr>
              <a:t> Exp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err="1" smtClean="0">
                <a:solidFill>
                  <a:srgbClr val="C00000"/>
                </a:solidFill>
              </a:rPr>
              <a:t>Snd</a:t>
            </a:r>
            <a:r>
              <a:rPr lang="en-US" sz="2000" dirty="0" smtClean="0">
                <a:solidFill>
                  <a:srgbClr val="C00000"/>
                </a:solidFill>
              </a:rPr>
              <a:t> Exp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7030A0"/>
                </a:solidFill>
              </a:rPr>
              <a:t>Cons Exp </a:t>
            </a:r>
            <a:r>
              <a:rPr lang="en-US" sz="2000" dirty="0" err="1" smtClean="0">
                <a:solidFill>
                  <a:srgbClr val="7030A0"/>
                </a:solidFill>
              </a:rPr>
              <a:t>Exp</a:t>
            </a:r>
            <a:endParaRPr lang="en-US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7030A0"/>
                </a:solidFill>
              </a:rPr>
              <a:t>Nil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C00000"/>
                </a:solidFill>
              </a:rPr>
              <a:t>Head Exp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C00000"/>
                </a:solidFill>
              </a:rPr>
              <a:t>Tail Exp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00B050"/>
                </a:solidFill>
              </a:rPr>
              <a:t>Null Exp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219200"/>
            <a:ext cx="4953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data Exp </a:t>
            </a:r>
          </a:p>
          <a:p>
            <a:pPr>
              <a:buNone/>
            </a:pPr>
            <a:r>
              <a:rPr lang="en-US" sz="2000" dirty="0" smtClean="0"/>
              <a:t>  = While Exp </a:t>
            </a:r>
            <a:r>
              <a:rPr lang="en-US" sz="2000" dirty="0" err="1" smtClean="0"/>
              <a:t>Exp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SourcePos</a:t>
            </a:r>
            <a:r>
              <a:rPr lang="en-US" sz="2000" dirty="0" smtClean="0"/>
              <a:t> </a:t>
            </a:r>
            <a:r>
              <a:rPr lang="en-US" sz="2000" dirty="0" err="1" smtClean="0"/>
              <a:t>Bool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| If Exp </a:t>
            </a:r>
            <a:r>
              <a:rPr lang="en-US" sz="2000" dirty="0" err="1" smtClean="0"/>
              <a:t>Exp</a:t>
            </a:r>
            <a:r>
              <a:rPr lang="en-US" sz="2000" dirty="0" smtClean="0"/>
              <a:t> </a:t>
            </a:r>
            <a:r>
              <a:rPr lang="en-US" sz="2000" dirty="0" err="1" smtClean="0"/>
              <a:t>Exp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| At Exp </a:t>
            </a:r>
            <a:r>
              <a:rPr lang="en-US" sz="2000" dirty="0" err="1" smtClean="0"/>
              <a:t>SourcePos</a:t>
            </a:r>
            <a:r>
              <a:rPr lang="en-US" sz="2000" dirty="0" smtClean="0"/>
              <a:t> [Exp]</a:t>
            </a:r>
          </a:p>
          <a:p>
            <a:pPr>
              <a:buNone/>
            </a:pPr>
            <a:r>
              <a:rPr lang="en-US" sz="2000" dirty="0" smtClean="0"/>
              <a:t>  | Lambda </a:t>
            </a:r>
            <a:r>
              <a:rPr lang="en-US" sz="2000" dirty="0" err="1" smtClean="0"/>
              <a:t>SourcePos</a:t>
            </a:r>
            <a:r>
              <a:rPr lang="en-US" sz="2000" dirty="0" smtClean="0"/>
              <a:t> [</a:t>
            </a:r>
            <a:r>
              <a:rPr lang="en-US" sz="2000" dirty="0" err="1" smtClean="0"/>
              <a:t>Vname</a:t>
            </a:r>
            <a:r>
              <a:rPr lang="en-US" sz="2000" dirty="0" smtClean="0"/>
              <a:t>] Exp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7030A0"/>
                </a:solidFill>
              </a:rPr>
              <a:t>Construction </a:t>
            </a:r>
            <a:r>
              <a:rPr lang="en-US" sz="2000" dirty="0" err="1" smtClean="0">
                <a:solidFill>
                  <a:srgbClr val="7030A0"/>
                </a:solidFill>
              </a:rPr>
              <a:t>SourcePos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Cname</a:t>
            </a:r>
            <a:r>
              <a:rPr lang="en-US" sz="2000" dirty="0" smtClean="0">
                <a:solidFill>
                  <a:srgbClr val="7030A0"/>
                </a:solidFill>
              </a:rPr>
              <a:t> [Exp]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C00000"/>
                </a:solidFill>
              </a:rPr>
              <a:t>Selection </a:t>
            </a:r>
            <a:r>
              <a:rPr lang="en-US" sz="2000" dirty="0" err="1" smtClean="0">
                <a:solidFill>
                  <a:srgbClr val="C00000"/>
                </a:solidFill>
              </a:rPr>
              <a:t>SourcePos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Cname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Exp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| </a:t>
            </a:r>
            <a:r>
              <a:rPr lang="en-US" sz="2000" dirty="0" smtClean="0">
                <a:solidFill>
                  <a:srgbClr val="669900"/>
                </a:solidFill>
              </a:rPr>
              <a:t>Predicate </a:t>
            </a:r>
            <a:r>
              <a:rPr lang="en-US" sz="2000" dirty="0" err="1" smtClean="0">
                <a:solidFill>
                  <a:srgbClr val="669900"/>
                </a:solidFill>
              </a:rPr>
              <a:t>SourcePos</a:t>
            </a:r>
            <a:r>
              <a:rPr lang="en-US" sz="2000" dirty="0" smtClean="0">
                <a:solidFill>
                  <a:srgbClr val="669900"/>
                </a:solidFill>
              </a:rPr>
              <a:t> </a:t>
            </a:r>
            <a:r>
              <a:rPr lang="en-US" sz="2000" dirty="0" err="1" smtClean="0">
                <a:solidFill>
                  <a:srgbClr val="669900"/>
                </a:solidFill>
              </a:rPr>
              <a:t>Cname</a:t>
            </a:r>
            <a:r>
              <a:rPr lang="en-US" sz="2000" dirty="0" smtClean="0">
                <a:solidFill>
                  <a:srgbClr val="669900"/>
                </a:solidFill>
              </a:rPr>
              <a:t> Exp</a:t>
            </a:r>
            <a:endParaRPr lang="en-US" sz="2000" dirty="0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= </a:t>
            </a:r>
            <a:r>
              <a:rPr lang="en-US" dirty="0" err="1" smtClean="0"/>
              <a:t>TyVar</a:t>
            </a:r>
            <a:r>
              <a:rPr lang="en-US" dirty="0" smtClean="0"/>
              <a:t> String         </a:t>
            </a:r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TyFun</a:t>
            </a:r>
            <a:r>
              <a:rPr lang="en-US" dirty="0" smtClean="0"/>
              <a:t> [</a:t>
            </a:r>
            <a:r>
              <a:rPr lang="en-US" dirty="0" err="1" smtClean="0"/>
              <a:t>Typ</a:t>
            </a:r>
            <a:r>
              <a:rPr lang="en-US" dirty="0" smtClean="0"/>
              <a:t>] </a:t>
            </a:r>
            <a:r>
              <a:rPr lang="en-US" dirty="0" err="1" smtClean="0"/>
              <a:t>Typ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TyPair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TyList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TyCon</a:t>
            </a:r>
            <a:r>
              <a:rPr lang="en-US" dirty="0" smtClean="0"/>
              <a:t> String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5240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= </a:t>
            </a:r>
            <a:r>
              <a:rPr lang="en-US" dirty="0" err="1" smtClean="0"/>
              <a:t>TyVar</a:t>
            </a:r>
            <a:r>
              <a:rPr lang="en-US" dirty="0" smtClean="0"/>
              <a:t> String</a:t>
            </a:r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TyFun</a:t>
            </a:r>
            <a:r>
              <a:rPr lang="en-US" dirty="0" smtClean="0"/>
              <a:t> [</a:t>
            </a:r>
            <a:r>
              <a:rPr lang="en-US" dirty="0" err="1" smtClean="0"/>
              <a:t>Typ</a:t>
            </a:r>
            <a:r>
              <a:rPr lang="en-US" dirty="0" smtClean="0"/>
              <a:t>] </a:t>
            </a:r>
            <a:r>
              <a:rPr lang="en-US" dirty="0" err="1" smtClean="0"/>
              <a:t>Typ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| </a:t>
            </a:r>
            <a:r>
              <a:rPr lang="en-US" dirty="0" err="1" smtClean="0"/>
              <a:t>TyCon</a:t>
            </a:r>
            <a:r>
              <a:rPr lang="en-US" dirty="0" smtClean="0"/>
              <a:t>  String [</a:t>
            </a:r>
            <a:r>
              <a:rPr lang="en-US" dirty="0" err="1" smtClean="0"/>
              <a:t>Typ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intT</a:t>
            </a:r>
            <a:r>
              <a:rPr lang="en-US" dirty="0" smtClean="0"/>
              <a:t> = </a:t>
            </a:r>
            <a:r>
              <a:rPr lang="en-US" dirty="0" err="1" smtClean="0"/>
              <a:t>TyCon</a:t>
            </a:r>
            <a:r>
              <a:rPr lang="en-US" dirty="0" smtClean="0"/>
              <a:t> "</a:t>
            </a:r>
            <a:r>
              <a:rPr lang="en-US" dirty="0" err="1" smtClean="0"/>
              <a:t>Int</a:t>
            </a:r>
            <a:r>
              <a:rPr lang="en-US" dirty="0" smtClean="0"/>
              <a:t>" []</a:t>
            </a:r>
          </a:p>
          <a:p>
            <a:pPr>
              <a:buNone/>
            </a:pPr>
            <a:r>
              <a:rPr lang="en-US" dirty="0" err="1" smtClean="0"/>
              <a:t>charT</a:t>
            </a:r>
            <a:r>
              <a:rPr lang="en-US" dirty="0" smtClean="0"/>
              <a:t> = </a:t>
            </a:r>
            <a:r>
              <a:rPr lang="en-US" dirty="0" err="1" smtClean="0"/>
              <a:t>TyCon</a:t>
            </a:r>
            <a:r>
              <a:rPr lang="en-US" dirty="0" smtClean="0"/>
              <a:t> "Char" []</a:t>
            </a:r>
          </a:p>
          <a:p>
            <a:pPr>
              <a:buNone/>
            </a:pPr>
            <a:r>
              <a:rPr lang="en-US" dirty="0" err="1" smtClean="0"/>
              <a:t>boolT</a:t>
            </a:r>
            <a:r>
              <a:rPr lang="en-US" dirty="0" smtClean="0"/>
              <a:t> = </a:t>
            </a:r>
            <a:r>
              <a:rPr lang="en-US" dirty="0" err="1" smtClean="0"/>
              <a:t>TyCon</a:t>
            </a:r>
            <a:r>
              <a:rPr lang="en-US" dirty="0" smtClean="0"/>
              <a:t> "</a:t>
            </a:r>
            <a:r>
              <a:rPr lang="en-US" dirty="0" err="1" smtClean="0"/>
              <a:t>Bool</a:t>
            </a:r>
            <a:r>
              <a:rPr lang="en-US" dirty="0" smtClean="0"/>
              <a:t>" []</a:t>
            </a:r>
          </a:p>
          <a:p>
            <a:pPr>
              <a:buNone/>
            </a:pPr>
            <a:r>
              <a:rPr lang="en-US" dirty="0" err="1" smtClean="0"/>
              <a:t>stringT</a:t>
            </a:r>
            <a:r>
              <a:rPr lang="en-US" dirty="0" smtClean="0"/>
              <a:t> = </a:t>
            </a:r>
            <a:r>
              <a:rPr lang="en-US" dirty="0" err="1" smtClean="0"/>
              <a:t>tylist</a:t>
            </a:r>
            <a:r>
              <a:rPr lang="en-US" dirty="0" smtClean="0"/>
              <a:t>  </a:t>
            </a:r>
            <a:r>
              <a:rPr lang="en-US" dirty="0" err="1" smtClean="0"/>
              <a:t>charT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typair</a:t>
            </a:r>
            <a:r>
              <a:rPr lang="en-US" dirty="0" smtClean="0"/>
              <a:t> x y = </a:t>
            </a:r>
            <a:r>
              <a:rPr lang="en-US" dirty="0" err="1" smtClean="0"/>
              <a:t>TyCon</a:t>
            </a:r>
            <a:r>
              <a:rPr lang="en-US" dirty="0" smtClean="0"/>
              <a:t>  "Pair" 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err="1" smtClean="0"/>
              <a:t>tylist</a:t>
            </a:r>
            <a:r>
              <a:rPr lang="en-US" dirty="0" smtClean="0"/>
              <a:t> x = </a:t>
            </a:r>
            <a:r>
              <a:rPr lang="en-US" dirty="0" err="1" smtClean="0"/>
              <a:t>TyCon</a:t>
            </a:r>
            <a:r>
              <a:rPr lang="en-US" dirty="0" smtClean="0"/>
              <a:t>  "List" [x]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Construction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 a b), nil, (pair a b)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 a b), (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nil) , (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pair a b)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Selection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(head x), (tail x),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x),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 0 x), 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 1 x)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pair 0 x) 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pair 1 x)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Predicate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(null x), (@not (null x))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nil x), 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 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run state (Construction _ c </a:t>
            </a:r>
            <a:r>
              <a:rPr lang="en-US" dirty="0" err="1" smtClean="0">
                <a:latin typeface="Arial Narrow" pitchFamily="34" charset="0"/>
              </a:rPr>
              <a:t>es</a:t>
            </a:r>
            <a:r>
              <a:rPr lang="en-US" dirty="0" smtClean="0">
                <a:latin typeface="Arial Narrow" pitchFamily="34" charset="0"/>
              </a:rPr>
              <a:t>) = 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do { (vals,state2) &lt;- </a:t>
            </a:r>
            <a:r>
              <a:rPr lang="en-US" dirty="0" err="1" smtClean="0">
                <a:latin typeface="Arial Narrow" pitchFamily="34" charset="0"/>
              </a:rPr>
              <a:t>interpList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vars</a:t>
            </a:r>
            <a:r>
              <a:rPr lang="en-US" dirty="0" smtClean="0">
                <a:latin typeface="Arial Narrow" pitchFamily="34" charset="0"/>
              </a:rPr>
              <a:t> state </a:t>
            </a:r>
            <a:r>
              <a:rPr lang="en-US" dirty="0" err="1" smtClean="0">
                <a:latin typeface="Arial Narrow" pitchFamily="34" charset="0"/>
              </a:rPr>
              <a:t>es</a:t>
            </a: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; let count = length </a:t>
            </a:r>
            <a:r>
              <a:rPr lang="en-US" dirty="0" err="1" smtClean="0">
                <a:latin typeface="Arial Narrow" pitchFamily="34" charset="0"/>
              </a:rPr>
              <a:t>es</a:t>
            </a: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  (addr,state3) = allocate count </a:t>
            </a:r>
            <a:r>
              <a:rPr lang="en-US" dirty="0" err="1" smtClean="0">
                <a:latin typeface="Arial Narrow" pitchFamily="34" charset="0"/>
              </a:rPr>
              <a:t>vals</a:t>
            </a:r>
            <a:r>
              <a:rPr lang="en-US" dirty="0" smtClean="0">
                <a:latin typeface="Arial Narrow" pitchFamily="34" charset="0"/>
              </a:rPr>
              <a:t> state2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; return(</a:t>
            </a:r>
            <a:r>
              <a:rPr lang="en-US" dirty="0" err="1" smtClean="0">
                <a:latin typeface="Arial Narrow" pitchFamily="34" charset="0"/>
              </a:rPr>
              <a:t>ConV</a:t>
            </a:r>
            <a:r>
              <a:rPr lang="en-US" dirty="0" smtClean="0">
                <a:latin typeface="Arial Narrow" pitchFamily="34" charset="0"/>
              </a:rPr>
              <a:t> c count addr,state3)}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(#node 3 ‘x’ (#leaf) (#leaf))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5334000"/>
            <a:ext cx="502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2137</Words>
  <Application>Microsoft Office PowerPoint</Application>
  <PresentationFormat>On-screen Show (4:3)</PresentationFormat>
  <Paragraphs>341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Notes on specifying  user defined types</vt:lpstr>
      <vt:lpstr>Slide 2</vt:lpstr>
      <vt:lpstr>Data as Heap Pointers</vt:lpstr>
      <vt:lpstr>Generic Constructors</vt:lpstr>
      <vt:lpstr>What operations?</vt:lpstr>
      <vt:lpstr>Expressions</vt:lpstr>
      <vt:lpstr>Types</vt:lpstr>
      <vt:lpstr>What operations?</vt:lpstr>
      <vt:lpstr>Semantics construction</vt:lpstr>
      <vt:lpstr>Semantics Selection </vt:lpstr>
      <vt:lpstr>Semantics Predicate</vt:lpstr>
      <vt:lpstr>Some samples</vt:lpstr>
      <vt:lpstr>Defining new types</vt:lpstr>
      <vt:lpstr>Example</vt:lpstr>
      <vt:lpstr>Abstract Data types</vt:lpstr>
      <vt:lpstr>Example</vt:lpstr>
      <vt:lpstr>Another Example</vt:lpstr>
      <vt:lpstr>Modules</vt:lpstr>
      <vt:lpstr>Sig-Item</vt:lpstr>
      <vt:lpstr>A signature is a set of Sig-Items</vt:lpstr>
      <vt:lpstr>Signatures </vt:lpstr>
      <vt:lpstr>Signatures can be read from files</vt:lpstr>
      <vt:lpstr>SigExp</vt:lpstr>
      <vt:lpstr>Examples</vt:lpstr>
      <vt:lpstr>Use of SigExp</vt:lpstr>
      <vt:lpstr>What needs to be imported</vt:lpstr>
      <vt:lpstr>What should be exported</vt:lpstr>
      <vt:lpstr>What should be imported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43</cp:revision>
  <dcterms:created xsi:type="dcterms:W3CDTF">2014-02-25T21:42:12Z</dcterms:created>
  <dcterms:modified xsi:type="dcterms:W3CDTF">2015-02-23T23:00:47Z</dcterms:modified>
</cp:coreProperties>
</file>