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6" r:id="rId4"/>
    <p:sldId id="281" r:id="rId5"/>
    <p:sldId id="287" r:id="rId6"/>
    <p:sldId id="279" r:id="rId7"/>
    <p:sldId id="280" r:id="rId8"/>
    <p:sldId id="282" r:id="rId9"/>
    <p:sldId id="289" r:id="rId10"/>
    <p:sldId id="290" r:id="rId11"/>
    <p:sldId id="291" r:id="rId12"/>
    <p:sldId id="292" r:id="rId13"/>
    <p:sldId id="296" r:id="rId14"/>
    <p:sldId id="293" r:id="rId15"/>
    <p:sldId id="294" r:id="rId16"/>
    <p:sldId id="295" r:id="rId17"/>
    <p:sldId id="264" r:id="rId18"/>
    <p:sldId id="265" r:id="rId19"/>
    <p:sldId id="269" r:id="rId20"/>
    <p:sldId id="267" r:id="rId21"/>
    <p:sldId id="268" r:id="rId22"/>
    <p:sldId id="270" r:id="rId23"/>
    <p:sldId id="271" r:id="rId24"/>
    <p:sldId id="272" r:id="rId25"/>
    <p:sldId id="277" r:id="rId26"/>
    <p:sldId id="283" r:id="rId27"/>
    <p:sldId id="276" r:id="rId28"/>
    <p:sldId id="273" r:id="rId29"/>
    <p:sldId id="274" r:id="rId30"/>
    <p:sldId id="27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49424-83AC-4503-98F1-3B81405B8514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04FA5-3237-4498-924F-CD976F0499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0B49-F949-4A91-9252-2831DDD76BDB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CB824-65AB-4461-A6A5-48C0FCDBC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353F0-5189-4E0A-83CE-D1F97A59AE98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AC1A4-D428-4FF1-9AF3-D2C774AF2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2FB8B-5632-46BB-A9BC-4F21D6654CA5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FBAB-F6E9-42EA-92F8-AD68037CAA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B2F0A-6D55-4C47-BBC0-691BB909F76B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9E5FD-B55B-4D41-B33B-544BA05BFC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8C883-ACDE-44D8-8FE4-CA5C3474463B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8E19D-66B9-4C64-B933-03E7071A2D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FA0A3-B0CC-4048-9B6C-F2F9C6D01731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1F5D1-67A8-485E-9CA7-C322EBEA0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4C7A3-0954-46C9-BEA7-E7F5A034A6C3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4C63-0190-4E90-9018-2242782037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CFBE9-4C4C-41A8-A499-B278E12D7F3F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6B70F-E4FD-4429-9897-476EF001CD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472AC-52D6-43BF-BED3-3C6A0472A17D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459D-B474-4871-B747-5680C521C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0B7C-3EDA-4BC7-8F39-C6D94F18B4EE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45AA0-0B06-48C3-80F2-37A0411765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1466E4-CE01-44B3-B354-52B7E1097F32}" type="datetimeFigureOut">
              <a:rPr lang="en-US"/>
              <a:pPr>
                <a:defRPr/>
              </a:pPr>
              <a:t>9/28/2009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BD67A4-28D5-45EA-BCB5-E0E890D5E7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ghc/docs/latest/html/libraries/base/Data-List.html#v%3AelemInd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Haskell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Tim </a:t>
            </a:r>
            <a:r>
              <a:rPr lang="en-US" dirty="0" err="1" smtClean="0"/>
              <a:t>Sheard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Choose your operating system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Linux</a:t>
            </a:r>
          </a:p>
          <a:p>
            <a:pPr lvl="2"/>
            <a:r>
              <a:rPr lang="en-US" sz="1800" dirty="0" smtClean="0"/>
              <a:t>On </a:t>
            </a:r>
            <a:r>
              <a:rPr lang="en-US" sz="1800" dirty="0" err="1" smtClean="0"/>
              <a:t>Debian</a:t>
            </a:r>
            <a:endParaRPr lang="en-US" sz="1800" dirty="0" smtClean="0"/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/>
              <a:t>apt-get install </a:t>
            </a:r>
            <a:r>
              <a:rPr lang="en-US" sz="1800" dirty="0" smtClean="0"/>
              <a:t>ghc6</a:t>
            </a:r>
            <a:endParaRPr lang="en-US" dirty="0" smtClean="0"/>
          </a:p>
          <a:p>
            <a:r>
              <a:rPr lang="en-US" dirty="0" smtClean="0"/>
              <a:t>Follow directions</a:t>
            </a:r>
          </a:p>
          <a:p>
            <a:r>
              <a:rPr lang="en-US" dirty="0" smtClean="0"/>
              <a:t>Ask me if you have problems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447800"/>
            <a:ext cx="2707015" cy="494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5638800" cy="1143000"/>
          </a:xfrm>
        </p:spPr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953000"/>
          </a:xfrm>
        </p:spPr>
        <p:txBody>
          <a:bodyPr/>
          <a:lstStyle/>
          <a:p>
            <a:r>
              <a:rPr lang="en-US" dirty="0" smtClean="0"/>
              <a:t>In the directory where GHC is installed, there is a directory called “doc”</a:t>
            </a:r>
          </a:p>
          <a:p>
            <a:endParaRPr lang="en-US" dirty="0" smtClean="0"/>
          </a:p>
          <a:p>
            <a:r>
              <a:rPr lang="en-US" dirty="0" smtClean="0"/>
              <a:t>In this directory is file called “index.html”</a:t>
            </a:r>
          </a:p>
          <a:p>
            <a:endParaRPr lang="en-US" dirty="0" smtClean="0"/>
          </a:p>
          <a:p>
            <a:r>
              <a:rPr lang="en-US" dirty="0" smtClean="0"/>
              <a:t>Book mark this in your browser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28600"/>
            <a:ext cx="31527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429000"/>
            <a:ext cx="25241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419600" y="27432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848100" y="48387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en-US" dirty="0" smtClean="0"/>
              <a:t>Arrange your screen with side by side </a:t>
            </a:r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Editor</a:t>
            </a:r>
          </a:p>
          <a:p>
            <a:pPr lvl="1"/>
            <a:r>
              <a:rPr lang="en-US" dirty="0" smtClean="0"/>
              <a:t>GHCI</a:t>
            </a:r>
          </a:p>
          <a:p>
            <a:pPr lvl="1"/>
            <a:r>
              <a:rPr lang="en-US" dirty="0" smtClean="0"/>
              <a:t>Help</a:t>
            </a:r>
            <a:endParaRPr 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133600"/>
            <a:ext cx="63777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what’s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876800"/>
          </a:xfrm>
        </p:spPr>
        <p:txBody>
          <a:bodyPr/>
          <a:lstStyle/>
          <a:p>
            <a:r>
              <a:rPr lang="en-US" sz="2800" dirty="0" smtClean="0"/>
              <a:t>From the index page click on “The Users Guide”</a:t>
            </a:r>
          </a:p>
          <a:p>
            <a:endParaRPr lang="en-US" sz="2800" dirty="0" smtClean="0"/>
          </a:p>
          <a:p>
            <a:r>
              <a:rPr lang="en-US" sz="2800" dirty="0" smtClean="0"/>
              <a:t>Scroll down to “Using GHCI”</a:t>
            </a:r>
          </a:p>
          <a:p>
            <a:endParaRPr lang="en-US" sz="2800" dirty="0" smtClean="0"/>
          </a:p>
          <a:p>
            <a:r>
              <a:rPr lang="en-US" sz="2800" dirty="0" smtClean="0"/>
              <a:t>Explore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447800"/>
            <a:ext cx="442163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514600"/>
            <a:ext cx="5476875" cy="417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Writing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2438400" cy="5410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Start up an editor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Start up </a:t>
            </a:r>
            <a:r>
              <a:rPr lang="en-US" dirty="0" err="1" smtClean="0"/>
              <a:t>ghci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Write a program in the editor, 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save </a:t>
            </a:r>
            <a:r>
              <a:rPr lang="en-US" dirty="0" smtClean="0"/>
              <a:t>the file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“open” the file </a:t>
            </a:r>
            <a:r>
              <a:rPr lang="en-US" dirty="0" smtClean="0"/>
              <a:t>in </a:t>
            </a:r>
            <a:r>
              <a:rPr lang="en-US" dirty="0" err="1" smtClean="0"/>
              <a:t>ghci</a:t>
            </a:r>
            <a:r>
              <a:rPr lang="en-US" dirty="0" smtClean="0"/>
              <a:t> by using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200" dirty="0" smtClean="0"/>
              <a:t>:l C:\tmp\X\Main.hs</a:t>
            </a:r>
            <a:endParaRPr lang="en-US" sz="22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32004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62200" y="15240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28800" y="2286000"/>
            <a:ext cx="4419600" cy="382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2200" y="4724400"/>
            <a:ext cx="23622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286000" y="3124200"/>
            <a:ext cx="4267200" cy="3200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525963"/>
          </a:xfrm>
        </p:spPr>
        <p:txBody>
          <a:bodyPr/>
          <a:lstStyle/>
          <a:p>
            <a:r>
              <a:rPr lang="en-US" dirty="0" err="1" smtClean="0"/>
              <a:t>GHCi</a:t>
            </a:r>
            <a:r>
              <a:rPr lang="en-US" dirty="0" smtClean="0"/>
              <a:t> allows the user to set many options.</a:t>
            </a:r>
          </a:p>
          <a:p>
            <a:r>
              <a:rPr lang="en-US" dirty="0" smtClean="0"/>
              <a:t>I recommend use of the “show type option” especially for new users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     :set   +t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429000"/>
            <a:ext cx="63531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in </a:t>
            </a:r>
            <a:r>
              <a:rPr lang="en-US" dirty="0" err="1" smtClean="0"/>
              <a:t>Ghci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50292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Type an expression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GHCI</a:t>
            </a:r>
            <a:r>
              <a:rPr lang="en-US" dirty="0" smtClean="0"/>
              <a:t> </a:t>
            </a:r>
            <a:r>
              <a:rPr lang="en-US" dirty="0" smtClean="0"/>
              <a:t>checks that it is well formed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Well-typed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Evaluates the expression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Carries out the computation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Prints the result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And the Type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219200"/>
            <a:ext cx="372545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data?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Measurements of some kind stored in a computer.</a:t>
            </a:r>
          </a:p>
          <a:p>
            <a:pPr lvl="1"/>
            <a:r>
              <a:rPr lang="en-US" smtClean="0"/>
              <a:t>Examples </a:t>
            </a:r>
          </a:p>
          <a:p>
            <a:pPr lvl="2"/>
            <a:r>
              <a:rPr lang="en-US" smtClean="0"/>
              <a:t>Simple:  numbers, text, truth values  …</a:t>
            </a:r>
          </a:p>
          <a:p>
            <a:pPr lvl="2"/>
            <a:r>
              <a:rPr lang="en-US" smtClean="0"/>
              <a:t>Structured:  sequences,  sets, records …</a:t>
            </a:r>
          </a:p>
          <a:p>
            <a:pPr lvl="2"/>
            <a:r>
              <a:rPr lang="en-US" smtClean="0"/>
              <a:t>Complex:  dictionaries, music, pictures …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in 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4958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Numbers – </a:t>
            </a:r>
            <a:r>
              <a:rPr lang="en-US" dirty="0" err="1" smtClean="0"/>
              <a:t>Int</a:t>
            </a:r>
            <a:r>
              <a:rPr lang="en-US" dirty="0" smtClean="0"/>
              <a:t>, Integer, Double etc.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23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67.3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Truth Values –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True   False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Text – String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“Tim”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“23”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Sequences – List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[1,3,4]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[</a:t>
            </a:r>
            <a:r>
              <a:rPr lang="en-US" dirty="0" err="1" smtClean="0"/>
              <a:t>True,False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295400"/>
            <a:ext cx="332349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kinds of Data can we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There are many different kinds of data.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Haskell comes with a set of predefined </a:t>
            </a:r>
            <a:r>
              <a:rPr lang="en-US" dirty="0" smtClean="0"/>
              <a:t>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 now – Integer, </a:t>
            </a:r>
            <a:r>
              <a:rPr lang="en-US" dirty="0" err="1" smtClean="0"/>
              <a:t>Bool</a:t>
            </a:r>
            <a:r>
              <a:rPr lang="en-US" dirty="0" smtClean="0"/>
              <a:t>, List, String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Later we will learn how to define our own (new) kinds of </a:t>
            </a:r>
            <a:r>
              <a:rPr lang="en-US" dirty="0" smtClean="0"/>
              <a:t>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Stack, Queue, Tree, Table, Hash, …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new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Goals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Learn how to design and use data structures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Learn to write programs using the programming language Haskell.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Learn by example.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Watch others, study programs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Demo programs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Peer evaluation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Code walk </a:t>
            </a:r>
            <a:r>
              <a:rPr lang="en-US" dirty="0" err="1" smtClean="0"/>
              <a:t>throughs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Write your own programs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Worksheets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Crib Sheets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Assignments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Pair programming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do anything interesting we need operations that compute new data from old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Examples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Integer:  div  mod  (+) (-) (*)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Bool</a:t>
            </a:r>
            <a:r>
              <a:rPr lang="en-US" dirty="0" smtClean="0"/>
              <a:t>: (&amp;&amp;) (||) not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List: (++)  head  tail reverse length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Operations come in two forms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Prefix:    div 8 2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Infix :      8 * 2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248400" y="2667000"/>
            <a:ext cx="2743200" cy="1600200"/>
          </a:xfrm>
          <a:prstGeom prst="wedgeRoundRectCallout">
            <a:avLst>
              <a:gd name="adj1" fmla="val -83445"/>
              <a:gd name="adj2" fmla="val -111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 write surround infix operators with parentheses (*) when we want to talk about them (but not when we use them)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operations are there?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sz="2800" dirty="0" smtClean="0"/>
              <a:t>Many </a:t>
            </a:r>
            <a:r>
              <a:rPr lang="en-US" sz="2800" dirty="0" smtClean="0"/>
              <a:t>different </a:t>
            </a:r>
            <a:r>
              <a:rPr lang="en-US" sz="2800" dirty="0" smtClean="0"/>
              <a:t>ways to find operations</a:t>
            </a:r>
          </a:p>
          <a:p>
            <a:pPr lvl="1"/>
            <a:r>
              <a:rPr lang="en-US" sz="2400" dirty="0" smtClean="0"/>
              <a:t>Click on the </a:t>
            </a:r>
            <a:r>
              <a:rPr lang="en-US" sz="2400" dirty="0" smtClean="0"/>
              <a:t>Libraries link from the users guide</a:t>
            </a:r>
          </a:p>
          <a:p>
            <a:pPr lvl="1"/>
            <a:r>
              <a:rPr lang="en-US" sz="2400" dirty="0" smtClean="0"/>
              <a:t>Use one of the crib sheets from the Haskell Resource Links</a:t>
            </a:r>
            <a:endParaRPr lang="en-US" sz="24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200400"/>
            <a:ext cx="3486299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048000"/>
            <a:ext cx="257048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Libraries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609600"/>
          </a:xfrm>
        </p:spPr>
        <p:txBody>
          <a:bodyPr/>
          <a:lstStyle/>
          <a:p>
            <a:r>
              <a:rPr lang="en-US" sz="2400" dirty="0" smtClean="0"/>
              <a:t>Click  </a:t>
            </a:r>
            <a:r>
              <a:rPr lang="en-US" sz="2400" dirty="0" smtClean="0"/>
              <a:t>“Libraries</a:t>
            </a:r>
            <a:r>
              <a:rPr lang="en-US" sz="2400" dirty="0" smtClean="0"/>
              <a:t>” </a:t>
            </a:r>
            <a:r>
              <a:rPr lang="en-US" sz="2400" dirty="0" smtClean="0"/>
              <a:t> </a:t>
            </a:r>
            <a:r>
              <a:rPr lang="en-US" sz="2400" dirty="0" smtClean="0"/>
              <a:t>from the users guide</a:t>
            </a:r>
            <a:endParaRPr lang="en-US" sz="2400" dirty="0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3338513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514600"/>
            <a:ext cx="3567113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7620000" y="1828800"/>
            <a:ext cx="1371600" cy="2057400"/>
          </a:xfrm>
          <a:prstGeom prst="wedgeRoundRectCallout">
            <a:avLst>
              <a:gd name="adj1" fmla="val -58897"/>
              <a:gd name="adj2" fmla="val 124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Slide down to the “Prelude” library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4572000" y="3048000"/>
            <a:ext cx="3276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76800" cy="1143000"/>
          </a:xfrm>
        </p:spPr>
        <p:txBody>
          <a:bodyPr/>
          <a:lstStyle/>
          <a:p>
            <a:r>
              <a:rPr lang="en-US" smtClean="0"/>
              <a:t>Explore the Prelude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800600"/>
          </a:xfrm>
        </p:spPr>
        <p:txBody>
          <a:bodyPr/>
          <a:lstStyle/>
          <a:p>
            <a:r>
              <a:rPr lang="en-US" smtClean="0"/>
              <a:t>Once the prelude window is found - </a:t>
            </a:r>
          </a:p>
          <a:p>
            <a:endParaRPr lang="en-US" smtClean="0"/>
          </a:p>
          <a:p>
            <a:r>
              <a:rPr lang="en-US" smtClean="0"/>
              <a:t>Click the links and explore all the predefined operations in Haskell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685800"/>
            <a:ext cx="29876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Values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667000" y="1524000"/>
            <a:ext cx="4191000" cy="838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4400" smtClean="0"/>
              <a:t>X = 3 + 4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838200" y="3200400"/>
            <a:ext cx="914400" cy="612775"/>
          </a:xfrm>
          <a:prstGeom prst="wedgeRoundRectCallout">
            <a:avLst>
              <a:gd name="adj1" fmla="val 168719"/>
              <a:gd name="adj2" fmla="val -229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Name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3352800"/>
            <a:ext cx="1143000" cy="612775"/>
          </a:xfrm>
          <a:prstGeom prst="wedgeRoundRectCallout">
            <a:avLst>
              <a:gd name="adj1" fmla="val -10087"/>
              <a:gd name="adj2" fmla="val -2605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equality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29200" y="3276600"/>
            <a:ext cx="1752600" cy="612775"/>
          </a:xfrm>
          <a:prstGeom prst="wedgeRoundRectCallout">
            <a:avLst>
              <a:gd name="adj1" fmla="val -83909"/>
              <a:gd name="adj2" fmla="val -231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expression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0" y="4953000"/>
            <a:ext cx="6477000" cy="1219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4400" dirty="0">
                <a:latin typeface="+mn-lt"/>
              </a:rPr>
              <a:t>Many program are just a series of named values.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implicit types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legal expression has a type.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Integer</a:t>
            </a:r>
          </a:p>
          <a:p>
            <a:pPr lvl="1"/>
            <a:r>
              <a:rPr lang="en-US" smtClean="0"/>
              <a:t>String</a:t>
            </a:r>
          </a:p>
          <a:p>
            <a:pPr lvl="1"/>
            <a:r>
              <a:rPr lang="en-US" smtClean="0"/>
              <a:t>Char</a:t>
            </a:r>
          </a:p>
          <a:p>
            <a:pPr lvl="1"/>
            <a:r>
              <a:rPr lang="en-US" smtClean="0"/>
              <a:t>Double</a:t>
            </a:r>
          </a:p>
          <a:p>
            <a:pPr lvl="1"/>
            <a:r>
              <a:rPr lang="en-US" smtClean="0"/>
              <a:t>[Integer]</a:t>
            </a:r>
          </a:p>
          <a:p>
            <a:pPr lvl="1"/>
            <a:r>
              <a:rPr lang="en-US" smtClean="0"/>
              <a:t>Bool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expressions have more than one type.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numeric constants are especially bothersome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These will cause you many headaches until you get used to the error messages.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Example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5:: Integer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5:: Double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5::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5:: Num t =&gt; 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Commands cause an action on the world.</a:t>
            </a:r>
          </a:p>
          <a:p>
            <a:r>
              <a:rPr lang="en-US" smtClean="0"/>
              <a:t>Most commonly used commands perform Input and Output.</a:t>
            </a:r>
          </a:p>
          <a:p>
            <a:pPr lvl="1"/>
            <a:r>
              <a:rPr lang="en-US" smtClean="0"/>
              <a:t>Read from the key board </a:t>
            </a:r>
          </a:p>
          <a:p>
            <a:pPr lvl="2"/>
            <a:r>
              <a:rPr lang="en-US" smtClean="0"/>
              <a:t>getLine, getContents</a:t>
            </a:r>
          </a:p>
          <a:p>
            <a:pPr lvl="1"/>
            <a:r>
              <a:rPr lang="en-US" smtClean="0"/>
              <a:t>Print to the console</a:t>
            </a:r>
          </a:p>
          <a:p>
            <a:pPr lvl="2"/>
            <a:r>
              <a:rPr lang="en-US" smtClean="0"/>
              <a:t>putStrLn, print</a:t>
            </a:r>
          </a:p>
          <a:p>
            <a:pPr lvl="1"/>
            <a:r>
              <a:rPr lang="en-US" smtClean="0"/>
              <a:t>Read from files</a:t>
            </a:r>
          </a:p>
          <a:p>
            <a:pPr lvl="2"/>
            <a:r>
              <a:rPr lang="en-US" smtClean="0"/>
              <a:t>readFile, writeFile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functions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lists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 can’t learn to program unless you write programs.</a:t>
            </a:r>
          </a:p>
          <a:p>
            <a:r>
              <a:rPr lang="en-US" sz="2800" dirty="0" smtClean="0"/>
              <a:t>You learn </a:t>
            </a:r>
            <a:r>
              <a:rPr lang="en-US" sz="2800" dirty="0" smtClean="0"/>
              <a:t>to write </a:t>
            </a:r>
            <a:r>
              <a:rPr lang="en-US" sz="2800" dirty="0" smtClean="0"/>
              <a:t>better programs by getting feedback.</a:t>
            </a:r>
          </a:p>
          <a:p>
            <a:r>
              <a:rPr lang="en-US" sz="2800" dirty="0" smtClean="0"/>
              <a:t>I can’t give enough feedback to a class of size 30.</a:t>
            </a:r>
          </a:p>
          <a:p>
            <a:r>
              <a:rPr lang="en-US" sz="2800" dirty="0" smtClean="0"/>
              <a:t>Peer evaluation is utilizing students to provide feedback to other students about their programs.</a:t>
            </a:r>
          </a:p>
          <a:p>
            <a:r>
              <a:rPr lang="en-US" sz="2800" dirty="0" smtClean="0"/>
              <a:t>This is serious business</a:t>
            </a:r>
          </a:p>
          <a:p>
            <a:pPr lvl="1"/>
            <a:r>
              <a:rPr lang="en-US" sz="2400" dirty="0" smtClean="0"/>
              <a:t>Both the program author and the peer evaluator can learn a lot from this practice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functions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Factorial</a:t>
            </a:r>
          </a:p>
          <a:p>
            <a:r>
              <a:rPr lang="en-US" smtClean="0"/>
              <a:t>99 beer song</a:t>
            </a:r>
          </a:p>
          <a:p>
            <a:r>
              <a:rPr lang="en-US" smtClean="0"/>
              <a:t>Rolling two die</a:t>
            </a:r>
          </a:p>
          <a:p>
            <a:r>
              <a:rPr lang="en-US" smtClean="0"/>
              <a:t>12 days of christmas</a:t>
            </a:r>
          </a:p>
          <a:p>
            <a:r>
              <a:rPr lang="en-US" smtClean="0"/>
              <a:t>Digitval and string to value</a:t>
            </a:r>
          </a:p>
          <a:p>
            <a:r>
              <a:rPr lang="en-US" smtClean="0"/>
              <a:t>Sort  maximum, </a:t>
            </a:r>
            <a:r>
              <a:rPr lang="en-US" smtClean="0">
                <a:hlinkClick r:id="rId2"/>
              </a:rPr>
              <a:t>elemIndices</a:t>
            </a:r>
            <a:r>
              <a:rPr lang="en-US" smtClean="0"/>
              <a:t>, take , drop</a:t>
            </a:r>
          </a:p>
          <a:p>
            <a:pPr lvl="1"/>
            <a:r>
              <a:rPr lang="en-US" smtClean="0"/>
              <a:t>Maximum, filter, (++)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programming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 in pairs.</a:t>
            </a:r>
          </a:p>
          <a:p>
            <a:r>
              <a:rPr lang="en-US" smtClean="0"/>
              <a:t>Two sets of eyes and brains is better than one.</a:t>
            </a:r>
          </a:p>
          <a:p>
            <a:r>
              <a:rPr lang="en-US" smtClean="0"/>
              <a:t>One person “drives” – works the keyboard.</a:t>
            </a:r>
          </a:p>
          <a:p>
            <a:r>
              <a:rPr lang="en-US" smtClean="0"/>
              <a:t>One person “navigates” – decides strategy and looks for errors.</a:t>
            </a:r>
          </a:p>
          <a:p>
            <a:r>
              <a:rPr lang="en-US" smtClean="0"/>
              <a:t>Switch roles at least every half hour.</a:t>
            </a:r>
          </a:p>
          <a:p>
            <a:r>
              <a:rPr lang="en-US" smtClean="0"/>
              <a:t>Think before you type!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</a:t>
            </a:r>
            <a:r>
              <a:rPr lang="en-US" dirty="0" err="1" smtClean="0"/>
              <a:t>throughs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 of a program explains his code line by line to a group evaluators.</a:t>
            </a:r>
          </a:p>
          <a:p>
            <a:r>
              <a:rPr lang="en-US" dirty="0" smtClean="0"/>
              <a:t>The evaluators </a:t>
            </a:r>
          </a:p>
          <a:p>
            <a:pPr lvl="1"/>
            <a:r>
              <a:rPr lang="en-US" dirty="0" smtClean="0"/>
              <a:t>ask questions about what they don’t understand</a:t>
            </a:r>
          </a:p>
          <a:p>
            <a:pPr lvl="1"/>
            <a:r>
              <a:rPr lang="en-US" dirty="0" smtClean="0"/>
              <a:t>Suggest improvements to code</a:t>
            </a:r>
          </a:p>
          <a:p>
            <a:pPr lvl="1"/>
            <a:r>
              <a:rPr lang="en-US" dirty="0" smtClean="0"/>
              <a:t>Suggest code restructuring</a:t>
            </a:r>
          </a:p>
          <a:p>
            <a:r>
              <a:rPr lang="en-US" dirty="0" smtClean="0"/>
              <a:t>Code structure (use of abstractions, functions, modules etc), comments, </a:t>
            </a:r>
            <a:r>
              <a:rPr lang="en-US" dirty="0" smtClean="0"/>
              <a:t>indentation are all subject to </a:t>
            </a:r>
            <a:r>
              <a:rPr lang="en-US" dirty="0" err="1" smtClean="0"/>
              <a:t>suggesstion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programming resource link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3181448" cy="454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class programming worksheets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will often use worksheets in class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Go to the programming resource link page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Download the worksheet to your own computer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Work in pairs to complete the worksheet.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When your pair is finished. Get up from your table and find a pair that could use some assistance.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Over their shoulder (don’t touch the computer!) help them to finish the worksheet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When everyone is standing we’ll move on to the next unit.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resources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Study the resources provided.</a:t>
            </a:r>
          </a:p>
          <a:p>
            <a:r>
              <a:rPr lang="en-US" smtClean="0"/>
              <a:t>Try and recognize what makes a program good.</a:t>
            </a:r>
          </a:p>
          <a:p>
            <a:r>
              <a:rPr lang="en-US" smtClean="0"/>
              <a:t>Learn the “structure” of programs. Many errors are silly misspellings or forgotten punctuation.</a:t>
            </a:r>
          </a:p>
          <a:p>
            <a:r>
              <a:rPr lang="en-US" smtClean="0"/>
              <a:t>Always ask for help! Many times another pair of eyes will immediately see what’s wrong.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/>
          <a:lstStyle/>
          <a:p>
            <a:r>
              <a:rPr lang="en-US" dirty="0" smtClean="0"/>
              <a:t>Installing GHCI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/>
          <a:lstStyle/>
          <a:p>
            <a:r>
              <a:rPr lang="en-US" dirty="0" smtClean="0"/>
              <a:t>We will use GHC 6.10.4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haskell.org</a:t>
            </a:r>
          </a:p>
          <a:p>
            <a:r>
              <a:rPr lang="en-US" dirty="0" smtClean="0"/>
              <a:t>Click on the </a:t>
            </a:r>
            <a:r>
              <a:rPr lang="en-US" dirty="0" smtClean="0"/>
              <a:t>H</a:t>
            </a:r>
            <a:r>
              <a:rPr lang="en-US" dirty="0" smtClean="0"/>
              <a:t>askell platform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914400"/>
            <a:ext cx="3474085" cy="563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667000" y="3429000"/>
            <a:ext cx="2743200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1005</Words>
  <Application>Microsoft Office PowerPoint</Application>
  <PresentationFormat>On-screen Show (4:3)</PresentationFormat>
  <Paragraphs>189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Getting Started with Haskell</vt:lpstr>
      <vt:lpstr>Learning a new language</vt:lpstr>
      <vt:lpstr>Peer Evaluation</vt:lpstr>
      <vt:lpstr>Pair programming</vt:lpstr>
      <vt:lpstr>Code walk throughs</vt:lpstr>
      <vt:lpstr>The programming resource link</vt:lpstr>
      <vt:lpstr>In class programming worksheets</vt:lpstr>
      <vt:lpstr>Using resources</vt:lpstr>
      <vt:lpstr>Installing GHCI</vt:lpstr>
      <vt:lpstr>Installing the platform</vt:lpstr>
      <vt:lpstr>Getting Help</vt:lpstr>
      <vt:lpstr>Advice</vt:lpstr>
      <vt:lpstr>Learning what’s possible</vt:lpstr>
      <vt:lpstr>Writing a program</vt:lpstr>
      <vt:lpstr>Setting Options</vt:lpstr>
      <vt:lpstr>Interaction in Ghci</vt:lpstr>
      <vt:lpstr>What is data?</vt:lpstr>
      <vt:lpstr>Data in Haskell</vt:lpstr>
      <vt:lpstr>What kinds of Data can we use?</vt:lpstr>
      <vt:lpstr>Operations on data</vt:lpstr>
      <vt:lpstr>What operations are there?</vt:lpstr>
      <vt:lpstr>Hierarchical Libraries</vt:lpstr>
      <vt:lpstr>Explore the Prelude</vt:lpstr>
      <vt:lpstr>Naming Values</vt:lpstr>
      <vt:lpstr>Using implicit types </vt:lpstr>
      <vt:lpstr>Overloading</vt:lpstr>
      <vt:lpstr>Commands</vt:lpstr>
      <vt:lpstr>Writing functions</vt:lpstr>
      <vt:lpstr>Making lists</vt:lpstr>
      <vt:lpstr>Example functions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 Sheard</dc:creator>
  <cp:lastModifiedBy>Tim Sheard</cp:lastModifiedBy>
  <cp:revision>77</cp:revision>
  <dcterms:created xsi:type="dcterms:W3CDTF">2009-03-17T16:57:04Z</dcterms:created>
  <dcterms:modified xsi:type="dcterms:W3CDTF">2009-09-28T23:19:07Z</dcterms:modified>
</cp:coreProperties>
</file>