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68" r:id="rId5"/>
    <p:sldId id="269" r:id="rId6"/>
    <p:sldId id="270" r:id="rId7"/>
    <p:sldId id="271" r:id="rId8"/>
    <p:sldId id="259" r:id="rId9"/>
    <p:sldId id="260" r:id="rId10"/>
    <p:sldId id="272" r:id="rId11"/>
    <p:sldId id="273" r:id="rId12"/>
    <p:sldId id="274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8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90-7714-4D7D-B6AA-761F8F450682}" type="datetimeFigureOut">
              <a:rPr lang="en-US" smtClean="0"/>
              <a:t>10/19/2009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AE3D-6AF2-4BC3-B288-BE0FDC030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90-7714-4D7D-B6AA-761F8F450682}" type="datetimeFigureOut">
              <a:rPr lang="en-US" smtClean="0"/>
              <a:t>10/19/2009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AE3D-6AF2-4BC3-B288-BE0FDC030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90-7714-4D7D-B6AA-761F8F450682}" type="datetimeFigureOut">
              <a:rPr lang="en-US" smtClean="0"/>
              <a:t>10/19/2009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AE3D-6AF2-4BC3-B288-BE0FDC030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90-7714-4D7D-B6AA-761F8F450682}" type="datetimeFigureOut">
              <a:rPr lang="en-US" smtClean="0"/>
              <a:t>10/19/2009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AE3D-6AF2-4BC3-B288-BE0FDC030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90-7714-4D7D-B6AA-761F8F450682}" type="datetimeFigureOut">
              <a:rPr lang="en-US" smtClean="0"/>
              <a:t>10/19/2009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AE3D-6AF2-4BC3-B288-BE0FDC030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90-7714-4D7D-B6AA-761F8F450682}" type="datetimeFigureOut">
              <a:rPr lang="en-US" smtClean="0"/>
              <a:t>10/19/2009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AE3D-6AF2-4BC3-B288-BE0FDC030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90-7714-4D7D-B6AA-761F8F450682}" type="datetimeFigureOut">
              <a:rPr lang="en-US" smtClean="0"/>
              <a:t>10/19/2009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AE3D-6AF2-4BC3-B288-BE0FDC030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90-7714-4D7D-B6AA-761F8F450682}" type="datetimeFigureOut">
              <a:rPr lang="en-US" smtClean="0"/>
              <a:t>10/19/2009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AE3D-6AF2-4BC3-B288-BE0FDC030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90-7714-4D7D-B6AA-761F8F450682}" type="datetimeFigureOut">
              <a:rPr lang="en-US" smtClean="0"/>
              <a:t>10/19/2009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AE3D-6AF2-4BC3-B288-BE0FDC030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90-7714-4D7D-B6AA-761F8F450682}" type="datetimeFigureOut">
              <a:rPr lang="en-US" smtClean="0"/>
              <a:t>10/19/2009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AE3D-6AF2-4BC3-B288-BE0FDC030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90-7714-4D7D-B6AA-761F8F450682}" type="datetimeFigureOut">
              <a:rPr lang="en-US" smtClean="0"/>
              <a:t>10/19/2009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AE3D-6AF2-4BC3-B288-BE0FDC030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AEE90-7714-4D7D-B6AA-761F8F450682}" type="datetimeFigureOut">
              <a:rPr lang="en-US" smtClean="0"/>
              <a:t>10/19/2009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4AE3D-6AF2-4BC3-B288-BE0FDC030C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Defining new types of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with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the </a:t>
            </a:r>
            <a:r>
              <a:rPr lang="en-US" dirty="0" smtClean="0">
                <a:solidFill>
                  <a:srgbClr val="009900"/>
                </a:solidFill>
              </a:rPr>
              <a:t>constructors</a:t>
            </a:r>
            <a:r>
              <a:rPr lang="en-US" dirty="0" smtClean="0"/>
              <a:t> aren’t constants then patterns have </a:t>
            </a:r>
            <a:r>
              <a:rPr lang="en-US" dirty="0" smtClean="0">
                <a:solidFill>
                  <a:srgbClr val="FF0000"/>
                </a:solidFill>
              </a:rPr>
              <a:t>variables</a:t>
            </a:r>
          </a:p>
          <a:p>
            <a:endParaRPr lang="en-US" dirty="0"/>
          </a:p>
          <a:p>
            <a:pPr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= 1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xs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epth </a:t>
            </a:r>
            <a:r>
              <a:rPr lang="en-US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epth (</a:t>
            </a:r>
            <a:r>
              <a:rPr lang="en-US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=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1 + max (depth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(depth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in case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One can use patterns in case expressions as well as in multi-clause </a:t>
            </a:r>
            <a:r>
              <a:rPr lang="en-US" dirty="0" err="1" smtClean="0"/>
              <a:t>defintions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pPr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case x of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[] -&gt; 0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-&gt; 1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xs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epth x =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case x of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Tip -&gt; 0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(Fork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-&gt; 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1 + max (depth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(depth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800894" y="59809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1752600" y="6172200"/>
            <a:ext cx="1752600" cy="533400"/>
          </a:xfrm>
          <a:prstGeom prst="wedgeRoundRectCallout">
            <a:avLst>
              <a:gd name="adj1" fmla="val -78541"/>
              <a:gd name="adj2" fmla="val -105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 use of indentation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When writing functions (using multi clause functions or case expressions) there is always 1 case for each of the </a:t>
            </a:r>
            <a:r>
              <a:rPr lang="en-US" dirty="0" err="1" smtClean="0"/>
              <a:t>construtors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Patterns always  have constructors and variables. </a:t>
            </a:r>
          </a:p>
          <a:p>
            <a:pPr lvl="1"/>
            <a:r>
              <a:rPr lang="en-US" dirty="0" smtClean="0"/>
              <a:t>Constructors start with a capital letter</a:t>
            </a:r>
          </a:p>
          <a:p>
            <a:pPr lvl="2"/>
            <a:r>
              <a:rPr lang="en-US" dirty="0" smtClean="0"/>
              <a:t>Exceptions [] and cons (</a:t>
            </a:r>
            <a:r>
              <a:rPr lang="en-US" dirty="0" smtClean="0">
                <a:sym typeface="Wingdings" pitchFamily="2" charset="2"/>
              </a:rPr>
              <a:t>:) which are special syntax for lists, and (</a:t>
            </a:r>
            <a:r>
              <a:rPr lang="en-US" dirty="0" err="1" smtClean="0">
                <a:sym typeface="Wingdings" pitchFamily="2" charset="2"/>
              </a:rPr>
              <a:t>x,y,z</a:t>
            </a:r>
            <a:r>
              <a:rPr lang="en-US" dirty="0" smtClean="0">
                <a:sym typeface="Wingdings" pitchFamily="2" charset="2"/>
              </a:rPr>
              <a:t>)  which is special syntax for </a:t>
            </a:r>
            <a:r>
              <a:rPr lang="en-US" dirty="0" err="1" smtClean="0">
                <a:sym typeface="Wingdings" pitchFamily="2" charset="2"/>
              </a:rPr>
              <a:t>tuples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[</a:t>
            </a:r>
            <a:r>
              <a:rPr lang="en-US" dirty="0" err="1" smtClean="0">
                <a:sym typeface="Wingdings" pitchFamily="2" charset="2"/>
              </a:rPr>
              <a:t>x,y,z</a:t>
            </a:r>
            <a:r>
              <a:rPr lang="en-US" dirty="0" smtClean="0">
                <a:sym typeface="Wingdings" pitchFamily="2" charset="2"/>
              </a:rPr>
              <a:t>] syntax can also be used for lists of fixed length!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Constants don’t have variables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Constructors with </a:t>
            </a:r>
            <a:r>
              <a:rPr lang="en-US" dirty="0" err="1" smtClean="0">
                <a:sym typeface="Wingdings" pitchFamily="2" charset="2"/>
              </a:rPr>
              <a:t>args</a:t>
            </a:r>
            <a:r>
              <a:rPr lang="en-US" dirty="0" smtClean="0">
                <a:sym typeface="Wingdings" pitchFamily="2" charset="2"/>
              </a:rPr>
              <a:t> must always have the correct number</a:t>
            </a:r>
          </a:p>
          <a:p>
            <a:r>
              <a:rPr lang="en-US" dirty="0" smtClean="0">
                <a:sym typeface="Wingdings" pitchFamily="2" charset="2"/>
              </a:rPr>
              <a:t>Patterns can be nested</a:t>
            </a:r>
          </a:p>
          <a:p>
            <a:pPr lvl="1"/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(Fork Tip x Tip)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   [(</a:t>
            </a:r>
            <a:r>
              <a:rPr lang="en-US" dirty="0" err="1" smtClean="0">
                <a:sym typeface="Wingdings" pitchFamily="2" charset="2"/>
              </a:rPr>
              <a:t>x,y,z</a:t>
            </a:r>
            <a:r>
              <a:rPr lang="en-US" dirty="0" smtClean="0">
                <a:sym typeface="Wingdings" pitchFamily="2" charset="2"/>
              </a:rPr>
              <a:t>)]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Other Enumeration Examples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pPr lvl="1">
              <a:buFontTx/>
              <a:buNone/>
            </a:pPr>
            <a:r>
              <a:rPr lang="en-US"/>
              <a:t> </a:t>
            </a:r>
          </a:p>
          <a:p>
            <a:pPr lvl="1">
              <a:buFontTx/>
              <a:buNone/>
            </a:pPr>
            <a:r>
              <a:rPr lang="en-US" sz="2000">
                <a:latin typeface="Courier New" pitchFamily="49" charset="0"/>
              </a:rPr>
              <a:t>data Move = Paper | Rock | Scissors</a:t>
            </a:r>
          </a:p>
          <a:p>
            <a:pPr lvl="1"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>
                <a:latin typeface="Courier New" pitchFamily="49" charset="0"/>
              </a:rPr>
              <a:t>beats :: Move -&gt; Move</a:t>
            </a:r>
          </a:p>
          <a:p>
            <a:pPr lvl="1">
              <a:buFontTx/>
              <a:buNone/>
            </a:pPr>
            <a:r>
              <a:rPr lang="en-US" sz="2000">
                <a:latin typeface="Courier New" pitchFamily="49" charset="0"/>
              </a:rPr>
              <a:t>beats Paper = Scissors</a:t>
            </a:r>
          </a:p>
          <a:p>
            <a:pPr lvl="1">
              <a:buFontTx/>
              <a:buNone/>
            </a:pPr>
            <a:r>
              <a:rPr lang="en-US" sz="2000">
                <a:latin typeface="Courier New" pitchFamily="49" charset="0"/>
              </a:rPr>
              <a:t>beats Rock = Paper</a:t>
            </a:r>
          </a:p>
          <a:p>
            <a:pPr lvl="1">
              <a:buFontTx/>
              <a:buNone/>
            </a:pPr>
            <a:r>
              <a:rPr lang="en-US" sz="2000">
                <a:latin typeface="Courier New" pitchFamily="49" charset="0"/>
              </a:rPr>
              <a:t>beats Scissors = Rock</a:t>
            </a:r>
          </a:p>
          <a:p>
            <a:pPr lvl="1"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>
                <a:latin typeface="Courier New" pitchFamily="49" charset="0"/>
              </a:rPr>
              <a:t>? beats Paper</a:t>
            </a:r>
          </a:p>
          <a:p>
            <a:pPr lvl="1">
              <a:buFontTx/>
              <a:buNone/>
            </a:pPr>
            <a:r>
              <a:rPr lang="en-US" sz="2000">
                <a:latin typeface="Courier New" pitchFamily="49" charset="0"/>
              </a:rPr>
              <a:t>Scissors</a:t>
            </a:r>
          </a:p>
          <a:p>
            <a:pPr lvl="1"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>
                <a:latin typeface="Courier New" pitchFamily="49" charset="0"/>
              </a:rPr>
              <a:t>data Bool = True | False</a:t>
            </a:r>
          </a:p>
          <a:p>
            <a:pPr lvl="1"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>
                <a:latin typeface="Courier New" pitchFamily="49" charset="0"/>
              </a:rPr>
              <a:t>data Direction = North | East | South | West</a:t>
            </a:r>
          </a:p>
          <a:p>
            <a:pPr lvl="1">
              <a:buFontTx/>
              <a:buNone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More about Variant </a:t>
            </a:r>
            <a:r>
              <a:rPr lang="en-US" dirty="0"/>
              <a:t>Records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70000" lnSpcReduction="20000"/>
          </a:bodyPr>
          <a:lstStyle/>
          <a:p>
            <a:r>
              <a:rPr lang="en-US"/>
              <a:t>More complicated types  </a:t>
            </a:r>
          </a:p>
          <a:p>
            <a:pPr lvl="1">
              <a:buFontTx/>
              <a:buNone/>
            </a:pPr>
            <a:r>
              <a:rPr lang="en-US" sz="2000">
                <a:latin typeface="Courier New" pitchFamily="49" charset="0"/>
              </a:rPr>
              <a:t>data Tagger = Tagn Int | Tagb  Bool </a:t>
            </a:r>
          </a:p>
          <a:p>
            <a:pPr lvl="1">
              <a:buFontTx/>
              <a:buNone/>
            </a:pPr>
            <a:endParaRPr lang="en-US"/>
          </a:p>
          <a:p>
            <a:r>
              <a:rPr lang="en-US"/>
              <a:t>NOTE: the types of the constructors are </a:t>
            </a:r>
            <a:r>
              <a:rPr lang="en-US">
                <a:solidFill>
                  <a:schemeClr val="hlink"/>
                </a:solidFill>
              </a:rPr>
              <a:t>functions </a:t>
            </a:r>
            <a:r>
              <a:rPr lang="en-US"/>
              <a:t>(not </a:t>
            </a:r>
            <a:r>
              <a:rPr lang="en-US">
                <a:solidFill>
                  <a:schemeClr val="accent2"/>
                </a:solidFill>
              </a:rPr>
              <a:t>constants</a:t>
            </a:r>
            <a:r>
              <a:rPr lang="en-US"/>
              <a:t> as for enumerated types)</a:t>
            </a:r>
          </a:p>
          <a:p>
            <a:pPr>
              <a:buFontTx/>
              <a:buNone/>
            </a:pPr>
            <a:endParaRPr lang="en-US"/>
          </a:p>
          <a:p>
            <a:pPr lvl="1">
              <a:buFontTx/>
              <a:buNone/>
            </a:pPr>
            <a:r>
              <a:rPr lang="en-US"/>
              <a:t> </a:t>
            </a:r>
            <a:r>
              <a:rPr lang="en-US" sz="2000">
                <a:latin typeface="Courier New" pitchFamily="49" charset="0"/>
              </a:rPr>
              <a:t>Tagb :: Bool -&gt; Tagger</a:t>
            </a:r>
          </a:p>
          <a:p>
            <a:pPr lvl="1">
              <a:buFontTx/>
              <a:buNone/>
            </a:pPr>
            <a:r>
              <a:rPr lang="en-US" sz="2000">
                <a:latin typeface="Courier New" pitchFamily="49" charset="0"/>
              </a:rPr>
              <a:t>Tagn :: Int  -&gt; Tagger</a:t>
            </a:r>
          </a:p>
          <a:p>
            <a:pPr lvl="1">
              <a:buFontTx/>
              <a:buNone/>
            </a:pPr>
            <a:endParaRPr lang="en-US"/>
          </a:p>
          <a:p>
            <a:r>
              <a:rPr lang="en-US"/>
              <a:t>As for all constructors:</a:t>
            </a:r>
          </a:p>
          <a:p>
            <a:pPr>
              <a:buFontTx/>
              <a:buNone/>
            </a:pPr>
            <a:r>
              <a:rPr lang="en-US" sz="3200">
                <a:latin typeface="Courier" pitchFamily="49" charset="0"/>
              </a:rPr>
              <a:t>     </a:t>
            </a:r>
            <a:r>
              <a:rPr lang="en-US" sz="3200">
                <a:latin typeface="Courier New" pitchFamily="49" charset="0"/>
              </a:rPr>
              <a:t>(Tagn 12)</a:t>
            </a:r>
          </a:p>
          <a:p>
            <a:pPr lvl="2">
              <a:buFontTx/>
              <a:buNone/>
            </a:pPr>
            <a:r>
              <a:rPr lang="en-US"/>
              <a:t>  </a:t>
            </a:r>
          </a:p>
          <a:p>
            <a:pPr lvl="2"/>
            <a:r>
              <a:rPr lang="en-US"/>
              <a:t>1)  Cannot be simplified. We say it is Canonical</a:t>
            </a:r>
          </a:p>
          <a:p>
            <a:pPr lvl="2"/>
            <a:r>
              <a:rPr lang="en-US"/>
              <a:t>2)  Can be used in a pattern on the left hand side of an =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functions on </a:t>
            </a:r>
            <a:r>
              <a:rPr lang="en-US">
                <a:latin typeface="Courier New" pitchFamily="49" charset="0"/>
              </a:rPr>
              <a:t>Tagger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pPr lvl="1">
              <a:buFontTx/>
              <a:buNone/>
            </a:pPr>
            <a:r>
              <a:rPr lang="en-US" sz="2000">
                <a:latin typeface="Courier New" pitchFamily="49" charset="0"/>
              </a:rPr>
              <a:t>number (Tagn n) = n</a:t>
            </a:r>
          </a:p>
          <a:p>
            <a:pPr lvl="1"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>
                <a:latin typeface="Courier New" pitchFamily="49" charset="0"/>
              </a:rPr>
              <a:t>boolean (Tagb b) = b</a:t>
            </a:r>
          </a:p>
          <a:p>
            <a:pPr lvl="1"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>
                <a:latin typeface="Courier New" pitchFamily="49" charset="0"/>
              </a:rPr>
              <a:t>isNum (Tagn _) = True</a:t>
            </a:r>
          </a:p>
          <a:p>
            <a:pPr lvl="1">
              <a:buFontTx/>
              <a:buNone/>
            </a:pPr>
            <a:r>
              <a:rPr lang="en-US" sz="2000">
                <a:latin typeface="Courier New" pitchFamily="49" charset="0"/>
              </a:rPr>
              <a:t>isNum (Tagb _) = False</a:t>
            </a:r>
          </a:p>
          <a:p>
            <a:pPr lvl="1"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>
                <a:latin typeface="Courier New" pitchFamily="49" charset="0"/>
              </a:rPr>
              <a:t>? :t number</a:t>
            </a:r>
          </a:p>
          <a:p>
            <a:pPr lvl="1">
              <a:buFontTx/>
              <a:buNone/>
            </a:pPr>
            <a:r>
              <a:rPr lang="en-US" sz="2000">
                <a:latin typeface="Courier New" pitchFamily="49" charset="0"/>
              </a:rPr>
              <a:t>number :: Tagger -&gt; Int</a:t>
            </a:r>
          </a:p>
          <a:p>
            <a:pPr lvl="1"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>
                <a:latin typeface="Courier New" pitchFamily="49" charset="0"/>
              </a:rPr>
              <a:t>? number (Tagn 3)</a:t>
            </a:r>
          </a:p>
          <a:p>
            <a:pPr lvl="1">
              <a:buFontTx/>
              <a:buNone/>
            </a:pPr>
            <a:r>
              <a:rPr lang="en-US" sz="2000">
                <a:latin typeface="Courier New" pitchFamily="49" charset="0"/>
              </a:rPr>
              <a:t>3</a:t>
            </a:r>
          </a:p>
          <a:p>
            <a:pPr lvl="1"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>
                <a:latin typeface="Courier New" pitchFamily="49" charset="0"/>
              </a:rPr>
              <a:t>? isNum (Tagb False)</a:t>
            </a:r>
          </a:p>
          <a:p>
            <a:pPr lvl="1">
              <a:buFontTx/>
              <a:buNone/>
            </a:pPr>
            <a:r>
              <a:rPr lang="en-US" sz="2000">
                <a:latin typeface="Courier New" pitchFamily="49" charset="0"/>
              </a:rPr>
              <a:t>False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Another Variant Record-like Type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70000" lnSpcReduction="20000"/>
          </a:bodyPr>
          <a:lstStyle/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data Temp = Celsius  Float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          | Fahrenheit  Float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          | Kelvin  Float</a:t>
            </a: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r>
              <a:rPr lang="en-US" dirty="0"/>
              <a:t>Use patterns to define  functions over this type: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 err="1">
                <a:latin typeface="Courier New" pitchFamily="49" charset="0"/>
              </a:rPr>
              <a:t>toKelvin</a:t>
            </a:r>
            <a:r>
              <a:rPr lang="en-US" dirty="0">
                <a:latin typeface="Courier New" pitchFamily="49" charset="0"/>
              </a:rPr>
              <a:t> (Celsius c) = Kelvin(c + 273.0)</a:t>
            </a:r>
          </a:p>
          <a:p>
            <a:pPr>
              <a:buFontTx/>
              <a:buNone/>
            </a:pPr>
            <a:r>
              <a:rPr lang="en-US" dirty="0" err="1">
                <a:latin typeface="Courier New" pitchFamily="49" charset="0"/>
              </a:rPr>
              <a:t>toKelvin</a:t>
            </a:r>
            <a:r>
              <a:rPr lang="en-US" dirty="0">
                <a:latin typeface="Courier New" pitchFamily="49" charset="0"/>
              </a:rPr>
              <a:t> (Fahrenheit f) = 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      Kelvin( (f - 32.0) * (5.0/9.0) + 273.0 )</a:t>
            </a:r>
          </a:p>
          <a:p>
            <a:pPr>
              <a:buFontTx/>
              <a:buNone/>
            </a:pPr>
            <a:r>
              <a:rPr lang="en-US" dirty="0" err="1">
                <a:latin typeface="Courier New" pitchFamily="49" charset="0"/>
              </a:rPr>
              <a:t>toKelvin</a:t>
            </a:r>
            <a:r>
              <a:rPr lang="en-US" dirty="0">
                <a:latin typeface="Courier New" pitchFamily="49" charset="0"/>
              </a:rPr>
              <a:t> (Kelvin k) = Kelvin k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876800" y="5791200"/>
            <a:ext cx="2819400" cy="838200"/>
          </a:xfrm>
          <a:prstGeom prst="wedgeRoundRectCallout">
            <a:avLst>
              <a:gd name="adj1" fmla="val -56143"/>
              <a:gd name="adj2" fmla="val -862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Note:</a:t>
            </a:r>
          </a:p>
          <a:p>
            <a:pPr algn="ctr"/>
            <a:r>
              <a:rPr lang="en-US" dirty="0" smtClean="0"/>
              <a:t>3 constructors means 3 clauses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Defining New Datatypes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70000" lnSpcReduction="20000"/>
          </a:bodyPr>
          <a:lstStyle/>
          <a:p>
            <a:r>
              <a:rPr lang="en-US"/>
              <a:t>Ability to add new datatypes  in a programming language is important.</a:t>
            </a:r>
          </a:p>
          <a:p>
            <a:r>
              <a:rPr lang="en-US"/>
              <a:t>Kinds of datatypes</a:t>
            </a:r>
          </a:p>
          <a:p>
            <a:pPr lvl="1"/>
            <a:r>
              <a:rPr lang="en-US"/>
              <a:t>enumerated types</a:t>
            </a:r>
          </a:p>
          <a:p>
            <a:pPr lvl="1"/>
            <a:r>
              <a:rPr lang="en-US"/>
              <a:t>records (or products or struct)</a:t>
            </a:r>
          </a:p>
          <a:p>
            <a:pPr lvl="1"/>
            <a:r>
              <a:rPr lang="en-US"/>
              <a:t>variant records (or sums)</a:t>
            </a:r>
          </a:p>
          <a:p>
            <a:pPr lvl="1"/>
            <a:r>
              <a:rPr lang="en-US"/>
              <a:t>pointer types</a:t>
            </a:r>
          </a:p>
          <a:p>
            <a:pPr lvl="1"/>
            <a:r>
              <a:rPr lang="en-US"/>
              <a:t>arrays</a:t>
            </a:r>
          </a:p>
          <a:p>
            <a:r>
              <a:rPr lang="en-US"/>
              <a:t>Haskell’s   </a:t>
            </a:r>
            <a:r>
              <a:rPr lang="en-US" sz="2800">
                <a:latin typeface="Courier New" pitchFamily="49" charset="0"/>
              </a:rPr>
              <a:t>data</a:t>
            </a:r>
            <a:r>
              <a:rPr lang="en-US">
                <a:latin typeface="Courier New" pitchFamily="49" charset="0"/>
              </a:rPr>
              <a:t>  </a:t>
            </a:r>
            <a:r>
              <a:rPr lang="en-US"/>
              <a:t> declaration provides many of these kinds of types in a uniform way which abstracts from their implementation details.</a:t>
            </a:r>
          </a:p>
          <a:p>
            <a:r>
              <a:rPr lang="en-US"/>
              <a:t>The  </a:t>
            </a:r>
            <a:r>
              <a:rPr lang="en-US" sz="2800">
                <a:latin typeface="Courier New" pitchFamily="49" charset="0"/>
              </a:rPr>
              <a:t>data</a:t>
            </a:r>
            <a:r>
              <a:rPr lang="en-US">
                <a:latin typeface="Courier New" pitchFamily="49" charset="0"/>
              </a:rPr>
              <a:t> </a:t>
            </a:r>
            <a:r>
              <a:rPr lang="en-US"/>
              <a:t>declaration  defines new functions and constants, which provide an abstract interface to the newly defined type.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noFill/>
          <a:ln/>
        </p:spPr>
        <p:txBody>
          <a:bodyPr/>
          <a:lstStyle/>
          <a:p>
            <a:r>
              <a:rPr lang="en-US" dirty="0"/>
              <a:t>The Data Declaration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438275"/>
            <a:ext cx="8432800" cy="5038725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Enumeration Types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data Day = Sun | Mon | Tue | Wed | Thu | Fri | Sat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     deriving </a:t>
            </a:r>
            <a:r>
              <a:rPr lang="en-US" sz="2000" dirty="0" err="1" smtClean="0">
                <a:latin typeface="Courier New" pitchFamily="49" charset="0"/>
              </a:rPr>
              <a:t>Eq</a:t>
            </a:r>
            <a:endParaRPr lang="en-US" sz="2000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r>
              <a:rPr lang="en-US" dirty="0"/>
              <a:t>The names on right hand side are constructor </a:t>
            </a:r>
            <a:r>
              <a:rPr lang="en-US" dirty="0">
                <a:solidFill>
                  <a:schemeClr val="hlink"/>
                </a:solidFill>
              </a:rPr>
              <a:t>constants </a:t>
            </a:r>
            <a:r>
              <a:rPr lang="en-US" dirty="0"/>
              <a:t>and are the </a:t>
            </a:r>
            <a:r>
              <a:rPr lang="en-US" i="1" dirty="0">
                <a:solidFill>
                  <a:schemeClr val="accent2"/>
                </a:solidFill>
              </a:rPr>
              <a:t>only</a:t>
            </a:r>
            <a:r>
              <a:rPr lang="en-US" i="1" dirty="0"/>
              <a:t> </a:t>
            </a:r>
            <a:r>
              <a:rPr lang="en-US" dirty="0"/>
              <a:t>elements of the type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enumeration data types we already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ata Ordering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| LT | GT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ata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True | False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functions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written by </a:t>
            </a:r>
            <a:r>
              <a:rPr lang="en-US" dirty="0" err="1" smtClean="0"/>
              <a:t>mult</a:t>
            </a:r>
            <a:r>
              <a:rPr lang="en-US" dirty="0" smtClean="0"/>
              <a:t>-clause definitions</a:t>
            </a:r>
          </a:p>
          <a:p>
            <a:pPr lvl="1">
              <a:buFontTx/>
              <a:buNone/>
            </a:pPr>
            <a:r>
              <a:rPr lang="en-US" sz="1900" dirty="0" err="1" smtClean="0">
                <a:latin typeface="Courier New" pitchFamily="49" charset="0"/>
              </a:rPr>
              <a:t>dayOfWeek</a:t>
            </a:r>
            <a:r>
              <a:rPr lang="en-US" sz="1900" dirty="0" smtClean="0">
                <a:latin typeface="Courier New" pitchFamily="49" charset="0"/>
              </a:rPr>
              <a:t>:: Day -&gt; </a:t>
            </a:r>
            <a:r>
              <a:rPr lang="en-US" sz="1900" dirty="0" err="1" smtClean="0">
                <a:latin typeface="Courier New" pitchFamily="49" charset="0"/>
              </a:rPr>
              <a:t>Int</a:t>
            </a:r>
            <a:endParaRPr lang="en-US" sz="1900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900" dirty="0" err="1" smtClean="0">
                <a:latin typeface="Courier New" pitchFamily="49" charset="0"/>
              </a:rPr>
              <a:t>dayOfWeek</a:t>
            </a:r>
            <a:r>
              <a:rPr lang="en-US" sz="1900" dirty="0" smtClean="0">
                <a:latin typeface="Courier New" pitchFamily="49" charset="0"/>
              </a:rPr>
              <a:t> Sun = 1</a:t>
            </a:r>
          </a:p>
          <a:p>
            <a:pPr lvl="1">
              <a:buFontTx/>
              <a:buNone/>
            </a:pPr>
            <a:r>
              <a:rPr lang="en-US" sz="1900" dirty="0" err="1" smtClean="0">
                <a:latin typeface="Courier New" pitchFamily="49" charset="0"/>
              </a:rPr>
              <a:t>dayOfWeek</a:t>
            </a:r>
            <a:r>
              <a:rPr lang="en-US" sz="1900" dirty="0" smtClean="0">
                <a:latin typeface="Courier New" pitchFamily="49" charset="0"/>
              </a:rPr>
              <a:t> Mon = 2</a:t>
            </a:r>
          </a:p>
          <a:p>
            <a:pPr lvl="1">
              <a:buFontTx/>
              <a:buNone/>
            </a:pPr>
            <a:r>
              <a:rPr lang="en-US" sz="1900" dirty="0" err="1" smtClean="0">
                <a:latin typeface="Courier New" pitchFamily="49" charset="0"/>
              </a:rPr>
              <a:t>dayOfWeek</a:t>
            </a:r>
            <a:r>
              <a:rPr lang="en-US" sz="1900" dirty="0" smtClean="0">
                <a:latin typeface="Courier New" pitchFamily="49" charset="0"/>
              </a:rPr>
              <a:t> Tue = 3</a:t>
            </a:r>
          </a:p>
          <a:p>
            <a:pPr lvl="1">
              <a:buFontTx/>
              <a:buNone/>
            </a:pPr>
            <a:r>
              <a:rPr lang="en-US" sz="1900" dirty="0" err="1" smtClean="0">
                <a:latin typeface="Courier New" pitchFamily="49" charset="0"/>
              </a:rPr>
              <a:t>dyaOfWeek</a:t>
            </a:r>
            <a:r>
              <a:rPr lang="en-US" sz="1900" dirty="0" smtClean="0">
                <a:latin typeface="Courier New" pitchFamily="49" charset="0"/>
              </a:rPr>
              <a:t> Wed = 4</a:t>
            </a:r>
          </a:p>
          <a:p>
            <a:pPr lvl="1">
              <a:buFontTx/>
              <a:buNone/>
            </a:pPr>
            <a:r>
              <a:rPr lang="en-US" sz="1900" dirty="0" err="1" smtClean="0">
                <a:latin typeface="Courier New" pitchFamily="49" charset="0"/>
              </a:rPr>
              <a:t>dayOfWeek</a:t>
            </a:r>
            <a:r>
              <a:rPr lang="en-US" sz="1900" dirty="0" smtClean="0">
                <a:latin typeface="Courier New" pitchFamily="49" charset="0"/>
              </a:rPr>
              <a:t> Thu = 5</a:t>
            </a:r>
          </a:p>
          <a:p>
            <a:pPr lvl="1">
              <a:buFontTx/>
              <a:buNone/>
            </a:pPr>
            <a:r>
              <a:rPr lang="en-US" sz="1900" dirty="0" err="1" smtClean="0">
                <a:latin typeface="Courier New" pitchFamily="49" charset="0"/>
              </a:rPr>
              <a:t>dayOfWeek</a:t>
            </a:r>
            <a:r>
              <a:rPr lang="en-US" sz="1900" dirty="0" smtClean="0">
                <a:latin typeface="Courier New" pitchFamily="49" charset="0"/>
              </a:rPr>
              <a:t> Fri = 6</a:t>
            </a:r>
          </a:p>
          <a:p>
            <a:pPr lvl="1">
              <a:buFontTx/>
              <a:buNone/>
            </a:pPr>
            <a:r>
              <a:rPr lang="en-US" sz="1900" dirty="0" err="1" smtClean="0">
                <a:latin typeface="Courier New" pitchFamily="49" charset="0"/>
              </a:rPr>
              <a:t>dayOfWeek</a:t>
            </a:r>
            <a:r>
              <a:rPr lang="en-US" sz="1900" dirty="0" smtClean="0">
                <a:latin typeface="Courier New" pitchFamily="49" charset="0"/>
              </a:rPr>
              <a:t> Sat = 7</a:t>
            </a:r>
          </a:p>
          <a:p>
            <a:pPr lvl="1">
              <a:buFontTx/>
              <a:buNone/>
            </a:pPr>
            <a:endParaRPr lang="en-US" sz="1900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900" dirty="0" smtClean="0">
                <a:latin typeface="Courier New" pitchFamily="49" charset="0"/>
              </a:rPr>
              <a:t>? </a:t>
            </a:r>
            <a:r>
              <a:rPr lang="en-US" sz="1900" dirty="0" err="1" smtClean="0">
                <a:latin typeface="Courier New" pitchFamily="49" charset="0"/>
              </a:rPr>
              <a:t>dayOfWeek</a:t>
            </a:r>
            <a:r>
              <a:rPr lang="en-US" sz="1900" dirty="0" smtClean="0">
                <a:latin typeface="Courier New" pitchFamily="49" charset="0"/>
              </a:rPr>
              <a:t> </a:t>
            </a:r>
            <a:r>
              <a:rPr lang="en-US" sz="1900" dirty="0" smtClean="0">
                <a:latin typeface="Courier New" pitchFamily="49" charset="0"/>
              </a:rPr>
              <a:t>Thu</a:t>
            </a:r>
          </a:p>
          <a:p>
            <a:pPr lvl="1">
              <a:buFontTx/>
              <a:buNone/>
            </a:pPr>
            <a:r>
              <a:rPr lang="en-US" sz="1900" dirty="0" smtClean="0">
                <a:latin typeface="Courier New" pitchFamily="49" charset="0"/>
              </a:rPr>
              <a:t>5 :: </a:t>
            </a:r>
            <a:r>
              <a:rPr lang="en-US" sz="1900" dirty="0" err="1" smtClean="0">
                <a:latin typeface="Courier New" pitchFamily="49" charset="0"/>
              </a:rPr>
              <a:t>Int</a:t>
            </a:r>
            <a:endParaRPr lang="en-US" sz="1900" dirty="0" smtClean="0"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functions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Functions written by using the case expression</a:t>
            </a:r>
          </a:p>
          <a:p>
            <a:endParaRPr lang="en-US" dirty="0"/>
          </a:p>
          <a:p>
            <a:pPr lvl="1">
              <a:buFontTx/>
              <a:buNone/>
            </a:pPr>
            <a:r>
              <a:rPr lang="en-US" sz="1900" dirty="0" err="1" smtClean="0">
                <a:latin typeface="Courier New" pitchFamily="49" charset="0"/>
              </a:rPr>
              <a:t>dayOfWeek</a:t>
            </a:r>
            <a:r>
              <a:rPr lang="en-US" sz="1900" dirty="0" smtClean="0">
                <a:latin typeface="Courier New" pitchFamily="49" charset="0"/>
              </a:rPr>
              <a:t>:: Day -&gt; </a:t>
            </a:r>
            <a:r>
              <a:rPr lang="en-US" sz="1900" dirty="0" err="1" smtClean="0">
                <a:latin typeface="Courier New" pitchFamily="49" charset="0"/>
              </a:rPr>
              <a:t>Int</a:t>
            </a:r>
            <a:endParaRPr lang="en-US" sz="1900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900" dirty="0" err="1" smtClean="0">
                <a:latin typeface="Courier New" pitchFamily="49" charset="0"/>
              </a:rPr>
              <a:t>dayOfWeek</a:t>
            </a:r>
            <a:r>
              <a:rPr lang="en-US" sz="1900" dirty="0" smtClean="0">
                <a:latin typeface="Courier New" pitchFamily="49" charset="0"/>
              </a:rPr>
              <a:t> x =</a:t>
            </a:r>
          </a:p>
          <a:p>
            <a:pPr lvl="1">
              <a:buFontTx/>
              <a:buNone/>
            </a:pP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smtClean="0">
                <a:latin typeface="Courier New" pitchFamily="49" charset="0"/>
              </a:rPr>
              <a:t>  case x of</a:t>
            </a:r>
            <a:r>
              <a:rPr lang="en-US" sz="1900" dirty="0">
                <a:latin typeface="Courier New" pitchFamily="49" charset="0"/>
              </a:rPr>
              <a:t> </a:t>
            </a:r>
            <a:endParaRPr lang="en-US" sz="1900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smtClean="0">
                <a:latin typeface="Courier New" pitchFamily="49" charset="0"/>
              </a:rPr>
              <a:t>    Sun -&gt;</a:t>
            </a:r>
            <a:r>
              <a:rPr lang="en-US" sz="1900" dirty="0" smtClean="0">
                <a:latin typeface="Courier New" pitchFamily="49" charset="0"/>
              </a:rPr>
              <a:t> 1</a:t>
            </a:r>
          </a:p>
          <a:p>
            <a:pPr lvl="1">
              <a:buFontTx/>
              <a:buNone/>
            </a:pP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smtClean="0">
                <a:latin typeface="Courier New" pitchFamily="49" charset="0"/>
              </a:rPr>
              <a:t>    </a:t>
            </a:r>
            <a:r>
              <a:rPr lang="en-US" sz="1900" dirty="0" smtClean="0">
                <a:latin typeface="Courier New" pitchFamily="49" charset="0"/>
              </a:rPr>
              <a:t>Mon -&gt; 2</a:t>
            </a:r>
          </a:p>
          <a:p>
            <a:pPr lvl="1">
              <a:buFontTx/>
              <a:buNone/>
            </a:pPr>
            <a:r>
              <a:rPr lang="en-US" sz="1900" dirty="0" smtClean="0">
                <a:latin typeface="Courier New" pitchFamily="49" charset="0"/>
              </a:rPr>
              <a:t>     Tue -&gt; 3</a:t>
            </a:r>
          </a:p>
          <a:p>
            <a:pPr lvl="1">
              <a:buFontTx/>
              <a:buNone/>
            </a:pPr>
            <a:r>
              <a:rPr lang="en-US" sz="1900" dirty="0" smtClean="0">
                <a:latin typeface="Courier New" pitchFamily="49" charset="0"/>
              </a:rPr>
              <a:t>     Wed -&gt; 4</a:t>
            </a:r>
          </a:p>
          <a:p>
            <a:pPr lvl="1">
              <a:buFontTx/>
              <a:buNone/>
            </a:pP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smtClean="0">
                <a:latin typeface="Courier New" pitchFamily="49" charset="0"/>
              </a:rPr>
              <a:t>    </a:t>
            </a:r>
            <a:r>
              <a:rPr lang="en-US" sz="1900" dirty="0" smtClean="0">
                <a:latin typeface="Courier New" pitchFamily="49" charset="0"/>
              </a:rPr>
              <a:t>Thu -&gt; 5</a:t>
            </a:r>
          </a:p>
          <a:p>
            <a:pPr lvl="1">
              <a:buFontTx/>
              <a:buNone/>
            </a:pP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smtClean="0">
                <a:latin typeface="Courier New" pitchFamily="49" charset="0"/>
              </a:rPr>
              <a:t>    </a:t>
            </a:r>
            <a:r>
              <a:rPr lang="en-US" sz="1900" dirty="0" smtClean="0">
                <a:latin typeface="Courier New" pitchFamily="49" charset="0"/>
              </a:rPr>
              <a:t>Fri -&gt; 6</a:t>
            </a:r>
          </a:p>
          <a:p>
            <a:pPr lvl="1">
              <a:buFontTx/>
              <a:buNone/>
            </a:pP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smtClean="0">
                <a:latin typeface="Courier New" pitchFamily="49" charset="0"/>
              </a:rPr>
              <a:t>    </a:t>
            </a:r>
            <a:r>
              <a:rPr lang="en-US" sz="1900" dirty="0" smtClean="0">
                <a:latin typeface="Courier New" pitchFamily="49" charset="0"/>
              </a:rPr>
              <a:t>Sat -&gt; 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Constructors with arguments</a:t>
            </a:r>
            <a:br>
              <a:rPr lang="en-US" dirty="0" smtClean="0"/>
            </a:br>
            <a:r>
              <a:rPr lang="en-US" sz="2000" dirty="0" smtClean="0"/>
              <a:t>(sometimes called sums or variants)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ata [a]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= []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| (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  a [a]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d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ata Tree a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= Tip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| Fork (Tree a) a (Tree a)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Constructors &amp; Patterns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itchFamily="49" charset="0"/>
              </a:rPr>
              <a:t>data </a:t>
            </a:r>
            <a:r>
              <a:rPr lang="en-US" dirty="0"/>
              <a:t>defined  types  define new constructors  and  can  be accessed by patterns.  </a:t>
            </a:r>
          </a:p>
          <a:p>
            <a:r>
              <a:rPr lang="en-US" dirty="0"/>
              <a:t>Constructors without arguments are constants</a:t>
            </a:r>
          </a:p>
          <a:p>
            <a:r>
              <a:rPr lang="en-US" dirty="0"/>
              <a:t>Example using </a:t>
            </a:r>
            <a:r>
              <a:rPr lang="en-US" dirty="0">
                <a:latin typeface="Courier New" pitchFamily="49" charset="0"/>
              </a:rPr>
              <a:t>case</a:t>
            </a:r>
            <a:endParaRPr lang="en-US" dirty="0"/>
          </a:p>
          <a:p>
            <a:pPr lvl="2"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dayOfWeek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x =</a:t>
            </a:r>
          </a:p>
          <a:p>
            <a:pPr lvl="2">
              <a:buFontTx/>
              <a:buNone/>
            </a:pPr>
            <a:r>
              <a:rPr lang="en-US" sz="2000" dirty="0">
                <a:latin typeface="Courier New" pitchFamily="49" charset="0"/>
              </a:rPr>
              <a:t>  case x of</a:t>
            </a:r>
          </a:p>
          <a:p>
            <a:pPr lvl="2">
              <a:buFontTx/>
              <a:buNone/>
            </a:pPr>
            <a:r>
              <a:rPr lang="en-US" sz="2000" dirty="0">
                <a:latin typeface="Courier New" pitchFamily="49" charset="0"/>
              </a:rPr>
              <a:t>    Sun -&gt; 0</a:t>
            </a:r>
          </a:p>
          <a:p>
            <a:pPr lvl="2">
              <a:buFontTx/>
              <a:buNone/>
            </a:pPr>
            <a:r>
              <a:rPr lang="en-US" sz="2000" dirty="0">
                <a:latin typeface="Courier New" pitchFamily="49" charset="0"/>
              </a:rPr>
              <a:t>    Mon -&gt; 1</a:t>
            </a:r>
          </a:p>
          <a:p>
            <a:pPr lvl="2">
              <a:buFontTx/>
              <a:buNone/>
            </a:pPr>
            <a:r>
              <a:rPr lang="en-US" sz="2000" dirty="0">
                <a:latin typeface="Courier New" pitchFamily="49" charset="0"/>
              </a:rPr>
              <a:t>    Tue -&gt; 2</a:t>
            </a:r>
          </a:p>
          <a:p>
            <a:pPr lvl="2">
              <a:buFontTx/>
              <a:buNone/>
            </a:pPr>
            <a:r>
              <a:rPr lang="en-US" sz="2000" dirty="0">
                <a:latin typeface="Courier New" pitchFamily="49" charset="0"/>
              </a:rPr>
              <a:t>    Wed -&gt; 3 ; Thu -&gt; 4 ; Fri -&gt; 5</a:t>
            </a:r>
          </a:p>
          <a:p>
            <a:pPr lvl="2">
              <a:buFontTx/>
              <a:buNone/>
            </a:pPr>
            <a:r>
              <a:rPr lang="en-US" sz="2000" dirty="0">
                <a:latin typeface="Courier New" pitchFamily="49" charset="0"/>
              </a:rPr>
              <a:t>    Sat -&gt; 6</a:t>
            </a:r>
          </a:p>
          <a:p>
            <a:pPr lvl="2"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r>
              <a:rPr lang="en-US" sz="2000" dirty="0"/>
              <a:t>Note: </a:t>
            </a:r>
            <a:r>
              <a:rPr lang="en-US" sz="2000" dirty="0">
                <a:solidFill>
                  <a:schemeClr val="hlink"/>
                </a:solidFill>
              </a:rPr>
              <a:t>Indentation</a:t>
            </a:r>
            <a:r>
              <a:rPr lang="en-US" sz="2000" dirty="0"/>
              <a:t>  bounds each clause  ( </a:t>
            </a:r>
            <a:r>
              <a:rPr lang="en-US" sz="2000" i="1" dirty="0">
                <a:latin typeface="Courier New" pitchFamily="49" charset="0"/>
              </a:rPr>
              <a:t>pat -&gt; body</a:t>
            </a:r>
            <a:r>
              <a:rPr lang="en-US" sz="2000" dirty="0"/>
              <a:t>)  in case, or use a </a:t>
            </a:r>
            <a:r>
              <a:rPr lang="en-US" sz="2000" dirty="0">
                <a:solidFill>
                  <a:schemeClr val="hlink"/>
                </a:solidFill>
              </a:rPr>
              <a:t>semi-colon</a:t>
            </a:r>
            <a:r>
              <a:rPr lang="en-US" sz="2000" dirty="0"/>
              <a:t> rather than indentation.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Patterns in Declarations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85000" lnSpcReduction="10000"/>
          </a:bodyPr>
          <a:lstStyle/>
          <a:p>
            <a:r>
              <a:rPr lang="en-US" dirty="0"/>
              <a:t>In a declaration patterns can be used. Possible to have many lines for a definition if each pattern is distinct.</a:t>
            </a:r>
          </a:p>
          <a:p>
            <a:pPr lvl="3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dayOfWeek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Sun = 0</a:t>
            </a:r>
          </a:p>
          <a:p>
            <a:pPr lvl="1"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dayOfWeek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Mon = 1</a:t>
            </a:r>
          </a:p>
          <a:p>
            <a:pPr lvl="1"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dayOfWeek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Tue = 2</a:t>
            </a:r>
          </a:p>
          <a:p>
            <a:pPr lvl="1"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dayOfWeek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Wed = 3</a:t>
            </a:r>
          </a:p>
          <a:p>
            <a:pPr lvl="1"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dayOfWeek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Thu = 4</a:t>
            </a:r>
          </a:p>
          <a:p>
            <a:pPr lvl="1"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dayOfWeek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Fri = 5</a:t>
            </a:r>
          </a:p>
          <a:p>
            <a:pPr lvl="1"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dayOfWeek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Sat = 6</a:t>
            </a:r>
          </a:p>
          <a:p>
            <a:pPr lvl="1"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? </a:t>
            </a:r>
            <a:r>
              <a:rPr lang="en-US" sz="2000" dirty="0" err="1" smtClean="0">
                <a:latin typeface="Courier New" pitchFamily="49" charset="0"/>
              </a:rPr>
              <a:t>dayOfWeek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Tue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902</Words>
  <Application>Microsoft Office PowerPoint</Application>
  <PresentationFormat>On-screen Show (4:3)</PresentationFormat>
  <Paragraphs>175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Defining new types of data</vt:lpstr>
      <vt:lpstr>Defining New Datatypes</vt:lpstr>
      <vt:lpstr>The Data Declaration</vt:lpstr>
      <vt:lpstr>Other enumeration data types we already know</vt:lpstr>
      <vt:lpstr>Writing functions (1)</vt:lpstr>
      <vt:lpstr>Writing functions (2)</vt:lpstr>
      <vt:lpstr>Constructors with arguments (sometimes called sums or variants)</vt:lpstr>
      <vt:lpstr>Constructors &amp; Patterns</vt:lpstr>
      <vt:lpstr>Patterns in Declarations</vt:lpstr>
      <vt:lpstr>Patterns with variables</vt:lpstr>
      <vt:lpstr>Patterns in case expressions</vt:lpstr>
      <vt:lpstr>Rules for patterns</vt:lpstr>
      <vt:lpstr>Other Enumeration Examples</vt:lpstr>
      <vt:lpstr>More about Variant Records</vt:lpstr>
      <vt:lpstr>Example functions on Tagger</vt:lpstr>
      <vt:lpstr>Another Variant Record-like Type</vt:lpstr>
    </vt:vector>
  </TitlesOfParts>
  <Company>Portland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new types of data</dc:title>
  <dc:creator>Tim Sheard</dc:creator>
  <cp:lastModifiedBy>Tim Sheard</cp:lastModifiedBy>
  <cp:revision>15</cp:revision>
  <dcterms:created xsi:type="dcterms:W3CDTF">2009-10-19T17:00:21Z</dcterms:created>
  <dcterms:modified xsi:type="dcterms:W3CDTF">2009-10-19T18:35:57Z</dcterms:modified>
</cp:coreProperties>
</file>