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2"/>
  </p:notesMasterIdLst>
  <p:sldIdLst>
    <p:sldId id="256" r:id="rId2"/>
    <p:sldId id="262" r:id="rId3"/>
    <p:sldId id="257" r:id="rId4"/>
    <p:sldId id="260" r:id="rId5"/>
    <p:sldId id="261" r:id="rId6"/>
    <p:sldId id="266" r:id="rId7"/>
    <p:sldId id="259" r:id="rId8"/>
    <p:sldId id="263" r:id="rId9"/>
    <p:sldId id="264" r:id="rId10"/>
    <p:sldId id="265"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itchFamily="18" charset="0"/>
        <a:ea typeface="+mn-ea"/>
        <a:cs typeface="Arial" charset="0"/>
      </a:defRPr>
    </a:lvl1pPr>
    <a:lvl2pPr marL="457200" algn="l" rtl="0" fontAlgn="base">
      <a:spcBef>
        <a:spcPct val="0"/>
      </a:spcBef>
      <a:spcAft>
        <a:spcPct val="0"/>
      </a:spcAft>
      <a:defRPr kern="1200">
        <a:solidFill>
          <a:schemeClr val="tx1"/>
        </a:solidFill>
        <a:latin typeface="Garamond" pitchFamily="18" charset="0"/>
        <a:ea typeface="+mn-ea"/>
        <a:cs typeface="Arial" charset="0"/>
      </a:defRPr>
    </a:lvl2pPr>
    <a:lvl3pPr marL="914400" algn="l" rtl="0" fontAlgn="base">
      <a:spcBef>
        <a:spcPct val="0"/>
      </a:spcBef>
      <a:spcAft>
        <a:spcPct val="0"/>
      </a:spcAft>
      <a:defRPr kern="1200">
        <a:solidFill>
          <a:schemeClr val="tx1"/>
        </a:solidFill>
        <a:latin typeface="Garamond" pitchFamily="18" charset="0"/>
        <a:ea typeface="+mn-ea"/>
        <a:cs typeface="Arial" charset="0"/>
      </a:defRPr>
    </a:lvl3pPr>
    <a:lvl4pPr marL="1371600" algn="l" rtl="0" fontAlgn="base">
      <a:spcBef>
        <a:spcPct val="0"/>
      </a:spcBef>
      <a:spcAft>
        <a:spcPct val="0"/>
      </a:spcAft>
      <a:defRPr kern="1200">
        <a:solidFill>
          <a:schemeClr val="tx1"/>
        </a:solidFill>
        <a:latin typeface="Garamond" pitchFamily="18" charset="0"/>
        <a:ea typeface="+mn-ea"/>
        <a:cs typeface="Arial" charset="0"/>
      </a:defRPr>
    </a:lvl4pPr>
    <a:lvl5pPr marL="1828800" algn="l" rtl="0" fontAlgn="base">
      <a:spcBef>
        <a:spcPct val="0"/>
      </a:spcBef>
      <a:spcAft>
        <a:spcPct val="0"/>
      </a:spcAft>
      <a:defRPr kern="1200">
        <a:solidFill>
          <a:schemeClr val="tx1"/>
        </a:solidFill>
        <a:latin typeface="Garamond" pitchFamily="18" charset="0"/>
        <a:ea typeface="+mn-ea"/>
        <a:cs typeface="Arial" charset="0"/>
      </a:defRPr>
    </a:lvl5pPr>
    <a:lvl6pPr marL="2286000" algn="l" defTabSz="914400" rtl="0" eaLnBrk="1" latinLnBrk="0" hangingPunct="1">
      <a:defRPr kern="1200">
        <a:solidFill>
          <a:schemeClr val="tx1"/>
        </a:solidFill>
        <a:latin typeface="Garamond" pitchFamily="18" charset="0"/>
        <a:ea typeface="+mn-ea"/>
        <a:cs typeface="Arial" charset="0"/>
      </a:defRPr>
    </a:lvl6pPr>
    <a:lvl7pPr marL="2743200" algn="l" defTabSz="914400" rtl="0" eaLnBrk="1" latinLnBrk="0" hangingPunct="1">
      <a:defRPr kern="1200">
        <a:solidFill>
          <a:schemeClr val="tx1"/>
        </a:solidFill>
        <a:latin typeface="Garamond" pitchFamily="18" charset="0"/>
        <a:ea typeface="+mn-ea"/>
        <a:cs typeface="Arial" charset="0"/>
      </a:defRPr>
    </a:lvl7pPr>
    <a:lvl8pPr marL="3200400" algn="l" defTabSz="914400" rtl="0" eaLnBrk="1" latinLnBrk="0" hangingPunct="1">
      <a:defRPr kern="1200">
        <a:solidFill>
          <a:schemeClr val="tx1"/>
        </a:solidFill>
        <a:latin typeface="Garamond" pitchFamily="18" charset="0"/>
        <a:ea typeface="+mn-ea"/>
        <a:cs typeface="Arial" charset="0"/>
      </a:defRPr>
    </a:lvl8pPr>
    <a:lvl9pPr marL="3657600" algn="l" defTabSz="914400" rtl="0" eaLnBrk="1" latinLnBrk="0" hangingPunct="1">
      <a:defRPr kern="1200">
        <a:solidFill>
          <a:schemeClr val="tx1"/>
        </a:solidFill>
        <a:latin typeface="Garamond"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107" d="100"/>
          <a:sy n="107" d="100"/>
        </p:scale>
        <p:origin x="-90"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Georgia" pitchFamily="18" charset="0"/>
              </a:defRPr>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Georgia" pitchFamily="18" charset="0"/>
              </a:defRPr>
            </a:lvl1pPr>
          </a:lstStyle>
          <a:p>
            <a:pPr>
              <a:defRPr/>
            </a:pPr>
            <a:fld id="{CB7F82D9-F960-41A6-A365-C7B2F53E3CD8}" type="datetimeFigureOut">
              <a:rPr lang="en-US"/>
              <a:pPr>
                <a:defRPr/>
              </a:pPr>
              <a:t>3/18/2009</a:t>
            </a:fld>
            <a:endParaRPr lang="en-US"/>
          </a:p>
        </p:txBody>
      </p:sp>
      <p:sp>
        <p:nvSpPr>
          <p:cNvPr id="14340" name="Rectangle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eorgia" pitchFamily="18" charset="0"/>
              </a:defRPr>
            </a:lvl1pPr>
          </a:lstStyle>
          <a:p>
            <a:pPr>
              <a:defRPr/>
            </a:pPr>
            <a:endParaRPr lang="en-US"/>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eorgia" pitchFamily="18" charset="0"/>
              </a:defRPr>
            </a:lvl1pPr>
          </a:lstStyle>
          <a:p>
            <a:pPr>
              <a:defRPr/>
            </a:pPr>
            <a:fld id="{104BE416-99EB-4824-81EB-59D5C56310F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27659"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27660"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fld id="{7E2FD3FC-B2D8-445F-A456-BAA6291DFE0C}" type="datetime1">
              <a:rPr lang="en-US"/>
              <a:pPr>
                <a:defRPr/>
              </a:pPr>
              <a:t>3/18/2009</a:t>
            </a:fld>
            <a:endParaRPr lang="en-US"/>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51F512E6-4560-4949-9367-91B3F0B113B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3E9C4471-B985-4CF1-856F-2AC0A3E50D20}" type="datetime1">
              <a:rPr lang="en-US"/>
              <a:pPr>
                <a:defRPr/>
              </a:pPr>
              <a:t>3/18/2009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7F324C0-7D37-4E1D-BC20-5A8159121A48}"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B00E4C72-B4DF-4599-9AF2-A03B75E88EAE}" type="datetime1">
              <a:rPr lang="en-US"/>
              <a:pPr>
                <a:defRPr/>
              </a:pPr>
              <a:t>3/18/2009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B2C95BC-9F71-4F9A-930F-12FF9AF942FD}"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FB87839B-BC84-4D4E-B6CE-4DF61B7848F9}" type="datetime1">
              <a:rPr lang="en-US"/>
              <a:pPr>
                <a:defRPr/>
              </a:pPr>
              <a:t>3/18/2009</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F51EF6D-4F8E-457E-98AC-FFCAEC0605E4}"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A9A50037-2E84-4267-9878-7156E3228E6B}" type="datetime1">
              <a:rPr lang="en-US"/>
              <a:pPr>
                <a:defRPr/>
              </a:pPr>
              <a:t>3/18/2009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2DDB25C-06DB-440C-9407-D2E309D731CF}"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2F3826E8-2DD5-4B10-ACE8-EDDCE4D9C7D9}" type="datetime1">
              <a:rPr lang="en-US"/>
              <a:pPr>
                <a:defRPr/>
              </a:pPr>
              <a:t>3/18/2009</a:t>
            </a:fld>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DDB4EB5-A3DD-465F-BBE5-858D61A86A46}"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D49A518B-779F-48A7-A9E2-A9037AD1627C}" type="datetime1">
              <a:rPr lang="en-US"/>
              <a:pPr>
                <a:defRPr/>
              </a:pPr>
              <a:t>3/18/2009</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FA1D511A-0242-41CA-8D73-03303F57E9E4}"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35D9BAD2-B0C9-4884-8373-EF57AC85A3FB}" type="datetime1">
              <a:rPr lang="en-US"/>
              <a:pPr>
                <a:defRPr/>
              </a:pPr>
              <a:t>3/18/2009</a:t>
            </a:fld>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D6D5BCE9-6F65-40DE-A09C-66D03406AA16}"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675B5908-2D62-4FC8-9246-C33DF67B8F4A}" type="datetime1">
              <a:rPr lang="en-US"/>
              <a:pPr>
                <a:defRPr/>
              </a:pPr>
              <a:t>3/18/2009</a:t>
            </a:fld>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AD832246-D3DC-4083-B014-E17C8F993F10}"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71AD451E-38CF-4937-AF77-DF8012609741}" type="datetime1">
              <a:rPr lang="en-US"/>
              <a:pPr>
                <a:defRPr/>
              </a:pPr>
              <a:t>3/18/2009</a:t>
            </a:fld>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16E7C6F0-3BD4-4911-9D93-A42B93A1C9AF}"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4BA67F21-839C-4955-B9ED-7FB928AB97B4}" type="datetime1">
              <a:rPr lang="en-US"/>
              <a:pPr>
                <a:defRPr/>
              </a:pPr>
              <a:t>3/18/2009</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D54C294-AC16-4DE7-9FA0-4CD8EF310EBE}"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47B22581-A2E0-4F2D-AFB0-9D8602EB1E31}" type="datetime1">
              <a:rPr lang="en-US"/>
              <a:pPr>
                <a:defRPr/>
              </a:pPr>
              <a:t>3/18/2009</a:t>
            </a:fld>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CAC5B43-6F70-4270-A2CD-8F88BDF7B9E6}"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fld id="{00B2BCA1-3CC0-4139-8D2C-73A00B042006}" type="datetime1">
              <a:rPr lang="en-US"/>
              <a:pPr>
                <a:defRPr/>
              </a:pPr>
              <a:t>3/18/2009</a:t>
            </a:fld>
            <a:endParaRPr lang="en-US"/>
          </a:p>
        </p:txBody>
      </p:sp>
      <p:sp>
        <p:nvSpPr>
          <p:cNvPr id="26627"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D03C78F-DFE6-41BD-8089-69D8FCA6F03D}" type="slidenum">
              <a:rPr lang="en-US"/>
              <a:pPr>
                <a:defRPr/>
              </a:pPr>
              <a:t>‹#›</a:t>
            </a:fld>
            <a:endParaRPr lang="en-US"/>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26630"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26631"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26632"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26633"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26634"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26635"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26636"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26637"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8"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p>
        </p:txBody>
      </p:sp>
      <p:sp>
        <p:nvSpPr>
          <p:cNvPr id="26639"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94"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2"/>
          <p:cNvSpPr>
            <a:spLocks noGrp="1"/>
          </p:cNvSpPr>
          <p:nvPr>
            <p:ph type="sldNum" sz="quarter" idx="11"/>
          </p:nvPr>
        </p:nvSpPr>
        <p:spPr>
          <a:noFill/>
        </p:spPr>
        <p:txBody>
          <a:bodyPr/>
          <a:lstStyle/>
          <a:p>
            <a:fld id="{CE610576-E95A-4931-810C-4473DF6A9394}" type="slidenum">
              <a:rPr lang="en-US" smtClean="0"/>
              <a:pPr/>
              <a:t>1</a:t>
            </a:fld>
            <a:endParaRPr lang="en-US" smtClean="0"/>
          </a:p>
        </p:txBody>
      </p:sp>
      <p:sp>
        <p:nvSpPr>
          <p:cNvPr id="7" name="Title 6"/>
          <p:cNvSpPr>
            <a:spLocks noGrp="1"/>
          </p:cNvSpPr>
          <p:nvPr>
            <p:ph type="title" idx="4294967295"/>
          </p:nvPr>
        </p:nvSpPr>
        <p:spPr>
          <a:xfrm>
            <a:off x="381000" y="4419600"/>
            <a:ext cx="8229600" cy="990600"/>
          </a:xfrm>
        </p:spPr>
        <p:txBody>
          <a:bodyPr>
            <a:normAutofit/>
          </a:bodyPr>
          <a:lstStyle/>
          <a:p>
            <a:pPr eaLnBrk="1" hangingPunct="1">
              <a:defRPr/>
            </a:pPr>
            <a:r>
              <a:rPr lang="en-US" sz="2000"/>
              <a:t>By David Lazar, Sam Fiscu, Joe Fort, Andre, and Austin Angelus</a:t>
            </a:r>
            <a:r>
              <a:rPr lang="en-US" sz="3600"/>
              <a:t/>
            </a:r>
            <a:br>
              <a:rPr lang="en-US" sz="3600"/>
            </a:br>
            <a:endParaRPr lang="en-US" sz="3600"/>
          </a:p>
        </p:txBody>
      </p:sp>
      <p:pic>
        <p:nvPicPr>
          <p:cNvPr id="15363" name="Picture 8" descr="19890911.gif"/>
          <p:cNvPicPr>
            <a:picLocks noChangeAspect="1"/>
          </p:cNvPicPr>
          <p:nvPr/>
        </p:nvPicPr>
        <p:blipFill>
          <a:blip r:embed="rId2"/>
          <a:srcRect/>
          <a:stretch>
            <a:fillRect/>
          </a:stretch>
        </p:blipFill>
        <p:spPr bwMode="auto">
          <a:xfrm>
            <a:off x="1676400" y="2438400"/>
            <a:ext cx="5715000" cy="1819275"/>
          </a:xfrm>
          <a:prstGeom prst="rect">
            <a:avLst/>
          </a:prstGeom>
          <a:noFill/>
          <a:ln w="9525">
            <a:noFill/>
            <a:miter lim="800000"/>
            <a:headEnd/>
            <a:tailEnd/>
          </a:ln>
        </p:spPr>
      </p:pic>
      <p:sp>
        <p:nvSpPr>
          <p:cNvPr id="15364" name="Rectangle 9"/>
          <p:cNvSpPr>
            <a:spLocks noChangeArrowheads="1"/>
          </p:cNvSpPr>
          <p:nvPr/>
        </p:nvSpPr>
        <p:spPr bwMode="auto">
          <a:xfrm>
            <a:off x="2895600" y="1524000"/>
            <a:ext cx="3025775" cy="641350"/>
          </a:xfrm>
          <a:prstGeom prst="rect">
            <a:avLst/>
          </a:prstGeom>
          <a:noFill/>
          <a:ln w="9525">
            <a:noFill/>
            <a:miter lim="800000"/>
            <a:headEnd/>
            <a:tailEnd/>
          </a:ln>
        </p:spPr>
        <p:txBody>
          <a:bodyPr wrap="none">
            <a:spAutoFit/>
          </a:bodyPr>
          <a:lstStyle/>
          <a:p>
            <a:r>
              <a:rPr lang="en-US" sz="3600">
                <a:latin typeface="Georgia" pitchFamily="18" charset="0"/>
              </a:rPr>
              <a:t>Utilitarianism</a:t>
            </a:r>
            <a:endParaRPr lang="en-US">
              <a:latin typeface="Georg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p:cNvSpPr>
            <a:spLocks noGrp="1"/>
          </p:cNvSpPr>
          <p:nvPr>
            <p:ph type="sldNum" sz="quarter" idx="11"/>
          </p:nvPr>
        </p:nvSpPr>
        <p:spPr>
          <a:noFill/>
        </p:spPr>
        <p:txBody>
          <a:bodyPr/>
          <a:lstStyle/>
          <a:p>
            <a:fld id="{9C916634-9D63-4C69-8C60-49A863E3EC44}" type="slidenum">
              <a:rPr lang="en-US" smtClean="0"/>
              <a:pPr/>
              <a:t>10</a:t>
            </a:fld>
            <a:endParaRPr lang="en-US" smtClean="0"/>
          </a:p>
        </p:txBody>
      </p:sp>
      <p:sp>
        <p:nvSpPr>
          <p:cNvPr id="22530" name="Rectangle 2"/>
          <p:cNvSpPr>
            <a:spLocks noGrp="1" noRot="1" noChangeArrowheads="1"/>
          </p:cNvSpPr>
          <p:nvPr>
            <p:ph type="title"/>
          </p:nvPr>
        </p:nvSpPr>
        <p:spPr/>
        <p:txBody>
          <a:bodyPr/>
          <a:lstStyle/>
          <a:p>
            <a:pPr eaLnBrk="1" hangingPunct="1">
              <a:defRPr/>
            </a:pPr>
            <a:r>
              <a:rPr lang="en-US"/>
              <a:t>In Vitro Doctors &amp; Patients</a:t>
            </a:r>
          </a:p>
        </p:txBody>
      </p:sp>
      <p:sp>
        <p:nvSpPr>
          <p:cNvPr id="22531" name="Rectangle 3"/>
          <p:cNvSpPr>
            <a:spLocks noGrp="1" noChangeArrowheads="1"/>
          </p:cNvSpPr>
          <p:nvPr>
            <p:ph type="body" idx="1"/>
          </p:nvPr>
        </p:nvSpPr>
        <p:spPr/>
        <p:txBody>
          <a:bodyPr/>
          <a:lstStyle/>
          <a:p>
            <a:pPr eaLnBrk="1" hangingPunct="1">
              <a:defRPr/>
            </a:pPr>
            <a:r>
              <a:rPr lang="en-US"/>
              <a:t>Some doctors are concerned that there are will be an investigation into Suleman’s pregnancy.</a:t>
            </a:r>
          </a:p>
          <a:p>
            <a:pPr eaLnBrk="1" hangingPunct="1">
              <a:defRPr/>
            </a:pPr>
            <a:r>
              <a:rPr lang="en-US"/>
              <a:t>Investigation could lead to laws regulating IVF</a:t>
            </a:r>
          </a:p>
          <a:p>
            <a:pPr eaLnBrk="1" hangingPunct="1">
              <a:defRPr/>
            </a:pPr>
            <a:r>
              <a:rPr lang="en-US"/>
              <a:t>Regulations would make doctor’s job harder and make it more difficult for women to use IVF.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4"/>
          <p:cNvSpPr>
            <a:spLocks noGrp="1"/>
          </p:cNvSpPr>
          <p:nvPr>
            <p:ph type="sldNum" sz="quarter" idx="11"/>
          </p:nvPr>
        </p:nvSpPr>
        <p:spPr>
          <a:noFill/>
        </p:spPr>
        <p:txBody>
          <a:bodyPr/>
          <a:lstStyle/>
          <a:p>
            <a:fld id="{C36AEBA4-AD16-46B3-B85E-F1FA83925BE1}" type="slidenum">
              <a:rPr lang="en-US" smtClean="0"/>
              <a:pPr/>
              <a:t>2</a:t>
            </a:fld>
            <a:endParaRPr lang="en-US" smtClean="0"/>
          </a:p>
        </p:txBody>
      </p:sp>
      <p:sp>
        <p:nvSpPr>
          <p:cNvPr id="19462" name="Rectangle 6"/>
          <p:cNvSpPr>
            <a:spLocks noGrp="1" noRot="1" noChangeArrowheads="1"/>
          </p:cNvSpPr>
          <p:nvPr>
            <p:ph type="title"/>
          </p:nvPr>
        </p:nvSpPr>
        <p:spPr>
          <a:xfrm>
            <a:off x="457200" y="2590800"/>
            <a:ext cx="8229600" cy="1143000"/>
          </a:xfrm>
        </p:spPr>
        <p:txBody>
          <a:bodyPr/>
          <a:lstStyle/>
          <a:p>
            <a:pPr eaLnBrk="1" hangingPunct="1">
              <a:defRPr/>
            </a:pPr>
            <a:r>
              <a:rPr lang="en-US" sz="4000"/>
              <a:t>Ethical utilitarianism is a principle where the best choice is the one that does the most good for the most people.  The morality of the action is determined solely by the outcome.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2"/>
          <p:cNvSpPr>
            <a:spLocks noGrp="1"/>
          </p:cNvSpPr>
          <p:nvPr>
            <p:ph type="sldNum" sz="quarter" idx="11"/>
          </p:nvPr>
        </p:nvSpPr>
        <p:spPr>
          <a:noFill/>
        </p:spPr>
        <p:txBody>
          <a:bodyPr/>
          <a:lstStyle/>
          <a:p>
            <a:fld id="{B9924337-D54B-4A1D-BBF2-3BCEC118FA5C}" type="slidenum">
              <a:rPr lang="en-US" smtClean="0"/>
              <a:pPr/>
              <a:t>3</a:t>
            </a:fld>
            <a:endParaRPr lang="en-US" smtClean="0"/>
          </a:p>
        </p:txBody>
      </p:sp>
      <p:pic>
        <p:nvPicPr>
          <p:cNvPr id="17410" name="Picture 2" descr="John-stuart-mill-sized.jpg"/>
          <p:cNvPicPr>
            <a:picLocks noChangeAspect="1"/>
          </p:cNvPicPr>
          <p:nvPr/>
        </p:nvPicPr>
        <p:blipFill>
          <a:blip r:embed="rId2"/>
          <a:srcRect/>
          <a:stretch>
            <a:fillRect/>
          </a:stretch>
        </p:blipFill>
        <p:spPr bwMode="auto">
          <a:xfrm>
            <a:off x="6324600" y="3581400"/>
            <a:ext cx="2514600" cy="2905125"/>
          </a:xfrm>
          <a:prstGeom prst="rect">
            <a:avLst/>
          </a:prstGeom>
          <a:noFill/>
          <a:ln w="9525">
            <a:noFill/>
            <a:miter lim="800000"/>
            <a:headEnd/>
            <a:tailEnd/>
          </a:ln>
        </p:spPr>
      </p:pic>
      <p:pic>
        <p:nvPicPr>
          <p:cNvPr id="17411" name="Picture 3" descr="npc-JeremyBentham.jpg"/>
          <p:cNvPicPr>
            <a:picLocks noChangeAspect="1"/>
          </p:cNvPicPr>
          <p:nvPr/>
        </p:nvPicPr>
        <p:blipFill>
          <a:blip r:embed="rId3"/>
          <a:srcRect/>
          <a:stretch>
            <a:fillRect/>
          </a:stretch>
        </p:blipFill>
        <p:spPr bwMode="auto">
          <a:xfrm>
            <a:off x="304800" y="228600"/>
            <a:ext cx="2552700" cy="2895600"/>
          </a:xfrm>
          <a:prstGeom prst="rect">
            <a:avLst/>
          </a:prstGeom>
          <a:noFill/>
          <a:ln w="9525">
            <a:noFill/>
            <a:miter lim="800000"/>
            <a:headEnd/>
            <a:tailEnd/>
          </a:ln>
        </p:spPr>
      </p:pic>
      <p:sp>
        <p:nvSpPr>
          <p:cNvPr id="17412" name="TextBox 4"/>
          <p:cNvSpPr txBox="1">
            <a:spLocks noChangeArrowheads="1"/>
          </p:cNvSpPr>
          <p:nvPr/>
        </p:nvSpPr>
        <p:spPr bwMode="auto">
          <a:xfrm>
            <a:off x="2895600" y="228600"/>
            <a:ext cx="5715000" cy="400050"/>
          </a:xfrm>
          <a:prstGeom prst="rect">
            <a:avLst/>
          </a:prstGeom>
          <a:noFill/>
          <a:ln w="9525">
            <a:noFill/>
            <a:miter lim="800000"/>
            <a:headEnd/>
            <a:tailEnd/>
          </a:ln>
        </p:spPr>
        <p:txBody>
          <a:bodyPr>
            <a:spAutoFit/>
          </a:bodyPr>
          <a:lstStyle/>
          <a:p>
            <a:r>
              <a:rPr lang="en-US" sz="2000" b="1">
                <a:latin typeface="Georgia" pitchFamily="18" charset="0"/>
              </a:rPr>
              <a:t>Jeremy Bentham </a:t>
            </a:r>
            <a:r>
              <a:rPr lang="en-US" sz="2000">
                <a:latin typeface="Georgia" pitchFamily="18" charset="0"/>
              </a:rPr>
              <a:t>(1748-1832)</a:t>
            </a:r>
          </a:p>
        </p:txBody>
      </p:sp>
      <p:sp>
        <p:nvSpPr>
          <p:cNvPr id="17413" name="TextBox 5"/>
          <p:cNvSpPr txBox="1">
            <a:spLocks noChangeArrowheads="1"/>
          </p:cNvSpPr>
          <p:nvPr/>
        </p:nvSpPr>
        <p:spPr bwMode="auto">
          <a:xfrm>
            <a:off x="533400" y="3657600"/>
            <a:ext cx="5715000" cy="400050"/>
          </a:xfrm>
          <a:prstGeom prst="rect">
            <a:avLst/>
          </a:prstGeom>
          <a:noFill/>
          <a:ln w="9525">
            <a:noFill/>
            <a:miter lim="800000"/>
            <a:headEnd/>
            <a:tailEnd/>
          </a:ln>
        </p:spPr>
        <p:txBody>
          <a:bodyPr>
            <a:spAutoFit/>
          </a:bodyPr>
          <a:lstStyle/>
          <a:p>
            <a:pPr algn="r"/>
            <a:r>
              <a:rPr lang="en-US" sz="2000" b="1">
                <a:latin typeface="Georgia" pitchFamily="18" charset="0"/>
              </a:rPr>
              <a:t>John Stewart Mill </a:t>
            </a:r>
            <a:r>
              <a:rPr lang="en-US" sz="2000">
                <a:latin typeface="Georgia" pitchFamily="18" charset="0"/>
              </a:rPr>
              <a:t>(1806-1873)</a:t>
            </a:r>
          </a:p>
        </p:txBody>
      </p:sp>
      <p:sp>
        <p:nvSpPr>
          <p:cNvPr id="17414" name="Rectangle 7"/>
          <p:cNvSpPr>
            <a:spLocks noChangeArrowheads="1"/>
          </p:cNvSpPr>
          <p:nvPr/>
        </p:nvSpPr>
        <p:spPr bwMode="auto">
          <a:xfrm>
            <a:off x="838200" y="4495800"/>
            <a:ext cx="5105400" cy="1739900"/>
          </a:xfrm>
          <a:prstGeom prst="rect">
            <a:avLst/>
          </a:prstGeom>
          <a:noFill/>
          <a:ln w="9525">
            <a:noFill/>
            <a:miter lim="800000"/>
            <a:headEnd/>
            <a:tailEnd/>
          </a:ln>
        </p:spPr>
        <p:txBody>
          <a:bodyPr>
            <a:spAutoFit/>
          </a:bodyPr>
          <a:lstStyle/>
          <a:p>
            <a:r>
              <a:rPr lang="en-US" sz="3600">
                <a:latin typeface="Georgia" pitchFamily="18" charset="0"/>
              </a:rPr>
              <a:t>“</a:t>
            </a:r>
            <a:r>
              <a:rPr lang="en-US">
                <a:latin typeface="Georgia" pitchFamily="18" charset="0"/>
              </a:rPr>
              <a:t>…actions are right in proportion as they tend to promote happiness, wrong as they tend to produce the reverse of happiness.”</a:t>
            </a:r>
          </a:p>
          <a:p>
            <a:pPr algn="r"/>
            <a:endParaRPr lang="en-US" i="1">
              <a:latin typeface="Georgia" pitchFamily="18" charset="0"/>
            </a:endParaRPr>
          </a:p>
          <a:p>
            <a:pPr algn="r"/>
            <a:r>
              <a:rPr lang="en-US" i="1">
                <a:latin typeface="Georgia" pitchFamily="18" charset="0"/>
              </a:rPr>
              <a:t>Utilitarianism</a:t>
            </a:r>
            <a:r>
              <a:rPr lang="en-US">
                <a:latin typeface="Georgia" pitchFamily="18" charset="0"/>
              </a:rPr>
              <a:t>, 1863</a:t>
            </a:r>
            <a:endParaRPr lang="en-US" i="1">
              <a:latin typeface="Georgia" pitchFamily="18" charset="0"/>
            </a:endParaRPr>
          </a:p>
        </p:txBody>
      </p:sp>
      <p:sp>
        <p:nvSpPr>
          <p:cNvPr id="17415" name="Rectangle 8"/>
          <p:cNvSpPr>
            <a:spLocks noChangeArrowheads="1"/>
          </p:cNvSpPr>
          <p:nvPr/>
        </p:nvSpPr>
        <p:spPr bwMode="auto">
          <a:xfrm>
            <a:off x="3276600" y="1066800"/>
            <a:ext cx="4572000" cy="1190625"/>
          </a:xfrm>
          <a:prstGeom prst="rect">
            <a:avLst/>
          </a:prstGeom>
          <a:noFill/>
          <a:ln w="9525">
            <a:noFill/>
            <a:miter lim="800000"/>
            <a:headEnd/>
            <a:tailEnd/>
          </a:ln>
        </p:spPr>
        <p:txBody>
          <a:bodyPr>
            <a:spAutoFit/>
          </a:bodyPr>
          <a:lstStyle/>
          <a:p>
            <a:r>
              <a:rPr lang="en-US" sz="3600">
                <a:latin typeface="Georgia" pitchFamily="18" charset="0"/>
              </a:rPr>
              <a:t>“</a:t>
            </a:r>
            <a:r>
              <a:rPr lang="en-US">
                <a:latin typeface="Georgia" pitchFamily="18" charset="0"/>
              </a:rPr>
              <a:t>…nature has placed mankind under the governance of two sovereign masters, pain and pleasure.”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2"/>
          <p:cNvSpPr>
            <a:spLocks noGrp="1"/>
          </p:cNvSpPr>
          <p:nvPr>
            <p:ph type="sldNum" sz="quarter" idx="11"/>
          </p:nvPr>
        </p:nvSpPr>
        <p:spPr>
          <a:noFill/>
        </p:spPr>
        <p:txBody>
          <a:bodyPr/>
          <a:lstStyle/>
          <a:p>
            <a:fld id="{3F8212A3-F218-4DCF-AFC7-A44389BD6E6C}" type="slidenum">
              <a:rPr lang="en-US" smtClean="0"/>
              <a:pPr/>
              <a:t>4</a:t>
            </a:fld>
            <a:endParaRPr lang="en-US" smtClean="0"/>
          </a:p>
        </p:txBody>
      </p:sp>
      <p:sp>
        <p:nvSpPr>
          <p:cNvPr id="18434" name="Rectangle 2"/>
          <p:cNvSpPr>
            <a:spLocks noChangeArrowheads="1"/>
          </p:cNvSpPr>
          <p:nvPr/>
        </p:nvSpPr>
        <p:spPr bwMode="auto">
          <a:xfrm>
            <a:off x="838200" y="1589088"/>
            <a:ext cx="7543800" cy="3135312"/>
          </a:xfrm>
          <a:prstGeom prst="rect">
            <a:avLst/>
          </a:prstGeom>
          <a:noFill/>
          <a:ln w="9525">
            <a:noFill/>
            <a:miter lim="800000"/>
            <a:headEnd/>
            <a:tailEnd/>
          </a:ln>
        </p:spPr>
        <p:txBody>
          <a:bodyPr>
            <a:spAutoFit/>
          </a:bodyPr>
          <a:lstStyle/>
          <a:p>
            <a:r>
              <a:rPr lang="en-US" sz="2400">
                <a:latin typeface="Georgia" pitchFamily="18" charset="0"/>
              </a:rPr>
              <a:t>Jim is an explorer who stumbles into a South American village where 20 Indians are about to be shot. The captain says that as a mark of honor to Jim as a guest, he will be invited to shoot one of the Indians, and the other 19 will be set free. If Jim refuses, all 20 Indians will be shot.</a:t>
            </a:r>
          </a:p>
          <a:p>
            <a:endParaRPr lang="en-US" sz="2400">
              <a:latin typeface="Georgia" pitchFamily="18" charset="0"/>
            </a:endParaRPr>
          </a:p>
          <a:p>
            <a:pPr algn="ctr"/>
            <a:r>
              <a:rPr lang="en-US" sz="3200" b="1">
                <a:latin typeface="Georgia" pitchFamily="18" charset="0"/>
              </a:rPr>
              <a:t>What should Jim 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2"/>
          <p:cNvSpPr>
            <a:spLocks noGrp="1"/>
          </p:cNvSpPr>
          <p:nvPr>
            <p:ph type="sldNum" sz="quarter" idx="11"/>
          </p:nvPr>
        </p:nvSpPr>
        <p:spPr>
          <a:noFill/>
        </p:spPr>
        <p:txBody>
          <a:bodyPr/>
          <a:lstStyle/>
          <a:p>
            <a:fld id="{CC1A5823-B529-4C1C-8B11-225CA49B8BFC}" type="slidenum">
              <a:rPr lang="en-US" smtClean="0"/>
              <a:pPr/>
              <a:t>5</a:t>
            </a:fld>
            <a:endParaRPr lang="en-US" smtClean="0"/>
          </a:p>
        </p:txBody>
      </p:sp>
      <p:sp>
        <p:nvSpPr>
          <p:cNvPr id="19458" name="Rectangle 2"/>
          <p:cNvSpPr>
            <a:spLocks noChangeArrowheads="1"/>
          </p:cNvSpPr>
          <p:nvPr/>
        </p:nvSpPr>
        <p:spPr bwMode="auto">
          <a:xfrm>
            <a:off x="990600" y="1066800"/>
            <a:ext cx="7162800" cy="4230688"/>
          </a:xfrm>
          <a:prstGeom prst="rect">
            <a:avLst/>
          </a:prstGeom>
          <a:noFill/>
          <a:ln w="9525">
            <a:noFill/>
            <a:miter lim="800000"/>
            <a:headEnd/>
            <a:tailEnd/>
          </a:ln>
        </p:spPr>
        <p:txBody>
          <a:bodyPr>
            <a:spAutoFit/>
          </a:bodyPr>
          <a:lstStyle/>
          <a:p>
            <a:r>
              <a:rPr lang="en-US" sz="2400">
                <a:latin typeface="Georgia" pitchFamily="18" charset="0"/>
              </a:rPr>
              <a:t>George is a scientist who is out of work. He is offered a job in a laboratory which does research into chemical and biological weapons. George is strongly opposed to the manufacture of chemical and biological weapons. If he does not take the job, his wife and his children will suffer. And if he does not take the job, it will be given to someone else who will pursue the research with fewer inhibitions. </a:t>
            </a:r>
          </a:p>
          <a:p>
            <a:endParaRPr lang="en-US" sz="2400">
              <a:latin typeface="Georgia" pitchFamily="18" charset="0"/>
            </a:endParaRPr>
          </a:p>
          <a:p>
            <a:endParaRPr lang="en-US" sz="2400">
              <a:latin typeface="Georgia" pitchFamily="18" charset="0"/>
            </a:endParaRPr>
          </a:p>
          <a:p>
            <a:pPr algn="ctr"/>
            <a:r>
              <a:rPr lang="en-US" sz="3200" b="1">
                <a:latin typeface="Georgia" pitchFamily="18" charset="0"/>
              </a:rPr>
              <a:t>Should George take the job?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1"/>
          </p:nvPr>
        </p:nvSpPr>
        <p:spPr>
          <a:noFill/>
        </p:spPr>
        <p:txBody>
          <a:bodyPr/>
          <a:lstStyle/>
          <a:p>
            <a:fld id="{75F9351C-1EC1-419F-BB08-7C3C7A03D5B0}" type="slidenum">
              <a:rPr lang="en-US" smtClean="0"/>
              <a:pPr/>
              <a:t>6</a:t>
            </a:fld>
            <a:endParaRPr lang="en-US" smtClean="0"/>
          </a:p>
        </p:txBody>
      </p:sp>
      <p:sp>
        <p:nvSpPr>
          <p:cNvPr id="23556" name="Rectangle 4"/>
          <p:cNvSpPr>
            <a:spLocks noGrp="1" noRot="1" noChangeArrowheads="1"/>
          </p:cNvSpPr>
          <p:nvPr>
            <p:ph type="title"/>
          </p:nvPr>
        </p:nvSpPr>
        <p:spPr/>
        <p:txBody>
          <a:bodyPr/>
          <a:lstStyle/>
          <a:p>
            <a:pPr eaLnBrk="1" hangingPunct="1">
              <a:defRPr/>
            </a:pPr>
            <a:r>
              <a:rPr lang="en-US"/>
              <a:t>Nadya Suleman</a:t>
            </a:r>
          </a:p>
        </p:txBody>
      </p:sp>
      <p:sp>
        <p:nvSpPr>
          <p:cNvPr id="23557" name="Rectangle 5"/>
          <p:cNvSpPr>
            <a:spLocks noGrp="1" noChangeArrowheads="1"/>
          </p:cNvSpPr>
          <p:nvPr>
            <p:ph type="body" sz="half" idx="1"/>
          </p:nvPr>
        </p:nvSpPr>
        <p:spPr/>
        <p:txBody>
          <a:bodyPr/>
          <a:lstStyle/>
          <a:p>
            <a:pPr eaLnBrk="1" hangingPunct="1">
              <a:defRPr/>
            </a:pPr>
            <a:r>
              <a:rPr lang="en-US" sz="2800"/>
              <a:t>Unemployed on welfare</a:t>
            </a:r>
          </a:p>
          <a:p>
            <a:pPr eaLnBrk="1" hangingPunct="1">
              <a:defRPr/>
            </a:pPr>
            <a:r>
              <a:rPr lang="en-US" sz="2800"/>
              <a:t>Unmarried</a:t>
            </a:r>
          </a:p>
          <a:p>
            <a:pPr eaLnBrk="1" hangingPunct="1">
              <a:defRPr/>
            </a:pPr>
            <a:r>
              <a:rPr lang="en-US" sz="2800"/>
              <a:t>Six children in addition to the octuplets</a:t>
            </a:r>
          </a:p>
          <a:p>
            <a:pPr eaLnBrk="1" hangingPunct="1">
              <a:defRPr/>
            </a:pPr>
            <a:r>
              <a:rPr lang="en-US" sz="2800"/>
              <a:t>Implanted with six embryos instead of the typical one</a:t>
            </a:r>
          </a:p>
          <a:p>
            <a:pPr eaLnBrk="1" hangingPunct="1">
              <a:defRPr/>
            </a:pPr>
            <a:endParaRPr lang="en-US" sz="2800"/>
          </a:p>
        </p:txBody>
      </p:sp>
      <p:pic>
        <p:nvPicPr>
          <p:cNvPr id="20484" name="Picture 6"/>
          <p:cNvPicPr>
            <a:picLocks noChangeAspect="1" noChangeArrowheads="1"/>
          </p:cNvPicPr>
          <p:nvPr>
            <p:ph sz="half" idx="2"/>
          </p:nvPr>
        </p:nvPicPr>
        <p:blipFill>
          <a:blip r:embed="rId2"/>
          <a:srcRect/>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2"/>
          <p:cNvSpPr>
            <a:spLocks noGrp="1"/>
          </p:cNvSpPr>
          <p:nvPr>
            <p:ph type="sldNum" sz="quarter" idx="11"/>
          </p:nvPr>
        </p:nvSpPr>
        <p:spPr>
          <a:noFill/>
        </p:spPr>
        <p:txBody>
          <a:bodyPr/>
          <a:lstStyle/>
          <a:p>
            <a:fld id="{C8F68A76-459F-4E4D-A8E7-166E2C8F1E82}" type="slidenum">
              <a:rPr lang="en-US" smtClean="0"/>
              <a:pPr/>
              <a:t>7</a:t>
            </a:fld>
            <a:endParaRPr lang="en-US" smtClean="0"/>
          </a:p>
        </p:txBody>
      </p:sp>
      <p:pic>
        <p:nvPicPr>
          <p:cNvPr id="21506" name="Picture 2" descr="Welcome to The Nadya Suleman Family Website_1237410226073.png"/>
          <p:cNvPicPr>
            <a:picLocks noChangeAspect="1"/>
          </p:cNvPicPr>
          <p:nvPr/>
        </p:nvPicPr>
        <p:blipFill>
          <a:blip r:embed="rId2"/>
          <a:srcRect/>
          <a:stretch>
            <a:fillRect/>
          </a:stretch>
        </p:blipFill>
        <p:spPr bwMode="auto">
          <a:xfrm>
            <a:off x="0" y="220663"/>
            <a:ext cx="9144000" cy="6416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p:cNvSpPr>
            <a:spLocks noGrp="1"/>
          </p:cNvSpPr>
          <p:nvPr>
            <p:ph type="sldNum" sz="quarter" idx="11"/>
          </p:nvPr>
        </p:nvSpPr>
        <p:spPr>
          <a:noFill/>
        </p:spPr>
        <p:txBody>
          <a:bodyPr/>
          <a:lstStyle/>
          <a:p>
            <a:fld id="{CED26CA2-D595-49BE-8658-6CA9ED1C8B4F}" type="slidenum">
              <a:rPr lang="en-US" smtClean="0"/>
              <a:pPr/>
              <a:t>8</a:t>
            </a:fld>
            <a:endParaRPr lang="en-US" smtClean="0"/>
          </a:p>
        </p:txBody>
      </p:sp>
      <p:sp>
        <p:nvSpPr>
          <p:cNvPr id="20482" name="Rectangle 2"/>
          <p:cNvSpPr>
            <a:spLocks noGrp="1" noRot="1" noChangeArrowheads="1"/>
          </p:cNvSpPr>
          <p:nvPr>
            <p:ph type="title"/>
          </p:nvPr>
        </p:nvSpPr>
        <p:spPr/>
        <p:txBody>
          <a:bodyPr/>
          <a:lstStyle/>
          <a:p>
            <a:pPr eaLnBrk="1" hangingPunct="1">
              <a:defRPr/>
            </a:pPr>
            <a:r>
              <a:rPr lang="en-US"/>
              <a:t>Stakeholders</a:t>
            </a:r>
          </a:p>
        </p:txBody>
      </p:sp>
      <p:sp>
        <p:nvSpPr>
          <p:cNvPr id="20483" name="Rectangle 3"/>
          <p:cNvSpPr>
            <a:spLocks noGrp="1" noChangeArrowheads="1"/>
          </p:cNvSpPr>
          <p:nvPr>
            <p:ph type="body" idx="1"/>
          </p:nvPr>
        </p:nvSpPr>
        <p:spPr/>
        <p:txBody>
          <a:bodyPr/>
          <a:lstStyle/>
          <a:p>
            <a:pPr eaLnBrk="1" hangingPunct="1">
              <a:defRPr/>
            </a:pPr>
            <a:r>
              <a:rPr lang="en-US"/>
              <a:t>Nadya Suleman</a:t>
            </a:r>
          </a:p>
          <a:p>
            <a:pPr eaLnBrk="1" hangingPunct="1">
              <a:defRPr/>
            </a:pPr>
            <a:r>
              <a:rPr lang="en-US"/>
              <a:t>Nadya’s children </a:t>
            </a:r>
          </a:p>
          <a:p>
            <a:pPr eaLnBrk="1" hangingPunct="1">
              <a:defRPr/>
            </a:pPr>
            <a:r>
              <a:rPr lang="en-US"/>
              <a:t>Doctors</a:t>
            </a:r>
          </a:p>
          <a:p>
            <a:pPr eaLnBrk="1" hangingPunct="1">
              <a:defRPr/>
            </a:pPr>
            <a:r>
              <a:rPr lang="en-US"/>
              <a:t>Other women in need of in vitro fertilization</a:t>
            </a:r>
          </a:p>
          <a:p>
            <a:pPr eaLnBrk="1" hangingPunct="1">
              <a:defRPr/>
            </a:pPr>
            <a:r>
              <a:rPr lang="en-US"/>
              <a:t>Tax payers</a:t>
            </a:r>
          </a:p>
          <a:p>
            <a:pPr eaLnBrk="1" hangingPunct="1">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4"/>
          <p:cNvSpPr>
            <a:spLocks noGrp="1"/>
          </p:cNvSpPr>
          <p:nvPr>
            <p:ph type="sldNum" sz="quarter" idx="11"/>
          </p:nvPr>
        </p:nvSpPr>
        <p:spPr>
          <a:noFill/>
        </p:spPr>
        <p:txBody>
          <a:bodyPr/>
          <a:lstStyle/>
          <a:p>
            <a:fld id="{B7F914F5-4177-4F76-A2DF-F71046106A92}" type="slidenum">
              <a:rPr lang="en-US" smtClean="0"/>
              <a:pPr/>
              <a:t>9</a:t>
            </a:fld>
            <a:endParaRPr lang="en-US" smtClean="0"/>
          </a:p>
        </p:txBody>
      </p:sp>
      <p:sp>
        <p:nvSpPr>
          <p:cNvPr id="21506" name="Rectangle 2"/>
          <p:cNvSpPr>
            <a:spLocks noGrp="1" noRot="1" noChangeArrowheads="1"/>
          </p:cNvSpPr>
          <p:nvPr>
            <p:ph type="title"/>
          </p:nvPr>
        </p:nvSpPr>
        <p:spPr/>
        <p:txBody>
          <a:bodyPr/>
          <a:lstStyle/>
          <a:p>
            <a:pPr eaLnBrk="1" hangingPunct="1">
              <a:defRPr/>
            </a:pPr>
            <a:r>
              <a:rPr lang="en-US"/>
              <a:t>Taxpayers</a:t>
            </a:r>
          </a:p>
        </p:txBody>
      </p:sp>
      <p:sp>
        <p:nvSpPr>
          <p:cNvPr id="21507" name="Rectangle 3"/>
          <p:cNvSpPr>
            <a:spLocks noGrp="1" noChangeArrowheads="1"/>
          </p:cNvSpPr>
          <p:nvPr>
            <p:ph type="body" idx="1"/>
          </p:nvPr>
        </p:nvSpPr>
        <p:spPr/>
        <p:txBody>
          <a:bodyPr/>
          <a:lstStyle/>
          <a:p>
            <a:pPr eaLnBrk="1" hangingPunct="1">
              <a:defRPr/>
            </a:pPr>
            <a:r>
              <a:rPr lang="en-US"/>
              <a:t>Women may be inclined to follow in Nadya’s footsteps.</a:t>
            </a:r>
          </a:p>
          <a:p>
            <a:pPr eaLnBrk="1" hangingPunct="1">
              <a:defRPr/>
            </a:pPr>
            <a:r>
              <a:rPr lang="en-US"/>
              <a:t>Taxes would increase to handle expenses of unemployed single mothers</a:t>
            </a:r>
          </a:p>
          <a:p>
            <a:pPr eaLnBrk="1" hangingPunct="1">
              <a:defRPr/>
            </a:pPr>
            <a:r>
              <a:rPr lang="en-US"/>
              <a:t>Eventually the welfare system could not handle more “Octomoms”</a:t>
            </a:r>
          </a:p>
          <a:p>
            <a:pPr eaLnBrk="1" hangingPunct="1">
              <a:defRPr/>
            </a:pPr>
            <a:endParaRPr lang="en-US"/>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Arial"/>
      </a:majorFont>
      <a:minorFont>
        <a:latin typeface="Garamond"/>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436</TotalTime>
  <Words>349</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5</vt:i4>
      </vt:variant>
      <vt:variant>
        <vt:lpstr>Design Template</vt:lpstr>
      </vt:variant>
      <vt:variant>
        <vt:i4>2</vt:i4>
      </vt:variant>
      <vt:variant>
        <vt:lpstr>Slide Titles</vt:lpstr>
      </vt:variant>
      <vt:variant>
        <vt:i4>10</vt:i4>
      </vt:variant>
    </vt:vector>
  </HeadingPairs>
  <TitlesOfParts>
    <vt:vector size="17" baseType="lpstr">
      <vt:lpstr>Garamond</vt:lpstr>
      <vt:lpstr>Arial</vt:lpstr>
      <vt:lpstr>Wingdings</vt:lpstr>
      <vt:lpstr>Calibri</vt:lpstr>
      <vt:lpstr>Georgia</vt:lpstr>
      <vt:lpstr>Stream</vt:lpstr>
      <vt:lpstr>Stream</vt:lpstr>
      <vt:lpstr>By David Lazar, Sam Fiscu, Joe Fort, Andre, and Austin Angelus </vt:lpstr>
      <vt:lpstr>Ethical utilitarianism is a principle where the best choice is the one that does the most good for the most people.  The morality of the action is determined solely by the outcome.</vt:lpstr>
      <vt:lpstr>Slide 3</vt:lpstr>
      <vt:lpstr>Slide 4</vt:lpstr>
      <vt:lpstr>Slide 5</vt:lpstr>
      <vt:lpstr>Nadya Suleman</vt:lpstr>
      <vt:lpstr>Slide 7</vt:lpstr>
      <vt:lpstr>Stakeholders</vt:lpstr>
      <vt:lpstr>Taxpayers</vt:lpstr>
      <vt:lpstr>In Vitro Doctors &amp; Patients</vt:lpstr>
    </vt:vector>
  </TitlesOfParts>
  <Company>Portland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lazard</dc:creator>
  <cp:lastModifiedBy>profile</cp:lastModifiedBy>
  <cp:revision>27</cp:revision>
  <dcterms:created xsi:type="dcterms:W3CDTF">2009-03-14T02:52:15Z</dcterms:created>
  <dcterms:modified xsi:type="dcterms:W3CDTF">2009-03-19T00:26:35Z</dcterms:modified>
</cp:coreProperties>
</file>