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7" r:id="rId18"/>
    <p:sldId id="270" r:id="rId19"/>
    <p:sldId id="271" r:id="rId20"/>
    <p:sldId id="272" r:id="rId21"/>
    <p:sldId id="273" r:id="rId22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35" autoAdjust="0"/>
  </p:normalViewPr>
  <p:slideViewPr>
    <p:cSldViewPr snapToGrid="0">
      <p:cViewPr varScale="1">
        <p:scale>
          <a:sx n="64" d="100"/>
          <a:sy n="64" d="100"/>
        </p:scale>
        <p:origin x="18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6CDDB8-9207-41AB-B156-2BDA4931127A}" type="slidenum">
              <a:t>‹#›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03549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880727C-CAF5-4470-820E-7C5ADC9C2D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F9020B-6B82-41B3-B2A0-EFBA93F6E34A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247B49-7C61-46A2-A2D8-F1026FBF3729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4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247B49-7C61-46A2-A2D8-F1026FBF3729}" type="slidenum">
              <a:t>11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34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A8536D7-C2C4-48F0-A02E-8B900FF75E05}" type="slidenum">
              <a:t>12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6FFE56-16F6-450D-B937-E48A6B1ECE5C}" type="slidenum">
              <a:t>13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D13187D-213C-46F0-8878-11EF20A2192D}" type="slidenum">
              <a:t>14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D6F82D-2EBF-4566-BB8C-9514B28A082A}" type="slidenum">
              <a:t>15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97C213-7EDA-4B79-9A7E-50B8DD0688B2}" type="slidenum">
              <a:t>16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097C213-7EDA-4B79-9A7E-50B8DD0688B2}" type="slidenum">
              <a:t>17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242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610092-4D7C-4C6E-92E0-DD65D896D736}" type="slidenum">
              <a:t>18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B80635-F451-410E-B240-401123C9880F}" type="slidenum">
              <a:t>19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57668E-FFA8-49C9-8031-375601818723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This subject belongs to a collaboration</a:t>
            </a:r>
            <a:r>
              <a:rPr lang="en-US" baseline="0" dirty="0" smtClean="0"/>
              <a:t> project with the biologist at INRA Rennes to evaluate the effects between environments and evolution of the insects.</a:t>
            </a: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7CDE0A-8251-457F-9564-1063A5D37D79}" type="slidenum">
              <a:t>20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F1A8D6E-8728-407B-A626-105176A7362B}" type="slidenum">
              <a:t>21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C787E6-E726-4986-88BF-5C016E12AB00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In order to do that, a set of 293</a:t>
            </a:r>
            <a:r>
              <a:rPr lang="en-US" baseline="0" dirty="0" smtClean="0"/>
              <a:t> beetles have been collected.</a:t>
            </a:r>
          </a:p>
          <a:p>
            <a:r>
              <a:rPr lang="en-US" baseline="0" dirty="0" smtClean="0"/>
              <a:t>Then, five images correspond to 5 parts of beetle have been taken into account.</a:t>
            </a:r>
          </a:p>
          <a:p>
            <a:r>
              <a:rPr lang="en-US" baseline="0" dirty="0" smtClean="0"/>
              <a:t>They are including: head, </a:t>
            </a:r>
            <a:r>
              <a:rPr lang="en-US" baseline="0" dirty="0" err="1" smtClean="0"/>
              <a:t>pronotum</a:t>
            </a:r>
            <a:r>
              <a:rPr lang="en-US" baseline="0" dirty="0" smtClean="0"/>
              <a:t>, elytra, left and right mandible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2CE6FB0-7A7E-4B9E-903D-27DE94B7E5CC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Along with</a:t>
            </a:r>
            <a:r>
              <a:rPr lang="en-US" baseline="0" dirty="0" smtClean="0"/>
              <a:t> each image, a set of landmarks have been given manually by the biologist. For example, head has 10 landmarks, </a:t>
            </a:r>
            <a:r>
              <a:rPr lang="en-US" baseline="0" dirty="0" err="1" smtClean="0"/>
              <a:t>pronotum</a:t>
            </a:r>
            <a:r>
              <a:rPr lang="en-US" baseline="0" dirty="0" smtClean="0"/>
              <a:t> has 8 landmarks.</a:t>
            </a:r>
          </a:p>
          <a:p>
            <a:r>
              <a:rPr lang="en-US" baseline="0" dirty="0" smtClean="0"/>
              <a:t>My objectives are provides the methods to automatically provide the coordinates of the landmarks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96212CF-ECBF-497F-B568-0F8A498906F2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en-US" dirty="0" smtClean="0"/>
              <a:t>In the first year, we</a:t>
            </a:r>
            <a:r>
              <a:rPr lang="en-US" baseline="0" dirty="0" smtClean="0"/>
              <a:t> have studied left and right mandibles which have been seen as easy to apply image processing for </a:t>
            </a:r>
            <a:r>
              <a:rPr lang="en-US" baseline="0" dirty="0" err="1" smtClean="0"/>
              <a:t>landmarking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order to estimate landmarks, we have used an Iterative of Principal Component Analysis to register two images before indicating the landmarks.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5FD3BC-5F6A-4A77-AAD1-7B807308AC78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In the second</a:t>
            </a:r>
            <a:r>
              <a:rPr lang="en-US" baseline="0" dirty="0" smtClean="0"/>
              <a:t> year, we have continued our work on other parts of the beetles.</a:t>
            </a:r>
          </a:p>
          <a:p>
            <a:r>
              <a:rPr lang="en-US" baseline="0" dirty="0" smtClean="0"/>
              <a:t>A difference between the mandibles and these part is the images are noise.</a:t>
            </a:r>
          </a:p>
          <a:p>
            <a:r>
              <a:rPr lang="en-US" baseline="0" dirty="0" smtClean="0"/>
              <a:t>We have tried PCAI method but it was not success. So, we have decided to use Deep Learning method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D7D5D8D-22C7-4BB4-87B6-BF5C204DB3B5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We have proposed a network including the combination of several</a:t>
            </a:r>
            <a:r>
              <a:rPr lang="en-US" baseline="0" dirty="0" smtClean="0"/>
              <a:t> types of layers.</a:t>
            </a:r>
          </a:p>
          <a:p>
            <a:r>
              <a:rPr lang="en-US" baseline="0" dirty="0" smtClean="0"/>
              <a:t>For training process, the network receives an images and its manual landmarks.</a:t>
            </a:r>
          </a:p>
          <a:p>
            <a:r>
              <a:rPr lang="en-US" baseline="0" dirty="0" smtClean="0"/>
              <a:t>After training, it was used to predict the landmarks on the test images.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F830B8-D2BA-41F0-85B7-F92FE84DDF4C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r>
              <a:rPr lang="en-US" baseline="0" dirty="0" smtClean="0"/>
              <a:t> points are manual landmarks</a:t>
            </a:r>
          </a:p>
          <a:p>
            <a:r>
              <a:rPr lang="en-US" baseline="0" dirty="0" smtClean="0"/>
              <a:t>Yellow points are predicted landmarks.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247B49-7C61-46A2-A2D8-F1026FBF3729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We have also</a:t>
            </a:r>
            <a:r>
              <a:rPr lang="en-US" baseline="0" dirty="0" smtClean="0"/>
              <a:t> calculated the average distance on each landmark.</a:t>
            </a:r>
          </a:p>
          <a:p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0081371" cy="7559675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8799" y="1997244"/>
            <a:ext cx="5852656" cy="1670594"/>
          </a:xfrm>
        </p:spPr>
        <p:txBody>
          <a:bodyPr anchor="b">
            <a:noAutofit/>
          </a:bodyPr>
          <a:lstStyle>
            <a:lvl1pPr algn="ctr">
              <a:defRPr sz="529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799" y="3966490"/>
            <a:ext cx="5852656" cy="1518605"/>
          </a:xfrm>
        </p:spPr>
        <p:txBody>
          <a:bodyPr anchor="t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6701" y="5571763"/>
            <a:ext cx="742240" cy="307987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8799" y="5571763"/>
            <a:ext cx="4481226" cy="307987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5619" y="5571763"/>
            <a:ext cx="455836" cy="307987"/>
          </a:xfrm>
        </p:spPr>
        <p:txBody>
          <a:bodyPr/>
          <a:lstStyle/>
          <a:p>
            <a:pPr lvl="0"/>
            <a:fld id="{F7136AEC-81F7-434B-9205-B1E4152C5D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26717" y="3826497"/>
            <a:ext cx="563681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209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3" y="5308103"/>
            <a:ext cx="7495132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381" y="1138618"/>
            <a:ext cx="7817866" cy="3705177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413" y="5932827"/>
            <a:ext cx="7495132" cy="544226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2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3" y="999660"/>
            <a:ext cx="7495132" cy="3414817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2" y="4713130"/>
            <a:ext cx="7495134" cy="17639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9419" y="4563803"/>
            <a:ext cx="72831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33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010" y="1082619"/>
            <a:ext cx="7055831" cy="2613222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64109" y="3695841"/>
            <a:ext cx="6496401" cy="718635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09" y="4787795"/>
            <a:ext cx="7495137" cy="168926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37033" y="997994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793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15408" y="3117203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7937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09420" y="4563803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8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7" y="3647098"/>
            <a:ext cx="7495125" cy="1619080"/>
          </a:xfrm>
        </p:spPr>
        <p:txBody>
          <a:bodyPr anchor="b">
            <a:normAutofit/>
          </a:bodyPr>
          <a:lstStyle>
            <a:lvl1pPr algn="l">
              <a:defRPr sz="3527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5" y="5266178"/>
            <a:ext cx="7495128" cy="948432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99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784" y="1082619"/>
            <a:ext cx="6973058" cy="2473228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297415" y="4011668"/>
            <a:ext cx="7495128" cy="97771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2" y="4993119"/>
            <a:ext cx="7495134" cy="1483936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68001" y="988661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33370" y="2874537"/>
            <a:ext cx="504162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/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409420" y="3779838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4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2" y="1082618"/>
            <a:ext cx="7495132" cy="25292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527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7415" y="3931031"/>
            <a:ext cx="7495128" cy="99787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3" y="4927789"/>
            <a:ext cx="7495132" cy="1549267"/>
          </a:xfrm>
        </p:spPr>
        <p:txBody>
          <a:bodyPr anchor="t">
            <a:normAutofit/>
          </a:bodyPr>
          <a:lstStyle>
            <a:lvl1pPr marL="0" indent="0" algn="l">
              <a:buNone/>
              <a:defRPr sz="1764">
                <a:solidFill>
                  <a:schemeClr val="tx1"/>
                </a:solidFill>
              </a:defRPr>
            </a:lvl1pPr>
            <a:lvl2pPr marL="5039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09424" y="3779838"/>
            <a:ext cx="728312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50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7412" y="2744913"/>
            <a:ext cx="7495134" cy="373214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2012A2-D63B-4C76-AE7C-D31F8C6C443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9420" y="2595588"/>
            <a:ext cx="72831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79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7784" y="999660"/>
            <a:ext cx="1784758" cy="547739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7415" y="999660"/>
            <a:ext cx="5419007" cy="547739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134FA3-B39F-4B5C-BE5A-89BD1BF025E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85243" y="999660"/>
            <a:ext cx="0" cy="5477395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409419" y="2597340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FECCA9-FBA2-42D3-AD77-7F68D7103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9" y="1809354"/>
            <a:ext cx="7271118" cy="2008984"/>
          </a:xfrm>
        </p:spPr>
        <p:txBody>
          <a:bodyPr anchor="b">
            <a:normAutofit/>
          </a:bodyPr>
          <a:lstStyle>
            <a:lvl1pPr algn="ctr">
              <a:defRPr sz="440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419" y="4116991"/>
            <a:ext cx="7271118" cy="1201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1691E22-7BBF-43B7-8378-0DD9BFDBA87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09421" y="3967663"/>
            <a:ext cx="7271117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27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409419" y="2597340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3" y="1008990"/>
            <a:ext cx="7495132" cy="1437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7413" y="2741642"/>
            <a:ext cx="3679428" cy="37999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0958" y="2741642"/>
            <a:ext cx="3679428" cy="37999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F812D5-046F-45E4-BA2E-DD32BBDB5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5" y="2930540"/>
            <a:ext cx="3679428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7415" y="3575097"/>
            <a:ext cx="3679428" cy="29835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7297" y="2930540"/>
            <a:ext cx="3679428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accent1"/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7297" y="3575097"/>
            <a:ext cx="3679428" cy="29835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807808-3EE6-4498-A1F9-1BBAB0433AB9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409420" y="2595588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7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3" y="1008990"/>
            <a:ext cx="7495133" cy="14372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7934CB-3732-40C8-90D0-0FF7D3403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409420" y="2595588"/>
            <a:ext cx="727111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3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4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2" y="1530602"/>
            <a:ext cx="2796644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083" y="1082619"/>
            <a:ext cx="4250464" cy="539443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412" y="3341188"/>
            <a:ext cx="2796644" cy="2687889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A3D238-6E4F-489F-A4D1-8DD5EFCAECA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409420" y="3210528"/>
            <a:ext cx="25726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412" y="2076576"/>
            <a:ext cx="4004250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974" y="1138617"/>
            <a:ext cx="3229530" cy="52824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7413" y="3588511"/>
            <a:ext cx="4004249" cy="2015913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31FD52-90BD-457C-A44D-344D8AF0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0089959" cy="7559675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7413" y="1008990"/>
            <a:ext cx="7495132" cy="14372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412" y="2744913"/>
            <a:ext cx="7495134" cy="3797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7788" y="6570384"/>
            <a:ext cx="1265902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7412" y="6570384"/>
            <a:ext cx="5627541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524" y="6570384"/>
            <a:ext cx="436022" cy="307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fld id="{8110217E-90F6-4E2A-A63E-7E9AA586E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hf hdr="0" ftr="0" dt="0"/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64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220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98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76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/>
        </a:buClr>
        <a:buSzPct val="115000"/>
        <a:buFont typeface="Arial"/>
        <a:buChar char="•"/>
        <a:defRPr sz="154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653143" y="6104373"/>
            <a:ext cx="9072563" cy="1123950"/>
          </a:xfrm>
        </p:spPr>
        <p:txBody>
          <a:bodyPr anchor="ctr" anchorCtr="1"/>
          <a:lstStyle/>
          <a:p>
            <a:pPr marL="0" lvl="0" indent="0" algn="ctr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 June 2019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490367" y="3443667"/>
            <a:ext cx="9070975" cy="1262062"/>
          </a:xfrm>
        </p:spPr>
        <p:txBody>
          <a:bodyPr/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with the monitoring committee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aseline="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367" y="920742"/>
            <a:ext cx="9071643" cy="11242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University of Bordeaux</a:t>
            </a: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Doctoral School of </a:t>
            </a:r>
            <a:endParaRPr lang="en-US" sz="2800" b="1" i="0" u="none" strike="noStrike" kern="1200" cap="none" spc="0" baseline="0" dirty="0" smtClean="0">
              <a:solidFill>
                <a:srgbClr val="000000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smtClean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Mathematics </a:t>
            </a: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and Computer sciences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the 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21" y="1493209"/>
            <a:ext cx="7296150" cy="1257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633" y="3164323"/>
            <a:ext cx="6791325" cy="33813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the 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90" y="1478398"/>
            <a:ext cx="7943850" cy="126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65" y="3063316"/>
            <a:ext cx="6819900" cy="336232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3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5249" y="1780112"/>
            <a:ext cx="9070975" cy="4383087"/>
          </a:xfrm>
        </p:spPr>
        <p:txBody>
          <a:bodyPr>
            <a:normAutofit/>
          </a:bodyPr>
          <a:lstStyle/>
          <a:p>
            <a:pPr>
              <a:buSzPct val="45000"/>
              <a:buFont typeface="Wingdings" panose="05000000000000000000" pitchFamily="2" charset="2"/>
              <a:buChar char="q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the works to improve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SzPct val="45000"/>
              <a:buFont typeface="Wingdings" panose="05000000000000000000" pitchFamily="2" charset="2"/>
              <a:buChar char="q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45000"/>
              <a:buFont typeface="Wingdings" panose="05000000000000000000" pitchFamily="2" charset="2"/>
              <a:buChar char="q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training lectures (100 hours)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results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84255" y="1758427"/>
            <a:ext cx="8377238" cy="4384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results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663191" y="1282246"/>
            <a:ext cx="9072563" cy="5202238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the proposed model</a:t>
            </a:r>
          </a:p>
          <a:p>
            <a:pPr lvl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on a facial key points dataset.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transfer the parameter values to fine-tune on our images.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4680" y="1780684"/>
            <a:ext cx="8229600" cy="199367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011680" y="5326919"/>
            <a:ext cx="5760720" cy="14396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2708" y="1563688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distance of each landmark on all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pronotum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51760" y="2506315"/>
            <a:ext cx="4354555" cy="31629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3385" y="1230922"/>
            <a:ext cx="9072563" cy="567229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the distances</a:t>
            </a: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63915" y="1742398"/>
            <a:ext cx="6565675" cy="41097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0677" y="301625"/>
            <a:ext cx="9072563" cy="126206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results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3385" y="1391696"/>
            <a:ext cx="9072563" cy="5672295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distances on head and elytra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2090614"/>
            <a:ext cx="8677275" cy="38004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have done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3047" y="1637847"/>
            <a:ext cx="8842550" cy="5084500"/>
          </a:xfrm>
        </p:spPr>
        <p:txBody>
          <a:bodyPr>
            <a:noAutofit/>
          </a:bodyPr>
          <a:lstStyle/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Research:</a:t>
            </a:r>
          </a:p>
          <a:p>
            <a:pPr lvl="1" hangingPunct="0">
              <a:spcBef>
                <a:spcPts val="1415"/>
              </a:spcBef>
              <a:buSzPct val="75000"/>
              <a:buFont typeface="StarSymbol"/>
              <a:buChar char="–"/>
            </a:pPr>
            <a:r>
              <a:rPr lang="en-US" sz="2600" dirty="0" smtClean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 the paper to a Journal (under reviewing).</a:t>
            </a:r>
          </a:p>
          <a:p>
            <a:pPr lvl="1" hangingPunct="0">
              <a:spcBef>
                <a:spcPts val="1415"/>
              </a:spcBef>
              <a:buSzPct val="75000"/>
              <a:buFont typeface="StarSymbol"/>
              <a:buChar char="–"/>
            </a:pPr>
            <a:r>
              <a:rPr lang="en-US" sz="2600" dirty="0" smtClean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Tried </a:t>
            </a: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fine-tune other architectures, </a:t>
            </a:r>
            <a:r>
              <a:rPr lang="en-US" sz="2600" b="1" i="1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 the results were not improved.</a:t>
            </a:r>
          </a:p>
          <a:p>
            <a:pPr lvl="1" hangingPunct="0">
              <a:spcBef>
                <a:spcPts val="1415"/>
              </a:spcBef>
              <a:buSzPct val="75000"/>
              <a:buFont typeface="StarSymbol"/>
              <a:buChar char="–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Turned to Reinforcement learning to automatically design architecture, </a:t>
            </a:r>
            <a:r>
              <a:rPr lang="en-US" sz="2600" i="1" dirty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but it was still not succeed</a:t>
            </a:r>
            <a:r>
              <a:rPr lang="en-US" sz="2600" dirty="0" smtClean="0">
                <a:solidFill>
                  <a:srgbClr val="FF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FF0000"/>
              </a:solidFill>
              <a:highlight>
                <a:scrgbClr r="0" g="0" b="0">
                  <a:alpha val="0"/>
                </a:scrgbClr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works:</a:t>
            </a:r>
          </a:p>
          <a:p>
            <a:pPr lvl="1" hangingPunct="0">
              <a:spcBef>
                <a:spcPts val="1415"/>
              </a:spcBef>
              <a:buSzPct val="75000"/>
              <a:buFont typeface="StarSymbol"/>
              <a:buChar char="–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Taught several lectures at university</a:t>
            </a:r>
          </a:p>
          <a:p>
            <a:pPr lvl="1" hangingPunct="0">
              <a:spcBef>
                <a:spcPts val="1415"/>
              </a:spcBef>
              <a:buSzPct val="75000"/>
              <a:buFont typeface="StarSymbol"/>
              <a:buChar char="–"/>
            </a:pPr>
            <a:r>
              <a:rPr lang="en-US" sz="2600" dirty="0"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Applied for a teaching position.</a:t>
            </a:r>
          </a:p>
          <a:p>
            <a:pPr lvl="0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Teaching lectures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53627" y="1667992"/>
            <a:ext cx="9072563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5CEF6T0M - TD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5CEG4TFM - TD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Systèmes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Orientée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Objet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(Master Bio-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Co-supervise: Project programming,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9072563" cy="769937"/>
          </a:xfrm>
        </p:spPr>
        <p:txBody>
          <a:bodyPr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265" y="1458222"/>
            <a:ext cx="9071643" cy="112428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Supervisor: Marie BEURTON-AIMAR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998" y="2723101"/>
            <a:ext cx="9071643" cy="217980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“</a:t>
            </a:r>
            <a:r>
              <a:rPr lang="en-US" sz="2800" b="1" i="0" u="none" strike="noStrike" kern="1200" cap="none" spc="0" baseline="0" dirty="0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Automatic </a:t>
            </a:r>
            <a:r>
              <a:rPr lang="en-US" sz="2800" b="1" i="0" u="none" strike="noStrike" kern="1200" cap="none" spc="0" baseline="0" dirty="0" err="1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landmarking</a:t>
            </a:r>
            <a:r>
              <a:rPr lang="en-US" sz="2800" b="1" i="0" u="none" strike="noStrike" kern="1200" cap="none" spc="0" baseline="0" dirty="0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 for 2D biological pictures: </a:t>
            </a:r>
            <a:endParaRPr lang="en-US" sz="2800" b="1" i="0" u="none" strike="noStrike" kern="1200" cap="none" spc="0" baseline="0" dirty="0" smtClean="0">
              <a:solidFill>
                <a:srgbClr val="21409A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smtClean="0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image </a:t>
            </a:r>
            <a:r>
              <a:rPr lang="en-US" sz="2800" b="1" i="0" u="none" strike="noStrike" kern="1200" cap="none" spc="0" baseline="0" dirty="0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processing with and without </a:t>
            </a:r>
            <a:endParaRPr lang="en-US" sz="2800" b="1" i="0" u="none" strike="noStrike" kern="1200" cap="none" spc="0" baseline="0" dirty="0" smtClean="0">
              <a:solidFill>
                <a:srgbClr val="21409A"/>
              </a:solidFill>
              <a:highlight>
                <a:scrgbClr r="0" g="0" b="0">
                  <a:alpha val="0"/>
                </a:scrgbClr>
              </a:highlight>
              <a:uFillTx/>
              <a:latin typeface="Times New Roman" panose="02020603050405020304" pitchFamily="18" charset="0"/>
              <a:ea typeface="DejaVu Sans" pitchFamily="2"/>
              <a:cs typeface="Times New Roman" panose="02020603050405020304" pitchFamily="18" charset="0"/>
            </a:endParaRPr>
          </a:p>
          <a:p>
            <a:pPr marL="0" marR="0" lvl="0" indent="0" algn="ctr" defTabSz="914400" rtl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 smtClean="0">
                <a:solidFill>
                  <a:srgbClr val="21409A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deep learning methods</a:t>
            </a:r>
            <a:r>
              <a:rPr lang="en-US" sz="2800" b="0" i="0" u="none" strike="noStrike" kern="1200" cap="none" spc="0" baseline="0" dirty="0"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uFillTx/>
                <a:latin typeface="Times New Roman" panose="02020603050405020304" pitchFamily="18" charset="0"/>
                <a:ea typeface="DejaVu Sans" pitchFamily="2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Training courses attended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3094" y="1738330"/>
            <a:ext cx="8429469" cy="4384675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Francais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Étrangère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intermédiaire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743200"/>
            <a:ext cx="9070975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9072563" cy="769937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3384" y="1698137"/>
            <a:ext cx="9072563" cy="4384675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images (2D) of 293 beetles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3264 x 2448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images by insect: head,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pronotum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elytra, left and right mandible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81926" y="4066704"/>
            <a:ext cx="4590637" cy="201610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2" descr="20060703_1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56" y="3374719"/>
            <a:ext cx="3128036" cy="305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9072563" cy="769937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thesis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72985" y="1485150"/>
            <a:ext cx="6039367" cy="4165321"/>
          </a:xfrm>
        </p:spPr>
      </p:pic>
      <p:sp>
        <p:nvSpPr>
          <p:cNvPr id="5" name="TextBox 4"/>
          <p:cNvSpPr txBox="1"/>
          <p:nvPr/>
        </p:nvSpPr>
        <p:spPr>
          <a:xfrm>
            <a:off x="1772985" y="5817997"/>
            <a:ext cx="615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How to automatically predict the coordinates of the landmarks?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547688"/>
            <a:ext cx="9072563" cy="769937"/>
          </a:xfrm>
        </p:spPr>
        <p:txBody>
          <a:bodyPr>
            <a:sp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thesis: the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5222" y="1785938"/>
            <a:ext cx="8061325" cy="4384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thesis: the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43578" y="1979491"/>
            <a:ext cx="9072563" cy="4384675"/>
          </a:xfrm>
        </p:spPr>
        <p:txBody>
          <a:bodyPr/>
          <a:lstStyle/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71108" y="1483137"/>
            <a:ext cx="8727115" cy="35567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Network architecture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49" y="2819394"/>
            <a:ext cx="8382726" cy="264436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the 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7601" y="2244801"/>
            <a:ext cx="8706803" cy="2859762"/>
            <a:chOff x="365760" y="2194560"/>
            <a:chExt cx="9144000" cy="29260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3474720" y="2212198"/>
              <a:ext cx="2908441" cy="2908441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365760" y="2194560"/>
              <a:ext cx="2926080" cy="292608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0000000-0000-0000-0000-000000000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6583680" y="2194560"/>
              <a:ext cx="2926080" cy="2926080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 in the 2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year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51658" y="2108463"/>
            <a:ext cx="6299200" cy="4384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023987-6726-4866-B6E0-FB481F76294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188</TotalTime>
  <Words>643</Words>
  <Application>Microsoft Office PowerPoint</Application>
  <PresentationFormat>Custom</PresentationFormat>
  <Paragraphs>139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DejaVu Sans</vt:lpstr>
      <vt:lpstr>Garamond</vt:lpstr>
      <vt:lpstr>Liberation Sans</vt:lpstr>
      <vt:lpstr>Liberation Serif</vt:lpstr>
      <vt:lpstr>StarSymbol</vt:lpstr>
      <vt:lpstr>Times New Roman</vt:lpstr>
      <vt:lpstr>Wingdings</vt:lpstr>
      <vt:lpstr>Organic</vt:lpstr>
      <vt:lpstr>Meeting with the monitoring committee 3rd year</vt:lpstr>
      <vt:lpstr>Subject</vt:lpstr>
      <vt:lpstr>Dataset</vt:lpstr>
      <vt:lpstr>Objective of the thesis</vt:lpstr>
      <vt:lpstr>Progress of the thesis: the 1st year</vt:lpstr>
      <vt:lpstr>Progress of the thesis: the 2nd year</vt:lpstr>
      <vt:lpstr>Network architecture</vt:lpstr>
      <vt:lpstr>Results in the 2nd year</vt:lpstr>
      <vt:lpstr>Results in the 2nd year</vt:lpstr>
      <vt:lpstr>Results in the 2nd year</vt:lpstr>
      <vt:lpstr>Results in the 2nd year</vt:lpstr>
      <vt:lpstr>The 3rd year</vt:lpstr>
      <vt:lpstr>Improving the results</vt:lpstr>
      <vt:lpstr>Improving the results</vt:lpstr>
      <vt:lpstr>Improving the results</vt:lpstr>
      <vt:lpstr>Improving the results</vt:lpstr>
      <vt:lpstr>Improving the results</vt:lpstr>
      <vt:lpstr>I have done</vt:lpstr>
      <vt:lpstr>Teaching lectures</vt:lpstr>
      <vt:lpstr>Training courses attended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Forestbird</dc:title>
  <dc:creator>LinhPC</dc:creator>
  <cp:lastModifiedBy>Le Van Linh</cp:lastModifiedBy>
  <cp:revision>121</cp:revision>
  <dcterms:created xsi:type="dcterms:W3CDTF">2018-07-17T22:04:09Z</dcterms:created>
  <dcterms:modified xsi:type="dcterms:W3CDTF">2019-06-20T08:24:48Z</dcterms:modified>
</cp:coreProperties>
</file>