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q5iHJ/tNO53zTNpPHV2O5LCkh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79B90D-A462-411E-8E06-049709E4FD49}">
  <a:tblStyle styleId="{6679B90D-A462-411E-8E06-049709E4FD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992a0ce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992a0ce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Linh Le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Tute: 8-10 am,10-12 wed, thu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K-means - alpaydin page 167</a:t>
            </a:r>
            <a:endParaRPr/>
          </a:p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5" y="1152475"/>
            <a:ext cx="6490437" cy="3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- kmeans</a:t>
            </a:r>
            <a:endParaRPr/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=probabilistic approach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Density parameters?to maximize the likelihood of the sample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the E-step we estimate the labels given our observed components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</a:rPr>
              <a:t>perform probabilistic assignments of each data point to some class based on the current hypothesis </a:t>
            </a:r>
            <a:r>
              <a:rPr i="1" lang="en" sz="1100">
                <a:solidFill>
                  <a:schemeClr val="dk1"/>
                </a:solidFill>
              </a:rPr>
              <a:t>h</a:t>
            </a:r>
            <a:r>
              <a:rPr lang="en" sz="1100">
                <a:solidFill>
                  <a:schemeClr val="dk1"/>
                </a:solidFill>
              </a:rPr>
              <a:t> for the distributional class parameters;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 the M-step, we update our component with the labels in E-step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</a:rPr>
              <a:t>update the hypothesis </a:t>
            </a:r>
            <a:r>
              <a:rPr i="1" lang="en" sz="1100">
                <a:solidFill>
                  <a:schemeClr val="dk1"/>
                </a:solidFill>
              </a:rPr>
              <a:t>h</a:t>
            </a:r>
            <a:r>
              <a:rPr lang="en" sz="1100">
                <a:solidFill>
                  <a:schemeClr val="dk1"/>
                </a:solidFill>
              </a:rPr>
              <a:t> for the distributional class parameters based on the new data assignments.</a:t>
            </a:r>
            <a:endParaRPr/>
          </a:p>
        </p:txBody>
      </p:sp>
      <p:pic>
        <p:nvPicPr>
          <p:cNvPr id="131" name="Google Shape;1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863" y="2965488"/>
            <a:ext cx="62198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From [Bishop 2006], N=43200 and the total number of bits required is: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24K+Nlog2(K)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log2(6)=2.58 but we must round up because we need a integer number of bits per pixel: [log2(6)]=3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24K+Nlog2(K)=24*6+43200*3=129744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Compression ratio (given the original image required by 1036800 bits):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129744/10336800 = 12.5%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14"/>
          <p:cNvGraphicFramePr/>
          <p:nvPr/>
        </p:nvGraphicFramePr>
        <p:xfrm>
          <a:off x="2097425" y="195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{6679B90D-A462-411E-8E06-049709E4FD49}</a:tableStyleId>
              </a:tblPr>
              <a:tblGrid>
                <a:gridCol w="1262600"/>
                <a:gridCol w="1262600"/>
                <a:gridCol w="1262600"/>
              </a:tblGrid>
              <a:tr h="40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40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0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500"/>
              <a:t>A different initialisation will likely have a different error value, so the curve could start higher or lower. The algorithm (and therefore the curve) follows a monotonic/non-increasing path to a local minimum of error, so the curve could end up at a higher or lower value than the curve in the book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Row 2: There are two crescent-shaped cluster, but their location means that some points from 1 cluster are closer to points in the other cluster. 7/10 algorithms are affected by this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Row 4: The highly eccentric elliptical clusters are aligned parallel and very close together. The data would have high correlation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Row 6: The data looks uniform random in a square, revealing what the algorithms do without any clustering in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Sum of error?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Value range of error?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992a0cec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4992a0cec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24992a0cec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779" y="445025"/>
            <a:ext cx="4301594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88" y="1485900"/>
            <a:ext cx="47720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Convex 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</a:rPr>
              <a:t>A function is convex if its second-order derivative is positive for all </a:t>
            </a:r>
            <a:r>
              <a:rPr i="1" lang="en" sz="1100">
                <a:solidFill>
                  <a:schemeClr val="dk1"/>
                </a:solidFill>
              </a:rPr>
              <a:t>x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0" y="2100263"/>
            <a:ext cx="66675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 1: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</a:rPr>
              <a:t>Calculate the covariance matrix for the whole dataset</a:t>
            </a:r>
            <a:endParaRPr b="1"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 2: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</a:rPr>
              <a:t>Calculate eigenvalues and eigen vectors.</a:t>
            </a:r>
            <a:endParaRPr b="1"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300"/>
              </a:spcBef>
              <a:spcAft>
                <a:spcPts val="0"/>
              </a:spcAft>
              <a:buSzPct val="141176"/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eigenvector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nonzero vector that changes at most by a scalar factor when that linear transformation is applied to it. The corresponding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eigenvalue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the factor by which the eigenvector is scaled. Let A be a square matrix (in our case the covariance matrix), ν a vector and λ a scalar that satisfies Aν = λν, then λ is called eigenvalue associated with eigenvector ν of A.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1300"/>
              </a:spcBef>
              <a:spcAft>
                <a:spcPts val="0"/>
              </a:spcAft>
              <a:buSzPct val="100840"/>
              <a:buNone/>
            </a:pPr>
            <a:r>
              <a:rPr lang="en" sz="2100">
                <a:solidFill>
                  <a:srgbClr val="757575"/>
                </a:solidFill>
                <a:highlight>
                  <a:srgbClr val="FFFFFF"/>
                </a:highlight>
              </a:rPr>
              <a:t>Aν-λν =0 ; (A-λI)ν = 0 -&gt; det(A-λI) = 0 (because v is a non-zero vector)</a:t>
            </a:r>
            <a:endParaRPr sz="210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757575"/>
              </a:solidFill>
              <a:highlight>
                <a:srgbClr val="FFFFFF"/>
              </a:highlight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925" y="3758200"/>
            <a:ext cx="8363575" cy="13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Final steps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Sort eigenvalues and their corresponding eigenvectors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Pick k eigen values and form a matrix of eigen vectors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Transform the feature matrix: Feature matrix*topk_eigenvectors = Transformed data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196" y="2501650"/>
            <a:ext cx="4746575" cy="13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3335575" y="2578750"/>
            <a:ext cx="2158200" cy="123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Steps in Kmean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chemeClr val="dk1"/>
                </a:solidFill>
              </a:rPr>
              <a:t>Step 1.</a:t>
            </a:r>
            <a:r>
              <a:rPr lang="en" sz="1700">
                <a:solidFill>
                  <a:schemeClr val="dk1"/>
                </a:solidFill>
              </a:rPr>
              <a:t> Randomly pick k data points as our initial Centroids.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chemeClr val="dk1"/>
                </a:solidFill>
              </a:rPr>
              <a:t>Step 2.</a:t>
            </a:r>
            <a:r>
              <a:rPr lang="en" sz="1700">
                <a:solidFill>
                  <a:schemeClr val="dk1"/>
                </a:solidFill>
              </a:rPr>
              <a:t> Find the distance (Euclidean distance for our purpose) between each data points in our training set with the k centroids.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chemeClr val="dk1"/>
                </a:solidFill>
              </a:rPr>
              <a:t>Step 3.</a:t>
            </a:r>
            <a:r>
              <a:rPr lang="en" sz="1700">
                <a:solidFill>
                  <a:schemeClr val="dk1"/>
                </a:solidFill>
              </a:rPr>
              <a:t> Now assign each data point to the closest centroid according to the distance found.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Step 4.</a:t>
            </a:r>
            <a:r>
              <a:rPr lang="en" sz="1700">
                <a:solidFill>
                  <a:schemeClr val="dk1"/>
                </a:solidFill>
              </a:rPr>
              <a:t> Update centroid location by taking the average of the points in each cluster group.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Step 5.</a:t>
            </a:r>
            <a:r>
              <a:rPr lang="en" sz="1700">
                <a:solidFill>
                  <a:schemeClr val="dk1"/>
                </a:solidFill>
              </a:rPr>
              <a:t> Repeat the Steps 2 to 4 till our centroids don’t change.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Steps in K-means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Input: K, set of points x1 …xn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Place centroids c1…ck at random locations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Repeat until convergence: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point xi: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nearest centroid cj through argminD(xi,cj) as j=[1,..,K]	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the point xi to cluster j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cluster j=1,...,K: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centroid cj=mean of all points xi assigned to cluster j in previous step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Stop when none of the cluster assignments change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O(#iterations*#clusters*#instances*#dimensions)</a:t>
            </a:r>
            <a:endParaRPr/>
          </a:p>
        </p:txBody>
      </p:sp>
      <p:pic>
        <p:nvPicPr>
          <p:cNvPr descr="{&quot;aid&quot;:null,&quot;id&quot;:&quot;1&quot;,&quot;backgroundColorModified&quot;:null,&quot;code&quot;:&quot;$$c_{j}\\left(a\\right)=\\frac{1}{n_{j_{}}}\\sum_{x_{i\\in C_{j}}}^{}x_{i\\left(a\\right)},\\,a=\\left[1,...,d\\right]$$&quot;,&quot;type&quot;:&quot;$$&quot;,&quot;backgroundColor&quot;:&quot;#FFFFFF&quot;,&quot;font&quot;:{&quot;color&quot;:&quot;#595959&quot;,&quot;size&quot;:14,&quot;family&quot;:&quot;Arial&quot;},&quot;ts&quot;:1660703870406,&quot;cs&quot;:&quot;gWNyu2MMd1YXdjQHCeL8oQ==&quot;,&quot;size&quot;:{&quot;width&quot;:320.5,&quot;height&quot;:60.5}}"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6075" y="3635225"/>
            <a:ext cx="3052763" cy="57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50" y="190500"/>
            <a:ext cx="758190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Preliminary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P(C): prior probability because it is the knowledge before looking at 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p(x|C): class likelihood = conditional probability that an event belonging to C has the associated observation value x.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p(x): the evidence = probability an observation x is seen.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p(x)=sum(p(x,C))=p(x|C=1)*P(C=1)+P(x|C=0)*P(C=0)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3" y="1204450"/>
            <a:ext cx="23717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3675" y="1204450"/>
            <a:ext cx="2281886" cy="4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K reference vectors, mj, j=1,...,k.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If b_i^t =1 -&gt;x^t \in group of m_i</a:t>
            </a:r>
            <a:endParaRPr/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75" y="2437213"/>
            <a:ext cx="54483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4125" y="1230975"/>
            <a:ext cx="117566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Some methods to initialize alpaydin page 165</a:t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randomly selected k instances as the initial m_i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mean of all data can be calculated and small random vectors are added to the mean to get the k initial m_i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data into k groups, take the means of these groups as the initial centers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After convergence, all the centers should cover some subset of the data instances and be useful -&gt; best to initialize centers where we believe there is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-&gt;2 by adding a small random vector to one of the two copies to make them different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centroid that covers too few instances can be removed and restart from some other part of the input space</a:t>
            </a:r>
            <a:endParaRPr/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725" y="1551375"/>
            <a:ext cx="126127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