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6DA2CF-388A-4A8E-8F62-D5E21D389CF5}">
  <a:tblStyle styleId="{8E6DA2CF-388A-4A8E-8F62-D5E21D389C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6990d0d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6990d0d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6990d0d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6990d0d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6990d0d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6990d0d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6990d0d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6990d0d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6990d0d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6990d0d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6990d0d4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6990d0d4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6990d0d4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6990d0d4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77a50a4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77a50a4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6990d0d4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6990d0d4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rPr>
              <a:t>The dimension of x is large so we can not use our eyes to find theta coefficients. From that point, we need a formulation to find the difference between the groundtruth y in the test dataset and the predicted value y^ from our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6990d0d4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6990d0d4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6990d0d4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6990d0d4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Training data consists of n data points with input xi and corresponding output yi.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6990d0d4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6990d0d4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rPr>
              <a:t>In this class i will have some notations for the elements in the training and the test dataset</a:t>
            </a:r>
            <a:endParaRPr/>
          </a:p>
          <a:p>
            <a:pPr indent="0" lvl="0" marL="0" rtl="0" algn="l">
              <a:spcBef>
                <a:spcPts val="0"/>
              </a:spcBef>
              <a:spcAft>
                <a:spcPts val="0"/>
              </a:spcAft>
              <a:buNone/>
            </a:pPr>
            <a:r>
              <a:rPr lang="en"/>
              <a:t>Training data consists of n data points with input xi and corresponding output yi.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77a50a4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77a50a4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6990d0d4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6990d0d4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compute the euclidean distance between each training data point and test data point, sort them in ascending order because we want to find the closest data points to the the test one. In figure 2.3, k=1 represented by the inner circle and k=3 by the outer circle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6990d0d4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6990d0d4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chemeClr val="dk1"/>
                </a:solidFill>
              </a:rPr>
              <a:t>the ̄umber of ̄eighbours 𝑘 that are co ̄sidered whe ̄ maki ̄g a predictio ̄ with</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𝑘Mnn is a ̄ importa ̄t choice the user has to makeN si ̄ce 𝑘 is ̄ot lear ̄ed by</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𝑘Mnn itselfL but is desig ̄ choice left to the userL we refer to it as a hyperparameterN</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throughout the bookL we will use the term ‘hyperparameterG for similar tu ̄i ̄g</a:t>
            </a:r>
            <a:endParaRPr sz="1350">
              <a:solidFill>
                <a:schemeClr val="dk1"/>
              </a:solidFill>
            </a:endParaRPr>
          </a:p>
          <a:p>
            <a:pPr indent="0" lvl="0" marL="0" rtl="0" algn="l">
              <a:spcBef>
                <a:spcPts val="0"/>
              </a:spcBef>
              <a:spcAft>
                <a:spcPts val="0"/>
              </a:spcAft>
              <a:buNone/>
            </a:pPr>
            <a:r>
              <a:rPr lang="en" sz="1350">
                <a:solidFill>
                  <a:schemeClr val="dk1"/>
                </a:solidFill>
              </a:rPr>
              <a:t>parameters for other methodsN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6990d0d4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6990d0d4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 Id="rId10"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Week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Linh: Wed 8-10 am, Thu 8am-12am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t/>
            </a:r>
            <a:endParaRPr/>
          </a:p>
        </p:txBody>
      </p:sp>
      <p:sp>
        <p:nvSpPr>
          <p:cNvPr id="135" name="Google Shape;135;p22"/>
          <p:cNvSpPr txBox="1"/>
          <p:nvPr>
            <p:ph idx="1" type="body"/>
          </p:nvPr>
        </p:nvSpPr>
        <p:spPr>
          <a:xfrm>
            <a:off x="311700" y="14188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depth of a tree</a:t>
            </a:r>
            <a:endParaRPr/>
          </a:p>
          <a:p>
            <a:pPr indent="0" lvl="0" marL="0" rtl="0" algn="l">
              <a:spcBef>
                <a:spcPts val="1200"/>
              </a:spcBef>
              <a:spcAft>
                <a:spcPts val="0"/>
              </a:spcAft>
              <a:buNone/>
            </a:pPr>
            <a:r>
              <a:rPr lang="en"/>
              <a:t>root nodes </a:t>
            </a:r>
            <a:endParaRPr/>
          </a:p>
          <a:p>
            <a:pPr indent="0" lvl="0" marL="0" rtl="0" algn="l">
              <a:spcBef>
                <a:spcPts val="1200"/>
              </a:spcBef>
              <a:spcAft>
                <a:spcPts val="0"/>
              </a:spcAft>
              <a:buNone/>
            </a:pPr>
            <a:r>
              <a:rPr lang="en"/>
              <a:t>decision nodes</a:t>
            </a:r>
            <a:endParaRPr/>
          </a:p>
          <a:p>
            <a:pPr indent="0" lvl="0" marL="0" rtl="0" algn="l">
              <a:spcBef>
                <a:spcPts val="1200"/>
              </a:spcBef>
              <a:spcAft>
                <a:spcPts val="0"/>
              </a:spcAft>
              <a:buNone/>
            </a:pPr>
            <a:r>
              <a:rPr lang="en"/>
              <a:t>Root node: starting point of a tree</a:t>
            </a:r>
            <a:endParaRPr/>
          </a:p>
          <a:p>
            <a:pPr indent="0" lvl="0" marL="0" rtl="0" algn="l">
              <a:spcBef>
                <a:spcPts val="1200"/>
              </a:spcBef>
              <a:spcAft>
                <a:spcPts val="0"/>
              </a:spcAft>
              <a:buNone/>
            </a:pPr>
            <a:r>
              <a:rPr lang="en"/>
              <a:t>Each node has 2 or more nodes extending from it</a:t>
            </a:r>
            <a:endParaRPr/>
          </a:p>
          <a:p>
            <a:pPr indent="0" lvl="0" marL="0" rtl="0" algn="l">
              <a:spcBef>
                <a:spcPts val="1200"/>
              </a:spcBef>
              <a:spcAft>
                <a:spcPts val="0"/>
              </a:spcAft>
              <a:buNone/>
            </a:pPr>
            <a:r>
              <a:rPr lang="en"/>
              <a:t>leaf nodes/terminal nodes: contain the answer, outcome for each action</a:t>
            </a:r>
            <a:endParaRPr/>
          </a:p>
          <a:p>
            <a:pPr indent="0" lvl="0" marL="0" rtl="0" algn="l">
              <a:spcBef>
                <a:spcPts val="1200"/>
              </a:spcBef>
              <a:spcAft>
                <a:spcPts val="0"/>
              </a:spcAft>
              <a:buNone/>
            </a:pPr>
            <a:r>
              <a:rPr lang="en"/>
              <a:t>A binary tree of height h has &lt;= 2**h leaves</a:t>
            </a:r>
            <a:endParaRPr/>
          </a:p>
          <a:p>
            <a:pPr indent="0" lvl="0" marL="0" rtl="0" algn="l">
              <a:spcBef>
                <a:spcPts val="1200"/>
              </a:spcBef>
              <a:spcAft>
                <a:spcPts val="1200"/>
              </a:spcAft>
              <a:buNone/>
            </a:pPr>
            <a:r>
              <a:t/>
            </a:r>
            <a:endParaRPr/>
          </a:p>
        </p:txBody>
      </p:sp>
      <p:pic>
        <p:nvPicPr>
          <p:cNvPr descr="{&quot;backgroundColorModified&quot;:null,&quot;aid&quot;:null,&quot;id&quot;:&quot;2&quot;,&quot;type&quot;:&quot;$$&quot;,&quot;font&quot;:{&quot;family&quot;:&quot;Arial&quot;,&quot;color&quot;:&quot;#595959&quot;,&quot;size&quot;:18},&quot;backgroundColor&quot;:&quot;#FFFFFF&quot;,&quot;code&quot;:&quot;$$\\}$$&quot;,&quot;ts&quot;:1660132505835,&quot;cs&quot;:&quot;RQZc1yriVWFtFrO0OpuGsQ==&quot;,&quot;size&quot;:{&quot;width&quot;:10.666666666666666,&quot;height&quot;:28.333333333333332}}" id="136" name="Google Shape;136;p22"/>
          <p:cNvPicPr preferRelativeResize="0"/>
          <p:nvPr/>
        </p:nvPicPr>
        <p:blipFill>
          <a:blip r:embed="rId3">
            <a:alphaModFix/>
          </a:blip>
          <a:stretch>
            <a:fillRect/>
          </a:stretch>
        </p:blipFill>
        <p:spPr>
          <a:xfrm>
            <a:off x="2167250" y="1735150"/>
            <a:ext cx="259775" cy="690025"/>
          </a:xfrm>
          <a:prstGeom prst="rect">
            <a:avLst/>
          </a:prstGeom>
          <a:noFill/>
          <a:ln>
            <a:noFill/>
          </a:ln>
        </p:spPr>
      </p:pic>
      <p:sp>
        <p:nvSpPr>
          <p:cNvPr id="137" name="Google Shape;137;p22"/>
          <p:cNvSpPr txBox="1"/>
          <p:nvPr/>
        </p:nvSpPr>
        <p:spPr>
          <a:xfrm>
            <a:off x="2590300" y="1870375"/>
            <a:ext cx="5232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contain questions which extend more subnodes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sz="1100">
                <a:solidFill>
                  <a:schemeClr val="dk1"/>
                </a:solidFill>
              </a:rPr>
              <a:t>The </a:t>
            </a:r>
            <a:r>
              <a:rPr b="1" lang="en" sz="1100">
                <a:solidFill>
                  <a:schemeClr val="dk1"/>
                </a:solidFill>
              </a:rPr>
              <a:t>depth</a:t>
            </a:r>
            <a:r>
              <a:rPr lang="en" sz="1100">
                <a:solidFill>
                  <a:schemeClr val="dk1"/>
                </a:solidFill>
              </a:rPr>
              <a:t> of a node is the number of edges from the node to the tree's root node.</a:t>
            </a:r>
            <a:br>
              <a:rPr lang="en" sz="1100">
                <a:solidFill>
                  <a:schemeClr val="dk1"/>
                </a:solidFill>
              </a:rPr>
            </a:br>
            <a:r>
              <a:rPr lang="en" sz="1100">
                <a:solidFill>
                  <a:schemeClr val="dk1"/>
                </a:solidFill>
              </a:rPr>
              <a:t>A root node will have a depth of 0.</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a:t>
            </a:r>
            <a:r>
              <a:rPr b="1" lang="en" sz="1100">
                <a:solidFill>
                  <a:schemeClr val="dk1"/>
                </a:solidFill>
              </a:rPr>
              <a:t>height</a:t>
            </a:r>
            <a:r>
              <a:rPr lang="en" sz="1100">
                <a:solidFill>
                  <a:schemeClr val="dk1"/>
                </a:solidFill>
              </a:rPr>
              <a:t> of a node is the number of edges on the </a:t>
            </a:r>
            <a:r>
              <a:rPr i="1" lang="en" sz="1100">
                <a:solidFill>
                  <a:schemeClr val="dk1"/>
                </a:solidFill>
              </a:rPr>
              <a:t>longest path</a:t>
            </a:r>
            <a:r>
              <a:rPr lang="en" sz="1100">
                <a:solidFill>
                  <a:schemeClr val="dk1"/>
                </a:solidFill>
              </a:rPr>
              <a:t> from the node to a leaf.</a:t>
            </a:r>
            <a:br>
              <a:rPr lang="en" sz="1100">
                <a:solidFill>
                  <a:schemeClr val="dk1"/>
                </a:solidFill>
              </a:rPr>
            </a:br>
            <a:r>
              <a:rPr lang="en" sz="1100">
                <a:solidFill>
                  <a:schemeClr val="dk1"/>
                </a:solidFill>
              </a:rPr>
              <a:t>A leaf node will have a height of 0.</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Properties of a </a:t>
            </a:r>
            <a:r>
              <a:rPr i="1" lang="en" sz="1100">
                <a:solidFill>
                  <a:schemeClr val="dk1"/>
                </a:solidFill>
              </a:rPr>
              <a:t>tree</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The </a:t>
            </a:r>
            <a:r>
              <a:rPr b="1" lang="en" sz="1100">
                <a:solidFill>
                  <a:schemeClr val="dk1"/>
                </a:solidFill>
              </a:rPr>
              <a:t>height</a:t>
            </a:r>
            <a:r>
              <a:rPr lang="en" sz="1100">
                <a:solidFill>
                  <a:schemeClr val="dk1"/>
                </a:solidFill>
              </a:rPr>
              <a:t> of a tree would be the height of its root node,</a:t>
            </a:r>
            <a:br>
              <a:rPr lang="en" sz="1100">
                <a:solidFill>
                  <a:schemeClr val="dk1"/>
                </a:solidFill>
              </a:rPr>
            </a:br>
            <a:r>
              <a:rPr lang="en" sz="1100">
                <a:solidFill>
                  <a:schemeClr val="dk1"/>
                </a:solidFill>
              </a:rPr>
              <a:t>or equivalently, the depth of its deepest node.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a:t>
            </a:r>
            <a:r>
              <a:rPr b="1" lang="en" sz="1100">
                <a:solidFill>
                  <a:schemeClr val="dk1"/>
                </a:solidFill>
              </a:rPr>
              <a:t>diameter</a:t>
            </a:r>
            <a:r>
              <a:rPr lang="en" sz="1100">
                <a:solidFill>
                  <a:schemeClr val="dk1"/>
                </a:solidFill>
              </a:rPr>
              <a:t> (or </a:t>
            </a:r>
            <a:r>
              <a:rPr b="1" lang="en" sz="1100">
                <a:solidFill>
                  <a:schemeClr val="dk1"/>
                </a:solidFill>
              </a:rPr>
              <a:t>width</a:t>
            </a:r>
            <a:r>
              <a:rPr lang="en" sz="1100">
                <a:solidFill>
                  <a:schemeClr val="dk1"/>
                </a:solidFill>
              </a:rPr>
              <a:t>) of a tree is the number of </a:t>
            </a:r>
            <a:r>
              <a:rPr i="1" lang="en" sz="1100">
                <a:solidFill>
                  <a:schemeClr val="dk1"/>
                </a:solidFill>
              </a:rPr>
              <a:t>nodes</a:t>
            </a:r>
            <a:r>
              <a:rPr lang="en" sz="1100">
                <a:solidFill>
                  <a:schemeClr val="dk1"/>
                </a:solidFill>
              </a:rPr>
              <a:t> on the longest path between </a:t>
            </a:r>
            <a:endParaRPr sz="1100">
              <a:solidFill>
                <a:schemeClr val="dk1"/>
              </a:solidFill>
            </a:endParaRPr>
          </a:p>
          <a:p>
            <a:pPr indent="0" lvl="0" marL="0" rtl="0" algn="l">
              <a:spcBef>
                <a:spcPts val="1200"/>
              </a:spcBef>
              <a:spcAft>
                <a:spcPts val="0"/>
              </a:spcAft>
              <a:buNone/>
            </a:pPr>
            <a:r>
              <a:rPr lang="en" sz="1100">
                <a:solidFill>
                  <a:schemeClr val="dk1"/>
                </a:solidFill>
              </a:rPr>
              <a:t>any two leaf nodes. </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The tree below has a diameter of 6 nodes.</a:t>
            </a:r>
            <a:endParaRPr sz="1100">
              <a:solidFill>
                <a:schemeClr val="dk1"/>
              </a:solidFill>
            </a:endParaRPr>
          </a:p>
          <a:p>
            <a:pPr indent="0" lvl="0" marL="0" rtl="0" algn="l">
              <a:spcBef>
                <a:spcPts val="1200"/>
              </a:spcBef>
              <a:spcAft>
                <a:spcPts val="1200"/>
              </a:spcAft>
              <a:buNone/>
            </a:pPr>
            <a:r>
              <a:t/>
            </a:r>
            <a:endParaRPr/>
          </a:p>
        </p:txBody>
      </p:sp>
      <p:pic>
        <p:nvPicPr>
          <p:cNvPr id="144" name="Google Shape;144;p23"/>
          <p:cNvPicPr preferRelativeResize="0"/>
          <p:nvPr/>
        </p:nvPicPr>
        <p:blipFill>
          <a:blip r:embed="rId3">
            <a:alphaModFix/>
          </a:blip>
          <a:stretch>
            <a:fillRect/>
          </a:stretch>
        </p:blipFill>
        <p:spPr>
          <a:xfrm>
            <a:off x="6422075" y="1275750"/>
            <a:ext cx="2642250" cy="276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your date good or evil?(example collected from internet)</a:t>
            </a:r>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1" name="Google Shape;151;p24"/>
          <p:cNvGraphicFramePr/>
          <p:nvPr/>
        </p:nvGraphicFramePr>
        <p:xfrm>
          <a:off x="1075025" y="1216000"/>
          <a:ext cx="3000000" cy="3000000"/>
        </p:xfrm>
        <a:graphic>
          <a:graphicData uri="http://schemas.openxmlformats.org/drawingml/2006/table">
            <a:tbl>
              <a:tblPr>
                <a:noFill/>
                <a:tableStyleId>{8E6DA2CF-388A-4A8E-8F62-D5E21D389CF5}</a:tableStyleId>
              </a:tblPr>
              <a:tblGrid>
                <a:gridCol w="1164200"/>
                <a:gridCol w="850325"/>
                <a:gridCol w="850325"/>
                <a:gridCol w="850325"/>
                <a:gridCol w="850325"/>
                <a:gridCol w="850325"/>
                <a:gridCol w="850325"/>
                <a:gridCol w="850325"/>
              </a:tblGrid>
              <a:tr h="3290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mask</a:t>
                      </a:r>
                      <a:endParaRPr b="1"/>
                    </a:p>
                  </a:txBody>
                  <a:tcPr marT="91425" marB="91425" marR="91425" marL="91425"/>
                </a:tc>
                <a:tc>
                  <a:txBody>
                    <a:bodyPr/>
                    <a:lstStyle/>
                    <a:p>
                      <a:pPr indent="0" lvl="0" marL="0" rtl="0" algn="l">
                        <a:spcBef>
                          <a:spcPts val="0"/>
                        </a:spcBef>
                        <a:spcAft>
                          <a:spcPts val="0"/>
                        </a:spcAft>
                        <a:buNone/>
                      </a:pPr>
                      <a:r>
                        <a:rPr b="1" lang="en"/>
                        <a:t>cape</a:t>
                      </a:r>
                      <a:endParaRPr b="1"/>
                    </a:p>
                  </a:txBody>
                  <a:tcPr marT="91425" marB="91425" marR="91425" marL="91425"/>
                </a:tc>
                <a:tc>
                  <a:txBody>
                    <a:bodyPr/>
                    <a:lstStyle/>
                    <a:p>
                      <a:pPr indent="0" lvl="0" marL="0" rtl="0" algn="l">
                        <a:spcBef>
                          <a:spcPts val="0"/>
                        </a:spcBef>
                        <a:spcAft>
                          <a:spcPts val="0"/>
                        </a:spcAft>
                        <a:buNone/>
                      </a:pPr>
                      <a:r>
                        <a:rPr b="1" lang="en"/>
                        <a:t>tie</a:t>
                      </a:r>
                      <a:endParaRPr b="1"/>
                    </a:p>
                  </a:txBody>
                  <a:tcPr marT="91425" marB="91425" marR="91425" marL="91425"/>
                </a:tc>
                <a:tc>
                  <a:txBody>
                    <a:bodyPr/>
                    <a:lstStyle/>
                    <a:p>
                      <a:pPr indent="0" lvl="0" marL="0" rtl="0" algn="l">
                        <a:spcBef>
                          <a:spcPts val="0"/>
                        </a:spcBef>
                        <a:spcAft>
                          <a:spcPts val="0"/>
                        </a:spcAft>
                        <a:buNone/>
                      </a:pPr>
                      <a:r>
                        <a:rPr b="1" lang="en"/>
                        <a:t>ears</a:t>
                      </a:r>
                      <a:endParaRPr b="1"/>
                    </a:p>
                  </a:txBody>
                  <a:tcPr marT="91425" marB="91425" marR="91425" marL="91425"/>
                </a:tc>
                <a:tc>
                  <a:txBody>
                    <a:bodyPr/>
                    <a:lstStyle/>
                    <a:p>
                      <a:pPr indent="0" lvl="0" marL="0" rtl="0" algn="l">
                        <a:spcBef>
                          <a:spcPts val="0"/>
                        </a:spcBef>
                        <a:spcAft>
                          <a:spcPts val="0"/>
                        </a:spcAft>
                        <a:buNone/>
                      </a:pPr>
                      <a:r>
                        <a:rPr b="1" lang="en"/>
                        <a:t>smokes</a:t>
                      </a:r>
                      <a:endParaRPr b="1"/>
                    </a:p>
                  </a:txBody>
                  <a:tcPr marT="91425" marB="91425" marR="91425" marL="91425"/>
                </a:tc>
                <a:tc>
                  <a:txBody>
                    <a:bodyPr/>
                    <a:lstStyle/>
                    <a:p>
                      <a:pPr indent="0" lvl="0" marL="0" rtl="0" algn="l">
                        <a:spcBef>
                          <a:spcPts val="0"/>
                        </a:spcBef>
                        <a:spcAft>
                          <a:spcPts val="0"/>
                        </a:spcAft>
                        <a:buNone/>
                      </a:pPr>
                      <a:r>
                        <a:rPr b="1" lang="en"/>
                        <a:t>height</a:t>
                      </a:r>
                      <a:endParaRPr b="1"/>
                    </a:p>
                  </a:txBody>
                  <a:tcPr marT="91425" marB="91425" marR="91425" marL="91425"/>
                </a:tc>
                <a:tc>
                  <a:txBody>
                    <a:bodyPr/>
                    <a:lstStyle/>
                    <a:p>
                      <a:pPr indent="0" lvl="0" marL="0" rtl="0" algn="l">
                        <a:spcBef>
                          <a:spcPts val="0"/>
                        </a:spcBef>
                        <a:spcAft>
                          <a:spcPts val="0"/>
                        </a:spcAft>
                        <a:buNone/>
                      </a:pPr>
                      <a:r>
                        <a:rPr b="1" lang="en"/>
                        <a:t>class</a:t>
                      </a:r>
                      <a:endParaRPr b="1"/>
                    </a:p>
                  </a:txBody>
                  <a:tcPr marT="91425" marB="91425" marR="91425" marL="91425"/>
                </a:tc>
              </a:tr>
              <a:tr h="329050">
                <a:tc>
                  <a:txBody>
                    <a:bodyPr/>
                    <a:lstStyle/>
                    <a:p>
                      <a:pPr indent="0" lvl="0" marL="0" rtl="0" algn="l">
                        <a:spcBef>
                          <a:spcPts val="0"/>
                        </a:spcBef>
                        <a:spcAft>
                          <a:spcPts val="0"/>
                        </a:spcAft>
                        <a:buNone/>
                      </a:pPr>
                      <a:r>
                        <a:rPr lang="en"/>
                        <a:t>Batman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180</a:t>
                      </a:r>
                      <a:endParaRPr/>
                    </a:p>
                  </a:txBody>
                  <a:tcPr marT="91425" marB="91425" marR="91425" marL="91425"/>
                </a:tc>
                <a:tc>
                  <a:txBody>
                    <a:bodyPr/>
                    <a:lstStyle/>
                    <a:p>
                      <a:pPr indent="0" lvl="0" marL="0" rtl="0" algn="l">
                        <a:spcBef>
                          <a:spcPts val="0"/>
                        </a:spcBef>
                        <a:spcAft>
                          <a:spcPts val="0"/>
                        </a:spcAft>
                        <a:buNone/>
                      </a:pPr>
                      <a:r>
                        <a:rPr lang="en">
                          <a:highlight>
                            <a:srgbClr val="00FF00"/>
                          </a:highlight>
                        </a:rPr>
                        <a:t>good</a:t>
                      </a:r>
                      <a:endParaRPr>
                        <a:highlight>
                          <a:srgbClr val="00FF00"/>
                        </a:highlight>
                      </a:endParaRPr>
                    </a:p>
                  </a:txBody>
                  <a:tcPr marT="91425" marB="91425" marR="91425" marL="91425"/>
                </a:tc>
              </a:tr>
              <a:tr h="329050">
                <a:tc>
                  <a:txBody>
                    <a:bodyPr/>
                    <a:lstStyle/>
                    <a:p>
                      <a:pPr indent="0" lvl="0" marL="0" rtl="0" algn="l">
                        <a:spcBef>
                          <a:spcPts val="0"/>
                        </a:spcBef>
                        <a:spcAft>
                          <a:spcPts val="0"/>
                        </a:spcAft>
                        <a:buNone/>
                      </a:pPr>
                      <a:r>
                        <a:rPr lang="en"/>
                        <a:t>Robin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176</a:t>
                      </a:r>
                      <a:endParaRPr/>
                    </a:p>
                  </a:txBody>
                  <a:tcPr marT="91425" marB="91425" marR="91425" marL="91425"/>
                </a:tc>
                <a:tc>
                  <a:txBody>
                    <a:bodyPr/>
                    <a:lstStyle/>
                    <a:p>
                      <a:pPr indent="0" lvl="0" marL="0" rtl="0" algn="l">
                        <a:spcBef>
                          <a:spcPts val="0"/>
                        </a:spcBef>
                        <a:spcAft>
                          <a:spcPts val="0"/>
                        </a:spcAft>
                        <a:buNone/>
                      </a:pPr>
                      <a:r>
                        <a:rPr lang="en">
                          <a:highlight>
                            <a:srgbClr val="00FF00"/>
                          </a:highlight>
                        </a:rPr>
                        <a:t>good</a:t>
                      </a:r>
                      <a:endParaRPr>
                        <a:highlight>
                          <a:srgbClr val="00FF00"/>
                        </a:highlight>
                      </a:endParaRPr>
                    </a:p>
                  </a:txBody>
                  <a:tcPr marT="91425" marB="91425" marR="91425" marL="91425"/>
                </a:tc>
              </a:tr>
              <a:tr h="329050">
                <a:tc>
                  <a:txBody>
                    <a:bodyPr/>
                    <a:lstStyle/>
                    <a:p>
                      <a:pPr indent="0" lvl="0" marL="0" rtl="0" algn="l">
                        <a:spcBef>
                          <a:spcPts val="0"/>
                        </a:spcBef>
                        <a:spcAft>
                          <a:spcPts val="0"/>
                        </a:spcAft>
                        <a:buNone/>
                      </a:pPr>
                      <a:r>
                        <a:rPr lang="en"/>
                        <a:t>Alfred</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185</a:t>
                      </a:r>
                      <a:endParaRPr/>
                    </a:p>
                  </a:txBody>
                  <a:tcPr marT="91425" marB="91425" marR="91425" marL="91425"/>
                </a:tc>
                <a:tc>
                  <a:txBody>
                    <a:bodyPr/>
                    <a:lstStyle/>
                    <a:p>
                      <a:pPr indent="0" lvl="0" marL="0" rtl="0" algn="l">
                        <a:spcBef>
                          <a:spcPts val="0"/>
                        </a:spcBef>
                        <a:spcAft>
                          <a:spcPts val="0"/>
                        </a:spcAft>
                        <a:buNone/>
                      </a:pPr>
                      <a:r>
                        <a:rPr lang="en">
                          <a:highlight>
                            <a:srgbClr val="00FF00"/>
                          </a:highlight>
                        </a:rPr>
                        <a:t>good</a:t>
                      </a:r>
                      <a:endParaRPr>
                        <a:highlight>
                          <a:srgbClr val="00FF00"/>
                        </a:highlight>
                      </a:endParaRPr>
                    </a:p>
                  </a:txBody>
                  <a:tcPr marT="91425" marB="91425" marR="91425" marL="91425"/>
                </a:tc>
              </a:tr>
              <a:tr h="329050">
                <a:tc>
                  <a:txBody>
                    <a:bodyPr/>
                    <a:lstStyle/>
                    <a:p>
                      <a:pPr indent="0" lvl="0" marL="0" rtl="0" algn="l">
                        <a:spcBef>
                          <a:spcPts val="0"/>
                        </a:spcBef>
                        <a:spcAft>
                          <a:spcPts val="0"/>
                        </a:spcAft>
                        <a:buNone/>
                      </a:pPr>
                      <a:r>
                        <a:rPr lang="en"/>
                        <a:t>Penguin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140</a:t>
                      </a:r>
                      <a:endParaRPr/>
                    </a:p>
                  </a:txBody>
                  <a:tcPr marT="91425" marB="91425" marR="91425" marL="91425"/>
                </a:tc>
                <a:tc>
                  <a:txBody>
                    <a:bodyPr/>
                    <a:lstStyle/>
                    <a:p>
                      <a:pPr indent="0" lvl="0" marL="0" rtl="0" algn="l">
                        <a:spcBef>
                          <a:spcPts val="0"/>
                        </a:spcBef>
                        <a:spcAft>
                          <a:spcPts val="0"/>
                        </a:spcAft>
                        <a:buNone/>
                      </a:pPr>
                      <a:r>
                        <a:rPr lang="en">
                          <a:highlight>
                            <a:srgbClr val="FF0000"/>
                          </a:highlight>
                        </a:rPr>
                        <a:t>evil</a:t>
                      </a:r>
                      <a:endParaRPr>
                        <a:highlight>
                          <a:srgbClr val="FF0000"/>
                        </a:highlight>
                      </a:endParaRPr>
                    </a:p>
                  </a:txBody>
                  <a:tcPr marT="91425" marB="91425" marR="91425" marL="91425"/>
                </a:tc>
              </a:tr>
              <a:tr h="329050">
                <a:tc>
                  <a:txBody>
                    <a:bodyPr/>
                    <a:lstStyle/>
                    <a:p>
                      <a:pPr indent="0" lvl="0" marL="0" rtl="0" algn="l">
                        <a:spcBef>
                          <a:spcPts val="0"/>
                        </a:spcBef>
                        <a:spcAft>
                          <a:spcPts val="0"/>
                        </a:spcAft>
                        <a:buNone/>
                      </a:pPr>
                      <a:r>
                        <a:rPr lang="en"/>
                        <a:t>Catwoman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170</a:t>
                      </a:r>
                      <a:endParaRPr/>
                    </a:p>
                  </a:txBody>
                  <a:tcPr marT="91425" marB="91425" marR="91425" marL="91425"/>
                </a:tc>
                <a:tc>
                  <a:txBody>
                    <a:bodyPr/>
                    <a:lstStyle/>
                    <a:p>
                      <a:pPr indent="0" lvl="0" marL="0" rtl="0" algn="l">
                        <a:spcBef>
                          <a:spcPts val="0"/>
                        </a:spcBef>
                        <a:spcAft>
                          <a:spcPts val="0"/>
                        </a:spcAft>
                        <a:buNone/>
                      </a:pPr>
                      <a:r>
                        <a:rPr lang="en">
                          <a:highlight>
                            <a:srgbClr val="FF0000"/>
                          </a:highlight>
                        </a:rPr>
                        <a:t>evil</a:t>
                      </a:r>
                      <a:endParaRPr>
                        <a:highlight>
                          <a:srgbClr val="FF0000"/>
                        </a:highlight>
                      </a:endParaRPr>
                    </a:p>
                  </a:txBody>
                  <a:tcPr marT="91425" marB="91425" marR="91425" marL="91425"/>
                </a:tc>
              </a:tr>
              <a:tr h="329050">
                <a:tc>
                  <a:txBody>
                    <a:bodyPr/>
                    <a:lstStyle/>
                    <a:p>
                      <a:pPr indent="0" lvl="0" marL="0" rtl="0" algn="l">
                        <a:spcBef>
                          <a:spcPts val="0"/>
                        </a:spcBef>
                        <a:spcAft>
                          <a:spcPts val="0"/>
                        </a:spcAft>
                        <a:buNone/>
                      </a:pPr>
                      <a:r>
                        <a:rPr lang="en"/>
                        <a:t>Joker</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179</a:t>
                      </a:r>
                      <a:endParaRPr/>
                    </a:p>
                  </a:txBody>
                  <a:tcPr marT="91425" marB="91425" marR="91425" marL="91425"/>
                </a:tc>
                <a:tc>
                  <a:txBody>
                    <a:bodyPr/>
                    <a:lstStyle/>
                    <a:p>
                      <a:pPr indent="0" lvl="0" marL="0" rtl="0" algn="l">
                        <a:spcBef>
                          <a:spcPts val="0"/>
                        </a:spcBef>
                        <a:spcAft>
                          <a:spcPts val="0"/>
                        </a:spcAft>
                        <a:buNone/>
                      </a:pPr>
                      <a:r>
                        <a:rPr lang="en">
                          <a:highlight>
                            <a:srgbClr val="FF0000"/>
                          </a:highlight>
                        </a:rPr>
                        <a:t>evil</a:t>
                      </a:r>
                      <a:endParaRPr>
                        <a:highlight>
                          <a:srgbClr val="FF0000"/>
                        </a:highlight>
                      </a:endParaRPr>
                    </a:p>
                  </a:txBody>
                  <a:tcPr marT="91425" marB="91425" marR="91425" marL="91425"/>
                </a:tc>
              </a:tr>
              <a:tr h="329050">
                <a:tc>
                  <a:txBody>
                    <a:bodyPr/>
                    <a:lstStyle/>
                    <a:p>
                      <a:pPr indent="0" lvl="0" marL="0" rtl="0" algn="l">
                        <a:spcBef>
                          <a:spcPts val="0"/>
                        </a:spcBef>
                        <a:spcAft>
                          <a:spcPts val="0"/>
                        </a:spcAft>
                        <a:buNone/>
                      </a:pPr>
                      <a:r>
                        <a:rPr lang="en"/>
                        <a:t>Batgirl</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165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29050">
                <a:tc>
                  <a:txBody>
                    <a:bodyPr/>
                    <a:lstStyle/>
                    <a:p>
                      <a:pPr indent="0" lvl="0" marL="0" rtl="0" algn="l">
                        <a:spcBef>
                          <a:spcPts val="0"/>
                        </a:spcBef>
                        <a:spcAft>
                          <a:spcPts val="0"/>
                        </a:spcAft>
                        <a:buNone/>
                      </a:pPr>
                      <a:r>
                        <a:rPr lang="en"/>
                        <a:t>Riddler</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182</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29050">
                <a:tc>
                  <a:txBody>
                    <a:bodyPr/>
                    <a:lstStyle/>
                    <a:p>
                      <a:pPr indent="0" lvl="0" marL="0" rtl="0" algn="l">
                        <a:spcBef>
                          <a:spcPts val="0"/>
                        </a:spcBef>
                        <a:spcAft>
                          <a:spcPts val="0"/>
                        </a:spcAft>
                        <a:buNone/>
                      </a:pPr>
                      <a:r>
                        <a:rPr lang="en"/>
                        <a:t>Your date</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181</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5"/>
          <p:cNvPicPr preferRelativeResize="0"/>
          <p:nvPr/>
        </p:nvPicPr>
        <p:blipFill>
          <a:blip r:embed="rId3">
            <a:alphaModFix/>
          </a:blip>
          <a:stretch>
            <a:fillRect/>
          </a:stretch>
        </p:blipFill>
        <p:spPr>
          <a:xfrm>
            <a:off x="2052450" y="1189038"/>
            <a:ext cx="4676775" cy="334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t>Decision boundaries of decision trees are always perpendicular to X and Y axis</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arenR"/>
            </a:pPr>
            <a:r>
              <a:rPr lang="en"/>
              <a:t>Dimension of the feature space? </a:t>
            </a:r>
            <a:endParaRPr/>
          </a:p>
          <a:p>
            <a:pPr indent="-342900" lvl="0" marL="457200" rtl="0" algn="l">
              <a:spcBef>
                <a:spcPts val="0"/>
              </a:spcBef>
              <a:spcAft>
                <a:spcPts val="0"/>
              </a:spcAft>
              <a:buSzPts val="1800"/>
              <a:buAutoNum type="alphaLcParenR"/>
            </a:pPr>
            <a:r>
              <a:rPr lang="en"/>
              <a:t>Depth of decision tree? </a:t>
            </a:r>
            <a:endParaRPr/>
          </a:p>
          <a:p>
            <a:pPr indent="-342900" lvl="0" marL="457200" rtl="0" algn="l">
              <a:spcBef>
                <a:spcPts val="0"/>
              </a:spcBef>
              <a:spcAft>
                <a:spcPts val="0"/>
              </a:spcAft>
              <a:buSzPts val="1800"/>
              <a:buAutoNum type="alphaLcParenR"/>
            </a:pPr>
            <a:r>
              <a:rPr lang="en"/>
              <a:t>How are the two data points classified?</a:t>
            </a:r>
            <a:endParaRPr/>
          </a:p>
          <a:p>
            <a:pPr indent="-342900" lvl="0" marL="457200" rtl="0" algn="l">
              <a:spcBef>
                <a:spcPts val="0"/>
              </a:spcBef>
              <a:spcAft>
                <a:spcPts val="0"/>
              </a:spcAft>
              <a:buSzPts val="1800"/>
              <a:buAutoNum type="alphaLcParenR"/>
            </a:pPr>
            <a:r>
              <a:rPr lang="en"/>
              <a:t>Draw</a:t>
            </a:r>
            <a:endParaRPr/>
          </a:p>
          <a:p>
            <a:pPr indent="-342900" lvl="0" marL="457200" rtl="0" algn="l">
              <a:spcBef>
                <a:spcPts val="0"/>
              </a:spcBef>
              <a:spcAft>
                <a:spcPts val="0"/>
              </a:spcAft>
              <a:buSzPts val="1800"/>
              <a:buAutoNum type="alphaLcParenR"/>
            </a:pPr>
            <a:r>
              <a:rPr lang="en"/>
              <a:t>Classification accuracy of this decision tree?</a:t>
            </a:r>
            <a:endParaRPr/>
          </a:p>
        </p:txBody>
      </p:sp>
      <p:pic>
        <p:nvPicPr>
          <p:cNvPr id="171" name="Google Shape;171;p27"/>
          <p:cNvPicPr preferRelativeResize="0"/>
          <p:nvPr/>
        </p:nvPicPr>
        <p:blipFill>
          <a:blip r:embed="rId3">
            <a:alphaModFix/>
          </a:blip>
          <a:stretch>
            <a:fillRect/>
          </a:stretch>
        </p:blipFill>
        <p:spPr>
          <a:xfrm>
            <a:off x="5888488" y="1367650"/>
            <a:ext cx="2733675" cy="1866900"/>
          </a:xfrm>
          <a:prstGeom prst="rect">
            <a:avLst/>
          </a:prstGeom>
          <a:noFill/>
          <a:ln>
            <a:noFill/>
          </a:ln>
        </p:spPr>
      </p:pic>
      <p:pic>
        <p:nvPicPr>
          <p:cNvPr id="172" name="Google Shape;172;p27"/>
          <p:cNvPicPr preferRelativeResize="0"/>
          <p:nvPr/>
        </p:nvPicPr>
        <p:blipFill>
          <a:blip r:embed="rId4">
            <a:alphaModFix/>
          </a:blip>
          <a:stretch>
            <a:fillRect/>
          </a:stretch>
        </p:blipFill>
        <p:spPr>
          <a:xfrm>
            <a:off x="2025600" y="1569652"/>
            <a:ext cx="3413200" cy="284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arenR"/>
            </a:pPr>
            <a:r>
              <a:rPr lang="en"/>
              <a:t>Dimension of the feature space? 2</a:t>
            </a:r>
            <a:endParaRPr/>
          </a:p>
          <a:p>
            <a:pPr indent="-342900" lvl="0" marL="457200" rtl="0" algn="l">
              <a:spcBef>
                <a:spcPts val="0"/>
              </a:spcBef>
              <a:spcAft>
                <a:spcPts val="0"/>
              </a:spcAft>
              <a:buSzPts val="1800"/>
              <a:buAutoNum type="alphaLcParenR"/>
            </a:pPr>
            <a:r>
              <a:rPr lang="en"/>
              <a:t>Depth of decision tree? 3</a:t>
            </a:r>
            <a:endParaRPr/>
          </a:p>
          <a:p>
            <a:pPr indent="-342900" lvl="0" marL="457200" rtl="0" algn="l">
              <a:spcBef>
                <a:spcPts val="0"/>
              </a:spcBef>
              <a:spcAft>
                <a:spcPts val="0"/>
              </a:spcAft>
              <a:buSzPts val="1800"/>
              <a:buAutoNum type="alphaLcParenR"/>
            </a:pPr>
            <a:r>
              <a:rPr lang="en"/>
              <a:t>Is classified correctly</a:t>
            </a:r>
            <a:endParaRPr/>
          </a:p>
          <a:p>
            <a:pPr indent="-342900" lvl="0" marL="457200" rtl="0" algn="l">
              <a:spcBef>
                <a:spcPts val="0"/>
              </a:spcBef>
              <a:spcAft>
                <a:spcPts val="0"/>
              </a:spcAft>
              <a:buSzPts val="1800"/>
              <a:buAutoNum type="alphaLcParenR"/>
            </a:pPr>
            <a:r>
              <a:t/>
            </a:r>
            <a:endParaRPr/>
          </a:p>
          <a:p>
            <a:pPr indent="-342900" lvl="0" marL="457200" rtl="0" algn="l">
              <a:spcBef>
                <a:spcPts val="0"/>
              </a:spcBef>
              <a:spcAft>
                <a:spcPts val="0"/>
              </a:spcAft>
              <a:buSzPts val="1800"/>
              <a:buAutoNum type="alphaLcParenR"/>
            </a:pPr>
            <a:r>
              <a:rPr lang="en"/>
              <a:t>16/19 = 84%</a:t>
            </a:r>
            <a:endParaRPr/>
          </a:p>
        </p:txBody>
      </p:sp>
      <p:pic>
        <p:nvPicPr>
          <p:cNvPr id="179" name="Google Shape;179;p28"/>
          <p:cNvPicPr preferRelativeResize="0"/>
          <p:nvPr/>
        </p:nvPicPr>
        <p:blipFill>
          <a:blip r:embed="rId3">
            <a:alphaModFix/>
          </a:blip>
          <a:stretch>
            <a:fillRect/>
          </a:stretch>
        </p:blipFill>
        <p:spPr>
          <a:xfrm>
            <a:off x="3254225" y="2126325"/>
            <a:ext cx="2457450" cy="2152650"/>
          </a:xfrm>
          <a:prstGeom prst="rect">
            <a:avLst/>
          </a:prstGeom>
          <a:noFill/>
          <a:ln>
            <a:noFill/>
          </a:ln>
        </p:spPr>
      </p:pic>
      <p:pic>
        <p:nvPicPr>
          <p:cNvPr id="180" name="Google Shape;180;p28"/>
          <p:cNvPicPr preferRelativeResize="0"/>
          <p:nvPr/>
        </p:nvPicPr>
        <p:blipFill>
          <a:blip r:embed="rId4">
            <a:alphaModFix/>
          </a:blip>
          <a:stretch>
            <a:fillRect/>
          </a:stretch>
        </p:blipFill>
        <p:spPr>
          <a:xfrm>
            <a:off x="5888488" y="491850"/>
            <a:ext cx="2733675" cy="186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Sklearn.metrics accuracy, mean_squared_error</a:t>
            </a:r>
            <a:endParaRPr/>
          </a:p>
          <a:p>
            <a:pPr indent="0" lvl="0" marL="0" rtl="0" algn="l">
              <a:spcBef>
                <a:spcPts val="1200"/>
              </a:spcBef>
              <a:spcAft>
                <a:spcPts val="0"/>
              </a:spcAft>
              <a:buNone/>
            </a:pPr>
            <a:r>
              <a:rPr lang="en"/>
              <a:t>Sklearn.tree DecisionTreeRegressor, DecisionTreeClassifier</a:t>
            </a:r>
            <a:endParaRPr/>
          </a:p>
          <a:p>
            <a:pPr indent="0" lvl="0" marL="0" rtl="0" algn="l">
              <a:spcBef>
                <a:spcPts val="1200"/>
              </a:spcBef>
              <a:spcAft>
                <a:spcPts val="0"/>
              </a:spcAft>
              <a:buNone/>
            </a:pPr>
            <a:r>
              <a:rPr lang="en"/>
              <a:t>Sklearn.neighbors KNeighborsClassifier, KNeighborsRegressor</a:t>
            </a:r>
            <a:endParaRPr/>
          </a:p>
          <a:p>
            <a:pPr indent="0" lvl="0" marL="0" rtl="0" algn="l">
              <a:spcBef>
                <a:spcPts val="1200"/>
              </a:spcBef>
              <a:spcAft>
                <a:spcPts val="0"/>
              </a:spcAft>
              <a:buNone/>
            </a:pPr>
            <a:r>
              <a:rPr lang="en"/>
              <a:t>Decison boundaries-&gt;plt.contourf</a:t>
            </a:r>
            <a:endParaRPr/>
          </a:p>
          <a:p>
            <a:pPr indent="0" lvl="0" marL="0" rtl="0" algn="l">
              <a:spcBef>
                <a:spcPts val="1200"/>
              </a:spcBef>
              <a:spcAft>
                <a:spcPts val="1200"/>
              </a:spcAft>
              <a:buNone/>
            </a:pPr>
            <a:r>
              <a:rPr lang="en"/>
              <a:t>Open csv-&gt;pd.open_csv(,names=[“X”,”Y”])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Output variable y (a scalar)</a:t>
            </a:r>
            <a:endParaRPr/>
          </a:p>
          <a:p>
            <a:pPr indent="-342900" lvl="0" marL="457200" rtl="0" algn="l">
              <a:lnSpc>
                <a:spcPct val="150000"/>
              </a:lnSpc>
              <a:spcBef>
                <a:spcPts val="0"/>
              </a:spcBef>
              <a:spcAft>
                <a:spcPts val="0"/>
              </a:spcAft>
              <a:buSzPts val="1800"/>
              <a:buChar char="-"/>
            </a:pPr>
            <a:r>
              <a:rPr lang="en"/>
              <a:t>Input variable x</a:t>
            </a:r>
            <a:endParaRPr/>
          </a:p>
          <a:p>
            <a:pPr indent="-342900" lvl="0" marL="457200" rtl="0" algn="l">
              <a:lnSpc>
                <a:spcPct val="150000"/>
              </a:lnSpc>
              <a:spcBef>
                <a:spcPts val="0"/>
              </a:spcBef>
              <a:spcAft>
                <a:spcPts val="0"/>
              </a:spcAft>
              <a:buSzPts val="1800"/>
              <a:buChar char="-"/>
            </a:pPr>
            <a:r>
              <a:rPr lang="en"/>
              <a:t>The theta coefficients are the parameters of the models </a:t>
            </a:r>
            <a:endParaRPr/>
          </a:p>
          <a:p>
            <a:pPr indent="-317500" lvl="1" marL="914400" rtl="0" algn="l">
              <a:lnSpc>
                <a:spcPct val="150000"/>
              </a:lnSpc>
              <a:spcBef>
                <a:spcPts val="0"/>
              </a:spcBef>
              <a:spcAft>
                <a:spcPts val="0"/>
              </a:spcAft>
              <a:buSzPts val="1400"/>
              <a:buChar char="-"/>
            </a:pPr>
            <a:r>
              <a:rPr lang="en" sz="1800"/>
              <a:t>Model needs to learn these coefficients for a good prediction</a:t>
            </a:r>
            <a:r>
              <a:rPr lang="en"/>
              <a:t>     </a:t>
            </a:r>
            <a:endParaRPr/>
          </a:p>
          <a:p>
            <a:pPr indent="-342900" lvl="0" marL="457200" rtl="0" algn="l">
              <a:lnSpc>
                <a:spcPct val="150000"/>
              </a:lnSpc>
              <a:spcBef>
                <a:spcPts val="0"/>
              </a:spcBef>
              <a:spcAft>
                <a:spcPts val="0"/>
              </a:spcAft>
              <a:buSzPts val="1800"/>
              <a:buChar char="-"/>
            </a:pPr>
            <a:r>
              <a:rPr lang="en"/>
              <a:t>SE: </a:t>
            </a:r>
            <a:endParaRPr/>
          </a:p>
        </p:txBody>
      </p:sp>
      <p:pic>
        <p:nvPicPr>
          <p:cNvPr descr="{&quot;code&quot;:&quot;$y=\\beta_{o}+\\beta _{1}x_{1+}...+\\beta_{p}x_{p}$&quot;,&quot;backgroundColorModified&quot;:false,&quot;backgroundColor&quot;:&quot;#FFFFFF&quot;,&quot;id&quot;:&quot;1&quot;,&quot;aid&quot;:null,&quot;type&quot;:&quot;$&quot;,&quot;font&quot;:{&quot;size&quot;:21,&quot;family&quot;:&quot;Arial&quot;,&quot;color&quot;:&quot;#595959&quot;},&quot;ts&quot;:1659478306174,&quot;cs&quot;:&quot;jpNv8aLGbXOBv3OFU/CIBw==&quot;,&quot;size&quot;:{&quot;width&quot;:344.49999999999994,&quot;height&quot;:32.75000000000002}}" id="62" name="Google Shape;62;p14"/>
          <p:cNvPicPr preferRelativeResize="0"/>
          <p:nvPr/>
        </p:nvPicPr>
        <p:blipFill>
          <a:blip r:embed="rId3">
            <a:alphaModFix/>
          </a:blip>
          <a:stretch>
            <a:fillRect/>
          </a:stretch>
        </p:blipFill>
        <p:spPr>
          <a:xfrm>
            <a:off x="3540864" y="1581097"/>
            <a:ext cx="3281362" cy="311944"/>
          </a:xfrm>
          <a:prstGeom prst="rect">
            <a:avLst/>
          </a:prstGeom>
          <a:noFill/>
          <a:ln>
            <a:noFill/>
          </a:ln>
        </p:spPr>
      </p:pic>
      <p:pic>
        <p:nvPicPr>
          <p:cNvPr descr="{&quot;backgroundColorModified&quot;:false,&quot;id&quot;:&quot;14&quot;,&quot;type&quot;:&quot;$$&quot;,&quot;font&quot;:{&quot;family&quot;:&quot;Arial&quot;,&quot;size&quot;:18,&quot;color&quot;:&quot;#595959&quot;},&quot;code&quot;:&quot;$$\\left(y_{i}-\\hat{y_{i}}\\right)^{2}$$&quot;,&quot;backgroundColor&quot;:&quot;#FFFFFF&quot;,&quot;aid&quot;:null,&quot;ts&quot;:1659483301588,&quot;cs&quot;:&quot;E9kn4/9+m0ZJYQVndlweng==&quot;,&quot;size&quot;:{&quot;width&quot;:106.83333333333333,&quot;height&quot;:34.166666666666664}}" id="63" name="Google Shape;63;p14"/>
          <p:cNvPicPr preferRelativeResize="0"/>
          <p:nvPr/>
        </p:nvPicPr>
        <p:blipFill>
          <a:blip r:embed="rId4">
            <a:alphaModFix/>
          </a:blip>
          <a:stretch>
            <a:fillRect/>
          </a:stretch>
        </p:blipFill>
        <p:spPr>
          <a:xfrm>
            <a:off x="1458494" y="2859695"/>
            <a:ext cx="1017588" cy="3254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Q1</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quot;code&quot;:&quot;$$\\beta=(X^{T}X)^{-1}X^{T}Y$$&quot;,&quot;type&quot;:&quot;$$&quot;,&quot;backgroundColor&quot;:&quot;#FFFFFF&quot;,&quot;aid&quot;:null,&quot;font&quot;:{&quot;size&quot;:33.5,&quot;family&quot;:&quot;Arial&quot;,&quot;color&quot;:&quot;#595959&quot;},&quot;backgroundColorModified&quot;:false,&quot;id&quot;:&quot;15&quot;,&quot;ts&quot;:1659477829457,&quot;cs&quot;:&quot;5lAjxmrWWxhViP0do+uiHg==&quot;,&quot;size&quot;:{&quot;width&quot;:427.61091863517066,&quot;height&quot;:60.125978215223114}}" id="70" name="Google Shape;70;p15"/>
          <p:cNvPicPr preferRelativeResize="0"/>
          <p:nvPr/>
        </p:nvPicPr>
        <p:blipFill>
          <a:blip r:embed="rId3">
            <a:alphaModFix/>
          </a:blip>
          <a:stretch>
            <a:fillRect/>
          </a:stretch>
        </p:blipFill>
        <p:spPr>
          <a:xfrm>
            <a:off x="2535505" y="1999050"/>
            <a:ext cx="4072994"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1-nearest neighbors (k-NN)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method could be used for both regression and classification</a:t>
            </a:r>
            <a:endParaRPr/>
          </a:p>
          <a:p>
            <a:pPr indent="0" lvl="0" marL="0" rtl="0" algn="l">
              <a:spcBef>
                <a:spcPts val="1200"/>
              </a:spcBef>
              <a:spcAft>
                <a:spcPts val="0"/>
              </a:spcAft>
              <a:buNone/>
            </a:pPr>
            <a:r>
              <a:rPr lang="en"/>
              <a:t>1.Compute the Euclidean distance between the test input and all training input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2.Find      with the shortest distance to </a:t>
            </a:r>
            <a:endParaRPr/>
          </a:p>
          <a:p>
            <a:pPr indent="0" lvl="0" marL="0" rtl="0" algn="l">
              <a:spcBef>
                <a:spcPts val="1200"/>
              </a:spcBef>
              <a:spcAft>
                <a:spcPts val="0"/>
              </a:spcAft>
              <a:buNone/>
            </a:pPr>
            <a:r>
              <a:rPr lang="en"/>
              <a:t>3.      </a:t>
            </a:r>
            <a:endParaRPr/>
          </a:p>
          <a:p>
            <a:pPr indent="0" lvl="0" marL="0" rtl="0" algn="l">
              <a:spcBef>
                <a:spcPts val="1200"/>
              </a:spcBef>
              <a:spcAft>
                <a:spcPts val="0"/>
              </a:spcAft>
              <a:buNone/>
            </a:pPr>
            <a:r>
              <a:rPr lang="en"/>
              <a:t>Notations:</a:t>
            </a:r>
            <a:endParaRPr/>
          </a:p>
          <a:p>
            <a:pPr indent="0" lvl="0" marL="0" rtl="0" algn="l">
              <a:spcBef>
                <a:spcPts val="1200"/>
              </a:spcBef>
              <a:spcAft>
                <a:spcPts val="0"/>
              </a:spcAft>
              <a:buNone/>
            </a:pPr>
            <a:r>
              <a:rPr lang="en"/>
              <a:t>-Training data: </a:t>
            </a:r>
            <a:endParaRPr/>
          </a:p>
          <a:p>
            <a:pPr indent="0" lvl="0" marL="0" rtl="0" algn="l">
              <a:spcBef>
                <a:spcPts val="1200"/>
              </a:spcBef>
              <a:spcAft>
                <a:spcPts val="1200"/>
              </a:spcAft>
              <a:buNone/>
            </a:pPr>
            <a:r>
              <a:rPr lang="en"/>
              <a:t>- Prediction </a:t>
            </a:r>
            <a:endParaRPr/>
          </a:p>
        </p:txBody>
      </p:sp>
      <p:pic>
        <p:nvPicPr>
          <p:cNvPr descr="{&quot;id&quot;:&quot;4&quot;,&quot;code&quot;:&quot;$$\\left\\{x_{i,\\,}y_{i}\\right\\}_{i=1}^{n}$$&quot;,&quot;backgroundColorModified&quot;:false,&quot;backgroundColor&quot;:&quot;#FFFFFF&quot;,&quot;type&quot;:&quot;$$&quot;,&quot;aid&quot;:null,&quot;font&quot;:{&quot;family&quot;:&quot;Arial&quot;,&quot;size&quot;:18,&quot;color&quot;:&quot;#595959&quot;},&quot;ts&quot;:1659429081173,&quot;cs&quot;:&quot;hwX4zdQOhxKoF3bvAACsdQ==&quot;,&quot;size&quot;:{&quot;width&quot;:114.16666666666667,&quot;height&quot;:31.666666666666668}}" id="77" name="Google Shape;77;p16"/>
          <p:cNvPicPr preferRelativeResize="0"/>
          <p:nvPr/>
        </p:nvPicPr>
        <p:blipFill>
          <a:blip r:embed="rId3">
            <a:alphaModFix/>
          </a:blip>
          <a:stretch>
            <a:fillRect/>
          </a:stretch>
        </p:blipFill>
        <p:spPr>
          <a:xfrm>
            <a:off x="2157225" y="3541813"/>
            <a:ext cx="1087438" cy="301625"/>
          </a:xfrm>
          <a:prstGeom prst="rect">
            <a:avLst/>
          </a:prstGeom>
          <a:noFill/>
          <a:ln>
            <a:noFill/>
          </a:ln>
        </p:spPr>
      </p:pic>
      <p:pic>
        <p:nvPicPr>
          <p:cNvPr descr="{&quot;type&quot;:&quot;$$&quot;,&quot;backgroundColor&quot;:&quot;#FFFFFF&quot;,&quot;code&quot;:&quot;$$\\hat{y\\left(x_{\\star}\\right)}$$&quot;,&quot;aid&quot;:null,&quot;font&quot;:{&quot;color&quot;:&quot;#595959&quot;,&quot;family&quot;:&quot;Arial&quot;,&quot;size&quot;:18},&quot;backgroundColorModified&quot;:false,&quot;id&quot;:&quot;5&quot;,&quot;ts&quot;:1659429223751,&quot;cs&quot;:&quot;4hna98wkMjNoaPvlEXM6RA==&quot;,&quot;size&quot;:{&quot;width&quot;:60.166666666666664,&quot;height&quot;:34.5}}" id="78" name="Google Shape;78;p16"/>
          <p:cNvPicPr preferRelativeResize="0"/>
          <p:nvPr/>
        </p:nvPicPr>
        <p:blipFill>
          <a:blip r:embed="rId4">
            <a:alphaModFix/>
          </a:blip>
          <a:stretch>
            <a:fillRect/>
          </a:stretch>
        </p:blipFill>
        <p:spPr>
          <a:xfrm>
            <a:off x="1860750" y="4045225"/>
            <a:ext cx="573088" cy="328613"/>
          </a:xfrm>
          <a:prstGeom prst="rect">
            <a:avLst/>
          </a:prstGeom>
          <a:noFill/>
          <a:ln>
            <a:noFill/>
          </a:ln>
        </p:spPr>
      </p:pic>
      <p:pic>
        <p:nvPicPr>
          <p:cNvPr descr="{&quot;type&quot;:&quot;$$&quot;,&quot;aid&quot;:null,&quot;id&quot;:&quot;6&quot;,&quot;backgroundColor&quot;:&quot;#FFFFFF&quot;,&quot;font&quot;:{&quot;family&quot;:&quot;Arial&quot;,&quot;size&quot;:18,&quot;color&quot;:&quot;#595959&quot;},&quot;backgroundColorModified&quot;:false,&quot;code&quot;:&quot;$$y_{\\star}$$&quot;,&quot;ts&quot;:1659429270678,&quot;cs&quot;:&quot;YNvnnPRFVJbe/tQ/DxopAw==&quot;,&quot;size&quot;:{&quot;width&quot;:23.333333333333332,&quot;height&quot;:18.333333333333332}}" id="79" name="Google Shape;79;p16"/>
          <p:cNvPicPr preferRelativeResize="0"/>
          <p:nvPr/>
        </p:nvPicPr>
        <p:blipFill>
          <a:blip r:embed="rId5">
            <a:alphaModFix/>
          </a:blip>
          <a:stretch>
            <a:fillRect/>
          </a:stretch>
        </p:blipFill>
        <p:spPr>
          <a:xfrm>
            <a:off x="2839900" y="4199225"/>
            <a:ext cx="222250" cy="174625"/>
          </a:xfrm>
          <a:prstGeom prst="rect">
            <a:avLst/>
          </a:prstGeom>
          <a:noFill/>
          <a:ln>
            <a:noFill/>
          </a:ln>
        </p:spPr>
      </p:pic>
      <p:pic>
        <p:nvPicPr>
          <p:cNvPr descr="{&quot;font&quot;:{&quot;family&quot;:&quot;Arial&quot;,&quot;color&quot;:&quot;#595959&quot;,&quot;size&quot;:18},&quot;code&quot;:&quot;$$\\left|\\left|x_{i-}x_{\\star}\\right|\\right|_{2}\\,for\\,i=1,\\,...,\\,n$$&quot;,&quot;aid&quot;:null,&quot;backgroundColorModified&quot;:false,&quot;type&quot;:&quot;$$&quot;,&quot;backgroundColor&quot;:&quot;#FFFFFF&quot;,&quot;id&quot;:&quot;8&quot;,&quot;ts&quot;:1659429653685,&quot;cs&quot;:&quot;gPykNoFCbAZOeLk5YYbQbA==&quot;,&quot;size&quot;:{&quot;width&quot;:307.75,&quot;height&quot;:29.5}}" id="80" name="Google Shape;80;p16"/>
          <p:cNvPicPr preferRelativeResize="0"/>
          <p:nvPr/>
        </p:nvPicPr>
        <p:blipFill>
          <a:blip r:embed="rId6">
            <a:alphaModFix/>
          </a:blip>
          <a:stretch>
            <a:fillRect/>
          </a:stretch>
        </p:blipFill>
        <p:spPr>
          <a:xfrm>
            <a:off x="2388150" y="2096350"/>
            <a:ext cx="2931319" cy="280988"/>
          </a:xfrm>
          <a:prstGeom prst="rect">
            <a:avLst/>
          </a:prstGeom>
          <a:noFill/>
          <a:ln>
            <a:noFill/>
          </a:ln>
        </p:spPr>
      </p:pic>
      <p:pic>
        <p:nvPicPr>
          <p:cNvPr descr="{&quot;aid&quot;:null,&quot;type&quot;:&quot;$$&quot;,&quot;backgroundColorModified&quot;:false,&quot;id&quot;:&quot;9&quot;,&quot;code&quot;:&quot;$$x_{\\star}$$&quot;,&quot;backgroundColor&quot;:&quot;#FFFFFF&quot;,&quot;font&quot;:{&quot;family&quot;:&quot;Arial&quot;,&quot;size&quot;:18,&quot;color&quot;:&quot;#595959&quot;},&quot;ts&quot;:1659429701707,&quot;cs&quot;:&quot;X7Cc6Ph/lQnJCw8ySppByQ==&quot;,&quot;size&quot;:{&quot;width&quot;:25.166666666666668,&quot;height&quot;:16.5}}" id="81" name="Google Shape;81;p16"/>
          <p:cNvPicPr preferRelativeResize="0"/>
          <p:nvPr/>
        </p:nvPicPr>
        <p:blipFill>
          <a:blip r:embed="rId7">
            <a:alphaModFix/>
          </a:blip>
          <a:stretch>
            <a:fillRect/>
          </a:stretch>
        </p:blipFill>
        <p:spPr>
          <a:xfrm>
            <a:off x="4332275" y="2571738"/>
            <a:ext cx="239713" cy="157163"/>
          </a:xfrm>
          <a:prstGeom prst="rect">
            <a:avLst/>
          </a:prstGeom>
          <a:noFill/>
          <a:ln>
            <a:noFill/>
          </a:ln>
        </p:spPr>
      </p:pic>
      <p:pic>
        <p:nvPicPr>
          <p:cNvPr descr="{&quot;type&quot;:&quot;$$&quot;,&quot;font&quot;:{&quot;color&quot;:&quot;#595959&quot;,&quot;size&quot;:18,&quot;family&quot;:&quot;Arial&quot;},&quot;id&quot;:&quot;10&quot;,&quot;backgroundColorModified&quot;:false,&quot;code&quot;:&quot;$$x_{j}$$&quot;,&quot;backgroundColor&quot;:&quot;#FFFFFF&quot;,&quot;aid&quot;:null,&quot;ts&quot;:1659429860998,&quot;cs&quot;:&quot;fBMVVmJI1HTx2N9XNMaVuA==&quot;,&quot;size&quot;:{&quot;width&quot;:23.333333333333332,&quot;height&quot;:20.833333333333332}}" id="82" name="Google Shape;82;p16"/>
          <p:cNvPicPr preferRelativeResize="0"/>
          <p:nvPr/>
        </p:nvPicPr>
        <p:blipFill>
          <a:blip r:embed="rId8">
            <a:alphaModFix/>
          </a:blip>
          <a:stretch>
            <a:fillRect/>
          </a:stretch>
        </p:blipFill>
        <p:spPr>
          <a:xfrm>
            <a:off x="1111334" y="2551100"/>
            <a:ext cx="222250" cy="198438"/>
          </a:xfrm>
          <a:prstGeom prst="rect">
            <a:avLst/>
          </a:prstGeom>
          <a:noFill/>
          <a:ln>
            <a:noFill/>
          </a:ln>
        </p:spPr>
      </p:pic>
      <p:pic>
        <p:nvPicPr>
          <p:cNvPr descr="{&quot;aid&quot;:null,&quot;font&quot;:{&quot;size&quot;:17,&quot;family&quot;:&quot;Arial&quot;,&quot;color&quot;:&quot;#595959&quot;},&quot;type&quot;:&quot;$$&quot;,&quot;code&quot;:&quot;$$\\hat{y}\\left(x_{\\star}\\right)=y_{j}$$&quot;,&quot;backgroundColor&quot;:&quot;#FFFFFF&quot;,&quot;backgroundColorModified&quot;:false,&quot;id&quot;:&quot;11&quot;,&quot;ts&quot;:1659430090842,&quot;cs&quot;:&quot;k5tMb6FTFfRiLBmrmpYv4A==&quot;,&quot;size&quot;:{&quot;width&quot;:117,&quot;height&quot;:27.833333333333332}}" id="83" name="Google Shape;83;p16"/>
          <p:cNvPicPr preferRelativeResize="0"/>
          <p:nvPr/>
        </p:nvPicPr>
        <p:blipFill>
          <a:blip r:embed="rId9">
            <a:alphaModFix/>
          </a:blip>
          <a:stretch>
            <a:fillRect/>
          </a:stretch>
        </p:blipFill>
        <p:spPr>
          <a:xfrm>
            <a:off x="655240" y="2903550"/>
            <a:ext cx="1114425" cy="2651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k-nearest neighbors (k-NN)</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method could be used for both regression and classification</a:t>
            </a:r>
            <a:endParaRPr/>
          </a:p>
          <a:p>
            <a:pPr indent="0" lvl="0" marL="0" rtl="0" algn="l">
              <a:spcBef>
                <a:spcPts val="1200"/>
              </a:spcBef>
              <a:spcAft>
                <a:spcPts val="0"/>
              </a:spcAft>
              <a:buNone/>
            </a:pPr>
            <a:r>
              <a:rPr lang="en"/>
              <a:t>1.Compute the Euclidean distance between the test input and all training input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2.Find      with the shortest distance to </a:t>
            </a:r>
            <a:endParaRPr/>
          </a:p>
          <a:p>
            <a:pPr indent="0" lvl="0" marL="0" rtl="0" algn="l">
              <a:spcBef>
                <a:spcPts val="1200"/>
              </a:spcBef>
              <a:spcAft>
                <a:spcPts val="0"/>
              </a:spcAft>
              <a:buNone/>
            </a:pPr>
            <a:r>
              <a:rPr lang="en"/>
              <a:t>3.                                      with regression problem; MV                        classification</a:t>
            </a:r>
            <a:endParaRPr/>
          </a:p>
          <a:p>
            <a:pPr indent="0" lvl="0" marL="0" rtl="0" algn="l">
              <a:spcBef>
                <a:spcPts val="1200"/>
              </a:spcBef>
              <a:spcAft>
                <a:spcPts val="0"/>
              </a:spcAft>
              <a:buNone/>
            </a:pPr>
            <a:r>
              <a:rPr lang="en"/>
              <a:t>Notations:</a:t>
            </a:r>
            <a:endParaRPr/>
          </a:p>
          <a:p>
            <a:pPr indent="0" lvl="0" marL="0" rtl="0" algn="l">
              <a:spcBef>
                <a:spcPts val="1200"/>
              </a:spcBef>
              <a:spcAft>
                <a:spcPts val="0"/>
              </a:spcAft>
              <a:buNone/>
            </a:pPr>
            <a:r>
              <a:rPr lang="en"/>
              <a:t>-Training data: </a:t>
            </a:r>
            <a:endParaRPr/>
          </a:p>
          <a:p>
            <a:pPr indent="0" lvl="0" marL="0" rtl="0" algn="l">
              <a:spcBef>
                <a:spcPts val="1200"/>
              </a:spcBef>
              <a:spcAft>
                <a:spcPts val="1200"/>
              </a:spcAft>
              <a:buNone/>
            </a:pPr>
            <a:r>
              <a:rPr lang="en"/>
              <a:t>- Prediction </a:t>
            </a:r>
            <a:endParaRPr/>
          </a:p>
        </p:txBody>
      </p:sp>
      <p:pic>
        <p:nvPicPr>
          <p:cNvPr descr="{&quot;id&quot;:&quot;4&quot;,&quot;code&quot;:&quot;$$\\left\\{x_{i,\\,}y_{i}\\right\\}_{i=1}^{n}$$&quot;,&quot;backgroundColorModified&quot;:false,&quot;backgroundColor&quot;:&quot;#FFFFFF&quot;,&quot;type&quot;:&quot;$$&quot;,&quot;aid&quot;:null,&quot;font&quot;:{&quot;family&quot;:&quot;Arial&quot;,&quot;size&quot;:18,&quot;color&quot;:&quot;#595959&quot;},&quot;ts&quot;:1659429081173,&quot;cs&quot;:&quot;hwX4zdQOhxKoF3bvAACsdQ==&quot;,&quot;size&quot;:{&quot;width&quot;:114.16666666666667,&quot;height&quot;:31.666666666666668}}" id="90" name="Google Shape;90;p17"/>
          <p:cNvPicPr preferRelativeResize="0"/>
          <p:nvPr/>
        </p:nvPicPr>
        <p:blipFill>
          <a:blip r:embed="rId3">
            <a:alphaModFix/>
          </a:blip>
          <a:stretch>
            <a:fillRect/>
          </a:stretch>
        </p:blipFill>
        <p:spPr>
          <a:xfrm>
            <a:off x="2157225" y="3541813"/>
            <a:ext cx="1087438" cy="301625"/>
          </a:xfrm>
          <a:prstGeom prst="rect">
            <a:avLst/>
          </a:prstGeom>
          <a:noFill/>
          <a:ln>
            <a:noFill/>
          </a:ln>
        </p:spPr>
      </p:pic>
      <p:pic>
        <p:nvPicPr>
          <p:cNvPr descr="{&quot;type&quot;:&quot;$$&quot;,&quot;backgroundColor&quot;:&quot;#FFFFFF&quot;,&quot;code&quot;:&quot;$$\\hat{y\\left(x_{\\star}\\right)}$$&quot;,&quot;aid&quot;:null,&quot;font&quot;:{&quot;color&quot;:&quot;#595959&quot;,&quot;family&quot;:&quot;Arial&quot;,&quot;size&quot;:18},&quot;backgroundColorModified&quot;:false,&quot;id&quot;:&quot;5&quot;,&quot;ts&quot;:1659429223751,&quot;cs&quot;:&quot;4hna98wkMjNoaPvlEXM6RA==&quot;,&quot;size&quot;:{&quot;width&quot;:60.166666666666664,&quot;height&quot;:34.5}}" id="91" name="Google Shape;91;p17"/>
          <p:cNvPicPr preferRelativeResize="0"/>
          <p:nvPr/>
        </p:nvPicPr>
        <p:blipFill>
          <a:blip r:embed="rId4">
            <a:alphaModFix/>
          </a:blip>
          <a:stretch>
            <a:fillRect/>
          </a:stretch>
        </p:blipFill>
        <p:spPr>
          <a:xfrm>
            <a:off x="1860750" y="4045225"/>
            <a:ext cx="573088" cy="328613"/>
          </a:xfrm>
          <a:prstGeom prst="rect">
            <a:avLst/>
          </a:prstGeom>
          <a:noFill/>
          <a:ln>
            <a:noFill/>
          </a:ln>
        </p:spPr>
      </p:pic>
      <p:pic>
        <p:nvPicPr>
          <p:cNvPr descr="{&quot;type&quot;:&quot;$$&quot;,&quot;aid&quot;:null,&quot;id&quot;:&quot;6&quot;,&quot;backgroundColor&quot;:&quot;#FFFFFF&quot;,&quot;font&quot;:{&quot;family&quot;:&quot;Arial&quot;,&quot;size&quot;:18,&quot;color&quot;:&quot;#595959&quot;},&quot;backgroundColorModified&quot;:false,&quot;code&quot;:&quot;$$y_{\\star}$$&quot;,&quot;ts&quot;:1659429270678,&quot;cs&quot;:&quot;YNvnnPRFVJbe/tQ/DxopAw==&quot;,&quot;size&quot;:{&quot;width&quot;:23.333333333333332,&quot;height&quot;:18.333333333333332}}" id="92" name="Google Shape;92;p17"/>
          <p:cNvPicPr preferRelativeResize="0"/>
          <p:nvPr/>
        </p:nvPicPr>
        <p:blipFill>
          <a:blip r:embed="rId5">
            <a:alphaModFix/>
          </a:blip>
          <a:stretch>
            <a:fillRect/>
          </a:stretch>
        </p:blipFill>
        <p:spPr>
          <a:xfrm>
            <a:off x="3022425" y="4151975"/>
            <a:ext cx="222250" cy="174625"/>
          </a:xfrm>
          <a:prstGeom prst="rect">
            <a:avLst/>
          </a:prstGeom>
          <a:noFill/>
          <a:ln>
            <a:noFill/>
          </a:ln>
        </p:spPr>
      </p:pic>
      <p:pic>
        <p:nvPicPr>
          <p:cNvPr descr="{&quot;font&quot;:{&quot;family&quot;:&quot;Arial&quot;,&quot;color&quot;:&quot;#595959&quot;,&quot;size&quot;:18},&quot;code&quot;:&quot;$$\\left|\\left|x_{i-}x_{\\star}\\right|\\right|_{2}\\,for\\,i=1,\\,...,\\,n$$&quot;,&quot;aid&quot;:null,&quot;backgroundColorModified&quot;:false,&quot;type&quot;:&quot;$$&quot;,&quot;backgroundColor&quot;:&quot;#FFFFFF&quot;,&quot;id&quot;:&quot;8&quot;,&quot;ts&quot;:1659429653685,&quot;cs&quot;:&quot;gPykNoFCbAZOeLk5YYbQbA==&quot;,&quot;size&quot;:{&quot;width&quot;:307.75,&quot;height&quot;:29.5}}" id="93" name="Google Shape;93;p17"/>
          <p:cNvPicPr preferRelativeResize="0"/>
          <p:nvPr/>
        </p:nvPicPr>
        <p:blipFill>
          <a:blip r:embed="rId6">
            <a:alphaModFix/>
          </a:blip>
          <a:stretch>
            <a:fillRect/>
          </a:stretch>
        </p:blipFill>
        <p:spPr>
          <a:xfrm>
            <a:off x="2388150" y="2096350"/>
            <a:ext cx="2931319" cy="280988"/>
          </a:xfrm>
          <a:prstGeom prst="rect">
            <a:avLst/>
          </a:prstGeom>
          <a:noFill/>
          <a:ln>
            <a:noFill/>
          </a:ln>
        </p:spPr>
      </p:pic>
      <p:pic>
        <p:nvPicPr>
          <p:cNvPr descr="{&quot;aid&quot;:null,&quot;type&quot;:&quot;$$&quot;,&quot;backgroundColorModified&quot;:false,&quot;id&quot;:&quot;9&quot;,&quot;code&quot;:&quot;$$x_{\\star}$$&quot;,&quot;backgroundColor&quot;:&quot;#FFFFFF&quot;,&quot;font&quot;:{&quot;family&quot;:&quot;Arial&quot;,&quot;size&quot;:18,&quot;color&quot;:&quot;#595959&quot;},&quot;ts&quot;:1659429701707,&quot;cs&quot;:&quot;X7Cc6Ph/lQnJCw8ySppByQ==&quot;,&quot;size&quot;:{&quot;width&quot;:25.166666666666668,&quot;height&quot;:16.5}}" id="94" name="Google Shape;94;p17"/>
          <p:cNvPicPr preferRelativeResize="0"/>
          <p:nvPr/>
        </p:nvPicPr>
        <p:blipFill>
          <a:blip r:embed="rId7">
            <a:alphaModFix/>
          </a:blip>
          <a:stretch>
            <a:fillRect/>
          </a:stretch>
        </p:blipFill>
        <p:spPr>
          <a:xfrm>
            <a:off x="4332275" y="2493163"/>
            <a:ext cx="239713" cy="157163"/>
          </a:xfrm>
          <a:prstGeom prst="rect">
            <a:avLst/>
          </a:prstGeom>
          <a:noFill/>
          <a:ln>
            <a:noFill/>
          </a:ln>
        </p:spPr>
      </p:pic>
      <p:pic>
        <p:nvPicPr>
          <p:cNvPr descr="{&quot;type&quot;:&quot;$$&quot;,&quot;font&quot;:{&quot;color&quot;:&quot;#595959&quot;,&quot;size&quot;:18,&quot;family&quot;:&quot;Arial&quot;},&quot;id&quot;:&quot;10&quot;,&quot;backgroundColorModified&quot;:false,&quot;code&quot;:&quot;$$x_{j}$$&quot;,&quot;backgroundColor&quot;:&quot;#FFFFFF&quot;,&quot;aid&quot;:null,&quot;ts&quot;:1659429860998,&quot;cs&quot;:&quot;fBMVVmJI1HTx2N9XNMaVuA==&quot;,&quot;size&quot;:{&quot;width&quot;:23.333333333333332,&quot;height&quot;:20.833333333333332}}" id="95" name="Google Shape;95;p17"/>
          <p:cNvPicPr preferRelativeResize="0"/>
          <p:nvPr/>
        </p:nvPicPr>
        <p:blipFill>
          <a:blip r:embed="rId8">
            <a:alphaModFix/>
          </a:blip>
          <a:stretch>
            <a:fillRect/>
          </a:stretch>
        </p:blipFill>
        <p:spPr>
          <a:xfrm>
            <a:off x="1111334" y="2551100"/>
            <a:ext cx="222250" cy="198438"/>
          </a:xfrm>
          <a:prstGeom prst="rect">
            <a:avLst/>
          </a:prstGeom>
          <a:noFill/>
          <a:ln>
            <a:noFill/>
          </a:ln>
        </p:spPr>
      </p:pic>
      <p:pic>
        <p:nvPicPr>
          <p:cNvPr descr="{&quot;code&quot;:&quot;$$\\hat{y}\\left(x_{\\star}\\right)=\\,\\frac{1}{k}\\sum_{j\\in N^{\\cdot}}^{}y_{j}$$&quot;,&quot;type&quot;:&quot;$$&quot;,&quot;backgroundColorModified&quot;:false,&quot;id&quot;:&quot;11&quot;,&quot;backgroundColor&quot;:&quot;#FFFFFF&quot;,&quot;aid&quot;:null,&quot;font&quot;:{&quot;color&quot;:&quot;#595959&quot;,&quot;size&quot;:17,&quot;family&quot;:&quot;Arial&quot;},&quot;ts&quot;:1659430540074,&quot;cs&quot;:&quot;1FGBomaIdf0MOLFiLOI2xg==&quot;,&quot;size&quot;:{&quot;width&quot;:198.5,&quot;height&quot;:68.83333333333333}}" id="96" name="Google Shape;96;p17"/>
          <p:cNvPicPr preferRelativeResize="0"/>
          <p:nvPr/>
        </p:nvPicPr>
        <p:blipFill>
          <a:blip r:embed="rId9">
            <a:alphaModFix/>
          </a:blip>
          <a:stretch>
            <a:fillRect/>
          </a:stretch>
        </p:blipFill>
        <p:spPr>
          <a:xfrm>
            <a:off x="769627" y="2631766"/>
            <a:ext cx="1890713" cy="655638"/>
          </a:xfrm>
          <a:prstGeom prst="rect">
            <a:avLst/>
          </a:prstGeom>
          <a:noFill/>
          <a:ln>
            <a:noFill/>
          </a:ln>
        </p:spPr>
      </p:pic>
      <p:pic>
        <p:nvPicPr>
          <p:cNvPr descr="{&quot;type&quot;:&quot;$$&quot;,&quot;backgroundColorModified&quot;:false,&quot;font&quot;:{&quot;size&quot;:18,&quot;family&quot;:&quot;Arial&quot;,&quot;color&quot;:&quot;#595959&quot;},&quot;id&quot;:&quot;12&quot;,&quot;aid&quot;:null,&quot;backgroundColor&quot;:&quot;#FFFFFF&quot;,&quot;code&quot;:&quot;$$\\left(y_{j}\\,:j\\,\\in N^{\\cdot}\\right)\\,$$&quot;,&quot;ts&quot;:1659430607502,&quot;cs&quot;:&quot;GGbqFi4aSlA8D1yEcbKq3A==&quot;,&quot;size&quot;:{&quot;width&quot;:152.5,&quot;height&quot;:29.5}}" id="97" name="Google Shape;97;p17"/>
          <p:cNvPicPr preferRelativeResize="0"/>
          <p:nvPr/>
        </p:nvPicPr>
        <p:blipFill>
          <a:blip r:embed="rId10">
            <a:alphaModFix/>
          </a:blip>
          <a:stretch>
            <a:fillRect/>
          </a:stretch>
        </p:blipFill>
        <p:spPr>
          <a:xfrm>
            <a:off x="5913730" y="2863672"/>
            <a:ext cx="1452563" cy="28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8"/>
          <p:cNvPicPr preferRelativeResize="0"/>
          <p:nvPr/>
        </p:nvPicPr>
        <p:blipFill>
          <a:blip r:embed="rId3">
            <a:alphaModFix/>
          </a:blip>
          <a:stretch>
            <a:fillRect/>
          </a:stretch>
        </p:blipFill>
        <p:spPr>
          <a:xfrm>
            <a:off x="960325" y="1225588"/>
            <a:ext cx="7048500" cy="334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19"/>
          <p:cNvPicPr preferRelativeResize="0"/>
          <p:nvPr/>
        </p:nvPicPr>
        <p:blipFill>
          <a:blip r:embed="rId3">
            <a:alphaModFix/>
          </a:blip>
          <a:stretch>
            <a:fillRect/>
          </a:stretch>
        </p:blipFill>
        <p:spPr>
          <a:xfrm>
            <a:off x="311698" y="445025"/>
            <a:ext cx="4736025" cy="2169675"/>
          </a:xfrm>
          <a:prstGeom prst="rect">
            <a:avLst/>
          </a:prstGeom>
          <a:noFill/>
          <a:ln>
            <a:noFill/>
          </a:ln>
          <a:effectLst>
            <a:outerShdw blurRad="57150" rotWithShape="0" algn="bl" dir="5400000" dist="19050">
              <a:srgbClr val="000000">
                <a:alpha val="50000"/>
              </a:srgbClr>
            </a:outerShdw>
          </a:effectLst>
        </p:spPr>
      </p:pic>
      <p:pic>
        <p:nvPicPr>
          <p:cNvPr id="112" name="Google Shape;112;p19"/>
          <p:cNvPicPr preferRelativeResize="0"/>
          <p:nvPr/>
        </p:nvPicPr>
        <p:blipFill>
          <a:blip r:embed="rId4">
            <a:alphaModFix/>
          </a:blip>
          <a:stretch>
            <a:fillRect/>
          </a:stretch>
        </p:blipFill>
        <p:spPr>
          <a:xfrm>
            <a:off x="4082449" y="1397500"/>
            <a:ext cx="4851750" cy="2348500"/>
          </a:xfrm>
          <a:prstGeom prst="rect">
            <a:avLst/>
          </a:prstGeom>
          <a:noFill/>
          <a:ln>
            <a:noFill/>
          </a:ln>
          <a:effectLst>
            <a:outerShdw blurRad="57150" rotWithShape="0" algn="bl" dir="5400000" dist="19050">
              <a:srgbClr val="000000">
                <a:alpha val="50000"/>
              </a:srgbClr>
            </a:outerShdw>
          </a:effectLst>
        </p:spPr>
      </p:pic>
      <p:sp>
        <p:nvSpPr>
          <p:cNvPr id="113" name="Google Shape;113;p19"/>
          <p:cNvSpPr txBox="1"/>
          <p:nvPr/>
        </p:nvSpPr>
        <p:spPr>
          <a:xfrm>
            <a:off x="356250" y="2701625"/>
            <a:ext cx="342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settings k=1 and k = 3,</a:t>
            </a:r>
            <a:endParaRPr/>
          </a:p>
          <a:p>
            <a:pPr indent="0" lvl="0" marL="0" rtl="0" algn="l">
              <a:spcBef>
                <a:spcPts val="0"/>
              </a:spcBef>
              <a:spcAft>
                <a:spcPts val="0"/>
              </a:spcAft>
              <a:buNone/>
            </a:pPr>
            <a:r>
              <a:rPr lang="en"/>
              <a:t>-k=1, output test = Red, j = 6</a:t>
            </a:r>
            <a:endParaRPr/>
          </a:p>
          <a:p>
            <a:pPr indent="0" lvl="0" marL="0" rtl="0" algn="l">
              <a:spcBef>
                <a:spcPts val="0"/>
              </a:spcBef>
              <a:spcAft>
                <a:spcPts val="0"/>
              </a:spcAft>
              <a:buNone/>
            </a:pPr>
            <a:r>
              <a:rPr lang="en"/>
              <a:t>-k=3, j </a:t>
            </a:r>
            <a:r>
              <a:rPr lang="en">
                <a:solidFill>
                  <a:schemeClr val="dk1"/>
                </a:solidFill>
              </a:rPr>
              <a:t>∈</a:t>
            </a:r>
            <a:r>
              <a:rPr lang="en"/>
              <a:t>[6, 2, 4] , output test = Blue (Blue wins with neighbors’ predicted output ∈ [Red, Blue, Blue] </a:t>
            </a:r>
            <a:endParaRPr/>
          </a:p>
        </p:txBody>
      </p:sp>
      <p:pic>
        <p:nvPicPr>
          <p:cNvPr descr="{&quot;id&quot;:&quot;13&quot;,&quot;backgroundColor&quot;:&quot;#FFFFFF&quot;,&quot;code&quot;:&quot;$$x_{\\star}=\\,\\left[1\\,2\\right]^{T}$$&quot;,&quot;type&quot;:&quot;$$&quot;,&quot;backgroundColorModified&quot;:false,&quot;aid&quot;:null,&quot;font&quot;:{&quot;color&quot;:&quot;#000000&quot;,&quot;family&quot;:&quot;Arial&quot;,&quot;size&quot;:14},&quot;ts&quot;:1659470395020,&quot;cs&quot;:&quot;VbEAo3IHN9dDCEDWcfw3jA==&quot;,&quot;size&quot;:{&quot;width&quot;:102,&quot;height&quot;:26.5}}" id="114" name="Google Shape;114;p19"/>
          <p:cNvPicPr preferRelativeResize="0"/>
          <p:nvPr/>
        </p:nvPicPr>
        <p:blipFill>
          <a:blip r:embed="rId5">
            <a:alphaModFix/>
          </a:blip>
          <a:stretch>
            <a:fillRect/>
          </a:stretch>
        </p:blipFill>
        <p:spPr>
          <a:xfrm>
            <a:off x="2529300" y="2736525"/>
            <a:ext cx="971550" cy="2524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other definitions</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decision boundaries</a:t>
            </a:r>
            <a:r>
              <a:rPr lang="en"/>
              <a:t> are the points </a:t>
            </a:r>
            <a:endParaRPr/>
          </a:p>
          <a:p>
            <a:pPr indent="0" lvl="0" marL="0" rtl="0" algn="l">
              <a:spcBef>
                <a:spcPts val="1200"/>
              </a:spcBef>
              <a:spcAft>
                <a:spcPts val="0"/>
              </a:spcAft>
              <a:buNone/>
            </a:pPr>
            <a:r>
              <a:rPr lang="en"/>
              <a:t>in the input space where the class prediction </a:t>
            </a:r>
            <a:endParaRPr/>
          </a:p>
          <a:p>
            <a:pPr indent="0" lvl="0" marL="0" rtl="0" algn="l">
              <a:spcBef>
                <a:spcPts val="1200"/>
              </a:spcBef>
              <a:spcAft>
                <a:spcPts val="0"/>
              </a:spcAft>
              <a:buNone/>
            </a:pPr>
            <a:r>
              <a:rPr lang="en">
                <a:solidFill>
                  <a:srgbClr val="FF0000"/>
                </a:solidFill>
              </a:rPr>
              <a:t>CHANGES</a:t>
            </a:r>
            <a:endParaRPr>
              <a:solidFill>
                <a:srgbClr val="FF0000"/>
              </a:solidFill>
            </a:endParaRPr>
          </a:p>
          <a:p>
            <a:pPr indent="0" lvl="0" marL="0" rtl="0" algn="l">
              <a:spcBef>
                <a:spcPts val="1200"/>
              </a:spcBef>
              <a:spcAft>
                <a:spcPts val="1200"/>
              </a:spcAft>
              <a:buClr>
                <a:schemeClr val="dk1"/>
              </a:buClr>
              <a:buSzPts val="1100"/>
              <a:buFont typeface="Arial"/>
              <a:buNone/>
            </a:pPr>
            <a:r>
              <a:t/>
            </a:r>
            <a:endParaRPr>
              <a:solidFill>
                <a:srgbClr val="FF0000"/>
              </a:solidFill>
            </a:endParaRPr>
          </a:p>
        </p:txBody>
      </p:sp>
      <p:pic>
        <p:nvPicPr>
          <p:cNvPr id="121" name="Google Shape;121;p20"/>
          <p:cNvPicPr preferRelativeResize="0"/>
          <p:nvPr/>
        </p:nvPicPr>
        <p:blipFill>
          <a:blip r:embed="rId3">
            <a:alphaModFix/>
          </a:blip>
          <a:stretch>
            <a:fillRect/>
          </a:stretch>
        </p:blipFill>
        <p:spPr>
          <a:xfrm>
            <a:off x="5041850" y="1017725"/>
            <a:ext cx="3916725" cy="16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other definitions</a:t>
            </a:r>
            <a:endParaRPr/>
          </a:p>
        </p:txBody>
      </p:sp>
      <p:sp>
        <p:nvSpPr>
          <p:cNvPr id="127" name="Google Shape;127;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Overfitting </a:t>
            </a:r>
            <a:r>
              <a:rPr lang="en">
                <a:solidFill>
                  <a:schemeClr val="dk1"/>
                </a:solidFill>
              </a:rPr>
              <a:t>happens </a:t>
            </a:r>
            <a:endParaRPr>
              <a:solidFill>
                <a:schemeClr val="dk1"/>
              </a:solidFill>
            </a:endParaRPr>
          </a:p>
          <a:p>
            <a:pPr indent="0" lvl="0" marL="0" rtl="0" algn="l">
              <a:spcBef>
                <a:spcPts val="1200"/>
              </a:spcBef>
              <a:spcAft>
                <a:spcPts val="0"/>
              </a:spcAft>
              <a:buNone/>
            </a:pPr>
            <a:r>
              <a:rPr lang="en">
                <a:solidFill>
                  <a:schemeClr val="dk1"/>
                </a:solidFill>
              </a:rPr>
              <a:t>when the model adapts very closely to the training data -&gt; fails to fit the additional data</a:t>
            </a:r>
            <a:endParaRPr>
              <a:solidFill>
                <a:schemeClr val="dk1"/>
              </a:solidFill>
            </a:endParaRPr>
          </a:p>
          <a:p>
            <a:pPr indent="0" lvl="0" marL="0" rtl="0" algn="l">
              <a:spcBef>
                <a:spcPts val="1200"/>
              </a:spcBef>
              <a:spcAft>
                <a:spcPts val="1200"/>
              </a:spcAft>
              <a:buNone/>
            </a:pPr>
            <a:r>
              <a:rPr lang="en">
                <a:solidFill>
                  <a:srgbClr val="FF0000"/>
                </a:solidFill>
              </a:rPr>
              <a:t>Underfitting</a:t>
            </a:r>
            <a:r>
              <a:rPr lang="en">
                <a:solidFill>
                  <a:schemeClr val="dk1"/>
                </a:solidFill>
              </a:rPr>
              <a:t> happens when the model is too simple -&gt; it leads to the poor predictions on the test data.</a:t>
            </a:r>
            <a:endParaRPr>
              <a:solidFill>
                <a:schemeClr val="dk1"/>
              </a:solidFill>
            </a:endParaRPr>
          </a:p>
        </p:txBody>
      </p:sp>
      <p:pic>
        <p:nvPicPr>
          <p:cNvPr id="128" name="Google Shape;128;p21"/>
          <p:cNvPicPr preferRelativeResize="0"/>
          <p:nvPr/>
        </p:nvPicPr>
        <p:blipFill>
          <a:blip r:embed="rId3">
            <a:alphaModFix/>
          </a:blip>
          <a:stretch>
            <a:fillRect/>
          </a:stretch>
        </p:blipFill>
        <p:spPr>
          <a:xfrm>
            <a:off x="5129475" y="1261800"/>
            <a:ext cx="3702825" cy="2456100"/>
          </a:xfrm>
          <a:prstGeom prst="rect">
            <a:avLst/>
          </a:prstGeom>
          <a:noFill/>
          <a:ln>
            <a:noFill/>
          </a:ln>
        </p:spPr>
      </p:pic>
      <p:sp>
        <p:nvSpPr>
          <p:cNvPr id="129" name="Google Shape;129;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