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77" r:id="rId5"/>
    <p:sldId id="293" r:id="rId6"/>
    <p:sldId id="294" r:id="rId7"/>
    <p:sldId id="296" r:id="rId8"/>
    <p:sldId id="285" r:id="rId9"/>
    <p:sldId id="286" r:id="rId10"/>
    <p:sldId id="287" r:id="rId11"/>
    <p:sldId id="297" r:id="rId12"/>
    <p:sldId id="291" r:id="rId13"/>
    <p:sldId id="29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133D"/>
    <a:srgbClr val="B3F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pPr/>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pPr/>
              <a:t>‹#›</a:t>
            </a:fld>
            <a:endParaRPr lang="en-US"/>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pPr/>
              <a:t>2/22/2021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pPr/>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pPr/>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pPr/>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pPr/>
              <a:t>2/22/2021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maps.com/data/vn-c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json.or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a:latin typeface="Arial" panose="020B0604020202020204" pitchFamily="34" charset="0"/>
                <a:cs typeface="Arial" panose="020B0604020202020204" pitchFamily="34" charset="0"/>
              </a:rPr>
              <a:t>FINAL CAPSTONE PROJECT</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700867"/>
            <a:ext cx="10131425" cy="1456267"/>
          </a:xfrm>
        </p:spPr>
        <p:txBody>
          <a:bodyPr>
            <a:normAutofit/>
          </a:bodyPr>
          <a:lstStyle/>
          <a:p>
            <a:pPr algn="ctr"/>
            <a:r>
              <a:rPr lang="en-US" sz="4800">
                <a:latin typeface="Arial" panose="020B0604020202020204" pitchFamily="34" charset="0"/>
                <a:cs typeface="Arial" panose="020B0604020202020204" pitchFamily="34" charset="0"/>
              </a:rPr>
              <a:t>Thank you</a:t>
            </a:r>
            <a:endParaRPr lang="en-GB" sz="480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4C2-03C3-42DC-B2D0-6C4EEB97B7B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F8668AD7-DB01-4C28-B74F-3056A0DE053B}"/>
              </a:ext>
            </a:extLst>
          </p:cNvPr>
          <p:cNvSpPr>
            <a:spLocks noGrp="1"/>
          </p:cNvSpPr>
          <p:nvPr>
            <p:ph idx="1"/>
          </p:nvPr>
        </p:nvSpPr>
        <p:spPr/>
        <p:txBody>
          <a:bodyPr/>
          <a:lstStyle/>
          <a:p>
            <a:pPr>
              <a:lnSpc>
                <a:spcPct val="150000"/>
              </a:lnSpc>
            </a:pPr>
            <a:r>
              <a:rPr lang="en-US" b="0" i="0">
                <a:effectLst/>
                <a:latin typeface="Helvetica Neue"/>
              </a:rPr>
              <a:t>My </a:t>
            </a:r>
            <a:r>
              <a:rPr lang="en-US" b="0" i="0" err="1">
                <a:effectLst/>
                <a:latin typeface="Helvetica Neue"/>
              </a:rPr>
              <a:t>colleage</a:t>
            </a:r>
            <a:r>
              <a:rPr lang="en-US" b="0" i="0">
                <a:effectLst/>
                <a:latin typeface="Helvetica Neue"/>
              </a:rPr>
              <a:t> wants to open up a hotel in populated city in Vietnam. But he lacks of information about the current situation of existing hotels to detect where the best place to build a hotel is. This project aims at finding an appropriate city to open </a:t>
            </a:r>
            <a:r>
              <a:rPr lang="en-US" b="0" i="0" err="1">
                <a:effectLst/>
                <a:latin typeface="Helvetica Neue"/>
              </a:rPr>
              <a:t>it.This</a:t>
            </a:r>
            <a:r>
              <a:rPr lang="en-US" b="0" i="0">
                <a:effectLst/>
                <a:latin typeface="Helvetica Neue"/>
              </a:rPr>
              <a:t> project can be used by anyone who wishes to open a hotel or any other retail business in Vietnam.</a:t>
            </a:r>
            <a:endParaRPr lang="en-US"/>
          </a:p>
        </p:txBody>
      </p:sp>
    </p:spTree>
    <p:extLst>
      <p:ext uri="{BB962C8B-B14F-4D97-AF65-F5344CB8AC3E}">
        <p14:creationId xmlns:p14="http://schemas.microsoft.com/office/powerpoint/2010/main" val="167539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4C2-03C3-42DC-B2D0-6C4EEB97B7BD}"/>
              </a:ext>
            </a:extLst>
          </p:cNvPr>
          <p:cNvSpPr>
            <a:spLocks noGrp="1"/>
          </p:cNvSpPr>
          <p:nvPr>
            <p:ph type="title"/>
          </p:nvPr>
        </p:nvSpPr>
        <p:spPr/>
        <p:txBody>
          <a:bodyPr/>
          <a:lstStyle/>
          <a:p>
            <a:r>
              <a:rPr lang="en-US"/>
              <a:t>Data preparation</a:t>
            </a:r>
          </a:p>
        </p:txBody>
      </p:sp>
      <p:sp>
        <p:nvSpPr>
          <p:cNvPr id="3" name="Content Placeholder 2">
            <a:extLst>
              <a:ext uri="{FF2B5EF4-FFF2-40B4-BE49-F238E27FC236}">
                <a16:creationId xmlns:a16="http://schemas.microsoft.com/office/drawing/2014/main" id="{F8668AD7-DB01-4C28-B74F-3056A0DE053B}"/>
              </a:ext>
            </a:extLst>
          </p:cNvPr>
          <p:cNvSpPr>
            <a:spLocks noGrp="1"/>
          </p:cNvSpPr>
          <p:nvPr>
            <p:ph idx="1"/>
          </p:nvPr>
        </p:nvSpPr>
        <p:spPr/>
        <p:txBody>
          <a:bodyPr/>
          <a:lstStyle/>
          <a:p>
            <a:pPr>
              <a:lnSpc>
                <a:spcPct val="150000"/>
              </a:lnSpc>
            </a:pPr>
            <a:r>
              <a:rPr lang="en-US" b="0" i="0">
                <a:effectLst/>
                <a:latin typeface="Helvetica Neue"/>
              </a:rPr>
              <a:t>The data needed for this project would be the name of the cities in Vietnam and their respective latitudes and longitudes, also the name, id , latitude and longitude of the respective venues in and around the cities of Vietnam. Such data are provided freely from this website </a:t>
            </a:r>
            <a:r>
              <a:rPr lang="en-US" b="0" i="0" u="sng">
                <a:effectLst/>
                <a:latin typeface="Helvetica Neue"/>
                <a:hlinkClick r:id="rId2">
                  <a:extLst>
                    <a:ext uri="{A12FA001-AC4F-418D-AE19-62706E023703}">
                      <ahyp:hlinkClr xmlns:ahyp="http://schemas.microsoft.com/office/drawing/2018/hyperlinkcolor" val="tx"/>
                    </a:ext>
                  </a:extLst>
                </a:hlinkClick>
              </a:rPr>
              <a:t>https://simplemaps.com/data/vn-cities</a:t>
            </a:r>
            <a:r>
              <a:rPr lang="en-US" b="0" i="0">
                <a:effectLst/>
                <a:latin typeface="Helvetica Neue"/>
              </a:rPr>
              <a:t>, where the data is available in the form of a csv file and also the name, id , latitude and longitude of the respective venues</a:t>
            </a:r>
          </a:p>
          <a:p>
            <a:pPr>
              <a:lnSpc>
                <a:spcPct val="150000"/>
              </a:lnSpc>
            </a:pPr>
            <a:r>
              <a:rPr lang="en-US">
                <a:latin typeface="Helvetica Neue"/>
              </a:rPr>
              <a:t>We save the data provided and import to dataframe using pandas library</a:t>
            </a:r>
            <a:endParaRPr lang="en-US"/>
          </a:p>
        </p:txBody>
      </p:sp>
    </p:spTree>
    <p:extLst>
      <p:ext uri="{BB962C8B-B14F-4D97-AF65-F5344CB8AC3E}">
        <p14:creationId xmlns:p14="http://schemas.microsoft.com/office/powerpoint/2010/main" val="74995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4C2-03C3-42DC-B2D0-6C4EEB97B7BD}"/>
              </a:ext>
            </a:extLst>
          </p:cNvPr>
          <p:cNvSpPr>
            <a:spLocks noGrp="1"/>
          </p:cNvSpPr>
          <p:nvPr>
            <p:ph type="title"/>
          </p:nvPr>
        </p:nvSpPr>
        <p:spPr/>
        <p:txBody>
          <a:bodyPr/>
          <a:lstStyle/>
          <a:p>
            <a:r>
              <a:rPr lang="en-US"/>
              <a:t>Data preparation (2)</a:t>
            </a:r>
          </a:p>
        </p:txBody>
      </p:sp>
      <p:sp>
        <p:nvSpPr>
          <p:cNvPr id="5" name="Content Placeholder 4">
            <a:extLst>
              <a:ext uri="{FF2B5EF4-FFF2-40B4-BE49-F238E27FC236}">
                <a16:creationId xmlns:a16="http://schemas.microsoft.com/office/drawing/2014/main" id="{F24978B1-2662-4B2A-B88A-E04C2D9E24F4}"/>
              </a:ext>
            </a:extLst>
          </p:cNvPr>
          <p:cNvSpPr>
            <a:spLocks noGrp="1"/>
          </p:cNvSpPr>
          <p:nvPr>
            <p:ph idx="1"/>
          </p:nvPr>
        </p:nvSpPr>
        <p:spPr>
          <a:xfrm>
            <a:off x="685801" y="2142067"/>
            <a:ext cx="3016187" cy="3649133"/>
          </a:xfrm>
        </p:spPr>
        <p:txBody>
          <a:bodyPr/>
          <a:lstStyle/>
          <a:p>
            <a:r>
              <a:rPr lang="en-US"/>
              <a:t>After some data preprocessing steps, we place the data to country map using folium</a:t>
            </a:r>
          </a:p>
        </p:txBody>
      </p:sp>
      <p:pic>
        <p:nvPicPr>
          <p:cNvPr id="6" name="Picture 5">
            <a:extLst>
              <a:ext uri="{FF2B5EF4-FFF2-40B4-BE49-F238E27FC236}">
                <a16:creationId xmlns:a16="http://schemas.microsoft.com/office/drawing/2014/main" id="{1158CD2D-DDDC-4683-8E1E-6DD862DAE493}"/>
              </a:ext>
            </a:extLst>
          </p:cNvPr>
          <p:cNvPicPr>
            <a:picLocks noChangeAspect="1"/>
          </p:cNvPicPr>
          <p:nvPr/>
        </p:nvPicPr>
        <p:blipFill>
          <a:blip r:embed="rId2"/>
          <a:stretch>
            <a:fillRect/>
          </a:stretch>
        </p:blipFill>
        <p:spPr>
          <a:xfrm>
            <a:off x="4603290" y="1955800"/>
            <a:ext cx="7083365" cy="4292600"/>
          </a:xfrm>
          <a:prstGeom prst="rect">
            <a:avLst/>
          </a:prstGeom>
        </p:spPr>
      </p:pic>
    </p:spTree>
    <p:extLst>
      <p:ext uri="{BB962C8B-B14F-4D97-AF65-F5344CB8AC3E}">
        <p14:creationId xmlns:p14="http://schemas.microsoft.com/office/powerpoint/2010/main" val="159081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788" y="2082800"/>
            <a:ext cx="3278692" cy="4524315"/>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a:t>
            </a:r>
            <a:r>
              <a:rPr lang="en-GB">
                <a:latin typeface="Arial" panose="020B0604020202020204" pitchFamily="34" charset="0"/>
                <a:cs typeface="Arial" panose="020B0604020202020204" pitchFamily="34" charset="0"/>
              </a:rPr>
              <a:t>he Foursquare API is used to retrieve the data containing the venue names and their latitude and longitude locations. A function is created called </a:t>
            </a:r>
            <a:r>
              <a:rPr lang="en-GB" i="1">
                <a:latin typeface="Arial" panose="020B0604020202020204" pitchFamily="34" charset="0"/>
                <a:cs typeface="Arial" panose="020B0604020202020204" pitchFamily="34" charset="0"/>
              </a:rPr>
              <a:t>getNearbyVenues</a:t>
            </a:r>
            <a:r>
              <a:rPr lang="en-GB">
                <a:latin typeface="Arial" panose="020B0604020202020204" pitchFamily="34" charset="0"/>
                <a:cs typeface="Arial" panose="020B0604020202020204" pitchFamily="34" charset="0"/>
              </a:rPr>
              <a:t> to clean the data in JSON. This function extracts only the relevant information and then converts it into a dataframe when called. </a:t>
            </a:r>
            <a:br>
              <a:rPr lang="en-GB">
                <a:latin typeface="Arial" panose="020B0604020202020204" pitchFamily="34" charset="0"/>
                <a:cs typeface="Arial" panose="020B0604020202020204" pitchFamily="34" charset="0"/>
                <a:hlinkClick r:id="rId2"/>
              </a:rPr>
            </a:br>
            <a:r>
              <a:rPr lang="en-GB">
                <a:latin typeface="Arial" panose="020B0604020202020204" pitchFamily="34" charset="0"/>
                <a:cs typeface="Arial" panose="020B0604020202020204" pitchFamily="34" charset="0"/>
              </a:rPr>
              <a:t>This gives us our second dataframe , containing the venue names and their latitude and longitude locations.</a:t>
            </a:r>
          </a:p>
        </p:txBody>
      </p:sp>
      <p:pic>
        <p:nvPicPr>
          <p:cNvPr id="8" name="Picture 7">
            <a:extLst>
              <a:ext uri="{FF2B5EF4-FFF2-40B4-BE49-F238E27FC236}">
                <a16:creationId xmlns:a16="http://schemas.microsoft.com/office/drawing/2014/main" id="{34A2F935-C658-4CD2-811D-49AE7699F0B6}"/>
              </a:ext>
            </a:extLst>
          </p:cNvPr>
          <p:cNvPicPr>
            <a:picLocks noChangeAspect="1"/>
          </p:cNvPicPr>
          <p:nvPr/>
        </p:nvPicPr>
        <p:blipFill>
          <a:blip r:embed="rId3"/>
          <a:stretch>
            <a:fillRect/>
          </a:stretch>
        </p:blipFill>
        <p:spPr>
          <a:xfrm>
            <a:off x="4315122" y="2082800"/>
            <a:ext cx="7663518" cy="4616303"/>
          </a:xfrm>
          <a:prstGeom prst="rect">
            <a:avLst/>
          </a:prstGeom>
        </p:spPr>
      </p:pic>
      <p:sp>
        <p:nvSpPr>
          <p:cNvPr id="9" name="Title 1">
            <a:extLst>
              <a:ext uri="{FF2B5EF4-FFF2-40B4-BE49-F238E27FC236}">
                <a16:creationId xmlns:a16="http://schemas.microsoft.com/office/drawing/2014/main" id="{E3AF5C3D-BF70-458B-B9C4-5C7946456C98}"/>
              </a:ext>
            </a:extLst>
          </p:cNvPr>
          <p:cNvSpPr txBox="1">
            <a:spLocks/>
          </p:cNvSpPr>
          <p:nvPr/>
        </p:nvSpPr>
        <p:spPr>
          <a:xfrm>
            <a:off x="685801" y="609600"/>
            <a:ext cx="10131425" cy="14562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preparation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3035" y="3057052"/>
            <a:ext cx="10936941" cy="2585323"/>
          </a:xfrm>
          <a:prstGeom prst="rect">
            <a:avLst/>
          </a:prstGeom>
          <a:noFill/>
        </p:spPr>
        <p:txBody>
          <a:bodyPr wrap="square" rtlCol="0">
            <a:spAutoFit/>
          </a:bodyPr>
          <a:lstStyle/>
          <a:p>
            <a:r>
              <a:rPr lang="en-US" b="1">
                <a:latin typeface="Arial" panose="020B0604020202020204" pitchFamily="34" charset="0"/>
                <a:ea typeface="Adobe Ming Std L" pitchFamily="18" charset="-128"/>
                <a:cs typeface="Arial" panose="020B0604020202020204" pitchFamily="34" charset="0"/>
              </a:rPr>
              <a:t>Step 5</a:t>
            </a:r>
            <a:r>
              <a:rPr lang="en-US">
                <a:latin typeface="Arial" panose="020B0604020202020204" pitchFamily="34" charset="0"/>
                <a:cs typeface="Arial" panose="020B0604020202020204" pitchFamily="34" charset="0"/>
              </a:rPr>
              <a:t>: </a:t>
            </a:r>
            <a:r>
              <a:rPr lang="en-GB">
                <a:latin typeface="Arial" panose="020B0604020202020204" pitchFamily="34" charset="0"/>
                <a:cs typeface="Arial" panose="020B0604020202020204" pitchFamily="34" charset="0"/>
              </a:rPr>
              <a:t>Analyzing each city's venues. One hot encoding is used to group all the different venues according to their category for each city.</a:t>
            </a:r>
          </a:p>
          <a:p>
            <a:endParaRPr lang="en-US">
              <a:latin typeface="Arial" panose="020B0604020202020204" pitchFamily="34" charset="0"/>
              <a:cs typeface="Arial" panose="020B0604020202020204" pitchFamily="34" charset="0"/>
            </a:endParaRPr>
          </a:p>
          <a:p>
            <a:pPr lvl="0"/>
            <a:r>
              <a:rPr lang="en-US" b="1">
                <a:latin typeface="Arial" panose="020B0604020202020204" pitchFamily="34" charset="0"/>
                <a:ea typeface="Adobe Ming Std L" pitchFamily="18" charset="-128"/>
                <a:cs typeface="Arial" panose="020B0604020202020204" pitchFamily="34" charset="0"/>
              </a:rPr>
              <a:t>Step 6: </a:t>
            </a:r>
            <a:r>
              <a:rPr lang="en-GB">
                <a:latin typeface="Arial" panose="020B0604020202020204" pitchFamily="34" charset="0"/>
                <a:cs typeface="Arial" panose="020B0604020202020204" pitchFamily="34" charset="0"/>
              </a:rPr>
              <a:t>A function called </a:t>
            </a:r>
            <a:r>
              <a:rPr lang="en-GB" i="1">
                <a:latin typeface="Arial" panose="020B0604020202020204" pitchFamily="34" charset="0"/>
                <a:cs typeface="Arial" panose="020B0604020202020204" pitchFamily="34" charset="0"/>
              </a:rPr>
              <a:t>return_most_common_venues</a:t>
            </a:r>
            <a:r>
              <a:rPr lang="en-GB">
                <a:latin typeface="Arial" panose="020B0604020202020204" pitchFamily="34" charset="0"/>
                <a:cs typeface="Arial" panose="020B0604020202020204" pitchFamily="34" charset="0"/>
              </a:rPr>
              <a:t> is created to sort the venues in descending order </a:t>
            </a:r>
            <a:r>
              <a:rPr lang="en-US">
                <a:latin typeface="Arial" panose="020B0604020202020204" pitchFamily="34" charset="0"/>
                <a:cs typeface="Arial" panose="020B0604020202020204" pitchFamily="34" charset="0"/>
              </a:rPr>
              <a:t>.</a:t>
            </a:r>
          </a:p>
          <a:p>
            <a:pPr lvl="0"/>
            <a:endParaRPr lang="en-US">
              <a:latin typeface="Arial" panose="020B0604020202020204" pitchFamily="34" charset="0"/>
              <a:cs typeface="Arial" panose="020B0604020202020204" pitchFamily="34" charset="0"/>
            </a:endParaRPr>
          </a:p>
          <a:p>
            <a:r>
              <a:rPr lang="en-US" b="1">
                <a:latin typeface="Arial" panose="020B0604020202020204" pitchFamily="34" charset="0"/>
                <a:ea typeface="Adobe Ming Std L" pitchFamily="18" charset="-128"/>
                <a:cs typeface="Arial" panose="020B0604020202020204" pitchFamily="34" charset="0"/>
              </a:rPr>
              <a:t>Step 7: </a:t>
            </a:r>
            <a:r>
              <a:rPr lang="en-GB">
                <a:latin typeface="Arial" panose="020B0604020202020204" pitchFamily="34" charset="0"/>
                <a:cs typeface="Arial" panose="020B0604020202020204" pitchFamily="34" charset="0"/>
              </a:rPr>
              <a:t>Another dataframe called v_ venues is created that contains the  top 10 most common venues  for each city. </a:t>
            </a:r>
          </a:p>
          <a:p>
            <a:pPr lvl="0"/>
            <a:endParaRPr lang="en-GB">
              <a:latin typeface="Arial" panose="020B0604020202020204" pitchFamily="34" charset="0"/>
              <a:cs typeface="Arial" panose="020B0604020202020204" pitchFamily="34" charset="0"/>
            </a:endParaRPr>
          </a:p>
        </p:txBody>
      </p:sp>
      <p:sp>
        <p:nvSpPr>
          <p:cNvPr id="6" name="TextBox 5"/>
          <p:cNvSpPr txBox="1"/>
          <p:nvPr/>
        </p:nvSpPr>
        <p:spPr>
          <a:xfrm>
            <a:off x="753035" y="5091952"/>
            <a:ext cx="10847295" cy="1477328"/>
          </a:xfrm>
          <a:prstGeom prst="rect">
            <a:avLst/>
          </a:prstGeom>
          <a:noFill/>
        </p:spPr>
        <p:txBody>
          <a:bodyPr wrap="square" rtlCol="0">
            <a:spAutoFit/>
          </a:bodyPr>
          <a:lstStyle/>
          <a:p>
            <a:pPr lvl="0"/>
            <a:r>
              <a:rPr lang="en-US" b="1">
                <a:latin typeface="Arial" panose="020B0604020202020204" pitchFamily="34" charset="0"/>
                <a:ea typeface="Adobe Ming Std L" pitchFamily="18" charset="-128"/>
                <a:cs typeface="Arial" panose="020B0604020202020204" pitchFamily="34" charset="0"/>
              </a:rPr>
              <a:t>Step 8: </a:t>
            </a:r>
            <a:r>
              <a:rPr lang="en-GB">
                <a:latin typeface="Arial" panose="020B0604020202020204" pitchFamily="34" charset="0"/>
                <a:cs typeface="Arial" panose="020B0604020202020204" pitchFamily="34" charset="0"/>
              </a:rPr>
              <a:t>Use of customer segmentation specifically, KMeans algorithm, to divide the data into 4 clusters and then finally create one last dataframe that contains all the data, the name of the city, the latitude and longitude of the city, the top 10 most common venues of that city and the cluster number that  the city belongs to </a:t>
            </a:r>
          </a:p>
          <a:p>
            <a:endParaRPr lang="en-GB">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172459F4-B063-4ECD-8859-05C53F505D64}"/>
              </a:ext>
            </a:extLst>
          </p:cNvPr>
          <p:cNvSpPr txBox="1">
            <a:spLocks/>
          </p:cNvSpPr>
          <p:nvPr/>
        </p:nvSpPr>
        <p:spPr>
          <a:xfrm>
            <a:off x="685801" y="609600"/>
            <a:ext cx="10131425" cy="14562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clustering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318" y="2259076"/>
            <a:ext cx="3704813" cy="1200329"/>
          </a:xfrm>
          <a:prstGeom prst="rect">
            <a:avLst/>
          </a:prstGeom>
          <a:noFill/>
        </p:spPr>
        <p:txBody>
          <a:bodyPr wrap="square" rtlCol="0">
            <a:spAutoFit/>
          </a:bodyPr>
          <a:lstStyle/>
          <a:p>
            <a:r>
              <a:rPr lang="en-US" b="1">
                <a:latin typeface="Arial" panose="020B0604020202020204" pitchFamily="34" charset="0"/>
                <a:ea typeface="Adobe Ming Std L" pitchFamily="18" charset="-128"/>
                <a:cs typeface="Arial" panose="020B0604020202020204" pitchFamily="34" charset="0"/>
              </a:rPr>
              <a:t>Step 9: </a:t>
            </a:r>
            <a:r>
              <a:rPr lang="en-US">
                <a:latin typeface="Arial" panose="020B0604020202020204" pitchFamily="34" charset="0"/>
                <a:cs typeface="Arial" panose="020B0604020202020204" pitchFamily="34" charset="0"/>
              </a:rPr>
              <a:t>For visualization, we plot the cluster onto the map of Vietnam. The different colours represent the different clusters.  </a:t>
            </a:r>
            <a:endParaRPr lang="en-GB">
              <a:latin typeface="Arial" panose="020B0604020202020204" pitchFamily="34" charset="0"/>
              <a:cs typeface="Arial" panose="020B0604020202020204" pitchFamily="34" charset="0"/>
            </a:endParaRPr>
          </a:p>
        </p:txBody>
      </p:sp>
      <p:sp>
        <p:nvSpPr>
          <p:cNvPr id="4" name="TextBox 3"/>
          <p:cNvSpPr txBox="1"/>
          <p:nvPr/>
        </p:nvSpPr>
        <p:spPr>
          <a:xfrm>
            <a:off x="427318" y="4165003"/>
            <a:ext cx="3704813" cy="646331"/>
          </a:xfrm>
          <a:prstGeom prst="rect">
            <a:avLst/>
          </a:prstGeom>
          <a:noFill/>
        </p:spPr>
        <p:txBody>
          <a:bodyPr wrap="square" rtlCol="0">
            <a:spAutoFit/>
          </a:bodyPr>
          <a:lstStyle/>
          <a:p>
            <a:r>
              <a:rPr lang="en-US" b="1">
                <a:latin typeface="Arial" panose="020B0604020202020204" pitchFamily="34" charset="0"/>
                <a:ea typeface="Adobe Ming Std L" pitchFamily="18" charset="-128"/>
                <a:cs typeface="Arial" panose="020B0604020202020204" pitchFamily="34" charset="0"/>
              </a:rPr>
              <a:t>Step 10: </a:t>
            </a:r>
            <a:r>
              <a:rPr lang="en-US">
                <a:latin typeface="Arial" panose="020B0604020202020204" pitchFamily="34" charset="0"/>
                <a:cs typeface="Arial" panose="020B0604020202020204" pitchFamily="34" charset="0"/>
              </a:rPr>
              <a:t>Print the  different clusters groups separately.</a:t>
            </a:r>
            <a:endParaRPr lang="en-GB">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1CF580E-2C78-48BE-80DA-99DF867C27D1}"/>
              </a:ext>
            </a:extLst>
          </p:cNvPr>
          <p:cNvPicPr>
            <a:picLocks noChangeAspect="1"/>
          </p:cNvPicPr>
          <p:nvPr/>
        </p:nvPicPr>
        <p:blipFill>
          <a:blip r:embed="rId2"/>
          <a:stretch>
            <a:fillRect/>
          </a:stretch>
        </p:blipFill>
        <p:spPr>
          <a:xfrm>
            <a:off x="4912360" y="2259076"/>
            <a:ext cx="7015480" cy="4209288"/>
          </a:xfrm>
          <a:prstGeom prst="rect">
            <a:avLst/>
          </a:prstGeom>
        </p:spPr>
      </p:pic>
      <p:sp>
        <p:nvSpPr>
          <p:cNvPr id="7" name="Title 1">
            <a:extLst>
              <a:ext uri="{FF2B5EF4-FFF2-40B4-BE49-F238E27FC236}">
                <a16:creationId xmlns:a16="http://schemas.microsoft.com/office/drawing/2014/main" id="{F352A166-84F6-4460-BCCD-192D344E75E4}"/>
              </a:ext>
            </a:extLst>
          </p:cNvPr>
          <p:cNvSpPr txBox="1">
            <a:spLocks/>
          </p:cNvSpPr>
          <p:nvPr/>
        </p:nvSpPr>
        <p:spPr>
          <a:xfrm>
            <a:off x="685801" y="609600"/>
            <a:ext cx="10131425" cy="14562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Clustering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1604202"/>
            <a:ext cx="8014316" cy="369332"/>
          </a:xfrm>
          <a:prstGeom prst="rect">
            <a:avLst/>
          </a:prstGeom>
          <a:noFill/>
        </p:spPr>
        <p:txBody>
          <a:bodyPr wrap="square" rtlCol="0">
            <a:spAutoFit/>
          </a:bodyPr>
          <a:lstStyle/>
          <a:p>
            <a:r>
              <a:rPr lang="en-US">
                <a:latin typeface="Arial" panose="020B0604020202020204" pitchFamily="34" charset="0"/>
                <a:ea typeface="Adobe Ming Std L" pitchFamily="18" charset="-128"/>
                <a:cs typeface="Arial" panose="020B0604020202020204" pitchFamily="34" charset="0"/>
              </a:rPr>
              <a:t>From the data we find that Cluster 2 is best fit the demand</a:t>
            </a:r>
            <a:endParaRPr lang="en-GB">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F352A166-84F6-4460-BCCD-192D344E75E4}"/>
              </a:ext>
            </a:extLst>
          </p:cNvPr>
          <p:cNvSpPr txBox="1">
            <a:spLocks/>
          </p:cNvSpPr>
          <p:nvPr/>
        </p:nvSpPr>
        <p:spPr>
          <a:xfrm>
            <a:off x="685801" y="609600"/>
            <a:ext cx="10131425" cy="14562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results</a:t>
            </a:r>
          </a:p>
        </p:txBody>
      </p:sp>
      <p:pic>
        <p:nvPicPr>
          <p:cNvPr id="5" name="Picture 4">
            <a:extLst>
              <a:ext uri="{FF2B5EF4-FFF2-40B4-BE49-F238E27FC236}">
                <a16:creationId xmlns:a16="http://schemas.microsoft.com/office/drawing/2014/main" id="{77707A6E-E4CD-4401-BA5A-FD57A32C4E93}"/>
              </a:ext>
            </a:extLst>
          </p:cNvPr>
          <p:cNvPicPr>
            <a:picLocks noChangeAspect="1"/>
          </p:cNvPicPr>
          <p:nvPr/>
        </p:nvPicPr>
        <p:blipFill>
          <a:blip r:embed="rId2"/>
          <a:stretch>
            <a:fillRect/>
          </a:stretch>
        </p:blipFill>
        <p:spPr>
          <a:xfrm>
            <a:off x="749948" y="2434583"/>
            <a:ext cx="10067278" cy="2896576"/>
          </a:xfrm>
          <a:prstGeom prst="rect">
            <a:avLst/>
          </a:prstGeom>
        </p:spPr>
      </p:pic>
    </p:spTree>
    <p:extLst>
      <p:ext uri="{BB962C8B-B14F-4D97-AF65-F5344CB8AC3E}">
        <p14:creationId xmlns:p14="http://schemas.microsoft.com/office/powerpoint/2010/main" val="278921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165" y="349625"/>
            <a:ext cx="7754471" cy="523220"/>
          </a:xfrm>
          <a:prstGeom prst="rect">
            <a:avLst/>
          </a:prstGeom>
          <a:noFill/>
        </p:spPr>
        <p:txBody>
          <a:bodyPr wrap="square" rtlCol="0">
            <a:spAutoFit/>
          </a:bodyPr>
          <a:lstStyle/>
          <a:p>
            <a:r>
              <a:rPr lang="en-US" sz="2800">
                <a:latin typeface="+mj-lt"/>
              </a:rPr>
              <a:t>Conclusion</a:t>
            </a:r>
            <a:endParaRPr lang="en-GB" sz="2800">
              <a:latin typeface="+mj-lt"/>
            </a:endParaRPr>
          </a:p>
        </p:txBody>
      </p:sp>
      <p:sp>
        <p:nvSpPr>
          <p:cNvPr id="3" name="TextBox 2"/>
          <p:cNvSpPr txBox="1"/>
          <p:nvPr/>
        </p:nvSpPr>
        <p:spPr>
          <a:xfrm>
            <a:off x="493059" y="1210235"/>
            <a:ext cx="7844117" cy="923330"/>
          </a:xfrm>
          <a:prstGeom prst="rect">
            <a:avLst/>
          </a:prstGeom>
          <a:solidFill>
            <a:schemeClr val="accent2">
              <a:lumMod val="20000"/>
              <a:lumOff val="80000"/>
              <a:alpha val="70000"/>
            </a:schemeClr>
          </a:solidFill>
        </p:spPr>
        <p:txBody>
          <a:bodyPr wrap="square" rtlCol="0">
            <a:spAutoFit/>
          </a:bodyPr>
          <a:lstStyle/>
          <a:p>
            <a:r>
              <a:rPr lang="en-US" b="0" i="0">
                <a:solidFill>
                  <a:srgbClr val="000000"/>
                </a:solidFill>
                <a:effectLst/>
                <a:latin typeface="Helvetica Neue"/>
              </a:rPr>
              <a:t>From the cluster results, I can tell my colleage that he can think of opening his first hotel in one of 4 cities listed above: Thai Binh, Pleiku, Cao Bang, Tuyen Quang.</a:t>
            </a:r>
            <a:endParaRPr lang="en-GB">
              <a:solidFill>
                <a:srgbClr val="00206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89606788_win32">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THEME</MediaServiceKeyPoint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504</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tf89606788_win32</vt:lpstr>
      <vt:lpstr>FINAL CAPSTONE PROJECT</vt:lpstr>
      <vt:lpstr>INTRODUCTION</vt:lpstr>
      <vt:lpstr>Data preparation</vt:lpstr>
      <vt:lpstr>Data preparation (2)</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2021-02-21T12:47:39Z</dcterms:created>
  <dcterms:modified xsi:type="dcterms:W3CDTF">2021-02-22T16:28:17Z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