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2"/>
  </p:notesMasterIdLst>
  <p:sldIdLst>
    <p:sldId id="268" r:id="rId2"/>
    <p:sldId id="270" r:id="rId3"/>
    <p:sldId id="269" r:id="rId4"/>
    <p:sldId id="282" r:id="rId5"/>
    <p:sldId id="274" r:id="rId6"/>
    <p:sldId id="271" r:id="rId7"/>
    <p:sldId id="272" r:id="rId8"/>
    <p:sldId id="275" r:id="rId9"/>
    <p:sldId id="276" r:id="rId10"/>
    <p:sldId id="277" r:id="rId11"/>
    <p:sldId id="278" r:id="rId12"/>
    <p:sldId id="279" r:id="rId13"/>
    <p:sldId id="280" r:id="rId14"/>
    <p:sldId id="281"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301" r:id="rId31"/>
    <p:sldId id="298" r:id="rId32"/>
    <p:sldId id="299" r:id="rId33"/>
    <p:sldId id="300" r:id="rId34"/>
    <p:sldId id="302" r:id="rId35"/>
    <p:sldId id="304" r:id="rId36"/>
    <p:sldId id="320" r:id="rId37"/>
    <p:sldId id="303" r:id="rId38"/>
    <p:sldId id="305" r:id="rId39"/>
    <p:sldId id="312" r:id="rId40"/>
    <p:sldId id="306" r:id="rId41"/>
    <p:sldId id="307" r:id="rId42"/>
    <p:sldId id="308" r:id="rId43"/>
    <p:sldId id="313" r:id="rId44"/>
    <p:sldId id="321" r:id="rId45"/>
    <p:sldId id="309" r:id="rId46"/>
    <p:sldId id="310" r:id="rId47"/>
    <p:sldId id="314" r:id="rId48"/>
    <p:sldId id="322" r:id="rId49"/>
    <p:sldId id="311" r:id="rId50"/>
    <p:sldId id="315" r:id="rId51"/>
    <p:sldId id="316" r:id="rId52"/>
    <p:sldId id="317" r:id="rId53"/>
    <p:sldId id="325" r:id="rId54"/>
    <p:sldId id="318" r:id="rId55"/>
    <p:sldId id="319" r:id="rId56"/>
    <p:sldId id="323" r:id="rId57"/>
    <p:sldId id="326" r:id="rId58"/>
    <p:sldId id="324" r:id="rId59"/>
    <p:sldId id="327" r:id="rId60"/>
    <p:sldId id="328" r:id="rId61"/>
    <p:sldId id="333" r:id="rId62"/>
    <p:sldId id="329" r:id="rId63"/>
    <p:sldId id="330" r:id="rId64"/>
    <p:sldId id="331" r:id="rId65"/>
    <p:sldId id="332" r:id="rId66"/>
    <p:sldId id="334" r:id="rId67"/>
    <p:sldId id="335" r:id="rId68"/>
    <p:sldId id="336" r:id="rId69"/>
    <p:sldId id="337" r:id="rId70"/>
    <p:sldId id="338" r:id="rId7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5064"/>
    <a:srgbClr val="0000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74" autoAdjust="0"/>
    <p:restoredTop sz="93818" autoAdjust="0"/>
  </p:normalViewPr>
  <p:slideViewPr>
    <p:cSldViewPr snapToGrid="0">
      <p:cViewPr varScale="1">
        <p:scale>
          <a:sx n="73" d="100"/>
          <a:sy n="73" d="100"/>
        </p:scale>
        <p:origin x="516" y="4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79750B-FC1C-48EE-B336-55FF966D230F}" type="datetimeFigureOut">
              <a:rPr lang="en-US" smtClean="0"/>
              <a:t>3/26/2022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256A8F-F2F3-481C-9ACF-C72E4D12AA83}" type="slidenum">
              <a:rPr lang="en-US" smtClean="0"/>
              <a:t>‹#›</a:t>
            </a:fld>
            <a:endParaRPr lang="en-US"/>
          </a:p>
        </p:txBody>
      </p:sp>
    </p:spTree>
    <p:extLst>
      <p:ext uri="{BB962C8B-B14F-4D97-AF65-F5344CB8AC3E}">
        <p14:creationId xmlns:p14="http://schemas.microsoft.com/office/powerpoint/2010/main" val="4153435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42256A8F-F2F3-481C-9ACF-C72E4D12AA83}" type="slidenum">
              <a:rPr lang="en-US" smtClean="0"/>
              <a:t>8</a:t>
            </a:fld>
            <a:endParaRPr lang="en-US"/>
          </a:p>
        </p:txBody>
      </p:sp>
      <p:sp>
        <p:nvSpPr>
          <p:cNvPr id="5" name="Notes Placeholder 4"/>
          <p:cNvSpPr>
            <a:spLocks noGrp="1"/>
          </p:cNvSpPr>
          <p:nvPr>
            <p:ph type="body" sz="quarter" idx="11"/>
          </p:nvPr>
        </p:nvSpPr>
        <p:spPr/>
        <p:txBody>
          <a:bodyPr/>
          <a:lstStyle/>
          <a:p>
            <a:endParaRPr lang="vi-VN"/>
          </a:p>
        </p:txBody>
      </p:sp>
    </p:spTree>
    <p:extLst>
      <p:ext uri="{BB962C8B-B14F-4D97-AF65-F5344CB8AC3E}">
        <p14:creationId xmlns:p14="http://schemas.microsoft.com/office/powerpoint/2010/main" val="776490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EB0CC-D429-4F14-A9C3-ECF970C5AFE2}"/>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79A4124E-60ED-45A7-95FE-64F77A3A8EF1}"/>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CF621BE4-6D89-4ABF-BAC7-1C33E11EDC94}"/>
              </a:ext>
            </a:extLst>
          </p:cNvPr>
          <p:cNvSpPr>
            <a:spLocks noGrp="1"/>
          </p:cNvSpPr>
          <p:nvPr>
            <p:ph type="dt" sz="half" idx="10"/>
          </p:nvPr>
        </p:nvSpPr>
        <p:spPr>
          <a:xfrm>
            <a:off x="838200" y="6356350"/>
            <a:ext cx="2743200" cy="365125"/>
          </a:xfrm>
          <a:prstGeom prst="rect">
            <a:avLst/>
          </a:prstGeom>
        </p:spPr>
        <p:txBody>
          <a:bodyPr/>
          <a:lstStyle/>
          <a:p>
            <a:fld id="{96F0A633-745C-481C-8C62-35E335ACD909}" type="datetime1">
              <a:rPr lang="ru-RU" smtClean="0"/>
              <a:t>26.03.2022</a:t>
            </a:fld>
            <a:endParaRPr lang="ru-RU"/>
          </a:p>
        </p:txBody>
      </p:sp>
      <p:sp>
        <p:nvSpPr>
          <p:cNvPr id="5" name="Footer Placeholder 4">
            <a:extLst>
              <a:ext uri="{FF2B5EF4-FFF2-40B4-BE49-F238E27FC236}">
                <a16:creationId xmlns:a16="http://schemas.microsoft.com/office/drawing/2014/main" id="{3715B1BF-29B3-460D-A4DB-0E6C0CD23833}"/>
              </a:ext>
            </a:extLst>
          </p:cNvPr>
          <p:cNvSpPr>
            <a:spLocks noGrp="1"/>
          </p:cNvSpPr>
          <p:nvPr>
            <p:ph type="ftr" sz="quarter" idx="11"/>
          </p:nvPr>
        </p:nvSpPr>
        <p:spPr>
          <a:xfrm>
            <a:off x="4038600" y="6356350"/>
            <a:ext cx="4114800" cy="365125"/>
          </a:xfrm>
          <a:prstGeom prst="rect">
            <a:avLst/>
          </a:prstGeom>
        </p:spPr>
        <p:txBody>
          <a:bodyPr/>
          <a:lstStyle/>
          <a:p>
            <a:endParaRPr lang="ru-RU"/>
          </a:p>
        </p:txBody>
      </p:sp>
      <p:sp>
        <p:nvSpPr>
          <p:cNvPr id="6" name="Slide Number Placeholder 5">
            <a:extLst>
              <a:ext uri="{FF2B5EF4-FFF2-40B4-BE49-F238E27FC236}">
                <a16:creationId xmlns:a16="http://schemas.microsoft.com/office/drawing/2014/main" id="{634867ED-459B-4A39-BE5F-28F80A1198BA}"/>
              </a:ext>
            </a:extLst>
          </p:cNvPr>
          <p:cNvSpPr>
            <a:spLocks noGrp="1"/>
          </p:cNvSpPr>
          <p:nvPr>
            <p:ph type="sldNum" sz="quarter" idx="12"/>
          </p:nvPr>
        </p:nvSpPr>
        <p:spPr>
          <a:xfrm>
            <a:off x="8610600" y="6356350"/>
            <a:ext cx="2743200" cy="365125"/>
          </a:xfrm>
          <a:prstGeom prst="rect">
            <a:avLst/>
          </a:prstGeom>
        </p:spPr>
        <p:txBody>
          <a:bodyPr/>
          <a:lstStyle/>
          <a:p>
            <a:fld id="{3D49A7F4-9B60-4A5E-AF1E-92CD66206E12}" type="slidenum">
              <a:rPr lang="ru-RU" smtClean="0"/>
              <a:t>‹#›</a:t>
            </a:fld>
            <a:endParaRPr lang="ru-RU"/>
          </a:p>
        </p:txBody>
      </p:sp>
    </p:spTree>
    <p:extLst>
      <p:ext uri="{BB962C8B-B14F-4D97-AF65-F5344CB8AC3E}">
        <p14:creationId xmlns:p14="http://schemas.microsoft.com/office/powerpoint/2010/main" val="1954741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624371-B9F4-45B7-841B-E4E32B5709C7}"/>
              </a:ext>
            </a:extLst>
          </p:cNvPr>
          <p:cNvSpPr>
            <a:spLocks noGrp="1"/>
          </p:cNvSpPr>
          <p:nvPr>
            <p:ph type="title" orient="vert" hasCustomPrompt="1"/>
          </p:nvPr>
        </p:nvSpPr>
        <p:spPr>
          <a:xfrm rot="10800000">
            <a:off x="0" y="365125"/>
            <a:ext cx="838200" cy="5811838"/>
          </a:xfrm>
          <a:prstGeom prst="rect">
            <a:avLst/>
          </a:prstGeom>
        </p:spPr>
        <p:txBody>
          <a:bodyPr vert="eaVert"/>
          <a:lstStyle>
            <a:lvl1pPr>
              <a:defRPr sz="3200" b="1">
                <a:solidFill>
                  <a:schemeClr val="bg1"/>
                </a:solidFill>
                <a:latin typeface="Cambria" panose="02040503050406030204" pitchFamily="18" charset="0"/>
                <a:ea typeface="Cambria" panose="02040503050406030204" pitchFamily="18" charset="0"/>
              </a:defRPr>
            </a:lvl1pPr>
          </a:lstStyle>
          <a:p>
            <a:r>
              <a:rPr lang="en-US"/>
              <a:t>Click to edit Master tyle</a:t>
            </a:r>
            <a:endParaRPr lang="ru-RU"/>
          </a:p>
        </p:txBody>
      </p:sp>
      <p:sp>
        <p:nvSpPr>
          <p:cNvPr id="3" name="Vertical Text Placeholder 2">
            <a:extLst>
              <a:ext uri="{FF2B5EF4-FFF2-40B4-BE49-F238E27FC236}">
                <a16:creationId xmlns:a16="http://schemas.microsoft.com/office/drawing/2014/main" id="{3C22ED2C-C2C2-4FA1-81F0-0C6697CB696A}"/>
              </a:ext>
            </a:extLst>
          </p:cNvPr>
          <p:cNvSpPr>
            <a:spLocks noGrp="1"/>
          </p:cNvSpPr>
          <p:nvPr>
            <p:ph type="body" orient="vert" idx="1"/>
          </p:nvPr>
        </p:nvSpPr>
        <p:spPr>
          <a:xfrm rot="16200000">
            <a:off x="3515042" y="-1661795"/>
            <a:ext cx="5320506" cy="10357009"/>
          </a:xfrm>
          <a:prstGeom prst="rect">
            <a:avLst/>
          </a:prstGeom>
        </p:spPr>
        <p:txBody>
          <a:bodyPr vert="eaVert"/>
          <a:lstStyle>
            <a:lvl1pPr>
              <a:defRPr>
                <a:latin typeface="Cambria" panose="02040503050406030204" pitchFamily="18" charset="0"/>
                <a:ea typeface="Cambria" panose="02040503050406030204" pitchFamily="18" charset="0"/>
              </a:defRPr>
            </a:lvl1pPr>
            <a:lvl2pPr>
              <a:defRPr>
                <a:latin typeface="Cambria" panose="02040503050406030204" pitchFamily="18" charset="0"/>
                <a:ea typeface="Cambria" panose="02040503050406030204" pitchFamily="18" charset="0"/>
              </a:defRPr>
            </a:lvl2pPr>
            <a:lvl3pPr>
              <a:defRPr>
                <a:latin typeface="Cambria" panose="02040503050406030204" pitchFamily="18" charset="0"/>
                <a:ea typeface="Cambria" panose="02040503050406030204" pitchFamily="18" charset="0"/>
              </a:defRPr>
            </a:lvl3pPr>
            <a:lvl4pPr>
              <a:defRPr>
                <a:latin typeface="Cambria" panose="02040503050406030204" pitchFamily="18" charset="0"/>
                <a:ea typeface="Cambria" panose="02040503050406030204" pitchFamily="18" charset="0"/>
              </a:defRPr>
            </a:lvl4pPr>
            <a:lvl5pPr>
              <a:defRPr>
                <a:latin typeface="Cambria" panose="02040503050406030204" pitchFamily="18" charset="0"/>
                <a:ea typeface="Cambria" panose="020405030504060302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3FF7C54B-7A28-4C08-968E-CA0F58FBDF9B}"/>
              </a:ext>
            </a:extLst>
          </p:cNvPr>
          <p:cNvSpPr>
            <a:spLocks noGrp="1"/>
          </p:cNvSpPr>
          <p:nvPr>
            <p:ph type="dt" sz="half" idx="10"/>
          </p:nvPr>
        </p:nvSpPr>
        <p:spPr>
          <a:xfrm>
            <a:off x="838200" y="6356350"/>
            <a:ext cx="2743200" cy="365125"/>
          </a:xfrm>
          <a:prstGeom prst="rect">
            <a:avLst/>
          </a:prstGeom>
        </p:spPr>
        <p:txBody>
          <a:bodyPr/>
          <a:lstStyle/>
          <a:p>
            <a:fld id="{7CD6834A-3711-4E86-BD45-D52C029E49DF}" type="datetime1">
              <a:rPr lang="ru-RU" smtClean="0"/>
              <a:t>26.03.2022</a:t>
            </a:fld>
            <a:endParaRPr lang="ru-RU"/>
          </a:p>
        </p:txBody>
      </p:sp>
      <p:sp>
        <p:nvSpPr>
          <p:cNvPr id="5" name="Footer Placeholder 4">
            <a:extLst>
              <a:ext uri="{FF2B5EF4-FFF2-40B4-BE49-F238E27FC236}">
                <a16:creationId xmlns:a16="http://schemas.microsoft.com/office/drawing/2014/main" id="{664EE751-FD82-4942-ABA8-594B2B8D6C31}"/>
              </a:ext>
            </a:extLst>
          </p:cNvPr>
          <p:cNvSpPr>
            <a:spLocks noGrp="1"/>
          </p:cNvSpPr>
          <p:nvPr>
            <p:ph type="ftr" sz="quarter" idx="11"/>
          </p:nvPr>
        </p:nvSpPr>
        <p:spPr>
          <a:xfrm>
            <a:off x="4038600" y="6356350"/>
            <a:ext cx="4114800" cy="365125"/>
          </a:xfrm>
          <a:prstGeom prst="rect">
            <a:avLst/>
          </a:prstGeom>
        </p:spPr>
        <p:txBody>
          <a:bodyPr/>
          <a:lstStyle/>
          <a:p>
            <a:endParaRPr lang="ru-RU"/>
          </a:p>
        </p:txBody>
      </p:sp>
      <p:sp>
        <p:nvSpPr>
          <p:cNvPr id="6" name="Slide Number Placeholder 5">
            <a:extLst>
              <a:ext uri="{FF2B5EF4-FFF2-40B4-BE49-F238E27FC236}">
                <a16:creationId xmlns:a16="http://schemas.microsoft.com/office/drawing/2014/main" id="{048D9531-499F-46F3-A618-2AA8C838DE42}"/>
              </a:ext>
            </a:extLst>
          </p:cNvPr>
          <p:cNvSpPr>
            <a:spLocks noGrp="1"/>
          </p:cNvSpPr>
          <p:nvPr>
            <p:ph type="sldNum" sz="quarter" idx="12"/>
          </p:nvPr>
        </p:nvSpPr>
        <p:spPr>
          <a:xfrm>
            <a:off x="8610600" y="6356350"/>
            <a:ext cx="2743200" cy="365125"/>
          </a:xfrm>
          <a:prstGeom prst="rect">
            <a:avLst/>
          </a:prstGeom>
        </p:spPr>
        <p:txBody>
          <a:bodyPr/>
          <a:lstStyle/>
          <a:p>
            <a:fld id="{3D49A7F4-9B60-4A5E-AF1E-92CD66206E12}" type="slidenum">
              <a:rPr lang="ru-RU" smtClean="0"/>
              <a:t>‹#›</a:t>
            </a:fld>
            <a:endParaRPr lang="ru-RU"/>
          </a:p>
        </p:txBody>
      </p:sp>
      <p:sp>
        <p:nvSpPr>
          <p:cNvPr id="8" name="Vertical Title 1">
            <a:extLst>
              <a:ext uri="{FF2B5EF4-FFF2-40B4-BE49-F238E27FC236}">
                <a16:creationId xmlns:a16="http://schemas.microsoft.com/office/drawing/2014/main" id="{483419C8-BD1C-491F-B86C-4C662D20CC7B}"/>
              </a:ext>
            </a:extLst>
          </p:cNvPr>
          <p:cNvSpPr txBox="1">
            <a:spLocks/>
          </p:cNvSpPr>
          <p:nvPr userDrawn="1"/>
        </p:nvSpPr>
        <p:spPr>
          <a:xfrm rot="16200000">
            <a:off x="5756195" y="-4759405"/>
            <a:ext cx="838200" cy="10357010"/>
          </a:xfrm>
          <a:prstGeom prst="rect">
            <a:avLst/>
          </a:prstGeom>
        </p:spPr>
        <p:txBody>
          <a:bodyPr vert="eaVert"/>
          <a:lstStyle>
            <a:lvl1pPr algn="l" defTabSz="914400" rtl="0" eaLnBrk="1" latinLnBrk="0" hangingPunct="1">
              <a:lnSpc>
                <a:spcPct val="90000"/>
              </a:lnSpc>
              <a:spcBef>
                <a:spcPct val="0"/>
              </a:spcBef>
              <a:buNone/>
              <a:defRPr sz="4400" kern="1200">
                <a:solidFill>
                  <a:schemeClr val="tx1"/>
                </a:solidFill>
                <a:latin typeface="Cambria" panose="02040503050406030204" pitchFamily="18" charset="0"/>
                <a:ea typeface="Cambria" panose="02040503050406030204" pitchFamily="18" charset="0"/>
                <a:cs typeface="+mj-cs"/>
              </a:defRPr>
            </a:lvl1pPr>
          </a:lstStyle>
          <a:p>
            <a:r>
              <a:rPr lang="en-US" b="0">
                <a:solidFill>
                  <a:srgbClr val="005064"/>
                </a:solidFill>
              </a:rPr>
              <a:t>Click to edit Master tyle</a:t>
            </a:r>
            <a:endParaRPr lang="ru-RU" b="0">
              <a:solidFill>
                <a:srgbClr val="005064"/>
              </a:solidFill>
            </a:endParaRPr>
          </a:p>
        </p:txBody>
      </p:sp>
    </p:spTree>
    <p:extLst>
      <p:ext uri="{BB962C8B-B14F-4D97-AF65-F5344CB8AC3E}">
        <p14:creationId xmlns:p14="http://schemas.microsoft.com/office/powerpoint/2010/main" val="2711297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803D5-D536-4EAC-A867-F57782E94662}"/>
              </a:ext>
            </a:extLst>
          </p:cNvPr>
          <p:cNvSpPr>
            <a:spLocks noGrp="1"/>
          </p:cNvSpPr>
          <p:nvPr>
            <p:ph type="title"/>
          </p:nvPr>
        </p:nvSpPr>
        <p:spPr>
          <a:xfrm>
            <a:off x="968829" y="234497"/>
            <a:ext cx="10515600" cy="549275"/>
          </a:xfrm>
          <a:prstGeom prst="rect">
            <a:avLst/>
          </a:prstGeom>
        </p:spPr>
        <p:txBody>
          <a:bodyPr/>
          <a:lstStyle>
            <a:lvl1pPr>
              <a:defRPr b="1">
                <a:solidFill>
                  <a:srgbClr val="005064"/>
                </a:solidFill>
                <a:latin typeface="Cambria" panose="02040503050406030204" pitchFamily="18" charset="0"/>
                <a:ea typeface="Cambria" panose="02040503050406030204" pitchFamily="18" charset="0"/>
              </a:defRPr>
            </a:lvl1pPr>
          </a:lstStyle>
          <a:p>
            <a:r>
              <a:rPr lang="en-US" dirty="0"/>
              <a:t>Click to edit Master title style</a:t>
            </a:r>
            <a:endParaRPr lang="ru-RU" dirty="0"/>
          </a:p>
        </p:txBody>
      </p:sp>
      <p:sp>
        <p:nvSpPr>
          <p:cNvPr id="3" name="Content Placeholder 2">
            <a:extLst>
              <a:ext uri="{FF2B5EF4-FFF2-40B4-BE49-F238E27FC236}">
                <a16:creationId xmlns:a16="http://schemas.microsoft.com/office/drawing/2014/main" id="{A0128E61-8C94-4893-AE6F-95FC4E25A52A}"/>
              </a:ext>
            </a:extLst>
          </p:cNvPr>
          <p:cNvSpPr>
            <a:spLocks noGrp="1"/>
          </p:cNvSpPr>
          <p:nvPr>
            <p:ph idx="1"/>
          </p:nvPr>
        </p:nvSpPr>
        <p:spPr>
          <a:xfrm>
            <a:off x="968829" y="986971"/>
            <a:ext cx="10515599" cy="5160963"/>
          </a:xfrm>
          <a:prstGeom prst="rect">
            <a:avLst/>
          </a:prstGeom>
        </p:spPr>
        <p:txBody>
          <a:bodyPr/>
          <a:lstStyle>
            <a:lvl1pPr>
              <a:defRPr>
                <a:latin typeface="Cambria" panose="02040503050406030204" pitchFamily="18" charset="0"/>
                <a:ea typeface="Cambria" panose="02040503050406030204" pitchFamily="18" charset="0"/>
              </a:defRPr>
            </a:lvl1pPr>
            <a:lvl2pPr>
              <a:defRPr>
                <a:latin typeface="Cambria" panose="02040503050406030204" pitchFamily="18" charset="0"/>
                <a:ea typeface="Cambria" panose="02040503050406030204" pitchFamily="18" charset="0"/>
              </a:defRPr>
            </a:lvl2pPr>
            <a:lvl3pPr>
              <a:defRPr>
                <a:latin typeface="Cambria" panose="02040503050406030204" pitchFamily="18" charset="0"/>
                <a:ea typeface="Cambria" panose="02040503050406030204" pitchFamily="18" charset="0"/>
              </a:defRPr>
            </a:lvl3pPr>
            <a:lvl4pPr>
              <a:defRPr>
                <a:latin typeface="Cambria" panose="02040503050406030204" pitchFamily="18" charset="0"/>
                <a:ea typeface="Cambria" panose="02040503050406030204" pitchFamily="18" charset="0"/>
              </a:defRPr>
            </a:lvl4pPr>
            <a:lvl5pPr>
              <a:defRPr>
                <a:latin typeface="Cambria" panose="02040503050406030204" pitchFamily="18" charset="0"/>
                <a:ea typeface="Cambria" panose="020405030504060302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Tree>
    <p:extLst>
      <p:ext uri="{BB962C8B-B14F-4D97-AF65-F5344CB8AC3E}">
        <p14:creationId xmlns:p14="http://schemas.microsoft.com/office/powerpoint/2010/main" val="396717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C94F5EE-9792-40B9-A28A-5821EE8507AC}"/>
              </a:ext>
            </a:extLst>
          </p:cNvPr>
          <p:cNvSpPr>
            <a:spLocks noGrp="1"/>
          </p:cNvSpPr>
          <p:nvPr>
            <p:ph type="title"/>
          </p:nvPr>
        </p:nvSpPr>
        <p:spPr>
          <a:xfrm>
            <a:off x="968829" y="234497"/>
            <a:ext cx="10515600" cy="549275"/>
          </a:xfrm>
          <a:prstGeom prst="rect">
            <a:avLst/>
          </a:prstGeom>
        </p:spPr>
        <p:txBody>
          <a:bodyPr/>
          <a:lstStyle>
            <a:lvl1pPr>
              <a:defRPr b="1">
                <a:solidFill>
                  <a:srgbClr val="005064"/>
                </a:solidFill>
                <a:latin typeface="Cambria" panose="02040503050406030204" pitchFamily="18" charset="0"/>
                <a:ea typeface="Cambria" panose="02040503050406030204" pitchFamily="18" charset="0"/>
              </a:defRPr>
            </a:lvl1pPr>
          </a:lstStyle>
          <a:p>
            <a:r>
              <a:rPr lang="en-US" dirty="0"/>
              <a:t>Click to edit Master title style</a:t>
            </a:r>
            <a:endParaRPr lang="ru-RU" dirty="0"/>
          </a:p>
        </p:txBody>
      </p:sp>
      <p:sp>
        <p:nvSpPr>
          <p:cNvPr id="8" name="Content Placeholder 2">
            <a:extLst>
              <a:ext uri="{FF2B5EF4-FFF2-40B4-BE49-F238E27FC236}">
                <a16:creationId xmlns:a16="http://schemas.microsoft.com/office/drawing/2014/main" id="{3D42FBF3-0B0C-4AB5-98D8-33236027161D}"/>
              </a:ext>
            </a:extLst>
          </p:cNvPr>
          <p:cNvSpPr>
            <a:spLocks noGrp="1"/>
          </p:cNvSpPr>
          <p:nvPr>
            <p:ph idx="1"/>
          </p:nvPr>
        </p:nvSpPr>
        <p:spPr>
          <a:xfrm>
            <a:off x="968829" y="986971"/>
            <a:ext cx="10515599" cy="5160963"/>
          </a:xfrm>
          <a:prstGeom prst="rect">
            <a:avLst/>
          </a:prstGeom>
        </p:spPr>
        <p:txBody>
          <a:bodyPr/>
          <a:lstStyle>
            <a:lvl1pPr>
              <a:defRPr>
                <a:latin typeface="Cambria" panose="02040503050406030204" pitchFamily="18" charset="0"/>
                <a:ea typeface="Cambria" panose="02040503050406030204" pitchFamily="18" charset="0"/>
              </a:defRPr>
            </a:lvl1pPr>
            <a:lvl2pPr>
              <a:defRPr>
                <a:latin typeface="Cambria" panose="02040503050406030204" pitchFamily="18" charset="0"/>
                <a:ea typeface="Cambria" panose="02040503050406030204" pitchFamily="18" charset="0"/>
              </a:defRPr>
            </a:lvl2pPr>
            <a:lvl3pPr>
              <a:defRPr>
                <a:latin typeface="Cambria" panose="02040503050406030204" pitchFamily="18" charset="0"/>
                <a:ea typeface="Cambria" panose="02040503050406030204" pitchFamily="18" charset="0"/>
              </a:defRPr>
            </a:lvl3pPr>
            <a:lvl4pPr>
              <a:defRPr>
                <a:latin typeface="Cambria" panose="02040503050406030204" pitchFamily="18" charset="0"/>
                <a:ea typeface="Cambria" panose="02040503050406030204" pitchFamily="18" charset="0"/>
              </a:defRPr>
            </a:lvl4pPr>
            <a:lvl5pPr>
              <a:defRPr>
                <a:latin typeface="Cambria" panose="02040503050406030204" pitchFamily="18" charset="0"/>
                <a:ea typeface="Cambria" panose="020405030504060302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Tree>
    <p:extLst>
      <p:ext uri="{BB962C8B-B14F-4D97-AF65-F5344CB8AC3E}">
        <p14:creationId xmlns:p14="http://schemas.microsoft.com/office/powerpoint/2010/main" val="2478939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76074-F7F0-4E02-9025-F3759AC4052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45F01D06-8121-4E01-B184-9416011192DF}"/>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72972D05-4D30-4F7A-8B1E-317841E1015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C4BDA567-170C-4F55-A440-C7787AF66001}"/>
              </a:ext>
            </a:extLst>
          </p:cNvPr>
          <p:cNvSpPr>
            <a:spLocks noGrp="1"/>
          </p:cNvSpPr>
          <p:nvPr>
            <p:ph type="dt" sz="half" idx="10"/>
          </p:nvPr>
        </p:nvSpPr>
        <p:spPr>
          <a:xfrm>
            <a:off x="838200" y="6356350"/>
            <a:ext cx="2743200" cy="365125"/>
          </a:xfrm>
          <a:prstGeom prst="rect">
            <a:avLst/>
          </a:prstGeom>
        </p:spPr>
        <p:txBody>
          <a:bodyPr/>
          <a:lstStyle/>
          <a:p>
            <a:fld id="{2B624799-8225-4D48-8081-1154759A178E}" type="datetime1">
              <a:rPr lang="ru-RU" smtClean="0"/>
              <a:t>26.03.2022</a:t>
            </a:fld>
            <a:endParaRPr lang="ru-RU"/>
          </a:p>
        </p:txBody>
      </p:sp>
      <p:sp>
        <p:nvSpPr>
          <p:cNvPr id="6" name="Footer Placeholder 5">
            <a:extLst>
              <a:ext uri="{FF2B5EF4-FFF2-40B4-BE49-F238E27FC236}">
                <a16:creationId xmlns:a16="http://schemas.microsoft.com/office/drawing/2014/main" id="{07FD58ED-D5BA-4E3B-BA6D-DA984B290365}"/>
              </a:ext>
            </a:extLst>
          </p:cNvPr>
          <p:cNvSpPr>
            <a:spLocks noGrp="1"/>
          </p:cNvSpPr>
          <p:nvPr>
            <p:ph type="ftr" sz="quarter" idx="11"/>
          </p:nvPr>
        </p:nvSpPr>
        <p:spPr>
          <a:xfrm>
            <a:off x="4038600" y="6356350"/>
            <a:ext cx="4114800" cy="365125"/>
          </a:xfrm>
          <a:prstGeom prst="rect">
            <a:avLst/>
          </a:prstGeom>
        </p:spPr>
        <p:txBody>
          <a:bodyPr/>
          <a:lstStyle/>
          <a:p>
            <a:endParaRPr lang="ru-RU"/>
          </a:p>
        </p:txBody>
      </p:sp>
      <p:sp>
        <p:nvSpPr>
          <p:cNvPr id="7" name="Slide Number Placeholder 6">
            <a:extLst>
              <a:ext uri="{FF2B5EF4-FFF2-40B4-BE49-F238E27FC236}">
                <a16:creationId xmlns:a16="http://schemas.microsoft.com/office/drawing/2014/main" id="{9FD94A05-B597-449E-8B03-40D4DEFACDBF}"/>
              </a:ext>
            </a:extLst>
          </p:cNvPr>
          <p:cNvSpPr>
            <a:spLocks noGrp="1"/>
          </p:cNvSpPr>
          <p:nvPr>
            <p:ph type="sldNum" sz="quarter" idx="12"/>
          </p:nvPr>
        </p:nvSpPr>
        <p:spPr>
          <a:xfrm>
            <a:off x="8610600" y="6356350"/>
            <a:ext cx="2743200" cy="365125"/>
          </a:xfrm>
          <a:prstGeom prst="rect">
            <a:avLst/>
          </a:prstGeom>
        </p:spPr>
        <p:txBody>
          <a:bodyPr/>
          <a:lstStyle/>
          <a:p>
            <a:fld id="{3D49A7F4-9B60-4A5E-AF1E-92CD66206E12}" type="slidenum">
              <a:rPr lang="ru-RU" smtClean="0"/>
              <a:t>‹#›</a:t>
            </a:fld>
            <a:endParaRPr lang="ru-RU"/>
          </a:p>
        </p:txBody>
      </p:sp>
    </p:spTree>
    <p:extLst>
      <p:ext uri="{BB962C8B-B14F-4D97-AF65-F5344CB8AC3E}">
        <p14:creationId xmlns:p14="http://schemas.microsoft.com/office/powerpoint/2010/main" val="992027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EBBF5-8F94-431D-B3F6-CCE6FFE47368}"/>
              </a:ext>
            </a:extLst>
          </p:cNvPr>
          <p:cNvSpPr>
            <a:spLocks noGrp="1"/>
          </p:cNvSpPr>
          <p:nvPr>
            <p:ph type="title"/>
          </p:nvPr>
        </p:nvSpPr>
        <p:spPr>
          <a:xfrm>
            <a:off x="838200" y="152400"/>
            <a:ext cx="10515600" cy="515938"/>
          </a:xfrm>
          <a:prstGeom prst="rect">
            <a:avLst/>
          </a:prstGeom>
        </p:spPr>
        <p:txBody>
          <a:bodyPr/>
          <a:lstStyle>
            <a:lvl1pPr>
              <a:defRPr sz="2400" b="1">
                <a:latin typeface="Cambria" panose="02040503050406030204" pitchFamily="18" charset="0"/>
                <a:ea typeface="Cambria" panose="02040503050406030204" pitchFamily="18" charset="0"/>
              </a:defRPr>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7B85ADBA-2FAD-4F03-AA82-650E2083A11A}"/>
              </a:ext>
            </a:extLst>
          </p:cNvPr>
          <p:cNvSpPr>
            <a:spLocks noGrp="1"/>
          </p:cNvSpPr>
          <p:nvPr>
            <p:ph type="body" idx="1"/>
          </p:nvPr>
        </p:nvSpPr>
        <p:spPr>
          <a:xfrm rot="16200000">
            <a:off x="-2625484" y="2818524"/>
            <a:ext cx="6033292" cy="701043"/>
          </a:xfrm>
          <a:prstGeom prst="rect">
            <a:avLst/>
          </a:prstGeom>
        </p:spPr>
        <p:txBody>
          <a:bodyPr vert="horz" anchor="ctr" anchorCtr="0"/>
          <a:lstStyle>
            <a:lvl1pPr marL="0" indent="0">
              <a:buNone/>
              <a:defRPr sz="2400" b="1">
                <a:solidFill>
                  <a:schemeClr val="bg1"/>
                </a:solidFill>
                <a:latin typeface="Cambria" panose="02040503050406030204" pitchFamily="18" charset="0"/>
                <a:ea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C86EC0-3208-4129-8D16-1A9FB8D41D81}"/>
              </a:ext>
            </a:extLst>
          </p:cNvPr>
          <p:cNvSpPr>
            <a:spLocks noGrp="1"/>
          </p:cNvSpPr>
          <p:nvPr>
            <p:ph sz="half" idx="2"/>
          </p:nvPr>
        </p:nvSpPr>
        <p:spPr>
          <a:xfrm>
            <a:off x="839788" y="782320"/>
            <a:ext cx="10512424" cy="5407343"/>
          </a:xfrm>
          <a:prstGeom prst="rect">
            <a:avLst/>
          </a:prstGeom>
        </p:spPr>
        <p:txBody>
          <a:bodyPr/>
          <a:lstStyle>
            <a:lvl1pPr>
              <a:defRPr>
                <a:latin typeface="Cambria" panose="02040503050406030204" pitchFamily="18" charset="0"/>
                <a:ea typeface="Cambria" panose="02040503050406030204" pitchFamily="18" charset="0"/>
              </a:defRPr>
            </a:lvl1pPr>
            <a:lvl2pPr>
              <a:defRPr>
                <a:latin typeface="Cambria" panose="02040503050406030204" pitchFamily="18" charset="0"/>
                <a:ea typeface="Cambria" panose="02040503050406030204" pitchFamily="18" charset="0"/>
              </a:defRPr>
            </a:lvl2pPr>
            <a:lvl3pPr>
              <a:defRPr>
                <a:latin typeface="Cambria" panose="02040503050406030204" pitchFamily="18" charset="0"/>
                <a:ea typeface="Cambria" panose="02040503050406030204" pitchFamily="18" charset="0"/>
              </a:defRPr>
            </a:lvl3pPr>
            <a:lvl4pPr>
              <a:defRPr>
                <a:latin typeface="Cambria" panose="02040503050406030204" pitchFamily="18" charset="0"/>
                <a:ea typeface="Cambria" panose="02040503050406030204" pitchFamily="18" charset="0"/>
              </a:defRPr>
            </a:lvl4pPr>
            <a:lvl5pPr>
              <a:defRPr>
                <a:latin typeface="Cambria" panose="02040503050406030204" pitchFamily="18" charset="0"/>
                <a:ea typeface="Cambria" panose="020405030504060302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3245226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EBBF5-8F94-431D-B3F6-CCE6FFE47368}"/>
              </a:ext>
            </a:extLst>
          </p:cNvPr>
          <p:cNvSpPr>
            <a:spLocks noGrp="1"/>
          </p:cNvSpPr>
          <p:nvPr>
            <p:ph type="title"/>
          </p:nvPr>
        </p:nvSpPr>
        <p:spPr>
          <a:xfrm>
            <a:off x="838200" y="152400"/>
            <a:ext cx="10515600" cy="515938"/>
          </a:xfrm>
          <a:prstGeom prst="rect">
            <a:avLst/>
          </a:prstGeom>
        </p:spPr>
        <p:txBody>
          <a:bodyPr/>
          <a:lstStyle>
            <a:lvl1pPr>
              <a:defRPr sz="2800" b="1">
                <a:latin typeface="Cambria" panose="02040503050406030204" pitchFamily="18" charset="0"/>
                <a:ea typeface="Cambria" panose="02040503050406030204" pitchFamily="18" charset="0"/>
              </a:defRPr>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7B85ADBA-2FAD-4F03-AA82-650E2083A11A}"/>
              </a:ext>
            </a:extLst>
          </p:cNvPr>
          <p:cNvSpPr>
            <a:spLocks noGrp="1"/>
          </p:cNvSpPr>
          <p:nvPr>
            <p:ph type="body" idx="1"/>
          </p:nvPr>
        </p:nvSpPr>
        <p:spPr>
          <a:xfrm rot="16200000">
            <a:off x="-2625484" y="2818524"/>
            <a:ext cx="6033292" cy="701043"/>
          </a:xfrm>
          <a:prstGeom prst="rect">
            <a:avLst/>
          </a:prstGeom>
        </p:spPr>
        <p:txBody>
          <a:bodyPr vert="horz" anchor="ctr" anchorCtr="0"/>
          <a:lstStyle>
            <a:lvl1pPr marL="0" indent="0" algn="ctr">
              <a:buNone/>
              <a:defRPr sz="2400" b="1">
                <a:solidFill>
                  <a:schemeClr val="bg1"/>
                </a:solidFill>
                <a:latin typeface="Cambria" panose="02040503050406030204" pitchFamily="18" charset="0"/>
                <a:ea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C86EC0-3208-4129-8D16-1A9FB8D41D81}"/>
              </a:ext>
            </a:extLst>
          </p:cNvPr>
          <p:cNvSpPr>
            <a:spLocks noGrp="1"/>
          </p:cNvSpPr>
          <p:nvPr>
            <p:ph sz="half" idx="2"/>
          </p:nvPr>
        </p:nvSpPr>
        <p:spPr>
          <a:xfrm>
            <a:off x="839788" y="782320"/>
            <a:ext cx="10512424" cy="5407343"/>
          </a:xfrm>
          <a:prstGeom prst="rect">
            <a:avLst/>
          </a:prstGeom>
        </p:spPr>
        <p:txBody>
          <a:bodyPr/>
          <a:lstStyle>
            <a:lvl1pPr>
              <a:defRPr>
                <a:latin typeface="Cambria" panose="02040503050406030204" pitchFamily="18" charset="0"/>
                <a:ea typeface="Cambria" panose="02040503050406030204" pitchFamily="18" charset="0"/>
              </a:defRPr>
            </a:lvl1pPr>
            <a:lvl2pPr>
              <a:defRPr>
                <a:latin typeface="Cambria" panose="02040503050406030204" pitchFamily="18" charset="0"/>
                <a:ea typeface="Cambria" panose="02040503050406030204" pitchFamily="18" charset="0"/>
              </a:defRPr>
            </a:lvl2pPr>
            <a:lvl3pPr>
              <a:defRPr>
                <a:latin typeface="Cambria" panose="02040503050406030204" pitchFamily="18" charset="0"/>
                <a:ea typeface="Cambria" panose="02040503050406030204" pitchFamily="18" charset="0"/>
              </a:defRPr>
            </a:lvl3pPr>
            <a:lvl4pPr>
              <a:defRPr>
                <a:latin typeface="Cambria" panose="02040503050406030204" pitchFamily="18" charset="0"/>
                <a:ea typeface="Cambria" panose="02040503050406030204" pitchFamily="18" charset="0"/>
              </a:defRPr>
            </a:lvl4pPr>
            <a:lvl5pPr>
              <a:defRPr>
                <a:latin typeface="Cambria" panose="02040503050406030204" pitchFamily="18" charset="0"/>
                <a:ea typeface="Cambria" panose="020405030504060302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FB1EEE92-AFAD-4C81-8948-FA69F534AA47}"/>
              </a:ext>
            </a:extLst>
          </p:cNvPr>
          <p:cNvSpPr>
            <a:spLocks noGrp="1"/>
          </p:cNvSpPr>
          <p:nvPr>
            <p:ph type="dt" sz="half" idx="10"/>
          </p:nvPr>
        </p:nvSpPr>
        <p:spPr>
          <a:xfrm>
            <a:off x="838200" y="6356350"/>
            <a:ext cx="2743200" cy="365125"/>
          </a:xfrm>
          <a:prstGeom prst="rect">
            <a:avLst/>
          </a:prstGeom>
        </p:spPr>
        <p:txBody>
          <a:bodyPr/>
          <a:lstStyle/>
          <a:p>
            <a:fld id="{BDDCC56E-CA82-446F-ABBD-181ED3FC6575}" type="datetime1">
              <a:rPr lang="ru-RU" smtClean="0"/>
              <a:t>26.03.2022</a:t>
            </a:fld>
            <a:endParaRPr lang="ru-RU"/>
          </a:p>
        </p:txBody>
      </p:sp>
      <p:sp>
        <p:nvSpPr>
          <p:cNvPr id="8" name="Footer Placeholder 7">
            <a:extLst>
              <a:ext uri="{FF2B5EF4-FFF2-40B4-BE49-F238E27FC236}">
                <a16:creationId xmlns:a16="http://schemas.microsoft.com/office/drawing/2014/main" id="{D751E148-ECCC-4C35-878D-3E6A01400D52}"/>
              </a:ext>
            </a:extLst>
          </p:cNvPr>
          <p:cNvSpPr>
            <a:spLocks noGrp="1"/>
          </p:cNvSpPr>
          <p:nvPr>
            <p:ph type="ftr" sz="quarter" idx="11"/>
          </p:nvPr>
        </p:nvSpPr>
        <p:spPr>
          <a:xfrm>
            <a:off x="4038600" y="6356350"/>
            <a:ext cx="4114800" cy="365125"/>
          </a:xfrm>
          <a:prstGeom prst="rect">
            <a:avLst/>
          </a:prstGeom>
        </p:spPr>
        <p:txBody>
          <a:bodyPr/>
          <a:lstStyle/>
          <a:p>
            <a:endParaRPr lang="ru-RU"/>
          </a:p>
        </p:txBody>
      </p:sp>
      <p:sp>
        <p:nvSpPr>
          <p:cNvPr id="9" name="Slide Number Placeholder 8">
            <a:extLst>
              <a:ext uri="{FF2B5EF4-FFF2-40B4-BE49-F238E27FC236}">
                <a16:creationId xmlns:a16="http://schemas.microsoft.com/office/drawing/2014/main" id="{F762AF22-9826-4A3E-BEAF-97A3BAC3A975}"/>
              </a:ext>
            </a:extLst>
          </p:cNvPr>
          <p:cNvSpPr>
            <a:spLocks noGrp="1"/>
          </p:cNvSpPr>
          <p:nvPr>
            <p:ph type="sldNum" sz="quarter" idx="12"/>
          </p:nvPr>
        </p:nvSpPr>
        <p:spPr>
          <a:xfrm>
            <a:off x="8610600" y="6356350"/>
            <a:ext cx="2743200" cy="365125"/>
          </a:xfrm>
          <a:prstGeom prst="rect">
            <a:avLst/>
          </a:prstGeom>
        </p:spPr>
        <p:txBody>
          <a:bodyPr/>
          <a:lstStyle/>
          <a:p>
            <a:fld id="{3D49A7F4-9B60-4A5E-AF1E-92CD66206E12}" type="slidenum">
              <a:rPr lang="ru-RU" smtClean="0"/>
              <a:t>‹#›</a:t>
            </a:fld>
            <a:endParaRPr lang="ru-RU"/>
          </a:p>
        </p:txBody>
      </p:sp>
    </p:spTree>
    <p:extLst>
      <p:ext uri="{BB962C8B-B14F-4D97-AF65-F5344CB8AC3E}">
        <p14:creationId xmlns:p14="http://schemas.microsoft.com/office/powerpoint/2010/main" val="3687578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1DC855E-5115-44C4-AE0B-81DBBBF3D6B1}"/>
              </a:ext>
            </a:extLst>
          </p:cNvPr>
          <p:cNvSpPr>
            <a:spLocks noGrp="1"/>
          </p:cNvSpPr>
          <p:nvPr>
            <p:ph type="dt" sz="half" idx="10"/>
          </p:nvPr>
        </p:nvSpPr>
        <p:spPr>
          <a:xfrm>
            <a:off x="838200" y="6356350"/>
            <a:ext cx="2743200" cy="365125"/>
          </a:xfrm>
          <a:prstGeom prst="rect">
            <a:avLst/>
          </a:prstGeom>
        </p:spPr>
        <p:txBody>
          <a:bodyPr/>
          <a:lstStyle/>
          <a:p>
            <a:fld id="{CA9C7708-678C-420E-A931-FB88A8283C9D}" type="datetime1">
              <a:rPr lang="ru-RU" smtClean="0"/>
              <a:t>26.03.2022</a:t>
            </a:fld>
            <a:endParaRPr lang="ru-RU"/>
          </a:p>
        </p:txBody>
      </p:sp>
      <p:sp>
        <p:nvSpPr>
          <p:cNvPr id="4" name="Footer Placeholder 3">
            <a:extLst>
              <a:ext uri="{FF2B5EF4-FFF2-40B4-BE49-F238E27FC236}">
                <a16:creationId xmlns:a16="http://schemas.microsoft.com/office/drawing/2014/main" id="{7B4B785B-2A5A-423C-9236-BF4CA3DD4813}"/>
              </a:ext>
            </a:extLst>
          </p:cNvPr>
          <p:cNvSpPr>
            <a:spLocks noGrp="1"/>
          </p:cNvSpPr>
          <p:nvPr>
            <p:ph type="ftr" sz="quarter" idx="11"/>
          </p:nvPr>
        </p:nvSpPr>
        <p:spPr>
          <a:xfrm>
            <a:off x="4038600" y="6356350"/>
            <a:ext cx="4114800" cy="365125"/>
          </a:xfrm>
          <a:prstGeom prst="rect">
            <a:avLst/>
          </a:prstGeom>
        </p:spPr>
        <p:txBody>
          <a:bodyPr/>
          <a:lstStyle/>
          <a:p>
            <a:endParaRPr lang="ru-RU"/>
          </a:p>
        </p:txBody>
      </p:sp>
      <p:sp>
        <p:nvSpPr>
          <p:cNvPr id="5" name="Slide Number Placeholder 4">
            <a:extLst>
              <a:ext uri="{FF2B5EF4-FFF2-40B4-BE49-F238E27FC236}">
                <a16:creationId xmlns:a16="http://schemas.microsoft.com/office/drawing/2014/main" id="{ABD48E29-F39A-47EB-8F89-0EF00E6184B9}"/>
              </a:ext>
            </a:extLst>
          </p:cNvPr>
          <p:cNvSpPr>
            <a:spLocks noGrp="1"/>
          </p:cNvSpPr>
          <p:nvPr>
            <p:ph type="sldNum" sz="quarter" idx="12"/>
          </p:nvPr>
        </p:nvSpPr>
        <p:spPr>
          <a:xfrm>
            <a:off x="8610600" y="6356350"/>
            <a:ext cx="2743200" cy="365125"/>
          </a:xfrm>
          <a:prstGeom prst="rect">
            <a:avLst/>
          </a:prstGeom>
        </p:spPr>
        <p:txBody>
          <a:bodyPr/>
          <a:lstStyle/>
          <a:p>
            <a:fld id="{3D49A7F4-9B60-4A5E-AF1E-92CD66206E12}" type="slidenum">
              <a:rPr lang="ru-RU" smtClean="0"/>
              <a:t>‹#›</a:t>
            </a:fld>
            <a:endParaRPr lang="ru-RU"/>
          </a:p>
        </p:txBody>
      </p:sp>
    </p:spTree>
    <p:extLst>
      <p:ext uri="{BB962C8B-B14F-4D97-AF65-F5344CB8AC3E}">
        <p14:creationId xmlns:p14="http://schemas.microsoft.com/office/powerpoint/2010/main" val="13811112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D4851-E796-4B5A-8F01-B90FCB20D56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C5C6719B-92DB-421E-A060-9A949182316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24B2D8EC-9D19-4F3D-8723-BEF3F55EE80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EBE557-57D7-4446-BF71-7E9D061268F5}"/>
              </a:ext>
            </a:extLst>
          </p:cNvPr>
          <p:cNvSpPr>
            <a:spLocks noGrp="1"/>
          </p:cNvSpPr>
          <p:nvPr>
            <p:ph type="dt" sz="half" idx="10"/>
          </p:nvPr>
        </p:nvSpPr>
        <p:spPr>
          <a:xfrm>
            <a:off x="838200" y="6356350"/>
            <a:ext cx="2743200" cy="365125"/>
          </a:xfrm>
          <a:prstGeom prst="rect">
            <a:avLst/>
          </a:prstGeom>
        </p:spPr>
        <p:txBody>
          <a:bodyPr/>
          <a:lstStyle/>
          <a:p>
            <a:fld id="{2AABB296-189F-465E-A410-5B905DE0DA20}" type="datetime1">
              <a:rPr lang="ru-RU" smtClean="0"/>
              <a:t>26.03.2022</a:t>
            </a:fld>
            <a:endParaRPr lang="ru-RU"/>
          </a:p>
        </p:txBody>
      </p:sp>
      <p:sp>
        <p:nvSpPr>
          <p:cNvPr id="6" name="Footer Placeholder 5">
            <a:extLst>
              <a:ext uri="{FF2B5EF4-FFF2-40B4-BE49-F238E27FC236}">
                <a16:creationId xmlns:a16="http://schemas.microsoft.com/office/drawing/2014/main" id="{80943F46-D320-4C37-A22E-1E7737E96767}"/>
              </a:ext>
            </a:extLst>
          </p:cNvPr>
          <p:cNvSpPr>
            <a:spLocks noGrp="1"/>
          </p:cNvSpPr>
          <p:nvPr>
            <p:ph type="ftr" sz="quarter" idx="11"/>
          </p:nvPr>
        </p:nvSpPr>
        <p:spPr>
          <a:xfrm>
            <a:off x="4038600" y="6356350"/>
            <a:ext cx="4114800" cy="365125"/>
          </a:xfrm>
          <a:prstGeom prst="rect">
            <a:avLst/>
          </a:prstGeom>
        </p:spPr>
        <p:txBody>
          <a:bodyPr/>
          <a:lstStyle/>
          <a:p>
            <a:endParaRPr lang="ru-RU"/>
          </a:p>
        </p:txBody>
      </p:sp>
      <p:sp>
        <p:nvSpPr>
          <p:cNvPr id="7" name="Slide Number Placeholder 6">
            <a:extLst>
              <a:ext uri="{FF2B5EF4-FFF2-40B4-BE49-F238E27FC236}">
                <a16:creationId xmlns:a16="http://schemas.microsoft.com/office/drawing/2014/main" id="{E2678EF3-E145-4449-8C9A-58D20DA6E8BB}"/>
              </a:ext>
            </a:extLst>
          </p:cNvPr>
          <p:cNvSpPr>
            <a:spLocks noGrp="1"/>
          </p:cNvSpPr>
          <p:nvPr>
            <p:ph type="sldNum" sz="quarter" idx="12"/>
          </p:nvPr>
        </p:nvSpPr>
        <p:spPr>
          <a:xfrm>
            <a:off x="8610600" y="6356350"/>
            <a:ext cx="2743200" cy="365125"/>
          </a:xfrm>
          <a:prstGeom prst="rect">
            <a:avLst/>
          </a:prstGeom>
        </p:spPr>
        <p:txBody>
          <a:bodyPr/>
          <a:lstStyle/>
          <a:p>
            <a:fld id="{3D49A7F4-9B60-4A5E-AF1E-92CD66206E12}" type="slidenum">
              <a:rPr lang="ru-RU" smtClean="0"/>
              <a:t>‹#›</a:t>
            </a:fld>
            <a:endParaRPr lang="ru-RU"/>
          </a:p>
        </p:txBody>
      </p:sp>
    </p:spTree>
    <p:extLst>
      <p:ext uri="{BB962C8B-B14F-4D97-AF65-F5344CB8AC3E}">
        <p14:creationId xmlns:p14="http://schemas.microsoft.com/office/powerpoint/2010/main" val="2383340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B046C-1D83-4B68-B212-4497AC96ED4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20D4D90A-326D-4398-9C6B-C9B1CD49A7F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00293CB0-298C-43BE-8539-AAD737DD4894}"/>
              </a:ext>
            </a:extLst>
          </p:cNvPr>
          <p:cNvSpPr>
            <a:spLocks noGrp="1"/>
          </p:cNvSpPr>
          <p:nvPr>
            <p:ph type="dt" sz="half" idx="10"/>
          </p:nvPr>
        </p:nvSpPr>
        <p:spPr>
          <a:xfrm>
            <a:off x="838200" y="6356350"/>
            <a:ext cx="2743200" cy="365125"/>
          </a:xfrm>
          <a:prstGeom prst="rect">
            <a:avLst/>
          </a:prstGeom>
        </p:spPr>
        <p:txBody>
          <a:bodyPr/>
          <a:lstStyle/>
          <a:p>
            <a:fld id="{71A7B8AD-843C-400F-912C-731C07438716}" type="datetime1">
              <a:rPr lang="ru-RU" smtClean="0"/>
              <a:t>26.03.2022</a:t>
            </a:fld>
            <a:endParaRPr lang="ru-RU"/>
          </a:p>
        </p:txBody>
      </p:sp>
      <p:sp>
        <p:nvSpPr>
          <p:cNvPr id="5" name="Footer Placeholder 4">
            <a:extLst>
              <a:ext uri="{FF2B5EF4-FFF2-40B4-BE49-F238E27FC236}">
                <a16:creationId xmlns:a16="http://schemas.microsoft.com/office/drawing/2014/main" id="{04C95E69-DD71-481C-80C9-5B4FAF21AB60}"/>
              </a:ext>
            </a:extLst>
          </p:cNvPr>
          <p:cNvSpPr>
            <a:spLocks noGrp="1"/>
          </p:cNvSpPr>
          <p:nvPr>
            <p:ph type="ftr" sz="quarter" idx="11"/>
          </p:nvPr>
        </p:nvSpPr>
        <p:spPr>
          <a:xfrm>
            <a:off x="4038600" y="6356350"/>
            <a:ext cx="4114800" cy="365125"/>
          </a:xfrm>
          <a:prstGeom prst="rect">
            <a:avLst/>
          </a:prstGeom>
        </p:spPr>
        <p:txBody>
          <a:bodyPr/>
          <a:lstStyle/>
          <a:p>
            <a:endParaRPr lang="ru-RU"/>
          </a:p>
        </p:txBody>
      </p:sp>
      <p:sp>
        <p:nvSpPr>
          <p:cNvPr id="6" name="Slide Number Placeholder 5">
            <a:extLst>
              <a:ext uri="{FF2B5EF4-FFF2-40B4-BE49-F238E27FC236}">
                <a16:creationId xmlns:a16="http://schemas.microsoft.com/office/drawing/2014/main" id="{7C366691-28C2-4A66-9926-B262E038F65A}"/>
              </a:ext>
            </a:extLst>
          </p:cNvPr>
          <p:cNvSpPr>
            <a:spLocks noGrp="1"/>
          </p:cNvSpPr>
          <p:nvPr>
            <p:ph type="sldNum" sz="quarter" idx="12"/>
          </p:nvPr>
        </p:nvSpPr>
        <p:spPr>
          <a:xfrm>
            <a:off x="8610600" y="6356350"/>
            <a:ext cx="2743200" cy="365125"/>
          </a:xfrm>
          <a:prstGeom prst="rect">
            <a:avLst/>
          </a:prstGeom>
        </p:spPr>
        <p:txBody>
          <a:bodyPr/>
          <a:lstStyle/>
          <a:p>
            <a:fld id="{3D49A7F4-9B60-4A5E-AF1E-92CD66206E12}" type="slidenum">
              <a:rPr lang="ru-RU" smtClean="0"/>
              <a:t>‹#›</a:t>
            </a:fld>
            <a:endParaRPr lang="ru-RU"/>
          </a:p>
        </p:txBody>
      </p:sp>
    </p:spTree>
    <p:extLst>
      <p:ext uri="{BB962C8B-B14F-4D97-AF65-F5344CB8AC3E}">
        <p14:creationId xmlns:p14="http://schemas.microsoft.com/office/powerpoint/2010/main" val="2951455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5890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7" r:id="rId8"/>
    <p:sldLayoutId id="2147483658" r:id="rId9"/>
    <p:sldLayoutId id="2147483659" r:id="rId10"/>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a:extLst>
              <a:ext uri="{FF2B5EF4-FFF2-40B4-BE49-F238E27FC236}">
                <a16:creationId xmlns:a16="http://schemas.microsoft.com/office/drawing/2014/main" id="{50758E0D-0B28-49C1-B108-77FA17FE9855}"/>
              </a:ext>
            </a:extLst>
          </p:cNvPr>
          <p:cNvSpPr>
            <a:spLocks noGrp="1"/>
          </p:cNvSpPr>
          <p:nvPr>
            <p:ph type="title" idx="4294967295"/>
          </p:nvPr>
        </p:nvSpPr>
        <p:spPr>
          <a:xfrm>
            <a:off x="416883" y="2479561"/>
            <a:ext cx="11435508" cy="1814040"/>
          </a:xfrm>
          <a:prstGeom prst="rect">
            <a:avLst/>
          </a:prstGeom>
        </p:spPr>
        <p:txBody>
          <a:bodyPr/>
          <a:lstStyle/>
          <a:p>
            <a:pPr algn="ctr"/>
            <a:r>
              <a:rPr lang="en-US" sz="5000" b="1" dirty="0" smtClean="0">
                <a:solidFill>
                  <a:srgbClr val="005064"/>
                </a:solidFill>
                <a:latin typeface="Cambria" panose="02040503050406030204" pitchFamily="18" charset="0"/>
                <a:ea typeface="Cambria" panose="02040503050406030204" pitchFamily="18" charset="0"/>
              </a:rPr>
              <a:t>NGÔN NGỮ LẬP TRÌNH </a:t>
            </a:r>
            <a:br>
              <a:rPr lang="en-US" sz="5000" b="1" dirty="0" smtClean="0">
                <a:solidFill>
                  <a:srgbClr val="005064"/>
                </a:solidFill>
                <a:latin typeface="Cambria" panose="02040503050406030204" pitchFamily="18" charset="0"/>
                <a:ea typeface="Cambria" panose="02040503050406030204" pitchFamily="18" charset="0"/>
              </a:rPr>
            </a:br>
            <a:r>
              <a:rPr lang="en-US" sz="5000" b="1" dirty="0" smtClean="0">
                <a:solidFill>
                  <a:srgbClr val="005064"/>
                </a:solidFill>
                <a:latin typeface="Cambria" panose="02040503050406030204" pitchFamily="18" charset="0"/>
                <a:ea typeface="Cambria" panose="02040503050406030204" pitchFamily="18" charset="0"/>
              </a:rPr>
              <a:t>KHOA HỌC</a:t>
            </a:r>
            <a:endParaRPr lang="ru-RU" sz="5000" b="1" dirty="0">
              <a:solidFill>
                <a:srgbClr val="005064"/>
              </a:solidFill>
              <a:latin typeface="Cambria" panose="02040503050406030204" pitchFamily="18" charset="0"/>
              <a:ea typeface="Cambria" panose="02040503050406030204" pitchFamily="18" charset="0"/>
            </a:endParaRPr>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13" name="TextBox 12"/>
          <p:cNvSpPr txBox="1"/>
          <p:nvPr/>
        </p:nvSpPr>
        <p:spPr>
          <a:xfrm>
            <a:off x="364446" y="6488668"/>
            <a:ext cx="3035300" cy="369332"/>
          </a:xfrm>
          <a:prstGeom prst="rect">
            <a:avLst/>
          </a:prstGeom>
          <a:noFill/>
        </p:spPr>
        <p:txBody>
          <a:bodyPr wrap="square" rtlCol="0">
            <a:spAutoFit/>
          </a:bodyPr>
          <a:lstStyle/>
          <a:p>
            <a:r>
              <a:rPr lang="vi-VN" dirty="0" smtClean="0">
                <a:solidFill>
                  <a:schemeClr val="bg1"/>
                </a:solidFill>
              </a:rPr>
              <a:t>Nguyễn Mạnh Cường</a:t>
            </a:r>
            <a:endParaRPr lang="vi-VN" dirty="0">
              <a:solidFill>
                <a:schemeClr val="bg1"/>
              </a:solidFill>
            </a:endParaRPr>
          </a:p>
        </p:txBody>
      </p:sp>
    </p:spTree>
    <p:extLst>
      <p:ext uri="{BB962C8B-B14F-4D97-AF65-F5344CB8AC3E}">
        <p14:creationId xmlns:p14="http://schemas.microsoft.com/office/powerpoint/2010/main" val="5153652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10</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1: Tổng quan Python</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14" name="Rectangle 13"/>
          <p:cNvSpPr/>
          <p:nvPr/>
        </p:nvSpPr>
        <p:spPr>
          <a:xfrm>
            <a:off x="4447311" y="161448"/>
            <a:ext cx="7481454" cy="609398"/>
          </a:xfrm>
          <a:prstGeom prst="rect">
            <a:avLst/>
          </a:prstGeom>
        </p:spPr>
        <p:txBody>
          <a:bodyPr wrap="square">
            <a:spAutoFit/>
          </a:bodyPr>
          <a:lstStyle/>
          <a:p>
            <a:pPr algn="r">
              <a:lnSpc>
                <a:spcPct val="120000"/>
              </a:lnSpc>
              <a:spcBef>
                <a:spcPts val="400"/>
              </a:spcBef>
            </a:pPr>
            <a:r>
              <a:rPr lang="vi-VN" sz="2800" b="1" dirty="0" smtClean="0">
                <a:solidFill>
                  <a:schemeClr val="bg1"/>
                </a:solidFill>
                <a:latin typeface="Book Antiqua" panose="02040602050305030304" pitchFamily="18" charset="0"/>
              </a:rPr>
              <a:t>3. Python </a:t>
            </a:r>
            <a:r>
              <a:rPr lang="vi-VN" sz="2800" b="1" dirty="0">
                <a:solidFill>
                  <a:schemeClr val="bg1"/>
                </a:solidFill>
                <a:latin typeface="Book Antiqua" panose="02040602050305030304" pitchFamily="18" charset="0"/>
              </a:rPr>
              <a:t>Expression – </a:t>
            </a:r>
            <a:r>
              <a:rPr lang="vi-VN" sz="2800" b="1" dirty="0" smtClean="0">
                <a:solidFill>
                  <a:schemeClr val="bg1"/>
                </a:solidFill>
                <a:latin typeface="Book Antiqua" panose="02040602050305030304" pitchFamily="18" charset="0"/>
              </a:rPr>
              <a:t>Biểu thức</a:t>
            </a:r>
            <a:endParaRPr lang="vi-VN" sz="2800" b="1" dirty="0">
              <a:solidFill>
                <a:schemeClr val="bg1"/>
              </a:solidFill>
              <a:latin typeface="Book Antiqua" panose="02040602050305030304" pitchFamily="18" charset="0"/>
            </a:endParaRPr>
          </a:p>
        </p:txBody>
      </p:sp>
      <p:sp>
        <p:nvSpPr>
          <p:cNvPr id="17" name="Rectangle 16"/>
          <p:cNvSpPr/>
          <p:nvPr/>
        </p:nvSpPr>
        <p:spPr>
          <a:xfrm>
            <a:off x="505783" y="1237007"/>
            <a:ext cx="11028218" cy="494751"/>
          </a:xfrm>
          <a:prstGeom prst="rect">
            <a:avLst/>
          </a:prstGeom>
        </p:spPr>
        <p:txBody>
          <a:bodyPr wrap="square">
            <a:spAutoFit/>
          </a:bodyPr>
          <a:lstStyle/>
          <a:p>
            <a:pPr marL="342900" indent="-342900" algn="just">
              <a:lnSpc>
                <a:spcPct val="120000"/>
              </a:lnSpc>
              <a:spcBef>
                <a:spcPts val="400"/>
              </a:spcBef>
              <a:buFont typeface="Arial" panose="020B0604020202020204" pitchFamily="34" charset="0"/>
              <a:buChar char="•"/>
            </a:pPr>
            <a:r>
              <a:rPr lang="vi-VN" sz="2400" b="1" dirty="0" smtClean="0">
                <a:solidFill>
                  <a:srgbClr val="005064"/>
                </a:solidFill>
                <a:ea typeface="Times New Roman" panose="02020603050405020304" pitchFamily="18" charset="0"/>
              </a:rPr>
              <a:t>Toán tử</a:t>
            </a:r>
            <a:endParaRPr lang="vi-VN" sz="2400" b="1" dirty="0">
              <a:solidFill>
                <a:srgbClr val="005064"/>
              </a:solidFill>
              <a:ea typeface="Times New Roman" panose="02020603050405020304" pitchFamily="18" charset="0"/>
            </a:endParaRPr>
          </a:p>
        </p:txBody>
      </p:sp>
      <p:sp>
        <p:nvSpPr>
          <p:cNvPr id="2" name="Rectangle 1"/>
          <p:cNvSpPr/>
          <p:nvPr/>
        </p:nvSpPr>
        <p:spPr>
          <a:xfrm>
            <a:off x="1168400" y="1867238"/>
            <a:ext cx="10020300" cy="2568717"/>
          </a:xfrm>
          <a:prstGeom prst="rect">
            <a:avLst/>
          </a:prstGeom>
        </p:spPr>
        <p:txBody>
          <a:bodyPr wrap="square">
            <a:spAutoFit/>
          </a:bodyPr>
          <a:lstStyle/>
          <a:p>
            <a:pPr marL="285750" indent="-285750">
              <a:lnSpc>
                <a:spcPct val="150000"/>
              </a:lnSpc>
              <a:buFont typeface="Courier New" panose="02070309020205020404" pitchFamily="49" charset="0"/>
              <a:buChar char="o"/>
            </a:pPr>
            <a:r>
              <a:rPr lang="en-US" sz="2200" dirty="0">
                <a:solidFill>
                  <a:srgbClr val="0070C0"/>
                </a:solidFill>
                <a:latin typeface="Arial" panose="020B0604020202020204" pitchFamily="34" charset="0"/>
                <a:cs typeface="Arial" panose="020B0604020202020204" pitchFamily="34" charset="0"/>
              </a:rPr>
              <a:t>Arithmetic </a:t>
            </a:r>
            <a:r>
              <a:rPr lang="en-US" sz="2200" dirty="0" smtClean="0">
                <a:solidFill>
                  <a:srgbClr val="0070C0"/>
                </a:solidFill>
                <a:latin typeface="Arial" panose="020B0604020202020204" pitchFamily="34" charset="0"/>
                <a:cs typeface="Arial" panose="020B0604020202020204" pitchFamily="34" charset="0"/>
              </a:rPr>
              <a:t>operators:	+, -, *, /, %, **, //</a:t>
            </a:r>
            <a:endParaRPr lang="en-US" sz="2200" dirty="0">
              <a:solidFill>
                <a:srgbClr val="0070C0"/>
              </a:solidFill>
              <a:latin typeface="Arial" panose="020B0604020202020204" pitchFamily="34" charset="0"/>
              <a:cs typeface="Arial" panose="020B0604020202020204" pitchFamily="34" charset="0"/>
            </a:endParaRPr>
          </a:p>
          <a:p>
            <a:pPr marL="285750" indent="-285750">
              <a:lnSpc>
                <a:spcPct val="150000"/>
              </a:lnSpc>
              <a:buFont typeface="Courier New" panose="02070309020205020404" pitchFamily="49" charset="0"/>
              <a:buChar char="o"/>
            </a:pPr>
            <a:r>
              <a:rPr lang="en-US" sz="2200" dirty="0">
                <a:solidFill>
                  <a:srgbClr val="0070C0"/>
                </a:solidFill>
                <a:latin typeface="Arial" panose="020B0604020202020204" pitchFamily="34" charset="0"/>
                <a:cs typeface="Arial" panose="020B0604020202020204" pitchFamily="34" charset="0"/>
              </a:rPr>
              <a:t>Assignment </a:t>
            </a:r>
            <a:r>
              <a:rPr lang="en-US" sz="2200" dirty="0" smtClean="0">
                <a:solidFill>
                  <a:srgbClr val="0070C0"/>
                </a:solidFill>
                <a:latin typeface="Arial" panose="020B0604020202020204" pitchFamily="34" charset="0"/>
                <a:cs typeface="Arial" panose="020B0604020202020204" pitchFamily="34" charset="0"/>
              </a:rPr>
              <a:t>operators:	=, +=, -=, *=,....</a:t>
            </a:r>
            <a:endParaRPr lang="en-US" sz="2200" dirty="0">
              <a:solidFill>
                <a:srgbClr val="0070C0"/>
              </a:solidFill>
              <a:latin typeface="Arial" panose="020B0604020202020204" pitchFamily="34" charset="0"/>
              <a:cs typeface="Arial" panose="020B0604020202020204" pitchFamily="34" charset="0"/>
            </a:endParaRPr>
          </a:p>
          <a:p>
            <a:pPr marL="285750" indent="-285750">
              <a:lnSpc>
                <a:spcPct val="150000"/>
              </a:lnSpc>
              <a:buFont typeface="Courier New" panose="02070309020205020404" pitchFamily="49" charset="0"/>
              <a:buChar char="o"/>
            </a:pPr>
            <a:r>
              <a:rPr lang="en-US" sz="2200" dirty="0">
                <a:solidFill>
                  <a:srgbClr val="0070C0"/>
                </a:solidFill>
                <a:latin typeface="Arial" panose="020B0604020202020204" pitchFamily="34" charset="0"/>
                <a:cs typeface="Arial" panose="020B0604020202020204" pitchFamily="34" charset="0"/>
              </a:rPr>
              <a:t>Comparison </a:t>
            </a:r>
            <a:r>
              <a:rPr lang="en-US" sz="2200" dirty="0" smtClean="0">
                <a:solidFill>
                  <a:srgbClr val="0070C0"/>
                </a:solidFill>
                <a:latin typeface="Arial" panose="020B0604020202020204" pitchFamily="34" charset="0"/>
                <a:cs typeface="Arial" panose="020B0604020202020204" pitchFamily="34" charset="0"/>
              </a:rPr>
              <a:t>operators: 	==, !=, &gt;, &lt;, &gt;=, &lt;=</a:t>
            </a:r>
            <a:endParaRPr lang="en-US" sz="2200" dirty="0">
              <a:solidFill>
                <a:srgbClr val="0070C0"/>
              </a:solidFill>
              <a:latin typeface="Arial" panose="020B0604020202020204" pitchFamily="34" charset="0"/>
              <a:cs typeface="Arial" panose="020B0604020202020204" pitchFamily="34" charset="0"/>
            </a:endParaRPr>
          </a:p>
          <a:p>
            <a:pPr marL="285750" indent="-285750">
              <a:lnSpc>
                <a:spcPct val="150000"/>
              </a:lnSpc>
              <a:buFont typeface="Courier New" panose="02070309020205020404" pitchFamily="49" charset="0"/>
              <a:buChar char="o"/>
            </a:pPr>
            <a:r>
              <a:rPr lang="en-US" sz="2200" dirty="0">
                <a:solidFill>
                  <a:srgbClr val="0070C0"/>
                </a:solidFill>
                <a:latin typeface="Arial" panose="020B0604020202020204" pitchFamily="34" charset="0"/>
                <a:cs typeface="Arial" panose="020B0604020202020204" pitchFamily="34" charset="0"/>
              </a:rPr>
              <a:t>Logical </a:t>
            </a:r>
            <a:r>
              <a:rPr lang="en-US" sz="2200" dirty="0" smtClean="0">
                <a:solidFill>
                  <a:srgbClr val="0070C0"/>
                </a:solidFill>
                <a:latin typeface="Arial" panose="020B0604020202020204" pitchFamily="34" charset="0"/>
                <a:cs typeface="Arial" panose="020B0604020202020204" pitchFamily="34" charset="0"/>
              </a:rPr>
              <a:t>operators:		and, or, not</a:t>
            </a:r>
          </a:p>
          <a:p>
            <a:pPr marL="285750" indent="-285750">
              <a:lnSpc>
                <a:spcPct val="150000"/>
              </a:lnSpc>
              <a:buFont typeface="Courier New" panose="02070309020205020404" pitchFamily="49" charset="0"/>
              <a:buChar char="o"/>
            </a:pPr>
            <a:r>
              <a:rPr lang="en-US" sz="2200" dirty="0" smtClean="0">
                <a:solidFill>
                  <a:srgbClr val="0070C0"/>
                </a:solidFill>
                <a:latin typeface="Arial" panose="020B0604020202020204" pitchFamily="34" charset="0"/>
                <a:cs typeface="Arial" panose="020B0604020202020204" pitchFamily="34" charset="0"/>
              </a:rPr>
              <a:t>...</a:t>
            </a:r>
          </a:p>
        </p:txBody>
      </p:sp>
      <p:sp>
        <p:nvSpPr>
          <p:cNvPr id="22" name="Rectangle 21"/>
          <p:cNvSpPr/>
          <p:nvPr/>
        </p:nvSpPr>
        <p:spPr>
          <a:xfrm>
            <a:off x="581891" y="4571435"/>
            <a:ext cx="11028218" cy="494751"/>
          </a:xfrm>
          <a:prstGeom prst="rect">
            <a:avLst/>
          </a:prstGeom>
        </p:spPr>
        <p:txBody>
          <a:bodyPr wrap="square">
            <a:spAutoFit/>
          </a:bodyPr>
          <a:lstStyle/>
          <a:p>
            <a:pPr marL="342900" indent="-342900" algn="just">
              <a:lnSpc>
                <a:spcPct val="120000"/>
              </a:lnSpc>
              <a:spcBef>
                <a:spcPts val="400"/>
              </a:spcBef>
              <a:buFont typeface="Arial" panose="020B0604020202020204" pitchFamily="34" charset="0"/>
              <a:buChar char="•"/>
            </a:pPr>
            <a:r>
              <a:rPr lang="vi-VN" sz="2400" b="1" dirty="0" smtClean="0">
                <a:solidFill>
                  <a:srgbClr val="005064"/>
                </a:solidFill>
                <a:ea typeface="Times New Roman" panose="02020603050405020304" pitchFamily="18" charset="0"/>
              </a:rPr>
              <a:t>Toán hạng</a:t>
            </a:r>
            <a:endParaRPr lang="vi-VN" sz="2400" b="1" dirty="0">
              <a:solidFill>
                <a:srgbClr val="005064"/>
              </a:solidFill>
              <a:ea typeface="Times New Roman" panose="02020603050405020304" pitchFamily="18" charset="0"/>
            </a:endParaRPr>
          </a:p>
        </p:txBody>
      </p:sp>
      <p:sp>
        <p:nvSpPr>
          <p:cNvPr id="26" name="Rectangle 25"/>
          <p:cNvSpPr/>
          <p:nvPr/>
        </p:nvSpPr>
        <p:spPr>
          <a:xfrm>
            <a:off x="1168400" y="5155884"/>
            <a:ext cx="10020300" cy="600164"/>
          </a:xfrm>
          <a:prstGeom prst="rect">
            <a:avLst/>
          </a:prstGeom>
        </p:spPr>
        <p:txBody>
          <a:bodyPr wrap="square">
            <a:spAutoFit/>
          </a:bodyPr>
          <a:lstStyle/>
          <a:p>
            <a:pPr marL="285750" indent="-285750">
              <a:lnSpc>
                <a:spcPct val="150000"/>
              </a:lnSpc>
              <a:buFont typeface="Courier New" panose="02070309020205020404" pitchFamily="49" charset="0"/>
              <a:buChar char="o"/>
            </a:pPr>
            <a:r>
              <a:rPr lang="en-US" sz="2200" dirty="0" err="1" smtClean="0">
                <a:solidFill>
                  <a:srgbClr val="0070C0"/>
                </a:solidFill>
                <a:latin typeface="Arial" panose="020B0604020202020204" pitchFamily="34" charset="0"/>
                <a:cs typeface="Arial" panose="020B0604020202020204" pitchFamily="34" charset="0"/>
              </a:rPr>
              <a:t>Hằng</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Biến</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Hàm</a:t>
            </a:r>
            <a:endParaRPr lang="en-US" sz="2200" dirty="0" smtClean="0">
              <a:solidFill>
                <a:srgbClr val="0070C0"/>
              </a:solidFill>
              <a:latin typeface="Arial" panose="020B0604020202020204" pitchFamily="34" charset="0"/>
              <a:cs typeface="Arial" panose="020B0604020202020204" pitchFamily="34" charset="0"/>
            </a:endParaRPr>
          </a:p>
        </p:txBody>
      </p:sp>
      <p:sp>
        <p:nvSpPr>
          <p:cNvPr id="27" name="Rectangle 26"/>
          <p:cNvSpPr/>
          <p:nvPr/>
        </p:nvSpPr>
        <p:spPr>
          <a:xfrm>
            <a:off x="1168400" y="5655263"/>
            <a:ext cx="10020300" cy="600164"/>
          </a:xfrm>
          <a:prstGeom prst="rect">
            <a:avLst/>
          </a:prstGeom>
        </p:spPr>
        <p:txBody>
          <a:bodyPr wrap="square">
            <a:spAutoFit/>
          </a:bodyPr>
          <a:lstStyle/>
          <a:p>
            <a:pPr marL="285750" indent="-285750">
              <a:lnSpc>
                <a:spcPct val="150000"/>
              </a:lnSpc>
              <a:buFont typeface="Courier New" panose="02070309020205020404" pitchFamily="49" charset="0"/>
              <a:buChar char="o"/>
            </a:pPr>
            <a:r>
              <a:rPr lang="en-US" sz="2200" dirty="0" err="1" smtClean="0">
                <a:solidFill>
                  <a:srgbClr val="0070C0"/>
                </a:solidFill>
                <a:latin typeface="Arial" panose="020B0604020202020204" pitchFamily="34" charset="0"/>
                <a:cs typeface="Arial" panose="020B0604020202020204" pitchFamily="34" charset="0"/>
              </a:rPr>
              <a:t>Hằng</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số</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hằng</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xâu</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hằng</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ký</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tự</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hằng</a:t>
            </a:r>
            <a:r>
              <a:rPr lang="en-US" sz="2200" dirty="0" smtClean="0">
                <a:solidFill>
                  <a:srgbClr val="0070C0"/>
                </a:solidFill>
                <a:latin typeface="Arial" panose="020B0604020202020204" pitchFamily="34" charset="0"/>
                <a:cs typeface="Arial" panose="020B0604020202020204" pitchFamily="34" charset="0"/>
              </a:rPr>
              <a:t> date</a:t>
            </a:r>
          </a:p>
        </p:txBody>
      </p:sp>
    </p:spTree>
    <p:extLst>
      <p:ext uri="{BB962C8B-B14F-4D97-AF65-F5344CB8AC3E}">
        <p14:creationId xmlns:p14="http://schemas.microsoft.com/office/powerpoint/2010/main" val="4958781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11</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1: Tổng quan Python</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14" name="Rectangle 13"/>
          <p:cNvSpPr/>
          <p:nvPr/>
        </p:nvSpPr>
        <p:spPr>
          <a:xfrm>
            <a:off x="4447311" y="161448"/>
            <a:ext cx="7481454" cy="609398"/>
          </a:xfrm>
          <a:prstGeom prst="rect">
            <a:avLst/>
          </a:prstGeom>
        </p:spPr>
        <p:txBody>
          <a:bodyPr wrap="square">
            <a:spAutoFit/>
          </a:bodyPr>
          <a:lstStyle/>
          <a:p>
            <a:pPr algn="r">
              <a:lnSpc>
                <a:spcPct val="120000"/>
              </a:lnSpc>
              <a:spcBef>
                <a:spcPts val="400"/>
              </a:spcBef>
            </a:pPr>
            <a:r>
              <a:rPr lang="vi-VN" sz="2800" b="1" dirty="0" smtClean="0">
                <a:solidFill>
                  <a:schemeClr val="bg1"/>
                </a:solidFill>
                <a:latin typeface="Book Antiqua" panose="02040602050305030304" pitchFamily="18" charset="0"/>
              </a:rPr>
              <a:t>4. Python In/Out </a:t>
            </a:r>
            <a:r>
              <a:rPr lang="vi-VN" sz="2800" b="1" dirty="0">
                <a:solidFill>
                  <a:schemeClr val="bg1"/>
                </a:solidFill>
                <a:latin typeface="Book Antiqua" panose="02040602050305030304" pitchFamily="18" charset="0"/>
              </a:rPr>
              <a:t>– </a:t>
            </a:r>
            <a:r>
              <a:rPr lang="vi-VN" sz="2800" b="1" dirty="0" smtClean="0">
                <a:solidFill>
                  <a:schemeClr val="bg1"/>
                </a:solidFill>
                <a:latin typeface="Book Antiqua" panose="02040602050305030304" pitchFamily="18" charset="0"/>
              </a:rPr>
              <a:t>Nhập/xuất</a:t>
            </a:r>
            <a:endParaRPr lang="vi-VN" sz="2800" b="1" dirty="0">
              <a:solidFill>
                <a:schemeClr val="bg1"/>
              </a:solidFill>
              <a:latin typeface="Book Antiqua" panose="02040602050305030304" pitchFamily="18" charset="0"/>
            </a:endParaRPr>
          </a:p>
        </p:txBody>
      </p:sp>
      <p:sp>
        <p:nvSpPr>
          <p:cNvPr id="17" name="Rectangle 16"/>
          <p:cNvSpPr/>
          <p:nvPr/>
        </p:nvSpPr>
        <p:spPr>
          <a:xfrm>
            <a:off x="505783" y="1237007"/>
            <a:ext cx="11028218" cy="494751"/>
          </a:xfrm>
          <a:prstGeom prst="rect">
            <a:avLst/>
          </a:prstGeom>
        </p:spPr>
        <p:txBody>
          <a:bodyPr wrap="square">
            <a:spAutoFit/>
          </a:bodyPr>
          <a:lstStyle/>
          <a:p>
            <a:pPr marL="342900" indent="-342900" algn="just">
              <a:lnSpc>
                <a:spcPct val="120000"/>
              </a:lnSpc>
              <a:spcBef>
                <a:spcPts val="400"/>
              </a:spcBef>
              <a:buFont typeface="Arial" panose="020B0604020202020204" pitchFamily="34" charset="0"/>
              <a:buChar char="•"/>
            </a:pPr>
            <a:r>
              <a:rPr lang="vi-VN" sz="2400" b="1" dirty="0" smtClean="0">
                <a:solidFill>
                  <a:srgbClr val="005064"/>
                </a:solidFill>
                <a:ea typeface="Times New Roman" panose="02020603050405020304" pitchFamily="18" charset="0"/>
              </a:rPr>
              <a:t>Xuất dữ liệu ra màn hình</a:t>
            </a:r>
            <a:endParaRPr lang="vi-VN" sz="2400" b="1" dirty="0">
              <a:solidFill>
                <a:srgbClr val="005064"/>
              </a:solidFill>
              <a:ea typeface="Times New Roman" panose="02020603050405020304" pitchFamily="18" charset="0"/>
            </a:endParaRPr>
          </a:p>
        </p:txBody>
      </p:sp>
      <p:sp>
        <p:nvSpPr>
          <p:cNvPr id="2" name="Rectangle 1"/>
          <p:cNvSpPr/>
          <p:nvPr/>
        </p:nvSpPr>
        <p:spPr>
          <a:xfrm>
            <a:off x="1168400" y="1737985"/>
            <a:ext cx="4339828" cy="2123658"/>
          </a:xfrm>
          <a:prstGeom prst="rect">
            <a:avLst/>
          </a:prstGeom>
        </p:spPr>
        <p:txBody>
          <a:bodyPr wrap="square">
            <a:spAutoFit/>
          </a:bodyPr>
          <a:lstStyle/>
          <a:p>
            <a:pPr marL="285750" indent="-285750">
              <a:lnSpc>
                <a:spcPct val="150000"/>
              </a:lnSpc>
              <a:buFont typeface="Courier New" panose="02070309020205020404" pitchFamily="49" charset="0"/>
              <a:buChar char="o"/>
            </a:pPr>
            <a:r>
              <a:rPr lang="en-US" sz="2200" dirty="0" err="1" smtClean="0">
                <a:solidFill>
                  <a:srgbClr val="0070C0"/>
                </a:solidFill>
                <a:latin typeface="Arial" panose="020B0604020202020204" pitchFamily="34" charset="0"/>
                <a:cs typeface="Arial" panose="020B0604020202020204" pitchFamily="34" charset="0"/>
              </a:rPr>
              <a:t>Xuất</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xâu</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ký</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tự</a:t>
            </a:r>
            <a:endParaRPr lang="en-US" sz="2200" dirty="0" smtClean="0">
              <a:solidFill>
                <a:srgbClr val="0070C0"/>
              </a:solidFill>
              <a:latin typeface="Arial" panose="020B0604020202020204" pitchFamily="34" charset="0"/>
              <a:cs typeface="Arial" panose="020B0604020202020204" pitchFamily="34" charset="0"/>
            </a:endParaRPr>
          </a:p>
          <a:p>
            <a:pPr marL="285750" indent="-285750">
              <a:lnSpc>
                <a:spcPct val="150000"/>
              </a:lnSpc>
              <a:buFont typeface="Courier New" panose="02070309020205020404" pitchFamily="49" charset="0"/>
              <a:buChar char="o"/>
            </a:pPr>
            <a:r>
              <a:rPr lang="en-US" sz="2200" dirty="0" err="1" smtClean="0">
                <a:solidFill>
                  <a:srgbClr val="0070C0"/>
                </a:solidFill>
                <a:latin typeface="Arial" panose="020B0604020202020204" pitchFamily="34" charset="0"/>
                <a:cs typeface="Arial" panose="020B0604020202020204" pitchFamily="34" charset="0"/>
              </a:rPr>
              <a:t>Xuất</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dữ</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liệu</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từ</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biến</a:t>
            </a:r>
            <a:endParaRPr lang="en-US" sz="2200" dirty="0" smtClean="0">
              <a:solidFill>
                <a:srgbClr val="0070C0"/>
              </a:solidFill>
              <a:latin typeface="Arial" panose="020B0604020202020204" pitchFamily="34" charset="0"/>
              <a:cs typeface="Arial" panose="020B0604020202020204" pitchFamily="34" charset="0"/>
            </a:endParaRPr>
          </a:p>
          <a:p>
            <a:pPr marL="285750" indent="-285750">
              <a:lnSpc>
                <a:spcPct val="150000"/>
              </a:lnSpc>
              <a:buFont typeface="Courier New" panose="02070309020205020404" pitchFamily="49" charset="0"/>
              <a:buChar char="o"/>
            </a:pPr>
            <a:r>
              <a:rPr lang="en-US" sz="2200" dirty="0" err="1" smtClean="0">
                <a:solidFill>
                  <a:srgbClr val="0070C0"/>
                </a:solidFill>
                <a:latin typeface="Arial" panose="020B0604020202020204" pitchFamily="34" charset="0"/>
                <a:cs typeface="Arial" panose="020B0604020202020204" pitchFamily="34" charset="0"/>
              </a:rPr>
              <a:t>Cú</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pháp</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tổng</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quát</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lệnh</a:t>
            </a:r>
            <a:r>
              <a:rPr lang="en-US" sz="2200" dirty="0" smtClean="0">
                <a:solidFill>
                  <a:srgbClr val="0070C0"/>
                </a:solidFill>
                <a:latin typeface="Arial" panose="020B0604020202020204" pitchFamily="34" charset="0"/>
                <a:cs typeface="Arial" panose="020B0604020202020204" pitchFamily="34" charset="0"/>
              </a:rPr>
              <a:t> print</a:t>
            </a:r>
          </a:p>
          <a:p>
            <a:pPr marL="285750" indent="-285750">
              <a:lnSpc>
                <a:spcPct val="150000"/>
              </a:lnSpc>
              <a:buFont typeface="Courier New" panose="02070309020205020404" pitchFamily="49" charset="0"/>
              <a:buChar char="o"/>
            </a:pPr>
            <a:r>
              <a:rPr lang="en-US" sz="2200" dirty="0" err="1" smtClean="0">
                <a:solidFill>
                  <a:srgbClr val="0070C0"/>
                </a:solidFill>
                <a:latin typeface="Arial" panose="020B0604020202020204" pitchFamily="34" charset="0"/>
                <a:cs typeface="Arial" panose="020B0604020202020204" pitchFamily="34" charset="0"/>
              </a:rPr>
              <a:t>Định</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dạng</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dữ</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liệu</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xuất</a:t>
            </a:r>
            <a:r>
              <a:rPr lang="en-US" sz="2200" dirty="0" smtClean="0">
                <a:solidFill>
                  <a:srgbClr val="0070C0"/>
                </a:solidFill>
                <a:latin typeface="Arial" panose="020B0604020202020204" pitchFamily="34" charset="0"/>
                <a:cs typeface="Arial" panose="020B0604020202020204" pitchFamily="34" charset="0"/>
              </a:rPr>
              <a:t> </a:t>
            </a:r>
          </a:p>
        </p:txBody>
      </p:sp>
      <p:sp>
        <p:nvSpPr>
          <p:cNvPr id="22" name="Rectangle 21"/>
          <p:cNvSpPr/>
          <p:nvPr/>
        </p:nvSpPr>
        <p:spPr>
          <a:xfrm>
            <a:off x="505783" y="3958790"/>
            <a:ext cx="11028218" cy="494751"/>
          </a:xfrm>
          <a:prstGeom prst="rect">
            <a:avLst/>
          </a:prstGeom>
        </p:spPr>
        <p:txBody>
          <a:bodyPr wrap="square">
            <a:spAutoFit/>
          </a:bodyPr>
          <a:lstStyle/>
          <a:p>
            <a:pPr marL="342900" indent="-342900" algn="just">
              <a:lnSpc>
                <a:spcPct val="120000"/>
              </a:lnSpc>
              <a:spcBef>
                <a:spcPts val="400"/>
              </a:spcBef>
              <a:buFont typeface="Arial" panose="020B0604020202020204" pitchFamily="34" charset="0"/>
              <a:buChar char="•"/>
            </a:pPr>
            <a:r>
              <a:rPr lang="vi-VN" sz="2400" b="1" dirty="0" smtClean="0">
                <a:solidFill>
                  <a:srgbClr val="005064"/>
                </a:solidFill>
                <a:ea typeface="Times New Roman" panose="02020603050405020304" pitchFamily="18" charset="0"/>
              </a:rPr>
              <a:t>Nhập dữ liệu từ bàn phím</a:t>
            </a:r>
            <a:endParaRPr lang="vi-VN" sz="2400" b="1" dirty="0">
              <a:solidFill>
                <a:srgbClr val="005064"/>
              </a:solidFill>
              <a:ea typeface="Times New Roman" panose="02020603050405020304" pitchFamily="18" charset="0"/>
            </a:endParaRPr>
          </a:p>
        </p:txBody>
      </p:sp>
      <p:sp>
        <p:nvSpPr>
          <p:cNvPr id="26" name="Rectangle 25"/>
          <p:cNvSpPr/>
          <p:nvPr/>
        </p:nvSpPr>
        <p:spPr>
          <a:xfrm>
            <a:off x="1168400" y="4507266"/>
            <a:ext cx="10020300" cy="537391"/>
          </a:xfrm>
          <a:prstGeom prst="rect">
            <a:avLst/>
          </a:prstGeom>
        </p:spPr>
        <p:txBody>
          <a:bodyPr wrap="square">
            <a:spAutoFit/>
          </a:bodyPr>
          <a:lstStyle/>
          <a:p>
            <a:pPr marL="285750" indent="-285750">
              <a:lnSpc>
                <a:spcPct val="150000"/>
              </a:lnSpc>
              <a:buFont typeface="Courier New" panose="02070309020205020404" pitchFamily="49" charset="0"/>
              <a:buChar char="o"/>
            </a:pPr>
            <a:r>
              <a:rPr lang="en-US" sz="2200" dirty="0" err="1" smtClean="0">
                <a:solidFill>
                  <a:srgbClr val="0070C0"/>
                </a:solidFill>
                <a:latin typeface="Arial" panose="020B0604020202020204" pitchFamily="34" charset="0"/>
                <a:cs typeface="Arial" panose="020B0604020202020204" pitchFamily="34" charset="0"/>
              </a:rPr>
              <a:t>Lệnh</a:t>
            </a:r>
            <a:r>
              <a:rPr lang="en-US" sz="2200" dirty="0" smtClean="0">
                <a:solidFill>
                  <a:srgbClr val="0070C0"/>
                </a:solidFill>
                <a:latin typeface="Arial" panose="020B0604020202020204" pitchFamily="34" charset="0"/>
                <a:cs typeface="Arial" panose="020B0604020202020204" pitchFamily="34" charset="0"/>
              </a:rPr>
              <a:t> input</a:t>
            </a:r>
          </a:p>
        </p:txBody>
      </p:sp>
      <p:sp>
        <p:nvSpPr>
          <p:cNvPr id="18" name="Rectangle 17"/>
          <p:cNvSpPr/>
          <p:nvPr/>
        </p:nvSpPr>
        <p:spPr>
          <a:xfrm>
            <a:off x="529936" y="5155909"/>
            <a:ext cx="11028218" cy="494751"/>
          </a:xfrm>
          <a:prstGeom prst="rect">
            <a:avLst/>
          </a:prstGeom>
        </p:spPr>
        <p:txBody>
          <a:bodyPr wrap="square">
            <a:spAutoFit/>
          </a:bodyPr>
          <a:lstStyle/>
          <a:p>
            <a:pPr marL="342900" indent="-342900" algn="just">
              <a:lnSpc>
                <a:spcPct val="120000"/>
              </a:lnSpc>
              <a:spcBef>
                <a:spcPts val="400"/>
              </a:spcBef>
              <a:buFont typeface="Arial" panose="020B0604020202020204" pitchFamily="34" charset="0"/>
              <a:buChar char="•"/>
            </a:pPr>
            <a:r>
              <a:rPr lang="vi-VN" sz="2400" b="1" dirty="0" smtClean="0">
                <a:solidFill>
                  <a:srgbClr val="005064"/>
                </a:solidFill>
                <a:ea typeface="Times New Roman" panose="02020603050405020304" pitchFamily="18" charset="0"/>
              </a:rPr>
              <a:t>Sử dụng các module</a:t>
            </a:r>
            <a:endParaRPr lang="vi-VN" sz="2400" b="1" dirty="0">
              <a:solidFill>
                <a:srgbClr val="005064"/>
              </a:solidFill>
              <a:ea typeface="Times New Roman" panose="02020603050405020304" pitchFamily="18" charset="0"/>
            </a:endParaRPr>
          </a:p>
        </p:txBody>
      </p:sp>
      <p:sp>
        <p:nvSpPr>
          <p:cNvPr id="19" name="Rectangle 18"/>
          <p:cNvSpPr/>
          <p:nvPr/>
        </p:nvSpPr>
        <p:spPr>
          <a:xfrm>
            <a:off x="1085850" y="5701662"/>
            <a:ext cx="10020300" cy="537391"/>
          </a:xfrm>
          <a:prstGeom prst="rect">
            <a:avLst/>
          </a:prstGeom>
        </p:spPr>
        <p:txBody>
          <a:bodyPr wrap="square">
            <a:spAutoFit/>
          </a:bodyPr>
          <a:lstStyle/>
          <a:p>
            <a:pPr marL="285750" indent="-285750">
              <a:lnSpc>
                <a:spcPct val="150000"/>
              </a:lnSpc>
              <a:buFont typeface="Courier New" panose="02070309020205020404" pitchFamily="49" charset="0"/>
              <a:buChar char="o"/>
            </a:pPr>
            <a:r>
              <a:rPr lang="en-US" sz="2200" dirty="0" err="1" smtClean="0">
                <a:solidFill>
                  <a:srgbClr val="0070C0"/>
                </a:solidFill>
                <a:latin typeface="Arial" panose="020B0604020202020204" pitchFamily="34" charset="0"/>
                <a:cs typeface="Arial" panose="020B0604020202020204" pitchFamily="34" charset="0"/>
              </a:rPr>
              <a:t>Lệnh</a:t>
            </a:r>
            <a:r>
              <a:rPr lang="en-US" sz="2200" dirty="0" smtClean="0">
                <a:solidFill>
                  <a:srgbClr val="0070C0"/>
                </a:solidFill>
                <a:latin typeface="Arial" panose="020B0604020202020204" pitchFamily="34" charset="0"/>
                <a:cs typeface="Arial" panose="020B0604020202020204" pitchFamily="34" charset="0"/>
              </a:rPr>
              <a:t> import</a:t>
            </a:r>
          </a:p>
        </p:txBody>
      </p:sp>
      <p:sp>
        <p:nvSpPr>
          <p:cNvPr id="11" name="Rectangle 1"/>
          <p:cNvSpPr>
            <a:spLocks noChangeArrowheads="1"/>
          </p:cNvSpPr>
          <p:nvPr/>
        </p:nvSpPr>
        <p:spPr bwMode="auto">
          <a:xfrm>
            <a:off x="7023234" y="1288548"/>
            <a:ext cx="4292465" cy="2729548"/>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800" b="1" i="0" u="none" strike="noStrike" cap="none" normalizeH="0" baseline="0" dirty="0" smtClean="0">
                <a:ln>
                  <a:noFill/>
                </a:ln>
                <a:solidFill>
                  <a:srgbClr val="D5D5D5"/>
                </a:solidFill>
                <a:effectLst/>
                <a:latin typeface="Bahnschrift SemiBold" panose="020B0502040204020203" pitchFamily="34" charset="0"/>
              </a:rPr>
              <a:t>print(	*objects,</a:t>
            </a:r>
            <a:r>
              <a:rPr kumimoji="0" lang="vi-VN" altLang="vi-VN" sz="2800" b="1" i="0" u="none" strike="noStrike" cap="none" normalizeH="0" dirty="0" smtClean="0">
                <a:ln>
                  <a:noFill/>
                </a:ln>
                <a:solidFill>
                  <a:srgbClr val="D5D5D5"/>
                </a:solidFill>
                <a:effectLst/>
                <a:latin typeface="Bahnschrift SemiBold" panose="020B0502040204020203" pitchFamily="34" charset="0"/>
              </a:rPr>
              <a:t> </a:t>
            </a:r>
          </a:p>
          <a:p>
            <a:pPr lvl="0" eaLnBrk="0" fontAlgn="base" hangingPunct="0">
              <a:spcBef>
                <a:spcPct val="0"/>
              </a:spcBef>
              <a:spcAft>
                <a:spcPct val="0"/>
              </a:spcAft>
            </a:pPr>
            <a:r>
              <a:rPr kumimoji="0" lang="vi-VN" altLang="vi-VN" sz="2800" b="1" i="0" u="none" strike="noStrike" cap="none" normalizeH="0" baseline="0" dirty="0" smtClean="0">
                <a:ln>
                  <a:noFill/>
                </a:ln>
                <a:solidFill>
                  <a:srgbClr val="D5D5D5"/>
                </a:solidFill>
                <a:effectLst/>
                <a:latin typeface="Bahnschrift SemiBold" panose="020B0502040204020203" pitchFamily="34" charset="0"/>
              </a:rPr>
              <a:t>                sep = '  </a:t>
            </a:r>
            <a:r>
              <a:rPr lang="vi-VN" altLang="vi-VN" sz="2800" b="1" dirty="0" smtClean="0">
                <a:solidFill>
                  <a:srgbClr val="D5D5D5"/>
                </a:solidFill>
                <a:latin typeface="Bahnschrift SemiBold" panose="020B0502040204020203" pitchFamily="34" charset="0"/>
              </a:rPr>
              <a:t>', </a:t>
            </a:r>
          </a:p>
          <a:p>
            <a:pPr lvl="0" eaLnBrk="0" fontAlgn="base" hangingPunct="0">
              <a:spcBef>
                <a:spcPct val="0"/>
              </a:spcBef>
              <a:spcAft>
                <a:spcPct val="0"/>
              </a:spcAft>
            </a:pPr>
            <a:r>
              <a:rPr kumimoji="0" lang="vi-VN" altLang="vi-VN" sz="2800" b="1" i="0" u="none" strike="noStrike" cap="none" normalizeH="0" baseline="0" dirty="0">
                <a:ln>
                  <a:noFill/>
                </a:ln>
                <a:solidFill>
                  <a:srgbClr val="D5D5D5"/>
                </a:solidFill>
                <a:effectLst/>
                <a:latin typeface="Bahnschrift SemiBold" panose="020B0502040204020203" pitchFamily="34" charset="0"/>
              </a:rPr>
              <a:t> </a:t>
            </a:r>
            <a:r>
              <a:rPr kumimoji="0" lang="vi-VN" altLang="vi-VN" sz="2800" b="1" i="0" u="none" strike="noStrike" cap="none" normalizeH="0" baseline="0" dirty="0" smtClean="0">
                <a:ln>
                  <a:noFill/>
                </a:ln>
                <a:solidFill>
                  <a:srgbClr val="D5D5D5"/>
                </a:solidFill>
                <a:effectLst/>
                <a:latin typeface="Bahnschrift SemiBold" panose="020B0502040204020203" pitchFamily="34" charset="0"/>
              </a:rPr>
              <a:t>               end = '\n</a:t>
            </a:r>
            <a:r>
              <a:rPr lang="vi-VN" altLang="vi-VN" sz="2800" b="1" dirty="0" smtClean="0">
                <a:solidFill>
                  <a:srgbClr val="D5D5D5"/>
                </a:solidFill>
                <a:latin typeface="Bahnschrift SemiBold" panose="020B0502040204020203" pitchFamily="34" charset="0"/>
              </a:rPr>
              <a:t>',</a:t>
            </a:r>
          </a:p>
          <a:p>
            <a:pPr lvl="0" eaLnBrk="0" fontAlgn="base" hangingPunct="0">
              <a:spcBef>
                <a:spcPct val="0"/>
              </a:spcBef>
              <a:spcAft>
                <a:spcPct val="0"/>
              </a:spcAft>
            </a:pPr>
            <a:r>
              <a:rPr kumimoji="0" lang="vi-VN" altLang="vi-VN" sz="2800" b="1" i="0" u="none" strike="noStrike" cap="none" normalizeH="0" dirty="0" smtClean="0">
                <a:ln>
                  <a:noFill/>
                </a:ln>
                <a:solidFill>
                  <a:srgbClr val="D5D5D5"/>
                </a:solidFill>
                <a:effectLst/>
                <a:latin typeface="Bahnschrift SemiBold" panose="020B0502040204020203" pitchFamily="34" charset="0"/>
              </a:rPr>
              <a:t>	</a:t>
            </a:r>
            <a:r>
              <a:rPr kumimoji="0" lang="vi-VN" altLang="vi-VN" sz="2800" b="1" i="0" u="none" strike="noStrike" cap="none" normalizeH="0" baseline="0" dirty="0" smtClean="0">
                <a:ln>
                  <a:noFill/>
                </a:ln>
                <a:solidFill>
                  <a:srgbClr val="D5D5D5"/>
                </a:solidFill>
                <a:effectLst/>
                <a:latin typeface="Bahnschrift SemiBold" panose="020B0502040204020203" pitchFamily="34" charset="0"/>
              </a:rPr>
              <a:t>file  =  sys.stdout,</a:t>
            </a:r>
            <a:r>
              <a:rPr kumimoji="0" lang="vi-VN" altLang="vi-VN" sz="2800" b="1" i="0" u="none" strike="noStrike" cap="none" normalizeH="0" dirty="0" smtClean="0">
                <a:ln>
                  <a:noFill/>
                </a:ln>
                <a:solidFill>
                  <a:srgbClr val="D5D5D5"/>
                </a:solidFill>
                <a:effectLst/>
                <a:latin typeface="Bahnschrift SemiBold" panose="020B0502040204020203" pitchFamily="34" charset="0"/>
              </a:rPr>
              <a:t> </a:t>
            </a:r>
          </a:p>
          <a:p>
            <a:pPr lvl="0" eaLnBrk="0" fontAlgn="base" hangingPunct="0">
              <a:spcBef>
                <a:spcPct val="0"/>
              </a:spcBef>
              <a:spcAft>
                <a:spcPct val="0"/>
              </a:spcAft>
            </a:pPr>
            <a:r>
              <a:rPr lang="vi-VN" altLang="vi-VN" sz="2800" b="1" baseline="0" dirty="0">
                <a:solidFill>
                  <a:srgbClr val="D5D5D5"/>
                </a:solidFill>
                <a:latin typeface="Bahnschrift SemiBold" panose="020B0502040204020203" pitchFamily="34" charset="0"/>
              </a:rPr>
              <a:t>	</a:t>
            </a:r>
            <a:r>
              <a:rPr kumimoji="0" lang="vi-VN" altLang="vi-VN" sz="2800" b="1" i="0" u="none" strike="noStrike" cap="none" normalizeH="0" baseline="0" dirty="0" smtClean="0">
                <a:ln>
                  <a:noFill/>
                </a:ln>
                <a:solidFill>
                  <a:srgbClr val="D5D5D5"/>
                </a:solidFill>
                <a:effectLst/>
                <a:latin typeface="Bahnschrift SemiBold" panose="020B0502040204020203" pitchFamily="34" charset="0"/>
              </a:rPr>
              <a:t>flush = False</a:t>
            </a:r>
          </a:p>
          <a:p>
            <a:pPr lvl="0" eaLnBrk="0" fontAlgn="base" hangingPunct="0">
              <a:spcBef>
                <a:spcPct val="0"/>
              </a:spcBef>
              <a:spcAft>
                <a:spcPct val="0"/>
              </a:spcAft>
            </a:pPr>
            <a:r>
              <a:rPr lang="vi-VN" altLang="vi-VN" sz="2800" b="1" dirty="0" smtClean="0">
                <a:solidFill>
                  <a:srgbClr val="D5D5D5"/>
                </a:solidFill>
                <a:latin typeface="Bahnschrift SemiBold" panose="020B0502040204020203" pitchFamily="34" charset="0"/>
              </a:rPr>
              <a:t>             </a:t>
            </a:r>
            <a:r>
              <a:rPr kumimoji="0" lang="vi-VN" altLang="vi-VN" sz="2800" b="1" i="0" u="none" strike="noStrike" cap="none" normalizeH="0" baseline="0" dirty="0" smtClean="0">
                <a:ln>
                  <a:noFill/>
                </a:ln>
                <a:solidFill>
                  <a:srgbClr val="D5D5D5"/>
                </a:solidFill>
                <a:effectLst/>
                <a:latin typeface="Bahnschrift SemiBold" panose="020B0502040204020203" pitchFamily="34" charset="0"/>
              </a:rPr>
              <a:t>)</a:t>
            </a:r>
            <a:r>
              <a:rPr kumimoji="0" lang="vi-VN" altLang="vi-VN" sz="2800" b="1" i="0" u="none" strike="noStrike" cap="none" normalizeH="0" baseline="0" dirty="0" smtClean="0">
                <a:ln>
                  <a:noFill/>
                </a:ln>
                <a:solidFill>
                  <a:schemeClr val="tx1"/>
                </a:solidFill>
                <a:effectLst/>
                <a:latin typeface="Bahnschrift SemiBold" panose="020B0502040204020203" pitchFamily="34" charset="0"/>
              </a:rPr>
              <a:t> </a:t>
            </a:r>
          </a:p>
        </p:txBody>
      </p:sp>
    </p:spTree>
    <p:extLst>
      <p:ext uri="{BB962C8B-B14F-4D97-AF65-F5344CB8AC3E}">
        <p14:creationId xmlns:p14="http://schemas.microsoft.com/office/powerpoint/2010/main" val="23837956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12</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1: Tổng quan Python</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14" name="Rectangle 13"/>
          <p:cNvSpPr/>
          <p:nvPr/>
        </p:nvSpPr>
        <p:spPr>
          <a:xfrm>
            <a:off x="4447311" y="161448"/>
            <a:ext cx="7481454" cy="609398"/>
          </a:xfrm>
          <a:prstGeom prst="rect">
            <a:avLst/>
          </a:prstGeom>
        </p:spPr>
        <p:txBody>
          <a:bodyPr wrap="square">
            <a:spAutoFit/>
          </a:bodyPr>
          <a:lstStyle/>
          <a:p>
            <a:pPr algn="r">
              <a:lnSpc>
                <a:spcPct val="120000"/>
              </a:lnSpc>
              <a:spcBef>
                <a:spcPts val="400"/>
              </a:spcBef>
            </a:pPr>
            <a:r>
              <a:rPr lang="vi-VN" sz="2800" b="1" dirty="0" smtClean="0">
                <a:solidFill>
                  <a:schemeClr val="bg1"/>
                </a:solidFill>
                <a:latin typeface="Book Antiqua" panose="02040602050305030304" pitchFamily="18" charset="0"/>
              </a:rPr>
              <a:t>4. Python In/Out </a:t>
            </a:r>
            <a:r>
              <a:rPr lang="vi-VN" sz="2800" b="1" dirty="0">
                <a:solidFill>
                  <a:schemeClr val="bg1"/>
                </a:solidFill>
                <a:latin typeface="Book Antiqua" panose="02040602050305030304" pitchFamily="18" charset="0"/>
              </a:rPr>
              <a:t>– </a:t>
            </a:r>
            <a:r>
              <a:rPr lang="vi-VN" sz="2800" b="1" dirty="0" smtClean="0">
                <a:solidFill>
                  <a:schemeClr val="bg1"/>
                </a:solidFill>
                <a:latin typeface="Book Antiqua" panose="02040602050305030304" pitchFamily="18" charset="0"/>
              </a:rPr>
              <a:t>Nhập/xuất</a:t>
            </a:r>
            <a:endParaRPr lang="vi-VN" sz="2800" b="1" dirty="0">
              <a:solidFill>
                <a:schemeClr val="bg1"/>
              </a:solidFill>
              <a:latin typeface="Book Antiqua" panose="02040602050305030304" pitchFamily="18" charset="0"/>
            </a:endParaRPr>
          </a:p>
        </p:txBody>
      </p:sp>
      <p:sp>
        <p:nvSpPr>
          <p:cNvPr id="17" name="Rectangle 16"/>
          <p:cNvSpPr/>
          <p:nvPr/>
        </p:nvSpPr>
        <p:spPr>
          <a:xfrm>
            <a:off x="505783" y="1237007"/>
            <a:ext cx="11028218" cy="535531"/>
          </a:xfrm>
          <a:prstGeom prst="rect">
            <a:avLst/>
          </a:prstGeom>
        </p:spPr>
        <p:txBody>
          <a:bodyPr wrap="square">
            <a:spAutoFit/>
          </a:bodyPr>
          <a:lstStyle/>
          <a:p>
            <a:pPr algn="just">
              <a:lnSpc>
                <a:spcPct val="120000"/>
              </a:lnSpc>
              <a:spcBef>
                <a:spcPts val="400"/>
              </a:spcBef>
            </a:pPr>
            <a:r>
              <a:rPr lang="vi-VN" sz="2400" b="1" dirty="0" smtClean="0">
                <a:solidFill>
                  <a:srgbClr val="005064"/>
                </a:solidFill>
                <a:ea typeface="Times New Roman" panose="02020603050405020304" pitchFamily="18" charset="0"/>
                <a:sym typeface="Wingdings" panose="05000000000000000000" pitchFamily="2" charset="2"/>
              </a:rPr>
              <a:t>  </a:t>
            </a:r>
            <a:r>
              <a:rPr lang="vi-VN" sz="2400" b="1" dirty="0" smtClean="0">
                <a:solidFill>
                  <a:srgbClr val="005064"/>
                </a:solidFill>
                <a:ea typeface="Times New Roman" panose="02020603050405020304" pitchFamily="18" charset="0"/>
              </a:rPr>
              <a:t>Bài tập 1.1</a:t>
            </a:r>
            <a:endParaRPr lang="vi-VN" sz="2400" b="1" dirty="0">
              <a:solidFill>
                <a:srgbClr val="005064"/>
              </a:solidFill>
              <a:ea typeface="Times New Roman" panose="02020603050405020304" pitchFamily="18" charset="0"/>
            </a:endParaRPr>
          </a:p>
        </p:txBody>
      </p:sp>
      <p:sp>
        <p:nvSpPr>
          <p:cNvPr id="2" name="Rectangle 1"/>
          <p:cNvSpPr/>
          <p:nvPr/>
        </p:nvSpPr>
        <p:spPr>
          <a:xfrm>
            <a:off x="1049482" y="4114509"/>
            <a:ext cx="10020300" cy="1107996"/>
          </a:xfrm>
          <a:prstGeom prst="rect">
            <a:avLst/>
          </a:prstGeom>
        </p:spPr>
        <p:txBody>
          <a:bodyPr wrap="square">
            <a:spAutoFit/>
          </a:bodyPr>
          <a:lstStyle/>
          <a:p>
            <a:pPr marL="285750" indent="-285750">
              <a:lnSpc>
                <a:spcPct val="150000"/>
              </a:lnSpc>
              <a:buFont typeface="Courier New" panose="02070309020205020404" pitchFamily="49" charset="0"/>
              <a:buChar char="o"/>
            </a:pPr>
            <a:r>
              <a:rPr lang="en-US" sz="2200" dirty="0" err="1" smtClean="0">
                <a:solidFill>
                  <a:srgbClr val="0070C0"/>
                </a:solidFill>
                <a:latin typeface="Arial" panose="020B0604020202020204" pitchFamily="34" charset="0"/>
                <a:cs typeface="Arial" panose="020B0604020202020204" pitchFamily="34" charset="0"/>
              </a:rPr>
              <a:t>Nhập</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vào</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tọa</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độ</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của</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hai</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điểm</a:t>
            </a:r>
            <a:r>
              <a:rPr lang="en-US" sz="2200" dirty="0" smtClean="0">
                <a:solidFill>
                  <a:srgbClr val="0070C0"/>
                </a:solidFill>
                <a:latin typeface="Arial" panose="020B0604020202020204" pitchFamily="34" charset="0"/>
                <a:cs typeface="Arial" panose="020B0604020202020204" pitchFamily="34" charset="0"/>
              </a:rPr>
              <a:t> A(x1, y1) </a:t>
            </a:r>
            <a:r>
              <a:rPr lang="en-US" sz="2200" dirty="0" err="1" smtClean="0">
                <a:solidFill>
                  <a:srgbClr val="0070C0"/>
                </a:solidFill>
                <a:latin typeface="Arial" panose="020B0604020202020204" pitchFamily="34" charset="0"/>
                <a:cs typeface="Arial" panose="020B0604020202020204" pitchFamily="34" charset="0"/>
              </a:rPr>
              <a:t>và</a:t>
            </a:r>
            <a:r>
              <a:rPr lang="en-US" sz="2200" dirty="0" smtClean="0">
                <a:solidFill>
                  <a:srgbClr val="0070C0"/>
                </a:solidFill>
                <a:latin typeface="Arial" panose="020B0604020202020204" pitchFamily="34" charset="0"/>
                <a:cs typeface="Arial" panose="020B0604020202020204" pitchFamily="34" charset="0"/>
              </a:rPr>
              <a:t> B(x2, y2). </a:t>
            </a:r>
            <a:r>
              <a:rPr lang="en-US" sz="2200" dirty="0" err="1" smtClean="0">
                <a:solidFill>
                  <a:srgbClr val="0070C0"/>
                </a:solidFill>
                <a:latin typeface="Arial" panose="020B0604020202020204" pitchFamily="34" charset="0"/>
                <a:cs typeface="Arial" panose="020B0604020202020204" pitchFamily="34" charset="0"/>
              </a:rPr>
              <a:t>Tính</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và</a:t>
            </a:r>
            <a:r>
              <a:rPr lang="en-US" sz="2200" dirty="0" smtClean="0">
                <a:solidFill>
                  <a:srgbClr val="0070C0"/>
                </a:solidFill>
                <a:latin typeface="Arial" panose="020B0604020202020204" pitchFamily="34" charset="0"/>
                <a:cs typeface="Arial" panose="020B0604020202020204" pitchFamily="34" charset="0"/>
              </a:rPr>
              <a:t> in </a:t>
            </a:r>
            <a:r>
              <a:rPr lang="en-US" sz="2200" dirty="0" err="1" smtClean="0">
                <a:solidFill>
                  <a:srgbClr val="0070C0"/>
                </a:solidFill>
                <a:latin typeface="Arial" panose="020B0604020202020204" pitchFamily="34" charset="0"/>
                <a:cs typeface="Arial" panose="020B0604020202020204" pitchFamily="34" charset="0"/>
              </a:rPr>
              <a:t>ra</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khoảng</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cách</a:t>
            </a:r>
            <a:r>
              <a:rPr lang="en-US" sz="2200" dirty="0" smtClean="0">
                <a:solidFill>
                  <a:srgbClr val="0070C0"/>
                </a:solidFill>
                <a:latin typeface="Arial" panose="020B0604020202020204" pitchFamily="34" charset="0"/>
                <a:cs typeface="Arial" panose="020B0604020202020204" pitchFamily="34" charset="0"/>
              </a:rPr>
              <a:t> Euclidean </a:t>
            </a:r>
            <a:r>
              <a:rPr lang="en-US" sz="2200" dirty="0" err="1" smtClean="0">
                <a:solidFill>
                  <a:srgbClr val="0070C0"/>
                </a:solidFill>
                <a:latin typeface="Arial" panose="020B0604020202020204" pitchFamily="34" charset="0"/>
                <a:cs typeface="Arial" panose="020B0604020202020204" pitchFamily="34" charset="0"/>
              </a:rPr>
              <a:t>giữa</a:t>
            </a:r>
            <a:r>
              <a:rPr lang="en-US" sz="2200" dirty="0" smtClean="0">
                <a:solidFill>
                  <a:srgbClr val="0070C0"/>
                </a:solidFill>
                <a:latin typeface="Arial" panose="020B0604020202020204" pitchFamily="34" charset="0"/>
                <a:cs typeface="Arial" panose="020B0604020202020204" pitchFamily="34" charset="0"/>
              </a:rPr>
              <a:t> A </a:t>
            </a:r>
            <a:r>
              <a:rPr lang="en-US" sz="2200" dirty="0" err="1" smtClean="0">
                <a:solidFill>
                  <a:srgbClr val="0070C0"/>
                </a:solidFill>
                <a:latin typeface="Arial" panose="020B0604020202020204" pitchFamily="34" charset="0"/>
                <a:cs typeface="Arial" panose="020B0604020202020204" pitchFamily="34" charset="0"/>
              </a:rPr>
              <a:t>và</a:t>
            </a:r>
            <a:r>
              <a:rPr lang="en-US" sz="2200" dirty="0" smtClean="0">
                <a:solidFill>
                  <a:srgbClr val="0070C0"/>
                </a:solidFill>
                <a:latin typeface="Arial" panose="020B0604020202020204" pitchFamily="34" charset="0"/>
                <a:cs typeface="Arial" panose="020B0604020202020204" pitchFamily="34" charset="0"/>
              </a:rPr>
              <a:t> B:</a:t>
            </a:r>
          </a:p>
        </p:txBody>
      </p:sp>
      <mc:AlternateContent xmlns:mc="http://schemas.openxmlformats.org/markup-compatibility/2006" xmlns:a14="http://schemas.microsoft.com/office/drawing/2010/main">
        <mc:Choice Requires="a14">
          <p:sp>
            <p:nvSpPr>
              <p:cNvPr id="11" name="TextBox 10"/>
              <p:cNvSpPr txBox="1"/>
              <p:nvPr/>
            </p:nvSpPr>
            <p:spPr>
              <a:xfrm>
                <a:off x="4053611" y="5406035"/>
                <a:ext cx="5249718" cy="409984"/>
              </a:xfrm>
              <a:prstGeom prst="rect">
                <a:avLst/>
              </a:prstGeom>
              <a:noFill/>
            </p:spPr>
            <p:txBody>
              <a:bodyPr wrap="square" lIns="0" tIns="0" rIns="0" bIns="0" rtlCol="0">
                <a:spAutoFit/>
              </a:bodyPr>
              <a:lstStyle/>
              <a:p>
                <a:r>
                  <a:rPr lang="vi-VN" sz="2200" dirty="0" smtClean="0"/>
                  <a:t>d(A, B) </a:t>
                </a:r>
                <a14:m>
                  <m:oMath xmlns:m="http://schemas.openxmlformats.org/officeDocument/2006/math">
                    <m:r>
                      <a:rPr lang="vi-VN" sz="2200" i="1" smtClean="0">
                        <a:latin typeface="Cambria Math" panose="02040503050406030204" pitchFamily="18" charset="0"/>
                      </a:rPr>
                      <m:t>=</m:t>
                    </m:r>
                    <m:r>
                      <a:rPr lang="vi-VN" sz="2200" b="0" i="1" smtClean="0">
                        <a:latin typeface="Cambria Math" panose="02040503050406030204" pitchFamily="18" charset="0"/>
                      </a:rPr>
                      <m:t> </m:t>
                    </m:r>
                    <m:rad>
                      <m:radPr>
                        <m:degHide m:val="on"/>
                        <m:ctrlPr>
                          <a:rPr lang="vi-VN" sz="2200" b="0" i="1" smtClean="0">
                            <a:latin typeface="Cambria Math" panose="02040503050406030204" pitchFamily="18" charset="0"/>
                          </a:rPr>
                        </m:ctrlPr>
                      </m:radPr>
                      <m:deg/>
                      <m:e>
                        <m:sSup>
                          <m:sSupPr>
                            <m:ctrlPr>
                              <a:rPr lang="vi-VN" sz="2200" b="0" i="1" smtClean="0">
                                <a:latin typeface="Cambria Math" panose="02040503050406030204" pitchFamily="18" charset="0"/>
                              </a:rPr>
                            </m:ctrlPr>
                          </m:sSupPr>
                          <m:e>
                            <m:r>
                              <a:rPr lang="vi-VN" sz="2200" i="1">
                                <a:latin typeface="Cambria Math" panose="02040503050406030204" pitchFamily="18" charset="0"/>
                              </a:rPr>
                              <m:t>(</m:t>
                            </m:r>
                            <m:r>
                              <a:rPr lang="vi-VN" sz="2200" i="1">
                                <a:latin typeface="Cambria Math" panose="02040503050406030204" pitchFamily="18" charset="0"/>
                              </a:rPr>
                              <m:t>𝑥</m:t>
                            </m:r>
                            <m:r>
                              <a:rPr lang="vi-VN" sz="2200" i="1">
                                <a:latin typeface="Cambria Math" panose="02040503050406030204" pitchFamily="18" charset="0"/>
                              </a:rPr>
                              <m:t>1−</m:t>
                            </m:r>
                            <m:r>
                              <a:rPr lang="vi-VN" sz="2200" i="1">
                                <a:latin typeface="Cambria Math" panose="02040503050406030204" pitchFamily="18" charset="0"/>
                              </a:rPr>
                              <m:t>𝑥</m:t>
                            </m:r>
                            <m:r>
                              <a:rPr lang="vi-VN" sz="2200" i="1">
                                <a:latin typeface="Cambria Math" panose="02040503050406030204" pitchFamily="18" charset="0"/>
                              </a:rPr>
                              <m:t>2)</m:t>
                            </m:r>
                          </m:e>
                          <m:sup>
                            <m:r>
                              <a:rPr lang="vi-VN" sz="2200" b="0" i="1" smtClean="0">
                                <a:latin typeface="Cambria Math" panose="02040503050406030204" pitchFamily="18" charset="0"/>
                              </a:rPr>
                              <m:t>2</m:t>
                            </m:r>
                          </m:sup>
                        </m:sSup>
                        <m:r>
                          <a:rPr lang="vi-VN" sz="2200" b="0" i="1" smtClean="0">
                            <a:latin typeface="Cambria Math" panose="02040503050406030204" pitchFamily="18" charset="0"/>
                          </a:rPr>
                          <m:t>+ </m:t>
                        </m:r>
                        <m:sSup>
                          <m:sSupPr>
                            <m:ctrlPr>
                              <a:rPr lang="vi-VN" sz="2200" b="0" i="1" smtClean="0">
                                <a:latin typeface="Cambria Math" panose="02040503050406030204" pitchFamily="18" charset="0"/>
                              </a:rPr>
                            </m:ctrlPr>
                          </m:sSupPr>
                          <m:e>
                            <m:r>
                              <a:rPr lang="vi-VN" sz="2200" b="0" i="1" smtClean="0">
                                <a:latin typeface="Cambria Math" panose="02040503050406030204" pitchFamily="18" charset="0"/>
                              </a:rPr>
                              <m:t>(</m:t>
                            </m:r>
                            <m:r>
                              <a:rPr lang="vi-VN" sz="2200" b="0" i="1" smtClean="0">
                                <a:latin typeface="Cambria Math" panose="02040503050406030204" pitchFamily="18" charset="0"/>
                              </a:rPr>
                              <m:t>𝑦</m:t>
                            </m:r>
                            <m:r>
                              <a:rPr lang="vi-VN" sz="2200" b="0" i="1" smtClean="0">
                                <a:latin typeface="Cambria Math" panose="02040503050406030204" pitchFamily="18" charset="0"/>
                              </a:rPr>
                              <m:t>1−</m:t>
                            </m:r>
                            <m:r>
                              <a:rPr lang="vi-VN" sz="2200" b="0" i="1" smtClean="0">
                                <a:latin typeface="Cambria Math" panose="02040503050406030204" pitchFamily="18" charset="0"/>
                              </a:rPr>
                              <m:t>𝑦</m:t>
                            </m:r>
                            <m:r>
                              <a:rPr lang="vi-VN" sz="2200" b="0" i="1" smtClean="0">
                                <a:latin typeface="Cambria Math" panose="02040503050406030204" pitchFamily="18" charset="0"/>
                              </a:rPr>
                              <m:t>2)</m:t>
                            </m:r>
                          </m:e>
                          <m:sup>
                            <m:r>
                              <a:rPr lang="vi-VN" sz="2200" b="0" i="1" smtClean="0">
                                <a:latin typeface="Cambria Math" panose="02040503050406030204" pitchFamily="18" charset="0"/>
                              </a:rPr>
                              <m:t>2</m:t>
                            </m:r>
                          </m:sup>
                        </m:sSup>
                        <m:r>
                          <a:rPr lang="vi-VN" sz="2200" b="0" i="1" smtClean="0">
                            <a:latin typeface="Cambria Math" panose="02040503050406030204" pitchFamily="18" charset="0"/>
                          </a:rPr>
                          <m:t>  </m:t>
                        </m:r>
                      </m:e>
                    </m:rad>
                  </m:oMath>
                </a14:m>
                <a:endParaRPr lang="vi-VN" sz="2200" dirty="0"/>
              </a:p>
            </p:txBody>
          </p:sp>
        </mc:Choice>
        <mc:Fallback xmlns="">
          <p:sp>
            <p:nvSpPr>
              <p:cNvPr id="11" name="TextBox 10"/>
              <p:cNvSpPr txBox="1">
                <a:spLocks noRot="1" noChangeAspect="1" noMove="1" noResize="1" noEditPoints="1" noAdjustHandles="1" noChangeArrowheads="1" noChangeShapeType="1" noTextEdit="1"/>
              </p:cNvSpPr>
              <p:nvPr/>
            </p:nvSpPr>
            <p:spPr>
              <a:xfrm>
                <a:off x="4053611" y="5406035"/>
                <a:ext cx="5249718" cy="409984"/>
              </a:xfrm>
              <a:prstGeom prst="rect">
                <a:avLst/>
              </a:prstGeom>
              <a:blipFill>
                <a:blip r:embed="rId3"/>
                <a:stretch>
                  <a:fillRect l="-3252" t="-5970" b="-38806"/>
                </a:stretch>
              </a:blipFill>
            </p:spPr>
            <p:txBody>
              <a:bodyPr/>
              <a:lstStyle/>
              <a:p>
                <a:r>
                  <a:rPr lang="vi-VN">
                    <a:noFill/>
                  </a:rPr>
                  <a:t> </a:t>
                </a:r>
              </a:p>
            </p:txBody>
          </p:sp>
        </mc:Fallback>
      </mc:AlternateContent>
      <p:sp>
        <p:nvSpPr>
          <p:cNvPr id="20" name="Rectangle 19"/>
          <p:cNvSpPr/>
          <p:nvPr/>
        </p:nvSpPr>
        <p:spPr>
          <a:xfrm>
            <a:off x="1049482" y="1788513"/>
            <a:ext cx="10020300" cy="2123658"/>
          </a:xfrm>
          <a:prstGeom prst="rect">
            <a:avLst/>
          </a:prstGeom>
        </p:spPr>
        <p:txBody>
          <a:bodyPr wrap="square">
            <a:spAutoFit/>
          </a:bodyPr>
          <a:lstStyle/>
          <a:p>
            <a:pPr marL="285750" indent="-285750">
              <a:lnSpc>
                <a:spcPct val="150000"/>
              </a:lnSpc>
              <a:buFont typeface="Courier New" panose="02070309020205020404" pitchFamily="49" charset="0"/>
              <a:buChar char="o"/>
            </a:pPr>
            <a:r>
              <a:rPr lang="en-US" sz="2200" dirty="0" err="1" smtClean="0">
                <a:solidFill>
                  <a:srgbClr val="0070C0"/>
                </a:solidFill>
                <a:latin typeface="Arial" panose="020B0604020202020204" pitchFamily="34" charset="0"/>
                <a:cs typeface="Arial" panose="020B0604020202020204" pitchFamily="34" charset="0"/>
              </a:rPr>
              <a:t>Nhập</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vào</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từ</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bàn</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phím</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hai</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số</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nguyên</a:t>
            </a:r>
            <a:r>
              <a:rPr lang="en-US" sz="2200" dirty="0" smtClean="0">
                <a:solidFill>
                  <a:srgbClr val="0070C0"/>
                </a:solidFill>
                <a:latin typeface="Arial" panose="020B0604020202020204" pitchFamily="34" charset="0"/>
                <a:cs typeface="Arial" panose="020B0604020202020204" pitchFamily="34" charset="0"/>
              </a:rPr>
              <a:t> a, b. </a:t>
            </a:r>
            <a:r>
              <a:rPr lang="en-US" sz="2200" dirty="0" err="1" smtClean="0">
                <a:solidFill>
                  <a:srgbClr val="0070C0"/>
                </a:solidFill>
                <a:latin typeface="Arial" panose="020B0604020202020204" pitchFamily="34" charset="0"/>
                <a:cs typeface="Arial" panose="020B0604020202020204" pitchFamily="34" charset="0"/>
              </a:rPr>
              <a:t>Tính</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và</a:t>
            </a:r>
            <a:r>
              <a:rPr lang="en-US" sz="2200" dirty="0" smtClean="0">
                <a:solidFill>
                  <a:srgbClr val="0070C0"/>
                </a:solidFill>
                <a:latin typeface="Arial" panose="020B0604020202020204" pitchFamily="34" charset="0"/>
                <a:cs typeface="Arial" panose="020B0604020202020204" pitchFamily="34" charset="0"/>
              </a:rPr>
              <a:t> in </a:t>
            </a:r>
            <a:r>
              <a:rPr lang="en-US" sz="2200" dirty="0" err="1" smtClean="0">
                <a:solidFill>
                  <a:srgbClr val="0070C0"/>
                </a:solidFill>
                <a:latin typeface="Arial" panose="020B0604020202020204" pitchFamily="34" charset="0"/>
                <a:cs typeface="Arial" panose="020B0604020202020204" pitchFamily="34" charset="0"/>
              </a:rPr>
              <a:t>ra</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màn</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hình</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tổng</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hiệu</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tích</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thương</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của</a:t>
            </a:r>
            <a:r>
              <a:rPr lang="en-US" sz="2200" dirty="0" smtClean="0">
                <a:solidFill>
                  <a:srgbClr val="0070C0"/>
                </a:solidFill>
                <a:latin typeface="Arial" panose="020B0604020202020204" pitchFamily="34" charset="0"/>
                <a:cs typeface="Arial" panose="020B0604020202020204" pitchFamily="34" charset="0"/>
              </a:rPr>
              <a:t> a </a:t>
            </a:r>
            <a:r>
              <a:rPr lang="en-US" sz="2200" dirty="0" err="1" smtClean="0">
                <a:solidFill>
                  <a:srgbClr val="0070C0"/>
                </a:solidFill>
                <a:latin typeface="Arial" panose="020B0604020202020204" pitchFamily="34" charset="0"/>
                <a:cs typeface="Arial" panose="020B0604020202020204" pitchFamily="34" charset="0"/>
              </a:rPr>
              <a:t>và</a:t>
            </a:r>
            <a:r>
              <a:rPr lang="en-US" sz="2200" dirty="0" smtClean="0">
                <a:solidFill>
                  <a:srgbClr val="0070C0"/>
                </a:solidFill>
                <a:latin typeface="Arial" panose="020B0604020202020204" pitchFamily="34" charset="0"/>
                <a:cs typeface="Arial" panose="020B0604020202020204" pitchFamily="34" charset="0"/>
              </a:rPr>
              <a:t> b:</a:t>
            </a:r>
          </a:p>
          <a:p>
            <a:pPr marL="342900" indent="-342900">
              <a:lnSpc>
                <a:spcPct val="150000"/>
              </a:lnSpc>
              <a:buFontTx/>
              <a:buChar char="-"/>
            </a:pPr>
            <a:r>
              <a:rPr lang="en-US" sz="2200" dirty="0" err="1" smtClean="0">
                <a:solidFill>
                  <a:srgbClr val="0070C0"/>
                </a:solidFill>
                <a:latin typeface="Arial" panose="020B0604020202020204" pitchFamily="34" charset="0"/>
                <a:cs typeface="Arial" panose="020B0604020202020204" pitchFamily="34" charset="0"/>
              </a:rPr>
              <a:t>Mỗi</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kết</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quả</a:t>
            </a:r>
            <a:r>
              <a:rPr lang="en-US" sz="2200" dirty="0" smtClean="0">
                <a:solidFill>
                  <a:srgbClr val="0070C0"/>
                </a:solidFill>
                <a:latin typeface="Arial" panose="020B0604020202020204" pitchFamily="34" charset="0"/>
                <a:cs typeface="Arial" panose="020B0604020202020204" pitchFamily="34" charset="0"/>
              </a:rPr>
              <a:t> in </a:t>
            </a:r>
            <a:r>
              <a:rPr lang="en-US" sz="2200" dirty="0" err="1" smtClean="0">
                <a:solidFill>
                  <a:srgbClr val="0070C0"/>
                </a:solidFill>
                <a:latin typeface="Arial" panose="020B0604020202020204" pitchFamily="34" charset="0"/>
                <a:cs typeface="Arial" panose="020B0604020202020204" pitchFamily="34" charset="0"/>
              </a:rPr>
              <a:t>trên</a:t>
            </a:r>
            <a:r>
              <a:rPr lang="en-US" sz="2200" dirty="0" smtClean="0">
                <a:solidFill>
                  <a:srgbClr val="0070C0"/>
                </a:solidFill>
                <a:latin typeface="Arial" panose="020B0604020202020204" pitchFamily="34" charset="0"/>
                <a:cs typeface="Arial" panose="020B0604020202020204" pitchFamily="34" charset="0"/>
              </a:rPr>
              <a:t> 1 </a:t>
            </a:r>
            <a:r>
              <a:rPr lang="en-US" sz="2200" dirty="0" err="1" smtClean="0">
                <a:solidFill>
                  <a:srgbClr val="0070C0"/>
                </a:solidFill>
                <a:latin typeface="Arial" panose="020B0604020202020204" pitchFamily="34" charset="0"/>
                <a:cs typeface="Arial" panose="020B0604020202020204" pitchFamily="34" charset="0"/>
              </a:rPr>
              <a:t>dòng</a:t>
            </a:r>
            <a:r>
              <a:rPr lang="en-US" sz="2200" dirty="0" smtClean="0">
                <a:solidFill>
                  <a:srgbClr val="0070C0"/>
                </a:solidFill>
                <a:latin typeface="Arial" panose="020B0604020202020204" pitchFamily="34" charset="0"/>
                <a:cs typeface="Arial" panose="020B0604020202020204" pitchFamily="34" charset="0"/>
              </a:rPr>
              <a:t>.</a:t>
            </a:r>
          </a:p>
          <a:p>
            <a:pPr marL="342900" indent="-342900">
              <a:lnSpc>
                <a:spcPct val="150000"/>
              </a:lnSpc>
              <a:buFontTx/>
              <a:buChar char="-"/>
            </a:pPr>
            <a:r>
              <a:rPr lang="en-US" sz="2200" dirty="0" err="1" smtClean="0">
                <a:solidFill>
                  <a:srgbClr val="0070C0"/>
                </a:solidFill>
                <a:latin typeface="Arial" panose="020B0604020202020204" pitchFamily="34" charset="0"/>
                <a:cs typeface="Arial" panose="020B0604020202020204" pitchFamily="34" charset="0"/>
              </a:rPr>
              <a:t>Kết</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quả</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của</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thương</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là</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số</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thực</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có</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độ</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chính</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xác</a:t>
            </a:r>
            <a:r>
              <a:rPr lang="en-US" sz="2200" dirty="0" smtClean="0">
                <a:solidFill>
                  <a:srgbClr val="0070C0"/>
                </a:solidFill>
                <a:latin typeface="Arial" panose="020B0604020202020204" pitchFamily="34" charset="0"/>
                <a:cs typeface="Arial" panose="020B0604020202020204" pitchFamily="34" charset="0"/>
              </a:rPr>
              <a:t> 3 </a:t>
            </a:r>
            <a:r>
              <a:rPr lang="en-US" sz="2200" dirty="0" err="1" smtClean="0">
                <a:solidFill>
                  <a:srgbClr val="0070C0"/>
                </a:solidFill>
                <a:latin typeface="Arial" panose="020B0604020202020204" pitchFamily="34" charset="0"/>
                <a:cs typeface="Arial" panose="020B0604020202020204" pitchFamily="34" charset="0"/>
              </a:rPr>
              <a:t>chữ</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số</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hàng</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thập</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phân</a:t>
            </a:r>
            <a:r>
              <a:rPr lang="en-US" sz="2200" dirty="0" smtClean="0">
                <a:solidFill>
                  <a:srgbClr val="0070C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6311233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13</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1: Tổng quan Python</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14" name="Rectangle 13"/>
          <p:cNvSpPr/>
          <p:nvPr/>
        </p:nvSpPr>
        <p:spPr>
          <a:xfrm>
            <a:off x="3162300" y="161448"/>
            <a:ext cx="8766465" cy="609398"/>
          </a:xfrm>
          <a:prstGeom prst="rect">
            <a:avLst/>
          </a:prstGeom>
        </p:spPr>
        <p:txBody>
          <a:bodyPr wrap="square">
            <a:spAutoFit/>
          </a:bodyPr>
          <a:lstStyle/>
          <a:p>
            <a:pPr algn="r">
              <a:lnSpc>
                <a:spcPct val="120000"/>
              </a:lnSpc>
              <a:spcBef>
                <a:spcPts val="400"/>
              </a:spcBef>
            </a:pPr>
            <a:r>
              <a:rPr lang="vi-VN" sz="2800" b="1" dirty="0" smtClean="0">
                <a:solidFill>
                  <a:schemeClr val="bg1"/>
                </a:solidFill>
                <a:latin typeface="Book Antiqua" panose="02040602050305030304" pitchFamily="18" charset="0"/>
              </a:rPr>
              <a:t>5. Python Control Structures – Cấu trúc điều khiển</a:t>
            </a:r>
            <a:endParaRPr lang="vi-VN" sz="2800" b="1" dirty="0">
              <a:solidFill>
                <a:schemeClr val="bg1"/>
              </a:solidFill>
              <a:latin typeface="Book Antiqua" panose="02040602050305030304" pitchFamily="18" charset="0"/>
            </a:endParaRPr>
          </a:p>
        </p:txBody>
      </p:sp>
      <p:sp>
        <p:nvSpPr>
          <p:cNvPr id="17" name="Rectangle 16"/>
          <p:cNvSpPr/>
          <p:nvPr/>
        </p:nvSpPr>
        <p:spPr>
          <a:xfrm>
            <a:off x="529936" y="1140232"/>
            <a:ext cx="11028218" cy="609398"/>
          </a:xfrm>
          <a:prstGeom prst="rect">
            <a:avLst/>
          </a:prstGeom>
        </p:spPr>
        <p:txBody>
          <a:bodyPr wrap="square">
            <a:spAutoFit/>
          </a:bodyPr>
          <a:lstStyle/>
          <a:p>
            <a:pPr marL="342900" indent="-342900" algn="just">
              <a:lnSpc>
                <a:spcPct val="120000"/>
              </a:lnSpc>
              <a:spcBef>
                <a:spcPts val="400"/>
              </a:spcBef>
              <a:buFont typeface="Arial" panose="020B0604020202020204" pitchFamily="34" charset="0"/>
              <a:buChar char="•"/>
            </a:pPr>
            <a:r>
              <a:rPr lang="vi-VN" sz="2800" b="1" dirty="0" smtClean="0">
                <a:solidFill>
                  <a:srgbClr val="005064"/>
                </a:solidFill>
                <a:latin typeface="Bahnschrift SemiBold" panose="020B0502040204020203" pitchFamily="34" charset="0"/>
                <a:ea typeface="Times New Roman" panose="02020603050405020304" pitchFamily="18" charset="0"/>
                <a:sym typeface="Wingdings" panose="05000000000000000000" pitchFamily="2" charset="2"/>
              </a:rPr>
              <a:t> </a:t>
            </a:r>
            <a:r>
              <a:rPr lang="vi-VN" sz="2800" b="1" dirty="0">
                <a:solidFill>
                  <a:srgbClr val="005064"/>
                </a:solidFill>
                <a:latin typeface="Bahnschrift SemiBold" panose="020B0502040204020203" pitchFamily="34" charset="0"/>
                <a:ea typeface="Times New Roman" panose="02020603050405020304" pitchFamily="18" charset="0"/>
              </a:rPr>
              <a:t>Python Control Structures</a:t>
            </a:r>
          </a:p>
        </p:txBody>
      </p:sp>
      <p:sp>
        <p:nvSpPr>
          <p:cNvPr id="20" name="Rectangle 19"/>
          <p:cNvSpPr/>
          <p:nvPr/>
        </p:nvSpPr>
        <p:spPr>
          <a:xfrm>
            <a:off x="1085850" y="2306653"/>
            <a:ext cx="10020300" cy="523220"/>
          </a:xfrm>
          <a:prstGeom prst="rect">
            <a:avLst/>
          </a:prstGeom>
        </p:spPr>
        <p:txBody>
          <a:bodyPr wrap="square">
            <a:spAutoFit/>
          </a:bodyPr>
          <a:lstStyle/>
          <a:p>
            <a:pPr marL="285750" indent="-285750">
              <a:buFont typeface="Courier New" panose="02070309020205020404" pitchFamily="49" charset="0"/>
              <a:buChar char="o"/>
            </a:pPr>
            <a:r>
              <a:rPr lang="vi-VN" sz="2800" dirty="0">
                <a:solidFill>
                  <a:srgbClr val="0070C0"/>
                </a:solidFill>
                <a:latin typeface="Bahnschrift SemiBold" panose="020B0502040204020203" pitchFamily="34" charset="0"/>
              </a:rPr>
              <a:t>i</a:t>
            </a:r>
            <a:r>
              <a:rPr lang="vi-VN" sz="2800" dirty="0" smtClean="0">
                <a:solidFill>
                  <a:srgbClr val="0070C0"/>
                </a:solidFill>
                <a:latin typeface="Bahnschrift SemiBold" panose="020B0502040204020203" pitchFamily="34" charset="0"/>
              </a:rPr>
              <a:t>f </a:t>
            </a:r>
            <a:r>
              <a:rPr lang="vi-VN" sz="2800" dirty="0">
                <a:solidFill>
                  <a:srgbClr val="0070C0"/>
                </a:solidFill>
                <a:latin typeface="Bahnschrift SemiBold" panose="020B0502040204020203" pitchFamily="34" charset="0"/>
              </a:rPr>
              <a:t>... e</a:t>
            </a:r>
            <a:r>
              <a:rPr lang="vi-VN" sz="2800" dirty="0" smtClean="0">
                <a:solidFill>
                  <a:srgbClr val="0070C0"/>
                </a:solidFill>
                <a:latin typeface="Bahnschrift SemiBold" panose="020B0502040204020203" pitchFamily="34" charset="0"/>
              </a:rPr>
              <a:t>lif...else</a:t>
            </a:r>
            <a:endParaRPr lang="vi-VN" sz="2800" dirty="0">
              <a:solidFill>
                <a:srgbClr val="0070C0"/>
              </a:solidFill>
              <a:latin typeface="Bahnschrift SemiBold" panose="020B0502040204020203" pitchFamily="34" charset="0"/>
            </a:endParaRPr>
          </a:p>
        </p:txBody>
      </p:sp>
      <p:sp>
        <p:nvSpPr>
          <p:cNvPr id="18" name="Rectangle 17"/>
          <p:cNvSpPr/>
          <p:nvPr/>
        </p:nvSpPr>
        <p:spPr>
          <a:xfrm>
            <a:off x="1085850" y="3056749"/>
            <a:ext cx="10020300" cy="523220"/>
          </a:xfrm>
          <a:prstGeom prst="rect">
            <a:avLst/>
          </a:prstGeom>
        </p:spPr>
        <p:txBody>
          <a:bodyPr wrap="square">
            <a:spAutoFit/>
          </a:bodyPr>
          <a:lstStyle/>
          <a:p>
            <a:pPr marL="285750" indent="-285750">
              <a:buFont typeface="Courier New" panose="02070309020205020404" pitchFamily="49" charset="0"/>
              <a:buChar char="o"/>
            </a:pPr>
            <a:r>
              <a:rPr lang="vi-VN" sz="2800" dirty="0">
                <a:solidFill>
                  <a:srgbClr val="0070C0"/>
                </a:solidFill>
                <a:latin typeface="Bahnschrift SemiBold" panose="020B0502040204020203" pitchFamily="34" charset="0"/>
              </a:rPr>
              <a:t>f</a:t>
            </a:r>
            <a:r>
              <a:rPr lang="vi-VN" sz="2800" dirty="0" smtClean="0">
                <a:solidFill>
                  <a:srgbClr val="0070C0"/>
                </a:solidFill>
                <a:latin typeface="Bahnschrift SemiBold" panose="020B0502040204020203" pitchFamily="34" charset="0"/>
              </a:rPr>
              <a:t>or </a:t>
            </a:r>
            <a:r>
              <a:rPr lang="vi-VN" sz="2800" dirty="0">
                <a:solidFill>
                  <a:srgbClr val="0070C0"/>
                </a:solidFill>
                <a:latin typeface="Bahnschrift SemiBold" panose="020B0502040204020203" pitchFamily="34" charset="0"/>
              </a:rPr>
              <a:t>l</a:t>
            </a:r>
            <a:r>
              <a:rPr lang="vi-VN" sz="2800" dirty="0" smtClean="0">
                <a:solidFill>
                  <a:srgbClr val="0070C0"/>
                </a:solidFill>
                <a:latin typeface="Bahnschrift SemiBold" panose="020B0502040204020203" pitchFamily="34" charset="0"/>
              </a:rPr>
              <a:t>oops</a:t>
            </a:r>
            <a:endParaRPr lang="vi-VN" sz="2800" dirty="0">
              <a:solidFill>
                <a:srgbClr val="0070C0"/>
              </a:solidFill>
              <a:latin typeface="Bahnschrift SemiBold" panose="020B0502040204020203" pitchFamily="34" charset="0"/>
            </a:endParaRPr>
          </a:p>
        </p:txBody>
      </p:sp>
      <p:sp>
        <p:nvSpPr>
          <p:cNvPr id="19" name="Rectangle 18"/>
          <p:cNvSpPr/>
          <p:nvPr/>
        </p:nvSpPr>
        <p:spPr>
          <a:xfrm>
            <a:off x="1085850" y="3824715"/>
            <a:ext cx="10020300" cy="523220"/>
          </a:xfrm>
          <a:prstGeom prst="rect">
            <a:avLst/>
          </a:prstGeom>
        </p:spPr>
        <p:txBody>
          <a:bodyPr wrap="square">
            <a:spAutoFit/>
          </a:bodyPr>
          <a:lstStyle/>
          <a:p>
            <a:pPr marL="285750" indent="-285750">
              <a:buFont typeface="Courier New" panose="02070309020205020404" pitchFamily="49" charset="0"/>
              <a:buChar char="o"/>
            </a:pPr>
            <a:r>
              <a:rPr lang="vi-VN" sz="2800" dirty="0" smtClean="0">
                <a:solidFill>
                  <a:srgbClr val="0070C0"/>
                </a:solidFill>
                <a:latin typeface="Bahnschrift SemiBold" panose="020B0502040204020203" pitchFamily="34" charset="0"/>
              </a:rPr>
              <a:t>while </a:t>
            </a:r>
            <a:r>
              <a:rPr lang="vi-VN" sz="2800" dirty="0">
                <a:solidFill>
                  <a:srgbClr val="0070C0"/>
                </a:solidFill>
                <a:latin typeface="Bahnschrift SemiBold" panose="020B0502040204020203" pitchFamily="34" charset="0"/>
              </a:rPr>
              <a:t>l</a:t>
            </a:r>
            <a:r>
              <a:rPr lang="vi-VN" sz="2800" dirty="0" smtClean="0">
                <a:solidFill>
                  <a:srgbClr val="0070C0"/>
                </a:solidFill>
                <a:latin typeface="Bahnschrift SemiBold" panose="020B0502040204020203" pitchFamily="34" charset="0"/>
              </a:rPr>
              <a:t>oops</a:t>
            </a:r>
            <a:endParaRPr lang="vi-VN" sz="2800" dirty="0">
              <a:solidFill>
                <a:srgbClr val="0070C0"/>
              </a:solidFill>
              <a:latin typeface="Bahnschrift SemiBold" panose="020B0502040204020203" pitchFamily="34" charset="0"/>
            </a:endParaRPr>
          </a:p>
        </p:txBody>
      </p:sp>
    </p:spTree>
    <p:extLst>
      <p:ext uri="{BB962C8B-B14F-4D97-AF65-F5344CB8AC3E}">
        <p14:creationId xmlns:p14="http://schemas.microsoft.com/office/powerpoint/2010/main" val="39117292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14</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1: Tổng quan Python</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17" name="Rectangle 16"/>
          <p:cNvSpPr/>
          <p:nvPr/>
        </p:nvSpPr>
        <p:spPr>
          <a:xfrm>
            <a:off x="505783" y="1237007"/>
            <a:ext cx="11028218" cy="535531"/>
          </a:xfrm>
          <a:prstGeom prst="rect">
            <a:avLst/>
          </a:prstGeom>
        </p:spPr>
        <p:txBody>
          <a:bodyPr wrap="square">
            <a:spAutoFit/>
          </a:bodyPr>
          <a:lstStyle/>
          <a:p>
            <a:pPr algn="just">
              <a:lnSpc>
                <a:spcPct val="120000"/>
              </a:lnSpc>
              <a:spcBef>
                <a:spcPts val="400"/>
              </a:spcBef>
            </a:pPr>
            <a:r>
              <a:rPr lang="vi-VN" sz="2400" b="1" dirty="0" smtClean="0">
                <a:solidFill>
                  <a:srgbClr val="005064"/>
                </a:solidFill>
                <a:ea typeface="Times New Roman" panose="02020603050405020304" pitchFamily="18" charset="0"/>
                <a:sym typeface="Wingdings" panose="05000000000000000000" pitchFamily="2" charset="2"/>
              </a:rPr>
              <a:t>  </a:t>
            </a:r>
            <a:r>
              <a:rPr lang="vi-VN" sz="2400" b="1" dirty="0" smtClean="0">
                <a:solidFill>
                  <a:srgbClr val="005064"/>
                </a:solidFill>
                <a:ea typeface="Times New Roman" panose="02020603050405020304" pitchFamily="18" charset="0"/>
              </a:rPr>
              <a:t>Bài tập 1.2</a:t>
            </a:r>
            <a:endParaRPr lang="vi-VN" sz="2400" b="1" dirty="0">
              <a:solidFill>
                <a:srgbClr val="005064"/>
              </a:solidFill>
              <a:ea typeface="Times New Roman" panose="02020603050405020304" pitchFamily="18" charset="0"/>
            </a:endParaRPr>
          </a:p>
        </p:txBody>
      </p:sp>
      <p:sp>
        <p:nvSpPr>
          <p:cNvPr id="2" name="Rectangle 1"/>
          <p:cNvSpPr/>
          <p:nvPr/>
        </p:nvSpPr>
        <p:spPr>
          <a:xfrm>
            <a:off x="1030765" y="2721570"/>
            <a:ext cx="10020300" cy="1107996"/>
          </a:xfrm>
          <a:prstGeom prst="rect">
            <a:avLst/>
          </a:prstGeom>
        </p:spPr>
        <p:txBody>
          <a:bodyPr wrap="square">
            <a:spAutoFit/>
          </a:bodyPr>
          <a:lstStyle/>
          <a:p>
            <a:pPr marL="285750" indent="-285750">
              <a:lnSpc>
                <a:spcPct val="150000"/>
              </a:lnSpc>
              <a:buFont typeface="Courier New" panose="02070309020205020404" pitchFamily="49" charset="0"/>
              <a:buChar char="o"/>
            </a:pPr>
            <a:r>
              <a:rPr lang="en-US" sz="2200" dirty="0" err="1" smtClean="0">
                <a:solidFill>
                  <a:srgbClr val="0070C0"/>
                </a:solidFill>
                <a:latin typeface="Arial" panose="020B0604020202020204" pitchFamily="34" charset="0"/>
                <a:cs typeface="Arial" panose="020B0604020202020204" pitchFamily="34" charset="0"/>
              </a:rPr>
              <a:t>Nhập</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vào</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một</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số</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nguyên</a:t>
            </a:r>
            <a:r>
              <a:rPr lang="en-US" sz="2200" dirty="0" smtClean="0">
                <a:solidFill>
                  <a:srgbClr val="0070C0"/>
                </a:solidFill>
                <a:latin typeface="Arial" panose="020B0604020202020204" pitchFamily="34" charset="0"/>
                <a:cs typeface="Arial" panose="020B0604020202020204" pitchFamily="34" charset="0"/>
              </a:rPr>
              <a:t> n </a:t>
            </a:r>
            <a:r>
              <a:rPr lang="en-US" sz="2200" dirty="0" err="1" smtClean="0">
                <a:solidFill>
                  <a:srgbClr val="0070C0"/>
                </a:solidFill>
                <a:latin typeface="Arial" panose="020B0604020202020204" pitchFamily="34" charset="0"/>
                <a:cs typeface="Arial" panose="020B0604020202020204" pitchFamily="34" charset="0"/>
              </a:rPr>
              <a:t>cho</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tới</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khi</a:t>
            </a:r>
            <a:r>
              <a:rPr lang="en-US" sz="2200" dirty="0" smtClean="0">
                <a:solidFill>
                  <a:srgbClr val="0070C0"/>
                </a:solidFill>
                <a:latin typeface="Arial" panose="020B0604020202020204" pitchFamily="34" charset="0"/>
                <a:cs typeface="Arial" panose="020B0604020202020204" pitchFamily="34" charset="0"/>
              </a:rPr>
              <a:t> n </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[20, 30],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nhập</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vào</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số</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thực</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x.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Tính</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và</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in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ra</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a:t>
            </a:r>
            <a:endParaRPr lang="en-US" sz="2200" dirty="0" smtClean="0">
              <a:solidFill>
                <a:srgbClr val="0070C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1" name="TextBox 10"/>
              <p:cNvSpPr txBox="1"/>
              <p:nvPr/>
            </p:nvSpPr>
            <p:spPr>
              <a:xfrm>
                <a:off x="3649033" y="3951204"/>
                <a:ext cx="5291767" cy="524311"/>
              </a:xfrm>
              <a:prstGeom prst="rect">
                <a:avLst/>
              </a:prstGeom>
              <a:noFill/>
            </p:spPr>
            <p:txBody>
              <a:bodyPr wrap="square" lIns="0" tIns="0" rIns="0" bIns="0" rtlCol="0">
                <a:spAutoFit/>
              </a:bodyPr>
              <a:lstStyle/>
              <a:p>
                <a:r>
                  <a:rPr lang="vi-VN" sz="2400" dirty="0" smtClean="0"/>
                  <a:t>P</a:t>
                </a:r>
                <a14:m>
                  <m:oMath xmlns:m="http://schemas.openxmlformats.org/officeDocument/2006/math">
                    <m:r>
                      <a:rPr lang="vi-VN" sz="2400" b="0" i="0" smtClean="0">
                        <a:latin typeface="Cambria Math" panose="02040503050406030204" pitchFamily="18" charset="0"/>
                      </a:rPr>
                      <m:t> </m:t>
                    </m:r>
                    <m:r>
                      <a:rPr lang="vi-VN" sz="2400" i="1" smtClean="0">
                        <a:latin typeface="Cambria Math" panose="02040503050406030204" pitchFamily="18" charset="0"/>
                      </a:rPr>
                      <m:t>=</m:t>
                    </m:r>
                    <m:sSup>
                      <m:sSupPr>
                        <m:ctrlPr>
                          <a:rPr lang="vi-VN" sz="2400" b="0" i="1" smtClean="0">
                            <a:latin typeface="Cambria Math" panose="02040503050406030204" pitchFamily="18" charset="0"/>
                          </a:rPr>
                        </m:ctrlPr>
                      </m:sSupPr>
                      <m:e>
                        <m:r>
                          <a:rPr lang="vi-VN" sz="2400" i="1">
                            <a:latin typeface="Cambria Math" panose="02040503050406030204" pitchFamily="18" charset="0"/>
                          </a:rPr>
                          <m:t>2022 </m:t>
                        </m:r>
                        <m:r>
                          <a:rPr lang="vi-VN" sz="2400" i="1">
                            <a:latin typeface="Cambria Math" panose="02040503050406030204" pitchFamily="18" charset="0"/>
                          </a:rPr>
                          <m:t>𝑥</m:t>
                        </m:r>
                      </m:e>
                      <m:sup>
                        <m:r>
                          <a:rPr lang="vi-VN" sz="2400" b="0" i="1" smtClean="0">
                            <a:latin typeface="Cambria Math" panose="02040503050406030204" pitchFamily="18" charset="0"/>
                          </a:rPr>
                          <m:t>𝑛</m:t>
                        </m:r>
                      </m:sup>
                    </m:sSup>
                    <m:r>
                      <a:rPr lang="vi-VN" sz="2400" b="0" i="1" smtClean="0">
                        <a:latin typeface="Cambria Math" panose="02040503050406030204" pitchFamily="18" charset="0"/>
                      </a:rPr>
                      <m:t>+</m:t>
                    </m:r>
                    <m:f>
                      <m:fPr>
                        <m:ctrlPr>
                          <a:rPr lang="vi-VN" sz="2400" b="0" i="1" smtClean="0">
                            <a:latin typeface="Cambria Math" panose="02040503050406030204" pitchFamily="18" charset="0"/>
                          </a:rPr>
                        </m:ctrlPr>
                      </m:fPr>
                      <m:num>
                        <m:r>
                          <a:rPr lang="vi-VN" sz="2400" b="0" i="1" smtClean="0">
                            <a:latin typeface="Cambria Math" panose="02040503050406030204" pitchFamily="18" charset="0"/>
                          </a:rPr>
                          <m:t>1</m:t>
                        </m:r>
                      </m:num>
                      <m:den>
                        <m:r>
                          <a:rPr lang="vi-VN" sz="2400" b="0" i="1" smtClean="0">
                            <a:latin typeface="Cambria Math" panose="02040503050406030204" pitchFamily="18" charset="0"/>
                          </a:rPr>
                          <m:t>𝑥</m:t>
                        </m:r>
                      </m:den>
                    </m:f>
                    <m:r>
                      <a:rPr lang="vi-VN" sz="2400" b="0" i="1" smtClean="0">
                        <a:latin typeface="Cambria Math" panose="02040503050406030204" pitchFamily="18" charset="0"/>
                      </a:rPr>
                      <m:t>+</m:t>
                    </m:r>
                    <m:f>
                      <m:fPr>
                        <m:ctrlPr>
                          <a:rPr lang="vi-VN" sz="2400" b="0" i="1" smtClean="0">
                            <a:latin typeface="Cambria Math" panose="02040503050406030204" pitchFamily="18" charset="0"/>
                          </a:rPr>
                        </m:ctrlPr>
                      </m:fPr>
                      <m:num>
                        <m:r>
                          <a:rPr lang="vi-VN" sz="2400" b="0" i="1" smtClean="0">
                            <a:latin typeface="Cambria Math" panose="02040503050406030204" pitchFamily="18" charset="0"/>
                          </a:rPr>
                          <m:t>2</m:t>
                        </m:r>
                      </m:num>
                      <m:den>
                        <m:sSup>
                          <m:sSupPr>
                            <m:ctrlPr>
                              <a:rPr lang="vi-VN" sz="2400" b="0" i="1" smtClean="0">
                                <a:latin typeface="Cambria Math" panose="02040503050406030204" pitchFamily="18" charset="0"/>
                              </a:rPr>
                            </m:ctrlPr>
                          </m:sSupPr>
                          <m:e>
                            <m:r>
                              <a:rPr lang="vi-VN" sz="2400" b="0" i="1" smtClean="0">
                                <a:latin typeface="Cambria Math" panose="02040503050406030204" pitchFamily="18" charset="0"/>
                              </a:rPr>
                              <m:t>𝑥</m:t>
                            </m:r>
                          </m:e>
                          <m:sup>
                            <m:r>
                              <a:rPr lang="vi-VN" sz="2400" b="0" i="1" smtClean="0">
                                <a:latin typeface="Cambria Math" panose="02040503050406030204" pitchFamily="18" charset="0"/>
                              </a:rPr>
                              <m:t>2</m:t>
                            </m:r>
                          </m:sup>
                        </m:sSup>
                      </m:den>
                    </m:f>
                    <m:r>
                      <a:rPr lang="vi-VN" sz="2400" b="0" i="1" smtClean="0">
                        <a:latin typeface="Cambria Math" panose="02040503050406030204" pitchFamily="18" charset="0"/>
                      </a:rPr>
                      <m:t>+…+</m:t>
                    </m:r>
                    <m:f>
                      <m:fPr>
                        <m:ctrlPr>
                          <a:rPr lang="vi-VN" sz="2400" i="1">
                            <a:latin typeface="Cambria Math" panose="02040503050406030204" pitchFamily="18" charset="0"/>
                          </a:rPr>
                        </m:ctrlPr>
                      </m:fPr>
                      <m:num>
                        <m:r>
                          <a:rPr lang="vi-VN" sz="2400" b="0" i="1" smtClean="0">
                            <a:latin typeface="Cambria Math" panose="02040503050406030204" pitchFamily="18" charset="0"/>
                          </a:rPr>
                          <m:t>𝑛</m:t>
                        </m:r>
                      </m:num>
                      <m:den>
                        <m:sSup>
                          <m:sSupPr>
                            <m:ctrlPr>
                              <a:rPr lang="vi-VN" sz="2400" i="1">
                                <a:latin typeface="Cambria Math" panose="02040503050406030204" pitchFamily="18" charset="0"/>
                              </a:rPr>
                            </m:ctrlPr>
                          </m:sSupPr>
                          <m:e>
                            <m:r>
                              <a:rPr lang="vi-VN" sz="2400" i="1">
                                <a:latin typeface="Cambria Math" panose="02040503050406030204" pitchFamily="18" charset="0"/>
                              </a:rPr>
                              <m:t>𝑥</m:t>
                            </m:r>
                          </m:e>
                          <m:sup>
                            <m:r>
                              <a:rPr lang="vi-VN" sz="2400" b="0" i="1" smtClean="0">
                                <a:latin typeface="Cambria Math" panose="02040503050406030204" pitchFamily="18" charset="0"/>
                              </a:rPr>
                              <m:t>𝑛</m:t>
                            </m:r>
                          </m:sup>
                        </m:sSup>
                      </m:den>
                    </m:f>
                  </m:oMath>
                </a14:m>
                <a:endParaRPr lang="vi-VN"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3649033" y="3951204"/>
                <a:ext cx="5291767" cy="524311"/>
              </a:xfrm>
              <a:prstGeom prst="rect">
                <a:avLst/>
              </a:prstGeom>
              <a:blipFill>
                <a:blip r:embed="rId3"/>
                <a:stretch>
                  <a:fillRect l="-3571" t="-3488" b="-19767"/>
                </a:stretch>
              </a:blipFill>
            </p:spPr>
            <p:txBody>
              <a:bodyPr/>
              <a:lstStyle/>
              <a:p>
                <a:r>
                  <a:rPr lang="vi-VN">
                    <a:noFill/>
                  </a:rPr>
                  <a:t> </a:t>
                </a:r>
              </a:p>
            </p:txBody>
          </p:sp>
        </mc:Fallback>
      </mc:AlternateContent>
      <p:sp>
        <p:nvSpPr>
          <p:cNvPr id="20" name="Rectangle 19"/>
          <p:cNvSpPr/>
          <p:nvPr/>
        </p:nvSpPr>
        <p:spPr>
          <a:xfrm>
            <a:off x="1049482" y="1992124"/>
            <a:ext cx="10020300" cy="537391"/>
          </a:xfrm>
          <a:prstGeom prst="rect">
            <a:avLst/>
          </a:prstGeom>
        </p:spPr>
        <p:txBody>
          <a:bodyPr wrap="square">
            <a:spAutoFit/>
          </a:bodyPr>
          <a:lstStyle/>
          <a:p>
            <a:pPr marL="285750" indent="-285750">
              <a:lnSpc>
                <a:spcPct val="150000"/>
              </a:lnSpc>
              <a:buFont typeface="Courier New" panose="02070309020205020404" pitchFamily="49" charset="0"/>
              <a:buChar char="o"/>
            </a:pPr>
            <a:r>
              <a:rPr lang="en-US" sz="2200" dirty="0" err="1" smtClean="0">
                <a:solidFill>
                  <a:srgbClr val="0070C0"/>
                </a:solidFill>
                <a:latin typeface="Arial" panose="020B0604020202020204" pitchFamily="34" charset="0"/>
                <a:cs typeface="Arial" panose="020B0604020202020204" pitchFamily="34" charset="0"/>
              </a:rPr>
              <a:t>Giải</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phương</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trình</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bậc</a:t>
            </a:r>
            <a:r>
              <a:rPr lang="en-US" sz="2200" dirty="0" smtClean="0">
                <a:solidFill>
                  <a:srgbClr val="0070C0"/>
                </a:solidFill>
                <a:latin typeface="Arial" panose="020B0604020202020204" pitchFamily="34" charset="0"/>
                <a:cs typeface="Arial" panose="020B0604020202020204" pitchFamily="34" charset="0"/>
              </a:rPr>
              <a:t> 2</a:t>
            </a:r>
          </a:p>
        </p:txBody>
      </p:sp>
      <p:sp>
        <p:nvSpPr>
          <p:cNvPr id="19" name="Rectangle 18"/>
          <p:cNvSpPr/>
          <p:nvPr/>
        </p:nvSpPr>
        <p:spPr>
          <a:xfrm>
            <a:off x="3280062" y="117090"/>
            <a:ext cx="8766465" cy="609398"/>
          </a:xfrm>
          <a:prstGeom prst="rect">
            <a:avLst/>
          </a:prstGeom>
        </p:spPr>
        <p:txBody>
          <a:bodyPr wrap="square">
            <a:spAutoFit/>
          </a:bodyPr>
          <a:lstStyle/>
          <a:p>
            <a:pPr algn="r">
              <a:lnSpc>
                <a:spcPct val="120000"/>
              </a:lnSpc>
              <a:spcBef>
                <a:spcPts val="400"/>
              </a:spcBef>
            </a:pPr>
            <a:r>
              <a:rPr lang="vi-VN" sz="2800" b="1" dirty="0" smtClean="0">
                <a:solidFill>
                  <a:schemeClr val="bg1"/>
                </a:solidFill>
                <a:latin typeface="Book Antiqua" panose="02040602050305030304" pitchFamily="18" charset="0"/>
              </a:rPr>
              <a:t>5. Python Control Structures – Cấu trúc điều khiển</a:t>
            </a:r>
            <a:endParaRPr lang="vi-VN" sz="2800" b="1" dirty="0">
              <a:solidFill>
                <a:schemeClr val="bg1"/>
              </a:solidFill>
              <a:latin typeface="Book Antiqua" panose="02040602050305030304" pitchFamily="18" charset="0"/>
            </a:endParaRPr>
          </a:p>
        </p:txBody>
      </p:sp>
      <p:sp>
        <p:nvSpPr>
          <p:cNvPr id="18" name="Rectangle 17"/>
          <p:cNvSpPr/>
          <p:nvPr/>
        </p:nvSpPr>
        <p:spPr>
          <a:xfrm>
            <a:off x="964810" y="4730846"/>
            <a:ext cx="10020300" cy="1045223"/>
          </a:xfrm>
          <a:prstGeom prst="rect">
            <a:avLst/>
          </a:prstGeom>
        </p:spPr>
        <p:txBody>
          <a:bodyPr wrap="square">
            <a:spAutoFit/>
          </a:bodyPr>
          <a:lstStyle/>
          <a:p>
            <a:pPr marL="285750" indent="-285750">
              <a:lnSpc>
                <a:spcPct val="150000"/>
              </a:lnSpc>
              <a:buFont typeface="Courier New" panose="02070309020205020404" pitchFamily="49" charset="0"/>
              <a:buChar char="o"/>
            </a:pPr>
            <a:r>
              <a:rPr lang="en-US" sz="2200" dirty="0" err="1" smtClean="0">
                <a:solidFill>
                  <a:srgbClr val="0070C0"/>
                </a:solidFill>
                <a:latin typeface="Arial" panose="020B0604020202020204" pitchFamily="34" charset="0"/>
                <a:cs typeface="Arial" panose="020B0604020202020204" pitchFamily="34" charset="0"/>
              </a:rPr>
              <a:t>Nhập</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vào</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một</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số</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nguyên</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dương</a:t>
            </a:r>
            <a:r>
              <a:rPr lang="en-US" sz="2200" dirty="0" smtClean="0">
                <a:solidFill>
                  <a:srgbClr val="0070C0"/>
                </a:solidFill>
                <a:latin typeface="Arial" panose="020B0604020202020204" pitchFamily="34" charset="0"/>
                <a:cs typeface="Arial" panose="020B0604020202020204" pitchFamily="34" charset="0"/>
              </a:rPr>
              <a:t> n. </a:t>
            </a:r>
            <a:r>
              <a:rPr lang="en-US" sz="2200" dirty="0" err="1" smtClean="0">
                <a:solidFill>
                  <a:srgbClr val="0070C0"/>
                </a:solidFill>
                <a:latin typeface="Arial" panose="020B0604020202020204" pitchFamily="34" charset="0"/>
                <a:cs typeface="Arial" panose="020B0604020202020204" pitchFamily="34" charset="0"/>
              </a:rPr>
              <a:t>kiểm</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tra</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xem</a:t>
            </a:r>
            <a:r>
              <a:rPr lang="en-US" sz="2200" dirty="0" smtClean="0">
                <a:solidFill>
                  <a:srgbClr val="0070C0"/>
                </a:solidFill>
                <a:latin typeface="Arial" panose="020B0604020202020204" pitchFamily="34" charset="0"/>
                <a:cs typeface="Arial" panose="020B0604020202020204" pitchFamily="34" charset="0"/>
              </a:rPr>
              <a:t> n </a:t>
            </a:r>
            <a:r>
              <a:rPr lang="en-US" sz="2200" dirty="0" err="1" smtClean="0">
                <a:solidFill>
                  <a:srgbClr val="0070C0"/>
                </a:solidFill>
                <a:latin typeface="Arial" panose="020B0604020202020204" pitchFamily="34" charset="0"/>
                <a:cs typeface="Arial" panose="020B0604020202020204" pitchFamily="34" charset="0"/>
              </a:rPr>
              <a:t>có</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phải</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là</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số</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nguyên</a:t>
            </a:r>
            <a:r>
              <a:rPr lang="en-US" sz="2200" dirty="0" smtClean="0">
                <a:solidFill>
                  <a:srgbClr val="0070C0"/>
                </a:solidFill>
                <a:latin typeface="Arial" panose="020B0604020202020204" pitchFamily="34" charset="0"/>
                <a:cs typeface="Arial" panose="020B0604020202020204" pitchFamily="34" charset="0"/>
              </a:rPr>
              <a:t> </a:t>
            </a:r>
            <a:r>
              <a:rPr lang="en-US" sz="2200" dirty="0" err="1" smtClean="0">
                <a:solidFill>
                  <a:srgbClr val="0070C0"/>
                </a:solidFill>
                <a:latin typeface="Arial" panose="020B0604020202020204" pitchFamily="34" charset="0"/>
                <a:cs typeface="Arial" panose="020B0604020202020204" pitchFamily="34" charset="0"/>
              </a:rPr>
              <a:t>tố</a:t>
            </a:r>
            <a:r>
              <a:rPr lang="en-US" sz="2200" dirty="0" smtClean="0">
                <a:solidFill>
                  <a:srgbClr val="0070C0"/>
                </a:solidFill>
                <a:latin typeface="Arial" panose="020B0604020202020204" pitchFamily="34" charset="0"/>
                <a:cs typeface="Arial" panose="020B0604020202020204" pitchFamily="34" charset="0"/>
              </a:rPr>
              <a:t> hay </a:t>
            </a:r>
            <a:r>
              <a:rPr lang="en-US" sz="2200" dirty="0" err="1" smtClean="0">
                <a:solidFill>
                  <a:srgbClr val="0070C0"/>
                </a:solidFill>
                <a:latin typeface="Arial" panose="020B0604020202020204" pitchFamily="34" charset="0"/>
                <a:cs typeface="Arial" panose="020B0604020202020204" pitchFamily="34" charset="0"/>
              </a:rPr>
              <a:t>không</a:t>
            </a:r>
            <a:r>
              <a:rPr lang="en-US" sz="2200" dirty="0" smtClean="0">
                <a:solidFill>
                  <a:srgbClr val="0070C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2631352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15</a:t>
            </a:fld>
            <a:endParaRPr lang="ru-RU" b="1" dirty="0">
              <a:solidFill>
                <a:schemeClr val="bg1"/>
              </a:solidFill>
            </a:endParaRPr>
          </a:p>
        </p:txBody>
      </p:sp>
      <p:sp>
        <p:nvSpPr>
          <p:cNvPr id="2" name="Rectangle 1"/>
          <p:cNvSpPr/>
          <p:nvPr/>
        </p:nvSpPr>
        <p:spPr>
          <a:xfrm>
            <a:off x="840119" y="2274525"/>
            <a:ext cx="10534463" cy="2064155"/>
          </a:xfrm>
          <a:prstGeom prst="rect">
            <a:avLst/>
          </a:prstGeom>
        </p:spPr>
        <p:txBody>
          <a:bodyPr wrap="square">
            <a:spAutoFit/>
          </a:bodyPr>
          <a:lstStyle/>
          <a:p>
            <a:pPr algn="ctr">
              <a:lnSpc>
                <a:spcPct val="120000"/>
              </a:lnSpc>
              <a:spcBef>
                <a:spcPts val="400"/>
              </a:spcBef>
              <a:spcAft>
                <a:spcPts val="0"/>
              </a:spcAft>
            </a:pPr>
            <a:r>
              <a:rPr lang="nl-NL" sz="5000" b="1" dirty="0" smtClean="0">
                <a:solidFill>
                  <a:srgbClr val="005064"/>
                </a:solidFill>
                <a:latin typeface="Book Antiqua" panose="02040602050305030304" pitchFamily="18" charset="0"/>
              </a:rPr>
              <a:t>B</a:t>
            </a:r>
            <a:r>
              <a:rPr lang="vi-VN" sz="5000" b="1" dirty="0" smtClean="0">
                <a:solidFill>
                  <a:srgbClr val="005064"/>
                </a:solidFill>
                <a:latin typeface="Book Antiqua" panose="02040602050305030304" pitchFamily="18" charset="0"/>
              </a:rPr>
              <a:t>ÀI</a:t>
            </a:r>
            <a:r>
              <a:rPr lang="nl-NL" sz="5000" b="1" dirty="0" smtClean="0">
                <a:solidFill>
                  <a:srgbClr val="005064"/>
                </a:solidFill>
                <a:latin typeface="Book Antiqua" panose="02040602050305030304" pitchFamily="18" charset="0"/>
              </a:rPr>
              <a:t> </a:t>
            </a:r>
            <a:r>
              <a:rPr lang="vi-VN" sz="5000" b="1" dirty="0" smtClean="0">
                <a:solidFill>
                  <a:srgbClr val="005064"/>
                </a:solidFill>
                <a:latin typeface="Book Antiqua" panose="02040602050305030304" pitchFamily="18" charset="0"/>
              </a:rPr>
              <a:t>2</a:t>
            </a:r>
          </a:p>
          <a:p>
            <a:pPr algn="ctr">
              <a:lnSpc>
                <a:spcPct val="120000"/>
              </a:lnSpc>
              <a:spcBef>
                <a:spcPts val="400"/>
              </a:spcBef>
              <a:spcAft>
                <a:spcPts val="0"/>
              </a:spcAft>
            </a:pPr>
            <a:r>
              <a:rPr lang="nl-NL" sz="5400" b="1" dirty="0" smtClean="0">
                <a:solidFill>
                  <a:srgbClr val="005064"/>
                </a:solidFill>
                <a:latin typeface="Book Antiqua" panose="02040602050305030304" pitchFamily="18" charset="0"/>
              </a:rPr>
              <a:t>F</a:t>
            </a:r>
            <a:r>
              <a:rPr lang="vi-VN" sz="5400" b="1" dirty="0" smtClean="0">
                <a:solidFill>
                  <a:srgbClr val="005064"/>
                </a:solidFill>
                <a:latin typeface="Book Antiqua" panose="02040602050305030304" pitchFamily="18" charset="0"/>
              </a:rPr>
              <a:t>UNCTIONS</a:t>
            </a:r>
            <a:r>
              <a:rPr lang="nl-NL" sz="5400" b="1" dirty="0" smtClean="0">
                <a:solidFill>
                  <a:srgbClr val="005064"/>
                </a:solidFill>
                <a:latin typeface="Book Antiqua" panose="02040602050305030304" pitchFamily="18" charset="0"/>
              </a:rPr>
              <a:t> </a:t>
            </a:r>
            <a:r>
              <a:rPr lang="nl-NL" sz="5400" b="1" dirty="0">
                <a:solidFill>
                  <a:srgbClr val="005064"/>
                </a:solidFill>
                <a:latin typeface="Book Antiqua" panose="02040602050305030304" pitchFamily="18" charset="0"/>
              </a:rPr>
              <a:t>&amp; </a:t>
            </a:r>
            <a:r>
              <a:rPr lang="vi-VN" sz="5400" b="1" dirty="0" smtClean="0">
                <a:solidFill>
                  <a:srgbClr val="005064"/>
                </a:solidFill>
                <a:latin typeface="Book Antiqua" panose="02040602050305030304" pitchFamily="18" charset="0"/>
              </a:rPr>
              <a:t>MODULES</a:t>
            </a:r>
            <a:endParaRPr lang="vi-VN" sz="5000" b="1" dirty="0">
              <a:solidFill>
                <a:srgbClr val="005064"/>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585136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16</a:t>
            </a:fld>
            <a:endParaRPr lang="ru-RU" b="1" dirty="0">
              <a:solidFill>
                <a:schemeClr val="bg1"/>
              </a:solidFill>
            </a:endParaRPr>
          </a:p>
        </p:txBody>
      </p:sp>
      <p:sp>
        <p:nvSpPr>
          <p:cNvPr id="17" name="Rectangle 16"/>
          <p:cNvSpPr/>
          <p:nvPr/>
        </p:nvSpPr>
        <p:spPr>
          <a:xfrm>
            <a:off x="1292027" y="1237007"/>
            <a:ext cx="10241973" cy="535531"/>
          </a:xfrm>
          <a:prstGeom prst="rect">
            <a:avLst/>
          </a:prstGeom>
        </p:spPr>
        <p:txBody>
          <a:bodyPr wrap="square">
            <a:spAutoFit/>
          </a:bodyPr>
          <a:lstStyle/>
          <a:p>
            <a:pPr algn="just">
              <a:lnSpc>
                <a:spcPct val="120000"/>
              </a:lnSpc>
              <a:spcBef>
                <a:spcPts val="400"/>
              </a:spcBef>
            </a:pPr>
            <a:r>
              <a:rPr lang="vi-VN" sz="2400" b="1" dirty="0" smtClean="0">
                <a:solidFill>
                  <a:schemeClr val="accent2">
                    <a:lumMod val="75000"/>
                  </a:schemeClr>
                </a:solidFill>
                <a:ea typeface="Times New Roman" panose="02020603050405020304" pitchFamily="18" charset="0"/>
                <a:sym typeface="Wingdings" panose="05000000000000000000" pitchFamily="2" charset="2"/>
              </a:rPr>
              <a:t>BÀI 2: FUNCTIONS &amp; MODULES</a:t>
            </a:r>
            <a:endParaRPr lang="vi-VN" sz="2400" b="1" dirty="0">
              <a:solidFill>
                <a:schemeClr val="accent2">
                  <a:lumMod val="75000"/>
                </a:schemeClr>
              </a:solidFill>
              <a:ea typeface="Times New Roman" panose="02020603050405020304" pitchFamily="18" charset="0"/>
            </a:endParaRPr>
          </a:p>
        </p:txBody>
      </p:sp>
      <p:sp>
        <p:nvSpPr>
          <p:cNvPr id="20" name="Rectangle 19"/>
          <p:cNvSpPr/>
          <p:nvPr/>
        </p:nvSpPr>
        <p:spPr>
          <a:xfrm>
            <a:off x="1292028" y="2106405"/>
            <a:ext cx="10020300" cy="3785652"/>
          </a:xfrm>
          <a:prstGeom prst="rect">
            <a:avLst/>
          </a:prstGeom>
        </p:spPr>
        <p:txBody>
          <a:bodyPr wrap="square">
            <a:spAutoFit/>
          </a:bodyPr>
          <a:lstStyle/>
          <a:p>
            <a:pPr marL="342900" indent="-342900">
              <a:lnSpc>
                <a:spcPct val="120000"/>
              </a:lnSpc>
              <a:buFont typeface="Arial" panose="020B0604020202020204" pitchFamily="34" charset="0"/>
              <a:buChar char="•"/>
            </a:pPr>
            <a:r>
              <a:rPr lang="en-US" sz="4000" b="1" dirty="0" smtClean="0">
                <a:solidFill>
                  <a:srgbClr val="005064"/>
                </a:solidFill>
                <a:latin typeface="Bahnschrift SemiBold" panose="020B0502040204020203" pitchFamily="34" charset="0"/>
                <a:cs typeface="Arial" panose="020B0604020202020204" pitchFamily="34" charset="0"/>
              </a:rPr>
              <a:t>Python functions</a:t>
            </a:r>
          </a:p>
          <a:p>
            <a:pPr marL="342900" indent="-342900">
              <a:lnSpc>
                <a:spcPct val="120000"/>
              </a:lnSpc>
              <a:buFont typeface="Arial" panose="020B0604020202020204" pitchFamily="34" charset="0"/>
              <a:buChar char="•"/>
            </a:pPr>
            <a:r>
              <a:rPr lang="en-US" sz="4000" b="1" dirty="0" smtClean="0">
                <a:solidFill>
                  <a:srgbClr val="005064"/>
                </a:solidFill>
                <a:latin typeface="Bahnschrift SemiBold" panose="020B0502040204020203" pitchFamily="34" charset="0"/>
                <a:cs typeface="Arial" panose="020B0604020202020204" pitchFamily="34" charset="0"/>
              </a:rPr>
              <a:t>Arguments</a:t>
            </a:r>
          </a:p>
          <a:p>
            <a:pPr marL="342900" indent="-342900">
              <a:lnSpc>
                <a:spcPct val="120000"/>
              </a:lnSpc>
              <a:buFont typeface="Arial" panose="020B0604020202020204" pitchFamily="34" charset="0"/>
              <a:buChar char="•"/>
            </a:pPr>
            <a:r>
              <a:rPr lang="en-US" sz="4000" b="1" dirty="0" smtClean="0">
                <a:solidFill>
                  <a:srgbClr val="005064"/>
                </a:solidFill>
                <a:latin typeface="Bahnschrift SemiBold" panose="020B0502040204020203" pitchFamily="34" charset="0"/>
                <a:cs typeface="Arial" panose="020B0604020202020204" pitchFamily="34" charset="0"/>
              </a:rPr>
              <a:t>Global variables</a:t>
            </a:r>
          </a:p>
          <a:p>
            <a:pPr marL="342900" indent="-342900">
              <a:lnSpc>
                <a:spcPct val="120000"/>
              </a:lnSpc>
              <a:buFont typeface="Arial" panose="020B0604020202020204" pitchFamily="34" charset="0"/>
              <a:buChar char="•"/>
            </a:pPr>
            <a:r>
              <a:rPr lang="en-US" sz="4000" b="1" dirty="0" smtClean="0">
                <a:solidFill>
                  <a:srgbClr val="005064"/>
                </a:solidFill>
                <a:latin typeface="Bahnschrift SemiBold" panose="020B0502040204020203" pitchFamily="34" charset="0"/>
                <a:cs typeface="Arial" panose="020B0604020202020204" pitchFamily="34" charset="0"/>
              </a:rPr>
              <a:t>Python modules</a:t>
            </a:r>
          </a:p>
          <a:p>
            <a:pPr marL="342900" indent="-342900">
              <a:lnSpc>
                <a:spcPct val="120000"/>
              </a:lnSpc>
              <a:buFont typeface="Arial" panose="020B0604020202020204" pitchFamily="34" charset="0"/>
              <a:buChar char="•"/>
            </a:pPr>
            <a:r>
              <a:rPr lang="en-US" sz="4000" b="1" dirty="0" smtClean="0">
                <a:solidFill>
                  <a:srgbClr val="005064"/>
                </a:solidFill>
                <a:latin typeface="Bahnschrift SemiBold" panose="020B0502040204020203" pitchFamily="34" charset="0"/>
                <a:cs typeface="Arial" panose="020B0604020202020204" pitchFamily="34" charset="0"/>
              </a:rPr>
              <a:t>Python package</a:t>
            </a:r>
          </a:p>
        </p:txBody>
      </p:sp>
    </p:spTree>
    <p:extLst>
      <p:ext uri="{BB962C8B-B14F-4D97-AF65-F5344CB8AC3E}">
        <p14:creationId xmlns:p14="http://schemas.microsoft.com/office/powerpoint/2010/main" val="4115596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17</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2: Functions &amp; Modules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0" name="Rectangle 19"/>
          <p:cNvSpPr/>
          <p:nvPr/>
        </p:nvSpPr>
        <p:spPr>
          <a:xfrm>
            <a:off x="3060021" y="120966"/>
            <a:ext cx="8903090" cy="554126"/>
          </a:xfrm>
          <a:prstGeom prst="rect">
            <a:avLst/>
          </a:prstGeom>
        </p:spPr>
        <p:txBody>
          <a:bodyPr wrap="square">
            <a:spAutoFit/>
          </a:bodyPr>
          <a:lstStyle/>
          <a:p>
            <a:pPr marL="342900" indent="-342900" algn="r">
              <a:lnSpc>
                <a:spcPct val="120000"/>
              </a:lnSpc>
              <a:buFont typeface="Arial" panose="020B0604020202020204" pitchFamily="34" charset="0"/>
              <a:buChar char="•"/>
            </a:pPr>
            <a:r>
              <a:rPr lang="en-US" sz="2800" b="1" dirty="0" smtClean="0">
                <a:solidFill>
                  <a:schemeClr val="bg1"/>
                </a:solidFill>
                <a:latin typeface="Bahnschrift SemiBold" panose="020B0502040204020203" pitchFamily="34" charset="0"/>
                <a:cs typeface="Arial" panose="020B0604020202020204" pitchFamily="34" charset="0"/>
              </a:rPr>
              <a:t>Python functions – </a:t>
            </a:r>
            <a:r>
              <a:rPr lang="en-US" sz="2800" b="1" dirty="0" err="1" smtClean="0">
                <a:solidFill>
                  <a:schemeClr val="bg1"/>
                </a:solidFill>
                <a:latin typeface="Bahnschrift SemiBold" panose="020B0502040204020203" pitchFamily="34" charset="0"/>
                <a:cs typeface="Arial" panose="020B0604020202020204" pitchFamily="34" charset="0"/>
              </a:rPr>
              <a:t>Hàm</a:t>
            </a:r>
            <a:r>
              <a:rPr lang="en-US" sz="2800" b="1" dirty="0" smtClean="0">
                <a:solidFill>
                  <a:schemeClr val="bg1"/>
                </a:solidFill>
                <a:latin typeface="Bahnschrift SemiBold" panose="020B0502040204020203" pitchFamily="34" charset="0"/>
                <a:cs typeface="Arial" panose="020B0604020202020204" pitchFamily="34" charset="0"/>
              </a:rPr>
              <a:t> </a:t>
            </a:r>
            <a:r>
              <a:rPr lang="en-US" sz="2800" b="1" dirty="0" err="1" smtClean="0">
                <a:solidFill>
                  <a:schemeClr val="bg1"/>
                </a:solidFill>
                <a:latin typeface="Bahnschrift SemiBold" panose="020B0502040204020203" pitchFamily="34" charset="0"/>
                <a:cs typeface="Arial" panose="020B0604020202020204" pitchFamily="34" charset="0"/>
              </a:rPr>
              <a:t>trong</a:t>
            </a:r>
            <a:r>
              <a:rPr lang="en-US" sz="2800" b="1" dirty="0" smtClean="0">
                <a:solidFill>
                  <a:schemeClr val="bg1"/>
                </a:solidFill>
                <a:latin typeface="Bahnschrift SemiBold" panose="020B0502040204020203" pitchFamily="34" charset="0"/>
                <a:cs typeface="Arial" panose="020B0604020202020204" pitchFamily="34" charset="0"/>
              </a:rPr>
              <a:t> Python</a:t>
            </a:r>
          </a:p>
        </p:txBody>
      </p:sp>
      <p:sp>
        <p:nvSpPr>
          <p:cNvPr id="2" name="Rectangle 1"/>
          <p:cNvSpPr/>
          <p:nvPr/>
        </p:nvSpPr>
        <p:spPr>
          <a:xfrm>
            <a:off x="-6352" y="889001"/>
            <a:ext cx="2139952" cy="555336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320000"/>
              </a:lnSpc>
            </a:pPr>
            <a:r>
              <a:rPr lang="en-US" b="1" dirty="0" smtClean="0">
                <a:solidFill>
                  <a:schemeClr val="bg2">
                    <a:lumMod val="50000"/>
                  </a:schemeClr>
                </a:solidFill>
                <a:latin typeface="Arial" panose="020B0604020202020204" pitchFamily="34" charset="0"/>
                <a:cs typeface="Arial" panose="020B0604020202020204" pitchFamily="34" charset="0"/>
              </a:rPr>
              <a:t>BÀI 2</a:t>
            </a:r>
          </a:p>
          <a:p>
            <a:pPr algn="ctr">
              <a:lnSpc>
                <a:spcPct val="320000"/>
              </a:lnSpc>
            </a:pPr>
            <a:r>
              <a:rPr lang="en-US" b="1" dirty="0" smtClean="0">
                <a:solidFill>
                  <a:schemeClr val="bg2">
                    <a:lumMod val="10000"/>
                  </a:schemeClr>
                </a:solidFill>
                <a:latin typeface="Arial" panose="020B0604020202020204" pitchFamily="34" charset="0"/>
                <a:cs typeface="Arial" panose="020B0604020202020204" pitchFamily="34" charset="0"/>
              </a:rPr>
              <a:t>Python </a:t>
            </a:r>
            <a:r>
              <a:rPr lang="en-US" b="1" dirty="0">
                <a:solidFill>
                  <a:schemeClr val="bg2">
                    <a:lumMod val="10000"/>
                  </a:schemeClr>
                </a:solidFill>
                <a:latin typeface="Arial" panose="020B0604020202020204" pitchFamily="34" charset="0"/>
                <a:cs typeface="Arial" panose="020B0604020202020204" pitchFamily="34" charset="0"/>
              </a:rPr>
              <a:t>functions</a:t>
            </a:r>
          </a:p>
          <a:p>
            <a:pPr algn="ctr">
              <a:lnSpc>
                <a:spcPct val="320000"/>
              </a:lnSpc>
            </a:pPr>
            <a:r>
              <a:rPr lang="en-US" b="1" dirty="0" smtClean="0">
                <a:solidFill>
                  <a:schemeClr val="bg2">
                    <a:lumMod val="50000"/>
                  </a:schemeClr>
                </a:solidFill>
                <a:latin typeface="Arial" panose="020B0604020202020204" pitchFamily="34" charset="0"/>
                <a:cs typeface="Arial" panose="020B0604020202020204" pitchFamily="34" charset="0"/>
              </a:rPr>
              <a:t>Arguments</a:t>
            </a:r>
            <a:endParaRPr lang="en-US" b="1" dirty="0">
              <a:solidFill>
                <a:schemeClr val="bg2">
                  <a:lumMod val="50000"/>
                </a:schemeClr>
              </a:solidFill>
              <a:latin typeface="Arial" panose="020B0604020202020204" pitchFamily="34" charset="0"/>
              <a:cs typeface="Arial" panose="020B0604020202020204" pitchFamily="34" charset="0"/>
            </a:endParaRP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Global variables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modules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a:t>
            </a:r>
            <a:r>
              <a:rPr lang="en-US" b="1" dirty="0" smtClean="0">
                <a:solidFill>
                  <a:schemeClr val="bg2">
                    <a:lumMod val="50000"/>
                  </a:schemeClr>
                </a:solidFill>
                <a:latin typeface="Arial" panose="020B0604020202020204" pitchFamily="34" charset="0"/>
                <a:cs typeface="Arial" panose="020B0604020202020204" pitchFamily="34" charset="0"/>
              </a:rPr>
              <a:t>package</a:t>
            </a:r>
          </a:p>
          <a:p>
            <a:pPr algn="ctr">
              <a:lnSpc>
                <a:spcPct val="320000"/>
              </a:lnSpc>
            </a:pPr>
            <a:endParaRPr lang="en-US" b="1" dirty="0">
              <a:solidFill>
                <a:schemeClr val="bg2">
                  <a:lumMod val="50000"/>
                </a:schemeClr>
              </a:solidFill>
              <a:latin typeface="Arial" panose="020B0604020202020204" pitchFamily="34" charset="0"/>
              <a:cs typeface="Arial" panose="020B0604020202020204" pitchFamily="34" charset="0"/>
            </a:endParaRPr>
          </a:p>
        </p:txBody>
      </p:sp>
      <p:sp>
        <p:nvSpPr>
          <p:cNvPr id="15" name="Rectangle 14"/>
          <p:cNvSpPr/>
          <p:nvPr/>
        </p:nvSpPr>
        <p:spPr>
          <a:xfrm>
            <a:off x="2557941" y="961164"/>
            <a:ext cx="7076117" cy="609398"/>
          </a:xfrm>
          <a:prstGeom prst="rect">
            <a:avLst/>
          </a:prstGeom>
        </p:spPr>
        <p:txBody>
          <a:bodyPr wrap="square">
            <a:spAutoFit/>
          </a:bodyPr>
          <a:lstStyle/>
          <a:p>
            <a:pPr marL="342900" indent="-342900">
              <a:lnSpc>
                <a:spcPct val="120000"/>
              </a:lnSpc>
              <a:buFont typeface="Arial" panose="020B0604020202020204" pitchFamily="34" charset="0"/>
              <a:buChar char="•"/>
            </a:pPr>
            <a:r>
              <a:rPr lang="en-US" sz="2800" b="1" dirty="0" err="1" smtClean="0">
                <a:solidFill>
                  <a:srgbClr val="005064"/>
                </a:solidFill>
                <a:latin typeface="Bahnschrift SemiBold" panose="020B0502040204020203" pitchFamily="34" charset="0"/>
                <a:cs typeface="Arial" panose="020B0604020202020204" pitchFamily="34" charset="0"/>
              </a:rPr>
              <a:t>Định</a:t>
            </a:r>
            <a:r>
              <a:rPr lang="en-US" sz="2800" b="1" dirty="0" smtClean="0">
                <a:solidFill>
                  <a:srgbClr val="005064"/>
                </a:solidFill>
                <a:latin typeface="Bahnschrift SemiBold" panose="020B0502040204020203" pitchFamily="34" charset="0"/>
                <a:cs typeface="Arial" panose="020B0604020202020204" pitchFamily="34" charset="0"/>
              </a:rPr>
              <a:t> </a:t>
            </a:r>
            <a:r>
              <a:rPr lang="en-US" sz="2800" b="1" dirty="0" err="1" smtClean="0">
                <a:solidFill>
                  <a:srgbClr val="005064"/>
                </a:solidFill>
                <a:latin typeface="Bahnschrift SemiBold" panose="020B0502040204020203" pitchFamily="34" charset="0"/>
                <a:cs typeface="Arial" panose="020B0604020202020204" pitchFamily="34" charset="0"/>
              </a:rPr>
              <a:t>nghĩa</a:t>
            </a:r>
            <a:r>
              <a:rPr lang="en-US" sz="2800" b="1" dirty="0" smtClean="0">
                <a:solidFill>
                  <a:srgbClr val="005064"/>
                </a:solidFill>
                <a:latin typeface="Bahnschrift SemiBold" panose="020B0502040204020203" pitchFamily="34" charset="0"/>
                <a:cs typeface="Arial" panose="020B0604020202020204" pitchFamily="34" charset="0"/>
              </a:rPr>
              <a:t> </a:t>
            </a:r>
            <a:r>
              <a:rPr lang="en-US" sz="2800" b="1" dirty="0" err="1" smtClean="0">
                <a:solidFill>
                  <a:srgbClr val="005064"/>
                </a:solidFill>
                <a:latin typeface="Bahnschrift SemiBold" panose="020B0502040204020203" pitchFamily="34" charset="0"/>
                <a:cs typeface="Arial" panose="020B0604020202020204" pitchFamily="34" charset="0"/>
              </a:rPr>
              <a:t>một</a:t>
            </a:r>
            <a:r>
              <a:rPr lang="en-US" sz="2800" b="1" dirty="0" smtClean="0">
                <a:solidFill>
                  <a:srgbClr val="005064"/>
                </a:solidFill>
                <a:latin typeface="Bahnschrift SemiBold" panose="020B0502040204020203" pitchFamily="34" charset="0"/>
                <a:cs typeface="Arial" panose="020B0604020202020204" pitchFamily="34" charset="0"/>
              </a:rPr>
              <a:t> </a:t>
            </a:r>
            <a:r>
              <a:rPr lang="en-US" sz="2800" b="1" dirty="0" err="1" smtClean="0">
                <a:solidFill>
                  <a:srgbClr val="005064"/>
                </a:solidFill>
                <a:latin typeface="Bahnschrift SemiBold" panose="020B0502040204020203" pitchFamily="34" charset="0"/>
                <a:cs typeface="Arial" panose="020B0604020202020204" pitchFamily="34" charset="0"/>
              </a:rPr>
              <a:t>hàm</a:t>
            </a:r>
            <a:endParaRPr lang="en-US" sz="2800" b="1" dirty="0" smtClean="0">
              <a:solidFill>
                <a:srgbClr val="005064"/>
              </a:solidFill>
              <a:latin typeface="Bahnschrift SemiBold" panose="020B0502040204020203" pitchFamily="34" charset="0"/>
              <a:cs typeface="Arial" panose="020B0604020202020204" pitchFamily="34" charset="0"/>
            </a:endParaRPr>
          </a:p>
        </p:txBody>
      </p:sp>
      <p:sp>
        <p:nvSpPr>
          <p:cNvPr id="19" name="Rectangle 18"/>
          <p:cNvSpPr/>
          <p:nvPr/>
        </p:nvSpPr>
        <p:spPr>
          <a:xfrm>
            <a:off x="2557941" y="1459967"/>
            <a:ext cx="8747367" cy="1107996"/>
          </a:xfrm>
          <a:prstGeom prst="rect">
            <a:avLst/>
          </a:prstGeom>
          <a:ln>
            <a:noFill/>
          </a:ln>
        </p:spPr>
        <p:txBody>
          <a:bodyPr wrap="square">
            <a:spAutoFit/>
          </a:bodyPr>
          <a:lstStyle/>
          <a:p>
            <a:pPr marL="457200" indent="-457200">
              <a:lnSpc>
                <a:spcPct val="150000"/>
              </a:lnSpc>
              <a:buFont typeface="Courier New" panose="02070309020205020404" pitchFamily="49" charset="0"/>
              <a:buChar char="o"/>
            </a:pPr>
            <a:r>
              <a:rPr lang="en-US" sz="2200" b="1"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Ví</a:t>
            </a:r>
            <a:r>
              <a:rPr lang="en-US" sz="2200" b="1"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b="1"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dụ</a:t>
            </a:r>
            <a:r>
              <a:rPr lang="en-US" sz="2200" b="1" dirty="0" smtClean="0">
                <a:solidFill>
                  <a:srgbClr val="0070C0"/>
                </a:solidFill>
                <a:latin typeface="Arial" panose="020B0604020202020204" pitchFamily="34" charset="0"/>
                <a:cs typeface="Arial" panose="020B0604020202020204" pitchFamily="34" charset="0"/>
                <a:sym typeface="Symbol" panose="05050102010706020507" pitchFamily="18" charset="2"/>
              </a:rPr>
              <a:t> 2.1: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Viết</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hàm</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tính</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n!.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Sử</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dụng</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hàm</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đó</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để</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tính</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a:t>
            </a:r>
          </a:p>
          <a:p>
            <a:pPr algn="ctr">
              <a:lnSpc>
                <a:spcPct val="150000"/>
              </a:lnSpc>
            </a:pPr>
            <a:r>
              <a:rPr lang="en-US" sz="2200" b="1" dirty="0" smtClean="0">
                <a:solidFill>
                  <a:srgbClr val="0070C0"/>
                </a:solidFill>
                <a:latin typeface="Arial" panose="020B0604020202020204" pitchFamily="34" charset="0"/>
                <a:cs typeface="Arial" panose="020B0604020202020204" pitchFamily="34" charset="0"/>
                <a:sym typeface="Symbol" panose="05050102010706020507" pitchFamily="18" charset="2"/>
              </a:rPr>
              <a:t>P = (n+1) ! + (2n) ! </a:t>
            </a:r>
            <a:endParaRPr lang="en-US" sz="2200" b="1" dirty="0">
              <a:solidFill>
                <a:srgbClr val="0070C0"/>
              </a:solidFill>
              <a:latin typeface="Arial" panose="020B0604020202020204" pitchFamily="34" charset="0"/>
              <a:cs typeface="Arial" panose="020B0604020202020204" pitchFamily="34" charset="0"/>
            </a:endParaRPr>
          </a:p>
        </p:txBody>
      </p:sp>
      <p:sp>
        <p:nvSpPr>
          <p:cNvPr id="21" name="Rectangle 20"/>
          <p:cNvSpPr/>
          <p:nvPr/>
        </p:nvSpPr>
        <p:spPr>
          <a:xfrm>
            <a:off x="2782929" y="2946471"/>
            <a:ext cx="8522379" cy="3139321"/>
          </a:xfrm>
          <a:prstGeom prst="rect">
            <a:avLst/>
          </a:prstGeom>
          <a:ln>
            <a:solidFill>
              <a:schemeClr val="bg2">
                <a:lumMod val="75000"/>
              </a:schemeClr>
            </a:solidFill>
          </a:ln>
        </p:spPr>
        <p:txBody>
          <a:bodyPr wrap="square">
            <a:spAutoFit/>
          </a:bodyPr>
          <a:lstStyle/>
          <a:p>
            <a:r>
              <a:rPr lang="en-US" sz="2200" b="1" dirty="0" err="1">
                <a:solidFill>
                  <a:srgbClr val="00B050"/>
                </a:solidFill>
                <a:latin typeface="Courier New" panose="02070309020205020404" pitchFamily="49" charset="0"/>
                <a:cs typeface="Courier New" panose="02070309020205020404" pitchFamily="49" charset="0"/>
              </a:rPr>
              <a:t>def</a:t>
            </a:r>
            <a:r>
              <a:rPr lang="en-US" sz="2200" dirty="0">
                <a:solidFill>
                  <a:srgbClr val="00B050"/>
                </a:solidFill>
                <a:latin typeface="Courier New" panose="02070309020205020404" pitchFamily="49" charset="0"/>
                <a:cs typeface="Courier New" panose="02070309020205020404" pitchFamily="49" charset="0"/>
              </a:rPr>
              <a:t> </a:t>
            </a:r>
            <a:r>
              <a:rPr lang="en-US" sz="2200" b="1" dirty="0" err="1">
                <a:solidFill>
                  <a:srgbClr val="005064"/>
                </a:solidFill>
                <a:latin typeface="Courier New" panose="02070309020205020404" pitchFamily="49" charset="0"/>
                <a:cs typeface="Courier New" panose="02070309020205020404" pitchFamily="49" charset="0"/>
              </a:rPr>
              <a:t>fuctorial</a:t>
            </a:r>
            <a:r>
              <a:rPr lang="en-US" sz="2200" b="1" dirty="0">
                <a:solidFill>
                  <a:srgbClr val="00B050"/>
                </a:solidFill>
                <a:latin typeface="Courier New" panose="02070309020205020404" pitchFamily="49" charset="0"/>
                <a:cs typeface="Courier New" panose="02070309020205020404" pitchFamily="49" charset="0"/>
              </a:rPr>
              <a:t>(n</a:t>
            </a:r>
            <a:r>
              <a:rPr lang="en-US" sz="2200" dirty="0">
                <a:solidFill>
                  <a:srgbClr val="00B050"/>
                </a:solidFill>
                <a:latin typeface="Courier New" panose="02070309020205020404" pitchFamily="49" charset="0"/>
                <a:cs typeface="Courier New" panose="02070309020205020404" pitchFamily="49" charset="0"/>
              </a:rPr>
              <a:t>):    </a:t>
            </a:r>
            <a:endParaRPr lang="en-US" sz="2200" dirty="0" smtClean="0">
              <a:solidFill>
                <a:srgbClr val="00B050"/>
              </a:solidFill>
              <a:latin typeface="Courier New" panose="02070309020205020404" pitchFamily="49" charset="0"/>
              <a:cs typeface="Courier New" panose="02070309020205020404" pitchFamily="49" charset="0"/>
            </a:endParaRPr>
          </a:p>
          <a:p>
            <a:r>
              <a:rPr lang="en-US" sz="2200" dirty="0">
                <a:solidFill>
                  <a:srgbClr val="00B050"/>
                </a:solidFill>
                <a:latin typeface="Courier New" panose="02070309020205020404" pitchFamily="49" charset="0"/>
                <a:cs typeface="Courier New" panose="02070309020205020404" pitchFamily="49" charset="0"/>
              </a:rPr>
              <a:t>	</a:t>
            </a:r>
            <a:r>
              <a:rPr lang="en-US" sz="2200" dirty="0" smtClean="0">
                <a:solidFill>
                  <a:srgbClr val="00B050"/>
                </a:solidFill>
                <a:latin typeface="Courier New" panose="02070309020205020404" pitchFamily="49" charset="0"/>
                <a:cs typeface="Courier New" panose="02070309020205020404" pitchFamily="49" charset="0"/>
              </a:rPr>
              <a:t>g </a:t>
            </a:r>
            <a:r>
              <a:rPr lang="en-US" sz="2200" dirty="0">
                <a:solidFill>
                  <a:srgbClr val="00B050"/>
                </a:solidFill>
                <a:latin typeface="Courier New" panose="02070309020205020404" pitchFamily="49" charset="0"/>
                <a:cs typeface="Courier New" panose="02070309020205020404" pitchFamily="49" charset="0"/>
              </a:rPr>
              <a:t>= 1    </a:t>
            </a:r>
            <a:endParaRPr lang="en-US" sz="2200" dirty="0" smtClean="0">
              <a:solidFill>
                <a:srgbClr val="00B050"/>
              </a:solidFill>
              <a:latin typeface="Courier New" panose="02070309020205020404" pitchFamily="49" charset="0"/>
              <a:cs typeface="Courier New" panose="02070309020205020404" pitchFamily="49" charset="0"/>
            </a:endParaRPr>
          </a:p>
          <a:p>
            <a:r>
              <a:rPr lang="en-US" sz="2200" dirty="0">
                <a:solidFill>
                  <a:srgbClr val="00B050"/>
                </a:solidFill>
                <a:latin typeface="Courier New" panose="02070309020205020404" pitchFamily="49" charset="0"/>
                <a:cs typeface="Courier New" panose="02070309020205020404" pitchFamily="49" charset="0"/>
              </a:rPr>
              <a:t>	</a:t>
            </a:r>
            <a:r>
              <a:rPr lang="en-US" sz="2200" b="1" dirty="0" smtClean="0">
                <a:solidFill>
                  <a:srgbClr val="00B050"/>
                </a:solidFill>
                <a:latin typeface="Courier New" panose="02070309020205020404" pitchFamily="49" charset="0"/>
                <a:cs typeface="Courier New" panose="02070309020205020404" pitchFamily="49" charset="0"/>
              </a:rPr>
              <a:t>for</a:t>
            </a:r>
            <a:r>
              <a:rPr lang="en-US" sz="2200" dirty="0" smtClean="0">
                <a:solidFill>
                  <a:srgbClr val="00B050"/>
                </a:solidFill>
                <a:latin typeface="Courier New" panose="02070309020205020404" pitchFamily="49" charset="0"/>
                <a:cs typeface="Courier New" panose="02070309020205020404" pitchFamily="49" charset="0"/>
              </a:rPr>
              <a:t> </a:t>
            </a:r>
            <a:r>
              <a:rPr lang="en-US" sz="2200" dirty="0" err="1">
                <a:solidFill>
                  <a:srgbClr val="00B050"/>
                </a:solidFill>
                <a:latin typeface="Courier New" panose="02070309020205020404" pitchFamily="49" charset="0"/>
                <a:cs typeface="Courier New" panose="02070309020205020404" pitchFamily="49" charset="0"/>
              </a:rPr>
              <a:t>i</a:t>
            </a:r>
            <a:r>
              <a:rPr lang="en-US" sz="2200" dirty="0">
                <a:solidFill>
                  <a:srgbClr val="00B050"/>
                </a:solidFill>
                <a:latin typeface="Courier New" panose="02070309020205020404" pitchFamily="49" charset="0"/>
                <a:cs typeface="Courier New" panose="02070309020205020404" pitchFamily="49" charset="0"/>
              </a:rPr>
              <a:t> </a:t>
            </a:r>
            <a:r>
              <a:rPr lang="en-US" sz="2200" b="1" dirty="0">
                <a:solidFill>
                  <a:srgbClr val="00B050"/>
                </a:solidFill>
                <a:latin typeface="Courier New" panose="02070309020205020404" pitchFamily="49" charset="0"/>
                <a:cs typeface="Courier New" panose="02070309020205020404" pitchFamily="49" charset="0"/>
              </a:rPr>
              <a:t>in</a:t>
            </a:r>
            <a:r>
              <a:rPr lang="en-US" sz="2200" dirty="0">
                <a:solidFill>
                  <a:srgbClr val="00B050"/>
                </a:solidFill>
                <a:latin typeface="Courier New" panose="02070309020205020404" pitchFamily="49" charset="0"/>
                <a:cs typeface="Courier New" panose="02070309020205020404" pitchFamily="49" charset="0"/>
              </a:rPr>
              <a:t> </a:t>
            </a:r>
            <a:r>
              <a:rPr lang="en-US" sz="2200" b="1" dirty="0">
                <a:solidFill>
                  <a:srgbClr val="00B050"/>
                </a:solidFill>
                <a:latin typeface="Courier New" panose="02070309020205020404" pitchFamily="49" charset="0"/>
                <a:cs typeface="Courier New" panose="02070309020205020404" pitchFamily="49" charset="0"/>
              </a:rPr>
              <a:t>range(1</a:t>
            </a:r>
            <a:r>
              <a:rPr lang="en-US" sz="2200" dirty="0">
                <a:solidFill>
                  <a:srgbClr val="00B050"/>
                </a:solidFill>
                <a:latin typeface="Courier New" panose="02070309020205020404" pitchFamily="49" charset="0"/>
                <a:cs typeface="Courier New" panose="02070309020205020404" pitchFamily="49" charset="0"/>
              </a:rPr>
              <a:t>, n + 1):        </a:t>
            </a:r>
            <a:endParaRPr lang="en-US" sz="2200" dirty="0" smtClean="0">
              <a:solidFill>
                <a:srgbClr val="00B050"/>
              </a:solidFill>
              <a:latin typeface="Courier New" panose="02070309020205020404" pitchFamily="49" charset="0"/>
              <a:cs typeface="Courier New" panose="02070309020205020404" pitchFamily="49" charset="0"/>
            </a:endParaRPr>
          </a:p>
          <a:p>
            <a:r>
              <a:rPr lang="en-US" sz="2200" dirty="0">
                <a:solidFill>
                  <a:srgbClr val="00B050"/>
                </a:solidFill>
                <a:latin typeface="Courier New" panose="02070309020205020404" pitchFamily="49" charset="0"/>
                <a:cs typeface="Courier New" panose="02070309020205020404" pitchFamily="49" charset="0"/>
              </a:rPr>
              <a:t>	</a:t>
            </a:r>
            <a:r>
              <a:rPr lang="en-US" sz="2200" dirty="0" smtClean="0">
                <a:solidFill>
                  <a:srgbClr val="00B050"/>
                </a:solidFill>
                <a:latin typeface="Courier New" panose="02070309020205020404" pitchFamily="49" charset="0"/>
                <a:cs typeface="Courier New" panose="02070309020205020404" pitchFamily="49" charset="0"/>
              </a:rPr>
              <a:t>	g </a:t>
            </a:r>
            <a:r>
              <a:rPr lang="en-US" sz="2200" dirty="0">
                <a:solidFill>
                  <a:srgbClr val="00B050"/>
                </a:solidFill>
                <a:latin typeface="Courier New" panose="02070309020205020404" pitchFamily="49" charset="0"/>
                <a:cs typeface="Courier New" panose="02070309020205020404" pitchFamily="49" charset="0"/>
              </a:rPr>
              <a:t>= g * </a:t>
            </a:r>
            <a:r>
              <a:rPr lang="en-US" sz="2200" dirty="0" err="1">
                <a:solidFill>
                  <a:srgbClr val="00B050"/>
                </a:solidFill>
                <a:latin typeface="Courier New" panose="02070309020205020404" pitchFamily="49" charset="0"/>
                <a:cs typeface="Courier New" panose="02070309020205020404" pitchFamily="49" charset="0"/>
              </a:rPr>
              <a:t>i</a:t>
            </a:r>
            <a:r>
              <a:rPr lang="en-US" sz="2200" dirty="0">
                <a:solidFill>
                  <a:srgbClr val="00B050"/>
                </a:solidFill>
                <a:latin typeface="Courier New" panose="02070309020205020404" pitchFamily="49" charset="0"/>
                <a:cs typeface="Courier New" panose="02070309020205020404" pitchFamily="49" charset="0"/>
              </a:rPr>
              <a:t>    </a:t>
            </a:r>
            <a:endParaRPr lang="en-US" sz="2200" dirty="0" smtClean="0">
              <a:solidFill>
                <a:srgbClr val="00B050"/>
              </a:solidFill>
              <a:latin typeface="Courier New" panose="02070309020205020404" pitchFamily="49" charset="0"/>
              <a:cs typeface="Courier New" panose="02070309020205020404" pitchFamily="49" charset="0"/>
            </a:endParaRPr>
          </a:p>
          <a:p>
            <a:r>
              <a:rPr lang="en-US" sz="2200" dirty="0">
                <a:solidFill>
                  <a:srgbClr val="00B050"/>
                </a:solidFill>
                <a:latin typeface="Courier New" panose="02070309020205020404" pitchFamily="49" charset="0"/>
                <a:cs typeface="Courier New" panose="02070309020205020404" pitchFamily="49" charset="0"/>
              </a:rPr>
              <a:t>	</a:t>
            </a:r>
            <a:r>
              <a:rPr lang="en-US" sz="2200" b="1" dirty="0" smtClean="0">
                <a:solidFill>
                  <a:srgbClr val="00B050"/>
                </a:solidFill>
                <a:latin typeface="Courier New" panose="02070309020205020404" pitchFamily="49" charset="0"/>
                <a:cs typeface="Courier New" panose="02070309020205020404" pitchFamily="49" charset="0"/>
              </a:rPr>
              <a:t>return</a:t>
            </a:r>
            <a:r>
              <a:rPr lang="en-US" sz="2200" dirty="0" smtClean="0">
                <a:solidFill>
                  <a:srgbClr val="00B050"/>
                </a:solidFill>
                <a:latin typeface="Courier New" panose="02070309020205020404" pitchFamily="49" charset="0"/>
                <a:cs typeface="Courier New" panose="02070309020205020404" pitchFamily="49" charset="0"/>
              </a:rPr>
              <a:t> g</a:t>
            </a:r>
          </a:p>
          <a:p>
            <a:r>
              <a:rPr lang="en-US" sz="2200" dirty="0" smtClean="0">
                <a:latin typeface="Courier New" panose="02070309020205020404" pitchFamily="49" charset="0"/>
                <a:cs typeface="Courier New" panose="02070309020205020404" pitchFamily="49" charset="0"/>
              </a:rPr>
              <a:t>-------------------------------------------------</a:t>
            </a:r>
            <a:endParaRPr lang="en-US" sz="2200" dirty="0">
              <a:latin typeface="Courier New" panose="02070309020205020404" pitchFamily="49" charset="0"/>
              <a:cs typeface="Courier New" panose="02070309020205020404" pitchFamily="49" charset="0"/>
            </a:endParaRPr>
          </a:p>
          <a:p>
            <a:r>
              <a:rPr lang="en-US" sz="2200" dirty="0" smtClean="0">
                <a:latin typeface="Courier New" panose="02070309020205020404" pitchFamily="49" charset="0"/>
                <a:cs typeface="Courier New" panose="02070309020205020404" pitchFamily="49" charset="0"/>
              </a:rPr>
              <a:t>n </a:t>
            </a:r>
            <a:r>
              <a:rPr lang="en-US" sz="2200" dirty="0">
                <a:latin typeface="Courier New" panose="02070309020205020404" pitchFamily="49" charset="0"/>
                <a:cs typeface="Courier New" panose="02070309020205020404" pitchFamily="49" charset="0"/>
              </a:rPr>
              <a:t>= </a:t>
            </a:r>
            <a:r>
              <a:rPr lang="en-US" sz="2200" b="1" dirty="0" err="1">
                <a:latin typeface="Courier New" panose="02070309020205020404" pitchFamily="49" charset="0"/>
                <a:cs typeface="Courier New" panose="02070309020205020404" pitchFamily="49" charset="0"/>
              </a:rPr>
              <a:t>int</a:t>
            </a:r>
            <a:r>
              <a:rPr lang="en-US" sz="2200" b="1" dirty="0">
                <a:latin typeface="Courier New" panose="02070309020205020404" pitchFamily="49" charset="0"/>
                <a:cs typeface="Courier New" panose="02070309020205020404" pitchFamily="49" charset="0"/>
              </a:rPr>
              <a:t>(input</a:t>
            </a:r>
            <a:r>
              <a:rPr lang="en-US" sz="2200" dirty="0">
                <a:latin typeface="Courier New" panose="02070309020205020404" pitchFamily="49" charset="0"/>
                <a:cs typeface="Courier New" panose="02070309020205020404" pitchFamily="49" charset="0"/>
              </a:rPr>
              <a:t>("n = </a:t>
            </a:r>
            <a:r>
              <a:rPr lang="en-US" sz="2200" dirty="0" smtClean="0">
                <a:latin typeface="Courier New" panose="02070309020205020404" pitchFamily="49" charset="0"/>
                <a:cs typeface="Courier New" panose="02070309020205020404" pitchFamily="49" charset="0"/>
              </a:rPr>
              <a:t>"))</a:t>
            </a:r>
          </a:p>
          <a:p>
            <a:r>
              <a:rPr lang="en-US" sz="2200" dirty="0" smtClean="0">
                <a:latin typeface="Courier New" panose="02070309020205020404" pitchFamily="49" charset="0"/>
                <a:cs typeface="Courier New" panose="02070309020205020404" pitchFamily="49" charset="0"/>
              </a:rPr>
              <a:t>P </a:t>
            </a:r>
            <a:r>
              <a:rPr lang="en-US" sz="2200" dirty="0">
                <a:latin typeface="Courier New" panose="02070309020205020404" pitchFamily="49" charset="0"/>
                <a:cs typeface="Courier New" panose="02070309020205020404" pitchFamily="49" charset="0"/>
              </a:rPr>
              <a:t>= </a:t>
            </a:r>
            <a:r>
              <a:rPr lang="en-US" sz="2200" b="1" dirty="0" err="1">
                <a:latin typeface="Courier New" panose="02070309020205020404" pitchFamily="49" charset="0"/>
                <a:cs typeface="Courier New" panose="02070309020205020404" pitchFamily="49" charset="0"/>
              </a:rPr>
              <a:t>fuctorial</a:t>
            </a:r>
            <a:r>
              <a:rPr lang="en-US" sz="2200" dirty="0">
                <a:latin typeface="Courier New" panose="02070309020205020404" pitchFamily="49" charset="0"/>
                <a:cs typeface="Courier New" panose="02070309020205020404" pitchFamily="49" charset="0"/>
              </a:rPr>
              <a:t>(n+1) + </a:t>
            </a:r>
            <a:r>
              <a:rPr lang="en-US" sz="2200" b="1" dirty="0" err="1">
                <a:latin typeface="Courier New" panose="02070309020205020404" pitchFamily="49" charset="0"/>
                <a:cs typeface="Courier New" panose="02070309020205020404" pitchFamily="49" charset="0"/>
              </a:rPr>
              <a:t>fuctorial</a:t>
            </a:r>
            <a:r>
              <a:rPr lang="en-US" sz="2200" dirty="0">
                <a:latin typeface="Courier New" panose="02070309020205020404" pitchFamily="49" charset="0"/>
                <a:cs typeface="Courier New" panose="02070309020205020404" pitchFamily="49" charset="0"/>
              </a:rPr>
              <a:t>(2*n</a:t>
            </a:r>
            <a:r>
              <a:rPr lang="en-US" sz="2200" dirty="0" smtClean="0">
                <a:latin typeface="Courier New" panose="02070309020205020404" pitchFamily="49" charset="0"/>
                <a:cs typeface="Courier New" panose="02070309020205020404" pitchFamily="49" charset="0"/>
              </a:rPr>
              <a:t>)</a:t>
            </a:r>
          </a:p>
          <a:p>
            <a:r>
              <a:rPr lang="en-US" sz="2200" b="1" dirty="0" smtClean="0">
                <a:latin typeface="Courier New" panose="02070309020205020404" pitchFamily="49" charset="0"/>
                <a:cs typeface="Courier New" panose="02070309020205020404" pitchFamily="49" charset="0"/>
              </a:rPr>
              <a:t>print</a:t>
            </a:r>
            <a:r>
              <a:rPr lang="en-US" sz="2200" dirty="0">
                <a:latin typeface="Courier New" panose="02070309020205020404" pitchFamily="49" charset="0"/>
                <a:cs typeface="Courier New" panose="02070309020205020404" pitchFamily="49" charset="0"/>
              </a:rPr>
              <a:t>("Result: P= ", P)</a:t>
            </a:r>
            <a:endParaRPr lang="vi-VN"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91541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18</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2: Functions &amp; Modules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0" name="Rectangle 19"/>
          <p:cNvSpPr/>
          <p:nvPr/>
        </p:nvSpPr>
        <p:spPr>
          <a:xfrm>
            <a:off x="3060021" y="120966"/>
            <a:ext cx="8903090" cy="554126"/>
          </a:xfrm>
          <a:prstGeom prst="rect">
            <a:avLst/>
          </a:prstGeom>
        </p:spPr>
        <p:txBody>
          <a:bodyPr wrap="square">
            <a:spAutoFit/>
          </a:bodyPr>
          <a:lstStyle/>
          <a:p>
            <a:pPr marL="342900" indent="-342900" algn="r">
              <a:lnSpc>
                <a:spcPct val="120000"/>
              </a:lnSpc>
              <a:buFont typeface="Arial" panose="020B0604020202020204" pitchFamily="34" charset="0"/>
              <a:buChar char="•"/>
            </a:pPr>
            <a:r>
              <a:rPr lang="en-US" sz="2800" b="1" dirty="0" smtClean="0">
                <a:solidFill>
                  <a:schemeClr val="bg1"/>
                </a:solidFill>
                <a:latin typeface="Bahnschrift SemiBold" panose="020B0502040204020203" pitchFamily="34" charset="0"/>
                <a:cs typeface="Arial" panose="020B0604020202020204" pitchFamily="34" charset="0"/>
              </a:rPr>
              <a:t>Python functions – </a:t>
            </a:r>
            <a:r>
              <a:rPr lang="en-US" sz="2800" b="1" dirty="0" err="1" smtClean="0">
                <a:solidFill>
                  <a:schemeClr val="bg1"/>
                </a:solidFill>
                <a:latin typeface="Bahnschrift SemiBold" panose="020B0502040204020203" pitchFamily="34" charset="0"/>
                <a:cs typeface="Arial" panose="020B0604020202020204" pitchFamily="34" charset="0"/>
              </a:rPr>
              <a:t>Hàm</a:t>
            </a:r>
            <a:r>
              <a:rPr lang="en-US" sz="2800" b="1" dirty="0" smtClean="0">
                <a:solidFill>
                  <a:schemeClr val="bg1"/>
                </a:solidFill>
                <a:latin typeface="Bahnschrift SemiBold" panose="020B0502040204020203" pitchFamily="34" charset="0"/>
                <a:cs typeface="Arial" panose="020B0604020202020204" pitchFamily="34" charset="0"/>
              </a:rPr>
              <a:t> </a:t>
            </a:r>
            <a:r>
              <a:rPr lang="en-US" sz="2800" b="1" dirty="0" err="1" smtClean="0">
                <a:solidFill>
                  <a:schemeClr val="bg1"/>
                </a:solidFill>
                <a:latin typeface="Bahnschrift SemiBold" panose="020B0502040204020203" pitchFamily="34" charset="0"/>
                <a:cs typeface="Arial" panose="020B0604020202020204" pitchFamily="34" charset="0"/>
              </a:rPr>
              <a:t>trong</a:t>
            </a:r>
            <a:r>
              <a:rPr lang="en-US" sz="2800" b="1" dirty="0" smtClean="0">
                <a:solidFill>
                  <a:schemeClr val="bg1"/>
                </a:solidFill>
                <a:latin typeface="Bahnschrift SemiBold" panose="020B0502040204020203" pitchFamily="34" charset="0"/>
                <a:cs typeface="Arial" panose="020B0604020202020204" pitchFamily="34" charset="0"/>
              </a:rPr>
              <a:t> Python</a:t>
            </a:r>
          </a:p>
        </p:txBody>
      </p:sp>
      <p:sp>
        <p:nvSpPr>
          <p:cNvPr id="2" name="Rectangle 1"/>
          <p:cNvSpPr/>
          <p:nvPr/>
        </p:nvSpPr>
        <p:spPr>
          <a:xfrm>
            <a:off x="-6352" y="889001"/>
            <a:ext cx="2139952" cy="555336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320000"/>
              </a:lnSpc>
            </a:pPr>
            <a:r>
              <a:rPr lang="en-US" b="1" dirty="0" smtClean="0">
                <a:solidFill>
                  <a:schemeClr val="bg2">
                    <a:lumMod val="50000"/>
                  </a:schemeClr>
                </a:solidFill>
                <a:latin typeface="Arial" panose="020B0604020202020204" pitchFamily="34" charset="0"/>
                <a:cs typeface="Arial" panose="020B0604020202020204" pitchFamily="34" charset="0"/>
              </a:rPr>
              <a:t>BÀI 2</a:t>
            </a:r>
          </a:p>
          <a:p>
            <a:pPr algn="ctr">
              <a:lnSpc>
                <a:spcPct val="320000"/>
              </a:lnSpc>
            </a:pPr>
            <a:r>
              <a:rPr lang="en-US" b="1" dirty="0" smtClean="0">
                <a:solidFill>
                  <a:schemeClr val="bg2">
                    <a:lumMod val="10000"/>
                  </a:schemeClr>
                </a:solidFill>
                <a:latin typeface="Arial" panose="020B0604020202020204" pitchFamily="34" charset="0"/>
                <a:cs typeface="Arial" panose="020B0604020202020204" pitchFamily="34" charset="0"/>
              </a:rPr>
              <a:t>Python </a:t>
            </a:r>
            <a:r>
              <a:rPr lang="en-US" b="1" dirty="0">
                <a:solidFill>
                  <a:schemeClr val="bg2">
                    <a:lumMod val="10000"/>
                  </a:schemeClr>
                </a:solidFill>
                <a:latin typeface="Arial" panose="020B0604020202020204" pitchFamily="34" charset="0"/>
                <a:cs typeface="Arial" panose="020B0604020202020204" pitchFamily="34" charset="0"/>
              </a:rPr>
              <a:t>functions</a:t>
            </a:r>
          </a:p>
          <a:p>
            <a:pPr algn="ctr">
              <a:lnSpc>
                <a:spcPct val="320000"/>
              </a:lnSpc>
            </a:pPr>
            <a:r>
              <a:rPr lang="en-US" b="1" dirty="0" smtClean="0">
                <a:solidFill>
                  <a:schemeClr val="bg2">
                    <a:lumMod val="50000"/>
                  </a:schemeClr>
                </a:solidFill>
                <a:latin typeface="Arial" panose="020B0604020202020204" pitchFamily="34" charset="0"/>
                <a:cs typeface="Arial" panose="020B0604020202020204" pitchFamily="34" charset="0"/>
              </a:rPr>
              <a:t>Arguments</a:t>
            </a:r>
            <a:endParaRPr lang="en-US" b="1" dirty="0">
              <a:solidFill>
                <a:schemeClr val="bg2">
                  <a:lumMod val="50000"/>
                </a:schemeClr>
              </a:solidFill>
              <a:latin typeface="Arial" panose="020B0604020202020204" pitchFamily="34" charset="0"/>
              <a:cs typeface="Arial" panose="020B0604020202020204" pitchFamily="34" charset="0"/>
            </a:endParaRP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Global variables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modules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a:t>
            </a:r>
            <a:r>
              <a:rPr lang="en-US" b="1" dirty="0" smtClean="0">
                <a:solidFill>
                  <a:schemeClr val="bg2">
                    <a:lumMod val="50000"/>
                  </a:schemeClr>
                </a:solidFill>
                <a:latin typeface="Arial" panose="020B0604020202020204" pitchFamily="34" charset="0"/>
                <a:cs typeface="Arial" panose="020B0604020202020204" pitchFamily="34" charset="0"/>
              </a:rPr>
              <a:t>package</a:t>
            </a:r>
          </a:p>
          <a:p>
            <a:pPr algn="ctr">
              <a:lnSpc>
                <a:spcPct val="320000"/>
              </a:lnSpc>
            </a:pPr>
            <a:endParaRPr lang="en-US" b="1" dirty="0">
              <a:solidFill>
                <a:schemeClr val="bg2">
                  <a:lumMod val="50000"/>
                </a:schemeClr>
              </a:solidFill>
              <a:latin typeface="Arial" panose="020B0604020202020204" pitchFamily="34" charset="0"/>
              <a:cs typeface="Arial" panose="020B0604020202020204" pitchFamily="34" charset="0"/>
            </a:endParaRPr>
          </a:p>
        </p:txBody>
      </p:sp>
      <p:sp>
        <p:nvSpPr>
          <p:cNvPr id="15" name="Rectangle 14"/>
          <p:cNvSpPr/>
          <p:nvPr/>
        </p:nvSpPr>
        <p:spPr>
          <a:xfrm>
            <a:off x="2557941" y="961164"/>
            <a:ext cx="7076117" cy="609398"/>
          </a:xfrm>
          <a:prstGeom prst="rect">
            <a:avLst/>
          </a:prstGeom>
        </p:spPr>
        <p:txBody>
          <a:bodyPr wrap="square">
            <a:spAutoFit/>
          </a:bodyPr>
          <a:lstStyle/>
          <a:p>
            <a:pPr marL="342900" indent="-342900">
              <a:lnSpc>
                <a:spcPct val="120000"/>
              </a:lnSpc>
              <a:buFont typeface="Arial" panose="020B0604020202020204" pitchFamily="34" charset="0"/>
              <a:buChar char="•"/>
            </a:pPr>
            <a:r>
              <a:rPr lang="en-US" sz="2800" b="1" dirty="0" err="1" smtClean="0">
                <a:solidFill>
                  <a:srgbClr val="005064"/>
                </a:solidFill>
                <a:latin typeface="Bahnschrift SemiBold" panose="020B0502040204020203" pitchFamily="34" charset="0"/>
                <a:cs typeface="Arial" panose="020B0604020202020204" pitchFamily="34" charset="0"/>
              </a:rPr>
              <a:t>Định</a:t>
            </a:r>
            <a:r>
              <a:rPr lang="en-US" sz="2800" b="1" dirty="0" smtClean="0">
                <a:solidFill>
                  <a:srgbClr val="005064"/>
                </a:solidFill>
                <a:latin typeface="Bahnschrift SemiBold" panose="020B0502040204020203" pitchFamily="34" charset="0"/>
                <a:cs typeface="Arial" panose="020B0604020202020204" pitchFamily="34" charset="0"/>
              </a:rPr>
              <a:t> </a:t>
            </a:r>
            <a:r>
              <a:rPr lang="en-US" sz="2800" b="1" dirty="0" err="1" smtClean="0">
                <a:solidFill>
                  <a:srgbClr val="005064"/>
                </a:solidFill>
                <a:latin typeface="Bahnschrift SemiBold" panose="020B0502040204020203" pitchFamily="34" charset="0"/>
                <a:cs typeface="Arial" panose="020B0604020202020204" pitchFamily="34" charset="0"/>
              </a:rPr>
              <a:t>nghĩa</a:t>
            </a:r>
            <a:r>
              <a:rPr lang="en-US" sz="2800" b="1" dirty="0" smtClean="0">
                <a:solidFill>
                  <a:srgbClr val="005064"/>
                </a:solidFill>
                <a:latin typeface="Bahnschrift SemiBold" panose="020B0502040204020203" pitchFamily="34" charset="0"/>
                <a:cs typeface="Arial" panose="020B0604020202020204" pitchFamily="34" charset="0"/>
              </a:rPr>
              <a:t> </a:t>
            </a:r>
            <a:r>
              <a:rPr lang="en-US" sz="2800" b="1" dirty="0" err="1" smtClean="0">
                <a:solidFill>
                  <a:srgbClr val="005064"/>
                </a:solidFill>
                <a:latin typeface="Bahnschrift SemiBold" panose="020B0502040204020203" pitchFamily="34" charset="0"/>
                <a:cs typeface="Arial" panose="020B0604020202020204" pitchFamily="34" charset="0"/>
              </a:rPr>
              <a:t>một</a:t>
            </a:r>
            <a:r>
              <a:rPr lang="en-US" sz="2800" b="1" dirty="0" smtClean="0">
                <a:solidFill>
                  <a:srgbClr val="005064"/>
                </a:solidFill>
                <a:latin typeface="Bahnschrift SemiBold" panose="020B0502040204020203" pitchFamily="34" charset="0"/>
                <a:cs typeface="Arial" panose="020B0604020202020204" pitchFamily="34" charset="0"/>
              </a:rPr>
              <a:t> </a:t>
            </a:r>
            <a:r>
              <a:rPr lang="en-US" sz="2800" b="1" dirty="0" err="1" smtClean="0">
                <a:solidFill>
                  <a:srgbClr val="005064"/>
                </a:solidFill>
                <a:latin typeface="Bahnschrift SemiBold" panose="020B0502040204020203" pitchFamily="34" charset="0"/>
                <a:cs typeface="Arial" panose="020B0604020202020204" pitchFamily="34" charset="0"/>
              </a:rPr>
              <a:t>hàm</a:t>
            </a:r>
            <a:endParaRPr lang="en-US" sz="2800" b="1" dirty="0" smtClean="0">
              <a:solidFill>
                <a:srgbClr val="005064"/>
              </a:solidFill>
              <a:latin typeface="Bahnschrift SemiBold" panose="020B0502040204020203" pitchFamily="34" charset="0"/>
              <a:cs typeface="Arial" panose="020B0604020202020204" pitchFamily="34" charset="0"/>
            </a:endParaRPr>
          </a:p>
        </p:txBody>
      </p:sp>
      <p:sp>
        <p:nvSpPr>
          <p:cNvPr id="16" name="Rectangle 15"/>
          <p:cNvSpPr/>
          <p:nvPr/>
        </p:nvSpPr>
        <p:spPr>
          <a:xfrm>
            <a:off x="7219707" y="1082338"/>
            <a:ext cx="4743404" cy="2160591"/>
          </a:xfrm>
          <a:prstGeom prst="rect">
            <a:avLst/>
          </a:prstGeom>
          <a:ln>
            <a:solidFill>
              <a:schemeClr val="bg2">
                <a:lumMod val="50000"/>
              </a:schemeClr>
            </a:solidFill>
          </a:ln>
        </p:spPr>
        <p:txBody>
          <a:bodyPr wrap="square">
            <a:spAutoFit/>
          </a:bodyPr>
          <a:lstStyle/>
          <a:p>
            <a:pPr>
              <a:lnSpc>
                <a:spcPct val="120000"/>
              </a:lnSpc>
            </a:pPr>
            <a:r>
              <a:rPr lang="en-US" sz="2800" b="1" dirty="0" err="1" smtClean="0">
                <a:solidFill>
                  <a:srgbClr val="005064"/>
                </a:solidFill>
                <a:latin typeface="Bahnschrift SemiBold" panose="020B0502040204020203" pitchFamily="34" charset="0"/>
                <a:cs typeface="Arial" panose="020B0604020202020204" pitchFamily="34" charset="0"/>
              </a:rPr>
              <a:t>def</a:t>
            </a:r>
            <a:r>
              <a:rPr lang="en-US" sz="2800" b="1" dirty="0" smtClean="0">
                <a:solidFill>
                  <a:srgbClr val="005064"/>
                </a:solidFill>
                <a:latin typeface="Bahnschrift SemiBold" panose="020B0502040204020203" pitchFamily="34" charset="0"/>
                <a:cs typeface="Arial" panose="020B0604020202020204" pitchFamily="34" charset="0"/>
              </a:rPr>
              <a:t>   </a:t>
            </a:r>
            <a:r>
              <a:rPr lang="en-US" sz="2800" b="1" dirty="0" smtClean="0">
                <a:solidFill>
                  <a:srgbClr val="00B050"/>
                </a:solidFill>
                <a:latin typeface="Bahnschrift SemiBold" panose="020B0502040204020203" pitchFamily="34" charset="0"/>
                <a:cs typeface="Arial" panose="020B0604020202020204" pitchFamily="34" charset="0"/>
                <a:sym typeface="Symbol" panose="05050102010706020507" pitchFamily="18" charset="2"/>
              </a:rPr>
              <a:t></a:t>
            </a:r>
            <a:r>
              <a:rPr lang="en-US" sz="2800" b="1" dirty="0" err="1" smtClean="0">
                <a:solidFill>
                  <a:srgbClr val="00B050"/>
                </a:solidFill>
                <a:latin typeface="Bahnschrift SemiBold" panose="020B0502040204020203" pitchFamily="34" charset="0"/>
                <a:cs typeface="Arial" panose="020B0604020202020204" pitchFamily="34" charset="0"/>
                <a:sym typeface="Symbol" panose="05050102010706020507" pitchFamily="18" charset="2"/>
              </a:rPr>
              <a:t>tên_hàm</a:t>
            </a:r>
            <a:r>
              <a:rPr lang="en-US" sz="2800" b="1" dirty="0" smtClean="0">
                <a:solidFill>
                  <a:srgbClr val="00B050"/>
                </a:solidFill>
                <a:latin typeface="Bahnschrift SemiBold" panose="020B0502040204020203" pitchFamily="34" charset="0"/>
                <a:cs typeface="Arial" panose="020B0604020202020204" pitchFamily="34" charset="0"/>
                <a:sym typeface="Symbol" panose="05050102010706020507" pitchFamily="18" charset="2"/>
              </a:rPr>
              <a:t> </a:t>
            </a:r>
            <a:r>
              <a:rPr lang="en-US" sz="2800" b="1" dirty="0" smtClean="0">
                <a:solidFill>
                  <a:srgbClr val="005064"/>
                </a:solidFill>
                <a:latin typeface="Bahnschrift SemiBold" panose="020B0502040204020203" pitchFamily="34" charset="0"/>
                <a:cs typeface="Arial" panose="020B0604020202020204" pitchFamily="34" charset="0"/>
                <a:sym typeface="Symbol" panose="05050102010706020507" pitchFamily="18" charset="2"/>
              </a:rPr>
              <a:t>( </a:t>
            </a:r>
            <a:r>
              <a:rPr lang="en-US" sz="2800" b="1" dirty="0" smtClean="0">
                <a:solidFill>
                  <a:srgbClr val="00B050"/>
                </a:solidFill>
                <a:latin typeface="Bahnschrift SemiBold" panose="020B0502040204020203" pitchFamily="34" charset="0"/>
                <a:cs typeface="Arial" panose="020B0604020202020204" pitchFamily="34" charset="0"/>
                <a:sym typeface="Symbol" panose="05050102010706020507" pitchFamily="18" charset="2"/>
              </a:rPr>
              <a:t>[</a:t>
            </a:r>
            <a:r>
              <a:rPr lang="en-US" sz="2800" b="1" dirty="0" err="1" smtClean="0">
                <a:solidFill>
                  <a:srgbClr val="00B050"/>
                </a:solidFill>
                <a:latin typeface="Bahnschrift SemiBold" panose="020B0502040204020203" pitchFamily="34" charset="0"/>
                <a:cs typeface="Arial" panose="020B0604020202020204" pitchFamily="34" charset="0"/>
                <a:sym typeface="Symbol" panose="05050102010706020507" pitchFamily="18" charset="2"/>
              </a:rPr>
              <a:t>đối_số</a:t>
            </a:r>
            <a:r>
              <a:rPr lang="en-US" sz="2800" b="1" dirty="0" smtClean="0">
                <a:solidFill>
                  <a:srgbClr val="00B050"/>
                </a:solidFill>
                <a:latin typeface="Bahnschrift SemiBold" panose="020B0502040204020203" pitchFamily="34" charset="0"/>
                <a:cs typeface="Arial" panose="020B0604020202020204" pitchFamily="34" charset="0"/>
                <a:sym typeface="Symbol" panose="05050102010706020507" pitchFamily="18" charset="2"/>
              </a:rPr>
              <a:t>]</a:t>
            </a:r>
            <a:r>
              <a:rPr lang="en-US" sz="2800" b="1" dirty="0" smtClean="0">
                <a:solidFill>
                  <a:srgbClr val="005064"/>
                </a:solidFill>
                <a:latin typeface="Bahnschrift SemiBold" panose="020B0502040204020203" pitchFamily="34" charset="0"/>
                <a:cs typeface="Arial" panose="020B0604020202020204" pitchFamily="34" charset="0"/>
                <a:sym typeface="Symbol" panose="05050102010706020507" pitchFamily="18" charset="2"/>
              </a:rPr>
              <a:t> ):</a:t>
            </a:r>
          </a:p>
          <a:p>
            <a:pPr>
              <a:lnSpc>
                <a:spcPct val="120000"/>
              </a:lnSpc>
            </a:pPr>
            <a:r>
              <a:rPr lang="en-US" sz="2800" b="1" dirty="0">
                <a:solidFill>
                  <a:srgbClr val="005064"/>
                </a:solidFill>
                <a:latin typeface="Bahnschrift SemiBold" panose="020B0502040204020203" pitchFamily="34" charset="0"/>
                <a:cs typeface="Arial" panose="020B0604020202020204" pitchFamily="34" charset="0"/>
                <a:sym typeface="Symbol" panose="05050102010706020507" pitchFamily="18" charset="2"/>
              </a:rPr>
              <a:t>	</a:t>
            </a:r>
            <a:r>
              <a:rPr lang="en-US" sz="2800" b="1" dirty="0">
                <a:solidFill>
                  <a:srgbClr val="00B050"/>
                </a:solidFill>
                <a:latin typeface="Bahnschrift SemiBold" panose="020B0502040204020203" pitchFamily="34" charset="0"/>
                <a:cs typeface="Arial" panose="020B0604020202020204" pitchFamily="34" charset="0"/>
                <a:sym typeface="Symbol" panose="05050102010706020507" pitchFamily="18" charset="2"/>
              </a:rPr>
              <a:t> </a:t>
            </a:r>
            <a:r>
              <a:rPr lang="en-US" sz="2800" b="1" dirty="0" smtClean="0">
                <a:solidFill>
                  <a:srgbClr val="00B050"/>
                </a:solidFill>
                <a:latin typeface="Bahnschrift SemiBold" panose="020B0502040204020203" pitchFamily="34" charset="0"/>
                <a:cs typeface="Arial" panose="020B0604020202020204" pitchFamily="34" charset="0"/>
                <a:sym typeface="Symbol" panose="05050102010706020507" pitchFamily="18" charset="2"/>
              </a:rPr>
              <a:t></a:t>
            </a:r>
            <a:r>
              <a:rPr lang="en-US" sz="2800" b="1" dirty="0" err="1">
                <a:solidFill>
                  <a:srgbClr val="00B050"/>
                </a:solidFill>
                <a:latin typeface="Bahnschrift SemiBold" panose="020B0502040204020203" pitchFamily="34" charset="0"/>
                <a:cs typeface="Arial" panose="020B0604020202020204" pitchFamily="34" charset="0"/>
                <a:sym typeface="Symbol" panose="05050102010706020507" pitchFamily="18" charset="2"/>
              </a:rPr>
              <a:t>l</a:t>
            </a:r>
            <a:r>
              <a:rPr lang="en-US" sz="2800" b="1" dirty="0" err="1" smtClean="0">
                <a:solidFill>
                  <a:srgbClr val="00B050"/>
                </a:solidFill>
                <a:latin typeface="Bahnschrift SemiBold" panose="020B0502040204020203" pitchFamily="34" charset="0"/>
                <a:cs typeface="Arial" panose="020B0604020202020204" pitchFamily="34" charset="0"/>
                <a:sym typeface="Symbol" panose="05050102010706020507" pitchFamily="18" charset="2"/>
              </a:rPr>
              <a:t>ệnh</a:t>
            </a:r>
            <a:r>
              <a:rPr lang="en-US" sz="2800" b="1" dirty="0" smtClean="0">
                <a:solidFill>
                  <a:srgbClr val="00B050"/>
                </a:solidFill>
                <a:latin typeface="Bahnschrift SemiBold" panose="020B0502040204020203" pitchFamily="34" charset="0"/>
                <a:cs typeface="Arial" panose="020B0604020202020204" pitchFamily="34" charset="0"/>
                <a:sym typeface="Symbol" panose="05050102010706020507" pitchFamily="18" charset="2"/>
              </a:rPr>
              <a:t> 1</a:t>
            </a:r>
          </a:p>
          <a:p>
            <a:pPr>
              <a:lnSpc>
                <a:spcPct val="120000"/>
              </a:lnSpc>
            </a:pPr>
            <a:r>
              <a:rPr lang="en-US" sz="2800" b="1" dirty="0">
                <a:solidFill>
                  <a:srgbClr val="005064"/>
                </a:solidFill>
                <a:latin typeface="Bahnschrift SemiBold" panose="020B0502040204020203" pitchFamily="34" charset="0"/>
                <a:cs typeface="Arial" panose="020B0604020202020204" pitchFamily="34" charset="0"/>
                <a:sym typeface="Symbol" panose="05050102010706020507" pitchFamily="18" charset="2"/>
              </a:rPr>
              <a:t>	</a:t>
            </a:r>
            <a:r>
              <a:rPr lang="en-US" sz="2800" b="1" dirty="0">
                <a:solidFill>
                  <a:srgbClr val="00B050"/>
                </a:solidFill>
                <a:latin typeface="Bahnschrift SemiBold" panose="020B0502040204020203" pitchFamily="34" charset="0"/>
                <a:cs typeface="Arial" panose="020B0604020202020204" pitchFamily="34" charset="0"/>
                <a:sym typeface="Symbol" panose="05050102010706020507" pitchFamily="18" charset="2"/>
              </a:rPr>
              <a:t> </a:t>
            </a:r>
            <a:r>
              <a:rPr lang="en-US" sz="2800" b="1" dirty="0" smtClean="0">
                <a:solidFill>
                  <a:srgbClr val="00B050"/>
                </a:solidFill>
                <a:latin typeface="Bahnschrift SemiBold" panose="020B0502040204020203" pitchFamily="34" charset="0"/>
                <a:cs typeface="Arial" panose="020B0604020202020204" pitchFamily="34" charset="0"/>
                <a:sym typeface="Symbol" panose="05050102010706020507" pitchFamily="18" charset="2"/>
              </a:rPr>
              <a:t></a:t>
            </a:r>
            <a:r>
              <a:rPr lang="en-US" sz="2800" b="1" dirty="0" err="1" smtClean="0">
                <a:solidFill>
                  <a:srgbClr val="00B050"/>
                </a:solidFill>
                <a:latin typeface="Bahnschrift SemiBold" panose="020B0502040204020203" pitchFamily="34" charset="0"/>
                <a:cs typeface="Arial" panose="020B0604020202020204" pitchFamily="34" charset="0"/>
                <a:sym typeface="Symbol" panose="05050102010706020507" pitchFamily="18" charset="2"/>
              </a:rPr>
              <a:t>lệnh</a:t>
            </a:r>
            <a:r>
              <a:rPr lang="en-US" sz="2800" b="1" dirty="0" smtClean="0">
                <a:solidFill>
                  <a:srgbClr val="00B050"/>
                </a:solidFill>
                <a:latin typeface="Bahnschrift SemiBold" panose="020B0502040204020203" pitchFamily="34" charset="0"/>
                <a:cs typeface="Arial" panose="020B0604020202020204" pitchFamily="34" charset="0"/>
                <a:sym typeface="Symbol" panose="05050102010706020507" pitchFamily="18" charset="2"/>
              </a:rPr>
              <a:t> 2</a:t>
            </a:r>
            <a:endParaRPr lang="en-US" sz="2800" b="1" dirty="0">
              <a:solidFill>
                <a:srgbClr val="005064"/>
              </a:solidFill>
              <a:latin typeface="Bahnschrift SemiBold" panose="020B0502040204020203" pitchFamily="34" charset="0"/>
              <a:cs typeface="Arial" panose="020B0604020202020204" pitchFamily="34" charset="0"/>
            </a:endParaRPr>
          </a:p>
          <a:p>
            <a:pPr>
              <a:lnSpc>
                <a:spcPct val="120000"/>
              </a:lnSpc>
            </a:pPr>
            <a:r>
              <a:rPr lang="en-US" sz="2800" b="1" dirty="0">
                <a:solidFill>
                  <a:srgbClr val="005064"/>
                </a:solidFill>
                <a:latin typeface="Bahnschrift SemiBold" panose="020B0502040204020203" pitchFamily="34" charset="0"/>
                <a:cs typeface="Arial" panose="020B0604020202020204" pitchFamily="34" charset="0"/>
                <a:sym typeface="Symbol" panose="05050102010706020507" pitchFamily="18" charset="2"/>
              </a:rPr>
              <a:t>	</a:t>
            </a:r>
            <a:r>
              <a:rPr lang="en-US" sz="2800" b="1" dirty="0">
                <a:solidFill>
                  <a:srgbClr val="00B050"/>
                </a:solidFill>
                <a:latin typeface="Bahnschrift SemiBold" panose="020B0502040204020203" pitchFamily="34" charset="0"/>
                <a:cs typeface="Arial" panose="020B0604020202020204" pitchFamily="34" charset="0"/>
                <a:sym typeface="Symbol" panose="05050102010706020507" pitchFamily="18" charset="2"/>
              </a:rPr>
              <a:t>  </a:t>
            </a:r>
            <a:r>
              <a:rPr lang="en-US" sz="2800" b="1" dirty="0" smtClean="0">
                <a:solidFill>
                  <a:srgbClr val="00B050"/>
                </a:solidFill>
                <a:latin typeface="Bahnschrift SemiBold" panose="020B0502040204020203" pitchFamily="34" charset="0"/>
                <a:cs typeface="Arial" panose="020B0604020202020204" pitchFamily="34" charset="0"/>
                <a:sym typeface="Symbol" panose="05050102010706020507" pitchFamily="18" charset="2"/>
              </a:rPr>
              <a:t>...</a:t>
            </a:r>
            <a:endParaRPr lang="en-US" sz="2800" b="1" dirty="0">
              <a:solidFill>
                <a:srgbClr val="005064"/>
              </a:solidFill>
              <a:latin typeface="Bahnschrift SemiBold" panose="020B0502040204020203" pitchFamily="34" charset="0"/>
              <a:cs typeface="Arial" panose="020B0604020202020204" pitchFamily="34" charset="0"/>
            </a:endParaRPr>
          </a:p>
        </p:txBody>
      </p:sp>
      <p:sp>
        <p:nvSpPr>
          <p:cNvPr id="19" name="Rectangle 18"/>
          <p:cNvSpPr/>
          <p:nvPr/>
        </p:nvSpPr>
        <p:spPr>
          <a:xfrm>
            <a:off x="2713658" y="2729956"/>
            <a:ext cx="7469434" cy="2123658"/>
          </a:xfrm>
          <a:prstGeom prst="rect">
            <a:avLst/>
          </a:prstGeom>
          <a:ln>
            <a:noFill/>
          </a:ln>
        </p:spPr>
        <p:txBody>
          <a:bodyPr wrap="square">
            <a:spAutoFit/>
          </a:bodyPr>
          <a:lstStyle/>
          <a:p>
            <a:pPr marL="457200" indent="-457200">
              <a:lnSpc>
                <a:spcPct val="150000"/>
              </a:lnSpc>
              <a:buFont typeface="Courier New" panose="02070309020205020404" pitchFamily="49" charset="0"/>
              <a:buChar char="o"/>
            </a:pPr>
            <a:r>
              <a:rPr lang="en-US" sz="2200" b="1" dirty="0" smtClean="0">
                <a:solidFill>
                  <a:srgbClr val="00B050"/>
                </a:solidFill>
                <a:latin typeface="Bahnschrift SemiBold" panose="020B0502040204020203" pitchFamily="34" charset="0"/>
                <a:cs typeface="Arial" panose="020B0604020202020204" pitchFamily="34" charset="0"/>
                <a:sym typeface="Symbol" panose="05050102010706020507" pitchFamily="18" charset="2"/>
              </a:rPr>
              <a:t></a:t>
            </a:r>
            <a:r>
              <a:rPr lang="en-US" sz="2200" b="1" dirty="0" err="1" smtClean="0">
                <a:solidFill>
                  <a:srgbClr val="00B050"/>
                </a:solidFill>
                <a:latin typeface="Bahnschrift SemiBold" panose="020B0502040204020203" pitchFamily="34" charset="0"/>
                <a:cs typeface="Arial" panose="020B0604020202020204" pitchFamily="34" charset="0"/>
                <a:sym typeface="Symbol" panose="05050102010706020507" pitchFamily="18" charset="2"/>
              </a:rPr>
              <a:t>tên_hàm</a:t>
            </a:r>
            <a:r>
              <a:rPr lang="en-US" sz="2200" b="1" dirty="0" smtClean="0">
                <a:solidFill>
                  <a:srgbClr val="00B050"/>
                </a:solidFill>
                <a:latin typeface="Bahnschrift SemiBold" panose="020B0502040204020203" pitchFamily="34" charset="0"/>
                <a:cs typeface="Arial" panose="020B0604020202020204" pitchFamily="34" charset="0"/>
                <a:sym typeface="Symbol" panose="05050102010706020507" pitchFamily="18" charset="2"/>
              </a:rPr>
              <a:t> : </a:t>
            </a:r>
            <a:r>
              <a:rPr lang="en-US" sz="2200" b="1" dirty="0" err="1"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Đặt</a:t>
            </a:r>
            <a:r>
              <a:rPr lang="en-US" sz="2200" b="1" dirty="0"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err="1"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theo</a:t>
            </a:r>
            <a:r>
              <a:rPr lang="en-US" sz="2200" b="1" dirty="0"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err="1"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quy</a:t>
            </a:r>
            <a:r>
              <a:rPr lang="en-US" sz="2200" b="1" dirty="0"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err="1"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tắc</a:t>
            </a:r>
            <a:endParaRPr lang="en-US" sz="2200" b="1" dirty="0" smtClean="0">
              <a:solidFill>
                <a:srgbClr val="0070C0"/>
              </a:solidFill>
              <a:latin typeface="Bahnschrift SemiBold" panose="020B0502040204020203" pitchFamily="34" charset="0"/>
              <a:cs typeface="Arial" panose="020B0604020202020204" pitchFamily="34" charset="0"/>
              <a:sym typeface="Symbol" panose="05050102010706020507" pitchFamily="18" charset="2"/>
            </a:endParaRPr>
          </a:p>
          <a:p>
            <a:pPr marL="457200" indent="-457200">
              <a:lnSpc>
                <a:spcPct val="150000"/>
              </a:lnSpc>
              <a:buFont typeface="Courier New" panose="02070309020205020404" pitchFamily="49" charset="0"/>
              <a:buChar char="o"/>
            </a:pPr>
            <a:r>
              <a:rPr lang="en-US" sz="2200" b="1" dirty="0" smtClean="0">
                <a:solidFill>
                  <a:srgbClr val="00B050"/>
                </a:solidFill>
                <a:latin typeface="Bahnschrift SemiBold" panose="020B0502040204020203" pitchFamily="34" charset="0"/>
                <a:cs typeface="Arial" panose="020B0604020202020204" pitchFamily="34" charset="0"/>
                <a:sym typeface="Symbol" panose="05050102010706020507" pitchFamily="18" charset="2"/>
              </a:rPr>
              <a:t>[</a:t>
            </a:r>
            <a:r>
              <a:rPr lang="en-US" sz="2200" b="1" dirty="0" err="1" smtClean="0">
                <a:solidFill>
                  <a:srgbClr val="00B050"/>
                </a:solidFill>
                <a:latin typeface="Bahnschrift SemiBold" panose="020B0502040204020203" pitchFamily="34" charset="0"/>
                <a:cs typeface="Arial" panose="020B0604020202020204" pitchFamily="34" charset="0"/>
                <a:sym typeface="Symbol" panose="05050102010706020507" pitchFamily="18" charset="2"/>
              </a:rPr>
              <a:t>đối_số</a:t>
            </a:r>
            <a:r>
              <a:rPr lang="en-US" sz="2200" b="1" dirty="0" smtClean="0">
                <a:solidFill>
                  <a:srgbClr val="00B050"/>
                </a:solidFill>
                <a:latin typeface="Bahnschrift SemiBold" panose="020B0502040204020203" pitchFamily="34" charset="0"/>
                <a:cs typeface="Arial" panose="020B0604020202020204" pitchFamily="34" charset="0"/>
                <a:sym typeface="Symbol" panose="05050102010706020507" pitchFamily="18" charset="2"/>
              </a:rPr>
              <a:t>] : </a:t>
            </a:r>
            <a:r>
              <a:rPr lang="en-US" sz="2200" b="1" dirty="0" err="1"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Thông</a:t>
            </a:r>
            <a:r>
              <a:rPr lang="en-US" sz="2200" b="1" dirty="0"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 qua </a:t>
            </a:r>
            <a:r>
              <a:rPr lang="en-US" sz="2200" b="1" dirty="0" err="1"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nó</a:t>
            </a:r>
            <a:r>
              <a:rPr lang="en-US" sz="2200" b="1" dirty="0"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 ta </a:t>
            </a:r>
            <a:r>
              <a:rPr lang="en-US" sz="2200" b="1" dirty="0" err="1"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truyền</a:t>
            </a:r>
            <a:r>
              <a:rPr lang="en-US" sz="2200" b="1" dirty="0"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err="1"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các</a:t>
            </a:r>
            <a:r>
              <a:rPr lang="en-US" sz="2200" b="1" dirty="0"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err="1"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giá</a:t>
            </a:r>
            <a:r>
              <a:rPr lang="en-US" sz="2200" b="1" dirty="0"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err="1"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trị</a:t>
            </a:r>
            <a:r>
              <a:rPr lang="en-US" sz="2200" b="1" dirty="0"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err="1"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vào</a:t>
            </a:r>
            <a:r>
              <a:rPr lang="en-US" sz="2200" b="1" dirty="0"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err="1"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hàm</a:t>
            </a:r>
            <a:endParaRPr lang="en-US" sz="2200" b="1" dirty="0" smtClean="0">
              <a:solidFill>
                <a:srgbClr val="0070C0"/>
              </a:solidFill>
              <a:latin typeface="Bahnschrift SemiBold" panose="020B0502040204020203" pitchFamily="34" charset="0"/>
              <a:cs typeface="Arial" panose="020B0604020202020204" pitchFamily="34" charset="0"/>
              <a:sym typeface="Symbol" panose="05050102010706020507" pitchFamily="18" charset="2"/>
            </a:endParaRPr>
          </a:p>
          <a:p>
            <a:pPr marL="457200" indent="-457200">
              <a:lnSpc>
                <a:spcPct val="150000"/>
              </a:lnSpc>
              <a:buFont typeface="Courier New" panose="02070309020205020404" pitchFamily="49" charset="0"/>
              <a:buChar char="o"/>
            </a:pPr>
            <a:r>
              <a:rPr lang="en-US" sz="2200" b="1" dirty="0" smtClean="0">
                <a:solidFill>
                  <a:srgbClr val="00B050"/>
                </a:solidFill>
                <a:latin typeface="Bahnschrift SemiBold" panose="020B0502040204020203" pitchFamily="34" charset="0"/>
                <a:cs typeface="Arial" panose="020B0604020202020204" pitchFamily="34" charset="0"/>
                <a:sym typeface="Symbol" panose="05050102010706020507" pitchFamily="18" charset="2"/>
              </a:rPr>
              <a:t></a:t>
            </a:r>
            <a:r>
              <a:rPr lang="en-US" sz="2200" b="1" dirty="0" err="1" smtClean="0">
                <a:solidFill>
                  <a:srgbClr val="00B050"/>
                </a:solidFill>
                <a:latin typeface="Bahnschrift SemiBold" panose="020B0502040204020203" pitchFamily="34" charset="0"/>
                <a:cs typeface="Arial" panose="020B0604020202020204" pitchFamily="34" charset="0"/>
                <a:sym typeface="Symbol" panose="05050102010706020507" pitchFamily="18" charset="2"/>
              </a:rPr>
              <a:t>lệnh</a:t>
            </a:r>
            <a:r>
              <a:rPr lang="en-US" sz="2200" b="1" dirty="0" smtClean="0">
                <a:solidFill>
                  <a:srgbClr val="00B050"/>
                </a:solidFill>
                <a:latin typeface="Bahnschrift SemiBold" panose="020B0502040204020203" pitchFamily="34" charset="0"/>
                <a:cs typeface="Arial" panose="020B0604020202020204" pitchFamily="34" charset="0"/>
                <a:sym typeface="Symbol" panose="05050102010706020507" pitchFamily="18" charset="2"/>
              </a:rPr>
              <a:t> 1, </a:t>
            </a:r>
            <a:r>
              <a:rPr lang="en-US" sz="2200" b="1" dirty="0">
                <a:solidFill>
                  <a:srgbClr val="00B050"/>
                </a:solidFill>
                <a:latin typeface="Bahnschrift SemiBold" panose="020B0502040204020203" pitchFamily="34" charset="0"/>
                <a:cs typeface="Arial" panose="020B0604020202020204" pitchFamily="34" charset="0"/>
                <a:sym typeface="Symbol" panose="05050102010706020507" pitchFamily="18" charset="2"/>
              </a:rPr>
              <a:t></a:t>
            </a:r>
            <a:r>
              <a:rPr lang="en-US" sz="2200" b="1" dirty="0" err="1">
                <a:solidFill>
                  <a:srgbClr val="00B050"/>
                </a:solidFill>
                <a:latin typeface="Bahnschrift SemiBold" panose="020B0502040204020203" pitchFamily="34" charset="0"/>
                <a:cs typeface="Arial" panose="020B0604020202020204" pitchFamily="34" charset="0"/>
                <a:sym typeface="Symbol" panose="05050102010706020507" pitchFamily="18" charset="2"/>
              </a:rPr>
              <a:t>lệnh</a:t>
            </a:r>
            <a:r>
              <a:rPr lang="en-US" sz="2200" b="1" dirty="0">
                <a:solidFill>
                  <a:srgbClr val="00B05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smtClean="0">
                <a:solidFill>
                  <a:srgbClr val="00B050"/>
                </a:solidFill>
                <a:latin typeface="Bahnschrift SemiBold" panose="020B0502040204020203" pitchFamily="34" charset="0"/>
                <a:cs typeface="Arial" panose="020B0604020202020204" pitchFamily="34" charset="0"/>
                <a:sym typeface="Symbol" panose="05050102010706020507" pitchFamily="18" charset="2"/>
              </a:rPr>
              <a:t>2,... : </a:t>
            </a:r>
            <a:r>
              <a:rPr lang="en-US" sz="2200" b="1" dirty="0" err="1"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Các</a:t>
            </a:r>
            <a:r>
              <a:rPr lang="en-US" sz="2200" b="1" dirty="0"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err="1"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câu</a:t>
            </a:r>
            <a:r>
              <a:rPr lang="en-US" sz="2200" b="1" dirty="0"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err="1"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lệnh</a:t>
            </a:r>
            <a:r>
              <a:rPr lang="en-US" sz="2200" b="1" dirty="0"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err="1"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trong</a:t>
            </a:r>
            <a:r>
              <a:rPr lang="en-US" sz="2200" b="1" dirty="0"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err="1"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thân</a:t>
            </a:r>
            <a:r>
              <a:rPr lang="en-US" sz="2200" b="1" dirty="0"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err="1"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hàm</a:t>
            </a:r>
            <a:endParaRPr lang="en-US" sz="2200" b="1" dirty="0" smtClean="0">
              <a:solidFill>
                <a:srgbClr val="0070C0"/>
              </a:solidFill>
              <a:latin typeface="Bahnschrift SemiBold" panose="020B0502040204020203" pitchFamily="34" charset="0"/>
              <a:cs typeface="Arial" panose="020B0604020202020204" pitchFamily="34" charset="0"/>
              <a:sym typeface="Symbol" panose="05050102010706020507" pitchFamily="18" charset="2"/>
            </a:endParaRPr>
          </a:p>
          <a:p>
            <a:pPr marL="457200" indent="-457200">
              <a:lnSpc>
                <a:spcPct val="150000"/>
              </a:lnSpc>
              <a:buFont typeface="Courier New" panose="02070309020205020404" pitchFamily="49" charset="0"/>
              <a:buChar char="o"/>
            </a:pPr>
            <a:r>
              <a:rPr lang="en-US" sz="2200" b="1" dirty="0" err="1"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Lệnh</a:t>
            </a:r>
            <a:r>
              <a:rPr lang="en-US" sz="2200" b="1" dirty="0"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smtClean="0">
                <a:solidFill>
                  <a:srgbClr val="00B050"/>
                </a:solidFill>
                <a:latin typeface="Bahnschrift SemiBold" panose="020B0502040204020203" pitchFamily="34" charset="0"/>
                <a:cs typeface="Arial" panose="020B0604020202020204" pitchFamily="34" charset="0"/>
                <a:sym typeface="Symbol" panose="05050102010706020507" pitchFamily="18" charset="2"/>
              </a:rPr>
              <a:t>return</a:t>
            </a:r>
            <a:r>
              <a:rPr lang="en-US" sz="2200" b="1" dirty="0"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err="1"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có</a:t>
            </a:r>
            <a:r>
              <a:rPr lang="en-US" sz="2200" b="1" dirty="0"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err="1"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thể</a:t>
            </a:r>
            <a:r>
              <a:rPr lang="en-US" sz="2200" b="1" dirty="0"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err="1"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được</a:t>
            </a:r>
            <a:r>
              <a:rPr lang="en-US" sz="2200" b="1" dirty="0"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err="1"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sử</a:t>
            </a:r>
            <a:r>
              <a:rPr lang="en-US" sz="2200" b="1" dirty="0"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err="1"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dụng</a:t>
            </a:r>
            <a:r>
              <a:rPr lang="en-US" sz="2200" b="1" dirty="0"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err="1"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để</a:t>
            </a:r>
            <a:r>
              <a:rPr lang="en-US" sz="2200" b="1" dirty="0"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err="1"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trả</a:t>
            </a:r>
            <a:r>
              <a:rPr lang="en-US" sz="2200" b="1" dirty="0"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err="1"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về</a:t>
            </a:r>
            <a:r>
              <a:rPr lang="en-US" sz="2200" b="1" dirty="0"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err="1"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các</a:t>
            </a:r>
            <a:r>
              <a:rPr lang="en-US" sz="2200" b="1" dirty="0"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err="1"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giá</a:t>
            </a:r>
            <a:r>
              <a:rPr lang="en-US" sz="2200" b="1" dirty="0"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 </a:t>
            </a:r>
            <a:r>
              <a:rPr lang="en-US" sz="2200" b="1" dirty="0" err="1" smtClean="0">
                <a:solidFill>
                  <a:srgbClr val="0070C0"/>
                </a:solidFill>
                <a:latin typeface="Bahnschrift SemiBold" panose="020B0502040204020203" pitchFamily="34" charset="0"/>
                <a:cs typeface="Arial" panose="020B0604020202020204" pitchFamily="34" charset="0"/>
                <a:sym typeface="Symbol" panose="05050102010706020507" pitchFamily="18" charset="2"/>
              </a:rPr>
              <a:t>trị</a:t>
            </a:r>
            <a:endParaRPr lang="en-US" sz="2200" b="1" dirty="0">
              <a:solidFill>
                <a:srgbClr val="0070C0"/>
              </a:solidFill>
              <a:latin typeface="Bahnschrift SemiBold" panose="020B0502040204020203" pitchFamily="34" charset="0"/>
              <a:cs typeface="Arial" panose="020B0604020202020204" pitchFamily="34" charset="0"/>
            </a:endParaRPr>
          </a:p>
        </p:txBody>
      </p:sp>
      <p:sp>
        <p:nvSpPr>
          <p:cNvPr id="18" name="Rectangle 17"/>
          <p:cNvSpPr/>
          <p:nvPr/>
        </p:nvSpPr>
        <p:spPr>
          <a:xfrm>
            <a:off x="4492228" y="5033687"/>
            <a:ext cx="5234125" cy="738664"/>
          </a:xfrm>
          <a:prstGeom prst="rect">
            <a:avLst/>
          </a:prstGeom>
          <a:ln>
            <a:solidFill>
              <a:schemeClr val="bg2">
                <a:lumMod val="75000"/>
              </a:schemeClr>
            </a:solidFill>
          </a:ln>
        </p:spPr>
        <p:txBody>
          <a:bodyPr wrap="none">
            <a:spAutoFit/>
          </a:bodyPr>
          <a:lstStyle/>
          <a:p>
            <a:pPr>
              <a:lnSpc>
                <a:spcPct val="150000"/>
              </a:lnSpc>
            </a:pPr>
            <a:r>
              <a:rPr lang="en-US" sz="2800" b="1" dirty="0" smtClean="0">
                <a:solidFill>
                  <a:srgbClr val="005064"/>
                </a:solidFill>
                <a:latin typeface="Bahnschrift SemiBold" panose="020B0502040204020203" pitchFamily="34" charset="0"/>
                <a:cs typeface="Arial" panose="020B0604020202020204" pitchFamily="34" charset="0"/>
                <a:sym typeface="Symbol" panose="05050102010706020507" pitchFamily="18" charset="2"/>
              </a:rPr>
              <a:t>return</a:t>
            </a:r>
            <a:r>
              <a:rPr lang="en-US" sz="2800" b="1" dirty="0" smtClean="0">
                <a:solidFill>
                  <a:srgbClr val="00B050"/>
                </a:solidFill>
                <a:latin typeface="Bahnschrift SemiBold" panose="020B0502040204020203" pitchFamily="34" charset="0"/>
                <a:cs typeface="Arial" panose="020B0604020202020204" pitchFamily="34" charset="0"/>
                <a:sym typeface="Symbol" panose="05050102010706020507" pitchFamily="18" charset="2"/>
              </a:rPr>
              <a:t>  giá_trị_1</a:t>
            </a:r>
            <a:r>
              <a:rPr lang="en-US" sz="2800" b="1" dirty="0">
                <a:solidFill>
                  <a:srgbClr val="00B050"/>
                </a:solidFill>
                <a:latin typeface="Bahnschrift SemiBold" panose="020B0502040204020203" pitchFamily="34" charset="0"/>
                <a:cs typeface="Arial" panose="020B0604020202020204" pitchFamily="34" charset="0"/>
                <a:sym typeface="Symbol" panose="05050102010706020507" pitchFamily="18" charset="2"/>
              </a:rPr>
              <a:t>, </a:t>
            </a:r>
            <a:r>
              <a:rPr lang="en-US" sz="2800" b="1" dirty="0" smtClean="0">
                <a:solidFill>
                  <a:srgbClr val="00B050"/>
                </a:solidFill>
                <a:latin typeface="Bahnschrift SemiBold" panose="020B0502040204020203" pitchFamily="34" charset="0"/>
                <a:cs typeface="Arial" panose="020B0604020202020204" pitchFamily="34" charset="0"/>
                <a:sym typeface="Symbol" panose="05050102010706020507" pitchFamily="18" charset="2"/>
              </a:rPr>
              <a:t>giá_trị_2</a:t>
            </a:r>
            <a:r>
              <a:rPr lang="en-US" sz="2800" b="1" dirty="0" smtClean="0">
                <a:solidFill>
                  <a:srgbClr val="00B050"/>
                </a:solidFill>
                <a:latin typeface="Bahnschrift SemiBold" panose="020B0502040204020203" pitchFamily="34" charset="0"/>
                <a:cs typeface="Arial" panose="020B0604020202020204" pitchFamily="34" charset="0"/>
                <a:sym typeface="Symbol" panose="05050102010706020507" pitchFamily="18" charset="2"/>
              </a:rPr>
              <a:t>, ...   </a:t>
            </a:r>
            <a:endParaRPr lang="en-US" sz="2800" b="1" dirty="0">
              <a:solidFill>
                <a:srgbClr val="0070C0"/>
              </a:solidFill>
              <a:latin typeface="Bahnschrift SemiBold" panose="020B0502040204020203" pitchFamily="34" charset="0"/>
              <a:cs typeface="Arial" panose="020B0604020202020204" pitchFamily="34" charset="0"/>
            </a:endParaRPr>
          </a:p>
        </p:txBody>
      </p:sp>
    </p:spTree>
    <p:extLst>
      <p:ext uri="{BB962C8B-B14F-4D97-AF65-F5344CB8AC3E}">
        <p14:creationId xmlns:p14="http://schemas.microsoft.com/office/powerpoint/2010/main" val="2101474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19</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2: Functions &amp; Modules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0" name="Rectangle 19"/>
          <p:cNvSpPr/>
          <p:nvPr/>
        </p:nvSpPr>
        <p:spPr>
          <a:xfrm>
            <a:off x="3060021" y="120966"/>
            <a:ext cx="8903090" cy="554126"/>
          </a:xfrm>
          <a:prstGeom prst="rect">
            <a:avLst/>
          </a:prstGeom>
        </p:spPr>
        <p:txBody>
          <a:bodyPr wrap="square">
            <a:spAutoFit/>
          </a:bodyPr>
          <a:lstStyle/>
          <a:p>
            <a:pPr marL="342900" indent="-342900" algn="r">
              <a:lnSpc>
                <a:spcPct val="120000"/>
              </a:lnSpc>
              <a:buFont typeface="Arial" panose="020B0604020202020204" pitchFamily="34" charset="0"/>
              <a:buChar char="•"/>
            </a:pPr>
            <a:r>
              <a:rPr lang="en-US" sz="2800" b="1" dirty="0" smtClean="0">
                <a:solidFill>
                  <a:schemeClr val="bg1"/>
                </a:solidFill>
                <a:latin typeface="Bahnschrift SemiBold" panose="020B0502040204020203" pitchFamily="34" charset="0"/>
                <a:cs typeface="Arial" panose="020B0604020202020204" pitchFamily="34" charset="0"/>
              </a:rPr>
              <a:t>Python functions – </a:t>
            </a:r>
            <a:r>
              <a:rPr lang="en-US" sz="2800" b="1" dirty="0" err="1" smtClean="0">
                <a:solidFill>
                  <a:schemeClr val="bg1"/>
                </a:solidFill>
                <a:latin typeface="Bahnschrift SemiBold" panose="020B0502040204020203" pitchFamily="34" charset="0"/>
                <a:cs typeface="Arial" panose="020B0604020202020204" pitchFamily="34" charset="0"/>
              </a:rPr>
              <a:t>Hàm</a:t>
            </a:r>
            <a:r>
              <a:rPr lang="en-US" sz="2800" b="1" dirty="0" smtClean="0">
                <a:solidFill>
                  <a:schemeClr val="bg1"/>
                </a:solidFill>
                <a:latin typeface="Bahnschrift SemiBold" panose="020B0502040204020203" pitchFamily="34" charset="0"/>
                <a:cs typeface="Arial" panose="020B0604020202020204" pitchFamily="34" charset="0"/>
              </a:rPr>
              <a:t> </a:t>
            </a:r>
            <a:r>
              <a:rPr lang="en-US" sz="2800" b="1" dirty="0" err="1" smtClean="0">
                <a:solidFill>
                  <a:schemeClr val="bg1"/>
                </a:solidFill>
                <a:latin typeface="Bahnschrift SemiBold" panose="020B0502040204020203" pitchFamily="34" charset="0"/>
                <a:cs typeface="Arial" panose="020B0604020202020204" pitchFamily="34" charset="0"/>
              </a:rPr>
              <a:t>trong</a:t>
            </a:r>
            <a:r>
              <a:rPr lang="en-US" sz="2800" b="1" dirty="0" smtClean="0">
                <a:solidFill>
                  <a:schemeClr val="bg1"/>
                </a:solidFill>
                <a:latin typeface="Bahnschrift SemiBold" panose="020B0502040204020203" pitchFamily="34" charset="0"/>
                <a:cs typeface="Arial" panose="020B0604020202020204" pitchFamily="34" charset="0"/>
              </a:rPr>
              <a:t> Python</a:t>
            </a:r>
          </a:p>
        </p:txBody>
      </p:sp>
      <p:sp>
        <p:nvSpPr>
          <p:cNvPr id="2" name="Rectangle 1"/>
          <p:cNvSpPr/>
          <p:nvPr/>
        </p:nvSpPr>
        <p:spPr>
          <a:xfrm>
            <a:off x="-6352" y="889001"/>
            <a:ext cx="2139952" cy="555336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320000"/>
              </a:lnSpc>
            </a:pPr>
            <a:r>
              <a:rPr lang="en-US" b="1" dirty="0" smtClean="0">
                <a:solidFill>
                  <a:schemeClr val="bg2">
                    <a:lumMod val="50000"/>
                  </a:schemeClr>
                </a:solidFill>
                <a:latin typeface="Arial" panose="020B0604020202020204" pitchFamily="34" charset="0"/>
                <a:cs typeface="Arial" panose="020B0604020202020204" pitchFamily="34" charset="0"/>
              </a:rPr>
              <a:t>BÀI 2</a:t>
            </a:r>
          </a:p>
          <a:p>
            <a:pPr algn="ctr">
              <a:lnSpc>
                <a:spcPct val="320000"/>
              </a:lnSpc>
            </a:pPr>
            <a:r>
              <a:rPr lang="en-US" b="1" dirty="0" smtClean="0">
                <a:solidFill>
                  <a:schemeClr val="bg2">
                    <a:lumMod val="10000"/>
                  </a:schemeClr>
                </a:solidFill>
                <a:latin typeface="Arial" panose="020B0604020202020204" pitchFamily="34" charset="0"/>
                <a:cs typeface="Arial" panose="020B0604020202020204" pitchFamily="34" charset="0"/>
              </a:rPr>
              <a:t>Python </a:t>
            </a:r>
            <a:r>
              <a:rPr lang="en-US" b="1" dirty="0">
                <a:solidFill>
                  <a:schemeClr val="bg2">
                    <a:lumMod val="10000"/>
                  </a:schemeClr>
                </a:solidFill>
                <a:latin typeface="Arial" panose="020B0604020202020204" pitchFamily="34" charset="0"/>
                <a:cs typeface="Arial" panose="020B0604020202020204" pitchFamily="34" charset="0"/>
              </a:rPr>
              <a:t>functions</a:t>
            </a:r>
          </a:p>
          <a:p>
            <a:pPr algn="ctr">
              <a:lnSpc>
                <a:spcPct val="320000"/>
              </a:lnSpc>
            </a:pPr>
            <a:r>
              <a:rPr lang="en-US" b="1" dirty="0" smtClean="0">
                <a:solidFill>
                  <a:schemeClr val="bg2">
                    <a:lumMod val="50000"/>
                  </a:schemeClr>
                </a:solidFill>
                <a:latin typeface="Arial" panose="020B0604020202020204" pitchFamily="34" charset="0"/>
                <a:cs typeface="Arial" panose="020B0604020202020204" pitchFamily="34" charset="0"/>
              </a:rPr>
              <a:t>Arguments</a:t>
            </a:r>
            <a:endParaRPr lang="en-US" b="1" dirty="0">
              <a:solidFill>
                <a:schemeClr val="bg2">
                  <a:lumMod val="50000"/>
                </a:schemeClr>
              </a:solidFill>
              <a:latin typeface="Arial" panose="020B0604020202020204" pitchFamily="34" charset="0"/>
              <a:cs typeface="Arial" panose="020B0604020202020204" pitchFamily="34" charset="0"/>
            </a:endParaRP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Global variables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modules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a:t>
            </a:r>
            <a:r>
              <a:rPr lang="en-US" b="1" dirty="0" smtClean="0">
                <a:solidFill>
                  <a:schemeClr val="bg2">
                    <a:lumMod val="50000"/>
                  </a:schemeClr>
                </a:solidFill>
                <a:latin typeface="Arial" panose="020B0604020202020204" pitchFamily="34" charset="0"/>
                <a:cs typeface="Arial" panose="020B0604020202020204" pitchFamily="34" charset="0"/>
              </a:rPr>
              <a:t>package</a:t>
            </a:r>
          </a:p>
          <a:p>
            <a:pPr algn="ctr">
              <a:lnSpc>
                <a:spcPct val="320000"/>
              </a:lnSpc>
            </a:pPr>
            <a:endParaRPr lang="en-US" b="1" dirty="0">
              <a:solidFill>
                <a:schemeClr val="bg2">
                  <a:lumMod val="50000"/>
                </a:schemeClr>
              </a:solidFill>
              <a:latin typeface="Arial" panose="020B0604020202020204" pitchFamily="34" charset="0"/>
              <a:cs typeface="Arial" panose="020B0604020202020204" pitchFamily="34" charset="0"/>
            </a:endParaRPr>
          </a:p>
        </p:txBody>
      </p:sp>
      <p:sp>
        <p:nvSpPr>
          <p:cNvPr id="15" name="Rectangle 14"/>
          <p:cNvSpPr/>
          <p:nvPr/>
        </p:nvSpPr>
        <p:spPr>
          <a:xfrm>
            <a:off x="2557941" y="961164"/>
            <a:ext cx="7076117" cy="609398"/>
          </a:xfrm>
          <a:prstGeom prst="rect">
            <a:avLst/>
          </a:prstGeom>
        </p:spPr>
        <p:txBody>
          <a:bodyPr wrap="square">
            <a:spAutoFit/>
          </a:bodyPr>
          <a:lstStyle/>
          <a:p>
            <a:pPr marL="342900" indent="-342900">
              <a:lnSpc>
                <a:spcPct val="120000"/>
              </a:lnSpc>
              <a:buFont typeface="Arial" panose="020B0604020202020204" pitchFamily="34" charset="0"/>
              <a:buChar char="•"/>
            </a:pPr>
            <a:r>
              <a:rPr lang="en-US" sz="2800" b="1" dirty="0" err="1" smtClean="0">
                <a:solidFill>
                  <a:srgbClr val="005064"/>
                </a:solidFill>
                <a:latin typeface="Bahnschrift SemiBold" panose="020B0502040204020203" pitchFamily="34" charset="0"/>
                <a:cs typeface="Arial" panose="020B0604020202020204" pitchFamily="34" charset="0"/>
              </a:rPr>
              <a:t>Định</a:t>
            </a:r>
            <a:r>
              <a:rPr lang="en-US" sz="2800" b="1" dirty="0" smtClean="0">
                <a:solidFill>
                  <a:srgbClr val="005064"/>
                </a:solidFill>
                <a:latin typeface="Bahnschrift SemiBold" panose="020B0502040204020203" pitchFamily="34" charset="0"/>
                <a:cs typeface="Arial" panose="020B0604020202020204" pitchFamily="34" charset="0"/>
              </a:rPr>
              <a:t> </a:t>
            </a:r>
            <a:r>
              <a:rPr lang="en-US" sz="2800" b="1" dirty="0" err="1" smtClean="0">
                <a:solidFill>
                  <a:srgbClr val="005064"/>
                </a:solidFill>
                <a:latin typeface="Bahnschrift SemiBold" panose="020B0502040204020203" pitchFamily="34" charset="0"/>
                <a:cs typeface="Arial" panose="020B0604020202020204" pitchFamily="34" charset="0"/>
              </a:rPr>
              <a:t>nghĩa</a:t>
            </a:r>
            <a:r>
              <a:rPr lang="en-US" sz="2800" b="1" dirty="0" smtClean="0">
                <a:solidFill>
                  <a:srgbClr val="005064"/>
                </a:solidFill>
                <a:latin typeface="Bahnschrift SemiBold" panose="020B0502040204020203" pitchFamily="34" charset="0"/>
                <a:cs typeface="Arial" panose="020B0604020202020204" pitchFamily="34" charset="0"/>
              </a:rPr>
              <a:t> </a:t>
            </a:r>
            <a:r>
              <a:rPr lang="en-US" sz="2800" b="1" dirty="0" err="1" smtClean="0">
                <a:solidFill>
                  <a:srgbClr val="005064"/>
                </a:solidFill>
                <a:latin typeface="Bahnschrift SemiBold" panose="020B0502040204020203" pitchFamily="34" charset="0"/>
                <a:cs typeface="Arial" panose="020B0604020202020204" pitchFamily="34" charset="0"/>
              </a:rPr>
              <a:t>một</a:t>
            </a:r>
            <a:r>
              <a:rPr lang="en-US" sz="2800" b="1" dirty="0" smtClean="0">
                <a:solidFill>
                  <a:srgbClr val="005064"/>
                </a:solidFill>
                <a:latin typeface="Bahnschrift SemiBold" panose="020B0502040204020203" pitchFamily="34" charset="0"/>
                <a:cs typeface="Arial" panose="020B0604020202020204" pitchFamily="34" charset="0"/>
              </a:rPr>
              <a:t> </a:t>
            </a:r>
            <a:r>
              <a:rPr lang="en-US" sz="2800" b="1" dirty="0" err="1" smtClean="0">
                <a:solidFill>
                  <a:srgbClr val="005064"/>
                </a:solidFill>
                <a:latin typeface="Bahnschrift SemiBold" panose="020B0502040204020203" pitchFamily="34" charset="0"/>
                <a:cs typeface="Arial" panose="020B0604020202020204" pitchFamily="34" charset="0"/>
              </a:rPr>
              <a:t>hàm</a:t>
            </a:r>
            <a:endParaRPr lang="en-US" sz="2800" b="1" dirty="0" smtClean="0">
              <a:solidFill>
                <a:srgbClr val="005064"/>
              </a:solidFill>
              <a:latin typeface="Bahnschrift SemiBold" panose="020B0502040204020203" pitchFamily="34" charset="0"/>
              <a:cs typeface="Arial" panose="020B0604020202020204" pitchFamily="34" charset="0"/>
            </a:endParaRPr>
          </a:p>
        </p:txBody>
      </p:sp>
      <p:sp>
        <p:nvSpPr>
          <p:cNvPr id="19" name="Rectangle 18"/>
          <p:cNvSpPr/>
          <p:nvPr/>
        </p:nvSpPr>
        <p:spPr>
          <a:xfrm>
            <a:off x="2533805" y="1715364"/>
            <a:ext cx="3337167" cy="3139321"/>
          </a:xfrm>
          <a:prstGeom prst="rect">
            <a:avLst/>
          </a:prstGeom>
          <a:ln>
            <a:noFill/>
          </a:ln>
        </p:spPr>
        <p:txBody>
          <a:bodyPr wrap="square">
            <a:spAutoFit/>
          </a:bodyPr>
          <a:lstStyle/>
          <a:p>
            <a:pPr marL="457200" indent="-457200" algn="just">
              <a:lnSpc>
                <a:spcPct val="150000"/>
              </a:lnSpc>
              <a:buFont typeface="Courier New" panose="02070309020205020404" pitchFamily="49" charset="0"/>
              <a:buChar char="o"/>
            </a:pPr>
            <a:r>
              <a:rPr lang="en-US" sz="2200" b="1"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Ví</a:t>
            </a:r>
            <a:r>
              <a:rPr lang="en-US" sz="2200" b="1"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b="1"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dụ</a:t>
            </a:r>
            <a:r>
              <a:rPr lang="en-US" sz="2200" b="1" dirty="0" smtClean="0">
                <a:solidFill>
                  <a:srgbClr val="0070C0"/>
                </a:solidFill>
                <a:latin typeface="Arial" panose="020B0604020202020204" pitchFamily="34" charset="0"/>
                <a:cs typeface="Arial" panose="020B0604020202020204" pitchFamily="34" charset="0"/>
                <a:sym typeface="Symbol" panose="05050102010706020507" pitchFamily="18" charset="2"/>
              </a:rPr>
              <a:t> 2.2: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Viết</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hàm</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tìm</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số</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lớn</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nhất</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trong</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ba</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số</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nguyên</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 b, c.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Sử</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dụng</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hàm</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đó</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để</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tìm</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số</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lớn</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nhất</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trong</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5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số</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x, y, z, t, q.</a:t>
            </a:r>
          </a:p>
        </p:txBody>
      </p:sp>
      <p:sp>
        <p:nvSpPr>
          <p:cNvPr id="21" name="Rectangle 20"/>
          <p:cNvSpPr/>
          <p:nvPr/>
        </p:nvSpPr>
        <p:spPr>
          <a:xfrm>
            <a:off x="6522893" y="1090133"/>
            <a:ext cx="5440218" cy="5170646"/>
          </a:xfrm>
          <a:prstGeom prst="rect">
            <a:avLst/>
          </a:prstGeom>
          <a:ln>
            <a:solidFill>
              <a:schemeClr val="bg2">
                <a:lumMod val="75000"/>
              </a:schemeClr>
            </a:solidFill>
          </a:ln>
        </p:spPr>
        <p:txBody>
          <a:bodyPr wrap="square">
            <a:spAutoFit/>
          </a:bodyPr>
          <a:lstStyle/>
          <a:p>
            <a:r>
              <a:rPr lang="en-US" sz="2200" b="1" dirty="0" err="1">
                <a:solidFill>
                  <a:srgbClr val="005064"/>
                </a:solidFill>
                <a:latin typeface="Courier New" panose="02070309020205020404" pitchFamily="49" charset="0"/>
                <a:cs typeface="Courier New" panose="02070309020205020404" pitchFamily="49" charset="0"/>
              </a:rPr>
              <a:t>def</a:t>
            </a:r>
            <a:r>
              <a:rPr lang="en-US" sz="2200" b="1" dirty="0">
                <a:solidFill>
                  <a:srgbClr val="005064"/>
                </a:solidFill>
                <a:latin typeface="Courier New" panose="02070309020205020404" pitchFamily="49" charset="0"/>
                <a:cs typeface="Courier New" panose="02070309020205020404" pitchFamily="49" charset="0"/>
              </a:rPr>
              <a:t> max(a, b, c):    </a:t>
            </a:r>
            <a:endParaRPr lang="en-US" sz="2200" b="1" dirty="0" smtClean="0">
              <a:solidFill>
                <a:srgbClr val="005064"/>
              </a:solidFill>
              <a:latin typeface="Courier New" panose="02070309020205020404" pitchFamily="49" charset="0"/>
              <a:cs typeface="Courier New" panose="02070309020205020404" pitchFamily="49" charset="0"/>
            </a:endParaRPr>
          </a:p>
          <a:p>
            <a:r>
              <a:rPr lang="en-US" sz="2200" dirty="0">
                <a:solidFill>
                  <a:srgbClr val="00B050"/>
                </a:solidFill>
                <a:latin typeface="Courier New" panose="02070309020205020404" pitchFamily="49" charset="0"/>
                <a:cs typeface="Courier New" panose="02070309020205020404" pitchFamily="49" charset="0"/>
              </a:rPr>
              <a:t>	</a:t>
            </a:r>
            <a:r>
              <a:rPr lang="en-US" sz="2200" dirty="0" smtClean="0">
                <a:solidFill>
                  <a:srgbClr val="00B050"/>
                </a:solidFill>
                <a:latin typeface="Courier New" panose="02070309020205020404" pitchFamily="49" charset="0"/>
                <a:cs typeface="Courier New" panose="02070309020205020404" pitchFamily="49" charset="0"/>
              </a:rPr>
              <a:t>m </a:t>
            </a:r>
            <a:r>
              <a:rPr lang="en-US" sz="2200" dirty="0">
                <a:solidFill>
                  <a:srgbClr val="00B050"/>
                </a:solidFill>
                <a:latin typeface="Courier New" panose="02070309020205020404" pitchFamily="49" charset="0"/>
                <a:cs typeface="Courier New" panose="02070309020205020404" pitchFamily="49" charset="0"/>
              </a:rPr>
              <a:t>= a    </a:t>
            </a:r>
            <a:endParaRPr lang="en-US" sz="2200" dirty="0" smtClean="0">
              <a:solidFill>
                <a:srgbClr val="00B050"/>
              </a:solidFill>
              <a:latin typeface="Courier New" panose="02070309020205020404" pitchFamily="49" charset="0"/>
              <a:cs typeface="Courier New" panose="02070309020205020404" pitchFamily="49" charset="0"/>
            </a:endParaRPr>
          </a:p>
          <a:p>
            <a:r>
              <a:rPr lang="en-US" sz="2200" dirty="0">
                <a:solidFill>
                  <a:srgbClr val="00B050"/>
                </a:solidFill>
                <a:latin typeface="Courier New" panose="02070309020205020404" pitchFamily="49" charset="0"/>
                <a:cs typeface="Courier New" panose="02070309020205020404" pitchFamily="49" charset="0"/>
              </a:rPr>
              <a:t>	</a:t>
            </a:r>
            <a:r>
              <a:rPr lang="en-US" sz="2200" b="1" dirty="0" smtClean="0">
                <a:solidFill>
                  <a:srgbClr val="00B050"/>
                </a:solidFill>
                <a:latin typeface="Courier New" panose="02070309020205020404" pitchFamily="49" charset="0"/>
                <a:cs typeface="Courier New" panose="02070309020205020404" pitchFamily="49" charset="0"/>
              </a:rPr>
              <a:t>if</a:t>
            </a:r>
            <a:r>
              <a:rPr lang="en-US" sz="2200" dirty="0" smtClean="0">
                <a:solidFill>
                  <a:srgbClr val="00B050"/>
                </a:solidFill>
                <a:latin typeface="Courier New" panose="02070309020205020404" pitchFamily="49" charset="0"/>
                <a:cs typeface="Courier New" panose="02070309020205020404" pitchFamily="49" charset="0"/>
              </a:rPr>
              <a:t> </a:t>
            </a:r>
            <a:r>
              <a:rPr lang="en-US" sz="2200" dirty="0">
                <a:solidFill>
                  <a:srgbClr val="00B050"/>
                </a:solidFill>
                <a:latin typeface="Courier New" panose="02070309020205020404" pitchFamily="49" charset="0"/>
                <a:cs typeface="Courier New" panose="02070309020205020404" pitchFamily="49" charset="0"/>
              </a:rPr>
              <a:t>b &gt; m:        </a:t>
            </a:r>
            <a:endParaRPr lang="en-US" sz="2200" dirty="0" smtClean="0">
              <a:solidFill>
                <a:srgbClr val="00B050"/>
              </a:solidFill>
              <a:latin typeface="Courier New" panose="02070309020205020404" pitchFamily="49" charset="0"/>
              <a:cs typeface="Courier New" panose="02070309020205020404" pitchFamily="49" charset="0"/>
            </a:endParaRPr>
          </a:p>
          <a:p>
            <a:r>
              <a:rPr lang="en-US" sz="2200" dirty="0">
                <a:solidFill>
                  <a:srgbClr val="00B050"/>
                </a:solidFill>
                <a:latin typeface="Courier New" panose="02070309020205020404" pitchFamily="49" charset="0"/>
                <a:cs typeface="Courier New" panose="02070309020205020404" pitchFamily="49" charset="0"/>
              </a:rPr>
              <a:t>	</a:t>
            </a:r>
            <a:r>
              <a:rPr lang="en-US" sz="2200" dirty="0" smtClean="0">
                <a:solidFill>
                  <a:srgbClr val="00B050"/>
                </a:solidFill>
                <a:latin typeface="Courier New" panose="02070309020205020404" pitchFamily="49" charset="0"/>
                <a:cs typeface="Courier New" panose="02070309020205020404" pitchFamily="49" charset="0"/>
              </a:rPr>
              <a:t>	m </a:t>
            </a:r>
            <a:r>
              <a:rPr lang="en-US" sz="2200" dirty="0">
                <a:solidFill>
                  <a:srgbClr val="00B050"/>
                </a:solidFill>
                <a:latin typeface="Courier New" panose="02070309020205020404" pitchFamily="49" charset="0"/>
                <a:cs typeface="Courier New" panose="02070309020205020404" pitchFamily="49" charset="0"/>
              </a:rPr>
              <a:t>= b    </a:t>
            </a:r>
            <a:endParaRPr lang="en-US" sz="2200" dirty="0" smtClean="0">
              <a:solidFill>
                <a:srgbClr val="00B050"/>
              </a:solidFill>
              <a:latin typeface="Courier New" panose="02070309020205020404" pitchFamily="49" charset="0"/>
              <a:cs typeface="Courier New" panose="02070309020205020404" pitchFamily="49" charset="0"/>
            </a:endParaRPr>
          </a:p>
          <a:p>
            <a:r>
              <a:rPr lang="en-US" sz="2200" dirty="0">
                <a:solidFill>
                  <a:srgbClr val="00B050"/>
                </a:solidFill>
                <a:latin typeface="Courier New" panose="02070309020205020404" pitchFamily="49" charset="0"/>
                <a:cs typeface="Courier New" panose="02070309020205020404" pitchFamily="49" charset="0"/>
              </a:rPr>
              <a:t>	</a:t>
            </a:r>
            <a:r>
              <a:rPr lang="en-US" sz="2200" b="1" dirty="0" smtClean="0">
                <a:solidFill>
                  <a:srgbClr val="00B050"/>
                </a:solidFill>
                <a:latin typeface="Courier New" panose="02070309020205020404" pitchFamily="49" charset="0"/>
                <a:cs typeface="Courier New" panose="02070309020205020404" pitchFamily="49" charset="0"/>
              </a:rPr>
              <a:t>if</a:t>
            </a:r>
            <a:r>
              <a:rPr lang="en-US" sz="2200" dirty="0" smtClean="0">
                <a:solidFill>
                  <a:srgbClr val="00B050"/>
                </a:solidFill>
                <a:latin typeface="Courier New" panose="02070309020205020404" pitchFamily="49" charset="0"/>
                <a:cs typeface="Courier New" panose="02070309020205020404" pitchFamily="49" charset="0"/>
              </a:rPr>
              <a:t> </a:t>
            </a:r>
            <a:r>
              <a:rPr lang="en-US" sz="2200" dirty="0">
                <a:solidFill>
                  <a:srgbClr val="00B050"/>
                </a:solidFill>
                <a:latin typeface="Courier New" panose="02070309020205020404" pitchFamily="49" charset="0"/>
                <a:cs typeface="Courier New" panose="02070309020205020404" pitchFamily="49" charset="0"/>
              </a:rPr>
              <a:t>c &gt; m:        </a:t>
            </a:r>
            <a:endParaRPr lang="en-US" sz="2200" dirty="0" smtClean="0">
              <a:solidFill>
                <a:srgbClr val="00B050"/>
              </a:solidFill>
              <a:latin typeface="Courier New" panose="02070309020205020404" pitchFamily="49" charset="0"/>
              <a:cs typeface="Courier New" panose="02070309020205020404" pitchFamily="49" charset="0"/>
            </a:endParaRPr>
          </a:p>
          <a:p>
            <a:r>
              <a:rPr lang="en-US" sz="2200" dirty="0">
                <a:solidFill>
                  <a:srgbClr val="00B050"/>
                </a:solidFill>
                <a:latin typeface="Courier New" panose="02070309020205020404" pitchFamily="49" charset="0"/>
                <a:cs typeface="Courier New" panose="02070309020205020404" pitchFamily="49" charset="0"/>
              </a:rPr>
              <a:t>	</a:t>
            </a:r>
            <a:r>
              <a:rPr lang="en-US" sz="2200" dirty="0" smtClean="0">
                <a:solidFill>
                  <a:srgbClr val="00B050"/>
                </a:solidFill>
                <a:latin typeface="Courier New" panose="02070309020205020404" pitchFamily="49" charset="0"/>
                <a:cs typeface="Courier New" panose="02070309020205020404" pitchFamily="49" charset="0"/>
              </a:rPr>
              <a:t>	m </a:t>
            </a:r>
            <a:r>
              <a:rPr lang="en-US" sz="2200" dirty="0">
                <a:solidFill>
                  <a:srgbClr val="00B050"/>
                </a:solidFill>
                <a:latin typeface="Courier New" panose="02070309020205020404" pitchFamily="49" charset="0"/>
                <a:cs typeface="Courier New" panose="02070309020205020404" pitchFamily="49" charset="0"/>
              </a:rPr>
              <a:t>= c    </a:t>
            </a:r>
            <a:endParaRPr lang="en-US" sz="2200" dirty="0" smtClean="0">
              <a:solidFill>
                <a:srgbClr val="00B050"/>
              </a:solidFill>
              <a:latin typeface="Courier New" panose="02070309020205020404" pitchFamily="49" charset="0"/>
              <a:cs typeface="Courier New" panose="02070309020205020404" pitchFamily="49" charset="0"/>
            </a:endParaRPr>
          </a:p>
          <a:p>
            <a:r>
              <a:rPr lang="en-US" sz="2200" dirty="0">
                <a:solidFill>
                  <a:srgbClr val="00B050"/>
                </a:solidFill>
                <a:latin typeface="Courier New" panose="02070309020205020404" pitchFamily="49" charset="0"/>
                <a:cs typeface="Courier New" panose="02070309020205020404" pitchFamily="49" charset="0"/>
              </a:rPr>
              <a:t>	</a:t>
            </a:r>
            <a:r>
              <a:rPr lang="en-US" sz="2200" b="1" dirty="0" smtClean="0">
                <a:solidFill>
                  <a:srgbClr val="00B050"/>
                </a:solidFill>
                <a:latin typeface="Courier New" panose="02070309020205020404" pitchFamily="49" charset="0"/>
                <a:cs typeface="Courier New" panose="02070309020205020404" pitchFamily="49" charset="0"/>
              </a:rPr>
              <a:t>return</a:t>
            </a:r>
            <a:r>
              <a:rPr lang="en-US" sz="2200" dirty="0" smtClean="0">
                <a:solidFill>
                  <a:srgbClr val="00B050"/>
                </a:solidFill>
                <a:latin typeface="Courier New" panose="02070309020205020404" pitchFamily="49" charset="0"/>
                <a:cs typeface="Courier New" panose="02070309020205020404" pitchFamily="49" charset="0"/>
              </a:rPr>
              <a:t> m</a:t>
            </a:r>
          </a:p>
          <a:p>
            <a:r>
              <a:rPr lang="en-US" sz="2200" dirty="0" smtClean="0">
                <a:solidFill>
                  <a:srgbClr val="00B050"/>
                </a:solidFill>
                <a:latin typeface="Courier New" panose="02070309020205020404" pitchFamily="49" charset="0"/>
                <a:cs typeface="Courier New" panose="02070309020205020404" pitchFamily="49" charset="0"/>
              </a:rPr>
              <a:t>x </a:t>
            </a:r>
            <a:r>
              <a:rPr lang="en-US" sz="2200" dirty="0">
                <a:solidFill>
                  <a:srgbClr val="00B050"/>
                </a:solidFill>
                <a:latin typeface="Courier New" panose="02070309020205020404" pitchFamily="49" charset="0"/>
                <a:cs typeface="Courier New" panose="02070309020205020404" pitchFamily="49" charset="0"/>
              </a:rPr>
              <a:t>= </a:t>
            </a:r>
            <a:r>
              <a:rPr lang="en-US" sz="2200" dirty="0" err="1">
                <a:solidFill>
                  <a:srgbClr val="00B050"/>
                </a:solidFill>
                <a:latin typeface="Courier New" panose="02070309020205020404" pitchFamily="49" charset="0"/>
                <a:cs typeface="Courier New" panose="02070309020205020404" pitchFamily="49" charset="0"/>
              </a:rPr>
              <a:t>int</a:t>
            </a:r>
            <a:r>
              <a:rPr lang="en-US" sz="2200" dirty="0">
                <a:solidFill>
                  <a:srgbClr val="00B050"/>
                </a:solidFill>
                <a:latin typeface="Courier New" panose="02070309020205020404" pitchFamily="49" charset="0"/>
                <a:cs typeface="Courier New" panose="02070309020205020404" pitchFamily="49" charset="0"/>
              </a:rPr>
              <a:t>(</a:t>
            </a:r>
            <a:r>
              <a:rPr lang="en-US" sz="2200" b="1" dirty="0">
                <a:solidFill>
                  <a:srgbClr val="00B050"/>
                </a:solidFill>
                <a:latin typeface="Courier New" panose="02070309020205020404" pitchFamily="49" charset="0"/>
                <a:cs typeface="Courier New" panose="02070309020205020404" pitchFamily="49" charset="0"/>
              </a:rPr>
              <a:t>input</a:t>
            </a:r>
            <a:r>
              <a:rPr lang="en-US" sz="2200" dirty="0">
                <a:solidFill>
                  <a:srgbClr val="00B050"/>
                </a:solidFill>
                <a:latin typeface="Courier New" panose="02070309020205020404" pitchFamily="49" charset="0"/>
                <a:cs typeface="Courier New" panose="02070309020205020404" pitchFamily="49" charset="0"/>
              </a:rPr>
              <a:t>("x = </a:t>
            </a:r>
            <a:r>
              <a:rPr lang="en-US" sz="2200" dirty="0" smtClean="0">
                <a:solidFill>
                  <a:srgbClr val="00B050"/>
                </a:solidFill>
                <a:latin typeface="Courier New" panose="02070309020205020404" pitchFamily="49" charset="0"/>
                <a:cs typeface="Courier New" panose="02070309020205020404" pitchFamily="49" charset="0"/>
              </a:rPr>
              <a:t>"))</a:t>
            </a:r>
          </a:p>
          <a:p>
            <a:r>
              <a:rPr lang="en-US" sz="2200" dirty="0" smtClean="0">
                <a:solidFill>
                  <a:srgbClr val="00B050"/>
                </a:solidFill>
                <a:latin typeface="Courier New" panose="02070309020205020404" pitchFamily="49" charset="0"/>
                <a:cs typeface="Courier New" panose="02070309020205020404" pitchFamily="49" charset="0"/>
              </a:rPr>
              <a:t>y </a:t>
            </a:r>
            <a:r>
              <a:rPr lang="en-US" sz="2200" dirty="0">
                <a:solidFill>
                  <a:srgbClr val="00B050"/>
                </a:solidFill>
                <a:latin typeface="Courier New" panose="02070309020205020404" pitchFamily="49" charset="0"/>
                <a:cs typeface="Courier New" panose="02070309020205020404" pitchFamily="49" charset="0"/>
              </a:rPr>
              <a:t>= </a:t>
            </a:r>
            <a:r>
              <a:rPr lang="en-US" sz="2200" dirty="0" err="1">
                <a:solidFill>
                  <a:srgbClr val="00B050"/>
                </a:solidFill>
                <a:latin typeface="Courier New" panose="02070309020205020404" pitchFamily="49" charset="0"/>
                <a:cs typeface="Courier New" panose="02070309020205020404" pitchFamily="49" charset="0"/>
              </a:rPr>
              <a:t>int</a:t>
            </a:r>
            <a:r>
              <a:rPr lang="en-US" sz="2200" dirty="0">
                <a:solidFill>
                  <a:srgbClr val="00B050"/>
                </a:solidFill>
                <a:latin typeface="Courier New" panose="02070309020205020404" pitchFamily="49" charset="0"/>
                <a:cs typeface="Courier New" panose="02070309020205020404" pitchFamily="49" charset="0"/>
              </a:rPr>
              <a:t>(</a:t>
            </a:r>
            <a:r>
              <a:rPr lang="en-US" sz="2200" b="1" dirty="0">
                <a:solidFill>
                  <a:srgbClr val="00B050"/>
                </a:solidFill>
                <a:latin typeface="Courier New" panose="02070309020205020404" pitchFamily="49" charset="0"/>
                <a:cs typeface="Courier New" panose="02070309020205020404" pitchFamily="49" charset="0"/>
              </a:rPr>
              <a:t>input</a:t>
            </a:r>
            <a:r>
              <a:rPr lang="en-US" sz="2200" dirty="0">
                <a:solidFill>
                  <a:srgbClr val="00B050"/>
                </a:solidFill>
                <a:latin typeface="Courier New" panose="02070309020205020404" pitchFamily="49" charset="0"/>
                <a:cs typeface="Courier New" panose="02070309020205020404" pitchFamily="49" charset="0"/>
              </a:rPr>
              <a:t>("y = </a:t>
            </a:r>
            <a:r>
              <a:rPr lang="en-US" sz="2200" dirty="0" smtClean="0">
                <a:solidFill>
                  <a:srgbClr val="00B050"/>
                </a:solidFill>
                <a:latin typeface="Courier New" panose="02070309020205020404" pitchFamily="49" charset="0"/>
                <a:cs typeface="Courier New" panose="02070309020205020404" pitchFamily="49" charset="0"/>
              </a:rPr>
              <a:t>"))</a:t>
            </a:r>
          </a:p>
          <a:p>
            <a:r>
              <a:rPr lang="en-US" sz="2200" dirty="0" smtClean="0">
                <a:solidFill>
                  <a:srgbClr val="00B050"/>
                </a:solidFill>
                <a:latin typeface="Courier New" panose="02070309020205020404" pitchFamily="49" charset="0"/>
                <a:cs typeface="Courier New" panose="02070309020205020404" pitchFamily="49" charset="0"/>
              </a:rPr>
              <a:t>z </a:t>
            </a:r>
            <a:r>
              <a:rPr lang="en-US" sz="2200" dirty="0">
                <a:solidFill>
                  <a:srgbClr val="00B050"/>
                </a:solidFill>
                <a:latin typeface="Courier New" panose="02070309020205020404" pitchFamily="49" charset="0"/>
                <a:cs typeface="Courier New" panose="02070309020205020404" pitchFamily="49" charset="0"/>
              </a:rPr>
              <a:t>= </a:t>
            </a:r>
            <a:r>
              <a:rPr lang="en-US" sz="2200" dirty="0" err="1">
                <a:solidFill>
                  <a:srgbClr val="00B050"/>
                </a:solidFill>
                <a:latin typeface="Courier New" panose="02070309020205020404" pitchFamily="49" charset="0"/>
                <a:cs typeface="Courier New" panose="02070309020205020404" pitchFamily="49" charset="0"/>
              </a:rPr>
              <a:t>int</a:t>
            </a:r>
            <a:r>
              <a:rPr lang="en-US" sz="2200" dirty="0">
                <a:solidFill>
                  <a:srgbClr val="00B050"/>
                </a:solidFill>
                <a:latin typeface="Courier New" panose="02070309020205020404" pitchFamily="49" charset="0"/>
                <a:cs typeface="Courier New" panose="02070309020205020404" pitchFamily="49" charset="0"/>
              </a:rPr>
              <a:t>(</a:t>
            </a:r>
            <a:r>
              <a:rPr lang="en-US" sz="2200" b="1" dirty="0">
                <a:solidFill>
                  <a:srgbClr val="00B050"/>
                </a:solidFill>
                <a:latin typeface="Courier New" panose="02070309020205020404" pitchFamily="49" charset="0"/>
                <a:cs typeface="Courier New" panose="02070309020205020404" pitchFamily="49" charset="0"/>
              </a:rPr>
              <a:t>input</a:t>
            </a:r>
            <a:r>
              <a:rPr lang="en-US" sz="2200" dirty="0">
                <a:solidFill>
                  <a:srgbClr val="00B050"/>
                </a:solidFill>
                <a:latin typeface="Courier New" panose="02070309020205020404" pitchFamily="49" charset="0"/>
                <a:cs typeface="Courier New" panose="02070309020205020404" pitchFamily="49" charset="0"/>
              </a:rPr>
              <a:t>("z = </a:t>
            </a:r>
            <a:r>
              <a:rPr lang="en-US" sz="2200" dirty="0" smtClean="0">
                <a:solidFill>
                  <a:srgbClr val="00B050"/>
                </a:solidFill>
                <a:latin typeface="Courier New" panose="02070309020205020404" pitchFamily="49" charset="0"/>
                <a:cs typeface="Courier New" panose="02070309020205020404" pitchFamily="49" charset="0"/>
              </a:rPr>
              <a:t>"))</a:t>
            </a:r>
          </a:p>
          <a:p>
            <a:r>
              <a:rPr lang="en-US" sz="2200" dirty="0" smtClean="0">
                <a:solidFill>
                  <a:srgbClr val="00B050"/>
                </a:solidFill>
                <a:latin typeface="Courier New" panose="02070309020205020404" pitchFamily="49" charset="0"/>
                <a:cs typeface="Courier New" panose="02070309020205020404" pitchFamily="49" charset="0"/>
              </a:rPr>
              <a:t>t </a:t>
            </a:r>
            <a:r>
              <a:rPr lang="en-US" sz="2200" dirty="0">
                <a:solidFill>
                  <a:srgbClr val="00B050"/>
                </a:solidFill>
                <a:latin typeface="Courier New" panose="02070309020205020404" pitchFamily="49" charset="0"/>
                <a:cs typeface="Courier New" panose="02070309020205020404" pitchFamily="49" charset="0"/>
              </a:rPr>
              <a:t>= </a:t>
            </a:r>
            <a:r>
              <a:rPr lang="en-US" sz="2200" dirty="0" err="1">
                <a:solidFill>
                  <a:srgbClr val="00B050"/>
                </a:solidFill>
                <a:latin typeface="Courier New" panose="02070309020205020404" pitchFamily="49" charset="0"/>
                <a:cs typeface="Courier New" panose="02070309020205020404" pitchFamily="49" charset="0"/>
              </a:rPr>
              <a:t>int</a:t>
            </a:r>
            <a:r>
              <a:rPr lang="en-US" sz="2200" dirty="0">
                <a:solidFill>
                  <a:srgbClr val="00B050"/>
                </a:solidFill>
                <a:latin typeface="Courier New" panose="02070309020205020404" pitchFamily="49" charset="0"/>
                <a:cs typeface="Courier New" panose="02070309020205020404" pitchFamily="49" charset="0"/>
              </a:rPr>
              <a:t>(</a:t>
            </a:r>
            <a:r>
              <a:rPr lang="en-US" sz="2200" b="1" dirty="0">
                <a:solidFill>
                  <a:srgbClr val="00B050"/>
                </a:solidFill>
                <a:latin typeface="Courier New" panose="02070309020205020404" pitchFamily="49" charset="0"/>
                <a:cs typeface="Courier New" panose="02070309020205020404" pitchFamily="49" charset="0"/>
              </a:rPr>
              <a:t>input</a:t>
            </a:r>
            <a:r>
              <a:rPr lang="en-US" sz="2200" dirty="0">
                <a:solidFill>
                  <a:srgbClr val="00B050"/>
                </a:solidFill>
                <a:latin typeface="Courier New" panose="02070309020205020404" pitchFamily="49" charset="0"/>
                <a:cs typeface="Courier New" panose="02070309020205020404" pitchFamily="49" charset="0"/>
              </a:rPr>
              <a:t>("t = </a:t>
            </a:r>
            <a:r>
              <a:rPr lang="en-US" sz="2200" dirty="0" smtClean="0">
                <a:solidFill>
                  <a:srgbClr val="00B050"/>
                </a:solidFill>
                <a:latin typeface="Courier New" panose="02070309020205020404" pitchFamily="49" charset="0"/>
                <a:cs typeface="Courier New" panose="02070309020205020404" pitchFamily="49" charset="0"/>
              </a:rPr>
              <a:t>"))</a:t>
            </a:r>
          </a:p>
          <a:p>
            <a:r>
              <a:rPr lang="en-US" sz="2200" dirty="0" smtClean="0">
                <a:solidFill>
                  <a:srgbClr val="00B050"/>
                </a:solidFill>
                <a:latin typeface="Courier New" panose="02070309020205020404" pitchFamily="49" charset="0"/>
                <a:cs typeface="Courier New" panose="02070309020205020404" pitchFamily="49" charset="0"/>
              </a:rPr>
              <a:t>q </a:t>
            </a:r>
            <a:r>
              <a:rPr lang="en-US" sz="2200" dirty="0">
                <a:solidFill>
                  <a:srgbClr val="00B050"/>
                </a:solidFill>
                <a:latin typeface="Courier New" panose="02070309020205020404" pitchFamily="49" charset="0"/>
                <a:cs typeface="Courier New" panose="02070309020205020404" pitchFamily="49" charset="0"/>
              </a:rPr>
              <a:t>= </a:t>
            </a:r>
            <a:r>
              <a:rPr lang="en-US" sz="2200" dirty="0" err="1">
                <a:solidFill>
                  <a:srgbClr val="00B050"/>
                </a:solidFill>
                <a:latin typeface="Courier New" panose="02070309020205020404" pitchFamily="49" charset="0"/>
                <a:cs typeface="Courier New" panose="02070309020205020404" pitchFamily="49" charset="0"/>
              </a:rPr>
              <a:t>int</a:t>
            </a:r>
            <a:r>
              <a:rPr lang="en-US" sz="2200" dirty="0">
                <a:solidFill>
                  <a:srgbClr val="00B050"/>
                </a:solidFill>
                <a:latin typeface="Courier New" panose="02070309020205020404" pitchFamily="49" charset="0"/>
                <a:cs typeface="Courier New" panose="02070309020205020404" pitchFamily="49" charset="0"/>
              </a:rPr>
              <a:t>(</a:t>
            </a:r>
            <a:r>
              <a:rPr lang="en-US" sz="2200" b="1" dirty="0">
                <a:solidFill>
                  <a:srgbClr val="00B050"/>
                </a:solidFill>
                <a:latin typeface="Courier New" panose="02070309020205020404" pitchFamily="49" charset="0"/>
                <a:cs typeface="Courier New" panose="02070309020205020404" pitchFamily="49" charset="0"/>
              </a:rPr>
              <a:t>inpu</a:t>
            </a:r>
            <a:r>
              <a:rPr lang="en-US" sz="2200" dirty="0">
                <a:solidFill>
                  <a:srgbClr val="00B050"/>
                </a:solidFill>
                <a:latin typeface="Courier New" panose="02070309020205020404" pitchFamily="49" charset="0"/>
                <a:cs typeface="Courier New" panose="02070309020205020404" pitchFamily="49" charset="0"/>
              </a:rPr>
              <a:t>t("q = </a:t>
            </a:r>
            <a:r>
              <a:rPr lang="en-US" sz="2200" dirty="0" smtClean="0">
                <a:solidFill>
                  <a:srgbClr val="00B050"/>
                </a:solidFill>
                <a:latin typeface="Courier New" panose="02070309020205020404" pitchFamily="49" charset="0"/>
                <a:cs typeface="Courier New" panose="02070309020205020404" pitchFamily="49" charset="0"/>
              </a:rPr>
              <a:t>"))</a:t>
            </a:r>
          </a:p>
          <a:p>
            <a:r>
              <a:rPr lang="en-US" sz="2200" dirty="0" smtClean="0">
                <a:solidFill>
                  <a:srgbClr val="00B050"/>
                </a:solidFill>
                <a:latin typeface="Courier New" panose="02070309020205020404" pitchFamily="49" charset="0"/>
                <a:cs typeface="Courier New" panose="02070309020205020404" pitchFamily="49" charset="0"/>
              </a:rPr>
              <a:t>F </a:t>
            </a:r>
            <a:r>
              <a:rPr lang="en-US" sz="2200" dirty="0">
                <a:solidFill>
                  <a:srgbClr val="00B050"/>
                </a:solidFill>
                <a:latin typeface="Courier New" panose="02070309020205020404" pitchFamily="49" charset="0"/>
                <a:cs typeface="Courier New" panose="02070309020205020404" pitchFamily="49" charset="0"/>
              </a:rPr>
              <a:t>= </a:t>
            </a:r>
            <a:r>
              <a:rPr lang="en-US" sz="2200" b="1" dirty="0">
                <a:solidFill>
                  <a:srgbClr val="00B050"/>
                </a:solidFill>
                <a:latin typeface="Courier New" panose="02070309020205020404" pitchFamily="49" charset="0"/>
                <a:cs typeface="Courier New" panose="02070309020205020404" pitchFamily="49" charset="0"/>
              </a:rPr>
              <a:t>max</a:t>
            </a:r>
            <a:r>
              <a:rPr lang="en-US" sz="2200" dirty="0">
                <a:solidFill>
                  <a:srgbClr val="00B050"/>
                </a:solidFill>
                <a:latin typeface="Courier New" panose="02070309020205020404" pitchFamily="49" charset="0"/>
                <a:cs typeface="Courier New" panose="02070309020205020404" pitchFamily="49" charset="0"/>
              </a:rPr>
              <a:t>(x, y, z</a:t>
            </a:r>
            <a:r>
              <a:rPr lang="en-US" sz="2200" dirty="0" smtClean="0">
                <a:solidFill>
                  <a:srgbClr val="00B050"/>
                </a:solidFill>
                <a:latin typeface="Courier New" panose="02070309020205020404" pitchFamily="49" charset="0"/>
                <a:cs typeface="Courier New" panose="02070309020205020404" pitchFamily="49" charset="0"/>
              </a:rPr>
              <a:t>)</a:t>
            </a:r>
          </a:p>
          <a:p>
            <a:r>
              <a:rPr lang="en-US" sz="2200" dirty="0" smtClean="0">
                <a:solidFill>
                  <a:srgbClr val="00B050"/>
                </a:solidFill>
                <a:latin typeface="Courier New" panose="02070309020205020404" pitchFamily="49" charset="0"/>
                <a:cs typeface="Courier New" panose="02070309020205020404" pitchFamily="49" charset="0"/>
              </a:rPr>
              <a:t>S </a:t>
            </a:r>
            <a:r>
              <a:rPr lang="en-US" sz="2200" dirty="0">
                <a:solidFill>
                  <a:srgbClr val="00B050"/>
                </a:solidFill>
                <a:latin typeface="Courier New" panose="02070309020205020404" pitchFamily="49" charset="0"/>
                <a:cs typeface="Courier New" panose="02070309020205020404" pitchFamily="49" charset="0"/>
              </a:rPr>
              <a:t>= </a:t>
            </a:r>
            <a:r>
              <a:rPr lang="en-US" sz="2200" b="1" dirty="0">
                <a:solidFill>
                  <a:srgbClr val="00B050"/>
                </a:solidFill>
                <a:latin typeface="Courier New" panose="02070309020205020404" pitchFamily="49" charset="0"/>
                <a:cs typeface="Courier New" panose="02070309020205020404" pitchFamily="49" charset="0"/>
              </a:rPr>
              <a:t>max</a:t>
            </a:r>
            <a:r>
              <a:rPr lang="en-US" sz="2200" dirty="0">
                <a:solidFill>
                  <a:srgbClr val="00B050"/>
                </a:solidFill>
                <a:latin typeface="Courier New" panose="02070309020205020404" pitchFamily="49" charset="0"/>
                <a:cs typeface="Courier New" panose="02070309020205020404" pitchFamily="49" charset="0"/>
              </a:rPr>
              <a:t>(F, t, q</a:t>
            </a:r>
            <a:r>
              <a:rPr lang="en-US" sz="2200" dirty="0" smtClean="0">
                <a:solidFill>
                  <a:srgbClr val="00B050"/>
                </a:solidFill>
                <a:latin typeface="Courier New" panose="02070309020205020404" pitchFamily="49" charset="0"/>
                <a:cs typeface="Courier New" panose="02070309020205020404" pitchFamily="49" charset="0"/>
              </a:rPr>
              <a:t>)</a:t>
            </a:r>
          </a:p>
          <a:p>
            <a:r>
              <a:rPr lang="en-US" sz="2200" b="1" dirty="0" smtClean="0">
                <a:solidFill>
                  <a:srgbClr val="00B050"/>
                </a:solidFill>
                <a:latin typeface="Courier New" panose="02070309020205020404" pitchFamily="49" charset="0"/>
                <a:cs typeface="Courier New" panose="02070309020205020404" pitchFamily="49" charset="0"/>
              </a:rPr>
              <a:t>print</a:t>
            </a:r>
            <a:r>
              <a:rPr lang="en-US" sz="2200" dirty="0">
                <a:solidFill>
                  <a:srgbClr val="00B050"/>
                </a:solidFill>
                <a:latin typeface="Courier New" panose="02070309020205020404" pitchFamily="49" charset="0"/>
                <a:cs typeface="Courier New" panose="02070309020205020404" pitchFamily="49" charset="0"/>
              </a:rPr>
              <a:t>("Max of 5 numbers: ", S)</a:t>
            </a:r>
            <a:endParaRPr lang="vi-VN"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6126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2</a:t>
            </a:fld>
            <a:endParaRPr lang="ru-RU" b="1" dirty="0">
              <a:solidFill>
                <a:schemeClr val="bg1"/>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3565018992"/>
              </p:ext>
            </p:extLst>
          </p:nvPr>
        </p:nvGraphicFramePr>
        <p:xfrm>
          <a:off x="304800" y="1108364"/>
          <a:ext cx="11637817" cy="5029201"/>
        </p:xfrm>
        <a:graphic>
          <a:graphicData uri="http://schemas.openxmlformats.org/drawingml/2006/table">
            <a:tbl>
              <a:tblPr firstRow="1" firstCol="1" bandRow="1">
                <a:tableStyleId>{5C22544A-7EE6-4342-B048-85BDC9FD1C3A}</a:tableStyleId>
              </a:tblPr>
              <a:tblGrid>
                <a:gridCol w="3238348">
                  <a:extLst>
                    <a:ext uri="{9D8B030D-6E8A-4147-A177-3AD203B41FA5}">
                      <a16:colId xmlns:a16="http://schemas.microsoft.com/office/drawing/2014/main" val="4150375906"/>
                    </a:ext>
                  </a:extLst>
                </a:gridCol>
                <a:gridCol w="8399469">
                  <a:extLst>
                    <a:ext uri="{9D8B030D-6E8A-4147-A177-3AD203B41FA5}">
                      <a16:colId xmlns:a16="http://schemas.microsoft.com/office/drawing/2014/main" val="868515470"/>
                    </a:ext>
                  </a:extLst>
                </a:gridCol>
              </a:tblGrid>
              <a:tr h="463119">
                <a:tc>
                  <a:txBody>
                    <a:bodyPr/>
                    <a:lstStyle/>
                    <a:p>
                      <a:pPr marL="457200">
                        <a:lnSpc>
                          <a:spcPct val="115000"/>
                        </a:lnSpc>
                        <a:spcBef>
                          <a:spcPts val="300"/>
                        </a:spcBef>
                        <a:spcAft>
                          <a:spcPts val="300"/>
                        </a:spcAft>
                      </a:pPr>
                      <a:r>
                        <a:rPr lang="en-US" sz="1800" b="1" dirty="0" err="1">
                          <a:solidFill>
                            <a:schemeClr val="bg1"/>
                          </a:solidFill>
                          <a:effectLst/>
                          <a:latin typeface="Bahnschrift SemiBold" panose="020B0502040204020203" pitchFamily="34" charset="0"/>
                        </a:rPr>
                        <a:t>Tên</a:t>
                      </a:r>
                      <a:r>
                        <a:rPr lang="en-US" sz="1800" b="1" dirty="0">
                          <a:solidFill>
                            <a:schemeClr val="bg1"/>
                          </a:solidFill>
                          <a:effectLst/>
                          <a:latin typeface="Bahnschrift SemiBold" panose="020B0502040204020203" pitchFamily="34" charset="0"/>
                        </a:rPr>
                        <a:t> </a:t>
                      </a:r>
                      <a:r>
                        <a:rPr lang="en-US" sz="1800" b="1" dirty="0" err="1">
                          <a:solidFill>
                            <a:schemeClr val="bg1"/>
                          </a:solidFill>
                          <a:effectLst/>
                          <a:latin typeface="Bahnschrift SemiBold" panose="020B0502040204020203" pitchFamily="34" charset="0"/>
                        </a:rPr>
                        <a:t>học</a:t>
                      </a:r>
                      <a:r>
                        <a:rPr lang="en-US" sz="1800" b="1" dirty="0">
                          <a:solidFill>
                            <a:schemeClr val="bg1"/>
                          </a:solidFill>
                          <a:effectLst/>
                          <a:latin typeface="Bahnschrift SemiBold" panose="020B0502040204020203" pitchFamily="34" charset="0"/>
                        </a:rPr>
                        <a:t> </a:t>
                      </a:r>
                      <a:r>
                        <a:rPr lang="en-US" sz="1800" b="1" dirty="0" err="1">
                          <a:solidFill>
                            <a:schemeClr val="bg1"/>
                          </a:solidFill>
                          <a:effectLst/>
                          <a:latin typeface="Bahnschrift SemiBold" panose="020B0502040204020203" pitchFamily="34" charset="0"/>
                        </a:rPr>
                        <a:t>phần</a:t>
                      </a:r>
                      <a:endParaRPr lang="vi-VN" sz="1800" b="1"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endParaRPr>
                    </a:p>
                  </a:txBody>
                  <a:tcPr marL="62152" marR="62152" marT="0" marB="0" anchor="ctr">
                    <a:solidFill>
                      <a:srgbClr val="005064"/>
                    </a:solidFill>
                  </a:tcPr>
                </a:tc>
                <a:tc>
                  <a:txBody>
                    <a:bodyPr/>
                    <a:lstStyle/>
                    <a:p>
                      <a:pPr marL="457200">
                        <a:lnSpc>
                          <a:spcPct val="115000"/>
                        </a:lnSpc>
                        <a:spcBef>
                          <a:spcPts val="300"/>
                        </a:spcBef>
                        <a:spcAft>
                          <a:spcPts val="300"/>
                        </a:spcAft>
                      </a:pPr>
                      <a:r>
                        <a:rPr lang="en-US" sz="1800" b="1" dirty="0" err="1">
                          <a:solidFill>
                            <a:schemeClr val="bg1"/>
                          </a:solidFill>
                          <a:effectLst/>
                          <a:latin typeface="Bahnschrift SemiBold" panose="020B0502040204020203" pitchFamily="34" charset="0"/>
                        </a:rPr>
                        <a:t>Ngôn</a:t>
                      </a:r>
                      <a:r>
                        <a:rPr lang="en-US" sz="1800" b="1" dirty="0">
                          <a:solidFill>
                            <a:schemeClr val="bg1"/>
                          </a:solidFill>
                          <a:effectLst/>
                          <a:latin typeface="Bahnschrift SemiBold" panose="020B0502040204020203" pitchFamily="34" charset="0"/>
                        </a:rPr>
                        <a:t> </a:t>
                      </a:r>
                      <a:r>
                        <a:rPr lang="en-US" sz="1800" b="1" dirty="0" err="1">
                          <a:solidFill>
                            <a:schemeClr val="bg1"/>
                          </a:solidFill>
                          <a:effectLst/>
                          <a:latin typeface="Bahnschrift SemiBold" panose="020B0502040204020203" pitchFamily="34" charset="0"/>
                        </a:rPr>
                        <a:t>ngữ</a:t>
                      </a:r>
                      <a:r>
                        <a:rPr lang="en-US" sz="1800" b="1" dirty="0">
                          <a:solidFill>
                            <a:schemeClr val="bg1"/>
                          </a:solidFill>
                          <a:effectLst/>
                          <a:latin typeface="Bahnschrift SemiBold" panose="020B0502040204020203" pitchFamily="34" charset="0"/>
                        </a:rPr>
                        <a:t> </a:t>
                      </a:r>
                      <a:r>
                        <a:rPr lang="en-US" sz="1800" b="1" dirty="0" err="1">
                          <a:solidFill>
                            <a:schemeClr val="bg1"/>
                          </a:solidFill>
                          <a:effectLst/>
                          <a:latin typeface="Bahnschrift SemiBold" panose="020B0502040204020203" pitchFamily="34" charset="0"/>
                        </a:rPr>
                        <a:t>lập</a:t>
                      </a:r>
                      <a:r>
                        <a:rPr lang="en-US" sz="1800" b="1" dirty="0">
                          <a:solidFill>
                            <a:schemeClr val="bg1"/>
                          </a:solidFill>
                          <a:effectLst/>
                          <a:latin typeface="Bahnschrift SemiBold" panose="020B0502040204020203" pitchFamily="34" charset="0"/>
                        </a:rPr>
                        <a:t> </a:t>
                      </a:r>
                      <a:r>
                        <a:rPr lang="en-US" sz="1800" b="1" dirty="0" err="1">
                          <a:solidFill>
                            <a:schemeClr val="bg1"/>
                          </a:solidFill>
                          <a:effectLst/>
                          <a:latin typeface="Bahnschrift SemiBold" panose="020B0502040204020203" pitchFamily="34" charset="0"/>
                        </a:rPr>
                        <a:t>trình</a:t>
                      </a:r>
                      <a:r>
                        <a:rPr lang="en-US" sz="1800" b="1" dirty="0">
                          <a:solidFill>
                            <a:schemeClr val="bg1"/>
                          </a:solidFill>
                          <a:effectLst/>
                          <a:latin typeface="Bahnschrift SemiBold" panose="020B0502040204020203" pitchFamily="34" charset="0"/>
                        </a:rPr>
                        <a:t> </a:t>
                      </a:r>
                      <a:r>
                        <a:rPr lang="en-US" sz="1800" b="1" dirty="0" err="1">
                          <a:solidFill>
                            <a:schemeClr val="bg1"/>
                          </a:solidFill>
                          <a:effectLst/>
                          <a:latin typeface="Bahnschrift SemiBold" panose="020B0502040204020203" pitchFamily="34" charset="0"/>
                        </a:rPr>
                        <a:t>khoa</a:t>
                      </a:r>
                      <a:r>
                        <a:rPr lang="en-US" sz="1800" b="1" dirty="0">
                          <a:solidFill>
                            <a:schemeClr val="bg1"/>
                          </a:solidFill>
                          <a:effectLst/>
                          <a:latin typeface="Bahnschrift SemiBold" panose="020B0502040204020203" pitchFamily="34" charset="0"/>
                        </a:rPr>
                        <a:t> học</a:t>
                      </a:r>
                      <a:endParaRPr lang="vi-VN" sz="1800" b="1"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endParaRPr>
                    </a:p>
                  </a:txBody>
                  <a:tcPr marL="62152" marR="62152" marT="0" marB="0" anchor="ctr">
                    <a:solidFill>
                      <a:srgbClr val="005064"/>
                    </a:solidFill>
                  </a:tcPr>
                </a:tc>
                <a:extLst>
                  <a:ext uri="{0D108BD9-81ED-4DB2-BD59-A6C34878D82A}">
                    <a16:rowId xmlns:a16="http://schemas.microsoft.com/office/drawing/2014/main" val="3309726605"/>
                  </a:ext>
                </a:extLst>
              </a:tr>
              <a:tr h="360562">
                <a:tc>
                  <a:txBody>
                    <a:bodyPr/>
                    <a:lstStyle/>
                    <a:p>
                      <a:pPr marL="457200">
                        <a:lnSpc>
                          <a:spcPct val="115000"/>
                        </a:lnSpc>
                        <a:spcBef>
                          <a:spcPts val="300"/>
                        </a:spcBef>
                        <a:spcAft>
                          <a:spcPts val="300"/>
                        </a:spcAft>
                      </a:pPr>
                      <a:r>
                        <a:rPr lang="en-US" sz="1800" b="1">
                          <a:solidFill>
                            <a:schemeClr val="bg1"/>
                          </a:solidFill>
                          <a:effectLst/>
                          <a:latin typeface="Bahnschrift SemiBold" panose="020B0502040204020203" pitchFamily="34" charset="0"/>
                        </a:rPr>
                        <a:t>Thời lượng:</a:t>
                      </a:r>
                      <a:endParaRPr lang="vi-VN" sz="1800" b="1">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endParaRPr>
                    </a:p>
                  </a:txBody>
                  <a:tcPr marL="62152" marR="62152" marT="0" marB="0" anchor="ctr">
                    <a:solidFill>
                      <a:srgbClr val="005064"/>
                    </a:solidFill>
                  </a:tcPr>
                </a:tc>
                <a:tc>
                  <a:txBody>
                    <a:bodyPr/>
                    <a:lstStyle/>
                    <a:p>
                      <a:pPr marL="457200">
                        <a:lnSpc>
                          <a:spcPct val="115000"/>
                        </a:lnSpc>
                        <a:spcBef>
                          <a:spcPts val="300"/>
                        </a:spcBef>
                        <a:spcAft>
                          <a:spcPts val="300"/>
                        </a:spcAft>
                      </a:pPr>
                      <a:r>
                        <a:rPr lang="en-US" sz="1800" b="0" dirty="0" err="1">
                          <a:solidFill>
                            <a:schemeClr val="bg1"/>
                          </a:solidFill>
                          <a:effectLst/>
                          <a:latin typeface="Bahnschrift SemiBold" panose="020B0502040204020203" pitchFamily="34" charset="0"/>
                        </a:rPr>
                        <a:t>Lý</a:t>
                      </a:r>
                      <a:r>
                        <a:rPr lang="en-US" sz="1800" b="0" dirty="0">
                          <a:solidFill>
                            <a:schemeClr val="bg1"/>
                          </a:solidFill>
                          <a:effectLst/>
                          <a:latin typeface="Bahnschrift SemiBold" panose="020B0502040204020203" pitchFamily="34" charset="0"/>
                        </a:rPr>
                        <a:t> </a:t>
                      </a:r>
                      <a:r>
                        <a:rPr lang="en-US" sz="1800" b="0" dirty="0" err="1">
                          <a:solidFill>
                            <a:schemeClr val="bg1"/>
                          </a:solidFill>
                          <a:effectLst/>
                          <a:latin typeface="Bahnschrift SemiBold" panose="020B0502040204020203" pitchFamily="34" charset="0"/>
                        </a:rPr>
                        <a:t>thuyết</a:t>
                      </a:r>
                      <a:r>
                        <a:rPr lang="en-US" sz="1800" b="0" dirty="0">
                          <a:solidFill>
                            <a:schemeClr val="bg1"/>
                          </a:solidFill>
                          <a:effectLst/>
                          <a:latin typeface="Bahnschrift SemiBold" panose="020B0502040204020203" pitchFamily="34" charset="0"/>
                        </a:rPr>
                        <a:t>: 30 </a:t>
                      </a:r>
                      <a:r>
                        <a:rPr lang="en-US" sz="1800" b="0" dirty="0" err="1">
                          <a:solidFill>
                            <a:schemeClr val="bg1"/>
                          </a:solidFill>
                          <a:effectLst/>
                          <a:latin typeface="Bahnschrift SemiBold" panose="020B0502040204020203" pitchFamily="34" charset="0"/>
                        </a:rPr>
                        <a:t>tiết</a:t>
                      </a:r>
                      <a:r>
                        <a:rPr lang="en-US" sz="1800" b="0" dirty="0">
                          <a:solidFill>
                            <a:schemeClr val="bg1"/>
                          </a:solidFill>
                          <a:effectLst/>
                          <a:latin typeface="Bahnschrift SemiBold" panose="020B0502040204020203" pitchFamily="34" charset="0"/>
                        </a:rPr>
                        <a:t>; </a:t>
                      </a:r>
                      <a:r>
                        <a:rPr lang="en-US" sz="1800" b="0" dirty="0" err="1">
                          <a:solidFill>
                            <a:schemeClr val="bg1"/>
                          </a:solidFill>
                          <a:effectLst/>
                          <a:latin typeface="Bahnschrift SemiBold" panose="020B0502040204020203" pitchFamily="34" charset="0"/>
                        </a:rPr>
                        <a:t>Thực</a:t>
                      </a:r>
                      <a:r>
                        <a:rPr lang="en-US" sz="1800" b="0" dirty="0">
                          <a:solidFill>
                            <a:schemeClr val="bg1"/>
                          </a:solidFill>
                          <a:effectLst/>
                          <a:latin typeface="Bahnschrift SemiBold" panose="020B0502040204020203" pitchFamily="34" charset="0"/>
                        </a:rPr>
                        <a:t> </a:t>
                      </a:r>
                      <a:r>
                        <a:rPr lang="en-US" sz="1800" b="0" dirty="0" err="1">
                          <a:solidFill>
                            <a:schemeClr val="bg1"/>
                          </a:solidFill>
                          <a:effectLst/>
                          <a:latin typeface="Bahnschrift SemiBold" panose="020B0502040204020203" pitchFamily="34" charset="0"/>
                        </a:rPr>
                        <a:t>hành</a:t>
                      </a:r>
                      <a:r>
                        <a:rPr lang="en-US" sz="1800" b="0" dirty="0">
                          <a:solidFill>
                            <a:schemeClr val="bg1"/>
                          </a:solidFill>
                          <a:effectLst/>
                          <a:latin typeface="Bahnschrift SemiBold" panose="020B0502040204020203" pitchFamily="34" charset="0"/>
                        </a:rPr>
                        <a:t>: 30 </a:t>
                      </a:r>
                      <a:r>
                        <a:rPr lang="en-US" sz="1800" b="0" dirty="0" err="1">
                          <a:solidFill>
                            <a:schemeClr val="bg1"/>
                          </a:solidFill>
                          <a:effectLst/>
                          <a:latin typeface="Bahnschrift SemiBold" panose="020B0502040204020203" pitchFamily="34" charset="0"/>
                        </a:rPr>
                        <a:t>giờ</a:t>
                      </a:r>
                      <a:r>
                        <a:rPr lang="en-US" sz="1800" b="0" dirty="0">
                          <a:solidFill>
                            <a:schemeClr val="bg1"/>
                          </a:solidFill>
                          <a:effectLst/>
                          <a:latin typeface="Bahnschrift SemiBold" panose="020B0502040204020203" pitchFamily="34" charset="0"/>
                        </a:rPr>
                        <a:t>.</a:t>
                      </a:r>
                      <a:endParaRPr lang="vi-VN" sz="1800" b="0"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endParaRPr>
                    </a:p>
                  </a:txBody>
                  <a:tcPr marL="62152" marR="62152" marT="0" marB="0" anchor="ctr">
                    <a:solidFill>
                      <a:srgbClr val="005064"/>
                    </a:solidFill>
                  </a:tcPr>
                </a:tc>
                <a:extLst>
                  <a:ext uri="{0D108BD9-81ED-4DB2-BD59-A6C34878D82A}">
                    <a16:rowId xmlns:a16="http://schemas.microsoft.com/office/drawing/2014/main" val="850545383"/>
                  </a:ext>
                </a:extLst>
              </a:tr>
              <a:tr h="463119">
                <a:tc>
                  <a:txBody>
                    <a:bodyPr/>
                    <a:lstStyle/>
                    <a:p>
                      <a:pPr marL="457200">
                        <a:lnSpc>
                          <a:spcPct val="115000"/>
                        </a:lnSpc>
                        <a:spcBef>
                          <a:spcPts val="300"/>
                        </a:spcBef>
                        <a:spcAft>
                          <a:spcPts val="300"/>
                        </a:spcAft>
                      </a:pPr>
                      <a:r>
                        <a:rPr lang="en-US" sz="1800" b="1" dirty="0" err="1">
                          <a:solidFill>
                            <a:schemeClr val="bg1"/>
                          </a:solidFill>
                          <a:effectLst/>
                          <a:latin typeface="Bahnschrift SemiBold" panose="020B0502040204020203" pitchFamily="34" charset="0"/>
                        </a:rPr>
                        <a:t>Sô</a:t>
                      </a:r>
                      <a:r>
                        <a:rPr lang="en-US" sz="1800" b="1" dirty="0">
                          <a:solidFill>
                            <a:schemeClr val="bg1"/>
                          </a:solidFill>
                          <a:effectLst/>
                          <a:latin typeface="Bahnschrift SemiBold" panose="020B0502040204020203" pitchFamily="34" charset="0"/>
                        </a:rPr>
                        <a:t>́ </a:t>
                      </a:r>
                      <a:r>
                        <a:rPr lang="en-US" sz="1800" b="1" dirty="0" err="1">
                          <a:solidFill>
                            <a:schemeClr val="bg1"/>
                          </a:solidFill>
                          <a:effectLst/>
                          <a:latin typeface="Bahnschrift SemiBold" panose="020B0502040204020203" pitchFamily="34" charset="0"/>
                        </a:rPr>
                        <a:t>bài</a:t>
                      </a:r>
                      <a:r>
                        <a:rPr lang="en-US" sz="1800" b="1" dirty="0">
                          <a:solidFill>
                            <a:schemeClr val="bg1"/>
                          </a:solidFill>
                          <a:effectLst/>
                          <a:latin typeface="Bahnschrift SemiBold" panose="020B0502040204020203" pitchFamily="34" charset="0"/>
                        </a:rPr>
                        <a:t> </a:t>
                      </a:r>
                      <a:r>
                        <a:rPr lang="en-US" sz="1800" b="1" dirty="0" err="1">
                          <a:solidFill>
                            <a:schemeClr val="bg1"/>
                          </a:solidFill>
                          <a:effectLst/>
                          <a:latin typeface="Bahnschrift SemiBold" panose="020B0502040204020203" pitchFamily="34" charset="0"/>
                        </a:rPr>
                        <a:t>kiểm</a:t>
                      </a:r>
                      <a:r>
                        <a:rPr lang="en-US" sz="1800" b="1" dirty="0">
                          <a:solidFill>
                            <a:schemeClr val="bg1"/>
                          </a:solidFill>
                          <a:effectLst/>
                          <a:latin typeface="Bahnschrift SemiBold" panose="020B0502040204020203" pitchFamily="34" charset="0"/>
                        </a:rPr>
                        <a:t> </a:t>
                      </a:r>
                      <a:r>
                        <a:rPr lang="en-US" sz="1800" b="1" dirty="0" err="1">
                          <a:solidFill>
                            <a:schemeClr val="bg1"/>
                          </a:solidFill>
                          <a:effectLst/>
                          <a:latin typeface="Bahnschrift SemiBold" panose="020B0502040204020203" pitchFamily="34" charset="0"/>
                        </a:rPr>
                        <a:t>tra</a:t>
                      </a:r>
                      <a:r>
                        <a:rPr lang="en-US" sz="1800" b="1" dirty="0">
                          <a:solidFill>
                            <a:schemeClr val="bg1"/>
                          </a:solidFill>
                          <a:effectLst/>
                          <a:latin typeface="Bahnschrift SemiBold" panose="020B0502040204020203" pitchFamily="34" charset="0"/>
                        </a:rPr>
                        <a:t>:</a:t>
                      </a:r>
                      <a:endParaRPr lang="vi-VN" sz="1800" b="1"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endParaRPr>
                    </a:p>
                  </a:txBody>
                  <a:tcPr marL="62152" marR="62152" marT="0" marB="0" anchor="ctr">
                    <a:solidFill>
                      <a:srgbClr val="005064"/>
                    </a:solidFill>
                  </a:tcPr>
                </a:tc>
                <a:tc>
                  <a:txBody>
                    <a:bodyPr/>
                    <a:lstStyle/>
                    <a:p>
                      <a:pPr marL="457200">
                        <a:lnSpc>
                          <a:spcPct val="115000"/>
                        </a:lnSpc>
                        <a:spcBef>
                          <a:spcPts val="300"/>
                        </a:spcBef>
                        <a:spcAft>
                          <a:spcPts val="300"/>
                        </a:spcAft>
                      </a:pPr>
                      <a:r>
                        <a:rPr lang="en-US" sz="1800" b="0" dirty="0">
                          <a:solidFill>
                            <a:schemeClr val="bg1"/>
                          </a:solidFill>
                          <a:effectLst/>
                          <a:latin typeface="Bahnschrift SemiBold" panose="020B0502040204020203" pitchFamily="34" charset="0"/>
                        </a:rPr>
                        <a:t>02 </a:t>
                      </a:r>
                      <a:r>
                        <a:rPr lang="en-US" sz="1800" b="0" dirty="0" err="1">
                          <a:solidFill>
                            <a:schemeClr val="bg1"/>
                          </a:solidFill>
                          <a:effectLst/>
                          <a:latin typeface="Bahnschrift SemiBold" panose="020B0502040204020203" pitchFamily="34" charset="0"/>
                        </a:rPr>
                        <a:t>bài</a:t>
                      </a:r>
                      <a:endParaRPr lang="vi-VN" sz="1800" b="0"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endParaRPr>
                    </a:p>
                  </a:txBody>
                  <a:tcPr marL="62152" marR="62152" marT="0" marB="0" anchor="ctr">
                    <a:solidFill>
                      <a:srgbClr val="005064"/>
                    </a:solidFill>
                  </a:tcPr>
                </a:tc>
                <a:extLst>
                  <a:ext uri="{0D108BD9-81ED-4DB2-BD59-A6C34878D82A}">
                    <a16:rowId xmlns:a16="http://schemas.microsoft.com/office/drawing/2014/main" val="2878293028"/>
                  </a:ext>
                </a:extLst>
              </a:tr>
              <a:tr h="463119">
                <a:tc>
                  <a:txBody>
                    <a:bodyPr/>
                    <a:lstStyle/>
                    <a:p>
                      <a:pPr marL="457200">
                        <a:lnSpc>
                          <a:spcPct val="115000"/>
                        </a:lnSpc>
                        <a:spcBef>
                          <a:spcPts val="300"/>
                        </a:spcBef>
                        <a:spcAft>
                          <a:spcPts val="300"/>
                        </a:spcAft>
                      </a:pPr>
                      <a:r>
                        <a:rPr lang="en-US" sz="1800" b="1" dirty="0" err="1">
                          <a:solidFill>
                            <a:schemeClr val="bg1"/>
                          </a:solidFill>
                          <a:effectLst/>
                          <a:latin typeface="Bahnschrift SemiBold" panose="020B0502040204020203" pitchFamily="34" charset="0"/>
                        </a:rPr>
                        <a:t>Điểm</a:t>
                      </a:r>
                      <a:r>
                        <a:rPr lang="en-US" sz="1800" b="1" dirty="0">
                          <a:solidFill>
                            <a:schemeClr val="bg1"/>
                          </a:solidFill>
                          <a:effectLst/>
                          <a:latin typeface="Bahnschrift SemiBold" panose="020B0502040204020203" pitchFamily="34" charset="0"/>
                        </a:rPr>
                        <a:t> </a:t>
                      </a:r>
                      <a:r>
                        <a:rPr lang="en-US" sz="1800" b="1" dirty="0" err="1">
                          <a:solidFill>
                            <a:schemeClr val="bg1"/>
                          </a:solidFill>
                          <a:effectLst/>
                          <a:latin typeface="Bahnschrift SemiBold" panose="020B0502040204020203" pitchFamily="34" charset="0"/>
                        </a:rPr>
                        <a:t>chuyên</a:t>
                      </a:r>
                      <a:r>
                        <a:rPr lang="en-US" sz="1800" b="1" dirty="0">
                          <a:solidFill>
                            <a:schemeClr val="bg1"/>
                          </a:solidFill>
                          <a:effectLst/>
                          <a:latin typeface="Bahnschrift SemiBold" panose="020B0502040204020203" pitchFamily="34" charset="0"/>
                        </a:rPr>
                        <a:t> </a:t>
                      </a:r>
                      <a:r>
                        <a:rPr lang="en-US" sz="1800" b="1" dirty="0" err="1">
                          <a:solidFill>
                            <a:schemeClr val="bg1"/>
                          </a:solidFill>
                          <a:effectLst/>
                          <a:latin typeface="Bahnschrift SemiBold" panose="020B0502040204020203" pitchFamily="34" charset="0"/>
                        </a:rPr>
                        <a:t>cần</a:t>
                      </a:r>
                      <a:r>
                        <a:rPr lang="en-US" sz="1800" b="1" dirty="0">
                          <a:solidFill>
                            <a:schemeClr val="bg1"/>
                          </a:solidFill>
                          <a:effectLst/>
                          <a:latin typeface="Bahnschrift SemiBold" panose="020B0502040204020203" pitchFamily="34" charset="0"/>
                        </a:rPr>
                        <a:t>:</a:t>
                      </a:r>
                      <a:endParaRPr lang="vi-VN" sz="1800" b="1"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endParaRPr>
                    </a:p>
                  </a:txBody>
                  <a:tcPr marL="62152" marR="62152" marT="0" marB="0" anchor="ctr">
                    <a:solidFill>
                      <a:srgbClr val="005064"/>
                    </a:solidFill>
                  </a:tcPr>
                </a:tc>
                <a:tc>
                  <a:txBody>
                    <a:bodyPr/>
                    <a:lstStyle/>
                    <a:p>
                      <a:pPr marL="457200">
                        <a:lnSpc>
                          <a:spcPct val="115000"/>
                        </a:lnSpc>
                        <a:spcBef>
                          <a:spcPts val="300"/>
                        </a:spcBef>
                        <a:spcAft>
                          <a:spcPts val="300"/>
                        </a:spcAft>
                      </a:pPr>
                      <a:r>
                        <a:rPr lang="en-US" sz="1800" b="0" dirty="0">
                          <a:solidFill>
                            <a:schemeClr val="bg1"/>
                          </a:solidFill>
                          <a:effectLst/>
                          <a:latin typeface="Bahnschrift SemiBold" panose="020B0502040204020203" pitchFamily="34" charset="0"/>
                        </a:rPr>
                        <a:t>Có, </a:t>
                      </a:r>
                      <a:r>
                        <a:rPr lang="en-US" sz="1800" b="0" dirty="0" err="1">
                          <a:solidFill>
                            <a:schemeClr val="bg1"/>
                          </a:solidFill>
                          <a:effectLst/>
                          <a:latin typeface="Bahnschrift SemiBold" panose="020B0502040204020203" pitchFamily="34" charset="0"/>
                        </a:rPr>
                        <a:t>dư</a:t>
                      </a:r>
                      <a:r>
                        <a:rPr lang="en-US" sz="1800" b="0" dirty="0">
                          <a:solidFill>
                            <a:schemeClr val="bg1"/>
                          </a:solidFill>
                          <a:effectLst/>
                          <a:latin typeface="Bahnschrift SemiBold" panose="020B0502040204020203" pitchFamily="34" charset="0"/>
                        </a:rPr>
                        <a:t>̣ </a:t>
                      </a:r>
                      <a:r>
                        <a:rPr lang="en-US" sz="1800" b="0" dirty="0" err="1">
                          <a:solidFill>
                            <a:schemeClr val="bg1"/>
                          </a:solidFill>
                          <a:effectLst/>
                          <a:latin typeface="Bahnschrift SemiBold" panose="020B0502040204020203" pitchFamily="34" charset="0"/>
                        </a:rPr>
                        <a:t>phòng</a:t>
                      </a:r>
                      <a:endParaRPr lang="vi-VN" sz="1800" b="0"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endParaRPr>
                    </a:p>
                  </a:txBody>
                  <a:tcPr marL="62152" marR="62152" marT="0" marB="0" anchor="ctr">
                    <a:solidFill>
                      <a:srgbClr val="005064"/>
                    </a:solidFill>
                  </a:tcPr>
                </a:tc>
                <a:extLst>
                  <a:ext uri="{0D108BD9-81ED-4DB2-BD59-A6C34878D82A}">
                    <a16:rowId xmlns:a16="http://schemas.microsoft.com/office/drawing/2014/main" val="2644289369"/>
                  </a:ext>
                </a:extLst>
              </a:tr>
              <a:tr h="463119">
                <a:tc>
                  <a:txBody>
                    <a:bodyPr/>
                    <a:lstStyle/>
                    <a:p>
                      <a:pPr marL="457200">
                        <a:lnSpc>
                          <a:spcPct val="115000"/>
                        </a:lnSpc>
                        <a:spcBef>
                          <a:spcPts val="300"/>
                        </a:spcBef>
                        <a:spcAft>
                          <a:spcPts val="300"/>
                        </a:spcAft>
                      </a:pPr>
                      <a:r>
                        <a:rPr lang="en-US" sz="1800" b="1" dirty="0" err="1">
                          <a:solidFill>
                            <a:schemeClr val="bg1"/>
                          </a:solidFill>
                          <a:effectLst/>
                          <a:latin typeface="Bahnschrift SemiBold" panose="020B0502040204020203" pitchFamily="34" charset="0"/>
                        </a:rPr>
                        <a:t>Hình</a:t>
                      </a:r>
                      <a:r>
                        <a:rPr lang="en-US" sz="1800" b="1" dirty="0">
                          <a:solidFill>
                            <a:schemeClr val="bg1"/>
                          </a:solidFill>
                          <a:effectLst/>
                          <a:latin typeface="Bahnschrift SemiBold" panose="020B0502040204020203" pitchFamily="34" charset="0"/>
                        </a:rPr>
                        <a:t> </a:t>
                      </a:r>
                      <a:r>
                        <a:rPr lang="en-US" sz="1800" b="1" dirty="0" err="1">
                          <a:solidFill>
                            <a:schemeClr val="bg1"/>
                          </a:solidFill>
                          <a:effectLst/>
                          <a:latin typeface="Bahnschrift SemiBold" panose="020B0502040204020203" pitchFamily="34" charset="0"/>
                        </a:rPr>
                        <a:t>thức</a:t>
                      </a:r>
                      <a:r>
                        <a:rPr lang="en-US" sz="1800" b="1" dirty="0">
                          <a:solidFill>
                            <a:schemeClr val="bg1"/>
                          </a:solidFill>
                          <a:effectLst/>
                          <a:latin typeface="Bahnschrift SemiBold" panose="020B0502040204020203" pitchFamily="34" charset="0"/>
                        </a:rPr>
                        <a:t> </a:t>
                      </a:r>
                      <a:r>
                        <a:rPr lang="en-US" sz="1800" b="1" dirty="0" err="1">
                          <a:solidFill>
                            <a:schemeClr val="bg1"/>
                          </a:solidFill>
                          <a:effectLst/>
                          <a:latin typeface="Bahnschrift SemiBold" panose="020B0502040204020203" pitchFamily="34" charset="0"/>
                        </a:rPr>
                        <a:t>kiểm</a:t>
                      </a:r>
                      <a:r>
                        <a:rPr lang="en-US" sz="1800" b="1" dirty="0">
                          <a:solidFill>
                            <a:schemeClr val="bg1"/>
                          </a:solidFill>
                          <a:effectLst/>
                          <a:latin typeface="Bahnschrift SemiBold" panose="020B0502040204020203" pitchFamily="34" charset="0"/>
                        </a:rPr>
                        <a:t> </a:t>
                      </a:r>
                      <a:r>
                        <a:rPr lang="en-US" sz="1800" b="1" dirty="0" err="1">
                          <a:solidFill>
                            <a:schemeClr val="bg1"/>
                          </a:solidFill>
                          <a:effectLst/>
                          <a:latin typeface="Bahnschrift SemiBold" panose="020B0502040204020203" pitchFamily="34" charset="0"/>
                        </a:rPr>
                        <a:t>tra</a:t>
                      </a:r>
                      <a:r>
                        <a:rPr lang="en-US" sz="1800" b="1" dirty="0">
                          <a:solidFill>
                            <a:schemeClr val="bg1"/>
                          </a:solidFill>
                          <a:effectLst/>
                          <a:latin typeface="Bahnschrift SemiBold" panose="020B0502040204020203" pitchFamily="34" charset="0"/>
                        </a:rPr>
                        <a:t>:</a:t>
                      </a:r>
                      <a:endParaRPr lang="vi-VN" sz="1800" b="1"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endParaRPr>
                    </a:p>
                  </a:txBody>
                  <a:tcPr marL="62152" marR="62152" marT="0" marB="0" anchor="ctr">
                    <a:solidFill>
                      <a:srgbClr val="005064"/>
                    </a:solidFill>
                  </a:tcPr>
                </a:tc>
                <a:tc>
                  <a:txBody>
                    <a:bodyPr/>
                    <a:lstStyle/>
                    <a:p>
                      <a:pPr marL="457200">
                        <a:lnSpc>
                          <a:spcPct val="115000"/>
                        </a:lnSpc>
                        <a:spcBef>
                          <a:spcPts val="300"/>
                        </a:spcBef>
                        <a:spcAft>
                          <a:spcPts val="300"/>
                        </a:spcAft>
                      </a:pPr>
                      <a:r>
                        <a:rPr lang="en-US" sz="1800" b="0" dirty="0" err="1">
                          <a:solidFill>
                            <a:schemeClr val="bg1"/>
                          </a:solidFill>
                          <a:effectLst/>
                          <a:latin typeface="Bahnschrift SemiBold" panose="020B0502040204020203" pitchFamily="34" charset="0"/>
                        </a:rPr>
                        <a:t>Trên</a:t>
                      </a:r>
                      <a:r>
                        <a:rPr lang="en-US" sz="1800" b="0" dirty="0">
                          <a:solidFill>
                            <a:schemeClr val="bg1"/>
                          </a:solidFill>
                          <a:effectLst/>
                          <a:latin typeface="Bahnschrift SemiBold" panose="020B0502040204020203" pitchFamily="34" charset="0"/>
                        </a:rPr>
                        <a:t> </a:t>
                      </a:r>
                      <a:r>
                        <a:rPr lang="en-US" sz="1800" b="0" dirty="0" err="1">
                          <a:solidFill>
                            <a:schemeClr val="bg1"/>
                          </a:solidFill>
                          <a:effectLst/>
                          <a:latin typeface="Bahnschrift SemiBold" panose="020B0502040204020203" pitchFamily="34" charset="0"/>
                        </a:rPr>
                        <a:t>máy</a:t>
                      </a:r>
                      <a:r>
                        <a:rPr lang="en-US" sz="1800" b="0" dirty="0">
                          <a:solidFill>
                            <a:schemeClr val="bg1"/>
                          </a:solidFill>
                          <a:effectLst/>
                          <a:latin typeface="Bahnschrift SemiBold" panose="020B0502040204020203" pitchFamily="34" charset="0"/>
                        </a:rPr>
                        <a:t>, 45 </a:t>
                      </a:r>
                      <a:r>
                        <a:rPr lang="en-US" sz="1800" b="0" dirty="0" err="1">
                          <a:solidFill>
                            <a:schemeClr val="bg1"/>
                          </a:solidFill>
                          <a:effectLst/>
                          <a:latin typeface="Bahnschrift SemiBold" panose="020B0502040204020203" pitchFamily="34" charset="0"/>
                        </a:rPr>
                        <a:t>phút</a:t>
                      </a:r>
                      <a:endParaRPr lang="vi-VN" sz="1800" b="0"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endParaRPr>
                    </a:p>
                  </a:txBody>
                  <a:tcPr marL="62152" marR="62152" marT="0" marB="0" anchor="ctr">
                    <a:solidFill>
                      <a:srgbClr val="005064"/>
                    </a:solidFill>
                  </a:tcPr>
                </a:tc>
                <a:extLst>
                  <a:ext uri="{0D108BD9-81ED-4DB2-BD59-A6C34878D82A}">
                    <a16:rowId xmlns:a16="http://schemas.microsoft.com/office/drawing/2014/main" val="3214210233"/>
                  </a:ext>
                </a:extLst>
              </a:tr>
              <a:tr h="463119">
                <a:tc>
                  <a:txBody>
                    <a:bodyPr/>
                    <a:lstStyle/>
                    <a:p>
                      <a:pPr marL="457200">
                        <a:lnSpc>
                          <a:spcPct val="115000"/>
                        </a:lnSpc>
                        <a:spcBef>
                          <a:spcPts val="300"/>
                        </a:spcBef>
                        <a:spcAft>
                          <a:spcPts val="300"/>
                        </a:spcAft>
                      </a:pPr>
                      <a:r>
                        <a:rPr lang="en-US" sz="1800" b="1" dirty="0" err="1">
                          <a:solidFill>
                            <a:schemeClr val="bg1"/>
                          </a:solidFill>
                          <a:effectLst/>
                          <a:latin typeface="Bahnschrift SemiBold" panose="020B0502040204020203" pitchFamily="34" charset="0"/>
                        </a:rPr>
                        <a:t>Hình</a:t>
                      </a:r>
                      <a:r>
                        <a:rPr lang="en-US" sz="1800" b="1" dirty="0">
                          <a:solidFill>
                            <a:schemeClr val="bg1"/>
                          </a:solidFill>
                          <a:effectLst/>
                          <a:latin typeface="Bahnschrift SemiBold" panose="020B0502040204020203" pitchFamily="34" charset="0"/>
                        </a:rPr>
                        <a:t> </a:t>
                      </a:r>
                      <a:r>
                        <a:rPr lang="en-US" sz="1800" b="1" dirty="0" err="1">
                          <a:solidFill>
                            <a:schemeClr val="bg1"/>
                          </a:solidFill>
                          <a:effectLst/>
                          <a:latin typeface="Bahnschrift SemiBold" panose="020B0502040204020203" pitchFamily="34" charset="0"/>
                        </a:rPr>
                        <a:t>thức</a:t>
                      </a:r>
                      <a:r>
                        <a:rPr lang="en-US" sz="1800" b="1" dirty="0">
                          <a:solidFill>
                            <a:schemeClr val="bg1"/>
                          </a:solidFill>
                          <a:effectLst/>
                          <a:latin typeface="Bahnschrift SemiBold" panose="020B0502040204020203" pitchFamily="34" charset="0"/>
                        </a:rPr>
                        <a:t> </a:t>
                      </a:r>
                      <a:r>
                        <a:rPr lang="en-US" sz="1800" b="1" dirty="0" err="1">
                          <a:solidFill>
                            <a:schemeClr val="bg1"/>
                          </a:solidFill>
                          <a:effectLst/>
                          <a:latin typeface="Bahnschrift SemiBold" panose="020B0502040204020203" pitchFamily="34" charset="0"/>
                        </a:rPr>
                        <a:t>thi</a:t>
                      </a:r>
                      <a:r>
                        <a:rPr lang="en-US" sz="1800" b="1" dirty="0">
                          <a:solidFill>
                            <a:schemeClr val="bg1"/>
                          </a:solidFill>
                          <a:effectLst/>
                          <a:latin typeface="Bahnschrift SemiBold" panose="020B0502040204020203" pitchFamily="34" charset="0"/>
                        </a:rPr>
                        <a:t>:</a:t>
                      </a:r>
                      <a:endParaRPr lang="vi-VN" sz="1800" b="1"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endParaRPr>
                    </a:p>
                  </a:txBody>
                  <a:tcPr marL="62152" marR="62152" marT="0" marB="0" anchor="ctr">
                    <a:solidFill>
                      <a:srgbClr val="005064"/>
                    </a:solidFill>
                  </a:tcPr>
                </a:tc>
                <a:tc>
                  <a:txBody>
                    <a:bodyPr/>
                    <a:lstStyle/>
                    <a:p>
                      <a:pPr marL="457200">
                        <a:lnSpc>
                          <a:spcPct val="115000"/>
                        </a:lnSpc>
                        <a:spcBef>
                          <a:spcPts val="300"/>
                        </a:spcBef>
                        <a:spcAft>
                          <a:spcPts val="300"/>
                        </a:spcAft>
                      </a:pPr>
                      <a:r>
                        <a:rPr lang="en-US" sz="1800" b="0" dirty="0" err="1">
                          <a:solidFill>
                            <a:schemeClr val="bg1"/>
                          </a:solidFill>
                          <a:effectLst/>
                          <a:latin typeface="Bahnschrift SemiBold" panose="020B0502040204020203" pitchFamily="34" charset="0"/>
                        </a:rPr>
                        <a:t>Trên</a:t>
                      </a:r>
                      <a:r>
                        <a:rPr lang="en-US" sz="1800" b="0" dirty="0">
                          <a:solidFill>
                            <a:schemeClr val="bg1"/>
                          </a:solidFill>
                          <a:effectLst/>
                          <a:latin typeface="Bahnschrift SemiBold" panose="020B0502040204020203" pitchFamily="34" charset="0"/>
                        </a:rPr>
                        <a:t> </a:t>
                      </a:r>
                      <a:r>
                        <a:rPr lang="en-US" sz="1800" b="0" dirty="0" err="1">
                          <a:solidFill>
                            <a:schemeClr val="bg1"/>
                          </a:solidFill>
                          <a:effectLst/>
                          <a:latin typeface="Bahnschrift SemiBold" panose="020B0502040204020203" pitchFamily="34" charset="0"/>
                        </a:rPr>
                        <a:t>máy</a:t>
                      </a:r>
                      <a:r>
                        <a:rPr lang="en-US" sz="1800" b="0" dirty="0">
                          <a:solidFill>
                            <a:schemeClr val="bg1"/>
                          </a:solidFill>
                          <a:effectLst/>
                          <a:latin typeface="Bahnschrift SemiBold" panose="020B0502040204020203" pitchFamily="34" charset="0"/>
                        </a:rPr>
                        <a:t>, 60 </a:t>
                      </a:r>
                      <a:r>
                        <a:rPr lang="en-US" sz="1800" b="0" dirty="0" err="1">
                          <a:solidFill>
                            <a:schemeClr val="bg1"/>
                          </a:solidFill>
                          <a:effectLst/>
                          <a:latin typeface="Bahnschrift SemiBold" panose="020B0502040204020203" pitchFamily="34" charset="0"/>
                        </a:rPr>
                        <a:t>phút</a:t>
                      </a:r>
                      <a:endParaRPr lang="vi-VN" sz="1800" b="0"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endParaRPr>
                    </a:p>
                  </a:txBody>
                  <a:tcPr marL="62152" marR="62152" marT="0" marB="0" anchor="ctr">
                    <a:solidFill>
                      <a:srgbClr val="005064"/>
                    </a:solidFill>
                  </a:tcPr>
                </a:tc>
                <a:extLst>
                  <a:ext uri="{0D108BD9-81ED-4DB2-BD59-A6C34878D82A}">
                    <a16:rowId xmlns:a16="http://schemas.microsoft.com/office/drawing/2014/main" val="947769473"/>
                  </a:ext>
                </a:extLst>
              </a:tr>
              <a:tr h="463119">
                <a:tc>
                  <a:txBody>
                    <a:bodyPr/>
                    <a:lstStyle/>
                    <a:p>
                      <a:pPr marL="457200">
                        <a:lnSpc>
                          <a:spcPct val="115000"/>
                        </a:lnSpc>
                        <a:spcBef>
                          <a:spcPts val="300"/>
                        </a:spcBef>
                        <a:spcAft>
                          <a:spcPts val="300"/>
                        </a:spcAft>
                      </a:pPr>
                      <a:r>
                        <a:rPr lang="en-US" sz="1800" b="1" dirty="0" err="1">
                          <a:solidFill>
                            <a:schemeClr val="bg1"/>
                          </a:solidFill>
                          <a:effectLst/>
                          <a:latin typeface="Bahnschrift SemiBold" panose="020B0502040204020203" pitchFamily="34" charset="0"/>
                        </a:rPr>
                        <a:t>Điều</a:t>
                      </a:r>
                      <a:r>
                        <a:rPr lang="en-US" sz="1800" b="1" dirty="0">
                          <a:solidFill>
                            <a:schemeClr val="bg1"/>
                          </a:solidFill>
                          <a:effectLst/>
                          <a:latin typeface="Bahnschrift SemiBold" panose="020B0502040204020203" pitchFamily="34" charset="0"/>
                        </a:rPr>
                        <a:t> </a:t>
                      </a:r>
                      <a:r>
                        <a:rPr lang="en-US" sz="1800" b="1" dirty="0" err="1">
                          <a:solidFill>
                            <a:schemeClr val="bg1"/>
                          </a:solidFill>
                          <a:effectLst/>
                          <a:latin typeface="Bahnschrift SemiBold" panose="020B0502040204020203" pitchFamily="34" charset="0"/>
                        </a:rPr>
                        <a:t>kiện</a:t>
                      </a:r>
                      <a:r>
                        <a:rPr lang="en-US" sz="1800" b="1" dirty="0">
                          <a:solidFill>
                            <a:schemeClr val="bg1"/>
                          </a:solidFill>
                          <a:effectLst/>
                          <a:latin typeface="Bahnschrift SemiBold" panose="020B0502040204020203" pitchFamily="34" charset="0"/>
                        </a:rPr>
                        <a:t> </a:t>
                      </a:r>
                      <a:r>
                        <a:rPr lang="en-US" sz="1800" b="1" dirty="0" err="1">
                          <a:solidFill>
                            <a:schemeClr val="bg1"/>
                          </a:solidFill>
                          <a:effectLst/>
                          <a:latin typeface="Bahnschrift SemiBold" panose="020B0502040204020203" pitchFamily="34" charset="0"/>
                        </a:rPr>
                        <a:t>tiên</a:t>
                      </a:r>
                      <a:r>
                        <a:rPr lang="en-US" sz="1800" b="1" dirty="0">
                          <a:solidFill>
                            <a:schemeClr val="bg1"/>
                          </a:solidFill>
                          <a:effectLst/>
                          <a:latin typeface="Bahnschrift SemiBold" panose="020B0502040204020203" pitchFamily="34" charset="0"/>
                        </a:rPr>
                        <a:t> </a:t>
                      </a:r>
                      <a:r>
                        <a:rPr lang="en-US" sz="1800" b="1" dirty="0" err="1">
                          <a:solidFill>
                            <a:schemeClr val="bg1"/>
                          </a:solidFill>
                          <a:effectLst/>
                          <a:latin typeface="Bahnschrift SemiBold" panose="020B0502040204020203" pitchFamily="34" charset="0"/>
                        </a:rPr>
                        <a:t>quyết</a:t>
                      </a:r>
                      <a:r>
                        <a:rPr lang="en-US" sz="1800" b="1" dirty="0">
                          <a:solidFill>
                            <a:schemeClr val="bg1"/>
                          </a:solidFill>
                          <a:effectLst/>
                          <a:latin typeface="Bahnschrift SemiBold" panose="020B0502040204020203" pitchFamily="34" charset="0"/>
                        </a:rPr>
                        <a:t>:</a:t>
                      </a:r>
                      <a:endParaRPr lang="vi-VN" sz="1800" b="1"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endParaRPr>
                    </a:p>
                  </a:txBody>
                  <a:tcPr marL="62152" marR="62152" marT="0" marB="0" anchor="ctr">
                    <a:solidFill>
                      <a:srgbClr val="005064"/>
                    </a:solidFill>
                  </a:tcPr>
                </a:tc>
                <a:tc>
                  <a:txBody>
                    <a:bodyPr/>
                    <a:lstStyle/>
                    <a:p>
                      <a:pPr marL="457200">
                        <a:lnSpc>
                          <a:spcPct val="115000"/>
                        </a:lnSpc>
                        <a:spcBef>
                          <a:spcPts val="300"/>
                        </a:spcBef>
                        <a:spcAft>
                          <a:spcPts val="300"/>
                        </a:spcAft>
                      </a:pPr>
                      <a:r>
                        <a:rPr lang="en-US" sz="1800" b="0" dirty="0" err="1">
                          <a:solidFill>
                            <a:schemeClr val="bg1"/>
                          </a:solidFill>
                          <a:effectLst/>
                          <a:latin typeface="Bahnschrift SemiBold" panose="020B0502040204020203" pitchFamily="34" charset="0"/>
                        </a:rPr>
                        <a:t>Không</a:t>
                      </a:r>
                      <a:endParaRPr lang="vi-VN" sz="1800" b="0"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endParaRPr>
                    </a:p>
                  </a:txBody>
                  <a:tcPr marL="62152" marR="62152" marT="0" marB="0" anchor="ctr">
                    <a:solidFill>
                      <a:srgbClr val="005064"/>
                    </a:solidFill>
                  </a:tcPr>
                </a:tc>
                <a:extLst>
                  <a:ext uri="{0D108BD9-81ED-4DB2-BD59-A6C34878D82A}">
                    <a16:rowId xmlns:a16="http://schemas.microsoft.com/office/drawing/2014/main" val="2887901145"/>
                  </a:ext>
                </a:extLst>
              </a:tr>
              <a:tr h="565551">
                <a:tc>
                  <a:txBody>
                    <a:bodyPr/>
                    <a:lstStyle/>
                    <a:p>
                      <a:pPr marL="457200">
                        <a:lnSpc>
                          <a:spcPct val="115000"/>
                        </a:lnSpc>
                        <a:spcBef>
                          <a:spcPts val="300"/>
                        </a:spcBef>
                        <a:spcAft>
                          <a:spcPts val="300"/>
                        </a:spcAft>
                      </a:pPr>
                      <a:r>
                        <a:rPr lang="en-US" sz="1800" b="1" dirty="0" err="1">
                          <a:solidFill>
                            <a:schemeClr val="bg1"/>
                          </a:solidFill>
                          <a:effectLst/>
                          <a:latin typeface="Bahnschrift SemiBold" panose="020B0502040204020203" pitchFamily="34" charset="0"/>
                        </a:rPr>
                        <a:t>Học</a:t>
                      </a:r>
                      <a:r>
                        <a:rPr lang="en-US" sz="1800" b="1" dirty="0">
                          <a:solidFill>
                            <a:schemeClr val="bg1"/>
                          </a:solidFill>
                          <a:effectLst/>
                          <a:latin typeface="Bahnschrift SemiBold" panose="020B0502040204020203" pitchFamily="34" charset="0"/>
                        </a:rPr>
                        <a:t> </a:t>
                      </a:r>
                      <a:r>
                        <a:rPr lang="en-US" sz="1800" b="1" dirty="0" err="1">
                          <a:solidFill>
                            <a:schemeClr val="bg1"/>
                          </a:solidFill>
                          <a:effectLst/>
                          <a:latin typeface="Bahnschrift SemiBold" panose="020B0502040204020203" pitchFamily="34" charset="0"/>
                        </a:rPr>
                        <a:t>phần</a:t>
                      </a:r>
                      <a:r>
                        <a:rPr lang="en-US" sz="1800" b="1" dirty="0">
                          <a:solidFill>
                            <a:schemeClr val="bg1"/>
                          </a:solidFill>
                          <a:effectLst/>
                          <a:latin typeface="Bahnschrift SemiBold" panose="020B0502040204020203" pitchFamily="34" charset="0"/>
                        </a:rPr>
                        <a:t> </a:t>
                      </a:r>
                      <a:r>
                        <a:rPr lang="en-US" sz="1800" b="1" dirty="0" err="1">
                          <a:solidFill>
                            <a:schemeClr val="bg1"/>
                          </a:solidFill>
                          <a:effectLst/>
                          <a:latin typeface="Bahnschrift SemiBold" panose="020B0502040204020203" pitchFamily="34" charset="0"/>
                        </a:rPr>
                        <a:t>tiếp</a:t>
                      </a:r>
                      <a:r>
                        <a:rPr lang="en-US" sz="1800" b="1" dirty="0">
                          <a:solidFill>
                            <a:schemeClr val="bg1"/>
                          </a:solidFill>
                          <a:effectLst/>
                          <a:latin typeface="Bahnschrift SemiBold" panose="020B0502040204020203" pitchFamily="34" charset="0"/>
                        </a:rPr>
                        <a:t> </a:t>
                      </a:r>
                      <a:r>
                        <a:rPr lang="en-US" sz="1800" b="1" dirty="0" err="1">
                          <a:solidFill>
                            <a:schemeClr val="bg1"/>
                          </a:solidFill>
                          <a:effectLst/>
                          <a:latin typeface="Bahnschrift SemiBold" panose="020B0502040204020203" pitchFamily="34" charset="0"/>
                        </a:rPr>
                        <a:t>theo</a:t>
                      </a:r>
                      <a:r>
                        <a:rPr lang="en-US" sz="1800" b="1" dirty="0">
                          <a:solidFill>
                            <a:schemeClr val="bg1"/>
                          </a:solidFill>
                          <a:effectLst/>
                          <a:latin typeface="Bahnschrift SemiBold" panose="020B0502040204020203" pitchFamily="34" charset="0"/>
                        </a:rPr>
                        <a:t>:</a:t>
                      </a:r>
                      <a:endParaRPr lang="vi-VN" sz="1800" b="1"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endParaRPr>
                    </a:p>
                  </a:txBody>
                  <a:tcPr marL="62152" marR="62152" marT="0" marB="0" anchor="ctr">
                    <a:solidFill>
                      <a:srgbClr val="005064"/>
                    </a:solidFill>
                  </a:tcPr>
                </a:tc>
                <a:tc>
                  <a:txBody>
                    <a:bodyPr/>
                    <a:lstStyle/>
                    <a:p>
                      <a:pPr marL="0" lvl="0" indent="0">
                        <a:lnSpc>
                          <a:spcPct val="115000"/>
                        </a:lnSpc>
                        <a:spcBef>
                          <a:spcPts val="300"/>
                        </a:spcBef>
                        <a:spcAft>
                          <a:spcPts val="300"/>
                        </a:spcAft>
                        <a:buFont typeface="Times New Roman" panose="02020603050405020304" pitchFamily="18" charset="0"/>
                        <a:buNone/>
                      </a:pPr>
                      <a:r>
                        <a:rPr lang="vi-VN" sz="1800" b="1" dirty="0" smtClean="0">
                          <a:solidFill>
                            <a:schemeClr val="bg1"/>
                          </a:solidFill>
                          <a:effectLst/>
                          <a:latin typeface="Bahnschrift Light" panose="020B0502040204020203" pitchFamily="34" charset="0"/>
                        </a:rPr>
                        <a:t>       </a:t>
                      </a:r>
                      <a:r>
                        <a:rPr lang="en-US" sz="1800" b="1" dirty="0" smtClean="0">
                          <a:solidFill>
                            <a:schemeClr val="bg1"/>
                          </a:solidFill>
                          <a:effectLst/>
                          <a:latin typeface="Bahnschrift Light" panose="020B0502040204020203" pitchFamily="34" charset="0"/>
                        </a:rPr>
                        <a:t>    </a:t>
                      </a:r>
                      <a:r>
                        <a:rPr lang="en-US" sz="1800" b="1" dirty="0" err="1" smtClean="0">
                          <a:solidFill>
                            <a:schemeClr val="bg1"/>
                          </a:solidFill>
                          <a:effectLst/>
                          <a:latin typeface="Bahnschrift Light" panose="020B0502040204020203" pitchFamily="34" charset="0"/>
                        </a:rPr>
                        <a:t>Công</a:t>
                      </a:r>
                      <a:r>
                        <a:rPr lang="en-US" sz="1800" b="1" dirty="0" smtClean="0">
                          <a:solidFill>
                            <a:schemeClr val="bg1"/>
                          </a:solidFill>
                          <a:effectLst/>
                          <a:latin typeface="Bahnschrift Light" panose="020B0502040204020203" pitchFamily="34" charset="0"/>
                        </a:rPr>
                        <a:t> </a:t>
                      </a:r>
                      <a:r>
                        <a:rPr lang="en-US" sz="1800" b="1" dirty="0" err="1">
                          <a:solidFill>
                            <a:schemeClr val="bg1"/>
                          </a:solidFill>
                          <a:effectLst/>
                          <a:latin typeface="Bahnschrift Light" panose="020B0502040204020203" pitchFamily="34" charset="0"/>
                        </a:rPr>
                        <a:t>cụ</a:t>
                      </a:r>
                      <a:r>
                        <a:rPr lang="en-US" sz="1800" b="1" dirty="0">
                          <a:solidFill>
                            <a:schemeClr val="bg1"/>
                          </a:solidFill>
                          <a:effectLst/>
                          <a:latin typeface="Bahnschrift Light" panose="020B0502040204020203" pitchFamily="34" charset="0"/>
                        </a:rPr>
                        <a:t> </a:t>
                      </a:r>
                      <a:r>
                        <a:rPr lang="vi-VN" sz="1800" b="1" dirty="0" smtClean="0">
                          <a:solidFill>
                            <a:schemeClr val="bg1"/>
                          </a:solidFill>
                          <a:effectLst/>
                          <a:latin typeface="Bahnschrift Light" panose="020B0502040204020203" pitchFamily="34" charset="0"/>
                        </a:rPr>
                        <a:t> v</a:t>
                      </a:r>
                      <a:r>
                        <a:rPr lang="en-US" sz="1800" b="1" dirty="0" smtClean="0">
                          <a:solidFill>
                            <a:schemeClr val="bg1"/>
                          </a:solidFill>
                          <a:effectLst/>
                          <a:latin typeface="Bahnschrift Light" panose="020B0502040204020203" pitchFamily="34" charset="0"/>
                        </a:rPr>
                        <a:t>à</a:t>
                      </a:r>
                      <a:r>
                        <a:rPr lang="en-US" sz="1800" b="1" baseline="0" dirty="0" smtClean="0">
                          <a:solidFill>
                            <a:schemeClr val="bg1"/>
                          </a:solidFill>
                          <a:effectLst/>
                          <a:latin typeface="Bahnschrift Light" panose="020B0502040204020203" pitchFamily="34" charset="0"/>
                        </a:rPr>
                        <a:t> </a:t>
                      </a:r>
                      <a:r>
                        <a:rPr lang="en-US" sz="1800" b="1" baseline="0" dirty="0" err="1" smtClean="0">
                          <a:solidFill>
                            <a:schemeClr val="bg1"/>
                          </a:solidFill>
                          <a:effectLst/>
                          <a:latin typeface="Bahnschrift Light" panose="020B0502040204020203" pitchFamily="34" charset="0"/>
                        </a:rPr>
                        <a:t>kỹ</a:t>
                      </a:r>
                      <a:r>
                        <a:rPr lang="en-US" sz="1800" b="1" baseline="0" dirty="0" smtClean="0">
                          <a:solidFill>
                            <a:schemeClr val="bg1"/>
                          </a:solidFill>
                          <a:effectLst/>
                          <a:latin typeface="Bahnschrift Light" panose="020B0502040204020203" pitchFamily="34" charset="0"/>
                        </a:rPr>
                        <a:t> </a:t>
                      </a:r>
                      <a:r>
                        <a:rPr lang="en-US" sz="1800" b="1" baseline="0" dirty="0" err="1" smtClean="0">
                          <a:solidFill>
                            <a:schemeClr val="bg1"/>
                          </a:solidFill>
                          <a:effectLst/>
                          <a:latin typeface="Bahnschrift Light" panose="020B0502040204020203" pitchFamily="34" charset="0"/>
                        </a:rPr>
                        <a:t>thuật</a:t>
                      </a:r>
                      <a:r>
                        <a:rPr lang="en-US" sz="1800" b="1" baseline="0" dirty="0" smtClean="0">
                          <a:solidFill>
                            <a:schemeClr val="bg1"/>
                          </a:solidFill>
                          <a:effectLst/>
                          <a:latin typeface="Bahnschrift Light" panose="020B0502040204020203" pitchFamily="34" charset="0"/>
                        </a:rPr>
                        <a:t> </a:t>
                      </a:r>
                      <a:r>
                        <a:rPr lang="en-US" sz="1800" b="1" dirty="0" err="1" smtClean="0">
                          <a:solidFill>
                            <a:schemeClr val="bg1"/>
                          </a:solidFill>
                          <a:effectLst/>
                          <a:latin typeface="Bahnschrift Light" panose="020B0502040204020203" pitchFamily="34" charset="0"/>
                        </a:rPr>
                        <a:t>tính</a:t>
                      </a:r>
                      <a:r>
                        <a:rPr lang="en-US" sz="1800" b="1" dirty="0" smtClean="0">
                          <a:solidFill>
                            <a:schemeClr val="bg1"/>
                          </a:solidFill>
                          <a:effectLst/>
                          <a:latin typeface="Bahnschrift Light" panose="020B0502040204020203" pitchFamily="34" charset="0"/>
                        </a:rPr>
                        <a:t> </a:t>
                      </a:r>
                      <a:r>
                        <a:rPr lang="en-US" sz="1800" b="1" dirty="0" err="1">
                          <a:solidFill>
                            <a:schemeClr val="bg1"/>
                          </a:solidFill>
                          <a:effectLst/>
                          <a:latin typeface="Bahnschrift Light" panose="020B0502040204020203" pitchFamily="34" charset="0"/>
                        </a:rPr>
                        <a:t>toán</a:t>
                      </a:r>
                      <a:r>
                        <a:rPr lang="en-US" sz="1800" b="1" dirty="0">
                          <a:solidFill>
                            <a:schemeClr val="bg1"/>
                          </a:solidFill>
                          <a:effectLst/>
                          <a:latin typeface="Bahnschrift Light" panose="020B0502040204020203" pitchFamily="34" charset="0"/>
                        </a:rPr>
                        <a:t> </a:t>
                      </a:r>
                      <a:r>
                        <a:rPr lang="en-US" sz="1800" b="1" dirty="0" err="1">
                          <a:solidFill>
                            <a:schemeClr val="bg1"/>
                          </a:solidFill>
                          <a:effectLst/>
                          <a:latin typeface="Bahnschrift Light" panose="020B0502040204020203" pitchFamily="34" charset="0"/>
                        </a:rPr>
                        <a:t>khoa</a:t>
                      </a:r>
                      <a:r>
                        <a:rPr lang="en-US" sz="1800" b="1" dirty="0">
                          <a:solidFill>
                            <a:schemeClr val="bg1"/>
                          </a:solidFill>
                          <a:effectLst/>
                          <a:latin typeface="Bahnschrift Light" panose="020B0502040204020203" pitchFamily="34" charset="0"/>
                        </a:rPr>
                        <a:t> học</a:t>
                      </a:r>
                      <a:endParaRPr lang="vi-VN" sz="1800" b="1" dirty="0">
                        <a:solidFill>
                          <a:schemeClr val="bg1"/>
                        </a:solidFill>
                        <a:effectLst/>
                        <a:latin typeface="Bahnschrift Light" panose="020B0502040204020203" pitchFamily="34" charset="0"/>
                        <a:ea typeface="Times New Roman" panose="02020603050405020304" pitchFamily="18" charset="0"/>
                        <a:cs typeface="Times New Roman" panose="02020603050405020304" pitchFamily="18" charset="0"/>
                      </a:endParaRPr>
                    </a:p>
                  </a:txBody>
                  <a:tcPr marL="62152" marR="62152" marT="0" marB="0" anchor="ctr">
                    <a:solidFill>
                      <a:srgbClr val="005064"/>
                    </a:solidFill>
                  </a:tcPr>
                </a:tc>
                <a:extLst>
                  <a:ext uri="{0D108BD9-81ED-4DB2-BD59-A6C34878D82A}">
                    <a16:rowId xmlns:a16="http://schemas.microsoft.com/office/drawing/2014/main" val="591164884"/>
                  </a:ext>
                </a:extLst>
              </a:tr>
              <a:tr h="1324374">
                <a:tc>
                  <a:txBody>
                    <a:bodyPr/>
                    <a:lstStyle/>
                    <a:p>
                      <a:pPr marL="457200">
                        <a:lnSpc>
                          <a:spcPct val="115000"/>
                        </a:lnSpc>
                        <a:spcBef>
                          <a:spcPts val="300"/>
                        </a:spcBef>
                        <a:spcAft>
                          <a:spcPts val="300"/>
                        </a:spcAft>
                      </a:pPr>
                      <a:r>
                        <a:rPr lang="en-US" sz="1800" b="1" dirty="0" err="1">
                          <a:solidFill>
                            <a:schemeClr val="bg1"/>
                          </a:solidFill>
                          <a:effectLst/>
                          <a:latin typeface="Bahnschrift SemiBold" panose="020B0502040204020203" pitchFamily="34" charset="0"/>
                        </a:rPr>
                        <a:t>Tài</a:t>
                      </a:r>
                      <a:r>
                        <a:rPr lang="en-US" sz="1800" b="1" dirty="0">
                          <a:solidFill>
                            <a:schemeClr val="bg1"/>
                          </a:solidFill>
                          <a:effectLst/>
                          <a:latin typeface="Bahnschrift SemiBold" panose="020B0502040204020203" pitchFamily="34" charset="0"/>
                        </a:rPr>
                        <a:t> </a:t>
                      </a:r>
                      <a:r>
                        <a:rPr lang="en-US" sz="1800" b="1" dirty="0" err="1">
                          <a:solidFill>
                            <a:schemeClr val="bg1"/>
                          </a:solidFill>
                          <a:effectLst/>
                          <a:latin typeface="Bahnschrift SemiBold" panose="020B0502040204020203" pitchFamily="34" charset="0"/>
                        </a:rPr>
                        <a:t>liệu</a:t>
                      </a:r>
                      <a:r>
                        <a:rPr lang="en-US" sz="1800" b="1" dirty="0">
                          <a:solidFill>
                            <a:schemeClr val="bg1"/>
                          </a:solidFill>
                          <a:effectLst/>
                          <a:latin typeface="Bahnschrift SemiBold" panose="020B0502040204020203" pitchFamily="34" charset="0"/>
                        </a:rPr>
                        <a:t>:</a:t>
                      </a:r>
                      <a:endParaRPr lang="vi-VN" sz="1800" b="1"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endParaRPr>
                    </a:p>
                  </a:txBody>
                  <a:tcPr marL="62152" marR="62152" marT="0" marB="0" anchor="ctr">
                    <a:solidFill>
                      <a:srgbClr val="005064"/>
                    </a:solidFill>
                  </a:tcPr>
                </a:tc>
                <a:tc>
                  <a:txBody>
                    <a:bodyPr/>
                    <a:lstStyle/>
                    <a:p>
                      <a:pPr marL="260350" indent="-260350">
                        <a:lnSpc>
                          <a:spcPct val="130000"/>
                        </a:lnSpc>
                        <a:spcAft>
                          <a:spcPts val="0"/>
                        </a:spcAft>
                      </a:pPr>
                      <a:r>
                        <a:rPr lang="en-US" sz="1800" b="0" dirty="0" smtClean="0">
                          <a:solidFill>
                            <a:schemeClr val="bg1"/>
                          </a:solidFill>
                          <a:effectLst/>
                          <a:latin typeface="Bahnschrift SemiBold" panose="020B0502040204020203" pitchFamily="34" charset="0"/>
                        </a:rPr>
                        <a:t>      [</a:t>
                      </a:r>
                      <a:r>
                        <a:rPr lang="en-US" sz="1800" b="0" dirty="0">
                          <a:solidFill>
                            <a:schemeClr val="bg1"/>
                          </a:solidFill>
                          <a:effectLst/>
                          <a:latin typeface="Bahnschrift SemiBold" panose="020B0502040204020203" pitchFamily="34" charset="0"/>
                        </a:rPr>
                        <a:t>1]. </a:t>
                      </a:r>
                      <a:r>
                        <a:rPr lang="en-US" sz="1800" b="0" dirty="0" smtClean="0">
                          <a:solidFill>
                            <a:schemeClr val="bg1"/>
                          </a:solidFill>
                          <a:effectLst/>
                          <a:latin typeface="Bahnschrift SemiBold" panose="020B0502040204020203" pitchFamily="34" charset="0"/>
                        </a:rPr>
                        <a:t>Slide </a:t>
                      </a:r>
                      <a:r>
                        <a:rPr lang="en-US" sz="1800" b="0" dirty="0" err="1" smtClean="0">
                          <a:solidFill>
                            <a:schemeClr val="bg1"/>
                          </a:solidFill>
                          <a:effectLst/>
                          <a:latin typeface="Bahnschrift SemiBold" panose="020B0502040204020203" pitchFamily="34" charset="0"/>
                        </a:rPr>
                        <a:t>bài</a:t>
                      </a:r>
                      <a:r>
                        <a:rPr lang="en-US" sz="1800" b="0" baseline="0" dirty="0" smtClean="0">
                          <a:solidFill>
                            <a:schemeClr val="bg1"/>
                          </a:solidFill>
                          <a:effectLst/>
                          <a:latin typeface="Bahnschrift SemiBold" panose="020B0502040204020203" pitchFamily="34" charset="0"/>
                        </a:rPr>
                        <a:t> </a:t>
                      </a:r>
                      <a:r>
                        <a:rPr lang="en-US" sz="1800" b="0" baseline="0" dirty="0" err="1" smtClean="0">
                          <a:solidFill>
                            <a:schemeClr val="bg1"/>
                          </a:solidFill>
                          <a:effectLst/>
                          <a:latin typeface="Bahnschrift SemiBold" panose="020B0502040204020203" pitchFamily="34" charset="0"/>
                        </a:rPr>
                        <a:t>giảng</a:t>
                      </a:r>
                      <a:r>
                        <a:rPr lang="en-US" sz="1800" b="0" baseline="0" dirty="0" smtClean="0">
                          <a:solidFill>
                            <a:schemeClr val="bg1"/>
                          </a:solidFill>
                          <a:effectLst/>
                          <a:latin typeface="Bahnschrift SemiBold" panose="020B0502040204020203" pitchFamily="34" charset="0"/>
                        </a:rPr>
                        <a:t>: </a:t>
                      </a:r>
                      <a:r>
                        <a:rPr lang="en-US" sz="1800" b="0" baseline="0" dirty="0" err="1" smtClean="0">
                          <a:solidFill>
                            <a:schemeClr val="bg1"/>
                          </a:solidFill>
                          <a:effectLst/>
                          <a:latin typeface="Bahnschrift SemiBold" panose="020B0502040204020203" pitchFamily="34" charset="0"/>
                        </a:rPr>
                        <a:t>Giảng</a:t>
                      </a:r>
                      <a:r>
                        <a:rPr lang="en-US" sz="1800" b="0" baseline="0" dirty="0" smtClean="0">
                          <a:solidFill>
                            <a:schemeClr val="bg1"/>
                          </a:solidFill>
                          <a:effectLst/>
                          <a:latin typeface="Bahnschrift SemiBold" panose="020B0502040204020203" pitchFamily="34" charset="0"/>
                        </a:rPr>
                        <a:t> </a:t>
                      </a:r>
                      <a:r>
                        <a:rPr lang="en-US" sz="1800" b="0" baseline="0" dirty="0" err="1" smtClean="0">
                          <a:solidFill>
                            <a:schemeClr val="bg1"/>
                          </a:solidFill>
                          <a:effectLst/>
                          <a:latin typeface="Bahnschrift SemiBold" panose="020B0502040204020203" pitchFamily="34" charset="0"/>
                        </a:rPr>
                        <a:t>viên</a:t>
                      </a:r>
                      <a:r>
                        <a:rPr lang="en-US" sz="1800" b="0" baseline="0" dirty="0" smtClean="0">
                          <a:solidFill>
                            <a:schemeClr val="bg1"/>
                          </a:solidFill>
                          <a:effectLst/>
                          <a:latin typeface="Bahnschrift SemiBold" panose="020B0502040204020203" pitchFamily="34" charset="0"/>
                        </a:rPr>
                        <a:t> </a:t>
                      </a:r>
                      <a:r>
                        <a:rPr lang="en-US" sz="1800" b="0" baseline="0" dirty="0" err="1" smtClean="0">
                          <a:solidFill>
                            <a:schemeClr val="bg1"/>
                          </a:solidFill>
                          <a:effectLst/>
                          <a:latin typeface="Bahnschrift SemiBold" panose="020B0502040204020203" pitchFamily="34" charset="0"/>
                        </a:rPr>
                        <a:t>cung</a:t>
                      </a:r>
                      <a:r>
                        <a:rPr lang="en-US" sz="1800" b="0" baseline="0" dirty="0" smtClean="0">
                          <a:solidFill>
                            <a:schemeClr val="bg1"/>
                          </a:solidFill>
                          <a:effectLst/>
                          <a:latin typeface="Bahnschrift SemiBold" panose="020B0502040204020203" pitchFamily="34" charset="0"/>
                        </a:rPr>
                        <a:t> </a:t>
                      </a:r>
                      <a:r>
                        <a:rPr lang="en-US" sz="1800" b="0" baseline="0" dirty="0" err="1" smtClean="0">
                          <a:solidFill>
                            <a:schemeClr val="bg1"/>
                          </a:solidFill>
                          <a:effectLst/>
                          <a:latin typeface="Bahnschrift SemiBold" panose="020B0502040204020203" pitchFamily="34" charset="0"/>
                        </a:rPr>
                        <a:t>cấp</a:t>
                      </a:r>
                      <a:r>
                        <a:rPr lang="en-US" sz="1800" b="0" dirty="0" smtClean="0">
                          <a:solidFill>
                            <a:schemeClr val="bg1"/>
                          </a:solidFill>
                          <a:effectLst/>
                          <a:latin typeface="Bahnschrift SemiBold" panose="020B0502040204020203" pitchFamily="34" charset="0"/>
                        </a:rPr>
                        <a:t>.</a:t>
                      </a:r>
                      <a:endParaRPr lang="vi-VN" sz="1800" b="0" dirty="0">
                        <a:solidFill>
                          <a:schemeClr val="bg1"/>
                        </a:solidFill>
                        <a:effectLst/>
                        <a:latin typeface="Bahnschrift SemiBold" panose="020B0502040204020203" pitchFamily="34" charset="0"/>
                      </a:endParaRPr>
                    </a:p>
                    <a:p>
                      <a:pPr marL="260350" indent="-260350">
                        <a:lnSpc>
                          <a:spcPct val="130000"/>
                        </a:lnSpc>
                        <a:spcAft>
                          <a:spcPts val="0"/>
                        </a:spcAft>
                      </a:pPr>
                      <a:r>
                        <a:rPr lang="en-US" sz="1800" b="0" dirty="0" smtClean="0">
                          <a:solidFill>
                            <a:schemeClr val="bg1"/>
                          </a:solidFill>
                          <a:effectLst/>
                          <a:latin typeface="Bahnschrift SemiBold" panose="020B0502040204020203" pitchFamily="34" charset="0"/>
                        </a:rPr>
                        <a:t>      [</a:t>
                      </a:r>
                      <a:r>
                        <a:rPr lang="en-US" sz="1800" b="0" dirty="0">
                          <a:solidFill>
                            <a:schemeClr val="bg1"/>
                          </a:solidFill>
                          <a:effectLst/>
                          <a:latin typeface="Bahnschrift SemiBold" panose="020B0502040204020203" pitchFamily="34" charset="0"/>
                        </a:rPr>
                        <a:t>2]. </a:t>
                      </a:r>
                      <a:r>
                        <a:rPr lang="en-US" sz="1800" b="0" dirty="0" err="1" smtClean="0">
                          <a:solidFill>
                            <a:schemeClr val="bg1"/>
                          </a:solidFill>
                          <a:effectLst/>
                          <a:latin typeface="Bahnschrift SemiBold" panose="020B0502040204020203" pitchFamily="34" charset="0"/>
                        </a:rPr>
                        <a:t>Bài</a:t>
                      </a:r>
                      <a:r>
                        <a:rPr lang="en-US" sz="1800" b="0" baseline="0" dirty="0" smtClean="0">
                          <a:solidFill>
                            <a:schemeClr val="bg1"/>
                          </a:solidFill>
                          <a:effectLst/>
                          <a:latin typeface="Bahnschrift SemiBold" panose="020B0502040204020203" pitchFamily="34" charset="0"/>
                        </a:rPr>
                        <a:t> </a:t>
                      </a:r>
                      <a:r>
                        <a:rPr lang="en-US" sz="1800" b="0" baseline="0" dirty="0" err="1" smtClean="0">
                          <a:solidFill>
                            <a:schemeClr val="bg1"/>
                          </a:solidFill>
                          <a:effectLst/>
                          <a:latin typeface="Bahnschrift SemiBold" panose="020B0502040204020203" pitchFamily="34" charset="0"/>
                        </a:rPr>
                        <a:t>thực</a:t>
                      </a:r>
                      <a:r>
                        <a:rPr lang="en-US" sz="1800" b="0" baseline="0" dirty="0" smtClean="0">
                          <a:solidFill>
                            <a:schemeClr val="bg1"/>
                          </a:solidFill>
                          <a:effectLst/>
                          <a:latin typeface="Bahnschrift SemiBold" panose="020B0502040204020203" pitchFamily="34" charset="0"/>
                        </a:rPr>
                        <a:t> </a:t>
                      </a:r>
                      <a:r>
                        <a:rPr lang="en-US" sz="1800" b="0" baseline="0" dirty="0" err="1" smtClean="0">
                          <a:solidFill>
                            <a:schemeClr val="bg1"/>
                          </a:solidFill>
                          <a:effectLst/>
                          <a:latin typeface="Bahnschrift SemiBold" panose="020B0502040204020203" pitchFamily="34" charset="0"/>
                        </a:rPr>
                        <a:t>hành</a:t>
                      </a:r>
                      <a:r>
                        <a:rPr lang="en-US" sz="1800" b="0" baseline="0" dirty="0" smtClean="0">
                          <a:solidFill>
                            <a:schemeClr val="bg1"/>
                          </a:solidFill>
                          <a:effectLst/>
                          <a:latin typeface="Bahnschrift SemiBold" panose="020B0502040204020203" pitchFamily="34" charset="0"/>
                        </a:rPr>
                        <a:t> (8 </a:t>
                      </a:r>
                      <a:r>
                        <a:rPr lang="en-US" sz="1800" b="0" baseline="0" dirty="0" err="1" smtClean="0">
                          <a:solidFill>
                            <a:schemeClr val="bg1"/>
                          </a:solidFill>
                          <a:effectLst/>
                          <a:latin typeface="Bahnschrift SemiBold" panose="020B0502040204020203" pitchFamily="34" charset="0"/>
                        </a:rPr>
                        <a:t>bài</a:t>
                      </a:r>
                      <a:r>
                        <a:rPr lang="en-US" sz="1800" b="0" baseline="0" dirty="0" smtClean="0">
                          <a:solidFill>
                            <a:schemeClr val="bg1"/>
                          </a:solidFill>
                          <a:effectLst/>
                          <a:latin typeface="Bahnschrift SemiBold" panose="020B0502040204020203" pitchFamily="34" charset="0"/>
                        </a:rPr>
                        <a:t>): </a:t>
                      </a:r>
                      <a:r>
                        <a:rPr lang="en-US" sz="1800" b="0" baseline="0" dirty="0" err="1" smtClean="0">
                          <a:solidFill>
                            <a:schemeClr val="bg1"/>
                          </a:solidFill>
                          <a:effectLst/>
                          <a:latin typeface="Bahnschrift SemiBold" panose="020B0502040204020203" pitchFamily="34" charset="0"/>
                        </a:rPr>
                        <a:t>Giảng</a:t>
                      </a:r>
                      <a:r>
                        <a:rPr lang="en-US" sz="1800" b="0" baseline="0" dirty="0" smtClean="0">
                          <a:solidFill>
                            <a:schemeClr val="bg1"/>
                          </a:solidFill>
                          <a:effectLst/>
                          <a:latin typeface="Bahnschrift SemiBold" panose="020B0502040204020203" pitchFamily="34" charset="0"/>
                        </a:rPr>
                        <a:t> </a:t>
                      </a:r>
                      <a:r>
                        <a:rPr lang="en-US" sz="1800" b="0" baseline="0" dirty="0" err="1" smtClean="0">
                          <a:solidFill>
                            <a:schemeClr val="bg1"/>
                          </a:solidFill>
                          <a:effectLst/>
                          <a:latin typeface="Bahnschrift SemiBold" panose="020B0502040204020203" pitchFamily="34" charset="0"/>
                        </a:rPr>
                        <a:t>viên</a:t>
                      </a:r>
                      <a:r>
                        <a:rPr lang="en-US" sz="1800" b="0" baseline="0" dirty="0" smtClean="0">
                          <a:solidFill>
                            <a:schemeClr val="bg1"/>
                          </a:solidFill>
                          <a:effectLst/>
                          <a:latin typeface="Bahnschrift SemiBold" panose="020B0502040204020203" pitchFamily="34" charset="0"/>
                        </a:rPr>
                        <a:t> </a:t>
                      </a:r>
                      <a:r>
                        <a:rPr lang="en-US" sz="1800" b="0" baseline="0" dirty="0" err="1" smtClean="0">
                          <a:solidFill>
                            <a:schemeClr val="bg1"/>
                          </a:solidFill>
                          <a:effectLst/>
                          <a:latin typeface="Bahnschrift SemiBold" panose="020B0502040204020203" pitchFamily="34" charset="0"/>
                        </a:rPr>
                        <a:t>cung</a:t>
                      </a:r>
                      <a:r>
                        <a:rPr lang="en-US" sz="1800" b="0" baseline="0" dirty="0" smtClean="0">
                          <a:solidFill>
                            <a:schemeClr val="bg1"/>
                          </a:solidFill>
                          <a:effectLst/>
                          <a:latin typeface="Bahnschrift SemiBold" panose="020B0502040204020203" pitchFamily="34" charset="0"/>
                        </a:rPr>
                        <a:t> </a:t>
                      </a:r>
                      <a:r>
                        <a:rPr lang="en-US" sz="1800" b="0" baseline="0" dirty="0" err="1" smtClean="0">
                          <a:solidFill>
                            <a:schemeClr val="bg1"/>
                          </a:solidFill>
                          <a:effectLst/>
                          <a:latin typeface="Bahnschrift SemiBold" panose="020B0502040204020203" pitchFamily="34" charset="0"/>
                        </a:rPr>
                        <a:t>cấp</a:t>
                      </a:r>
                      <a:r>
                        <a:rPr lang="en-US" sz="1800" b="0" baseline="0" dirty="0" smtClean="0">
                          <a:solidFill>
                            <a:schemeClr val="bg1"/>
                          </a:solidFill>
                          <a:effectLst/>
                          <a:latin typeface="Bahnschrift SemiBold" panose="020B0502040204020203" pitchFamily="34" charset="0"/>
                        </a:rPr>
                        <a:t>.</a:t>
                      </a:r>
                      <a:endParaRPr lang="en-US" sz="1800" b="0" dirty="0" smtClean="0">
                        <a:solidFill>
                          <a:schemeClr val="bg1"/>
                        </a:solidFill>
                        <a:effectLst/>
                        <a:latin typeface="Bahnschrift SemiBold" panose="020B0502040204020203" pitchFamily="34" charset="0"/>
                      </a:endParaRPr>
                    </a:p>
                    <a:p>
                      <a:pPr marL="260350" indent="-260350">
                        <a:lnSpc>
                          <a:spcPct val="130000"/>
                        </a:lnSpc>
                        <a:spcAft>
                          <a:spcPts val="0"/>
                        </a:spcAft>
                      </a:pPr>
                      <a:r>
                        <a:rPr lang="en-US" sz="1800" b="0" dirty="0" smtClean="0">
                          <a:solidFill>
                            <a:schemeClr val="bg1"/>
                          </a:solidFill>
                          <a:effectLst/>
                          <a:latin typeface="Bahnschrift SemiBold" panose="020B0502040204020203" pitchFamily="34" charset="0"/>
                        </a:rPr>
                        <a:t>      [3].</a:t>
                      </a:r>
                      <a:r>
                        <a:rPr lang="en-US" sz="1800" b="0" baseline="0" dirty="0" smtClean="0">
                          <a:solidFill>
                            <a:schemeClr val="bg1"/>
                          </a:solidFill>
                          <a:effectLst/>
                          <a:latin typeface="Bahnschrift SemiBold" panose="020B0502040204020203" pitchFamily="34" charset="0"/>
                        </a:rPr>
                        <a:t> </a:t>
                      </a:r>
                      <a:r>
                        <a:rPr lang="en-US" sz="1800" b="0" dirty="0" err="1" smtClean="0">
                          <a:solidFill>
                            <a:schemeClr val="bg1"/>
                          </a:solidFill>
                          <a:effectLst/>
                          <a:latin typeface="Bahnschrift SemiBold" panose="020B0502040204020203" pitchFamily="34" charset="0"/>
                        </a:rPr>
                        <a:t>Các</a:t>
                      </a:r>
                      <a:r>
                        <a:rPr lang="en-US" sz="1800" b="0" dirty="0" smtClean="0">
                          <a:solidFill>
                            <a:schemeClr val="bg1"/>
                          </a:solidFill>
                          <a:effectLst/>
                          <a:latin typeface="Bahnschrift SemiBold" panose="020B0502040204020203" pitchFamily="34" charset="0"/>
                        </a:rPr>
                        <a:t> </a:t>
                      </a:r>
                      <a:r>
                        <a:rPr lang="en-US" sz="1800" b="0" dirty="0" err="1">
                          <a:solidFill>
                            <a:schemeClr val="bg1"/>
                          </a:solidFill>
                          <a:effectLst/>
                          <a:latin typeface="Bahnschrift SemiBold" panose="020B0502040204020203" pitchFamily="34" charset="0"/>
                        </a:rPr>
                        <a:t>tài</a:t>
                      </a:r>
                      <a:r>
                        <a:rPr lang="en-US" sz="1800" b="0" dirty="0">
                          <a:solidFill>
                            <a:schemeClr val="bg1"/>
                          </a:solidFill>
                          <a:effectLst/>
                          <a:latin typeface="Bahnschrift SemiBold" panose="020B0502040204020203" pitchFamily="34" charset="0"/>
                        </a:rPr>
                        <a:t> </a:t>
                      </a:r>
                      <a:r>
                        <a:rPr lang="en-US" sz="1800" b="0" dirty="0" err="1">
                          <a:solidFill>
                            <a:schemeClr val="bg1"/>
                          </a:solidFill>
                          <a:effectLst/>
                          <a:latin typeface="Bahnschrift SemiBold" panose="020B0502040204020203" pitchFamily="34" charset="0"/>
                        </a:rPr>
                        <a:t>liệu</a:t>
                      </a:r>
                      <a:r>
                        <a:rPr lang="en-US" sz="1800" b="0" dirty="0">
                          <a:solidFill>
                            <a:schemeClr val="bg1"/>
                          </a:solidFill>
                          <a:effectLst/>
                          <a:latin typeface="Bahnschrift SemiBold" panose="020B0502040204020203" pitchFamily="34" charset="0"/>
                        </a:rPr>
                        <a:t> </a:t>
                      </a:r>
                      <a:r>
                        <a:rPr lang="en-US" sz="1800" b="0" dirty="0" err="1">
                          <a:solidFill>
                            <a:schemeClr val="bg1"/>
                          </a:solidFill>
                          <a:effectLst/>
                          <a:latin typeface="Bahnschrift SemiBold" panose="020B0502040204020203" pitchFamily="34" charset="0"/>
                        </a:rPr>
                        <a:t>trên</a:t>
                      </a:r>
                      <a:r>
                        <a:rPr lang="en-US" sz="1800" b="0" dirty="0">
                          <a:solidFill>
                            <a:schemeClr val="bg1"/>
                          </a:solidFill>
                          <a:effectLst/>
                          <a:latin typeface="Bahnschrift SemiBold" panose="020B0502040204020203" pitchFamily="34" charset="0"/>
                        </a:rPr>
                        <a:t> </a:t>
                      </a:r>
                      <a:r>
                        <a:rPr lang="en-US" sz="1800" b="0" dirty="0" err="1">
                          <a:solidFill>
                            <a:schemeClr val="bg1"/>
                          </a:solidFill>
                          <a:effectLst/>
                          <a:latin typeface="Bahnschrift SemiBold" panose="020B0502040204020203" pitchFamily="34" charset="0"/>
                        </a:rPr>
                        <a:t>mạng</a:t>
                      </a:r>
                      <a:r>
                        <a:rPr lang="en-US" sz="1800" b="0" dirty="0">
                          <a:solidFill>
                            <a:schemeClr val="bg1"/>
                          </a:solidFill>
                          <a:effectLst/>
                          <a:latin typeface="Bahnschrift SemiBold" panose="020B0502040204020203" pitchFamily="34" charset="0"/>
                        </a:rPr>
                        <a:t> </a:t>
                      </a:r>
                      <a:r>
                        <a:rPr lang="en-US" sz="1800" b="0" dirty="0" smtClean="0">
                          <a:solidFill>
                            <a:schemeClr val="bg1"/>
                          </a:solidFill>
                          <a:effectLst/>
                          <a:latin typeface="Bahnschrift SemiBold" panose="020B0502040204020203" pitchFamily="34" charset="0"/>
                        </a:rPr>
                        <a:t>Internet:</a:t>
                      </a:r>
                      <a:r>
                        <a:rPr lang="en-US" sz="1800" b="0" baseline="0" dirty="0" smtClean="0">
                          <a:solidFill>
                            <a:schemeClr val="bg1"/>
                          </a:solidFill>
                          <a:effectLst/>
                          <a:latin typeface="Bahnschrift SemiBold" panose="020B0502040204020203" pitchFamily="34" charset="0"/>
                        </a:rPr>
                        <a:t> </a:t>
                      </a:r>
                      <a:r>
                        <a:rPr lang="en-US" sz="1800" b="0" baseline="0" dirty="0" err="1" smtClean="0">
                          <a:solidFill>
                            <a:schemeClr val="bg1"/>
                          </a:solidFill>
                          <a:effectLst/>
                          <a:latin typeface="Bahnschrift SemiBold" panose="020B0502040204020203" pitchFamily="34" charset="0"/>
                        </a:rPr>
                        <a:t>Giảng</a:t>
                      </a:r>
                      <a:r>
                        <a:rPr lang="en-US" sz="1800" b="0" baseline="0" dirty="0" smtClean="0">
                          <a:solidFill>
                            <a:schemeClr val="bg1"/>
                          </a:solidFill>
                          <a:effectLst/>
                          <a:latin typeface="Bahnschrift SemiBold" panose="020B0502040204020203" pitchFamily="34" charset="0"/>
                        </a:rPr>
                        <a:t> </a:t>
                      </a:r>
                      <a:r>
                        <a:rPr lang="en-US" sz="1800" b="0" baseline="0" dirty="0" err="1" smtClean="0">
                          <a:solidFill>
                            <a:schemeClr val="bg1"/>
                          </a:solidFill>
                          <a:effectLst/>
                          <a:latin typeface="Bahnschrift SemiBold" panose="020B0502040204020203" pitchFamily="34" charset="0"/>
                        </a:rPr>
                        <a:t>viên</a:t>
                      </a:r>
                      <a:r>
                        <a:rPr lang="en-US" sz="1800" b="0" baseline="0" dirty="0" smtClean="0">
                          <a:solidFill>
                            <a:schemeClr val="bg1"/>
                          </a:solidFill>
                          <a:effectLst/>
                          <a:latin typeface="Bahnschrift SemiBold" panose="020B0502040204020203" pitchFamily="34" charset="0"/>
                        </a:rPr>
                        <a:t> </a:t>
                      </a:r>
                      <a:r>
                        <a:rPr lang="en-US" sz="1800" b="0" baseline="0" dirty="0" err="1" smtClean="0">
                          <a:solidFill>
                            <a:schemeClr val="bg1"/>
                          </a:solidFill>
                          <a:effectLst/>
                          <a:latin typeface="Bahnschrift SemiBold" panose="020B0502040204020203" pitchFamily="34" charset="0"/>
                        </a:rPr>
                        <a:t>cung</a:t>
                      </a:r>
                      <a:r>
                        <a:rPr lang="en-US" sz="1800" b="0" baseline="0" dirty="0" smtClean="0">
                          <a:solidFill>
                            <a:schemeClr val="bg1"/>
                          </a:solidFill>
                          <a:effectLst/>
                          <a:latin typeface="Bahnschrift SemiBold" panose="020B0502040204020203" pitchFamily="34" charset="0"/>
                        </a:rPr>
                        <a:t> </a:t>
                      </a:r>
                      <a:r>
                        <a:rPr lang="en-US" sz="1800" b="0" baseline="0" dirty="0" err="1" smtClean="0">
                          <a:solidFill>
                            <a:schemeClr val="bg1"/>
                          </a:solidFill>
                          <a:effectLst/>
                          <a:latin typeface="Bahnschrift SemiBold" panose="020B0502040204020203" pitchFamily="34" charset="0"/>
                        </a:rPr>
                        <a:t>cấp</a:t>
                      </a:r>
                      <a:endParaRPr lang="vi-VN" sz="1800" b="0" dirty="0">
                        <a:solidFill>
                          <a:schemeClr val="bg1"/>
                        </a:solidFill>
                        <a:effectLst/>
                        <a:latin typeface="Bahnschrift SemiBold" panose="020B0502040204020203" pitchFamily="34" charset="0"/>
                        <a:ea typeface="Calibri" panose="020F0502020204030204" pitchFamily="34" charset="0"/>
                        <a:cs typeface="Times New Roman" panose="02020603050405020304" pitchFamily="18" charset="0"/>
                      </a:endParaRPr>
                    </a:p>
                  </a:txBody>
                  <a:tcPr marL="62152" marR="62152" marT="0" marB="0" anchor="ctr">
                    <a:solidFill>
                      <a:srgbClr val="005064"/>
                    </a:solidFill>
                  </a:tcPr>
                </a:tc>
                <a:extLst>
                  <a:ext uri="{0D108BD9-81ED-4DB2-BD59-A6C34878D82A}">
                    <a16:rowId xmlns:a16="http://schemas.microsoft.com/office/drawing/2014/main" val="2094944896"/>
                  </a:ext>
                </a:extLst>
              </a:tr>
            </a:tbl>
          </a:graphicData>
        </a:graphic>
      </p:graphicFrame>
    </p:spTree>
    <p:extLst>
      <p:ext uri="{BB962C8B-B14F-4D97-AF65-F5344CB8AC3E}">
        <p14:creationId xmlns:p14="http://schemas.microsoft.com/office/powerpoint/2010/main" val="35061352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20</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2: Functions &amp; Modules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0" name="Rectangle 19"/>
          <p:cNvSpPr/>
          <p:nvPr/>
        </p:nvSpPr>
        <p:spPr>
          <a:xfrm>
            <a:off x="3060021" y="120966"/>
            <a:ext cx="8903090" cy="554126"/>
          </a:xfrm>
          <a:prstGeom prst="rect">
            <a:avLst/>
          </a:prstGeom>
        </p:spPr>
        <p:txBody>
          <a:bodyPr wrap="square">
            <a:spAutoFit/>
          </a:bodyPr>
          <a:lstStyle/>
          <a:p>
            <a:pPr marL="342900" indent="-342900" algn="r">
              <a:lnSpc>
                <a:spcPct val="120000"/>
              </a:lnSpc>
              <a:buFont typeface="Arial" panose="020B0604020202020204" pitchFamily="34" charset="0"/>
              <a:buChar char="•"/>
            </a:pPr>
            <a:r>
              <a:rPr lang="en-US" sz="2800" b="1" dirty="0" smtClean="0">
                <a:solidFill>
                  <a:schemeClr val="bg1"/>
                </a:solidFill>
                <a:latin typeface="Bahnschrift SemiBold" panose="020B0502040204020203" pitchFamily="34" charset="0"/>
                <a:cs typeface="Arial" panose="020B0604020202020204" pitchFamily="34" charset="0"/>
              </a:rPr>
              <a:t>Python functions – </a:t>
            </a:r>
            <a:r>
              <a:rPr lang="en-US" sz="2800" b="1" dirty="0" err="1" smtClean="0">
                <a:solidFill>
                  <a:schemeClr val="bg1"/>
                </a:solidFill>
                <a:latin typeface="Bahnschrift SemiBold" panose="020B0502040204020203" pitchFamily="34" charset="0"/>
                <a:cs typeface="Arial" panose="020B0604020202020204" pitchFamily="34" charset="0"/>
              </a:rPr>
              <a:t>Hàm</a:t>
            </a:r>
            <a:r>
              <a:rPr lang="en-US" sz="2800" b="1" dirty="0" smtClean="0">
                <a:solidFill>
                  <a:schemeClr val="bg1"/>
                </a:solidFill>
                <a:latin typeface="Bahnschrift SemiBold" panose="020B0502040204020203" pitchFamily="34" charset="0"/>
                <a:cs typeface="Arial" panose="020B0604020202020204" pitchFamily="34" charset="0"/>
              </a:rPr>
              <a:t> </a:t>
            </a:r>
            <a:r>
              <a:rPr lang="en-US" sz="2800" b="1" dirty="0" err="1" smtClean="0">
                <a:solidFill>
                  <a:schemeClr val="bg1"/>
                </a:solidFill>
                <a:latin typeface="Bahnschrift SemiBold" panose="020B0502040204020203" pitchFamily="34" charset="0"/>
                <a:cs typeface="Arial" panose="020B0604020202020204" pitchFamily="34" charset="0"/>
              </a:rPr>
              <a:t>trong</a:t>
            </a:r>
            <a:r>
              <a:rPr lang="en-US" sz="2800" b="1" dirty="0" smtClean="0">
                <a:solidFill>
                  <a:schemeClr val="bg1"/>
                </a:solidFill>
                <a:latin typeface="Bahnschrift SemiBold" panose="020B0502040204020203" pitchFamily="34" charset="0"/>
                <a:cs typeface="Arial" panose="020B0604020202020204" pitchFamily="34" charset="0"/>
              </a:rPr>
              <a:t> Python</a:t>
            </a:r>
          </a:p>
        </p:txBody>
      </p:sp>
      <p:sp>
        <p:nvSpPr>
          <p:cNvPr id="2" name="Rectangle 1"/>
          <p:cNvSpPr/>
          <p:nvPr/>
        </p:nvSpPr>
        <p:spPr>
          <a:xfrm>
            <a:off x="-6352" y="889001"/>
            <a:ext cx="2139952" cy="555336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320000"/>
              </a:lnSpc>
            </a:pPr>
            <a:r>
              <a:rPr lang="en-US" b="1" dirty="0" smtClean="0">
                <a:solidFill>
                  <a:schemeClr val="bg2">
                    <a:lumMod val="50000"/>
                  </a:schemeClr>
                </a:solidFill>
                <a:latin typeface="Arial" panose="020B0604020202020204" pitchFamily="34" charset="0"/>
                <a:cs typeface="Arial" panose="020B0604020202020204" pitchFamily="34" charset="0"/>
              </a:rPr>
              <a:t>BÀI 2</a:t>
            </a:r>
          </a:p>
          <a:p>
            <a:pPr algn="ctr">
              <a:lnSpc>
                <a:spcPct val="320000"/>
              </a:lnSpc>
            </a:pPr>
            <a:r>
              <a:rPr lang="en-US" b="1" dirty="0" smtClean="0">
                <a:solidFill>
                  <a:schemeClr val="bg2">
                    <a:lumMod val="10000"/>
                  </a:schemeClr>
                </a:solidFill>
                <a:latin typeface="Arial" panose="020B0604020202020204" pitchFamily="34" charset="0"/>
                <a:cs typeface="Arial" panose="020B0604020202020204" pitchFamily="34" charset="0"/>
              </a:rPr>
              <a:t>Python </a:t>
            </a:r>
            <a:r>
              <a:rPr lang="en-US" b="1" dirty="0">
                <a:solidFill>
                  <a:schemeClr val="bg2">
                    <a:lumMod val="10000"/>
                  </a:schemeClr>
                </a:solidFill>
                <a:latin typeface="Arial" panose="020B0604020202020204" pitchFamily="34" charset="0"/>
                <a:cs typeface="Arial" panose="020B0604020202020204" pitchFamily="34" charset="0"/>
              </a:rPr>
              <a:t>functions</a:t>
            </a:r>
          </a:p>
          <a:p>
            <a:pPr algn="ctr">
              <a:lnSpc>
                <a:spcPct val="320000"/>
              </a:lnSpc>
            </a:pPr>
            <a:r>
              <a:rPr lang="en-US" b="1" dirty="0" smtClean="0">
                <a:solidFill>
                  <a:schemeClr val="bg2">
                    <a:lumMod val="50000"/>
                  </a:schemeClr>
                </a:solidFill>
                <a:latin typeface="Arial" panose="020B0604020202020204" pitchFamily="34" charset="0"/>
                <a:cs typeface="Arial" panose="020B0604020202020204" pitchFamily="34" charset="0"/>
              </a:rPr>
              <a:t>Arguments</a:t>
            </a:r>
            <a:endParaRPr lang="en-US" b="1" dirty="0">
              <a:solidFill>
                <a:schemeClr val="bg2">
                  <a:lumMod val="50000"/>
                </a:schemeClr>
              </a:solidFill>
              <a:latin typeface="Arial" panose="020B0604020202020204" pitchFamily="34" charset="0"/>
              <a:cs typeface="Arial" panose="020B0604020202020204" pitchFamily="34" charset="0"/>
            </a:endParaRP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Global variables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modules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a:t>
            </a:r>
            <a:r>
              <a:rPr lang="en-US" b="1" dirty="0" smtClean="0">
                <a:solidFill>
                  <a:schemeClr val="bg2">
                    <a:lumMod val="50000"/>
                  </a:schemeClr>
                </a:solidFill>
                <a:latin typeface="Arial" panose="020B0604020202020204" pitchFamily="34" charset="0"/>
                <a:cs typeface="Arial" panose="020B0604020202020204" pitchFamily="34" charset="0"/>
              </a:rPr>
              <a:t>package</a:t>
            </a:r>
          </a:p>
          <a:p>
            <a:pPr algn="ctr">
              <a:lnSpc>
                <a:spcPct val="320000"/>
              </a:lnSpc>
            </a:pPr>
            <a:endParaRPr lang="en-US" b="1" dirty="0">
              <a:solidFill>
                <a:schemeClr val="bg2">
                  <a:lumMod val="50000"/>
                </a:schemeClr>
              </a:solidFill>
              <a:latin typeface="Arial" panose="020B0604020202020204" pitchFamily="34" charset="0"/>
              <a:cs typeface="Arial" panose="020B0604020202020204" pitchFamily="34" charset="0"/>
            </a:endParaRPr>
          </a:p>
        </p:txBody>
      </p:sp>
      <p:sp>
        <p:nvSpPr>
          <p:cNvPr id="15" name="Rectangle 14"/>
          <p:cNvSpPr/>
          <p:nvPr/>
        </p:nvSpPr>
        <p:spPr>
          <a:xfrm>
            <a:off x="2557941" y="961164"/>
            <a:ext cx="7076117" cy="570541"/>
          </a:xfrm>
          <a:prstGeom prst="rect">
            <a:avLst/>
          </a:prstGeom>
        </p:spPr>
        <p:txBody>
          <a:bodyPr wrap="square">
            <a:spAutoFit/>
          </a:bodyPr>
          <a:lstStyle/>
          <a:p>
            <a:pPr>
              <a:lnSpc>
                <a:spcPct val="120000"/>
              </a:lnSpc>
            </a:pPr>
            <a:r>
              <a:rPr lang="en-US" sz="2800" b="1" dirty="0" smtClean="0">
                <a:solidFill>
                  <a:srgbClr val="C00000"/>
                </a:solidFill>
                <a:latin typeface="Bahnschrift SemiBold" panose="020B0502040204020203" pitchFamily="34" charset="0"/>
                <a:cs typeface="Arial" panose="020B0604020202020204" pitchFamily="34" charset="0"/>
                <a:sym typeface="Wingdings" panose="05000000000000000000" pitchFamily="2" charset="2"/>
              </a:rPr>
              <a:t>  </a:t>
            </a:r>
            <a:r>
              <a:rPr lang="en-US" sz="2800" b="1" dirty="0" smtClean="0">
                <a:solidFill>
                  <a:srgbClr val="C00000"/>
                </a:solidFill>
                <a:latin typeface="Bahnschrift SemiBold" panose="020B0502040204020203" pitchFamily="34" charset="0"/>
                <a:cs typeface="Arial" panose="020B0604020202020204" pitchFamily="34" charset="0"/>
              </a:rPr>
              <a:t>BÀI TẬP 2.1</a:t>
            </a:r>
          </a:p>
        </p:txBody>
      </p:sp>
      <p:sp>
        <p:nvSpPr>
          <p:cNvPr id="19" name="Rectangle 18"/>
          <p:cNvSpPr/>
          <p:nvPr/>
        </p:nvSpPr>
        <p:spPr>
          <a:xfrm>
            <a:off x="2533805" y="1715364"/>
            <a:ext cx="8799213" cy="4662815"/>
          </a:xfrm>
          <a:prstGeom prst="rect">
            <a:avLst/>
          </a:prstGeom>
          <a:ln>
            <a:noFill/>
          </a:ln>
        </p:spPr>
        <p:txBody>
          <a:bodyPr wrap="square">
            <a:spAutoFit/>
          </a:bodyPr>
          <a:lstStyle/>
          <a:p>
            <a:pPr marL="457200" indent="-457200" algn="just">
              <a:lnSpc>
                <a:spcPct val="150000"/>
              </a:lnSpc>
              <a:buFont typeface="Courier New" panose="02070309020205020404" pitchFamily="49" charset="0"/>
              <a:buChar char="o"/>
            </a:pP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Viết</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hàm</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tính</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khoảng</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cách</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Euclidean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giữa</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hai</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điểm</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A(x1, y1)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và</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B(x2, y2). </a:t>
            </a:r>
          </a:p>
          <a:p>
            <a:pPr marL="457200" indent="-457200" algn="just">
              <a:lnSpc>
                <a:spcPct val="150000"/>
              </a:lnSpc>
              <a:buFont typeface="Courier New" panose="02070309020205020404" pitchFamily="49" charset="0"/>
              <a:buChar char="o"/>
            </a:pP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Viết</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hàm</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kiểm</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tra</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xem</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hai</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điểm</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 B,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điểm</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nào</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gần</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tâm</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O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hơn</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a:p>
            <a:pPr marL="457200" indent="-457200" algn="just">
              <a:lnSpc>
                <a:spcPct val="150000"/>
              </a:lnSpc>
              <a:buFont typeface="Courier New" panose="02070309020205020404" pitchFamily="49" charset="0"/>
              <a:buChar char="o"/>
            </a:pP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Chương</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trình</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chính</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Nhập</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vào</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tọa</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độ</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của</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hai</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điểm</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 B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như</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trên</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Sử</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dụng</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hàm</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trên</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để</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tính</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và</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in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ra</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a:t>
            </a:r>
          </a:p>
          <a:p>
            <a:pPr marL="800100" lvl="1" indent="-342900" algn="just">
              <a:lnSpc>
                <a:spcPct val="150000"/>
              </a:lnSpc>
              <a:buFontTx/>
              <a:buChar char="-"/>
            </a:pP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Khoảng</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cách</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 B</a:t>
            </a:r>
          </a:p>
          <a:p>
            <a:pPr marL="800100" lvl="1" indent="-342900" algn="just">
              <a:lnSpc>
                <a:spcPct val="150000"/>
              </a:lnSpc>
              <a:buFontTx/>
              <a:buChar char="-"/>
            </a:pP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Chu vi tam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giác</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OAB</a:t>
            </a:r>
          </a:p>
          <a:p>
            <a:pPr marL="800100" lvl="1" indent="-342900" algn="just">
              <a:lnSpc>
                <a:spcPct val="150000"/>
              </a:lnSpc>
              <a:buFontTx/>
              <a:buChar char="-"/>
            </a:pP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Cho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biết</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 hay B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gần</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tâm</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O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hơn</a:t>
            </a:r>
            <a:endPar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endParaRPr>
          </a:p>
          <a:p>
            <a:pPr algn="just">
              <a:lnSpc>
                <a:spcPct val="150000"/>
              </a:lnSpc>
            </a:pPr>
            <a:endPar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25657573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21</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2: Functions &amp; Modules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0" name="Rectangle 19"/>
          <p:cNvSpPr/>
          <p:nvPr/>
        </p:nvSpPr>
        <p:spPr>
          <a:xfrm>
            <a:off x="3060021" y="120966"/>
            <a:ext cx="8903090" cy="570541"/>
          </a:xfrm>
          <a:prstGeom prst="rect">
            <a:avLst/>
          </a:prstGeom>
        </p:spPr>
        <p:txBody>
          <a:bodyPr wrap="square">
            <a:spAutoFit/>
          </a:bodyPr>
          <a:lstStyle/>
          <a:p>
            <a:pPr marL="342900" indent="-342900" algn="r">
              <a:lnSpc>
                <a:spcPct val="120000"/>
              </a:lnSpc>
              <a:buFont typeface="Arial" panose="020B0604020202020204" pitchFamily="34" charset="0"/>
              <a:buChar char="•"/>
            </a:pPr>
            <a:r>
              <a:rPr lang="en-US" sz="2800" b="1" dirty="0" smtClean="0">
                <a:solidFill>
                  <a:schemeClr val="bg1"/>
                </a:solidFill>
                <a:latin typeface="Bahnschrift SemiBold" panose="020B0502040204020203" pitchFamily="34" charset="0"/>
                <a:cs typeface="Arial" panose="020B0604020202020204" pitchFamily="34" charset="0"/>
              </a:rPr>
              <a:t>Arguments – </a:t>
            </a:r>
            <a:r>
              <a:rPr lang="en-US" sz="2800" b="1" dirty="0" err="1" smtClean="0">
                <a:solidFill>
                  <a:schemeClr val="bg1"/>
                </a:solidFill>
                <a:latin typeface="Bahnschrift SemiBold" panose="020B0502040204020203" pitchFamily="34" charset="0"/>
                <a:cs typeface="Arial" panose="020B0604020202020204" pitchFamily="34" charset="0"/>
              </a:rPr>
              <a:t>Tham</a:t>
            </a:r>
            <a:r>
              <a:rPr lang="en-US" sz="2800" b="1" dirty="0" smtClean="0">
                <a:solidFill>
                  <a:schemeClr val="bg1"/>
                </a:solidFill>
                <a:latin typeface="Bahnschrift SemiBold" panose="020B0502040204020203" pitchFamily="34" charset="0"/>
                <a:cs typeface="Arial" panose="020B0604020202020204" pitchFamily="34" charset="0"/>
              </a:rPr>
              <a:t> </a:t>
            </a:r>
            <a:r>
              <a:rPr lang="en-US" sz="2800" b="1" dirty="0" err="1" smtClean="0">
                <a:solidFill>
                  <a:schemeClr val="bg1"/>
                </a:solidFill>
                <a:latin typeface="Bahnschrift SemiBold" panose="020B0502040204020203" pitchFamily="34" charset="0"/>
                <a:cs typeface="Arial" panose="020B0604020202020204" pitchFamily="34" charset="0"/>
              </a:rPr>
              <a:t>số</a:t>
            </a:r>
            <a:endParaRPr lang="en-US" sz="2800" b="1" dirty="0" smtClean="0">
              <a:solidFill>
                <a:schemeClr val="bg1"/>
              </a:solidFill>
              <a:latin typeface="Bahnschrift SemiBold" panose="020B0502040204020203" pitchFamily="34" charset="0"/>
              <a:cs typeface="Arial" panose="020B0604020202020204" pitchFamily="34" charset="0"/>
            </a:endParaRPr>
          </a:p>
        </p:txBody>
      </p:sp>
      <p:sp>
        <p:nvSpPr>
          <p:cNvPr id="2" name="Rectangle 1"/>
          <p:cNvSpPr/>
          <p:nvPr/>
        </p:nvSpPr>
        <p:spPr>
          <a:xfrm>
            <a:off x="-6352" y="889001"/>
            <a:ext cx="2139952" cy="555336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320000"/>
              </a:lnSpc>
            </a:pPr>
            <a:r>
              <a:rPr lang="en-US" b="1" dirty="0" smtClean="0">
                <a:solidFill>
                  <a:schemeClr val="bg2">
                    <a:lumMod val="50000"/>
                  </a:schemeClr>
                </a:solidFill>
                <a:latin typeface="Arial" panose="020B0604020202020204" pitchFamily="34" charset="0"/>
                <a:cs typeface="Arial" panose="020B0604020202020204" pitchFamily="34" charset="0"/>
              </a:rPr>
              <a:t>BÀI 2</a:t>
            </a:r>
          </a:p>
          <a:p>
            <a:pPr algn="ctr">
              <a:lnSpc>
                <a:spcPct val="320000"/>
              </a:lnSpc>
            </a:pPr>
            <a:r>
              <a:rPr lang="en-US" b="1" dirty="0" smtClean="0">
                <a:solidFill>
                  <a:schemeClr val="bg2">
                    <a:lumMod val="50000"/>
                  </a:schemeClr>
                </a:solidFill>
                <a:latin typeface="Arial" panose="020B0604020202020204" pitchFamily="34" charset="0"/>
                <a:cs typeface="Arial" panose="020B0604020202020204" pitchFamily="34" charset="0"/>
              </a:rPr>
              <a:t>Python </a:t>
            </a:r>
            <a:r>
              <a:rPr lang="en-US" b="1" dirty="0">
                <a:solidFill>
                  <a:schemeClr val="bg2">
                    <a:lumMod val="50000"/>
                  </a:schemeClr>
                </a:solidFill>
                <a:latin typeface="Arial" panose="020B0604020202020204" pitchFamily="34" charset="0"/>
                <a:cs typeface="Arial" panose="020B0604020202020204" pitchFamily="34" charset="0"/>
              </a:rPr>
              <a:t>functions</a:t>
            </a:r>
          </a:p>
          <a:p>
            <a:pPr algn="ctr">
              <a:lnSpc>
                <a:spcPct val="320000"/>
              </a:lnSpc>
            </a:pPr>
            <a:r>
              <a:rPr lang="en-US" b="1" dirty="0" smtClean="0">
                <a:solidFill>
                  <a:schemeClr val="bg2">
                    <a:lumMod val="10000"/>
                  </a:schemeClr>
                </a:solidFill>
                <a:latin typeface="Arial" panose="020B0604020202020204" pitchFamily="34" charset="0"/>
                <a:cs typeface="Arial" panose="020B0604020202020204" pitchFamily="34" charset="0"/>
              </a:rPr>
              <a:t>Arguments</a:t>
            </a:r>
            <a:endParaRPr lang="en-US" b="1" dirty="0">
              <a:solidFill>
                <a:schemeClr val="bg2">
                  <a:lumMod val="10000"/>
                </a:schemeClr>
              </a:solidFill>
              <a:latin typeface="Arial" panose="020B0604020202020204" pitchFamily="34" charset="0"/>
              <a:cs typeface="Arial" panose="020B0604020202020204" pitchFamily="34" charset="0"/>
            </a:endParaRP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Global variables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modules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a:t>
            </a:r>
            <a:r>
              <a:rPr lang="en-US" b="1" dirty="0" smtClean="0">
                <a:solidFill>
                  <a:schemeClr val="bg2">
                    <a:lumMod val="50000"/>
                  </a:schemeClr>
                </a:solidFill>
                <a:latin typeface="Arial" panose="020B0604020202020204" pitchFamily="34" charset="0"/>
                <a:cs typeface="Arial" panose="020B0604020202020204" pitchFamily="34" charset="0"/>
              </a:rPr>
              <a:t>package</a:t>
            </a:r>
          </a:p>
          <a:p>
            <a:pPr algn="ctr">
              <a:lnSpc>
                <a:spcPct val="320000"/>
              </a:lnSpc>
            </a:pPr>
            <a:endParaRPr lang="en-US" b="1" dirty="0">
              <a:solidFill>
                <a:schemeClr val="bg2">
                  <a:lumMod val="50000"/>
                </a:schemeClr>
              </a:solidFill>
              <a:latin typeface="Arial" panose="020B0604020202020204" pitchFamily="34" charset="0"/>
              <a:cs typeface="Arial" panose="020B0604020202020204" pitchFamily="34" charset="0"/>
            </a:endParaRPr>
          </a:p>
        </p:txBody>
      </p:sp>
      <p:sp>
        <p:nvSpPr>
          <p:cNvPr id="15" name="Rectangle 14"/>
          <p:cNvSpPr/>
          <p:nvPr/>
        </p:nvSpPr>
        <p:spPr>
          <a:xfrm>
            <a:off x="2557941" y="961164"/>
            <a:ext cx="7076117" cy="570541"/>
          </a:xfrm>
          <a:prstGeom prst="rect">
            <a:avLst/>
          </a:prstGeom>
        </p:spPr>
        <p:txBody>
          <a:bodyPr wrap="square">
            <a:spAutoFit/>
          </a:bodyPr>
          <a:lstStyle/>
          <a:p>
            <a:pPr marL="342900" indent="-342900">
              <a:lnSpc>
                <a:spcPct val="120000"/>
              </a:lnSpc>
              <a:buFont typeface="Arial" panose="020B0604020202020204" pitchFamily="34" charset="0"/>
              <a:buChar char="•"/>
            </a:pPr>
            <a:r>
              <a:rPr lang="en-US" sz="2800" b="1" dirty="0" err="1" smtClean="0">
                <a:solidFill>
                  <a:srgbClr val="005064"/>
                </a:solidFill>
                <a:latin typeface="Bahnschrift SemiBold" panose="020B0502040204020203" pitchFamily="34" charset="0"/>
                <a:cs typeface="Arial" panose="020B0604020202020204" pitchFamily="34" charset="0"/>
              </a:rPr>
              <a:t>Truyền</a:t>
            </a:r>
            <a:r>
              <a:rPr lang="en-US" sz="2800" b="1" dirty="0" smtClean="0">
                <a:solidFill>
                  <a:srgbClr val="005064"/>
                </a:solidFill>
                <a:latin typeface="Bahnschrift SemiBold" panose="020B0502040204020203" pitchFamily="34" charset="0"/>
                <a:cs typeface="Arial" panose="020B0604020202020204" pitchFamily="34" charset="0"/>
              </a:rPr>
              <a:t> </a:t>
            </a:r>
            <a:r>
              <a:rPr lang="en-US" sz="2800" b="1" dirty="0" err="1" smtClean="0">
                <a:solidFill>
                  <a:srgbClr val="005064"/>
                </a:solidFill>
                <a:latin typeface="Bahnschrift SemiBold" panose="020B0502040204020203" pitchFamily="34" charset="0"/>
                <a:cs typeface="Arial" panose="020B0604020202020204" pitchFamily="34" charset="0"/>
              </a:rPr>
              <a:t>tham</a:t>
            </a:r>
            <a:r>
              <a:rPr lang="en-US" sz="2800" b="1" dirty="0" smtClean="0">
                <a:solidFill>
                  <a:srgbClr val="005064"/>
                </a:solidFill>
                <a:latin typeface="Bahnschrift SemiBold" panose="020B0502040204020203" pitchFamily="34" charset="0"/>
                <a:cs typeface="Arial" panose="020B0604020202020204" pitchFamily="34" charset="0"/>
              </a:rPr>
              <a:t> </a:t>
            </a:r>
            <a:r>
              <a:rPr lang="en-US" sz="2800" b="1" dirty="0" err="1" smtClean="0">
                <a:solidFill>
                  <a:srgbClr val="005064"/>
                </a:solidFill>
                <a:latin typeface="Bahnschrift SemiBold" panose="020B0502040204020203" pitchFamily="34" charset="0"/>
                <a:cs typeface="Arial" panose="020B0604020202020204" pitchFamily="34" charset="0"/>
              </a:rPr>
              <a:t>số</a:t>
            </a:r>
            <a:r>
              <a:rPr lang="en-US" sz="2800" b="1" dirty="0" smtClean="0">
                <a:solidFill>
                  <a:srgbClr val="005064"/>
                </a:solidFill>
                <a:latin typeface="Bahnschrift SemiBold" panose="020B0502040204020203" pitchFamily="34" charset="0"/>
                <a:cs typeface="Arial" panose="020B0604020202020204" pitchFamily="34" charset="0"/>
              </a:rPr>
              <a:t> </a:t>
            </a:r>
            <a:r>
              <a:rPr lang="en-US" sz="2800" b="1" dirty="0" err="1" smtClean="0">
                <a:solidFill>
                  <a:srgbClr val="005064"/>
                </a:solidFill>
                <a:latin typeface="Bahnschrift SemiBold" panose="020B0502040204020203" pitchFamily="34" charset="0"/>
                <a:cs typeface="Arial" panose="020B0604020202020204" pitchFamily="34" charset="0"/>
              </a:rPr>
              <a:t>cho</a:t>
            </a:r>
            <a:r>
              <a:rPr lang="en-US" sz="2800" b="1" dirty="0" smtClean="0">
                <a:solidFill>
                  <a:srgbClr val="005064"/>
                </a:solidFill>
                <a:latin typeface="Bahnschrift SemiBold" panose="020B0502040204020203" pitchFamily="34" charset="0"/>
                <a:cs typeface="Arial" panose="020B0604020202020204" pitchFamily="34" charset="0"/>
              </a:rPr>
              <a:t> </a:t>
            </a:r>
            <a:r>
              <a:rPr lang="en-US" sz="2800" b="1" dirty="0" err="1" smtClean="0">
                <a:solidFill>
                  <a:srgbClr val="005064"/>
                </a:solidFill>
                <a:latin typeface="Bahnschrift SemiBold" panose="020B0502040204020203" pitchFamily="34" charset="0"/>
                <a:cs typeface="Arial" panose="020B0604020202020204" pitchFamily="34" charset="0"/>
              </a:rPr>
              <a:t>hàm</a:t>
            </a:r>
            <a:endParaRPr lang="en-US" sz="2800" b="1" dirty="0" smtClean="0">
              <a:solidFill>
                <a:srgbClr val="005064"/>
              </a:solidFill>
              <a:latin typeface="Bahnschrift SemiBold" panose="020B0502040204020203" pitchFamily="34" charset="0"/>
              <a:cs typeface="Arial" panose="020B0604020202020204" pitchFamily="34" charset="0"/>
            </a:endParaRPr>
          </a:p>
        </p:txBody>
      </p:sp>
      <p:sp>
        <p:nvSpPr>
          <p:cNvPr id="14" name="Rectangle 2"/>
          <p:cNvSpPr>
            <a:spLocks noChangeArrowheads="1"/>
          </p:cNvSpPr>
          <p:nvPr/>
        </p:nvSpPr>
        <p:spPr bwMode="auto">
          <a:xfrm>
            <a:off x="4003963" y="1782011"/>
            <a:ext cx="6539345" cy="2215991"/>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vi-VN" altLang="vi-VN" sz="2400" i="0" u="none" strike="noStrike" cap="none" normalizeH="0" baseline="0" dirty="0" smtClean="0">
                <a:ln>
                  <a:noFill/>
                </a:ln>
                <a:solidFill>
                  <a:srgbClr val="C678DD"/>
                </a:solidFill>
                <a:effectLst/>
                <a:latin typeface="Bahnschrift Light" panose="020B0502040204020203" pitchFamily="34" charset="0"/>
              </a:rPr>
              <a:t>def</a:t>
            </a:r>
            <a:r>
              <a:rPr kumimoji="0" lang="vi-VN" altLang="vi-VN" sz="2400" i="0" u="none" strike="noStrike" cap="none" normalizeH="0" baseline="0" dirty="0" smtClean="0">
                <a:ln>
                  <a:noFill/>
                </a:ln>
                <a:solidFill>
                  <a:srgbClr val="D3D3D3"/>
                </a:solidFill>
                <a:effectLst/>
                <a:latin typeface="Bahnschrift Light" panose="020B0502040204020203" pitchFamily="34" charset="0"/>
              </a:rPr>
              <a:t>  </a:t>
            </a:r>
            <a:r>
              <a:rPr kumimoji="0" lang="vi-VN" altLang="vi-VN" sz="2400" i="0" u="none" strike="noStrike" cap="none" normalizeH="0" baseline="0" dirty="0" smtClean="0">
                <a:ln>
                  <a:noFill/>
                </a:ln>
                <a:solidFill>
                  <a:srgbClr val="61AEEE"/>
                </a:solidFill>
                <a:effectLst/>
                <a:latin typeface="Bahnschrift Light" panose="020B0502040204020203" pitchFamily="34" charset="0"/>
              </a:rPr>
              <a:t>greet</a:t>
            </a:r>
            <a:r>
              <a:rPr kumimoji="0" lang="vi-VN" altLang="vi-VN" sz="2400" i="0" u="none" strike="noStrike" cap="none" normalizeH="0" baseline="0" dirty="0" smtClean="0">
                <a:ln>
                  <a:noFill/>
                </a:ln>
                <a:solidFill>
                  <a:srgbClr val="D3D3D3"/>
                </a:solidFill>
                <a:effectLst/>
                <a:latin typeface="Bahnschrift Light" panose="020B0502040204020203" pitchFamily="34" charset="0"/>
              </a:rPr>
              <a:t>(name,  msg): </a:t>
            </a:r>
          </a:p>
          <a:p>
            <a:pPr marL="0" marR="0" lvl="0" indent="0" algn="l" defTabSz="914400" rtl="0" eaLnBrk="0" fontAlgn="base" latinLnBrk="0" hangingPunct="0">
              <a:lnSpc>
                <a:spcPct val="150000"/>
              </a:lnSpc>
              <a:spcBef>
                <a:spcPct val="0"/>
              </a:spcBef>
              <a:spcAft>
                <a:spcPct val="0"/>
              </a:spcAft>
              <a:buClrTx/>
              <a:buSzTx/>
              <a:buFontTx/>
              <a:buNone/>
              <a:tabLst/>
            </a:pPr>
            <a:r>
              <a:rPr lang="vi-VN" altLang="vi-VN" sz="2400" dirty="0">
                <a:solidFill>
                  <a:srgbClr val="D3D3D3"/>
                </a:solidFill>
                <a:latin typeface="Bahnschrift Light" panose="020B0502040204020203" pitchFamily="34" charset="0"/>
              </a:rPr>
              <a:t>	</a:t>
            </a:r>
            <a:r>
              <a:rPr kumimoji="0" lang="vi-VN" altLang="vi-VN" sz="2400" i="0" u="none" strike="noStrike" cap="none" normalizeH="0" baseline="0" dirty="0" smtClean="0">
                <a:ln>
                  <a:noFill/>
                </a:ln>
                <a:solidFill>
                  <a:srgbClr val="C678DD"/>
                </a:solidFill>
                <a:effectLst/>
                <a:latin typeface="Bahnschrift Light" panose="020B0502040204020203" pitchFamily="34" charset="0"/>
              </a:rPr>
              <a:t>print</a:t>
            </a:r>
            <a:r>
              <a:rPr kumimoji="0" lang="vi-VN" altLang="vi-VN" sz="2400" i="0" u="none" strike="noStrike" cap="none" normalizeH="0" baseline="0" dirty="0" smtClean="0">
                <a:ln>
                  <a:noFill/>
                </a:ln>
                <a:solidFill>
                  <a:srgbClr val="D3D3D3"/>
                </a:solidFill>
                <a:effectLst/>
                <a:latin typeface="Bahnschrift Light" panose="020B0502040204020203" pitchFamily="34" charset="0"/>
              </a:rPr>
              <a:t>(</a:t>
            </a:r>
            <a:r>
              <a:rPr kumimoji="0" lang="vi-VN" altLang="vi-VN" sz="2400" i="0" u="none" strike="noStrike" cap="none" normalizeH="0" baseline="0" dirty="0" smtClean="0">
                <a:ln>
                  <a:noFill/>
                </a:ln>
                <a:solidFill>
                  <a:srgbClr val="98C379"/>
                </a:solidFill>
                <a:effectLst/>
                <a:latin typeface="Bahnschrift Light" panose="020B0502040204020203" pitchFamily="34" charset="0"/>
              </a:rPr>
              <a:t>"Hello"</a:t>
            </a:r>
            <a:r>
              <a:rPr kumimoji="0" lang="vi-VN" altLang="vi-VN" sz="2400" i="0" u="none" strike="noStrike" cap="none" normalizeH="0" baseline="0" dirty="0" smtClean="0">
                <a:ln>
                  <a:noFill/>
                </a:ln>
                <a:solidFill>
                  <a:srgbClr val="D3D3D3"/>
                </a:solidFill>
                <a:effectLst/>
                <a:latin typeface="Bahnschrift Light" panose="020B0502040204020203" pitchFamily="34" charset="0"/>
              </a:rPr>
              <a:t>, name + </a:t>
            </a:r>
            <a:r>
              <a:rPr kumimoji="0" lang="vi-VN" altLang="vi-VN" sz="2400" i="0" u="none" strike="noStrike" cap="none" normalizeH="0" baseline="0" dirty="0" smtClean="0">
                <a:ln>
                  <a:noFill/>
                </a:ln>
                <a:solidFill>
                  <a:srgbClr val="98C379"/>
                </a:solidFill>
                <a:effectLst/>
                <a:latin typeface="Bahnschrift Light" panose="020B0502040204020203" pitchFamily="34" charset="0"/>
              </a:rPr>
              <a:t>', '</a:t>
            </a:r>
            <a:r>
              <a:rPr kumimoji="0" lang="vi-VN" altLang="vi-VN" sz="2400" i="0" u="none" strike="noStrike" cap="none" normalizeH="0" baseline="0" dirty="0" smtClean="0">
                <a:ln>
                  <a:noFill/>
                </a:ln>
                <a:solidFill>
                  <a:srgbClr val="D3D3D3"/>
                </a:solidFill>
                <a:effectLst/>
                <a:latin typeface="Bahnschrift Light" panose="020B0502040204020203" pitchFamily="34" charset="0"/>
              </a:rPr>
              <a:t> + msg)</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vi-VN" altLang="vi-VN" sz="2400" i="0" u="none" strike="noStrike" cap="none" normalizeH="0" baseline="0" dirty="0" smtClean="0">
              <a:ln>
                <a:noFill/>
              </a:ln>
              <a:solidFill>
                <a:srgbClr val="D3D3D3"/>
              </a:solidFill>
              <a:effectLst/>
              <a:latin typeface="Bahnschrift Light"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vi-VN" altLang="vi-VN" sz="2400" i="0" u="none" strike="noStrike" cap="none" normalizeH="0" baseline="0" dirty="0" smtClean="0">
                <a:ln>
                  <a:noFill/>
                </a:ln>
                <a:solidFill>
                  <a:srgbClr val="D3D3D3"/>
                </a:solidFill>
                <a:effectLst/>
                <a:latin typeface="Bahnschrift Light" panose="020B0502040204020203" pitchFamily="34" charset="0"/>
              </a:rPr>
              <a:t>greet(</a:t>
            </a:r>
            <a:r>
              <a:rPr kumimoji="0" lang="vi-VN" altLang="vi-VN" sz="2400" i="0" u="none" strike="noStrike" cap="none" normalizeH="0" baseline="0" dirty="0" smtClean="0">
                <a:ln>
                  <a:noFill/>
                </a:ln>
                <a:solidFill>
                  <a:srgbClr val="98C379"/>
                </a:solidFill>
                <a:effectLst/>
                <a:latin typeface="Bahnschrift Light" panose="020B0502040204020203" pitchFamily="34" charset="0"/>
              </a:rPr>
              <a:t>"Monica"</a:t>
            </a:r>
            <a:r>
              <a:rPr kumimoji="0" lang="vi-VN" altLang="vi-VN" sz="2400" i="0" u="none" strike="noStrike" cap="none" normalizeH="0" baseline="0" dirty="0" smtClean="0">
                <a:ln>
                  <a:noFill/>
                </a:ln>
                <a:solidFill>
                  <a:srgbClr val="D3D3D3"/>
                </a:solidFill>
                <a:effectLst/>
                <a:latin typeface="Bahnschrift Light" panose="020B0502040204020203" pitchFamily="34" charset="0"/>
              </a:rPr>
              <a:t>, </a:t>
            </a:r>
            <a:r>
              <a:rPr kumimoji="0" lang="vi-VN" altLang="vi-VN" sz="2400" i="0" u="none" strike="noStrike" cap="none" normalizeH="0" baseline="0" dirty="0" smtClean="0">
                <a:ln>
                  <a:noFill/>
                </a:ln>
                <a:solidFill>
                  <a:srgbClr val="98C379"/>
                </a:solidFill>
                <a:effectLst/>
                <a:latin typeface="Bahnschrift Light" panose="020B0502040204020203" pitchFamily="34" charset="0"/>
              </a:rPr>
              <a:t>"Good morning!"</a:t>
            </a:r>
            <a:r>
              <a:rPr kumimoji="0" lang="vi-VN" altLang="vi-VN" sz="2400" i="0" u="none" strike="noStrike" cap="none" normalizeH="0" baseline="0" dirty="0" smtClean="0">
                <a:ln>
                  <a:noFill/>
                </a:ln>
                <a:solidFill>
                  <a:srgbClr val="D3D3D3"/>
                </a:solidFill>
                <a:effectLst/>
                <a:latin typeface="Bahnschrift Light" panose="020B0502040204020203" pitchFamily="34" charset="0"/>
              </a:rPr>
              <a:t>)</a:t>
            </a:r>
            <a:r>
              <a:rPr kumimoji="0" lang="vi-VN" altLang="vi-VN" sz="2400" i="0" u="none" strike="noStrike" cap="none" normalizeH="0" baseline="0" dirty="0" smtClean="0">
                <a:ln>
                  <a:noFill/>
                </a:ln>
                <a:solidFill>
                  <a:schemeClr val="tx1"/>
                </a:solidFill>
                <a:effectLst/>
                <a:latin typeface="Bahnschrift Light" panose="020B0502040204020203" pitchFamily="34" charset="0"/>
              </a:rPr>
              <a:t> </a:t>
            </a:r>
          </a:p>
        </p:txBody>
      </p:sp>
      <p:sp>
        <p:nvSpPr>
          <p:cNvPr id="22" name="Rectangle 21"/>
          <p:cNvSpPr/>
          <p:nvPr/>
        </p:nvSpPr>
        <p:spPr>
          <a:xfrm>
            <a:off x="2758941" y="4153536"/>
            <a:ext cx="8799213" cy="2123658"/>
          </a:xfrm>
          <a:prstGeom prst="rect">
            <a:avLst/>
          </a:prstGeom>
          <a:ln>
            <a:noFill/>
          </a:ln>
        </p:spPr>
        <p:txBody>
          <a:bodyPr wrap="square">
            <a:spAutoFit/>
          </a:bodyPr>
          <a:lstStyle/>
          <a:p>
            <a:pPr marL="342900" indent="-342900" algn="just">
              <a:lnSpc>
                <a:spcPct val="150000"/>
              </a:lnSpc>
              <a:buFont typeface="Courier New" panose="02070309020205020404" pitchFamily="49" charset="0"/>
              <a:buChar char="o"/>
            </a:pP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Nếu</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hàm</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có</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đối</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số</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khi</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gọi</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hàm</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ta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cần</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truyền</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tham</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số</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cho</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hàm</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a:t>
            </a:r>
          </a:p>
          <a:p>
            <a:pPr marL="342900" indent="-342900" algn="just">
              <a:lnSpc>
                <a:spcPct val="150000"/>
              </a:lnSpc>
              <a:buFont typeface="Courier New" panose="02070309020205020404" pitchFamily="49" charset="0"/>
              <a:buChar char="o"/>
            </a:pP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Tham</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số</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truyền</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vào</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cần</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a:t>
            </a:r>
          </a:p>
          <a:p>
            <a:pPr algn="just">
              <a:lnSpc>
                <a:spcPct val="150000"/>
              </a:lnSpc>
            </a:pP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Đủ</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về</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số</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lượng</a:t>
            </a:r>
            <a:endPar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endParaRPr>
          </a:p>
          <a:p>
            <a:pPr algn="just">
              <a:lnSpc>
                <a:spcPct val="150000"/>
              </a:lnSpc>
            </a:pP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Đúng</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thứ</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tự</a:t>
            </a:r>
            <a:endPar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35740006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22</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2: Functions &amp; Modules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0" name="Rectangle 19"/>
          <p:cNvSpPr/>
          <p:nvPr/>
        </p:nvSpPr>
        <p:spPr>
          <a:xfrm>
            <a:off x="3060021" y="120966"/>
            <a:ext cx="8903090" cy="570541"/>
          </a:xfrm>
          <a:prstGeom prst="rect">
            <a:avLst/>
          </a:prstGeom>
        </p:spPr>
        <p:txBody>
          <a:bodyPr wrap="square">
            <a:spAutoFit/>
          </a:bodyPr>
          <a:lstStyle/>
          <a:p>
            <a:pPr marL="342900" indent="-342900" algn="r">
              <a:lnSpc>
                <a:spcPct val="120000"/>
              </a:lnSpc>
              <a:buFont typeface="Arial" panose="020B0604020202020204" pitchFamily="34" charset="0"/>
              <a:buChar char="•"/>
            </a:pPr>
            <a:r>
              <a:rPr lang="en-US" sz="2800" b="1" dirty="0" smtClean="0">
                <a:solidFill>
                  <a:schemeClr val="bg1"/>
                </a:solidFill>
                <a:latin typeface="Bahnschrift SemiBold" panose="020B0502040204020203" pitchFamily="34" charset="0"/>
                <a:cs typeface="Arial" panose="020B0604020202020204" pitchFamily="34" charset="0"/>
              </a:rPr>
              <a:t>Arguments – </a:t>
            </a:r>
            <a:r>
              <a:rPr lang="en-US" sz="2800" b="1" dirty="0" err="1" smtClean="0">
                <a:solidFill>
                  <a:schemeClr val="bg1"/>
                </a:solidFill>
                <a:latin typeface="Bahnschrift SemiBold" panose="020B0502040204020203" pitchFamily="34" charset="0"/>
                <a:cs typeface="Arial" panose="020B0604020202020204" pitchFamily="34" charset="0"/>
              </a:rPr>
              <a:t>Tham</a:t>
            </a:r>
            <a:r>
              <a:rPr lang="en-US" sz="2800" b="1" dirty="0" smtClean="0">
                <a:solidFill>
                  <a:schemeClr val="bg1"/>
                </a:solidFill>
                <a:latin typeface="Bahnschrift SemiBold" panose="020B0502040204020203" pitchFamily="34" charset="0"/>
                <a:cs typeface="Arial" panose="020B0604020202020204" pitchFamily="34" charset="0"/>
              </a:rPr>
              <a:t> </a:t>
            </a:r>
            <a:r>
              <a:rPr lang="en-US" sz="2800" b="1" dirty="0" err="1" smtClean="0">
                <a:solidFill>
                  <a:schemeClr val="bg1"/>
                </a:solidFill>
                <a:latin typeface="Bahnschrift SemiBold" panose="020B0502040204020203" pitchFamily="34" charset="0"/>
                <a:cs typeface="Arial" panose="020B0604020202020204" pitchFamily="34" charset="0"/>
              </a:rPr>
              <a:t>số</a:t>
            </a:r>
            <a:endParaRPr lang="en-US" sz="2800" b="1" dirty="0" smtClean="0">
              <a:solidFill>
                <a:schemeClr val="bg1"/>
              </a:solidFill>
              <a:latin typeface="Bahnschrift SemiBold" panose="020B0502040204020203" pitchFamily="34" charset="0"/>
              <a:cs typeface="Arial" panose="020B0604020202020204" pitchFamily="34" charset="0"/>
            </a:endParaRPr>
          </a:p>
        </p:txBody>
      </p:sp>
      <p:sp>
        <p:nvSpPr>
          <p:cNvPr id="2" name="Rectangle 1"/>
          <p:cNvSpPr/>
          <p:nvPr/>
        </p:nvSpPr>
        <p:spPr>
          <a:xfrm>
            <a:off x="-6352" y="889001"/>
            <a:ext cx="2139952" cy="555336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320000"/>
              </a:lnSpc>
            </a:pPr>
            <a:r>
              <a:rPr lang="en-US" b="1" dirty="0" smtClean="0">
                <a:solidFill>
                  <a:schemeClr val="bg2">
                    <a:lumMod val="50000"/>
                  </a:schemeClr>
                </a:solidFill>
                <a:latin typeface="Arial" panose="020B0604020202020204" pitchFamily="34" charset="0"/>
                <a:cs typeface="Arial" panose="020B0604020202020204" pitchFamily="34" charset="0"/>
              </a:rPr>
              <a:t>BÀI 2</a:t>
            </a:r>
          </a:p>
          <a:p>
            <a:pPr algn="ctr">
              <a:lnSpc>
                <a:spcPct val="320000"/>
              </a:lnSpc>
            </a:pPr>
            <a:r>
              <a:rPr lang="en-US" b="1" dirty="0" smtClean="0">
                <a:solidFill>
                  <a:schemeClr val="bg2">
                    <a:lumMod val="50000"/>
                  </a:schemeClr>
                </a:solidFill>
                <a:latin typeface="Arial" panose="020B0604020202020204" pitchFamily="34" charset="0"/>
                <a:cs typeface="Arial" panose="020B0604020202020204" pitchFamily="34" charset="0"/>
              </a:rPr>
              <a:t>Python </a:t>
            </a:r>
            <a:r>
              <a:rPr lang="en-US" b="1" dirty="0">
                <a:solidFill>
                  <a:schemeClr val="bg2">
                    <a:lumMod val="50000"/>
                  </a:schemeClr>
                </a:solidFill>
                <a:latin typeface="Arial" panose="020B0604020202020204" pitchFamily="34" charset="0"/>
                <a:cs typeface="Arial" panose="020B0604020202020204" pitchFamily="34" charset="0"/>
              </a:rPr>
              <a:t>functions</a:t>
            </a:r>
          </a:p>
          <a:p>
            <a:pPr algn="ctr">
              <a:lnSpc>
                <a:spcPct val="320000"/>
              </a:lnSpc>
            </a:pPr>
            <a:r>
              <a:rPr lang="en-US" b="1" dirty="0" smtClean="0">
                <a:solidFill>
                  <a:schemeClr val="bg2">
                    <a:lumMod val="10000"/>
                  </a:schemeClr>
                </a:solidFill>
                <a:latin typeface="Arial" panose="020B0604020202020204" pitchFamily="34" charset="0"/>
                <a:cs typeface="Arial" panose="020B0604020202020204" pitchFamily="34" charset="0"/>
              </a:rPr>
              <a:t>Arguments</a:t>
            </a:r>
            <a:endParaRPr lang="en-US" b="1" dirty="0">
              <a:solidFill>
                <a:schemeClr val="bg2">
                  <a:lumMod val="10000"/>
                </a:schemeClr>
              </a:solidFill>
              <a:latin typeface="Arial" panose="020B0604020202020204" pitchFamily="34" charset="0"/>
              <a:cs typeface="Arial" panose="020B0604020202020204" pitchFamily="34" charset="0"/>
            </a:endParaRP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Global variables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modules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a:t>
            </a:r>
            <a:r>
              <a:rPr lang="en-US" b="1" dirty="0" smtClean="0">
                <a:solidFill>
                  <a:schemeClr val="bg2">
                    <a:lumMod val="50000"/>
                  </a:schemeClr>
                </a:solidFill>
                <a:latin typeface="Arial" panose="020B0604020202020204" pitchFamily="34" charset="0"/>
                <a:cs typeface="Arial" panose="020B0604020202020204" pitchFamily="34" charset="0"/>
              </a:rPr>
              <a:t>package</a:t>
            </a:r>
          </a:p>
          <a:p>
            <a:pPr algn="ctr">
              <a:lnSpc>
                <a:spcPct val="320000"/>
              </a:lnSpc>
            </a:pPr>
            <a:endParaRPr lang="en-US" b="1" dirty="0">
              <a:solidFill>
                <a:schemeClr val="bg2">
                  <a:lumMod val="50000"/>
                </a:schemeClr>
              </a:solidFill>
              <a:latin typeface="Arial" panose="020B0604020202020204" pitchFamily="34" charset="0"/>
              <a:cs typeface="Arial" panose="020B0604020202020204" pitchFamily="34" charset="0"/>
            </a:endParaRPr>
          </a:p>
        </p:txBody>
      </p:sp>
      <p:sp>
        <p:nvSpPr>
          <p:cNvPr id="15" name="Rectangle 14"/>
          <p:cNvSpPr/>
          <p:nvPr/>
        </p:nvSpPr>
        <p:spPr>
          <a:xfrm>
            <a:off x="2557941" y="961164"/>
            <a:ext cx="8858204" cy="570541"/>
          </a:xfrm>
          <a:prstGeom prst="rect">
            <a:avLst/>
          </a:prstGeom>
        </p:spPr>
        <p:txBody>
          <a:bodyPr wrap="square">
            <a:spAutoFit/>
          </a:bodyPr>
          <a:lstStyle/>
          <a:p>
            <a:pPr marL="342900" indent="-342900">
              <a:lnSpc>
                <a:spcPct val="120000"/>
              </a:lnSpc>
              <a:buFont typeface="Arial" panose="020B0604020202020204" pitchFamily="34" charset="0"/>
              <a:buChar char="•"/>
            </a:pPr>
            <a:r>
              <a:rPr lang="en-US" sz="2800" b="1" dirty="0" err="1" smtClean="0">
                <a:solidFill>
                  <a:srgbClr val="005064"/>
                </a:solidFill>
                <a:latin typeface="Bahnschrift SemiBold" panose="020B0502040204020203" pitchFamily="34" charset="0"/>
                <a:cs typeface="Arial" panose="020B0604020202020204" pitchFamily="34" charset="0"/>
              </a:rPr>
              <a:t>Tham</a:t>
            </a:r>
            <a:r>
              <a:rPr lang="en-US" sz="2800" b="1" dirty="0" smtClean="0">
                <a:solidFill>
                  <a:srgbClr val="005064"/>
                </a:solidFill>
                <a:latin typeface="Bahnschrift SemiBold" panose="020B0502040204020203" pitchFamily="34" charset="0"/>
                <a:cs typeface="Arial" panose="020B0604020202020204" pitchFamily="34" charset="0"/>
              </a:rPr>
              <a:t> </a:t>
            </a:r>
            <a:r>
              <a:rPr lang="en-US" sz="2800" b="1" dirty="0" err="1" smtClean="0">
                <a:solidFill>
                  <a:srgbClr val="005064"/>
                </a:solidFill>
                <a:latin typeface="Bahnschrift SemiBold" panose="020B0502040204020203" pitchFamily="34" charset="0"/>
                <a:cs typeface="Arial" panose="020B0604020202020204" pitchFamily="34" charset="0"/>
              </a:rPr>
              <a:t>số</a:t>
            </a:r>
            <a:r>
              <a:rPr lang="en-US" sz="2800" b="1" dirty="0" smtClean="0">
                <a:solidFill>
                  <a:srgbClr val="005064"/>
                </a:solidFill>
                <a:latin typeface="Bahnschrift SemiBold" panose="020B0502040204020203" pitchFamily="34" charset="0"/>
                <a:cs typeface="Arial" panose="020B0604020202020204" pitchFamily="34" charset="0"/>
              </a:rPr>
              <a:t> </a:t>
            </a:r>
            <a:r>
              <a:rPr lang="en-US" sz="2800" b="1" dirty="0" err="1" smtClean="0">
                <a:solidFill>
                  <a:srgbClr val="005064"/>
                </a:solidFill>
                <a:latin typeface="Bahnschrift SemiBold" panose="020B0502040204020203" pitchFamily="34" charset="0"/>
                <a:cs typeface="Arial" panose="020B0604020202020204" pitchFamily="34" charset="0"/>
              </a:rPr>
              <a:t>có</a:t>
            </a:r>
            <a:r>
              <a:rPr lang="en-US" sz="2800" b="1" dirty="0" smtClean="0">
                <a:solidFill>
                  <a:srgbClr val="005064"/>
                </a:solidFill>
                <a:latin typeface="Bahnschrift SemiBold" panose="020B0502040204020203" pitchFamily="34" charset="0"/>
                <a:cs typeface="Arial" panose="020B0604020202020204" pitchFamily="34" charset="0"/>
              </a:rPr>
              <a:t> </a:t>
            </a:r>
            <a:r>
              <a:rPr lang="en-US" sz="2800" b="1" dirty="0" err="1" smtClean="0">
                <a:solidFill>
                  <a:srgbClr val="005064"/>
                </a:solidFill>
                <a:latin typeface="Bahnschrift SemiBold" panose="020B0502040204020203" pitchFamily="34" charset="0"/>
                <a:cs typeface="Arial" panose="020B0604020202020204" pitchFamily="34" charset="0"/>
              </a:rPr>
              <a:t>giá</a:t>
            </a:r>
            <a:r>
              <a:rPr lang="en-US" sz="2800" b="1" dirty="0" smtClean="0">
                <a:solidFill>
                  <a:srgbClr val="005064"/>
                </a:solidFill>
                <a:latin typeface="Bahnschrift SemiBold" panose="020B0502040204020203" pitchFamily="34" charset="0"/>
                <a:cs typeface="Arial" panose="020B0604020202020204" pitchFamily="34" charset="0"/>
              </a:rPr>
              <a:t> </a:t>
            </a:r>
            <a:r>
              <a:rPr lang="en-US" sz="2800" b="1" dirty="0" err="1" smtClean="0">
                <a:solidFill>
                  <a:srgbClr val="005064"/>
                </a:solidFill>
                <a:latin typeface="Bahnschrift SemiBold" panose="020B0502040204020203" pitchFamily="34" charset="0"/>
                <a:cs typeface="Arial" panose="020B0604020202020204" pitchFamily="34" charset="0"/>
              </a:rPr>
              <a:t>trị</a:t>
            </a:r>
            <a:r>
              <a:rPr lang="en-US" sz="2800" b="1" dirty="0" smtClean="0">
                <a:solidFill>
                  <a:srgbClr val="005064"/>
                </a:solidFill>
                <a:latin typeface="Bahnschrift SemiBold" panose="020B0502040204020203" pitchFamily="34" charset="0"/>
                <a:cs typeface="Arial" panose="020B0604020202020204" pitchFamily="34" charset="0"/>
              </a:rPr>
              <a:t> </a:t>
            </a:r>
            <a:r>
              <a:rPr lang="en-US" sz="2800" b="1" dirty="0" err="1" smtClean="0">
                <a:solidFill>
                  <a:srgbClr val="005064"/>
                </a:solidFill>
                <a:latin typeface="Bahnschrift SemiBold" panose="020B0502040204020203" pitchFamily="34" charset="0"/>
                <a:cs typeface="Arial" panose="020B0604020202020204" pitchFamily="34" charset="0"/>
              </a:rPr>
              <a:t>mặc</a:t>
            </a:r>
            <a:r>
              <a:rPr lang="en-US" sz="2800" b="1" dirty="0" smtClean="0">
                <a:solidFill>
                  <a:srgbClr val="005064"/>
                </a:solidFill>
                <a:latin typeface="Bahnschrift SemiBold" panose="020B0502040204020203" pitchFamily="34" charset="0"/>
                <a:cs typeface="Arial" panose="020B0604020202020204" pitchFamily="34" charset="0"/>
              </a:rPr>
              <a:t> </a:t>
            </a:r>
            <a:r>
              <a:rPr lang="en-US" sz="2800" b="1" dirty="0" err="1" smtClean="0">
                <a:solidFill>
                  <a:srgbClr val="005064"/>
                </a:solidFill>
                <a:latin typeface="Bahnschrift SemiBold" panose="020B0502040204020203" pitchFamily="34" charset="0"/>
                <a:cs typeface="Arial" panose="020B0604020202020204" pitchFamily="34" charset="0"/>
              </a:rPr>
              <a:t>định</a:t>
            </a:r>
            <a:r>
              <a:rPr lang="en-US" sz="2800" b="1" dirty="0" smtClean="0">
                <a:solidFill>
                  <a:srgbClr val="005064"/>
                </a:solidFill>
                <a:latin typeface="Bahnschrift SemiBold" panose="020B0502040204020203" pitchFamily="34" charset="0"/>
                <a:cs typeface="Arial" panose="020B0604020202020204" pitchFamily="34" charset="0"/>
              </a:rPr>
              <a:t> – Default  arguments</a:t>
            </a:r>
          </a:p>
        </p:txBody>
      </p:sp>
      <p:sp>
        <p:nvSpPr>
          <p:cNvPr id="14" name="Rectangle 2"/>
          <p:cNvSpPr>
            <a:spLocks noChangeArrowheads="1"/>
          </p:cNvSpPr>
          <p:nvPr/>
        </p:nvSpPr>
        <p:spPr bwMode="auto">
          <a:xfrm>
            <a:off x="3948545" y="1618286"/>
            <a:ext cx="6539345" cy="2215991"/>
          </a:xfrm>
          <a:prstGeom prst="rect">
            <a:avLst/>
          </a:prstGeom>
          <a:solidFill>
            <a:schemeClr val="bg2"/>
          </a:solidFill>
          <a:ln>
            <a:solidFill>
              <a:schemeClr val="bg2">
                <a:lumMod val="75000"/>
              </a:schemeClr>
            </a:solid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vi-VN" altLang="vi-VN" sz="2400" b="1" i="0" u="none" strike="noStrike" cap="none" normalizeH="0" baseline="0" dirty="0" smtClean="0">
                <a:ln>
                  <a:noFill/>
                </a:ln>
                <a:solidFill>
                  <a:srgbClr val="005064"/>
                </a:solidFill>
                <a:effectLst/>
                <a:latin typeface="Bahnschrift Light" panose="020B0502040204020203" pitchFamily="34" charset="0"/>
              </a:rPr>
              <a:t>def  greet</a:t>
            </a:r>
            <a:r>
              <a:rPr kumimoji="0" lang="vi-VN" altLang="vi-VN" sz="2400" i="0" u="none" strike="noStrike" cap="none" normalizeH="0" baseline="0" dirty="0" smtClean="0">
                <a:ln>
                  <a:noFill/>
                </a:ln>
                <a:solidFill>
                  <a:srgbClr val="00B050"/>
                </a:solidFill>
                <a:effectLst/>
                <a:latin typeface="Bahnschrift Light" panose="020B0502040204020203" pitchFamily="34" charset="0"/>
              </a:rPr>
              <a:t>(name,  msg = “How</a:t>
            </a:r>
            <a:r>
              <a:rPr kumimoji="0" lang="vi-VN" altLang="vi-VN" sz="2400" i="0" u="none" strike="noStrike" cap="none" normalizeH="0" dirty="0" smtClean="0">
                <a:ln>
                  <a:noFill/>
                </a:ln>
                <a:solidFill>
                  <a:srgbClr val="00B050"/>
                </a:solidFill>
                <a:effectLst/>
                <a:latin typeface="Bahnschrift Light" panose="020B0502040204020203" pitchFamily="34" charset="0"/>
              </a:rPr>
              <a:t> are you ?”</a:t>
            </a:r>
            <a:r>
              <a:rPr kumimoji="0" lang="vi-VN" altLang="vi-VN" sz="2400" i="0" u="none" strike="noStrike" cap="none" normalizeH="0" baseline="0" dirty="0" smtClean="0">
                <a:ln>
                  <a:noFill/>
                </a:ln>
                <a:solidFill>
                  <a:srgbClr val="00B050"/>
                </a:solidFill>
                <a:effectLst/>
                <a:latin typeface="Bahnschrift Light" panose="020B0502040204020203" pitchFamily="34"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lang="vi-VN" altLang="vi-VN" sz="2400" dirty="0">
                <a:solidFill>
                  <a:srgbClr val="00B050"/>
                </a:solidFill>
                <a:latin typeface="Bahnschrift Light" panose="020B0502040204020203" pitchFamily="34" charset="0"/>
              </a:rPr>
              <a:t>	</a:t>
            </a:r>
            <a:r>
              <a:rPr kumimoji="0" lang="vi-VN" altLang="vi-VN" sz="2400" i="0" u="none" strike="noStrike" cap="none" normalizeH="0" baseline="0" dirty="0" smtClean="0">
                <a:ln>
                  <a:noFill/>
                </a:ln>
                <a:solidFill>
                  <a:srgbClr val="00B050"/>
                </a:solidFill>
                <a:effectLst/>
                <a:latin typeface="Bahnschrift Light" panose="020B0502040204020203" pitchFamily="34" charset="0"/>
              </a:rPr>
              <a:t>print("Hello", name + ', ' + msg)</a:t>
            </a:r>
          </a:p>
          <a:p>
            <a:pPr marL="0" marR="0" lvl="0" indent="0" algn="l" defTabSz="914400" rtl="0" eaLnBrk="0" fontAlgn="base" latinLnBrk="0" hangingPunct="0">
              <a:lnSpc>
                <a:spcPct val="150000"/>
              </a:lnSpc>
              <a:spcBef>
                <a:spcPct val="0"/>
              </a:spcBef>
              <a:spcAft>
                <a:spcPct val="0"/>
              </a:spcAft>
              <a:buClrTx/>
              <a:buSzTx/>
              <a:buFontTx/>
              <a:buNone/>
              <a:tabLst/>
            </a:pPr>
            <a:r>
              <a:rPr kumimoji="0" lang="vi-VN" altLang="vi-VN" sz="2400" i="0" u="none" strike="noStrike" cap="none" normalizeH="0" baseline="0" dirty="0" smtClean="0">
                <a:ln>
                  <a:noFill/>
                </a:ln>
                <a:solidFill>
                  <a:srgbClr val="005064"/>
                </a:solidFill>
                <a:effectLst/>
                <a:latin typeface="Bahnschrift Light" panose="020B0502040204020203" pitchFamily="34" charset="0"/>
              </a:rPr>
              <a:t>greet("Monica") </a:t>
            </a:r>
          </a:p>
          <a:p>
            <a:pPr eaLnBrk="0" fontAlgn="base" hangingPunct="0">
              <a:lnSpc>
                <a:spcPct val="150000"/>
              </a:lnSpc>
              <a:spcBef>
                <a:spcPct val="0"/>
              </a:spcBef>
              <a:spcAft>
                <a:spcPct val="0"/>
              </a:spcAft>
            </a:pPr>
            <a:r>
              <a:rPr lang="vi-VN" altLang="vi-VN" sz="2400" dirty="0">
                <a:solidFill>
                  <a:srgbClr val="005064"/>
                </a:solidFill>
                <a:latin typeface="Bahnschrift Light" panose="020B0502040204020203" pitchFamily="34" charset="0"/>
              </a:rPr>
              <a:t>greet("</a:t>
            </a:r>
            <a:r>
              <a:rPr lang="vi-VN" altLang="vi-VN" sz="2400" dirty="0" smtClean="0">
                <a:solidFill>
                  <a:srgbClr val="005064"/>
                </a:solidFill>
                <a:latin typeface="Bahnschrift Light" panose="020B0502040204020203" pitchFamily="34" charset="0"/>
              </a:rPr>
              <a:t>Monica“, “My name is Ricky”) </a:t>
            </a:r>
            <a:endParaRPr lang="vi-VN" altLang="vi-VN" sz="2400" dirty="0">
              <a:solidFill>
                <a:srgbClr val="005064"/>
              </a:solidFill>
              <a:latin typeface="Bahnschrift Light" panose="020B0502040204020203" pitchFamily="34" charset="0"/>
            </a:endParaRPr>
          </a:p>
        </p:txBody>
      </p:sp>
      <p:sp>
        <p:nvSpPr>
          <p:cNvPr id="22" name="Rectangle 21"/>
          <p:cNvSpPr/>
          <p:nvPr/>
        </p:nvSpPr>
        <p:spPr>
          <a:xfrm>
            <a:off x="2557941" y="4097881"/>
            <a:ext cx="8799213" cy="2123658"/>
          </a:xfrm>
          <a:prstGeom prst="rect">
            <a:avLst/>
          </a:prstGeom>
          <a:ln>
            <a:noFill/>
          </a:ln>
        </p:spPr>
        <p:txBody>
          <a:bodyPr wrap="square">
            <a:spAutoFit/>
          </a:bodyPr>
          <a:lstStyle/>
          <a:p>
            <a:pPr marL="342900" indent="-342900" algn="just">
              <a:lnSpc>
                <a:spcPct val="120000"/>
              </a:lnSpc>
              <a:buFont typeface="Courier New" panose="02070309020205020404" pitchFamily="49" charset="0"/>
              <a:buChar char="o"/>
            </a:pP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Nếu</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đối</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số</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có</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giá</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trị</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mặc</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định</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khi</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gọi</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hàm</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ta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có</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hai</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lựa</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chọn</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a:t>
            </a:r>
          </a:p>
          <a:p>
            <a:pPr algn="just">
              <a:lnSpc>
                <a:spcPct val="120000"/>
              </a:lnSpc>
            </a:pP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smtClean="0">
                <a:solidFill>
                  <a:srgbClr val="005064"/>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5064"/>
                </a:solidFill>
                <a:latin typeface="Arial" panose="020B0604020202020204" pitchFamily="34" charset="0"/>
                <a:cs typeface="Arial" panose="020B0604020202020204" pitchFamily="34" charset="0"/>
                <a:sym typeface="Symbol" panose="05050102010706020507" pitchFamily="18" charset="2"/>
              </a:rPr>
              <a:t>Không</a:t>
            </a:r>
            <a:r>
              <a:rPr lang="en-US" sz="2200" dirty="0" smtClean="0">
                <a:solidFill>
                  <a:srgbClr val="005064"/>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5064"/>
                </a:solidFill>
                <a:latin typeface="Arial" panose="020B0604020202020204" pitchFamily="34" charset="0"/>
                <a:cs typeface="Arial" panose="020B0604020202020204" pitchFamily="34" charset="0"/>
                <a:sym typeface="Symbol" panose="05050102010706020507" pitchFamily="18" charset="2"/>
              </a:rPr>
              <a:t>truyền</a:t>
            </a:r>
            <a:r>
              <a:rPr lang="en-US" sz="2200" dirty="0" smtClean="0">
                <a:solidFill>
                  <a:srgbClr val="005064"/>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5064"/>
                </a:solidFill>
                <a:latin typeface="Arial" panose="020B0604020202020204" pitchFamily="34" charset="0"/>
                <a:cs typeface="Arial" panose="020B0604020202020204" pitchFamily="34" charset="0"/>
                <a:sym typeface="Symbol" panose="05050102010706020507" pitchFamily="18" charset="2"/>
              </a:rPr>
              <a:t>tham</a:t>
            </a:r>
            <a:r>
              <a:rPr lang="en-US" sz="2200" dirty="0" smtClean="0">
                <a:solidFill>
                  <a:srgbClr val="005064"/>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5064"/>
                </a:solidFill>
                <a:latin typeface="Arial" panose="020B0604020202020204" pitchFamily="34" charset="0"/>
                <a:cs typeface="Arial" panose="020B0604020202020204" pitchFamily="34" charset="0"/>
                <a:sym typeface="Symbol" panose="05050102010706020507" pitchFamily="18" charset="2"/>
              </a:rPr>
              <a:t>số</a:t>
            </a:r>
            <a:r>
              <a:rPr lang="en-US" sz="2200" dirty="0" smtClean="0">
                <a:solidFill>
                  <a:srgbClr val="005064"/>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5064"/>
                </a:solidFill>
                <a:latin typeface="Arial" panose="020B0604020202020204" pitchFamily="34" charset="0"/>
                <a:cs typeface="Arial" panose="020B0604020202020204" pitchFamily="34" charset="0"/>
                <a:sym typeface="Symbol" panose="05050102010706020507" pitchFamily="18" charset="2"/>
              </a:rPr>
              <a:t>cho</a:t>
            </a:r>
            <a:r>
              <a:rPr lang="en-US" sz="2200" dirty="0" smtClean="0">
                <a:solidFill>
                  <a:srgbClr val="005064"/>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5064"/>
                </a:solidFill>
                <a:latin typeface="Arial" panose="020B0604020202020204" pitchFamily="34" charset="0"/>
                <a:cs typeface="Arial" panose="020B0604020202020204" pitchFamily="34" charset="0"/>
                <a:sym typeface="Symbol" panose="05050102010706020507" pitchFamily="18" charset="2"/>
              </a:rPr>
              <a:t>đối</a:t>
            </a:r>
            <a:r>
              <a:rPr lang="en-US" sz="2200" dirty="0" smtClean="0">
                <a:solidFill>
                  <a:srgbClr val="005064"/>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5064"/>
                </a:solidFill>
                <a:latin typeface="Arial" panose="020B0604020202020204" pitchFamily="34" charset="0"/>
                <a:cs typeface="Arial" panose="020B0604020202020204" pitchFamily="34" charset="0"/>
                <a:sym typeface="Symbol" panose="05050102010706020507" pitchFamily="18" charset="2"/>
              </a:rPr>
              <a:t>số</a:t>
            </a:r>
            <a:r>
              <a:rPr lang="en-US" sz="2200" dirty="0" smtClean="0">
                <a:solidFill>
                  <a:srgbClr val="005064"/>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5064"/>
                </a:solidFill>
                <a:latin typeface="Arial" panose="020B0604020202020204" pitchFamily="34" charset="0"/>
                <a:cs typeface="Arial" panose="020B0604020202020204" pitchFamily="34" charset="0"/>
                <a:sym typeface="Symbol" panose="05050102010706020507" pitchFamily="18" charset="2"/>
              </a:rPr>
              <a:t>đó</a:t>
            </a:r>
            <a:endParaRPr lang="en-US" sz="2200" dirty="0" smtClean="0">
              <a:solidFill>
                <a:srgbClr val="005064"/>
              </a:solidFill>
              <a:latin typeface="Arial" panose="020B0604020202020204" pitchFamily="34" charset="0"/>
              <a:cs typeface="Arial" panose="020B0604020202020204" pitchFamily="34" charset="0"/>
              <a:sym typeface="Symbol" panose="05050102010706020507" pitchFamily="18" charset="2"/>
            </a:endParaRPr>
          </a:p>
          <a:p>
            <a:pPr algn="just">
              <a:lnSpc>
                <a:spcPct val="120000"/>
              </a:lnSpc>
            </a:pPr>
            <a:r>
              <a:rPr lang="en-US" sz="2200" dirty="0">
                <a:solidFill>
                  <a:srgbClr val="005064"/>
                </a:solidFill>
                <a:latin typeface="Arial" panose="020B0604020202020204" pitchFamily="34" charset="0"/>
                <a:cs typeface="Arial" panose="020B0604020202020204" pitchFamily="34" charset="0"/>
                <a:sym typeface="Symbol" panose="05050102010706020507" pitchFamily="18" charset="2"/>
              </a:rPr>
              <a:t>	</a:t>
            </a:r>
            <a:r>
              <a:rPr lang="en-US" sz="2200" dirty="0" smtClean="0">
                <a:solidFill>
                  <a:srgbClr val="005064"/>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5064"/>
                </a:solidFill>
                <a:latin typeface="Arial" panose="020B0604020202020204" pitchFamily="34" charset="0"/>
                <a:cs typeface="Arial" panose="020B0604020202020204" pitchFamily="34" charset="0"/>
                <a:sym typeface="Symbol" panose="05050102010706020507" pitchFamily="18" charset="2"/>
              </a:rPr>
              <a:t>Truyền</a:t>
            </a:r>
            <a:r>
              <a:rPr lang="en-US" sz="2200" dirty="0" smtClean="0">
                <a:solidFill>
                  <a:srgbClr val="005064"/>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5064"/>
                </a:solidFill>
                <a:latin typeface="Arial" panose="020B0604020202020204" pitchFamily="34" charset="0"/>
                <a:cs typeface="Arial" panose="020B0604020202020204" pitchFamily="34" charset="0"/>
                <a:sym typeface="Symbol" panose="05050102010706020507" pitchFamily="18" charset="2"/>
              </a:rPr>
              <a:t>tham</a:t>
            </a:r>
            <a:r>
              <a:rPr lang="en-US" sz="2200" dirty="0" smtClean="0">
                <a:solidFill>
                  <a:srgbClr val="005064"/>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5064"/>
                </a:solidFill>
                <a:latin typeface="Arial" panose="020B0604020202020204" pitchFamily="34" charset="0"/>
                <a:cs typeface="Arial" panose="020B0604020202020204" pitchFamily="34" charset="0"/>
                <a:sym typeface="Symbol" panose="05050102010706020507" pitchFamily="18" charset="2"/>
              </a:rPr>
              <a:t>số</a:t>
            </a:r>
            <a:r>
              <a:rPr lang="en-US" sz="2200" dirty="0" smtClean="0">
                <a:solidFill>
                  <a:srgbClr val="005064"/>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5064"/>
                </a:solidFill>
                <a:latin typeface="Arial" panose="020B0604020202020204" pitchFamily="34" charset="0"/>
                <a:cs typeface="Arial" panose="020B0604020202020204" pitchFamily="34" charset="0"/>
                <a:sym typeface="Symbol" panose="05050102010706020507" pitchFamily="18" charset="2"/>
              </a:rPr>
              <a:t>như</a:t>
            </a:r>
            <a:r>
              <a:rPr lang="en-US" sz="2200" dirty="0" smtClean="0">
                <a:solidFill>
                  <a:srgbClr val="005064"/>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5064"/>
                </a:solidFill>
                <a:latin typeface="Arial" panose="020B0604020202020204" pitchFamily="34" charset="0"/>
                <a:cs typeface="Arial" panose="020B0604020202020204" pitchFamily="34" charset="0"/>
                <a:sym typeface="Symbol" panose="05050102010706020507" pitchFamily="18" charset="2"/>
              </a:rPr>
              <a:t>bình</a:t>
            </a:r>
            <a:r>
              <a:rPr lang="en-US" sz="2200" dirty="0" smtClean="0">
                <a:solidFill>
                  <a:srgbClr val="005064"/>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5064"/>
                </a:solidFill>
                <a:latin typeface="Arial" panose="020B0604020202020204" pitchFamily="34" charset="0"/>
                <a:cs typeface="Arial" panose="020B0604020202020204" pitchFamily="34" charset="0"/>
                <a:sym typeface="Symbol" panose="05050102010706020507" pitchFamily="18" charset="2"/>
              </a:rPr>
              <a:t>thường</a:t>
            </a:r>
            <a:r>
              <a:rPr lang="en-US" sz="2200" dirty="0" smtClean="0">
                <a:solidFill>
                  <a:srgbClr val="005064"/>
                </a:solidFill>
                <a:latin typeface="Arial" panose="020B0604020202020204" pitchFamily="34" charset="0"/>
                <a:cs typeface="Arial" panose="020B0604020202020204" pitchFamily="34" charset="0"/>
                <a:sym typeface="Symbol" panose="05050102010706020507" pitchFamily="18" charset="2"/>
              </a:rPr>
              <a:t>.</a:t>
            </a:r>
            <a:endParaRPr lang="en-US" sz="2200" dirty="0">
              <a:solidFill>
                <a:srgbClr val="005064"/>
              </a:solidFill>
              <a:latin typeface="Arial" panose="020B0604020202020204" pitchFamily="34" charset="0"/>
              <a:cs typeface="Arial" panose="020B0604020202020204" pitchFamily="34" charset="0"/>
              <a:sym typeface="Symbol" panose="05050102010706020507" pitchFamily="18" charset="2"/>
            </a:endParaRPr>
          </a:p>
          <a:p>
            <a:pPr marL="342900" indent="-342900" algn="just">
              <a:lnSpc>
                <a:spcPct val="120000"/>
              </a:lnSpc>
              <a:buFont typeface="Courier New" panose="02070309020205020404" pitchFamily="49" charset="0"/>
              <a:buChar char="o"/>
            </a:pP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Không</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được</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định</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nghĩa</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một</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đối</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số</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không</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mặc</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định</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theo</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sau</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một</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đối</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số</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mặc</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định</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a:t>
            </a:r>
          </a:p>
        </p:txBody>
      </p:sp>
    </p:spTree>
    <p:extLst>
      <p:ext uri="{BB962C8B-B14F-4D97-AF65-F5344CB8AC3E}">
        <p14:creationId xmlns:p14="http://schemas.microsoft.com/office/powerpoint/2010/main" val="8958111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23</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2: Functions &amp; Modules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0" name="Rectangle 19"/>
          <p:cNvSpPr/>
          <p:nvPr/>
        </p:nvSpPr>
        <p:spPr>
          <a:xfrm>
            <a:off x="3060021" y="120966"/>
            <a:ext cx="8903090" cy="570541"/>
          </a:xfrm>
          <a:prstGeom prst="rect">
            <a:avLst/>
          </a:prstGeom>
        </p:spPr>
        <p:txBody>
          <a:bodyPr wrap="square">
            <a:spAutoFit/>
          </a:bodyPr>
          <a:lstStyle/>
          <a:p>
            <a:pPr marL="342900" indent="-342900" algn="r">
              <a:lnSpc>
                <a:spcPct val="120000"/>
              </a:lnSpc>
              <a:buFont typeface="Arial" panose="020B0604020202020204" pitchFamily="34" charset="0"/>
              <a:buChar char="•"/>
            </a:pPr>
            <a:r>
              <a:rPr lang="en-US" sz="2800" b="1" dirty="0" smtClean="0">
                <a:solidFill>
                  <a:schemeClr val="bg1"/>
                </a:solidFill>
                <a:latin typeface="Bahnschrift SemiBold" panose="020B0502040204020203" pitchFamily="34" charset="0"/>
                <a:cs typeface="Arial" panose="020B0604020202020204" pitchFamily="34" charset="0"/>
              </a:rPr>
              <a:t>Arguments – </a:t>
            </a:r>
            <a:r>
              <a:rPr lang="en-US" sz="2800" b="1" dirty="0" err="1" smtClean="0">
                <a:solidFill>
                  <a:schemeClr val="bg1"/>
                </a:solidFill>
                <a:latin typeface="Bahnschrift SemiBold" panose="020B0502040204020203" pitchFamily="34" charset="0"/>
                <a:cs typeface="Arial" panose="020B0604020202020204" pitchFamily="34" charset="0"/>
              </a:rPr>
              <a:t>Tham</a:t>
            </a:r>
            <a:r>
              <a:rPr lang="en-US" sz="2800" b="1" dirty="0" smtClean="0">
                <a:solidFill>
                  <a:schemeClr val="bg1"/>
                </a:solidFill>
                <a:latin typeface="Bahnschrift SemiBold" panose="020B0502040204020203" pitchFamily="34" charset="0"/>
                <a:cs typeface="Arial" panose="020B0604020202020204" pitchFamily="34" charset="0"/>
              </a:rPr>
              <a:t> </a:t>
            </a:r>
            <a:r>
              <a:rPr lang="en-US" sz="2800" b="1" dirty="0" err="1" smtClean="0">
                <a:solidFill>
                  <a:schemeClr val="bg1"/>
                </a:solidFill>
                <a:latin typeface="Bahnschrift SemiBold" panose="020B0502040204020203" pitchFamily="34" charset="0"/>
                <a:cs typeface="Arial" panose="020B0604020202020204" pitchFamily="34" charset="0"/>
              </a:rPr>
              <a:t>số</a:t>
            </a:r>
            <a:endParaRPr lang="en-US" sz="2800" b="1" dirty="0" smtClean="0">
              <a:solidFill>
                <a:schemeClr val="bg1"/>
              </a:solidFill>
              <a:latin typeface="Bahnschrift SemiBold" panose="020B0502040204020203" pitchFamily="34" charset="0"/>
              <a:cs typeface="Arial" panose="020B0604020202020204" pitchFamily="34" charset="0"/>
            </a:endParaRPr>
          </a:p>
        </p:txBody>
      </p:sp>
      <p:sp>
        <p:nvSpPr>
          <p:cNvPr id="2" name="Rectangle 1"/>
          <p:cNvSpPr/>
          <p:nvPr/>
        </p:nvSpPr>
        <p:spPr>
          <a:xfrm>
            <a:off x="-6352" y="889001"/>
            <a:ext cx="2139952" cy="555336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320000"/>
              </a:lnSpc>
            </a:pPr>
            <a:r>
              <a:rPr lang="en-US" b="1" dirty="0" smtClean="0">
                <a:solidFill>
                  <a:schemeClr val="bg2">
                    <a:lumMod val="50000"/>
                  </a:schemeClr>
                </a:solidFill>
                <a:latin typeface="Arial" panose="020B0604020202020204" pitchFamily="34" charset="0"/>
                <a:cs typeface="Arial" panose="020B0604020202020204" pitchFamily="34" charset="0"/>
              </a:rPr>
              <a:t>BÀI 2</a:t>
            </a:r>
          </a:p>
          <a:p>
            <a:pPr algn="ctr">
              <a:lnSpc>
                <a:spcPct val="320000"/>
              </a:lnSpc>
            </a:pPr>
            <a:r>
              <a:rPr lang="en-US" b="1" dirty="0" smtClean="0">
                <a:solidFill>
                  <a:schemeClr val="bg2">
                    <a:lumMod val="50000"/>
                  </a:schemeClr>
                </a:solidFill>
                <a:latin typeface="Arial" panose="020B0604020202020204" pitchFamily="34" charset="0"/>
                <a:cs typeface="Arial" panose="020B0604020202020204" pitchFamily="34" charset="0"/>
              </a:rPr>
              <a:t>Python </a:t>
            </a:r>
            <a:r>
              <a:rPr lang="en-US" b="1" dirty="0">
                <a:solidFill>
                  <a:schemeClr val="bg2">
                    <a:lumMod val="50000"/>
                  </a:schemeClr>
                </a:solidFill>
                <a:latin typeface="Arial" panose="020B0604020202020204" pitchFamily="34" charset="0"/>
                <a:cs typeface="Arial" panose="020B0604020202020204" pitchFamily="34" charset="0"/>
              </a:rPr>
              <a:t>functions</a:t>
            </a:r>
          </a:p>
          <a:p>
            <a:pPr algn="ctr">
              <a:lnSpc>
                <a:spcPct val="320000"/>
              </a:lnSpc>
            </a:pPr>
            <a:r>
              <a:rPr lang="en-US" b="1" dirty="0" smtClean="0">
                <a:solidFill>
                  <a:schemeClr val="bg2">
                    <a:lumMod val="10000"/>
                  </a:schemeClr>
                </a:solidFill>
                <a:latin typeface="Arial" panose="020B0604020202020204" pitchFamily="34" charset="0"/>
                <a:cs typeface="Arial" panose="020B0604020202020204" pitchFamily="34" charset="0"/>
              </a:rPr>
              <a:t>Arguments</a:t>
            </a:r>
            <a:endParaRPr lang="en-US" b="1" dirty="0">
              <a:solidFill>
                <a:schemeClr val="bg2">
                  <a:lumMod val="10000"/>
                </a:schemeClr>
              </a:solidFill>
              <a:latin typeface="Arial" panose="020B0604020202020204" pitchFamily="34" charset="0"/>
              <a:cs typeface="Arial" panose="020B0604020202020204" pitchFamily="34" charset="0"/>
            </a:endParaRP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Global variables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modules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a:t>
            </a:r>
            <a:r>
              <a:rPr lang="en-US" b="1" dirty="0" smtClean="0">
                <a:solidFill>
                  <a:schemeClr val="bg2">
                    <a:lumMod val="50000"/>
                  </a:schemeClr>
                </a:solidFill>
                <a:latin typeface="Arial" panose="020B0604020202020204" pitchFamily="34" charset="0"/>
                <a:cs typeface="Arial" panose="020B0604020202020204" pitchFamily="34" charset="0"/>
              </a:rPr>
              <a:t>package</a:t>
            </a:r>
          </a:p>
          <a:p>
            <a:pPr algn="ctr">
              <a:lnSpc>
                <a:spcPct val="320000"/>
              </a:lnSpc>
            </a:pPr>
            <a:endParaRPr lang="en-US" b="1" dirty="0">
              <a:solidFill>
                <a:schemeClr val="bg2">
                  <a:lumMod val="50000"/>
                </a:schemeClr>
              </a:solidFill>
              <a:latin typeface="Arial" panose="020B0604020202020204" pitchFamily="34" charset="0"/>
              <a:cs typeface="Arial" panose="020B0604020202020204" pitchFamily="34" charset="0"/>
            </a:endParaRPr>
          </a:p>
        </p:txBody>
      </p:sp>
      <p:sp>
        <p:nvSpPr>
          <p:cNvPr id="15" name="Rectangle 14"/>
          <p:cNvSpPr/>
          <p:nvPr/>
        </p:nvSpPr>
        <p:spPr>
          <a:xfrm>
            <a:off x="2557941" y="961164"/>
            <a:ext cx="8858204" cy="570541"/>
          </a:xfrm>
          <a:prstGeom prst="rect">
            <a:avLst/>
          </a:prstGeom>
        </p:spPr>
        <p:txBody>
          <a:bodyPr wrap="square">
            <a:spAutoFit/>
          </a:bodyPr>
          <a:lstStyle/>
          <a:p>
            <a:pPr marL="342900" indent="-342900">
              <a:lnSpc>
                <a:spcPct val="120000"/>
              </a:lnSpc>
              <a:buFont typeface="Arial" panose="020B0604020202020204" pitchFamily="34" charset="0"/>
              <a:buChar char="•"/>
            </a:pPr>
            <a:r>
              <a:rPr lang="en-US" sz="2800" b="1" dirty="0" err="1" smtClean="0">
                <a:solidFill>
                  <a:srgbClr val="005064"/>
                </a:solidFill>
                <a:latin typeface="Bahnschrift SemiBold" panose="020B0502040204020203" pitchFamily="34" charset="0"/>
                <a:cs typeface="Arial" panose="020B0604020202020204" pitchFamily="34" charset="0"/>
              </a:rPr>
              <a:t>Truyền</a:t>
            </a:r>
            <a:r>
              <a:rPr lang="en-US" sz="2800" b="1" dirty="0" smtClean="0">
                <a:solidFill>
                  <a:srgbClr val="005064"/>
                </a:solidFill>
                <a:latin typeface="Bahnschrift SemiBold" panose="020B0502040204020203" pitchFamily="34" charset="0"/>
                <a:cs typeface="Arial" panose="020B0604020202020204" pitchFamily="34" charset="0"/>
              </a:rPr>
              <a:t> </a:t>
            </a:r>
            <a:r>
              <a:rPr lang="en-US" sz="2800" b="1" dirty="0" err="1" smtClean="0">
                <a:solidFill>
                  <a:srgbClr val="005064"/>
                </a:solidFill>
                <a:latin typeface="Bahnschrift SemiBold" panose="020B0502040204020203" pitchFamily="34" charset="0"/>
                <a:cs typeface="Arial" panose="020B0604020202020204" pitchFamily="34" charset="0"/>
              </a:rPr>
              <a:t>tham</a:t>
            </a:r>
            <a:r>
              <a:rPr lang="en-US" sz="2800" b="1" dirty="0" smtClean="0">
                <a:solidFill>
                  <a:srgbClr val="005064"/>
                </a:solidFill>
                <a:latin typeface="Bahnschrift SemiBold" panose="020B0502040204020203" pitchFamily="34" charset="0"/>
                <a:cs typeface="Arial" panose="020B0604020202020204" pitchFamily="34" charset="0"/>
              </a:rPr>
              <a:t> </a:t>
            </a:r>
            <a:r>
              <a:rPr lang="en-US" sz="2800" b="1" dirty="0" err="1" smtClean="0">
                <a:solidFill>
                  <a:srgbClr val="005064"/>
                </a:solidFill>
                <a:latin typeface="Bahnschrift SemiBold" panose="020B0502040204020203" pitchFamily="34" charset="0"/>
                <a:cs typeface="Arial" panose="020B0604020202020204" pitchFamily="34" charset="0"/>
              </a:rPr>
              <a:t>số</a:t>
            </a:r>
            <a:r>
              <a:rPr lang="en-US" sz="2800" b="1" dirty="0" smtClean="0">
                <a:solidFill>
                  <a:srgbClr val="005064"/>
                </a:solidFill>
                <a:latin typeface="Bahnschrift SemiBold" panose="020B0502040204020203" pitchFamily="34" charset="0"/>
                <a:cs typeface="Arial" panose="020B0604020202020204" pitchFamily="34" charset="0"/>
              </a:rPr>
              <a:t> </a:t>
            </a:r>
            <a:r>
              <a:rPr lang="en-US" sz="2800" b="1" dirty="0" err="1" smtClean="0">
                <a:solidFill>
                  <a:srgbClr val="005064"/>
                </a:solidFill>
                <a:latin typeface="Bahnschrift SemiBold" panose="020B0502040204020203" pitchFamily="34" charset="0"/>
                <a:cs typeface="Arial" panose="020B0604020202020204" pitchFamily="34" charset="0"/>
              </a:rPr>
              <a:t>theo</a:t>
            </a:r>
            <a:r>
              <a:rPr lang="en-US" sz="2800" b="1" dirty="0" smtClean="0">
                <a:solidFill>
                  <a:srgbClr val="005064"/>
                </a:solidFill>
                <a:latin typeface="Bahnschrift SemiBold" panose="020B0502040204020203" pitchFamily="34" charset="0"/>
                <a:cs typeface="Arial" panose="020B0604020202020204" pitchFamily="34" charset="0"/>
              </a:rPr>
              <a:t> </a:t>
            </a:r>
            <a:r>
              <a:rPr lang="en-US" sz="2800" b="1" dirty="0" err="1" smtClean="0">
                <a:solidFill>
                  <a:srgbClr val="005064"/>
                </a:solidFill>
                <a:latin typeface="Bahnschrift SemiBold" panose="020B0502040204020203" pitchFamily="34" charset="0"/>
                <a:cs typeface="Arial" panose="020B0604020202020204" pitchFamily="34" charset="0"/>
              </a:rPr>
              <a:t>từ</a:t>
            </a:r>
            <a:r>
              <a:rPr lang="en-US" sz="2800" b="1" dirty="0" smtClean="0">
                <a:solidFill>
                  <a:srgbClr val="005064"/>
                </a:solidFill>
                <a:latin typeface="Bahnschrift SemiBold" panose="020B0502040204020203" pitchFamily="34" charset="0"/>
                <a:cs typeface="Arial" panose="020B0604020202020204" pitchFamily="34" charset="0"/>
              </a:rPr>
              <a:t> </a:t>
            </a:r>
            <a:r>
              <a:rPr lang="en-US" sz="2800" b="1" dirty="0" err="1" smtClean="0">
                <a:solidFill>
                  <a:srgbClr val="005064"/>
                </a:solidFill>
                <a:latin typeface="Bahnschrift SemiBold" panose="020B0502040204020203" pitchFamily="34" charset="0"/>
                <a:cs typeface="Arial" panose="020B0604020202020204" pitchFamily="34" charset="0"/>
              </a:rPr>
              <a:t>khóa</a:t>
            </a:r>
            <a:endParaRPr lang="en-US" sz="2800" b="1" dirty="0" smtClean="0">
              <a:solidFill>
                <a:srgbClr val="005064"/>
              </a:solidFill>
              <a:latin typeface="Bahnschrift SemiBold" panose="020B0502040204020203" pitchFamily="34" charset="0"/>
              <a:cs typeface="Arial" panose="020B0604020202020204" pitchFamily="34" charset="0"/>
            </a:endParaRPr>
          </a:p>
        </p:txBody>
      </p:sp>
      <p:sp>
        <p:nvSpPr>
          <p:cNvPr id="14" name="Rectangle 2"/>
          <p:cNvSpPr>
            <a:spLocks noChangeArrowheads="1"/>
          </p:cNvSpPr>
          <p:nvPr/>
        </p:nvSpPr>
        <p:spPr bwMode="auto">
          <a:xfrm>
            <a:off x="3865417" y="1614256"/>
            <a:ext cx="6539345" cy="2769989"/>
          </a:xfrm>
          <a:prstGeom prst="rect">
            <a:avLst/>
          </a:prstGeom>
          <a:solidFill>
            <a:schemeClr val="bg2"/>
          </a:solidFill>
          <a:ln>
            <a:solidFill>
              <a:schemeClr val="bg2">
                <a:lumMod val="75000"/>
              </a:schemeClr>
            </a:solid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vi-VN" altLang="vi-VN" sz="2400" b="1" i="0" u="none" strike="noStrike" cap="none" normalizeH="0" baseline="0" dirty="0" smtClean="0">
                <a:ln>
                  <a:noFill/>
                </a:ln>
                <a:solidFill>
                  <a:srgbClr val="005064"/>
                </a:solidFill>
                <a:effectLst/>
                <a:latin typeface="Bahnschrift Light" panose="020B0502040204020203" pitchFamily="34" charset="0"/>
              </a:rPr>
              <a:t>def  greet</a:t>
            </a:r>
            <a:r>
              <a:rPr kumimoji="0" lang="vi-VN" altLang="vi-VN" sz="2400" i="0" u="none" strike="noStrike" cap="none" normalizeH="0" baseline="0" dirty="0" smtClean="0">
                <a:ln>
                  <a:noFill/>
                </a:ln>
                <a:solidFill>
                  <a:srgbClr val="00B050"/>
                </a:solidFill>
                <a:effectLst/>
                <a:latin typeface="Bahnschrift Light" panose="020B0502040204020203" pitchFamily="34" charset="0"/>
              </a:rPr>
              <a:t>(name,  msg): </a:t>
            </a:r>
          </a:p>
          <a:p>
            <a:pPr marL="0" marR="0" lvl="0" indent="0" algn="l" defTabSz="914400" rtl="0" eaLnBrk="0" fontAlgn="base" latinLnBrk="0" hangingPunct="0">
              <a:lnSpc>
                <a:spcPct val="150000"/>
              </a:lnSpc>
              <a:spcBef>
                <a:spcPct val="0"/>
              </a:spcBef>
              <a:spcAft>
                <a:spcPct val="0"/>
              </a:spcAft>
              <a:buClrTx/>
              <a:buSzTx/>
              <a:buFontTx/>
              <a:buNone/>
              <a:tabLst/>
            </a:pPr>
            <a:r>
              <a:rPr lang="vi-VN" altLang="vi-VN" sz="2400" dirty="0">
                <a:solidFill>
                  <a:srgbClr val="00B050"/>
                </a:solidFill>
                <a:latin typeface="Bahnschrift Light" panose="020B0502040204020203" pitchFamily="34" charset="0"/>
              </a:rPr>
              <a:t>	</a:t>
            </a:r>
            <a:r>
              <a:rPr kumimoji="0" lang="vi-VN" altLang="vi-VN" sz="2400" i="0" u="none" strike="noStrike" cap="none" normalizeH="0" baseline="0" dirty="0" smtClean="0">
                <a:ln>
                  <a:noFill/>
                </a:ln>
                <a:solidFill>
                  <a:srgbClr val="00B050"/>
                </a:solidFill>
                <a:effectLst/>
                <a:latin typeface="Bahnschrift Light" panose="020B0502040204020203" pitchFamily="34" charset="0"/>
              </a:rPr>
              <a:t>print("Hello", name + ', ' + msg)</a:t>
            </a:r>
          </a:p>
          <a:p>
            <a:pPr marL="0" marR="0" lvl="0" indent="0" algn="l" defTabSz="914400" rtl="0" eaLnBrk="0" fontAlgn="base" latinLnBrk="0" hangingPunct="0">
              <a:lnSpc>
                <a:spcPct val="150000"/>
              </a:lnSpc>
              <a:spcBef>
                <a:spcPct val="0"/>
              </a:spcBef>
              <a:spcAft>
                <a:spcPct val="0"/>
              </a:spcAft>
              <a:buClrTx/>
              <a:buSzTx/>
              <a:buFontTx/>
              <a:buNone/>
              <a:tabLst/>
            </a:pPr>
            <a:r>
              <a:rPr kumimoji="0" lang="vi-VN" altLang="vi-VN" sz="2400" i="0" u="none" strike="noStrike" cap="none" normalizeH="0" baseline="0" dirty="0" smtClean="0">
                <a:ln>
                  <a:noFill/>
                </a:ln>
                <a:solidFill>
                  <a:srgbClr val="005064"/>
                </a:solidFill>
                <a:effectLst/>
                <a:latin typeface="Bahnschrift Light" panose="020B0502040204020203" pitchFamily="34" charset="0"/>
              </a:rPr>
              <a:t>greet(name = "Monica“, msg = “How</a:t>
            </a:r>
            <a:r>
              <a:rPr kumimoji="0" lang="vi-VN" altLang="vi-VN" sz="2400" i="0" u="none" strike="noStrike" cap="none" normalizeH="0" dirty="0" smtClean="0">
                <a:ln>
                  <a:noFill/>
                </a:ln>
                <a:solidFill>
                  <a:srgbClr val="005064"/>
                </a:solidFill>
                <a:effectLst/>
                <a:latin typeface="Bahnschrift Light" panose="020B0502040204020203" pitchFamily="34" charset="0"/>
              </a:rPr>
              <a:t> are you?”</a:t>
            </a:r>
            <a:r>
              <a:rPr kumimoji="0" lang="vi-VN" altLang="vi-VN" sz="2400" i="0" u="none" strike="noStrike" cap="none" normalizeH="0" baseline="0" dirty="0" smtClean="0">
                <a:ln>
                  <a:noFill/>
                </a:ln>
                <a:solidFill>
                  <a:srgbClr val="005064"/>
                </a:solidFill>
                <a:effectLst/>
                <a:latin typeface="Bahnschrift Light" panose="020B0502040204020203" pitchFamily="34" charset="0"/>
              </a:rPr>
              <a:t>) </a:t>
            </a:r>
          </a:p>
          <a:p>
            <a:pPr lvl="0" eaLnBrk="0" fontAlgn="base" hangingPunct="0">
              <a:lnSpc>
                <a:spcPct val="150000"/>
              </a:lnSpc>
              <a:spcBef>
                <a:spcPct val="0"/>
              </a:spcBef>
              <a:spcAft>
                <a:spcPct val="0"/>
              </a:spcAft>
            </a:pPr>
            <a:r>
              <a:rPr lang="vi-VN" altLang="vi-VN" sz="2400" dirty="0" smtClean="0">
                <a:solidFill>
                  <a:srgbClr val="005064"/>
                </a:solidFill>
                <a:latin typeface="Bahnschrift Light" panose="020B0502040204020203" pitchFamily="34" charset="0"/>
              </a:rPr>
              <a:t>greet(msg </a:t>
            </a:r>
            <a:r>
              <a:rPr lang="vi-VN" altLang="vi-VN" sz="2400" dirty="0">
                <a:solidFill>
                  <a:srgbClr val="005064"/>
                </a:solidFill>
                <a:latin typeface="Bahnschrift Light" panose="020B0502040204020203" pitchFamily="34" charset="0"/>
              </a:rPr>
              <a:t>= “How are you</a:t>
            </a:r>
            <a:r>
              <a:rPr lang="vi-VN" altLang="vi-VN" sz="2400" dirty="0" smtClean="0">
                <a:solidFill>
                  <a:srgbClr val="005064"/>
                </a:solidFill>
                <a:latin typeface="Bahnschrift Light" panose="020B0502040204020203" pitchFamily="34" charset="0"/>
              </a:rPr>
              <a:t>?”, </a:t>
            </a:r>
            <a:r>
              <a:rPr lang="vi-VN" altLang="vi-VN" sz="2400" dirty="0">
                <a:solidFill>
                  <a:srgbClr val="005064"/>
                </a:solidFill>
                <a:latin typeface="Bahnschrift Light" panose="020B0502040204020203" pitchFamily="34" charset="0"/>
              </a:rPr>
              <a:t>name = "Monica“</a:t>
            </a:r>
            <a:r>
              <a:rPr lang="vi-VN" altLang="vi-VN" sz="2400" dirty="0" smtClean="0">
                <a:solidFill>
                  <a:srgbClr val="005064"/>
                </a:solidFill>
                <a:latin typeface="Bahnschrift Light" panose="020B0502040204020203" pitchFamily="34" charset="0"/>
              </a:rPr>
              <a:t>) </a:t>
            </a:r>
          </a:p>
          <a:p>
            <a:pPr eaLnBrk="0" fontAlgn="base" hangingPunct="0">
              <a:lnSpc>
                <a:spcPct val="150000"/>
              </a:lnSpc>
              <a:spcBef>
                <a:spcPct val="0"/>
              </a:spcBef>
              <a:spcAft>
                <a:spcPct val="0"/>
              </a:spcAft>
            </a:pPr>
            <a:r>
              <a:rPr lang="vi-VN" altLang="vi-VN" sz="2400" dirty="0" smtClean="0">
                <a:solidFill>
                  <a:srgbClr val="005064"/>
                </a:solidFill>
                <a:latin typeface="Bahnschrift Light" panose="020B0502040204020203" pitchFamily="34" charset="0"/>
              </a:rPr>
              <a:t>greet("Monica</a:t>
            </a:r>
            <a:r>
              <a:rPr lang="vi-VN" altLang="vi-VN" sz="2400" dirty="0">
                <a:solidFill>
                  <a:srgbClr val="005064"/>
                </a:solidFill>
                <a:latin typeface="Bahnschrift Light" panose="020B0502040204020203" pitchFamily="34" charset="0"/>
              </a:rPr>
              <a:t>“, msg = “How are you?”) </a:t>
            </a:r>
          </a:p>
        </p:txBody>
      </p:sp>
      <p:sp>
        <p:nvSpPr>
          <p:cNvPr id="22" name="Rectangle 21"/>
          <p:cNvSpPr/>
          <p:nvPr/>
        </p:nvSpPr>
        <p:spPr>
          <a:xfrm>
            <a:off x="2584081" y="4462077"/>
            <a:ext cx="8799213" cy="498598"/>
          </a:xfrm>
          <a:prstGeom prst="rect">
            <a:avLst/>
          </a:prstGeom>
          <a:ln>
            <a:noFill/>
          </a:ln>
        </p:spPr>
        <p:txBody>
          <a:bodyPr wrap="square">
            <a:spAutoFit/>
          </a:bodyPr>
          <a:lstStyle/>
          <a:p>
            <a:pPr marL="342900" indent="-342900" algn="just">
              <a:lnSpc>
                <a:spcPct val="120000"/>
              </a:lnSpc>
              <a:buFont typeface="Courier New" panose="02070309020205020404" pitchFamily="49" charset="0"/>
              <a:buChar char="o"/>
            </a:pP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Sử</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dụng</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từ</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khóa</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là</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tên</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đối</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để</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truyền</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tham</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số</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a:t>
            </a:r>
          </a:p>
        </p:txBody>
      </p:sp>
      <p:sp>
        <p:nvSpPr>
          <p:cNvPr id="17" name="Rectangle 16"/>
          <p:cNvSpPr/>
          <p:nvPr/>
        </p:nvSpPr>
        <p:spPr>
          <a:xfrm>
            <a:off x="5146277" y="4932925"/>
            <a:ext cx="3674819" cy="498598"/>
          </a:xfrm>
          <a:prstGeom prst="rect">
            <a:avLst/>
          </a:prstGeom>
          <a:ln>
            <a:noFill/>
          </a:ln>
        </p:spPr>
        <p:txBody>
          <a:bodyPr wrap="square">
            <a:spAutoFit/>
          </a:bodyPr>
          <a:lstStyle/>
          <a:p>
            <a:pPr algn="just">
              <a:lnSpc>
                <a:spcPct val="120000"/>
              </a:lnSpc>
            </a:pP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Tên_đối_số</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Giá_trị</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a:t>
            </a:r>
          </a:p>
        </p:txBody>
      </p:sp>
      <p:sp>
        <p:nvSpPr>
          <p:cNvPr id="18" name="Rectangle 17"/>
          <p:cNvSpPr/>
          <p:nvPr/>
        </p:nvSpPr>
        <p:spPr>
          <a:xfrm>
            <a:off x="2587436" y="5509355"/>
            <a:ext cx="8799213" cy="904863"/>
          </a:xfrm>
          <a:prstGeom prst="rect">
            <a:avLst/>
          </a:prstGeom>
          <a:ln>
            <a:noFill/>
          </a:ln>
        </p:spPr>
        <p:txBody>
          <a:bodyPr wrap="square">
            <a:spAutoFit/>
          </a:bodyPr>
          <a:lstStyle/>
          <a:p>
            <a:pPr marL="342900" indent="-342900" algn="just">
              <a:lnSpc>
                <a:spcPct val="120000"/>
              </a:lnSpc>
              <a:buFont typeface="Courier New" panose="02070309020205020404" pitchFamily="49" charset="0"/>
              <a:buChar char="o"/>
            </a:pP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Không</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được</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truyền</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tham</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số</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theo</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từ</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khóa</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theo</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sau</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đó</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là</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1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tham</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số</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không</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theo</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từ</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khóa</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a:t>
            </a:r>
          </a:p>
        </p:txBody>
      </p:sp>
    </p:spTree>
    <p:extLst>
      <p:ext uri="{BB962C8B-B14F-4D97-AF65-F5344CB8AC3E}">
        <p14:creationId xmlns:p14="http://schemas.microsoft.com/office/powerpoint/2010/main" val="33047944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24</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2: Functions &amp; Modules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0" name="Rectangle 19"/>
          <p:cNvSpPr/>
          <p:nvPr/>
        </p:nvSpPr>
        <p:spPr>
          <a:xfrm>
            <a:off x="3060021" y="120966"/>
            <a:ext cx="8903090" cy="570541"/>
          </a:xfrm>
          <a:prstGeom prst="rect">
            <a:avLst/>
          </a:prstGeom>
        </p:spPr>
        <p:txBody>
          <a:bodyPr wrap="square">
            <a:spAutoFit/>
          </a:bodyPr>
          <a:lstStyle/>
          <a:p>
            <a:pPr marL="342900" indent="-342900" algn="r">
              <a:lnSpc>
                <a:spcPct val="120000"/>
              </a:lnSpc>
              <a:buFont typeface="Arial" panose="020B0604020202020204" pitchFamily="34" charset="0"/>
              <a:buChar char="•"/>
            </a:pPr>
            <a:r>
              <a:rPr lang="en-US" sz="2800" b="1" dirty="0" smtClean="0">
                <a:solidFill>
                  <a:schemeClr val="bg1"/>
                </a:solidFill>
                <a:latin typeface="Bahnschrift SemiBold" panose="020B0502040204020203" pitchFamily="34" charset="0"/>
                <a:cs typeface="Arial" panose="020B0604020202020204" pitchFamily="34" charset="0"/>
              </a:rPr>
              <a:t>Arguments – </a:t>
            </a:r>
            <a:r>
              <a:rPr lang="en-US" sz="2800" b="1" dirty="0" err="1" smtClean="0">
                <a:solidFill>
                  <a:schemeClr val="bg1"/>
                </a:solidFill>
                <a:latin typeface="Bahnschrift SemiBold" panose="020B0502040204020203" pitchFamily="34" charset="0"/>
                <a:cs typeface="Arial" panose="020B0604020202020204" pitchFamily="34" charset="0"/>
              </a:rPr>
              <a:t>Tham</a:t>
            </a:r>
            <a:r>
              <a:rPr lang="en-US" sz="2800" b="1" dirty="0" smtClean="0">
                <a:solidFill>
                  <a:schemeClr val="bg1"/>
                </a:solidFill>
                <a:latin typeface="Bahnschrift SemiBold" panose="020B0502040204020203" pitchFamily="34" charset="0"/>
                <a:cs typeface="Arial" panose="020B0604020202020204" pitchFamily="34" charset="0"/>
              </a:rPr>
              <a:t> </a:t>
            </a:r>
            <a:r>
              <a:rPr lang="en-US" sz="2800" b="1" dirty="0" err="1" smtClean="0">
                <a:solidFill>
                  <a:schemeClr val="bg1"/>
                </a:solidFill>
                <a:latin typeface="Bahnschrift SemiBold" panose="020B0502040204020203" pitchFamily="34" charset="0"/>
                <a:cs typeface="Arial" panose="020B0604020202020204" pitchFamily="34" charset="0"/>
              </a:rPr>
              <a:t>số</a:t>
            </a:r>
            <a:endParaRPr lang="en-US" sz="2800" b="1" dirty="0" smtClean="0">
              <a:solidFill>
                <a:schemeClr val="bg1"/>
              </a:solidFill>
              <a:latin typeface="Bahnschrift SemiBold" panose="020B0502040204020203" pitchFamily="34" charset="0"/>
              <a:cs typeface="Arial" panose="020B0604020202020204" pitchFamily="34" charset="0"/>
            </a:endParaRPr>
          </a:p>
        </p:txBody>
      </p:sp>
      <p:sp>
        <p:nvSpPr>
          <p:cNvPr id="2" name="Rectangle 1"/>
          <p:cNvSpPr/>
          <p:nvPr/>
        </p:nvSpPr>
        <p:spPr>
          <a:xfrm>
            <a:off x="-6352" y="889001"/>
            <a:ext cx="2139952" cy="555336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320000"/>
              </a:lnSpc>
            </a:pPr>
            <a:r>
              <a:rPr lang="en-US" b="1" dirty="0" smtClean="0">
                <a:solidFill>
                  <a:schemeClr val="bg2">
                    <a:lumMod val="50000"/>
                  </a:schemeClr>
                </a:solidFill>
                <a:latin typeface="Arial" panose="020B0604020202020204" pitchFamily="34" charset="0"/>
                <a:cs typeface="Arial" panose="020B0604020202020204" pitchFamily="34" charset="0"/>
              </a:rPr>
              <a:t>BÀI 2</a:t>
            </a:r>
          </a:p>
          <a:p>
            <a:pPr algn="ctr">
              <a:lnSpc>
                <a:spcPct val="320000"/>
              </a:lnSpc>
            </a:pPr>
            <a:r>
              <a:rPr lang="en-US" b="1" dirty="0" smtClean="0">
                <a:solidFill>
                  <a:schemeClr val="bg2">
                    <a:lumMod val="50000"/>
                  </a:schemeClr>
                </a:solidFill>
                <a:latin typeface="Arial" panose="020B0604020202020204" pitchFamily="34" charset="0"/>
                <a:cs typeface="Arial" panose="020B0604020202020204" pitchFamily="34" charset="0"/>
              </a:rPr>
              <a:t>Python </a:t>
            </a:r>
            <a:r>
              <a:rPr lang="en-US" b="1" dirty="0">
                <a:solidFill>
                  <a:schemeClr val="bg2">
                    <a:lumMod val="50000"/>
                  </a:schemeClr>
                </a:solidFill>
                <a:latin typeface="Arial" panose="020B0604020202020204" pitchFamily="34" charset="0"/>
                <a:cs typeface="Arial" panose="020B0604020202020204" pitchFamily="34" charset="0"/>
              </a:rPr>
              <a:t>functions</a:t>
            </a:r>
          </a:p>
          <a:p>
            <a:pPr algn="ctr">
              <a:lnSpc>
                <a:spcPct val="320000"/>
              </a:lnSpc>
            </a:pPr>
            <a:r>
              <a:rPr lang="en-US" b="1" dirty="0" smtClean="0">
                <a:solidFill>
                  <a:schemeClr val="bg2">
                    <a:lumMod val="10000"/>
                  </a:schemeClr>
                </a:solidFill>
                <a:latin typeface="Arial" panose="020B0604020202020204" pitchFamily="34" charset="0"/>
                <a:cs typeface="Arial" panose="020B0604020202020204" pitchFamily="34" charset="0"/>
              </a:rPr>
              <a:t>Arguments</a:t>
            </a:r>
            <a:endParaRPr lang="en-US" b="1" dirty="0">
              <a:solidFill>
                <a:schemeClr val="bg2">
                  <a:lumMod val="10000"/>
                </a:schemeClr>
              </a:solidFill>
              <a:latin typeface="Arial" panose="020B0604020202020204" pitchFamily="34" charset="0"/>
              <a:cs typeface="Arial" panose="020B0604020202020204" pitchFamily="34" charset="0"/>
            </a:endParaRP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Global variables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modules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a:t>
            </a:r>
            <a:r>
              <a:rPr lang="en-US" b="1" dirty="0" smtClean="0">
                <a:solidFill>
                  <a:schemeClr val="bg2">
                    <a:lumMod val="50000"/>
                  </a:schemeClr>
                </a:solidFill>
                <a:latin typeface="Arial" panose="020B0604020202020204" pitchFamily="34" charset="0"/>
                <a:cs typeface="Arial" panose="020B0604020202020204" pitchFamily="34" charset="0"/>
              </a:rPr>
              <a:t>package</a:t>
            </a:r>
          </a:p>
          <a:p>
            <a:pPr algn="ctr">
              <a:lnSpc>
                <a:spcPct val="320000"/>
              </a:lnSpc>
            </a:pPr>
            <a:endParaRPr lang="en-US" b="1" dirty="0">
              <a:solidFill>
                <a:schemeClr val="bg2">
                  <a:lumMod val="50000"/>
                </a:schemeClr>
              </a:solidFill>
              <a:latin typeface="Arial" panose="020B0604020202020204" pitchFamily="34" charset="0"/>
              <a:cs typeface="Arial" panose="020B0604020202020204" pitchFamily="34" charset="0"/>
            </a:endParaRPr>
          </a:p>
        </p:txBody>
      </p:sp>
      <p:sp>
        <p:nvSpPr>
          <p:cNvPr id="15" name="Rectangle 14"/>
          <p:cNvSpPr/>
          <p:nvPr/>
        </p:nvSpPr>
        <p:spPr>
          <a:xfrm>
            <a:off x="2557941" y="961164"/>
            <a:ext cx="8858204" cy="609398"/>
          </a:xfrm>
          <a:prstGeom prst="rect">
            <a:avLst/>
          </a:prstGeom>
        </p:spPr>
        <p:txBody>
          <a:bodyPr wrap="square">
            <a:spAutoFit/>
          </a:bodyPr>
          <a:lstStyle/>
          <a:p>
            <a:pPr marL="342900" indent="-342900">
              <a:lnSpc>
                <a:spcPct val="120000"/>
              </a:lnSpc>
              <a:buFont typeface="Arial" panose="020B0604020202020204" pitchFamily="34" charset="0"/>
              <a:buChar char="•"/>
            </a:pPr>
            <a:r>
              <a:rPr lang="en-US" sz="2800" b="1" dirty="0" err="1" smtClean="0">
                <a:solidFill>
                  <a:srgbClr val="005064"/>
                </a:solidFill>
                <a:latin typeface="Bahnschrift SemiBold" panose="020B0502040204020203" pitchFamily="34" charset="0"/>
                <a:cs typeface="Arial" panose="020B0604020202020204" pitchFamily="34" charset="0"/>
              </a:rPr>
              <a:t>Đối</a:t>
            </a:r>
            <a:r>
              <a:rPr lang="en-US" sz="2800" b="1" dirty="0" smtClean="0">
                <a:solidFill>
                  <a:srgbClr val="005064"/>
                </a:solidFill>
                <a:latin typeface="Bahnschrift SemiBold" panose="020B0502040204020203" pitchFamily="34" charset="0"/>
                <a:cs typeface="Arial" panose="020B0604020202020204" pitchFamily="34" charset="0"/>
              </a:rPr>
              <a:t> </a:t>
            </a:r>
            <a:r>
              <a:rPr lang="en-US" sz="2800" b="1" dirty="0" err="1" smtClean="0">
                <a:solidFill>
                  <a:srgbClr val="005064"/>
                </a:solidFill>
                <a:latin typeface="Bahnschrift SemiBold" panose="020B0502040204020203" pitchFamily="34" charset="0"/>
                <a:cs typeface="Arial" panose="020B0604020202020204" pitchFamily="34" charset="0"/>
              </a:rPr>
              <a:t>số</a:t>
            </a:r>
            <a:r>
              <a:rPr lang="en-US" sz="2800" b="1" dirty="0" smtClean="0">
                <a:solidFill>
                  <a:srgbClr val="005064"/>
                </a:solidFill>
                <a:latin typeface="Bahnschrift SemiBold" panose="020B0502040204020203" pitchFamily="34" charset="0"/>
                <a:cs typeface="Arial" panose="020B0604020202020204" pitchFamily="34" charset="0"/>
              </a:rPr>
              <a:t> </a:t>
            </a:r>
            <a:r>
              <a:rPr lang="en-US" sz="2800" b="1" dirty="0" err="1" smtClean="0">
                <a:solidFill>
                  <a:srgbClr val="005064"/>
                </a:solidFill>
                <a:latin typeface="Bahnschrift SemiBold" panose="020B0502040204020203" pitchFamily="34" charset="0"/>
                <a:cs typeface="Arial" panose="020B0604020202020204" pitchFamily="34" charset="0"/>
              </a:rPr>
              <a:t>là</a:t>
            </a:r>
            <a:r>
              <a:rPr lang="en-US" sz="2800" b="1" dirty="0" smtClean="0">
                <a:solidFill>
                  <a:srgbClr val="005064"/>
                </a:solidFill>
                <a:latin typeface="Bahnschrift SemiBold" panose="020B0502040204020203" pitchFamily="34" charset="0"/>
                <a:cs typeface="Arial" panose="020B0604020202020204" pitchFamily="34" charset="0"/>
              </a:rPr>
              <a:t> </a:t>
            </a:r>
            <a:r>
              <a:rPr lang="en-US" sz="2800" b="1" dirty="0" err="1" smtClean="0">
                <a:solidFill>
                  <a:srgbClr val="005064"/>
                </a:solidFill>
                <a:latin typeface="Bahnschrift SemiBold" panose="020B0502040204020203" pitchFamily="34" charset="0"/>
                <a:cs typeface="Arial" panose="020B0604020202020204" pitchFamily="34" charset="0"/>
              </a:rPr>
              <a:t>một</a:t>
            </a:r>
            <a:r>
              <a:rPr lang="en-US" sz="2800" b="1" dirty="0" smtClean="0">
                <a:solidFill>
                  <a:srgbClr val="005064"/>
                </a:solidFill>
                <a:latin typeface="Bahnschrift SemiBold" panose="020B0502040204020203" pitchFamily="34" charset="0"/>
                <a:cs typeface="Arial" panose="020B0604020202020204" pitchFamily="34" charset="0"/>
              </a:rPr>
              <a:t> </a:t>
            </a:r>
            <a:r>
              <a:rPr lang="en-US" sz="2800" b="1" dirty="0" err="1" smtClean="0">
                <a:solidFill>
                  <a:srgbClr val="005064"/>
                </a:solidFill>
                <a:latin typeface="Bahnschrift SemiBold" panose="020B0502040204020203" pitchFamily="34" charset="0"/>
                <a:cs typeface="Arial" panose="020B0604020202020204" pitchFamily="34" charset="0"/>
              </a:rPr>
              <a:t>tập</a:t>
            </a:r>
            <a:r>
              <a:rPr lang="en-US" sz="2800" b="1" dirty="0" smtClean="0">
                <a:solidFill>
                  <a:srgbClr val="005064"/>
                </a:solidFill>
                <a:latin typeface="Bahnschrift SemiBold" panose="020B0502040204020203" pitchFamily="34" charset="0"/>
                <a:cs typeface="Arial" panose="020B0604020202020204" pitchFamily="34" charset="0"/>
              </a:rPr>
              <a:t> </a:t>
            </a:r>
            <a:r>
              <a:rPr lang="en-US" sz="2800" b="1" dirty="0" err="1" smtClean="0">
                <a:solidFill>
                  <a:srgbClr val="005064"/>
                </a:solidFill>
                <a:latin typeface="Bahnschrift SemiBold" panose="020B0502040204020203" pitchFamily="34" charset="0"/>
                <a:cs typeface="Arial" panose="020B0604020202020204" pitchFamily="34" charset="0"/>
              </a:rPr>
              <a:t>hợp</a:t>
            </a:r>
            <a:r>
              <a:rPr lang="en-US" sz="2800" b="1" dirty="0" smtClean="0">
                <a:solidFill>
                  <a:srgbClr val="005064"/>
                </a:solidFill>
                <a:latin typeface="Bahnschrift SemiBold" panose="020B0502040204020203" pitchFamily="34" charset="0"/>
                <a:cs typeface="Arial" panose="020B0604020202020204" pitchFamily="34" charset="0"/>
              </a:rPr>
              <a:t> (</a:t>
            </a:r>
            <a:r>
              <a:rPr lang="en-US" sz="2800" b="1" dirty="0" err="1" smtClean="0">
                <a:solidFill>
                  <a:srgbClr val="005064"/>
                </a:solidFill>
                <a:latin typeface="Bahnschrift SemiBold" panose="020B0502040204020203" pitchFamily="34" charset="0"/>
                <a:cs typeface="Arial" panose="020B0604020202020204" pitchFamily="34" charset="0"/>
              </a:rPr>
              <a:t>các</a:t>
            </a:r>
            <a:r>
              <a:rPr lang="en-US" sz="2800" b="1" dirty="0" smtClean="0">
                <a:solidFill>
                  <a:srgbClr val="005064"/>
                </a:solidFill>
                <a:latin typeface="Bahnschrift SemiBold" panose="020B0502040204020203" pitchFamily="34" charset="0"/>
                <a:cs typeface="Arial" panose="020B0604020202020204" pitchFamily="34" charset="0"/>
              </a:rPr>
              <a:t> </a:t>
            </a:r>
            <a:r>
              <a:rPr lang="en-US" sz="2800" b="1" dirty="0" err="1" smtClean="0">
                <a:solidFill>
                  <a:srgbClr val="005064"/>
                </a:solidFill>
                <a:latin typeface="Bahnschrift SemiBold" panose="020B0502040204020203" pitchFamily="34" charset="0"/>
                <a:cs typeface="Arial" panose="020B0604020202020204" pitchFamily="34" charset="0"/>
              </a:rPr>
              <a:t>bộ</a:t>
            </a:r>
            <a:r>
              <a:rPr lang="en-US" sz="2800" b="1" dirty="0" smtClean="0">
                <a:solidFill>
                  <a:srgbClr val="005064"/>
                </a:solidFill>
                <a:latin typeface="Bahnschrift SemiBold" panose="020B0502040204020203" pitchFamily="34" charset="0"/>
                <a:cs typeface="Arial" panose="020B0604020202020204" pitchFamily="34" charset="0"/>
              </a:rPr>
              <a:t> - tuple) </a:t>
            </a:r>
          </a:p>
        </p:txBody>
      </p:sp>
      <p:sp>
        <p:nvSpPr>
          <p:cNvPr id="14" name="Rectangle 2"/>
          <p:cNvSpPr>
            <a:spLocks noChangeArrowheads="1"/>
          </p:cNvSpPr>
          <p:nvPr/>
        </p:nvSpPr>
        <p:spPr bwMode="auto">
          <a:xfrm>
            <a:off x="3837708" y="2048271"/>
            <a:ext cx="6539345" cy="1661993"/>
          </a:xfrm>
          <a:prstGeom prst="rect">
            <a:avLst/>
          </a:prstGeom>
          <a:solidFill>
            <a:schemeClr val="bg2"/>
          </a:solidFill>
          <a:ln>
            <a:solidFill>
              <a:schemeClr val="bg2">
                <a:lumMod val="75000"/>
              </a:schemeClr>
            </a:solid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vi-VN" altLang="vi-VN" sz="2400" b="1" i="0" u="none" strike="noStrike" cap="none" normalizeH="0" baseline="0" dirty="0" smtClean="0">
                <a:ln>
                  <a:noFill/>
                </a:ln>
                <a:solidFill>
                  <a:srgbClr val="005064"/>
                </a:solidFill>
                <a:effectLst/>
                <a:latin typeface="Bahnschrift Light" panose="020B0502040204020203" pitchFamily="34" charset="0"/>
              </a:rPr>
              <a:t>def  greet</a:t>
            </a:r>
            <a:r>
              <a:rPr kumimoji="0" lang="vi-VN" altLang="vi-VN" sz="2400" b="1" i="0" u="none" strike="noStrike" cap="none" normalizeH="0" baseline="0" dirty="0" smtClean="0">
                <a:ln>
                  <a:noFill/>
                </a:ln>
                <a:solidFill>
                  <a:srgbClr val="00B050"/>
                </a:solidFill>
                <a:effectLst/>
                <a:latin typeface="Bahnschrift Light" panose="020B0502040204020203" pitchFamily="34" charset="0"/>
              </a:rPr>
              <a:t>(</a:t>
            </a:r>
            <a:r>
              <a:rPr kumimoji="0" lang="vi-VN" altLang="vi-VN" sz="2400" b="1" i="0" u="none" strike="noStrike" cap="none" normalizeH="0" baseline="0" dirty="0" smtClean="0">
                <a:ln>
                  <a:noFill/>
                </a:ln>
                <a:solidFill>
                  <a:srgbClr val="FF0000"/>
                </a:solidFill>
                <a:effectLst/>
                <a:latin typeface="Bahnschrift Light" panose="020B0502040204020203" pitchFamily="34" charset="0"/>
              </a:rPr>
              <a:t>*</a:t>
            </a:r>
            <a:r>
              <a:rPr kumimoji="0" lang="vi-VN" altLang="vi-VN" sz="2400" b="1" i="0" u="none" strike="noStrike" cap="none" normalizeH="0" baseline="0" dirty="0" smtClean="0">
                <a:ln>
                  <a:noFill/>
                </a:ln>
                <a:solidFill>
                  <a:srgbClr val="00B050"/>
                </a:solidFill>
                <a:effectLst/>
                <a:latin typeface="Bahnschrift Light" panose="020B0502040204020203" pitchFamily="34" charset="0"/>
              </a:rPr>
              <a:t>names): </a:t>
            </a:r>
          </a:p>
          <a:p>
            <a:pPr marL="0" marR="0" lvl="0" indent="0" algn="l" defTabSz="914400" rtl="0" eaLnBrk="0" fontAlgn="base" latinLnBrk="0" hangingPunct="0">
              <a:lnSpc>
                <a:spcPct val="150000"/>
              </a:lnSpc>
              <a:spcBef>
                <a:spcPct val="0"/>
              </a:spcBef>
              <a:spcAft>
                <a:spcPct val="0"/>
              </a:spcAft>
              <a:buClrTx/>
              <a:buSzTx/>
              <a:buFontTx/>
              <a:buNone/>
              <a:tabLst/>
            </a:pPr>
            <a:r>
              <a:rPr lang="vi-VN" altLang="vi-VN" sz="2400" dirty="0">
                <a:solidFill>
                  <a:srgbClr val="00B050"/>
                </a:solidFill>
                <a:latin typeface="Bahnschrift Light" panose="020B0502040204020203" pitchFamily="34" charset="0"/>
              </a:rPr>
              <a:t>	</a:t>
            </a:r>
            <a:r>
              <a:rPr kumimoji="0" lang="vi-VN" altLang="vi-VN" sz="2400" i="0" u="none" strike="noStrike" cap="none" normalizeH="0" baseline="0" dirty="0" smtClean="0">
                <a:ln>
                  <a:noFill/>
                </a:ln>
                <a:solidFill>
                  <a:srgbClr val="00B050"/>
                </a:solidFill>
                <a:effectLst/>
                <a:latin typeface="Bahnschrift Light" panose="020B0502040204020203" pitchFamily="34" charset="0"/>
              </a:rPr>
              <a:t>print("Hello", name)</a:t>
            </a:r>
          </a:p>
          <a:p>
            <a:pPr lvl="0" eaLnBrk="0" fontAlgn="base" hangingPunct="0">
              <a:lnSpc>
                <a:spcPct val="150000"/>
              </a:lnSpc>
              <a:spcBef>
                <a:spcPct val="0"/>
              </a:spcBef>
              <a:spcAft>
                <a:spcPct val="0"/>
              </a:spcAft>
            </a:pPr>
            <a:r>
              <a:rPr lang="en-US" altLang="vi-VN" sz="2400" dirty="0">
                <a:solidFill>
                  <a:srgbClr val="005064"/>
                </a:solidFill>
                <a:latin typeface="Bahnschrift Light" panose="020B0502040204020203" pitchFamily="34" charset="0"/>
              </a:rPr>
              <a:t>greet("Monica", "Luke", "Steve", "John")</a:t>
            </a:r>
            <a:endParaRPr lang="vi-VN" altLang="vi-VN" sz="2400" dirty="0">
              <a:solidFill>
                <a:srgbClr val="005064"/>
              </a:solidFill>
              <a:latin typeface="Bahnschrift Light" panose="020B0502040204020203" pitchFamily="34" charset="0"/>
            </a:endParaRPr>
          </a:p>
        </p:txBody>
      </p:sp>
      <p:sp>
        <p:nvSpPr>
          <p:cNvPr id="22" name="Rectangle 21"/>
          <p:cNvSpPr/>
          <p:nvPr/>
        </p:nvSpPr>
        <p:spPr>
          <a:xfrm>
            <a:off x="2584081" y="4462077"/>
            <a:ext cx="8799213" cy="498598"/>
          </a:xfrm>
          <a:prstGeom prst="rect">
            <a:avLst/>
          </a:prstGeom>
          <a:ln>
            <a:noFill/>
          </a:ln>
        </p:spPr>
        <p:txBody>
          <a:bodyPr wrap="square">
            <a:spAutoFit/>
          </a:bodyPr>
          <a:lstStyle/>
          <a:p>
            <a:pPr marL="342900" indent="-342900" algn="just">
              <a:lnSpc>
                <a:spcPct val="120000"/>
              </a:lnSpc>
              <a:buFont typeface="Courier New" panose="02070309020205020404" pitchFamily="49" charset="0"/>
              <a:buChar char="o"/>
            </a:pP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Sử</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dụng</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đối</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số</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là</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một</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tuple:</a:t>
            </a:r>
          </a:p>
        </p:txBody>
      </p:sp>
      <p:sp>
        <p:nvSpPr>
          <p:cNvPr id="17" name="Rectangle 16"/>
          <p:cNvSpPr/>
          <p:nvPr/>
        </p:nvSpPr>
        <p:spPr>
          <a:xfrm>
            <a:off x="3060021" y="5066485"/>
            <a:ext cx="7813963" cy="904863"/>
          </a:xfrm>
          <a:prstGeom prst="rect">
            <a:avLst/>
          </a:prstGeom>
          <a:ln>
            <a:noFill/>
          </a:ln>
        </p:spPr>
        <p:txBody>
          <a:bodyPr wrap="square">
            <a:spAutoFit/>
          </a:bodyPr>
          <a:lstStyle/>
          <a:p>
            <a:pPr marL="342900" indent="-342900" algn="just">
              <a:lnSpc>
                <a:spcPct val="120000"/>
              </a:lnSpc>
              <a:buFont typeface="Arial" panose="020B0604020202020204" pitchFamily="34" charset="0"/>
              <a:buChar char="‒"/>
            </a:pP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tên_đối</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a:t>
            </a:r>
          </a:p>
          <a:p>
            <a:pPr marL="342900" indent="-342900" algn="just">
              <a:lnSpc>
                <a:spcPct val="120000"/>
              </a:lnSpc>
              <a:buFont typeface="Arial" panose="020B0604020202020204" pitchFamily="34" charset="0"/>
              <a:buChar char="‒"/>
            </a:pPr>
            <a:r>
              <a:rPr lang="en-US" sz="2200" dirty="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Số</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lượng</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tham</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số</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truyền</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vào</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là</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linh</a:t>
            </a:r>
            <a:r>
              <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r>
              <a:rPr lang="en-US" sz="2200" dirty="0" err="1" smtClean="0">
                <a:solidFill>
                  <a:srgbClr val="0070C0"/>
                </a:solidFill>
                <a:latin typeface="Arial" panose="020B0604020202020204" pitchFamily="34" charset="0"/>
                <a:cs typeface="Arial" panose="020B0604020202020204" pitchFamily="34" charset="0"/>
                <a:sym typeface="Symbol" panose="05050102010706020507" pitchFamily="18" charset="2"/>
              </a:rPr>
              <a:t>động</a:t>
            </a:r>
            <a:endPar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13848701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25</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2: Functions &amp; Modules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0" name="Rectangle 19"/>
          <p:cNvSpPr/>
          <p:nvPr/>
        </p:nvSpPr>
        <p:spPr>
          <a:xfrm>
            <a:off x="3060021" y="120966"/>
            <a:ext cx="8903090" cy="609398"/>
          </a:xfrm>
          <a:prstGeom prst="rect">
            <a:avLst/>
          </a:prstGeom>
        </p:spPr>
        <p:txBody>
          <a:bodyPr wrap="square">
            <a:spAutoFit/>
          </a:bodyPr>
          <a:lstStyle/>
          <a:p>
            <a:pPr marL="342900" indent="-342900" algn="r">
              <a:lnSpc>
                <a:spcPct val="120000"/>
              </a:lnSpc>
              <a:buFont typeface="Arial" panose="020B0604020202020204" pitchFamily="34" charset="0"/>
              <a:buChar char="•"/>
            </a:pPr>
            <a:r>
              <a:rPr lang="en-US" sz="2800" b="1" dirty="0" smtClean="0">
                <a:solidFill>
                  <a:schemeClr val="bg1"/>
                </a:solidFill>
                <a:latin typeface="Bahnschrift SemiBold" panose="020B0502040204020203" pitchFamily="34" charset="0"/>
                <a:cs typeface="Arial" panose="020B0604020202020204" pitchFamily="34" charset="0"/>
              </a:rPr>
              <a:t>Global Variables – </a:t>
            </a:r>
            <a:r>
              <a:rPr lang="en-US" sz="2800" b="1" dirty="0" err="1" smtClean="0">
                <a:solidFill>
                  <a:schemeClr val="bg1"/>
                </a:solidFill>
                <a:latin typeface="Bahnschrift SemiBold" panose="020B0502040204020203" pitchFamily="34" charset="0"/>
                <a:cs typeface="Arial" panose="020B0604020202020204" pitchFamily="34" charset="0"/>
              </a:rPr>
              <a:t>Biến</a:t>
            </a:r>
            <a:r>
              <a:rPr lang="en-US" sz="2800" b="1" dirty="0" smtClean="0">
                <a:solidFill>
                  <a:schemeClr val="bg1"/>
                </a:solidFill>
                <a:latin typeface="Bahnschrift SemiBold" panose="020B0502040204020203" pitchFamily="34" charset="0"/>
                <a:cs typeface="Arial" panose="020B0604020202020204" pitchFamily="34" charset="0"/>
              </a:rPr>
              <a:t> </a:t>
            </a:r>
            <a:r>
              <a:rPr lang="en-US" sz="2800" b="1" dirty="0" err="1" smtClean="0">
                <a:solidFill>
                  <a:schemeClr val="bg1"/>
                </a:solidFill>
                <a:latin typeface="Bahnschrift SemiBold" panose="020B0502040204020203" pitchFamily="34" charset="0"/>
                <a:cs typeface="Arial" panose="020B0604020202020204" pitchFamily="34" charset="0"/>
              </a:rPr>
              <a:t>toàn</a:t>
            </a:r>
            <a:r>
              <a:rPr lang="en-US" sz="2800" b="1" dirty="0" smtClean="0">
                <a:solidFill>
                  <a:schemeClr val="bg1"/>
                </a:solidFill>
                <a:latin typeface="Bahnschrift SemiBold" panose="020B0502040204020203" pitchFamily="34" charset="0"/>
                <a:cs typeface="Arial" panose="020B0604020202020204" pitchFamily="34" charset="0"/>
              </a:rPr>
              <a:t> </a:t>
            </a:r>
            <a:r>
              <a:rPr lang="en-US" sz="2800" b="1" dirty="0" err="1" smtClean="0">
                <a:solidFill>
                  <a:schemeClr val="bg1"/>
                </a:solidFill>
                <a:latin typeface="Bahnschrift SemiBold" panose="020B0502040204020203" pitchFamily="34" charset="0"/>
                <a:cs typeface="Arial" panose="020B0604020202020204" pitchFamily="34" charset="0"/>
              </a:rPr>
              <a:t>cục</a:t>
            </a:r>
            <a:endParaRPr lang="en-US" sz="2800" b="1" dirty="0" smtClean="0">
              <a:solidFill>
                <a:schemeClr val="bg1"/>
              </a:solidFill>
              <a:latin typeface="Bahnschrift SemiBold" panose="020B0502040204020203" pitchFamily="34" charset="0"/>
              <a:cs typeface="Arial" panose="020B0604020202020204" pitchFamily="34" charset="0"/>
            </a:endParaRPr>
          </a:p>
        </p:txBody>
      </p:sp>
      <p:sp>
        <p:nvSpPr>
          <p:cNvPr id="2" name="Rectangle 1"/>
          <p:cNvSpPr/>
          <p:nvPr/>
        </p:nvSpPr>
        <p:spPr>
          <a:xfrm>
            <a:off x="-6352" y="889001"/>
            <a:ext cx="2139952" cy="555336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320000"/>
              </a:lnSpc>
            </a:pPr>
            <a:r>
              <a:rPr lang="en-US" b="1" dirty="0" smtClean="0">
                <a:solidFill>
                  <a:schemeClr val="bg2">
                    <a:lumMod val="50000"/>
                  </a:schemeClr>
                </a:solidFill>
                <a:latin typeface="Arial" panose="020B0604020202020204" pitchFamily="34" charset="0"/>
                <a:cs typeface="Arial" panose="020B0604020202020204" pitchFamily="34" charset="0"/>
              </a:rPr>
              <a:t>BÀI 2</a:t>
            </a:r>
          </a:p>
          <a:p>
            <a:pPr algn="ctr">
              <a:lnSpc>
                <a:spcPct val="320000"/>
              </a:lnSpc>
            </a:pPr>
            <a:r>
              <a:rPr lang="en-US" b="1" dirty="0" smtClean="0">
                <a:solidFill>
                  <a:schemeClr val="bg2">
                    <a:lumMod val="50000"/>
                  </a:schemeClr>
                </a:solidFill>
                <a:latin typeface="Arial" panose="020B0604020202020204" pitchFamily="34" charset="0"/>
                <a:cs typeface="Arial" panose="020B0604020202020204" pitchFamily="34" charset="0"/>
              </a:rPr>
              <a:t>Python </a:t>
            </a:r>
            <a:r>
              <a:rPr lang="en-US" b="1" dirty="0">
                <a:solidFill>
                  <a:schemeClr val="bg2">
                    <a:lumMod val="50000"/>
                  </a:schemeClr>
                </a:solidFill>
                <a:latin typeface="Arial" panose="020B0604020202020204" pitchFamily="34" charset="0"/>
                <a:cs typeface="Arial" panose="020B0604020202020204" pitchFamily="34" charset="0"/>
              </a:rPr>
              <a:t>functions</a:t>
            </a:r>
          </a:p>
          <a:p>
            <a:pPr algn="ctr">
              <a:lnSpc>
                <a:spcPct val="320000"/>
              </a:lnSpc>
            </a:pPr>
            <a:r>
              <a:rPr lang="en-US" b="1" dirty="0" smtClean="0">
                <a:solidFill>
                  <a:schemeClr val="bg2">
                    <a:lumMod val="50000"/>
                  </a:schemeClr>
                </a:solidFill>
                <a:latin typeface="Arial" panose="020B0604020202020204" pitchFamily="34" charset="0"/>
                <a:cs typeface="Arial" panose="020B0604020202020204" pitchFamily="34" charset="0"/>
              </a:rPr>
              <a:t>Arguments</a:t>
            </a:r>
            <a:endParaRPr lang="en-US" b="1" dirty="0">
              <a:solidFill>
                <a:schemeClr val="bg2">
                  <a:lumMod val="50000"/>
                </a:schemeClr>
              </a:solidFill>
              <a:latin typeface="Arial" panose="020B0604020202020204" pitchFamily="34" charset="0"/>
              <a:cs typeface="Arial" panose="020B0604020202020204" pitchFamily="34" charset="0"/>
            </a:endParaRPr>
          </a:p>
          <a:p>
            <a:pPr algn="ctr">
              <a:lnSpc>
                <a:spcPct val="320000"/>
              </a:lnSpc>
            </a:pPr>
            <a:r>
              <a:rPr lang="en-US" b="1" dirty="0">
                <a:solidFill>
                  <a:schemeClr val="bg2">
                    <a:lumMod val="10000"/>
                  </a:schemeClr>
                </a:solidFill>
                <a:latin typeface="Arial" panose="020B0604020202020204" pitchFamily="34" charset="0"/>
                <a:cs typeface="Arial" panose="020B0604020202020204" pitchFamily="34" charset="0"/>
              </a:rPr>
              <a:t>Global variables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modules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a:t>
            </a:r>
            <a:r>
              <a:rPr lang="en-US" b="1" dirty="0" smtClean="0">
                <a:solidFill>
                  <a:schemeClr val="bg2">
                    <a:lumMod val="50000"/>
                  </a:schemeClr>
                </a:solidFill>
                <a:latin typeface="Arial" panose="020B0604020202020204" pitchFamily="34" charset="0"/>
                <a:cs typeface="Arial" panose="020B0604020202020204" pitchFamily="34" charset="0"/>
              </a:rPr>
              <a:t>package</a:t>
            </a:r>
          </a:p>
          <a:p>
            <a:pPr algn="ctr">
              <a:lnSpc>
                <a:spcPct val="320000"/>
              </a:lnSpc>
            </a:pPr>
            <a:endParaRPr lang="en-US" b="1" dirty="0">
              <a:solidFill>
                <a:schemeClr val="bg2">
                  <a:lumMod val="50000"/>
                </a:schemeClr>
              </a:solidFill>
              <a:latin typeface="Arial" panose="020B0604020202020204" pitchFamily="34" charset="0"/>
              <a:cs typeface="Arial" panose="020B0604020202020204" pitchFamily="34" charset="0"/>
            </a:endParaRPr>
          </a:p>
        </p:txBody>
      </p:sp>
      <p:sp>
        <p:nvSpPr>
          <p:cNvPr id="15" name="Rectangle 14"/>
          <p:cNvSpPr/>
          <p:nvPr/>
        </p:nvSpPr>
        <p:spPr>
          <a:xfrm>
            <a:off x="2557941" y="961164"/>
            <a:ext cx="8858204" cy="570541"/>
          </a:xfrm>
          <a:prstGeom prst="rect">
            <a:avLst/>
          </a:prstGeom>
        </p:spPr>
        <p:txBody>
          <a:bodyPr wrap="square">
            <a:spAutoFit/>
          </a:bodyPr>
          <a:lstStyle/>
          <a:p>
            <a:pPr marL="342900" indent="-342900">
              <a:lnSpc>
                <a:spcPct val="120000"/>
              </a:lnSpc>
              <a:buFont typeface="Arial" panose="020B0604020202020204" pitchFamily="34" charset="0"/>
              <a:buChar char="•"/>
            </a:pPr>
            <a:r>
              <a:rPr lang="en-US" sz="2800" b="1" dirty="0" err="1" smtClean="0">
                <a:solidFill>
                  <a:srgbClr val="005064"/>
                </a:solidFill>
                <a:latin typeface="Bahnschrift SemiBold" panose="020B0502040204020203" pitchFamily="34" charset="0"/>
                <a:cs typeface="Arial" panose="020B0604020202020204" pitchFamily="34" charset="0"/>
              </a:rPr>
              <a:t>Sử</a:t>
            </a:r>
            <a:r>
              <a:rPr lang="en-US" sz="2800" b="1" dirty="0" smtClean="0">
                <a:solidFill>
                  <a:srgbClr val="005064"/>
                </a:solidFill>
                <a:latin typeface="Bahnschrift SemiBold" panose="020B0502040204020203" pitchFamily="34" charset="0"/>
                <a:cs typeface="Arial" panose="020B0604020202020204" pitchFamily="34" charset="0"/>
              </a:rPr>
              <a:t> </a:t>
            </a:r>
            <a:r>
              <a:rPr lang="en-US" sz="2800" b="1" dirty="0" err="1" smtClean="0">
                <a:solidFill>
                  <a:srgbClr val="005064"/>
                </a:solidFill>
                <a:latin typeface="Bahnschrift SemiBold" panose="020B0502040204020203" pitchFamily="34" charset="0"/>
                <a:cs typeface="Arial" panose="020B0604020202020204" pitchFamily="34" charset="0"/>
              </a:rPr>
              <a:t>dụng</a:t>
            </a:r>
            <a:r>
              <a:rPr lang="en-US" sz="2800" b="1" dirty="0" smtClean="0">
                <a:solidFill>
                  <a:srgbClr val="005064"/>
                </a:solidFill>
                <a:latin typeface="Bahnschrift SemiBold" panose="020B0502040204020203" pitchFamily="34" charset="0"/>
                <a:cs typeface="Arial" panose="020B0604020202020204" pitchFamily="34" charset="0"/>
              </a:rPr>
              <a:t> </a:t>
            </a:r>
            <a:r>
              <a:rPr lang="en-US" sz="2800" b="1" dirty="0" err="1" smtClean="0">
                <a:solidFill>
                  <a:srgbClr val="005064"/>
                </a:solidFill>
                <a:latin typeface="Bahnschrift SemiBold" panose="020B0502040204020203" pitchFamily="34" charset="0"/>
                <a:cs typeface="Arial" panose="020B0604020202020204" pitchFamily="34" charset="0"/>
              </a:rPr>
              <a:t>biến</a:t>
            </a:r>
            <a:r>
              <a:rPr lang="en-US" sz="2800" b="1" dirty="0" smtClean="0">
                <a:solidFill>
                  <a:srgbClr val="005064"/>
                </a:solidFill>
                <a:latin typeface="Bahnschrift SemiBold" panose="020B0502040204020203" pitchFamily="34" charset="0"/>
                <a:cs typeface="Arial" panose="020B0604020202020204" pitchFamily="34" charset="0"/>
              </a:rPr>
              <a:t> </a:t>
            </a:r>
            <a:r>
              <a:rPr lang="en-US" sz="2800" b="1" dirty="0" err="1" smtClean="0">
                <a:solidFill>
                  <a:srgbClr val="005064"/>
                </a:solidFill>
                <a:latin typeface="Bahnschrift SemiBold" panose="020B0502040204020203" pitchFamily="34" charset="0"/>
                <a:cs typeface="Arial" panose="020B0604020202020204" pitchFamily="34" charset="0"/>
              </a:rPr>
              <a:t>toàn</a:t>
            </a:r>
            <a:r>
              <a:rPr lang="en-US" sz="2800" b="1" dirty="0" smtClean="0">
                <a:solidFill>
                  <a:srgbClr val="005064"/>
                </a:solidFill>
                <a:latin typeface="Bahnschrift SemiBold" panose="020B0502040204020203" pitchFamily="34" charset="0"/>
                <a:cs typeface="Arial" panose="020B0604020202020204" pitchFamily="34" charset="0"/>
              </a:rPr>
              <a:t> </a:t>
            </a:r>
            <a:r>
              <a:rPr lang="en-US" sz="2800" b="1" dirty="0" err="1" smtClean="0">
                <a:solidFill>
                  <a:srgbClr val="005064"/>
                </a:solidFill>
                <a:latin typeface="Bahnschrift SemiBold" panose="020B0502040204020203" pitchFamily="34" charset="0"/>
                <a:cs typeface="Arial" panose="020B0604020202020204" pitchFamily="34" charset="0"/>
              </a:rPr>
              <a:t>cục</a:t>
            </a:r>
            <a:endParaRPr lang="en-US" sz="2800" b="1" dirty="0" smtClean="0">
              <a:solidFill>
                <a:srgbClr val="005064"/>
              </a:solidFill>
              <a:latin typeface="Bahnschrift SemiBold" panose="020B0502040204020203" pitchFamily="34" charset="0"/>
              <a:cs typeface="Arial" panose="020B0604020202020204" pitchFamily="34" charset="0"/>
            </a:endParaRPr>
          </a:p>
        </p:txBody>
      </p:sp>
      <p:sp>
        <p:nvSpPr>
          <p:cNvPr id="22" name="Rectangle 21"/>
          <p:cNvSpPr/>
          <p:nvPr/>
        </p:nvSpPr>
        <p:spPr>
          <a:xfrm>
            <a:off x="2557941" y="1734619"/>
            <a:ext cx="3801295" cy="2936188"/>
          </a:xfrm>
          <a:prstGeom prst="rect">
            <a:avLst/>
          </a:prstGeom>
          <a:ln>
            <a:noFill/>
          </a:ln>
        </p:spPr>
        <p:txBody>
          <a:bodyPr wrap="square">
            <a:spAutoFit/>
          </a:bodyPr>
          <a:lstStyle/>
          <a:p>
            <a:pPr marL="342900" indent="-342900" algn="just">
              <a:lnSpc>
                <a:spcPct val="120000"/>
              </a:lnSpc>
              <a:buFont typeface="Courier New" panose="02070309020205020404" pitchFamily="49" charset="0"/>
              <a:buChar char="o"/>
            </a:pPr>
            <a:r>
              <a:rPr lang="vi-VN" sz="2200" dirty="0" smtClean="0">
                <a:solidFill>
                  <a:srgbClr val="0070C0"/>
                </a:solidFill>
                <a:cs typeface="Arial" panose="020B0604020202020204" pitchFamily="34" charset="0"/>
                <a:sym typeface="Symbol" panose="05050102010706020507" pitchFamily="18" charset="2"/>
              </a:rPr>
              <a:t>Biến </a:t>
            </a:r>
            <a:r>
              <a:rPr lang="vi-VN" sz="2200" dirty="0">
                <a:solidFill>
                  <a:srgbClr val="0070C0"/>
                </a:solidFill>
                <a:cs typeface="Arial" panose="020B0604020202020204" pitchFamily="34" charset="0"/>
                <a:sym typeface="Symbol" panose="05050102010706020507" pitchFamily="18" charset="2"/>
              </a:rPr>
              <a:t>được khai báo bên ngoài </a:t>
            </a:r>
            <a:r>
              <a:rPr lang="vi-VN" sz="2200" dirty="0" smtClean="0">
                <a:solidFill>
                  <a:srgbClr val="0070C0"/>
                </a:solidFill>
                <a:cs typeface="Arial" panose="020B0604020202020204" pitchFamily="34" charset="0"/>
                <a:sym typeface="Symbol" panose="05050102010706020507" pitchFamily="18" charset="2"/>
              </a:rPr>
              <a:t>hàm</a:t>
            </a:r>
          </a:p>
          <a:p>
            <a:pPr marL="342900" indent="-342900" algn="just">
              <a:lnSpc>
                <a:spcPct val="120000"/>
              </a:lnSpc>
              <a:buFont typeface="Courier New" panose="02070309020205020404" pitchFamily="49" charset="0"/>
              <a:buChar char="o"/>
            </a:pPr>
            <a:r>
              <a:rPr lang="vi-VN" sz="2200" dirty="0" smtClean="0">
                <a:solidFill>
                  <a:srgbClr val="0070C0"/>
                </a:solidFill>
                <a:cs typeface="Arial" panose="020B0604020202020204" pitchFamily="34" charset="0"/>
                <a:sym typeface="Symbol" panose="05050102010706020507" pitchFamily="18" charset="2"/>
              </a:rPr>
              <a:t>Có </a:t>
            </a:r>
            <a:r>
              <a:rPr lang="vi-VN" sz="2200" dirty="0">
                <a:solidFill>
                  <a:srgbClr val="0070C0"/>
                </a:solidFill>
                <a:cs typeface="Arial" panose="020B0604020202020204" pitchFamily="34" charset="0"/>
                <a:sym typeface="Symbol" panose="05050102010706020507" pitchFamily="18" charset="2"/>
              </a:rPr>
              <a:t>thể được truy cập bên trong hoặc bên ngoài </a:t>
            </a:r>
            <a:r>
              <a:rPr lang="vi-VN" sz="2200" dirty="0" smtClean="0">
                <a:solidFill>
                  <a:srgbClr val="0070C0"/>
                </a:solidFill>
                <a:cs typeface="Arial" panose="020B0604020202020204" pitchFamily="34" charset="0"/>
                <a:sym typeface="Symbol" panose="05050102010706020507" pitchFamily="18" charset="2"/>
              </a:rPr>
              <a:t>hàm</a:t>
            </a:r>
          </a:p>
          <a:p>
            <a:pPr marL="342900" indent="-342900" algn="just">
              <a:lnSpc>
                <a:spcPct val="12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Trong hàm, muốn sử dụng biến toàn cục, cần khai báo:</a:t>
            </a:r>
            <a:endParaRPr lang="en-US" sz="2200" dirty="0" smtClean="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17" name="Rectangle 16"/>
          <p:cNvSpPr/>
          <p:nvPr/>
        </p:nvSpPr>
        <p:spPr>
          <a:xfrm>
            <a:off x="6768472" y="1163270"/>
            <a:ext cx="5278055" cy="4893647"/>
          </a:xfrm>
          <a:prstGeom prst="rect">
            <a:avLst/>
          </a:prstGeom>
          <a:ln>
            <a:solidFill>
              <a:schemeClr val="bg2">
                <a:lumMod val="75000"/>
              </a:schemeClr>
            </a:solidFill>
          </a:ln>
        </p:spPr>
        <p:txBody>
          <a:bodyPr wrap="square">
            <a:spAutoFit/>
          </a:bodyPr>
          <a:lstStyle/>
          <a:p>
            <a:pPr algn="just">
              <a:lnSpc>
                <a:spcPct val="120000"/>
              </a:lnSpc>
            </a:pPr>
            <a:r>
              <a:rPr lang="en-US" sz="2000" b="1" dirty="0">
                <a:solidFill>
                  <a:srgbClr val="005064"/>
                </a:solidFill>
                <a:latin typeface="Arial" panose="020B0604020202020204" pitchFamily="34" charset="0"/>
                <a:cs typeface="Arial" panose="020B0604020202020204" pitchFamily="34" charset="0"/>
                <a:sym typeface="Symbol" panose="05050102010706020507" pitchFamily="18" charset="2"/>
              </a:rPr>
              <a:t>k</a:t>
            </a:r>
            <a:r>
              <a:rPr lang="en-US" sz="2000" dirty="0">
                <a:solidFill>
                  <a:srgbClr val="005064"/>
                </a:solidFill>
                <a:latin typeface="Arial" panose="020B0604020202020204" pitchFamily="34" charset="0"/>
                <a:cs typeface="Arial" panose="020B0604020202020204" pitchFamily="34" charset="0"/>
                <a:sym typeface="Symbol" panose="05050102010706020507" pitchFamily="18" charset="2"/>
              </a:rPr>
              <a:t> = 0 </a:t>
            </a:r>
            <a:r>
              <a:rPr lang="en-US" sz="2000" dirty="0" smtClean="0">
                <a:solidFill>
                  <a:srgbClr val="005064"/>
                </a:solidFill>
                <a:latin typeface="Arial" panose="020B0604020202020204" pitchFamily="34" charset="0"/>
                <a:cs typeface="Arial" panose="020B0604020202020204" pitchFamily="34" charset="0"/>
                <a:sym typeface="Symbol" panose="05050102010706020507" pitchFamily="18" charset="2"/>
              </a:rPr>
              <a:t>		    </a:t>
            </a:r>
            <a:r>
              <a:rPr lang="en-US" sz="2000" dirty="0" smtClean="0">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 </a:t>
            </a:r>
            <a:r>
              <a:rPr lang="en-US" sz="2000" dirty="0" err="1">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Biến</a:t>
            </a:r>
            <a:r>
              <a:rPr lang="en-US" sz="2000" dirty="0">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 k </a:t>
            </a:r>
            <a:r>
              <a:rPr lang="en-US" sz="2000" dirty="0" err="1">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là</a:t>
            </a:r>
            <a:r>
              <a:rPr lang="en-US" sz="2000" dirty="0">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 </a:t>
            </a:r>
            <a:r>
              <a:rPr lang="en-US" sz="2000" dirty="0" err="1">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biến</a:t>
            </a:r>
            <a:r>
              <a:rPr lang="en-US" sz="2000" dirty="0">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 </a:t>
            </a:r>
            <a:r>
              <a:rPr lang="en-US" sz="2000" dirty="0" err="1">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toàn</a:t>
            </a:r>
            <a:r>
              <a:rPr lang="en-US" sz="2000" dirty="0">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 </a:t>
            </a:r>
            <a:r>
              <a:rPr lang="en-US" sz="2000" dirty="0" err="1" smtClean="0">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cục</a:t>
            </a:r>
            <a:endParaRPr lang="en-US" sz="2000" dirty="0" smtClean="0">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endParaRPr>
          </a:p>
          <a:p>
            <a:pPr algn="just">
              <a:lnSpc>
                <a:spcPct val="120000"/>
              </a:lnSpc>
            </a:pPr>
            <a:endParaRPr lang="en-US" sz="2000" dirty="0" smtClean="0">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endParaRPr>
          </a:p>
          <a:p>
            <a:pPr algn="just">
              <a:lnSpc>
                <a:spcPct val="120000"/>
              </a:lnSpc>
            </a:pPr>
            <a:r>
              <a:rPr lang="en-US" sz="2000" b="1" dirty="0" err="1" smtClean="0">
                <a:solidFill>
                  <a:srgbClr val="005064"/>
                </a:solidFill>
                <a:latin typeface="Arial" panose="020B0604020202020204" pitchFamily="34" charset="0"/>
                <a:cs typeface="Arial" panose="020B0604020202020204" pitchFamily="34" charset="0"/>
                <a:sym typeface="Symbol" panose="05050102010706020507" pitchFamily="18" charset="2"/>
              </a:rPr>
              <a:t>def</a:t>
            </a:r>
            <a:r>
              <a:rPr lang="en-US" sz="2000" b="1" dirty="0" smtClean="0">
                <a:solidFill>
                  <a:srgbClr val="005064"/>
                </a:solidFill>
                <a:latin typeface="Arial" panose="020B0604020202020204" pitchFamily="34" charset="0"/>
                <a:cs typeface="Arial" panose="020B0604020202020204" pitchFamily="34" charset="0"/>
                <a:sym typeface="Symbol" panose="05050102010706020507" pitchFamily="18" charset="2"/>
              </a:rPr>
              <a:t> </a:t>
            </a:r>
            <a:r>
              <a:rPr lang="en-US" sz="2000" b="1" dirty="0">
                <a:solidFill>
                  <a:srgbClr val="005064"/>
                </a:solidFill>
                <a:latin typeface="Arial" panose="020B0604020202020204" pitchFamily="34" charset="0"/>
                <a:cs typeface="Arial" panose="020B0604020202020204" pitchFamily="34" charset="0"/>
                <a:sym typeface="Symbol" panose="05050102010706020507" pitchFamily="18" charset="2"/>
              </a:rPr>
              <a:t>Func1</a:t>
            </a:r>
            <a:r>
              <a:rPr lang="en-US" sz="2000" dirty="0">
                <a:solidFill>
                  <a:srgbClr val="005064"/>
                </a:solidFill>
                <a:latin typeface="Arial" panose="020B0604020202020204" pitchFamily="34" charset="0"/>
                <a:cs typeface="Arial" panose="020B0604020202020204" pitchFamily="34" charset="0"/>
                <a:sym typeface="Symbol" panose="05050102010706020507" pitchFamily="18" charset="2"/>
              </a:rPr>
              <a:t>():    </a:t>
            </a:r>
            <a:endParaRPr lang="en-US" sz="2000" dirty="0" smtClean="0">
              <a:solidFill>
                <a:srgbClr val="005064"/>
              </a:solidFill>
              <a:latin typeface="Arial" panose="020B0604020202020204" pitchFamily="34" charset="0"/>
              <a:cs typeface="Arial" panose="020B0604020202020204" pitchFamily="34" charset="0"/>
              <a:sym typeface="Symbol" panose="05050102010706020507" pitchFamily="18" charset="2"/>
            </a:endParaRPr>
          </a:p>
          <a:p>
            <a:pPr algn="just">
              <a:lnSpc>
                <a:spcPct val="120000"/>
              </a:lnSpc>
            </a:pPr>
            <a:r>
              <a:rPr lang="en-US" sz="2000" dirty="0" smtClean="0">
                <a:solidFill>
                  <a:srgbClr val="005064"/>
                </a:solidFill>
                <a:latin typeface="Arial" panose="020B0604020202020204" pitchFamily="34" charset="0"/>
                <a:cs typeface="Arial" panose="020B0604020202020204" pitchFamily="34" charset="0"/>
                <a:sym typeface="Symbol" panose="05050102010706020507" pitchFamily="18" charset="2"/>
              </a:rPr>
              <a:t>       </a:t>
            </a:r>
            <a:r>
              <a:rPr lang="en-US" sz="2000" dirty="0" smtClean="0">
                <a:solidFill>
                  <a:srgbClr val="00B050"/>
                </a:solidFill>
                <a:latin typeface="Arial" panose="020B0604020202020204" pitchFamily="34" charset="0"/>
                <a:cs typeface="Arial" panose="020B0604020202020204" pitchFamily="34" charset="0"/>
                <a:sym typeface="Symbol" panose="05050102010706020507" pitchFamily="18" charset="2"/>
              </a:rPr>
              <a:t>k </a:t>
            </a:r>
            <a:r>
              <a:rPr lang="en-US" sz="2000" dirty="0">
                <a:solidFill>
                  <a:srgbClr val="00B050"/>
                </a:solidFill>
                <a:latin typeface="Arial" panose="020B0604020202020204" pitchFamily="34" charset="0"/>
                <a:cs typeface="Arial" panose="020B0604020202020204" pitchFamily="34" charset="0"/>
                <a:sym typeface="Symbol" panose="05050102010706020507" pitchFamily="18" charset="2"/>
              </a:rPr>
              <a:t>= 3 </a:t>
            </a:r>
            <a:r>
              <a:rPr lang="en-US" sz="2000" dirty="0" smtClean="0">
                <a:solidFill>
                  <a:srgbClr val="00B050"/>
                </a:solidFill>
                <a:latin typeface="Arial" panose="020B0604020202020204" pitchFamily="34" charset="0"/>
                <a:cs typeface="Arial" panose="020B0604020202020204" pitchFamily="34" charset="0"/>
                <a:sym typeface="Symbol" panose="05050102010706020507" pitchFamily="18" charset="2"/>
              </a:rPr>
              <a:t>  </a:t>
            </a:r>
            <a:r>
              <a:rPr lang="en-US" sz="2000" dirty="0" smtClean="0">
                <a:solidFill>
                  <a:srgbClr val="005064"/>
                </a:solidFill>
                <a:latin typeface="Arial" panose="020B0604020202020204" pitchFamily="34" charset="0"/>
                <a:cs typeface="Arial" panose="020B0604020202020204" pitchFamily="34" charset="0"/>
                <a:sym typeface="Symbol" panose="05050102010706020507" pitchFamily="18" charset="2"/>
              </a:rPr>
              <a:t>	    </a:t>
            </a:r>
            <a:r>
              <a:rPr lang="en-US" sz="2000" dirty="0" smtClean="0">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 </a:t>
            </a:r>
            <a:r>
              <a:rPr lang="en-US" sz="2000" dirty="0" err="1">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biến</a:t>
            </a:r>
            <a:r>
              <a:rPr lang="en-US" sz="2000" dirty="0">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 k </a:t>
            </a:r>
            <a:r>
              <a:rPr lang="en-US" sz="2000" dirty="0" err="1" smtClean="0">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là</a:t>
            </a:r>
            <a:r>
              <a:rPr lang="en-US" sz="2000" dirty="0" smtClean="0">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 </a:t>
            </a:r>
            <a:r>
              <a:rPr lang="en-US" sz="2000" dirty="0" err="1">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cục</a:t>
            </a:r>
            <a:r>
              <a:rPr lang="en-US" sz="2000" dirty="0">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 </a:t>
            </a:r>
            <a:r>
              <a:rPr lang="en-US" sz="2000" dirty="0" err="1">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bộ</a:t>
            </a:r>
            <a:r>
              <a:rPr lang="en-US" sz="2000" dirty="0">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    </a:t>
            </a:r>
            <a:endParaRPr lang="en-US" sz="2000" dirty="0" smtClean="0">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endParaRPr>
          </a:p>
          <a:p>
            <a:pPr algn="just">
              <a:lnSpc>
                <a:spcPct val="120000"/>
              </a:lnSpc>
            </a:pPr>
            <a:r>
              <a:rPr lang="en-US" sz="2000" dirty="0" smtClean="0">
                <a:solidFill>
                  <a:srgbClr val="005064"/>
                </a:solidFill>
                <a:latin typeface="Arial" panose="020B0604020202020204" pitchFamily="34" charset="0"/>
                <a:cs typeface="Arial" panose="020B0604020202020204" pitchFamily="34" charset="0"/>
                <a:sym typeface="Symbol" panose="05050102010706020507" pitchFamily="18" charset="2"/>
              </a:rPr>
              <a:t>       </a:t>
            </a:r>
            <a:r>
              <a:rPr lang="en-US" sz="2000" b="1" dirty="0" smtClean="0">
                <a:solidFill>
                  <a:srgbClr val="00B050"/>
                </a:solidFill>
                <a:latin typeface="Arial" panose="020B0604020202020204" pitchFamily="34" charset="0"/>
                <a:cs typeface="Arial" panose="020B0604020202020204" pitchFamily="34" charset="0"/>
                <a:sym typeface="Symbol" panose="05050102010706020507" pitchFamily="18" charset="2"/>
              </a:rPr>
              <a:t>print</a:t>
            </a:r>
            <a:r>
              <a:rPr lang="en-US" sz="2000" dirty="0">
                <a:solidFill>
                  <a:srgbClr val="00B050"/>
                </a:solidFill>
                <a:latin typeface="Arial" panose="020B0604020202020204" pitchFamily="34" charset="0"/>
                <a:cs typeface="Arial" panose="020B0604020202020204" pitchFamily="34" charset="0"/>
                <a:sym typeface="Symbol" panose="05050102010706020507" pitchFamily="18" charset="2"/>
              </a:rPr>
              <a:t>("K inside Func1= ", k</a:t>
            </a:r>
            <a:r>
              <a:rPr lang="en-US" sz="2000" dirty="0" smtClean="0">
                <a:solidFill>
                  <a:srgbClr val="00B050"/>
                </a:solidFill>
                <a:latin typeface="Arial" panose="020B0604020202020204" pitchFamily="34" charset="0"/>
                <a:cs typeface="Arial" panose="020B0604020202020204" pitchFamily="34" charset="0"/>
                <a:sym typeface="Symbol" panose="05050102010706020507" pitchFamily="18" charset="2"/>
              </a:rPr>
              <a:t>)</a:t>
            </a:r>
          </a:p>
          <a:p>
            <a:pPr algn="just">
              <a:lnSpc>
                <a:spcPct val="120000"/>
              </a:lnSpc>
            </a:pPr>
            <a:r>
              <a:rPr lang="en-US" sz="2000" b="1" dirty="0" err="1" smtClean="0">
                <a:solidFill>
                  <a:srgbClr val="005064"/>
                </a:solidFill>
                <a:latin typeface="Arial" panose="020B0604020202020204" pitchFamily="34" charset="0"/>
                <a:cs typeface="Arial" panose="020B0604020202020204" pitchFamily="34" charset="0"/>
                <a:sym typeface="Symbol" panose="05050102010706020507" pitchFamily="18" charset="2"/>
              </a:rPr>
              <a:t>def</a:t>
            </a:r>
            <a:r>
              <a:rPr lang="en-US" sz="2000" b="1" dirty="0" smtClean="0">
                <a:solidFill>
                  <a:srgbClr val="005064"/>
                </a:solidFill>
                <a:latin typeface="Arial" panose="020B0604020202020204" pitchFamily="34" charset="0"/>
                <a:cs typeface="Arial" panose="020B0604020202020204" pitchFamily="34" charset="0"/>
                <a:sym typeface="Symbol" panose="05050102010706020507" pitchFamily="18" charset="2"/>
              </a:rPr>
              <a:t> </a:t>
            </a:r>
            <a:r>
              <a:rPr lang="en-US" sz="2000" b="1" dirty="0">
                <a:solidFill>
                  <a:srgbClr val="005064"/>
                </a:solidFill>
                <a:latin typeface="Arial" panose="020B0604020202020204" pitchFamily="34" charset="0"/>
                <a:cs typeface="Arial" panose="020B0604020202020204" pitchFamily="34" charset="0"/>
                <a:sym typeface="Symbol" panose="05050102010706020507" pitchFamily="18" charset="2"/>
              </a:rPr>
              <a:t>Func2</a:t>
            </a:r>
            <a:r>
              <a:rPr lang="en-US" sz="2000" dirty="0">
                <a:solidFill>
                  <a:srgbClr val="005064"/>
                </a:solidFill>
                <a:latin typeface="Arial" panose="020B0604020202020204" pitchFamily="34" charset="0"/>
                <a:cs typeface="Arial" panose="020B0604020202020204" pitchFamily="34" charset="0"/>
                <a:sym typeface="Symbol" panose="05050102010706020507" pitchFamily="18" charset="2"/>
              </a:rPr>
              <a:t>():    </a:t>
            </a:r>
            <a:endParaRPr lang="en-US" sz="2000" dirty="0" smtClean="0">
              <a:solidFill>
                <a:srgbClr val="005064"/>
              </a:solidFill>
              <a:latin typeface="Arial" panose="020B0604020202020204" pitchFamily="34" charset="0"/>
              <a:cs typeface="Arial" panose="020B0604020202020204" pitchFamily="34" charset="0"/>
              <a:sym typeface="Symbol" panose="05050102010706020507" pitchFamily="18" charset="2"/>
            </a:endParaRPr>
          </a:p>
          <a:p>
            <a:pPr algn="just">
              <a:lnSpc>
                <a:spcPct val="120000"/>
              </a:lnSpc>
            </a:pPr>
            <a:r>
              <a:rPr lang="en-US" sz="2000" dirty="0" smtClean="0">
                <a:solidFill>
                  <a:srgbClr val="005064"/>
                </a:solidFill>
                <a:latin typeface="Arial" panose="020B0604020202020204" pitchFamily="34" charset="0"/>
                <a:cs typeface="Arial" panose="020B0604020202020204" pitchFamily="34" charset="0"/>
                <a:sym typeface="Symbol" panose="05050102010706020507" pitchFamily="18" charset="2"/>
              </a:rPr>
              <a:t>       </a:t>
            </a:r>
            <a:r>
              <a:rPr lang="en-US" sz="2000" dirty="0" smtClean="0">
                <a:solidFill>
                  <a:srgbClr val="00B050"/>
                </a:solidFill>
                <a:latin typeface="Arial" panose="020B0604020202020204" pitchFamily="34" charset="0"/>
                <a:cs typeface="Arial" panose="020B0604020202020204" pitchFamily="34" charset="0"/>
                <a:sym typeface="Symbol" panose="05050102010706020507" pitchFamily="18" charset="2"/>
              </a:rPr>
              <a:t>global </a:t>
            </a:r>
            <a:r>
              <a:rPr lang="en-US" sz="2000" dirty="0">
                <a:solidFill>
                  <a:srgbClr val="00B050"/>
                </a:solidFill>
                <a:latin typeface="Arial" panose="020B0604020202020204" pitchFamily="34" charset="0"/>
                <a:cs typeface="Arial" panose="020B0604020202020204" pitchFamily="34" charset="0"/>
                <a:sym typeface="Symbol" panose="05050102010706020507" pitchFamily="18" charset="2"/>
              </a:rPr>
              <a:t>k</a:t>
            </a:r>
            <a:r>
              <a:rPr lang="en-US" sz="2000" dirty="0">
                <a:solidFill>
                  <a:srgbClr val="005064"/>
                </a:solidFill>
                <a:latin typeface="Arial" panose="020B0604020202020204" pitchFamily="34" charset="0"/>
                <a:cs typeface="Arial" panose="020B0604020202020204" pitchFamily="34" charset="0"/>
                <a:sym typeface="Symbol" panose="05050102010706020507" pitchFamily="18" charset="2"/>
              </a:rPr>
              <a:t>    </a:t>
            </a:r>
            <a:r>
              <a:rPr lang="en-US" sz="2000" dirty="0">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 </a:t>
            </a:r>
            <a:r>
              <a:rPr lang="en-US" sz="2000" dirty="0" err="1">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Chỉ</a:t>
            </a:r>
            <a:r>
              <a:rPr lang="en-US" sz="2000" dirty="0">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 </a:t>
            </a:r>
            <a:r>
              <a:rPr lang="en-US" sz="2000" dirty="0" err="1">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định</a:t>
            </a:r>
            <a:r>
              <a:rPr lang="en-US" sz="2000" dirty="0">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 k </a:t>
            </a:r>
            <a:r>
              <a:rPr lang="en-US" sz="2000" dirty="0" err="1">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là</a:t>
            </a:r>
            <a:r>
              <a:rPr lang="en-US" sz="2000" dirty="0">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 </a:t>
            </a:r>
            <a:r>
              <a:rPr lang="en-US" sz="2000" dirty="0" err="1">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biến</a:t>
            </a:r>
            <a:r>
              <a:rPr lang="en-US" sz="2000" dirty="0">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 </a:t>
            </a:r>
            <a:r>
              <a:rPr lang="en-US" sz="2000" dirty="0" err="1">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toàn</a:t>
            </a:r>
            <a:r>
              <a:rPr lang="en-US" sz="2000" dirty="0">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 </a:t>
            </a:r>
            <a:r>
              <a:rPr lang="en-US" sz="2000" dirty="0" err="1">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cục</a:t>
            </a:r>
            <a:r>
              <a:rPr lang="en-US" sz="2000" dirty="0">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rPr>
              <a:t>    </a:t>
            </a:r>
            <a:endParaRPr lang="en-US" sz="2000" dirty="0" smtClean="0">
              <a:solidFill>
                <a:schemeClr val="accent6">
                  <a:lumMod val="75000"/>
                </a:schemeClr>
              </a:solidFill>
              <a:latin typeface="Arial" panose="020B0604020202020204" pitchFamily="34" charset="0"/>
              <a:cs typeface="Arial" panose="020B0604020202020204" pitchFamily="34" charset="0"/>
              <a:sym typeface="Symbol" panose="05050102010706020507" pitchFamily="18" charset="2"/>
            </a:endParaRPr>
          </a:p>
          <a:p>
            <a:pPr algn="just">
              <a:lnSpc>
                <a:spcPct val="120000"/>
              </a:lnSpc>
            </a:pPr>
            <a:r>
              <a:rPr lang="en-US" sz="2000" dirty="0" smtClean="0">
                <a:solidFill>
                  <a:srgbClr val="005064"/>
                </a:solidFill>
                <a:latin typeface="Arial" panose="020B0604020202020204" pitchFamily="34" charset="0"/>
                <a:cs typeface="Arial" panose="020B0604020202020204" pitchFamily="34" charset="0"/>
                <a:sym typeface="Symbol" panose="05050102010706020507" pitchFamily="18" charset="2"/>
              </a:rPr>
              <a:t>       </a:t>
            </a:r>
            <a:r>
              <a:rPr lang="en-US" sz="2000" dirty="0" smtClean="0">
                <a:solidFill>
                  <a:srgbClr val="00B050"/>
                </a:solidFill>
                <a:latin typeface="Arial" panose="020B0604020202020204" pitchFamily="34" charset="0"/>
                <a:cs typeface="Arial" panose="020B0604020202020204" pitchFamily="34" charset="0"/>
                <a:sym typeface="Symbol" panose="05050102010706020507" pitchFamily="18" charset="2"/>
              </a:rPr>
              <a:t>k </a:t>
            </a:r>
            <a:r>
              <a:rPr lang="en-US" sz="2000" dirty="0">
                <a:solidFill>
                  <a:srgbClr val="00B050"/>
                </a:solidFill>
                <a:latin typeface="Arial" panose="020B0604020202020204" pitchFamily="34" charset="0"/>
                <a:cs typeface="Arial" panose="020B0604020202020204" pitchFamily="34" charset="0"/>
                <a:sym typeface="Symbol" panose="05050102010706020507" pitchFamily="18" charset="2"/>
              </a:rPr>
              <a:t>= </a:t>
            </a:r>
            <a:r>
              <a:rPr lang="en-US" sz="2000" dirty="0" smtClean="0">
                <a:solidFill>
                  <a:srgbClr val="00B050"/>
                </a:solidFill>
                <a:latin typeface="Arial" panose="020B0604020202020204" pitchFamily="34" charset="0"/>
                <a:cs typeface="Arial" panose="020B0604020202020204" pitchFamily="34" charset="0"/>
                <a:sym typeface="Symbol" panose="05050102010706020507" pitchFamily="18" charset="2"/>
              </a:rPr>
              <a:t>5</a:t>
            </a:r>
          </a:p>
          <a:p>
            <a:pPr algn="just">
              <a:lnSpc>
                <a:spcPct val="120000"/>
              </a:lnSpc>
            </a:pPr>
            <a:r>
              <a:rPr lang="en-US" sz="2000" dirty="0" smtClean="0">
                <a:solidFill>
                  <a:srgbClr val="005064"/>
                </a:solidFill>
                <a:latin typeface="Arial" panose="020B0604020202020204" pitchFamily="34" charset="0"/>
                <a:cs typeface="Arial" panose="020B0604020202020204" pitchFamily="34" charset="0"/>
                <a:sym typeface="Symbol" panose="05050102010706020507" pitchFamily="18" charset="2"/>
              </a:rPr>
              <a:t>       </a:t>
            </a:r>
            <a:r>
              <a:rPr lang="en-US" sz="2000" b="1" dirty="0" smtClean="0">
                <a:solidFill>
                  <a:srgbClr val="00B050"/>
                </a:solidFill>
                <a:latin typeface="Arial" panose="020B0604020202020204" pitchFamily="34" charset="0"/>
                <a:cs typeface="Arial" panose="020B0604020202020204" pitchFamily="34" charset="0"/>
                <a:sym typeface="Symbol" panose="05050102010706020507" pitchFamily="18" charset="2"/>
              </a:rPr>
              <a:t>print</a:t>
            </a:r>
            <a:r>
              <a:rPr lang="en-US" sz="2000" dirty="0">
                <a:solidFill>
                  <a:srgbClr val="00B050"/>
                </a:solidFill>
                <a:latin typeface="Arial" panose="020B0604020202020204" pitchFamily="34" charset="0"/>
                <a:cs typeface="Arial" panose="020B0604020202020204" pitchFamily="34" charset="0"/>
                <a:sym typeface="Symbol" panose="05050102010706020507" pitchFamily="18" charset="2"/>
              </a:rPr>
              <a:t>("K inside Func2= ", k</a:t>
            </a:r>
            <a:r>
              <a:rPr lang="en-US" sz="2000" dirty="0" smtClean="0">
                <a:solidFill>
                  <a:srgbClr val="00B050"/>
                </a:solidFill>
                <a:latin typeface="Arial" panose="020B0604020202020204" pitchFamily="34" charset="0"/>
                <a:cs typeface="Arial" panose="020B0604020202020204" pitchFamily="34" charset="0"/>
                <a:sym typeface="Symbol" panose="05050102010706020507" pitchFamily="18" charset="2"/>
              </a:rPr>
              <a:t>)</a:t>
            </a:r>
          </a:p>
          <a:p>
            <a:pPr algn="just">
              <a:lnSpc>
                <a:spcPct val="120000"/>
              </a:lnSpc>
            </a:pPr>
            <a:endParaRPr lang="en-US" sz="2000" dirty="0" smtClean="0">
              <a:solidFill>
                <a:srgbClr val="00B050"/>
              </a:solidFill>
              <a:latin typeface="Arial" panose="020B0604020202020204" pitchFamily="34" charset="0"/>
              <a:cs typeface="Arial" panose="020B0604020202020204" pitchFamily="34" charset="0"/>
              <a:sym typeface="Symbol" panose="05050102010706020507" pitchFamily="18" charset="2"/>
            </a:endParaRPr>
          </a:p>
          <a:p>
            <a:pPr algn="just">
              <a:lnSpc>
                <a:spcPct val="120000"/>
              </a:lnSpc>
            </a:pPr>
            <a:r>
              <a:rPr lang="en-US" sz="2000" b="1" dirty="0" smtClean="0">
                <a:solidFill>
                  <a:srgbClr val="005064"/>
                </a:solidFill>
                <a:latin typeface="Arial" panose="020B0604020202020204" pitchFamily="34" charset="0"/>
                <a:cs typeface="Arial" panose="020B0604020202020204" pitchFamily="34" charset="0"/>
                <a:sym typeface="Symbol" panose="05050102010706020507" pitchFamily="18" charset="2"/>
              </a:rPr>
              <a:t>Func1</a:t>
            </a:r>
            <a:r>
              <a:rPr lang="en-US" sz="2000" dirty="0" smtClean="0">
                <a:solidFill>
                  <a:srgbClr val="005064"/>
                </a:solidFill>
                <a:latin typeface="Arial" panose="020B0604020202020204" pitchFamily="34" charset="0"/>
                <a:cs typeface="Arial" panose="020B0604020202020204" pitchFamily="34" charset="0"/>
                <a:sym typeface="Symbol" panose="05050102010706020507" pitchFamily="18" charset="2"/>
              </a:rPr>
              <a:t>()</a:t>
            </a:r>
          </a:p>
          <a:p>
            <a:pPr algn="just">
              <a:lnSpc>
                <a:spcPct val="120000"/>
              </a:lnSpc>
            </a:pPr>
            <a:r>
              <a:rPr lang="en-US" sz="2000" b="1" dirty="0" smtClean="0">
                <a:solidFill>
                  <a:srgbClr val="005064"/>
                </a:solidFill>
                <a:latin typeface="Arial" panose="020B0604020202020204" pitchFamily="34" charset="0"/>
                <a:cs typeface="Arial" panose="020B0604020202020204" pitchFamily="34" charset="0"/>
                <a:sym typeface="Symbol" panose="05050102010706020507" pitchFamily="18" charset="2"/>
              </a:rPr>
              <a:t>print</a:t>
            </a:r>
            <a:r>
              <a:rPr lang="en-US" sz="2000" dirty="0">
                <a:solidFill>
                  <a:srgbClr val="005064"/>
                </a:solidFill>
                <a:latin typeface="Arial" panose="020B0604020202020204" pitchFamily="34" charset="0"/>
                <a:cs typeface="Arial" panose="020B0604020202020204" pitchFamily="34" charset="0"/>
                <a:sym typeface="Symbol" panose="05050102010706020507" pitchFamily="18" charset="2"/>
              </a:rPr>
              <a:t>("K outside: ", k</a:t>
            </a:r>
            <a:r>
              <a:rPr lang="en-US" sz="2000" dirty="0" smtClean="0">
                <a:solidFill>
                  <a:srgbClr val="005064"/>
                </a:solidFill>
                <a:latin typeface="Arial" panose="020B0604020202020204" pitchFamily="34" charset="0"/>
                <a:cs typeface="Arial" panose="020B0604020202020204" pitchFamily="34" charset="0"/>
                <a:sym typeface="Symbol" panose="05050102010706020507" pitchFamily="18" charset="2"/>
              </a:rPr>
              <a:t>)</a:t>
            </a:r>
          </a:p>
          <a:p>
            <a:pPr algn="just">
              <a:lnSpc>
                <a:spcPct val="120000"/>
              </a:lnSpc>
            </a:pPr>
            <a:r>
              <a:rPr lang="en-US" sz="2000" b="1" dirty="0" smtClean="0">
                <a:solidFill>
                  <a:srgbClr val="005064"/>
                </a:solidFill>
                <a:latin typeface="Arial" panose="020B0604020202020204" pitchFamily="34" charset="0"/>
                <a:cs typeface="Arial" panose="020B0604020202020204" pitchFamily="34" charset="0"/>
                <a:sym typeface="Symbol" panose="05050102010706020507" pitchFamily="18" charset="2"/>
              </a:rPr>
              <a:t>Func2</a:t>
            </a:r>
            <a:r>
              <a:rPr lang="en-US" sz="2000" dirty="0" smtClean="0">
                <a:solidFill>
                  <a:srgbClr val="005064"/>
                </a:solidFill>
                <a:latin typeface="Arial" panose="020B0604020202020204" pitchFamily="34" charset="0"/>
                <a:cs typeface="Arial" panose="020B0604020202020204" pitchFamily="34" charset="0"/>
                <a:sym typeface="Symbol" panose="05050102010706020507" pitchFamily="18" charset="2"/>
              </a:rPr>
              <a:t>()</a:t>
            </a:r>
          </a:p>
        </p:txBody>
      </p:sp>
      <p:sp>
        <p:nvSpPr>
          <p:cNvPr id="18" name="Rectangle 17"/>
          <p:cNvSpPr/>
          <p:nvPr/>
        </p:nvSpPr>
        <p:spPr>
          <a:xfrm>
            <a:off x="2588850" y="4819656"/>
            <a:ext cx="3975004" cy="498598"/>
          </a:xfrm>
          <a:prstGeom prst="rect">
            <a:avLst/>
          </a:prstGeom>
          <a:ln>
            <a:noFill/>
          </a:ln>
        </p:spPr>
        <p:txBody>
          <a:bodyPr wrap="square">
            <a:spAutoFit/>
          </a:bodyPr>
          <a:lstStyle/>
          <a:p>
            <a:pPr algn="ctr">
              <a:lnSpc>
                <a:spcPct val="120000"/>
              </a:lnSpc>
            </a:pPr>
            <a:r>
              <a:rPr lang="vi-VN" sz="2200" b="1" dirty="0" smtClean="0">
                <a:solidFill>
                  <a:srgbClr val="005064"/>
                </a:solidFill>
                <a:latin typeface="Arial" panose="020B0604020202020204" pitchFamily="34" charset="0"/>
                <a:cs typeface="Arial" panose="020B0604020202020204" pitchFamily="34" charset="0"/>
                <a:sym typeface="Symbol" panose="05050102010706020507" pitchFamily="18" charset="2"/>
              </a:rPr>
              <a:t>global tên_biến_toàn_cục </a:t>
            </a:r>
            <a:endParaRPr lang="en-US" sz="2200" b="1" dirty="0" smtClean="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273179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26</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2: Functions &amp; Modules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0" name="Rectangle 19"/>
          <p:cNvSpPr/>
          <p:nvPr/>
        </p:nvSpPr>
        <p:spPr>
          <a:xfrm>
            <a:off x="3060021" y="120966"/>
            <a:ext cx="8903090" cy="554126"/>
          </a:xfrm>
          <a:prstGeom prst="rect">
            <a:avLst/>
          </a:prstGeom>
        </p:spPr>
        <p:txBody>
          <a:bodyPr wrap="square">
            <a:spAutoFit/>
          </a:bodyPr>
          <a:lstStyle/>
          <a:p>
            <a:pPr algn="r">
              <a:lnSpc>
                <a:spcPct val="120000"/>
              </a:lnSpc>
            </a:pPr>
            <a:r>
              <a:rPr lang="en-US" sz="2800" b="1" dirty="0" smtClean="0">
                <a:solidFill>
                  <a:schemeClr val="bg1"/>
                </a:solidFill>
                <a:latin typeface="Bahnschrift SemiBold" panose="020B0502040204020203" pitchFamily="34" charset="0"/>
                <a:cs typeface="Arial" panose="020B0604020202020204" pitchFamily="34" charset="0"/>
              </a:rPr>
              <a:t>Python modules </a:t>
            </a:r>
          </a:p>
        </p:txBody>
      </p:sp>
      <p:sp>
        <p:nvSpPr>
          <p:cNvPr id="2" name="Rectangle 1"/>
          <p:cNvSpPr/>
          <p:nvPr/>
        </p:nvSpPr>
        <p:spPr>
          <a:xfrm>
            <a:off x="-6352" y="889001"/>
            <a:ext cx="2139952" cy="555336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320000"/>
              </a:lnSpc>
            </a:pPr>
            <a:r>
              <a:rPr lang="en-US" b="1" dirty="0" smtClean="0">
                <a:solidFill>
                  <a:schemeClr val="bg2">
                    <a:lumMod val="50000"/>
                  </a:schemeClr>
                </a:solidFill>
                <a:latin typeface="Arial" panose="020B0604020202020204" pitchFamily="34" charset="0"/>
                <a:cs typeface="Arial" panose="020B0604020202020204" pitchFamily="34" charset="0"/>
              </a:rPr>
              <a:t>BÀI 2</a:t>
            </a:r>
          </a:p>
          <a:p>
            <a:pPr algn="ctr">
              <a:lnSpc>
                <a:spcPct val="320000"/>
              </a:lnSpc>
            </a:pPr>
            <a:r>
              <a:rPr lang="en-US" b="1" dirty="0" smtClean="0">
                <a:solidFill>
                  <a:schemeClr val="bg2">
                    <a:lumMod val="50000"/>
                  </a:schemeClr>
                </a:solidFill>
                <a:latin typeface="Arial" panose="020B0604020202020204" pitchFamily="34" charset="0"/>
                <a:cs typeface="Arial" panose="020B0604020202020204" pitchFamily="34" charset="0"/>
              </a:rPr>
              <a:t>Python </a:t>
            </a:r>
            <a:r>
              <a:rPr lang="en-US" b="1" dirty="0">
                <a:solidFill>
                  <a:schemeClr val="bg2">
                    <a:lumMod val="50000"/>
                  </a:schemeClr>
                </a:solidFill>
                <a:latin typeface="Arial" panose="020B0604020202020204" pitchFamily="34" charset="0"/>
                <a:cs typeface="Arial" panose="020B0604020202020204" pitchFamily="34" charset="0"/>
              </a:rPr>
              <a:t>functions</a:t>
            </a:r>
          </a:p>
          <a:p>
            <a:pPr algn="ctr">
              <a:lnSpc>
                <a:spcPct val="320000"/>
              </a:lnSpc>
            </a:pPr>
            <a:r>
              <a:rPr lang="en-US" b="1" dirty="0" smtClean="0">
                <a:solidFill>
                  <a:schemeClr val="bg2">
                    <a:lumMod val="50000"/>
                  </a:schemeClr>
                </a:solidFill>
                <a:latin typeface="Arial" panose="020B0604020202020204" pitchFamily="34" charset="0"/>
                <a:cs typeface="Arial" panose="020B0604020202020204" pitchFamily="34" charset="0"/>
              </a:rPr>
              <a:t>Arguments</a:t>
            </a:r>
            <a:endParaRPr lang="en-US" b="1" dirty="0">
              <a:solidFill>
                <a:schemeClr val="bg2">
                  <a:lumMod val="50000"/>
                </a:schemeClr>
              </a:solidFill>
              <a:latin typeface="Arial" panose="020B0604020202020204" pitchFamily="34" charset="0"/>
              <a:cs typeface="Arial" panose="020B0604020202020204" pitchFamily="34" charset="0"/>
            </a:endParaRP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Global variables</a:t>
            </a:r>
          </a:p>
          <a:p>
            <a:pPr algn="ctr">
              <a:lnSpc>
                <a:spcPct val="320000"/>
              </a:lnSpc>
            </a:pPr>
            <a:r>
              <a:rPr lang="en-US" b="1" dirty="0">
                <a:solidFill>
                  <a:schemeClr val="bg2">
                    <a:lumMod val="10000"/>
                  </a:schemeClr>
                </a:solidFill>
                <a:latin typeface="Arial" panose="020B0604020202020204" pitchFamily="34" charset="0"/>
                <a:cs typeface="Arial" panose="020B0604020202020204" pitchFamily="34" charset="0"/>
              </a:rPr>
              <a:t>Python modules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a:t>
            </a:r>
            <a:r>
              <a:rPr lang="en-US" b="1" dirty="0" smtClean="0">
                <a:solidFill>
                  <a:schemeClr val="bg2">
                    <a:lumMod val="50000"/>
                  </a:schemeClr>
                </a:solidFill>
                <a:latin typeface="Arial" panose="020B0604020202020204" pitchFamily="34" charset="0"/>
                <a:cs typeface="Arial" panose="020B0604020202020204" pitchFamily="34" charset="0"/>
              </a:rPr>
              <a:t>package</a:t>
            </a:r>
          </a:p>
          <a:p>
            <a:pPr algn="ctr">
              <a:lnSpc>
                <a:spcPct val="320000"/>
              </a:lnSpc>
            </a:pPr>
            <a:endParaRPr lang="en-US" b="1" dirty="0">
              <a:solidFill>
                <a:schemeClr val="bg2">
                  <a:lumMod val="50000"/>
                </a:schemeClr>
              </a:solidFill>
              <a:latin typeface="Arial" panose="020B0604020202020204" pitchFamily="34" charset="0"/>
              <a:cs typeface="Arial" panose="020B0604020202020204" pitchFamily="34" charset="0"/>
            </a:endParaRPr>
          </a:p>
        </p:txBody>
      </p:sp>
      <p:sp>
        <p:nvSpPr>
          <p:cNvPr id="15" name="Rectangle 14"/>
          <p:cNvSpPr/>
          <p:nvPr/>
        </p:nvSpPr>
        <p:spPr>
          <a:xfrm>
            <a:off x="2557941" y="961164"/>
            <a:ext cx="8858204" cy="570541"/>
          </a:xfrm>
          <a:prstGeom prst="rect">
            <a:avLst/>
          </a:prstGeom>
        </p:spPr>
        <p:txBody>
          <a:bodyPr wrap="square">
            <a:spAutoFit/>
          </a:bodyPr>
          <a:lstStyle/>
          <a:p>
            <a:pPr marL="342900" indent="-342900">
              <a:lnSpc>
                <a:spcPct val="120000"/>
              </a:lnSpc>
              <a:buFont typeface="Arial" panose="020B0604020202020204" pitchFamily="34" charset="0"/>
              <a:buChar char="•"/>
            </a:pPr>
            <a:r>
              <a:rPr lang="en-US" sz="2800" b="1" dirty="0" err="1" smtClean="0">
                <a:solidFill>
                  <a:srgbClr val="005064"/>
                </a:solidFill>
                <a:latin typeface="Bahnschrift SemiBold" panose="020B0502040204020203" pitchFamily="34" charset="0"/>
                <a:cs typeface="Arial" panose="020B0604020202020204" pitchFamily="34" charset="0"/>
              </a:rPr>
              <a:t>Lập</a:t>
            </a:r>
            <a:r>
              <a:rPr lang="en-US" sz="2800" b="1" dirty="0" smtClean="0">
                <a:solidFill>
                  <a:srgbClr val="005064"/>
                </a:solidFill>
                <a:latin typeface="Bahnschrift SemiBold" panose="020B0502040204020203" pitchFamily="34" charset="0"/>
                <a:cs typeface="Arial" panose="020B0604020202020204" pitchFamily="34" charset="0"/>
              </a:rPr>
              <a:t> </a:t>
            </a:r>
            <a:r>
              <a:rPr lang="en-US" sz="2800" b="1" dirty="0" err="1" smtClean="0">
                <a:solidFill>
                  <a:srgbClr val="005064"/>
                </a:solidFill>
                <a:latin typeface="Bahnschrift SemiBold" panose="020B0502040204020203" pitchFamily="34" charset="0"/>
                <a:cs typeface="Arial" panose="020B0604020202020204" pitchFamily="34" charset="0"/>
              </a:rPr>
              <a:t>trình</a:t>
            </a:r>
            <a:r>
              <a:rPr lang="en-US" sz="2800" b="1" dirty="0" smtClean="0">
                <a:solidFill>
                  <a:srgbClr val="005064"/>
                </a:solidFill>
                <a:latin typeface="Bahnschrift SemiBold" panose="020B0502040204020203" pitchFamily="34" charset="0"/>
                <a:cs typeface="Arial" panose="020B0604020202020204" pitchFamily="34" charset="0"/>
              </a:rPr>
              <a:t> </a:t>
            </a:r>
            <a:r>
              <a:rPr lang="en-US" sz="2800" b="1" dirty="0" err="1" smtClean="0">
                <a:solidFill>
                  <a:srgbClr val="005064"/>
                </a:solidFill>
                <a:latin typeface="Bahnschrift SemiBold" panose="020B0502040204020203" pitchFamily="34" charset="0"/>
                <a:cs typeface="Arial" panose="020B0604020202020204" pitchFamily="34" charset="0"/>
              </a:rPr>
              <a:t>theo</a:t>
            </a:r>
            <a:r>
              <a:rPr lang="en-US" sz="2800" b="1" dirty="0" smtClean="0">
                <a:solidFill>
                  <a:srgbClr val="005064"/>
                </a:solidFill>
                <a:latin typeface="Bahnschrift SemiBold" panose="020B0502040204020203" pitchFamily="34" charset="0"/>
                <a:cs typeface="Arial" panose="020B0604020202020204" pitchFamily="34" charset="0"/>
              </a:rPr>
              <a:t> modules</a:t>
            </a:r>
          </a:p>
        </p:txBody>
      </p:sp>
      <p:sp>
        <p:nvSpPr>
          <p:cNvPr id="22" name="Rectangle 21"/>
          <p:cNvSpPr/>
          <p:nvPr/>
        </p:nvSpPr>
        <p:spPr>
          <a:xfrm>
            <a:off x="2557941" y="1734619"/>
            <a:ext cx="9107586" cy="867482"/>
          </a:xfrm>
          <a:prstGeom prst="rect">
            <a:avLst/>
          </a:prstGeom>
          <a:ln>
            <a:noFill/>
          </a:ln>
        </p:spPr>
        <p:txBody>
          <a:bodyPr wrap="square">
            <a:spAutoFit/>
          </a:bodyPr>
          <a:lstStyle/>
          <a:p>
            <a:pPr marL="342900" indent="-342900" algn="just">
              <a:lnSpc>
                <a:spcPct val="120000"/>
              </a:lnSpc>
              <a:buFont typeface="Courier New" panose="02070309020205020404" pitchFamily="49" charset="0"/>
              <a:buChar char="o"/>
            </a:pPr>
            <a:r>
              <a:rPr lang="vi-VN" sz="2200" dirty="0">
                <a:solidFill>
                  <a:srgbClr val="0070C0"/>
                </a:solidFill>
                <a:cs typeface="Arial" panose="020B0604020202020204" pitchFamily="34" charset="0"/>
                <a:sym typeface="Symbol" panose="05050102010706020507" pitchFamily="18" charset="2"/>
              </a:rPr>
              <a:t>Module: một tệp chứa các câu lệnh và định nghĩa </a:t>
            </a:r>
            <a:r>
              <a:rPr lang="vi-VN" sz="2200" dirty="0" smtClean="0">
                <a:solidFill>
                  <a:srgbClr val="0070C0"/>
                </a:solidFill>
                <a:cs typeface="Arial" panose="020B0604020202020204" pitchFamily="34" charset="0"/>
                <a:sym typeface="Symbol" panose="05050102010706020507" pitchFamily="18" charset="2"/>
              </a:rPr>
              <a:t>Python. </a:t>
            </a:r>
            <a:r>
              <a:rPr lang="vi-VN" sz="2200" dirty="0">
                <a:solidFill>
                  <a:srgbClr val="0070C0"/>
                </a:solidFill>
                <a:cs typeface="Arial" panose="020B0604020202020204" pitchFamily="34" charset="0"/>
                <a:sym typeface="Symbol" panose="05050102010706020507" pitchFamily="18" charset="2"/>
              </a:rPr>
              <a:t>Mỗi file .py có thể coi là một module, tên module chính là tên </a:t>
            </a:r>
            <a:r>
              <a:rPr lang="vi-VN" sz="2200" dirty="0" smtClean="0">
                <a:solidFill>
                  <a:srgbClr val="0070C0"/>
                </a:solidFill>
                <a:cs typeface="Arial" panose="020B0604020202020204" pitchFamily="34" charset="0"/>
                <a:sym typeface="Symbol" panose="05050102010706020507" pitchFamily="18" charset="2"/>
              </a:rPr>
              <a:t>file</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18" name="Rectangle 17"/>
          <p:cNvSpPr/>
          <p:nvPr/>
        </p:nvSpPr>
        <p:spPr>
          <a:xfrm>
            <a:off x="2450568" y="5276303"/>
            <a:ext cx="9107586" cy="867930"/>
          </a:xfrm>
          <a:prstGeom prst="rect">
            <a:avLst/>
          </a:prstGeom>
          <a:ln>
            <a:noFill/>
          </a:ln>
        </p:spPr>
        <p:txBody>
          <a:bodyPr wrap="square">
            <a:spAutoFit/>
          </a:bodyPr>
          <a:lstStyle/>
          <a:p>
            <a:pPr marL="342900" indent="-342900" algn="just">
              <a:lnSpc>
                <a:spcPct val="120000"/>
              </a:lnSpc>
              <a:buFont typeface="Wingdings" panose="05000000000000000000" pitchFamily="2" charset="2"/>
              <a:buChar char="?"/>
            </a:pPr>
            <a:r>
              <a:rPr lang="vi-VN" sz="2200" dirty="0" smtClean="0">
                <a:solidFill>
                  <a:srgbClr val="0070C0"/>
                </a:solidFill>
                <a:cs typeface="Arial" panose="020B0604020202020204" pitchFamily="34" charset="0"/>
                <a:sym typeface="Wingdings" panose="05000000000000000000" pitchFamily="2" charset="2"/>
              </a:rPr>
              <a:t>Trong trường hợp không tìm ra module, chương trình sẽ báo lỗi.  </a:t>
            </a:r>
          </a:p>
          <a:p>
            <a:pPr algn="just">
              <a:lnSpc>
                <a:spcPct val="150000"/>
              </a:lnSpc>
            </a:pPr>
            <a:r>
              <a:rPr lang="vi-VN" sz="1600" dirty="0">
                <a:solidFill>
                  <a:srgbClr val="00B050"/>
                </a:solidFill>
                <a:latin typeface="Arial" panose="020B0604020202020204" pitchFamily="34" charset="0"/>
                <a:cs typeface="Arial" panose="020B0604020202020204" pitchFamily="34" charset="0"/>
                <a:sym typeface="Wingdings" panose="05000000000000000000" pitchFamily="2" charset="2"/>
              </a:rPr>
              <a:t> </a:t>
            </a:r>
            <a:r>
              <a:rPr lang="vi-VN" sz="1600" dirty="0" smtClean="0">
                <a:solidFill>
                  <a:srgbClr val="00B050"/>
                </a:solidFill>
                <a:latin typeface="Arial" panose="020B0604020202020204" pitchFamily="34" charset="0"/>
                <a:cs typeface="Arial" panose="020B0604020202020204" pitchFamily="34" charset="0"/>
                <a:sym typeface="Wingdings" panose="05000000000000000000" pitchFamily="2" charset="2"/>
              </a:rPr>
              <a:t>     (Đặt đường dẫn tới thư mục chứa module: xem trực tiếp trên Pycharm.)</a:t>
            </a:r>
            <a:endParaRPr lang="en-US" sz="1600" dirty="0" smtClean="0">
              <a:solidFill>
                <a:srgbClr val="00B050"/>
              </a:solidFill>
              <a:latin typeface="Arial" panose="020B0604020202020204" pitchFamily="34" charset="0"/>
              <a:cs typeface="Arial" panose="020B0604020202020204" pitchFamily="34" charset="0"/>
              <a:sym typeface="Symbol" panose="05050102010706020507" pitchFamily="18" charset="2"/>
            </a:endParaRPr>
          </a:p>
        </p:txBody>
      </p:sp>
      <p:sp>
        <p:nvSpPr>
          <p:cNvPr id="23" name="Rectangle 22"/>
          <p:cNvSpPr/>
          <p:nvPr/>
        </p:nvSpPr>
        <p:spPr>
          <a:xfrm>
            <a:off x="2557941" y="2702119"/>
            <a:ext cx="9107586" cy="867482"/>
          </a:xfrm>
          <a:prstGeom prst="rect">
            <a:avLst/>
          </a:prstGeom>
          <a:ln>
            <a:noFill/>
          </a:ln>
        </p:spPr>
        <p:txBody>
          <a:bodyPr wrap="square">
            <a:spAutoFit/>
          </a:bodyPr>
          <a:lstStyle/>
          <a:p>
            <a:pPr marL="342900" indent="-342900" algn="just">
              <a:lnSpc>
                <a:spcPct val="120000"/>
              </a:lnSpc>
              <a:buFont typeface="Courier New" panose="02070309020205020404" pitchFamily="49" charset="0"/>
              <a:buChar char="o"/>
            </a:pPr>
            <a:r>
              <a:rPr lang="vi-VN" sz="2200" dirty="0" smtClean="0">
                <a:solidFill>
                  <a:srgbClr val="0070C0"/>
                </a:solidFill>
                <a:cs typeface="Arial" panose="020B0604020202020204" pitchFamily="34" charset="0"/>
                <a:sym typeface="Symbol" panose="05050102010706020507" pitchFamily="18" charset="2"/>
              </a:rPr>
              <a:t>Một chương trình được tạo nên từ nhiều module. </a:t>
            </a:r>
            <a:r>
              <a:rPr lang="vi-VN" sz="2200" dirty="0">
                <a:solidFill>
                  <a:srgbClr val="0070C0"/>
                </a:solidFill>
                <a:cs typeface="Arial" panose="020B0604020202020204" pitchFamily="34" charset="0"/>
                <a:sym typeface="Symbol" panose="05050102010706020507" pitchFamily="18" charset="2"/>
              </a:rPr>
              <a:t>Một module có thể được sử dụng trong nhiều chương </a:t>
            </a:r>
            <a:r>
              <a:rPr lang="vi-VN" sz="2200" dirty="0" smtClean="0">
                <a:solidFill>
                  <a:srgbClr val="0070C0"/>
                </a:solidFill>
                <a:cs typeface="Arial" panose="020B0604020202020204" pitchFamily="34" charset="0"/>
                <a:sym typeface="Symbol" panose="05050102010706020507" pitchFamily="18" charset="2"/>
              </a:rPr>
              <a:t>trình</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25" name="Rectangle 24"/>
          <p:cNvSpPr/>
          <p:nvPr/>
        </p:nvSpPr>
        <p:spPr>
          <a:xfrm>
            <a:off x="2450568" y="3788952"/>
            <a:ext cx="9107586" cy="1175706"/>
          </a:xfrm>
          <a:prstGeom prst="rect">
            <a:avLst/>
          </a:prstGeom>
          <a:ln>
            <a:noFill/>
          </a:ln>
        </p:spPr>
        <p:txBody>
          <a:bodyPr wrap="square">
            <a:spAutoFit/>
          </a:bodyPr>
          <a:lstStyle/>
          <a:p>
            <a:pPr marL="342900" indent="-342900" algn="just">
              <a:lnSpc>
                <a:spcPct val="120000"/>
              </a:lnSpc>
              <a:buFont typeface="Courier New" panose="02070309020205020404" pitchFamily="49" charset="0"/>
              <a:buChar char="o"/>
            </a:pPr>
            <a:r>
              <a:rPr lang="vi-VN" sz="2200" dirty="0" smtClean="0">
                <a:solidFill>
                  <a:srgbClr val="0070C0"/>
                </a:solidFill>
                <a:cs typeface="Arial" panose="020B0604020202020204" pitchFamily="34" charset="0"/>
                <a:sym typeface="Symbol" panose="05050102010706020507" pitchFamily="18" charset="2"/>
              </a:rPr>
              <a:t>Để sử dụng một module</a:t>
            </a:r>
            <a:r>
              <a:rPr lang="vi-VN" sz="2200" b="1" dirty="0" smtClean="0">
                <a:solidFill>
                  <a:srgbClr val="005064"/>
                </a:solidFill>
                <a:cs typeface="Arial" panose="020B0604020202020204" pitchFamily="34" charset="0"/>
                <a:sym typeface="Symbol" panose="05050102010706020507" pitchFamily="18" charset="2"/>
              </a:rPr>
              <a:t>:  import toàn module  </a:t>
            </a:r>
          </a:p>
          <a:p>
            <a:pPr algn="ctr">
              <a:lnSpc>
                <a:spcPct val="200000"/>
              </a:lnSpc>
            </a:pPr>
            <a:r>
              <a:rPr lang="vi-VN" sz="2200" b="1" dirty="0" smtClean="0">
                <a:solidFill>
                  <a:srgbClr val="005064"/>
                </a:solidFill>
                <a:cs typeface="Arial" panose="020B0604020202020204" pitchFamily="34" charset="0"/>
                <a:sym typeface="Symbol" panose="05050102010706020507" pitchFamily="18" charset="2"/>
              </a:rPr>
              <a:t>import </a:t>
            </a:r>
            <a:r>
              <a:rPr lang="vi-VN" sz="2200" b="1" dirty="0" smtClean="0">
                <a:solidFill>
                  <a:srgbClr val="00B050"/>
                </a:solidFill>
                <a:cs typeface="Arial" panose="020B0604020202020204" pitchFamily="34" charset="0"/>
                <a:sym typeface="Symbol" panose="05050102010706020507" pitchFamily="18" charset="2"/>
              </a:rPr>
              <a:t>tên_module   </a:t>
            </a:r>
            <a:r>
              <a:rPr lang="vi-VN" sz="2200" b="1" dirty="0" smtClean="0">
                <a:solidFill>
                  <a:srgbClr val="005064"/>
                </a:solidFill>
                <a:cs typeface="Arial" panose="020B0604020202020204" pitchFamily="34" charset="0"/>
                <a:sym typeface="Symbol" panose="05050102010706020507" pitchFamily="18" charset="2"/>
              </a:rPr>
              <a:t>[as   </a:t>
            </a:r>
            <a:r>
              <a:rPr lang="vi-VN" sz="2200" b="1" dirty="0" smtClean="0">
                <a:solidFill>
                  <a:srgbClr val="00B050"/>
                </a:solidFill>
                <a:cs typeface="Arial" panose="020B0604020202020204" pitchFamily="34" charset="0"/>
                <a:sym typeface="Symbol" panose="05050102010706020507" pitchFamily="18" charset="2"/>
              </a:rPr>
              <a:t>bí_danh</a:t>
            </a:r>
            <a:r>
              <a:rPr lang="vi-VN" sz="2200" b="1" dirty="0" smtClean="0">
                <a:solidFill>
                  <a:srgbClr val="005064"/>
                </a:solidFill>
                <a:cs typeface="Arial" panose="020B0604020202020204" pitchFamily="34" charset="0"/>
                <a:sym typeface="Symbol" panose="05050102010706020507" pitchFamily="18" charset="2"/>
              </a:rPr>
              <a:t>]</a:t>
            </a:r>
            <a:endParaRPr lang="en-US" sz="2200" b="1" dirty="0" smtClean="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2206345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3" grpId="0"/>
      <p:bldP spid="2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27</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2: Functions &amp; Modules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0" name="Rectangle 19"/>
          <p:cNvSpPr/>
          <p:nvPr/>
        </p:nvSpPr>
        <p:spPr>
          <a:xfrm>
            <a:off x="3060021" y="120966"/>
            <a:ext cx="8903090" cy="554126"/>
          </a:xfrm>
          <a:prstGeom prst="rect">
            <a:avLst/>
          </a:prstGeom>
        </p:spPr>
        <p:txBody>
          <a:bodyPr wrap="square">
            <a:spAutoFit/>
          </a:bodyPr>
          <a:lstStyle/>
          <a:p>
            <a:pPr algn="r">
              <a:lnSpc>
                <a:spcPct val="120000"/>
              </a:lnSpc>
            </a:pPr>
            <a:r>
              <a:rPr lang="en-US" sz="2800" b="1" dirty="0" smtClean="0">
                <a:solidFill>
                  <a:schemeClr val="bg1"/>
                </a:solidFill>
                <a:latin typeface="Bahnschrift SemiBold" panose="020B0502040204020203" pitchFamily="34" charset="0"/>
                <a:cs typeface="Arial" panose="020B0604020202020204" pitchFamily="34" charset="0"/>
              </a:rPr>
              <a:t>Python modules </a:t>
            </a:r>
          </a:p>
        </p:txBody>
      </p:sp>
      <p:sp>
        <p:nvSpPr>
          <p:cNvPr id="2" name="Rectangle 1"/>
          <p:cNvSpPr/>
          <p:nvPr/>
        </p:nvSpPr>
        <p:spPr>
          <a:xfrm>
            <a:off x="-6352" y="889001"/>
            <a:ext cx="2139952" cy="555336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320000"/>
              </a:lnSpc>
            </a:pPr>
            <a:r>
              <a:rPr lang="en-US" b="1" dirty="0" smtClean="0">
                <a:solidFill>
                  <a:schemeClr val="bg2">
                    <a:lumMod val="50000"/>
                  </a:schemeClr>
                </a:solidFill>
                <a:latin typeface="Arial" panose="020B0604020202020204" pitchFamily="34" charset="0"/>
                <a:cs typeface="Arial" panose="020B0604020202020204" pitchFamily="34" charset="0"/>
              </a:rPr>
              <a:t>BÀI 2</a:t>
            </a:r>
          </a:p>
          <a:p>
            <a:pPr algn="ctr">
              <a:lnSpc>
                <a:spcPct val="320000"/>
              </a:lnSpc>
            </a:pPr>
            <a:r>
              <a:rPr lang="en-US" b="1" dirty="0" smtClean="0">
                <a:solidFill>
                  <a:schemeClr val="bg2">
                    <a:lumMod val="50000"/>
                  </a:schemeClr>
                </a:solidFill>
                <a:latin typeface="Arial" panose="020B0604020202020204" pitchFamily="34" charset="0"/>
                <a:cs typeface="Arial" panose="020B0604020202020204" pitchFamily="34" charset="0"/>
              </a:rPr>
              <a:t>Python </a:t>
            </a:r>
            <a:r>
              <a:rPr lang="en-US" b="1" dirty="0">
                <a:solidFill>
                  <a:schemeClr val="bg2">
                    <a:lumMod val="50000"/>
                  </a:schemeClr>
                </a:solidFill>
                <a:latin typeface="Arial" panose="020B0604020202020204" pitchFamily="34" charset="0"/>
                <a:cs typeface="Arial" panose="020B0604020202020204" pitchFamily="34" charset="0"/>
              </a:rPr>
              <a:t>functions</a:t>
            </a:r>
          </a:p>
          <a:p>
            <a:pPr algn="ctr">
              <a:lnSpc>
                <a:spcPct val="320000"/>
              </a:lnSpc>
            </a:pPr>
            <a:r>
              <a:rPr lang="en-US" b="1" dirty="0" smtClean="0">
                <a:solidFill>
                  <a:schemeClr val="bg2">
                    <a:lumMod val="50000"/>
                  </a:schemeClr>
                </a:solidFill>
                <a:latin typeface="Arial" panose="020B0604020202020204" pitchFamily="34" charset="0"/>
                <a:cs typeface="Arial" panose="020B0604020202020204" pitchFamily="34" charset="0"/>
              </a:rPr>
              <a:t>Arguments</a:t>
            </a:r>
            <a:endParaRPr lang="en-US" b="1" dirty="0">
              <a:solidFill>
                <a:schemeClr val="bg2">
                  <a:lumMod val="50000"/>
                </a:schemeClr>
              </a:solidFill>
              <a:latin typeface="Arial" panose="020B0604020202020204" pitchFamily="34" charset="0"/>
              <a:cs typeface="Arial" panose="020B0604020202020204" pitchFamily="34" charset="0"/>
            </a:endParaRP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Global variables</a:t>
            </a:r>
          </a:p>
          <a:p>
            <a:pPr algn="ctr">
              <a:lnSpc>
                <a:spcPct val="320000"/>
              </a:lnSpc>
            </a:pPr>
            <a:r>
              <a:rPr lang="en-US" b="1" dirty="0">
                <a:solidFill>
                  <a:schemeClr val="bg2">
                    <a:lumMod val="10000"/>
                  </a:schemeClr>
                </a:solidFill>
                <a:latin typeface="Arial" panose="020B0604020202020204" pitchFamily="34" charset="0"/>
                <a:cs typeface="Arial" panose="020B0604020202020204" pitchFamily="34" charset="0"/>
              </a:rPr>
              <a:t>Python modules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a:t>
            </a:r>
            <a:r>
              <a:rPr lang="en-US" b="1" dirty="0" smtClean="0">
                <a:solidFill>
                  <a:schemeClr val="bg2">
                    <a:lumMod val="50000"/>
                  </a:schemeClr>
                </a:solidFill>
                <a:latin typeface="Arial" panose="020B0604020202020204" pitchFamily="34" charset="0"/>
                <a:cs typeface="Arial" panose="020B0604020202020204" pitchFamily="34" charset="0"/>
              </a:rPr>
              <a:t>package</a:t>
            </a:r>
          </a:p>
          <a:p>
            <a:pPr algn="ctr">
              <a:lnSpc>
                <a:spcPct val="320000"/>
              </a:lnSpc>
            </a:pPr>
            <a:endParaRPr lang="en-US" b="1" dirty="0">
              <a:solidFill>
                <a:schemeClr val="bg2">
                  <a:lumMod val="50000"/>
                </a:schemeClr>
              </a:solidFill>
              <a:latin typeface="Arial" panose="020B0604020202020204" pitchFamily="34" charset="0"/>
              <a:cs typeface="Arial" panose="020B0604020202020204" pitchFamily="34" charset="0"/>
            </a:endParaRPr>
          </a:p>
        </p:txBody>
      </p:sp>
      <p:sp>
        <p:nvSpPr>
          <p:cNvPr id="15" name="Rectangle 14"/>
          <p:cNvSpPr/>
          <p:nvPr/>
        </p:nvSpPr>
        <p:spPr>
          <a:xfrm>
            <a:off x="2557941" y="961164"/>
            <a:ext cx="8858204" cy="570541"/>
          </a:xfrm>
          <a:prstGeom prst="rect">
            <a:avLst/>
          </a:prstGeom>
        </p:spPr>
        <p:txBody>
          <a:bodyPr wrap="square">
            <a:spAutoFit/>
          </a:bodyPr>
          <a:lstStyle/>
          <a:p>
            <a:pPr marL="342900" indent="-342900">
              <a:lnSpc>
                <a:spcPct val="120000"/>
              </a:lnSpc>
              <a:buFont typeface="Arial" panose="020B0604020202020204" pitchFamily="34" charset="0"/>
              <a:buChar char="•"/>
            </a:pPr>
            <a:r>
              <a:rPr lang="en-US" sz="2800" b="1" dirty="0">
                <a:solidFill>
                  <a:srgbClr val="005064"/>
                </a:solidFill>
                <a:latin typeface="Bahnschrift SemiBold" panose="020B0502040204020203" pitchFamily="34" charset="0"/>
                <a:cs typeface="Arial" panose="020B0604020202020204" pitchFamily="34" charset="0"/>
              </a:rPr>
              <a:t>i</a:t>
            </a:r>
            <a:r>
              <a:rPr lang="en-US" sz="2800" b="1" dirty="0" smtClean="0">
                <a:solidFill>
                  <a:srgbClr val="005064"/>
                </a:solidFill>
                <a:latin typeface="Bahnschrift SemiBold" panose="020B0502040204020203" pitchFamily="34" charset="0"/>
                <a:cs typeface="Arial" panose="020B0604020202020204" pitchFamily="34" charset="0"/>
              </a:rPr>
              <a:t>mport</a:t>
            </a:r>
          </a:p>
        </p:txBody>
      </p:sp>
      <p:sp>
        <p:nvSpPr>
          <p:cNvPr id="22" name="Rectangle 21"/>
          <p:cNvSpPr/>
          <p:nvPr/>
        </p:nvSpPr>
        <p:spPr>
          <a:xfrm>
            <a:off x="2571004" y="1570666"/>
            <a:ext cx="3803670" cy="498598"/>
          </a:xfrm>
          <a:prstGeom prst="rect">
            <a:avLst/>
          </a:prstGeom>
          <a:solidFill>
            <a:schemeClr val="bg2"/>
          </a:solidFill>
          <a:ln>
            <a:solidFill>
              <a:schemeClr val="bg2">
                <a:lumMod val="75000"/>
              </a:schemeClr>
            </a:solidFill>
          </a:ln>
        </p:spPr>
        <p:txBody>
          <a:bodyPr wrap="square">
            <a:spAutoFit/>
          </a:bodyPr>
          <a:lstStyle/>
          <a:p>
            <a:pPr algn="just">
              <a:lnSpc>
                <a:spcPct val="120000"/>
              </a:lnSpc>
            </a:pP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m</a:t>
            </a:r>
            <a:r>
              <a:rPr lang="vi-VN"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ymodule.py</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18" name="Rectangle 17"/>
          <p:cNvSpPr/>
          <p:nvPr/>
        </p:nvSpPr>
        <p:spPr>
          <a:xfrm>
            <a:off x="6669177" y="1596792"/>
            <a:ext cx="4996349" cy="461217"/>
          </a:xfrm>
          <a:prstGeom prst="rect">
            <a:avLst/>
          </a:prstGeom>
          <a:solidFill>
            <a:schemeClr val="bg2"/>
          </a:solidFill>
          <a:ln>
            <a:solidFill>
              <a:schemeClr val="bg2">
                <a:lumMod val="75000"/>
              </a:schemeClr>
            </a:solidFill>
          </a:ln>
        </p:spPr>
        <p:txBody>
          <a:bodyPr wrap="square">
            <a:spAutoFit/>
          </a:bodyPr>
          <a:lstStyle/>
          <a:p>
            <a:pPr algn="just">
              <a:lnSpc>
                <a:spcPct val="120000"/>
              </a:lnSpc>
            </a:pP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m</a:t>
            </a:r>
            <a:r>
              <a:rPr lang="vi-VN"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yprogram.py</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14" name="Rectangle 2"/>
          <p:cNvSpPr>
            <a:spLocks noChangeArrowheads="1"/>
          </p:cNvSpPr>
          <p:nvPr/>
        </p:nvSpPr>
        <p:spPr bwMode="auto">
          <a:xfrm>
            <a:off x="2568444" y="2062008"/>
            <a:ext cx="3805438" cy="1785104"/>
          </a:xfrm>
          <a:prstGeom prst="rect">
            <a:avLst/>
          </a:prstGeom>
          <a:noFill/>
          <a:ln>
            <a:solidFill>
              <a:schemeClr val="bg2">
                <a:lumMod val="75000"/>
              </a:schemeClr>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200" b="1" i="0" u="none" strike="noStrike" cap="none" normalizeH="0" baseline="0" dirty="0" smtClean="0">
                <a:ln>
                  <a:noFill/>
                </a:ln>
                <a:solidFill>
                  <a:srgbClr val="00B050"/>
                </a:solidFill>
                <a:effectLst/>
                <a:latin typeface="Bahnschrift Light" panose="020B0502040204020203" pitchFamily="34" charset="0"/>
              </a:rPr>
              <a:t>PI</a:t>
            </a:r>
            <a:r>
              <a:rPr kumimoji="0" lang="vi-VN" altLang="vi-VN" sz="2200" b="0" i="0" u="none" strike="noStrike" cap="none" normalizeH="0" baseline="0" dirty="0" smtClean="0">
                <a:ln>
                  <a:noFill/>
                </a:ln>
                <a:solidFill>
                  <a:srgbClr val="00B050"/>
                </a:solidFill>
                <a:effectLst/>
                <a:latin typeface="Bahnschrift Light" panose="020B0502040204020203" pitchFamily="34" charset="0"/>
              </a:rPr>
              <a:t> = 3.14</a:t>
            </a:r>
            <a:br>
              <a:rPr kumimoji="0" lang="vi-VN" altLang="vi-VN" sz="2200" b="0" i="0" u="none" strike="noStrike" cap="none" normalizeH="0" baseline="0" dirty="0" smtClean="0">
                <a:ln>
                  <a:noFill/>
                </a:ln>
                <a:solidFill>
                  <a:srgbClr val="00B050"/>
                </a:solidFill>
                <a:effectLst/>
                <a:latin typeface="Bahnschrift Light" panose="020B0502040204020203" pitchFamily="34" charset="0"/>
              </a:rPr>
            </a:br>
            <a:r>
              <a:rPr kumimoji="0" lang="vi-VN" altLang="vi-VN" sz="2200" b="0" i="0" u="none" strike="noStrike" cap="none" normalizeH="0" baseline="0" dirty="0" smtClean="0">
                <a:ln>
                  <a:noFill/>
                </a:ln>
                <a:solidFill>
                  <a:srgbClr val="00B050"/>
                </a:solidFill>
                <a:effectLst/>
                <a:latin typeface="Bahnschrift Light" panose="020B0502040204020203" pitchFamily="34" charset="0"/>
              </a:rPr>
              <a:t/>
            </a:r>
            <a:br>
              <a:rPr kumimoji="0" lang="vi-VN" altLang="vi-VN" sz="2200" b="0" i="0" u="none" strike="noStrike" cap="none" normalizeH="0" baseline="0" dirty="0" smtClean="0">
                <a:ln>
                  <a:noFill/>
                </a:ln>
                <a:solidFill>
                  <a:srgbClr val="00B050"/>
                </a:solidFill>
                <a:effectLst/>
                <a:latin typeface="Bahnschrift Light" panose="020B0502040204020203" pitchFamily="34" charset="0"/>
              </a:rPr>
            </a:br>
            <a:r>
              <a:rPr kumimoji="0" lang="vi-VN" altLang="vi-VN" sz="2200" b="0" i="0" u="none" strike="noStrike" cap="none" normalizeH="0" baseline="0" dirty="0" smtClean="0">
                <a:ln>
                  <a:noFill/>
                </a:ln>
                <a:solidFill>
                  <a:srgbClr val="00B050"/>
                </a:solidFill>
                <a:effectLst/>
                <a:latin typeface="Bahnschrift Light" panose="020B0502040204020203" pitchFamily="34" charset="0"/>
              </a:rPr>
              <a:t/>
            </a:r>
            <a:br>
              <a:rPr kumimoji="0" lang="vi-VN" altLang="vi-VN" sz="2200" b="0" i="0" u="none" strike="noStrike" cap="none" normalizeH="0" baseline="0" dirty="0" smtClean="0">
                <a:ln>
                  <a:noFill/>
                </a:ln>
                <a:solidFill>
                  <a:srgbClr val="00B050"/>
                </a:solidFill>
                <a:effectLst/>
                <a:latin typeface="Bahnschrift Light" panose="020B0502040204020203" pitchFamily="34" charset="0"/>
              </a:rPr>
            </a:br>
            <a:r>
              <a:rPr kumimoji="0" lang="vi-VN" altLang="vi-VN" sz="2200" b="1" i="0" u="none" strike="noStrike" cap="none" normalizeH="0" baseline="0" dirty="0" smtClean="0">
                <a:ln>
                  <a:noFill/>
                </a:ln>
                <a:solidFill>
                  <a:srgbClr val="00B050"/>
                </a:solidFill>
                <a:effectLst/>
                <a:latin typeface="Bahnschrift Light" panose="020B0502040204020203" pitchFamily="34" charset="0"/>
              </a:rPr>
              <a:t>def add</a:t>
            </a:r>
            <a:r>
              <a:rPr kumimoji="0" lang="vi-VN" altLang="vi-VN" sz="2200" b="0" i="0" u="none" strike="noStrike" cap="none" normalizeH="0" baseline="0" dirty="0" smtClean="0">
                <a:ln>
                  <a:noFill/>
                </a:ln>
                <a:solidFill>
                  <a:srgbClr val="00B050"/>
                </a:solidFill>
                <a:effectLst/>
                <a:latin typeface="Bahnschrift Light" panose="020B0502040204020203" pitchFamily="34" charset="0"/>
              </a:rPr>
              <a:t>(a, b):</a:t>
            </a:r>
            <a:br>
              <a:rPr kumimoji="0" lang="vi-VN" altLang="vi-VN" sz="2200" b="0" i="0" u="none" strike="noStrike" cap="none" normalizeH="0" baseline="0" dirty="0" smtClean="0">
                <a:ln>
                  <a:noFill/>
                </a:ln>
                <a:solidFill>
                  <a:srgbClr val="00B050"/>
                </a:solidFill>
                <a:effectLst/>
                <a:latin typeface="Bahnschrift Light" panose="020B0502040204020203" pitchFamily="34" charset="0"/>
              </a:rPr>
            </a:br>
            <a:r>
              <a:rPr kumimoji="0" lang="vi-VN" altLang="vi-VN" sz="2200" b="0" i="0" u="none" strike="noStrike" cap="none" normalizeH="0" baseline="0" dirty="0" smtClean="0">
                <a:ln>
                  <a:noFill/>
                </a:ln>
                <a:solidFill>
                  <a:srgbClr val="00B050"/>
                </a:solidFill>
                <a:effectLst/>
                <a:latin typeface="Bahnschrift Light" panose="020B0502040204020203" pitchFamily="34" charset="0"/>
              </a:rPr>
              <a:t>    return a + b</a:t>
            </a:r>
          </a:p>
        </p:txBody>
      </p:sp>
      <p:sp>
        <p:nvSpPr>
          <p:cNvPr id="16" name="Rectangle 3"/>
          <p:cNvSpPr>
            <a:spLocks noChangeArrowheads="1"/>
          </p:cNvSpPr>
          <p:nvPr/>
        </p:nvSpPr>
        <p:spPr bwMode="auto">
          <a:xfrm>
            <a:off x="6669176" y="2062008"/>
            <a:ext cx="4996349" cy="1785104"/>
          </a:xfrm>
          <a:prstGeom prst="rect">
            <a:avLst/>
          </a:prstGeom>
          <a:noFill/>
          <a:ln>
            <a:solidFill>
              <a:schemeClr val="bg2">
                <a:lumMod val="75000"/>
              </a:schemeClr>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200" b="1" i="0" u="none" strike="noStrike" cap="none" normalizeH="0" baseline="0" dirty="0" smtClean="0">
                <a:ln>
                  <a:noFill/>
                </a:ln>
                <a:solidFill>
                  <a:srgbClr val="CC7832"/>
                </a:solidFill>
                <a:effectLst/>
                <a:latin typeface="Bahnschrift Light" panose="020B0502040204020203" pitchFamily="34" charset="0"/>
              </a:rPr>
              <a:t>import </a:t>
            </a:r>
            <a:r>
              <a:rPr kumimoji="0" lang="vi-VN" altLang="vi-VN" sz="2200" b="1" i="0" u="none" strike="noStrike" cap="none" normalizeH="0" baseline="0" dirty="0" smtClean="0">
                <a:ln>
                  <a:noFill/>
                </a:ln>
                <a:solidFill>
                  <a:srgbClr val="00B050"/>
                </a:solidFill>
                <a:effectLst/>
                <a:latin typeface="Bahnschrift Light" panose="020B0502040204020203" pitchFamily="34" charset="0"/>
              </a:rPr>
              <a:t>mymodule</a:t>
            </a:r>
            <a:r>
              <a:rPr kumimoji="0" lang="vi-VN" altLang="vi-VN" sz="2200" b="1" i="0" u="none" strike="noStrike" cap="none" normalizeH="0" baseline="0" dirty="0" smtClean="0">
                <a:ln>
                  <a:noFill/>
                </a:ln>
                <a:solidFill>
                  <a:srgbClr val="A9B7C6"/>
                </a:solidFill>
                <a:effectLst/>
                <a:latin typeface="Bahnschrift Light" panose="020B0502040204020203" pitchFamily="34" charset="0"/>
              </a:rPr>
              <a:t/>
            </a:r>
            <a:br>
              <a:rPr kumimoji="0" lang="vi-VN" altLang="vi-VN" sz="2200" b="1" i="0" u="none" strike="noStrike" cap="none" normalizeH="0" baseline="0" dirty="0" smtClean="0">
                <a:ln>
                  <a:noFill/>
                </a:ln>
                <a:solidFill>
                  <a:srgbClr val="A9B7C6"/>
                </a:solidFill>
                <a:effectLst/>
                <a:latin typeface="Bahnschrift Light" panose="020B0502040204020203" pitchFamily="34" charset="0"/>
              </a:rPr>
            </a:br>
            <a:r>
              <a:rPr kumimoji="0" lang="vi-VN" altLang="vi-VN" sz="2200" b="0" i="0" u="none" strike="noStrike" cap="none" normalizeH="0" baseline="0" dirty="0" smtClean="0">
                <a:ln>
                  <a:noFill/>
                </a:ln>
                <a:solidFill>
                  <a:srgbClr val="005064"/>
                </a:solidFill>
                <a:effectLst/>
                <a:latin typeface="Bahnschrift Light" panose="020B0502040204020203" pitchFamily="34" charset="0"/>
              </a:rPr>
              <a:t>a = 3</a:t>
            </a:r>
            <a:br>
              <a:rPr kumimoji="0" lang="vi-VN" altLang="vi-VN" sz="2200" b="0" i="0" u="none" strike="noStrike" cap="none" normalizeH="0" baseline="0" dirty="0" smtClean="0">
                <a:ln>
                  <a:noFill/>
                </a:ln>
                <a:solidFill>
                  <a:srgbClr val="005064"/>
                </a:solidFill>
                <a:effectLst/>
                <a:latin typeface="Bahnschrift Light" panose="020B0502040204020203" pitchFamily="34" charset="0"/>
              </a:rPr>
            </a:br>
            <a:r>
              <a:rPr kumimoji="0" lang="vi-VN" altLang="vi-VN" sz="2200" b="0" i="0" u="none" strike="noStrike" cap="none" normalizeH="0" baseline="0" dirty="0" smtClean="0">
                <a:ln>
                  <a:noFill/>
                </a:ln>
                <a:solidFill>
                  <a:srgbClr val="005064"/>
                </a:solidFill>
                <a:effectLst/>
                <a:latin typeface="Bahnschrift Light" panose="020B0502040204020203" pitchFamily="34" charset="0"/>
              </a:rPr>
              <a:t>b = 5</a:t>
            </a:r>
            <a:br>
              <a:rPr kumimoji="0" lang="vi-VN" altLang="vi-VN" sz="2200" b="0" i="0" u="none" strike="noStrike" cap="none" normalizeH="0" baseline="0" dirty="0" smtClean="0">
                <a:ln>
                  <a:noFill/>
                </a:ln>
                <a:solidFill>
                  <a:srgbClr val="005064"/>
                </a:solidFill>
                <a:effectLst/>
                <a:latin typeface="Bahnschrift Light" panose="020B0502040204020203" pitchFamily="34" charset="0"/>
              </a:rPr>
            </a:br>
            <a:r>
              <a:rPr kumimoji="0" lang="vi-VN" altLang="vi-VN" sz="2200" b="0" i="0" u="none" strike="noStrike" cap="none" normalizeH="0" baseline="0" dirty="0" smtClean="0">
                <a:ln>
                  <a:noFill/>
                </a:ln>
                <a:solidFill>
                  <a:srgbClr val="8888C6"/>
                </a:solidFill>
                <a:effectLst/>
                <a:latin typeface="Bahnschrift Light" panose="020B0502040204020203" pitchFamily="34" charset="0"/>
              </a:rPr>
              <a:t>print</a:t>
            </a:r>
            <a:r>
              <a:rPr kumimoji="0" lang="vi-VN" altLang="vi-VN" sz="2200" b="0" i="0" u="none" strike="noStrike" cap="none" normalizeH="0" baseline="0" dirty="0" smtClean="0">
                <a:ln>
                  <a:noFill/>
                </a:ln>
                <a:solidFill>
                  <a:srgbClr val="A9B7C6"/>
                </a:solidFill>
                <a:effectLst/>
                <a:latin typeface="Bahnschrift Light" panose="020B0502040204020203" pitchFamily="34" charset="0"/>
              </a:rPr>
              <a:t>(</a:t>
            </a:r>
            <a:r>
              <a:rPr kumimoji="0" lang="vi-VN" altLang="vi-VN" sz="2200" b="0" i="0" u="none" strike="noStrike" cap="none" normalizeH="0" baseline="0" dirty="0" smtClean="0">
                <a:ln>
                  <a:noFill/>
                </a:ln>
                <a:solidFill>
                  <a:srgbClr val="6A8759"/>
                </a:solidFill>
                <a:effectLst/>
                <a:latin typeface="Bahnschrift Light" panose="020B0502040204020203" pitchFamily="34" charset="0"/>
              </a:rPr>
              <a:t>"Tong = “</a:t>
            </a:r>
            <a:r>
              <a:rPr kumimoji="0" lang="vi-VN" altLang="vi-VN" sz="2200" b="0" i="0" u="none" strike="noStrike" cap="none" normalizeH="0" baseline="0" dirty="0" smtClean="0">
                <a:ln>
                  <a:noFill/>
                </a:ln>
                <a:solidFill>
                  <a:srgbClr val="CC7832"/>
                </a:solidFill>
                <a:effectLst/>
                <a:latin typeface="Bahnschrift Light" panose="020B0502040204020203" pitchFamily="34" charset="0"/>
              </a:rPr>
              <a:t>, </a:t>
            </a:r>
            <a:r>
              <a:rPr kumimoji="0" lang="vi-VN" altLang="vi-VN" sz="2200" b="1" i="0" u="none" strike="noStrike" cap="none" normalizeH="0" baseline="0" dirty="0" smtClean="0">
                <a:ln>
                  <a:noFill/>
                </a:ln>
                <a:solidFill>
                  <a:srgbClr val="00B050"/>
                </a:solidFill>
                <a:effectLst/>
                <a:latin typeface="Bahnschrift Light" panose="020B0502040204020203" pitchFamily="34" charset="0"/>
              </a:rPr>
              <a:t>mymodule.add</a:t>
            </a:r>
            <a:r>
              <a:rPr kumimoji="0" lang="vi-VN" altLang="vi-VN" sz="2200" b="0" i="0" u="none" strike="noStrike" cap="none" normalizeH="0" baseline="0" dirty="0" smtClean="0">
                <a:ln>
                  <a:noFill/>
                </a:ln>
                <a:solidFill>
                  <a:srgbClr val="A9B7C6"/>
                </a:solidFill>
                <a:effectLst/>
                <a:latin typeface="Bahnschrift Light" panose="020B0502040204020203" pitchFamily="34" charset="0"/>
              </a:rPr>
              <a:t>(a</a:t>
            </a:r>
            <a:r>
              <a:rPr kumimoji="0" lang="vi-VN" altLang="vi-VN" sz="2200" b="0" i="0" u="none" strike="noStrike" cap="none" normalizeH="0" baseline="0" dirty="0" smtClean="0">
                <a:ln>
                  <a:noFill/>
                </a:ln>
                <a:solidFill>
                  <a:srgbClr val="CC7832"/>
                </a:solidFill>
                <a:effectLst/>
                <a:latin typeface="Bahnschrift Light" panose="020B0502040204020203" pitchFamily="34" charset="0"/>
              </a:rPr>
              <a:t>, </a:t>
            </a:r>
            <a:r>
              <a:rPr kumimoji="0" lang="vi-VN" altLang="vi-VN" sz="2200" b="0" i="0" u="none" strike="noStrike" cap="none" normalizeH="0" baseline="0" dirty="0" smtClean="0">
                <a:ln>
                  <a:noFill/>
                </a:ln>
                <a:solidFill>
                  <a:srgbClr val="A9B7C6"/>
                </a:solidFill>
                <a:effectLst/>
                <a:latin typeface="Bahnschrift Light" panose="020B0502040204020203" pitchFamily="34" charset="0"/>
              </a:rPr>
              <a:t>b))</a:t>
            </a:r>
            <a:br>
              <a:rPr kumimoji="0" lang="vi-VN" altLang="vi-VN" sz="2200" b="0" i="0" u="none" strike="noStrike" cap="none" normalizeH="0" baseline="0" dirty="0" smtClean="0">
                <a:ln>
                  <a:noFill/>
                </a:ln>
                <a:solidFill>
                  <a:srgbClr val="A9B7C6"/>
                </a:solidFill>
                <a:effectLst/>
                <a:latin typeface="Bahnschrift Light" panose="020B0502040204020203" pitchFamily="34" charset="0"/>
              </a:rPr>
            </a:br>
            <a:r>
              <a:rPr kumimoji="0" lang="vi-VN" altLang="vi-VN" sz="2200" b="0" i="0" u="none" strike="noStrike" cap="none" normalizeH="0" baseline="0" dirty="0" smtClean="0">
                <a:ln>
                  <a:noFill/>
                </a:ln>
                <a:solidFill>
                  <a:srgbClr val="8888C6"/>
                </a:solidFill>
                <a:effectLst/>
                <a:latin typeface="Bahnschrift Light" panose="020B0502040204020203" pitchFamily="34" charset="0"/>
              </a:rPr>
              <a:t>print</a:t>
            </a:r>
            <a:r>
              <a:rPr kumimoji="0" lang="vi-VN" altLang="vi-VN" sz="2200" b="0" i="0" u="none" strike="noStrike" cap="none" normalizeH="0" baseline="0" dirty="0" smtClean="0">
                <a:ln>
                  <a:noFill/>
                </a:ln>
                <a:solidFill>
                  <a:srgbClr val="A9B7C6"/>
                </a:solidFill>
                <a:effectLst/>
                <a:latin typeface="Bahnschrift Light" panose="020B0502040204020203" pitchFamily="34" charset="0"/>
              </a:rPr>
              <a:t>(</a:t>
            </a:r>
            <a:r>
              <a:rPr kumimoji="0" lang="vi-VN" altLang="vi-VN" sz="2200" b="0" i="0" u="none" strike="noStrike" cap="none" normalizeH="0" baseline="0" dirty="0" smtClean="0">
                <a:ln>
                  <a:noFill/>
                </a:ln>
                <a:solidFill>
                  <a:srgbClr val="6A8759"/>
                </a:solidFill>
                <a:effectLst/>
                <a:latin typeface="Bahnschrift Light" panose="020B0502040204020203" pitchFamily="34" charset="0"/>
              </a:rPr>
              <a:t>"PI   = "</a:t>
            </a:r>
            <a:r>
              <a:rPr kumimoji="0" lang="vi-VN" altLang="vi-VN" sz="2200" b="0" i="0" u="none" strike="noStrike" cap="none" normalizeH="0" baseline="0" dirty="0" smtClean="0">
                <a:ln>
                  <a:noFill/>
                </a:ln>
                <a:solidFill>
                  <a:srgbClr val="CC7832"/>
                </a:solidFill>
                <a:effectLst/>
                <a:latin typeface="Bahnschrift Light" panose="020B0502040204020203" pitchFamily="34" charset="0"/>
              </a:rPr>
              <a:t>, </a:t>
            </a:r>
            <a:r>
              <a:rPr kumimoji="0" lang="vi-VN" altLang="vi-VN" sz="2200" b="1" i="0" u="none" strike="noStrike" cap="none" normalizeH="0" baseline="0" dirty="0" smtClean="0">
                <a:ln>
                  <a:noFill/>
                </a:ln>
                <a:solidFill>
                  <a:srgbClr val="00B050"/>
                </a:solidFill>
                <a:effectLst/>
                <a:latin typeface="Bahnschrift Light" panose="020B0502040204020203" pitchFamily="34" charset="0"/>
              </a:rPr>
              <a:t>mymodule.PI</a:t>
            </a:r>
            <a:r>
              <a:rPr kumimoji="0" lang="vi-VN" altLang="vi-VN" sz="2200" b="0" i="0" u="none" strike="noStrike" cap="none" normalizeH="0" baseline="0" dirty="0" smtClean="0">
                <a:ln>
                  <a:noFill/>
                </a:ln>
                <a:solidFill>
                  <a:srgbClr val="A9B7C6"/>
                </a:solidFill>
                <a:effectLst/>
                <a:latin typeface="Bahnschrift Light" panose="020B0502040204020203" pitchFamily="34" charset="0"/>
              </a:rPr>
              <a:t>)</a:t>
            </a:r>
            <a:endParaRPr kumimoji="0" lang="vi-VN" altLang="vi-VN" sz="2200" b="0" i="0" u="none" strike="noStrike" cap="none" normalizeH="0" baseline="0" dirty="0" smtClean="0">
              <a:ln>
                <a:noFill/>
              </a:ln>
              <a:solidFill>
                <a:schemeClr val="tx1"/>
              </a:solidFill>
              <a:effectLst/>
              <a:latin typeface="Bahnschrift Light" panose="020B0502040204020203" pitchFamily="34" charset="0"/>
            </a:endParaRPr>
          </a:p>
        </p:txBody>
      </p:sp>
      <p:sp>
        <p:nvSpPr>
          <p:cNvPr id="21" name="Rectangle 20"/>
          <p:cNvSpPr/>
          <p:nvPr/>
        </p:nvSpPr>
        <p:spPr>
          <a:xfrm>
            <a:off x="6669176" y="4000798"/>
            <a:ext cx="4996349" cy="461217"/>
          </a:xfrm>
          <a:prstGeom prst="rect">
            <a:avLst/>
          </a:prstGeom>
          <a:solidFill>
            <a:schemeClr val="bg2"/>
          </a:solidFill>
          <a:ln>
            <a:solidFill>
              <a:schemeClr val="bg2">
                <a:lumMod val="75000"/>
              </a:schemeClr>
            </a:solidFill>
          </a:ln>
        </p:spPr>
        <p:txBody>
          <a:bodyPr wrap="square">
            <a:spAutoFit/>
          </a:bodyPr>
          <a:lstStyle/>
          <a:p>
            <a:pPr algn="just">
              <a:lnSpc>
                <a:spcPct val="120000"/>
              </a:lnSpc>
            </a:pP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m</a:t>
            </a:r>
            <a:r>
              <a:rPr lang="vi-VN"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yprogram.py</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24" name="Rectangle 3"/>
          <p:cNvSpPr>
            <a:spLocks noChangeArrowheads="1"/>
          </p:cNvSpPr>
          <p:nvPr/>
        </p:nvSpPr>
        <p:spPr bwMode="auto">
          <a:xfrm>
            <a:off x="6669175" y="4466014"/>
            <a:ext cx="4996349" cy="1785104"/>
          </a:xfrm>
          <a:prstGeom prst="rect">
            <a:avLst/>
          </a:prstGeom>
          <a:noFill/>
          <a:ln>
            <a:solidFill>
              <a:schemeClr val="bg2">
                <a:lumMod val="75000"/>
              </a:schemeClr>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200" b="1" i="0" u="none" strike="noStrike" cap="none" normalizeH="0" baseline="0" dirty="0" smtClean="0">
                <a:ln>
                  <a:noFill/>
                </a:ln>
                <a:solidFill>
                  <a:srgbClr val="CC7832"/>
                </a:solidFill>
                <a:effectLst/>
                <a:latin typeface="Bahnschrift Light" panose="020B0502040204020203" pitchFamily="34" charset="0"/>
              </a:rPr>
              <a:t>import </a:t>
            </a:r>
            <a:r>
              <a:rPr kumimoji="0" lang="vi-VN" altLang="vi-VN" sz="2200" b="1" i="0" u="none" strike="noStrike" cap="none" normalizeH="0" baseline="0" dirty="0" smtClean="0">
                <a:ln>
                  <a:noFill/>
                </a:ln>
                <a:solidFill>
                  <a:srgbClr val="00B050"/>
                </a:solidFill>
                <a:effectLst/>
                <a:latin typeface="Bahnschrift Light" panose="020B0502040204020203" pitchFamily="34" charset="0"/>
              </a:rPr>
              <a:t>mymodule as</a:t>
            </a:r>
            <a:r>
              <a:rPr kumimoji="0" lang="vi-VN" altLang="vi-VN" sz="2200" b="1" i="0" u="none" strike="noStrike" cap="none" normalizeH="0" dirty="0" smtClean="0">
                <a:ln>
                  <a:noFill/>
                </a:ln>
                <a:solidFill>
                  <a:srgbClr val="00B050"/>
                </a:solidFill>
                <a:effectLst/>
                <a:latin typeface="Bahnschrift Light" panose="020B0502040204020203" pitchFamily="34" charset="0"/>
              </a:rPr>
              <a:t> </a:t>
            </a:r>
            <a:r>
              <a:rPr kumimoji="0" lang="vi-VN" altLang="vi-VN" sz="2200" b="1" i="0" u="none" strike="noStrike" cap="none" normalizeH="0" dirty="0" smtClean="0">
                <a:ln>
                  <a:noFill/>
                </a:ln>
                <a:solidFill>
                  <a:srgbClr val="FF0000"/>
                </a:solidFill>
                <a:effectLst/>
                <a:latin typeface="Bahnschrift Light" panose="020B0502040204020203" pitchFamily="34" charset="0"/>
              </a:rPr>
              <a:t>m</a:t>
            </a:r>
            <a:r>
              <a:rPr kumimoji="0" lang="vi-VN" altLang="vi-VN" sz="2200" b="1" i="0" u="none" strike="noStrike" cap="none" normalizeH="0" baseline="0" dirty="0" smtClean="0">
                <a:ln>
                  <a:noFill/>
                </a:ln>
                <a:solidFill>
                  <a:srgbClr val="A9B7C6"/>
                </a:solidFill>
                <a:effectLst/>
                <a:latin typeface="Bahnschrift Light" panose="020B0502040204020203" pitchFamily="34" charset="0"/>
              </a:rPr>
              <a:t/>
            </a:r>
            <a:br>
              <a:rPr kumimoji="0" lang="vi-VN" altLang="vi-VN" sz="2200" b="1" i="0" u="none" strike="noStrike" cap="none" normalizeH="0" baseline="0" dirty="0" smtClean="0">
                <a:ln>
                  <a:noFill/>
                </a:ln>
                <a:solidFill>
                  <a:srgbClr val="A9B7C6"/>
                </a:solidFill>
                <a:effectLst/>
                <a:latin typeface="Bahnschrift Light" panose="020B0502040204020203" pitchFamily="34" charset="0"/>
              </a:rPr>
            </a:br>
            <a:r>
              <a:rPr kumimoji="0" lang="vi-VN" altLang="vi-VN" sz="2200" b="0" i="0" u="none" strike="noStrike" cap="none" normalizeH="0" baseline="0" dirty="0" smtClean="0">
                <a:ln>
                  <a:noFill/>
                </a:ln>
                <a:solidFill>
                  <a:srgbClr val="005064"/>
                </a:solidFill>
                <a:effectLst/>
                <a:latin typeface="Bahnschrift Light" panose="020B0502040204020203" pitchFamily="34" charset="0"/>
              </a:rPr>
              <a:t>a = 3</a:t>
            </a:r>
            <a:br>
              <a:rPr kumimoji="0" lang="vi-VN" altLang="vi-VN" sz="2200" b="0" i="0" u="none" strike="noStrike" cap="none" normalizeH="0" baseline="0" dirty="0" smtClean="0">
                <a:ln>
                  <a:noFill/>
                </a:ln>
                <a:solidFill>
                  <a:srgbClr val="005064"/>
                </a:solidFill>
                <a:effectLst/>
                <a:latin typeface="Bahnschrift Light" panose="020B0502040204020203" pitchFamily="34" charset="0"/>
              </a:rPr>
            </a:br>
            <a:r>
              <a:rPr kumimoji="0" lang="vi-VN" altLang="vi-VN" sz="2200" b="0" i="0" u="none" strike="noStrike" cap="none" normalizeH="0" baseline="0" dirty="0" smtClean="0">
                <a:ln>
                  <a:noFill/>
                </a:ln>
                <a:solidFill>
                  <a:srgbClr val="005064"/>
                </a:solidFill>
                <a:effectLst/>
                <a:latin typeface="Bahnschrift Light" panose="020B0502040204020203" pitchFamily="34" charset="0"/>
              </a:rPr>
              <a:t>b = 5</a:t>
            </a:r>
            <a:br>
              <a:rPr kumimoji="0" lang="vi-VN" altLang="vi-VN" sz="2200" b="0" i="0" u="none" strike="noStrike" cap="none" normalizeH="0" baseline="0" dirty="0" smtClean="0">
                <a:ln>
                  <a:noFill/>
                </a:ln>
                <a:solidFill>
                  <a:srgbClr val="005064"/>
                </a:solidFill>
                <a:effectLst/>
                <a:latin typeface="Bahnschrift Light" panose="020B0502040204020203" pitchFamily="34" charset="0"/>
              </a:rPr>
            </a:br>
            <a:r>
              <a:rPr kumimoji="0" lang="vi-VN" altLang="vi-VN" sz="2200" b="0" i="0" u="none" strike="noStrike" cap="none" normalizeH="0" baseline="0" dirty="0" smtClean="0">
                <a:ln>
                  <a:noFill/>
                </a:ln>
                <a:solidFill>
                  <a:srgbClr val="8888C6"/>
                </a:solidFill>
                <a:effectLst/>
                <a:latin typeface="Bahnschrift Light" panose="020B0502040204020203" pitchFamily="34" charset="0"/>
              </a:rPr>
              <a:t>print</a:t>
            </a:r>
            <a:r>
              <a:rPr kumimoji="0" lang="vi-VN" altLang="vi-VN" sz="2200" b="0" i="0" u="none" strike="noStrike" cap="none" normalizeH="0" baseline="0" dirty="0" smtClean="0">
                <a:ln>
                  <a:noFill/>
                </a:ln>
                <a:solidFill>
                  <a:srgbClr val="A9B7C6"/>
                </a:solidFill>
                <a:effectLst/>
                <a:latin typeface="Bahnschrift Light" panose="020B0502040204020203" pitchFamily="34" charset="0"/>
              </a:rPr>
              <a:t>(</a:t>
            </a:r>
            <a:r>
              <a:rPr kumimoji="0" lang="vi-VN" altLang="vi-VN" sz="2200" b="0" i="0" u="none" strike="noStrike" cap="none" normalizeH="0" baseline="0" dirty="0" smtClean="0">
                <a:ln>
                  <a:noFill/>
                </a:ln>
                <a:solidFill>
                  <a:srgbClr val="6A8759"/>
                </a:solidFill>
                <a:effectLst/>
                <a:latin typeface="Bahnschrift Light" panose="020B0502040204020203" pitchFamily="34" charset="0"/>
              </a:rPr>
              <a:t>"Tong = “</a:t>
            </a:r>
            <a:r>
              <a:rPr kumimoji="0" lang="vi-VN" altLang="vi-VN" sz="2200" b="0" i="0" u="none" strike="noStrike" cap="none" normalizeH="0" baseline="0" dirty="0" smtClean="0">
                <a:ln>
                  <a:noFill/>
                </a:ln>
                <a:solidFill>
                  <a:srgbClr val="CC7832"/>
                </a:solidFill>
                <a:effectLst/>
                <a:latin typeface="Bahnschrift Light" panose="020B0502040204020203" pitchFamily="34" charset="0"/>
              </a:rPr>
              <a:t>, </a:t>
            </a:r>
            <a:r>
              <a:rPr kumimoji="0" lang="vi-VN" altLang="vi-VN" sz="2200" b="1" i="0" u="none" strike="noStrike" cap="none" normalizeH="0" baseline="0" dirty="0" smtClean="0">
                <a:ln>
                  <a:noFill/>
                </a:ln>
                <a:solidFill>
                  <a:srgbClr val="FF0000"/>
                </a:solidFill>
                <a:effectLst/>
                <a:latin typeface="Bahnschrift Light" panose="020B0502040204020203" pitchFamily="34" charset="0"/>
              </a:rPr>
              <a:t>m</a:t>
            </a:r>
            <a:r>
              <a:rPr kumimoji="0" lang="vi-VN" altLang="vi-VN" sz="2200" b="1" i="0" u="none" strike="noStrike" cap="none" normalizeH="0" baseline="0" dirty="0" smtClean="0">
                <a:ln>
                  <a:noFill/>
                </a:ln>
                <a:solidFill>
                  <a:srgbClr val="00B050"/>
                </a:solidFill>
                <a:effectLst/>
                <a:latin typeface="Bahnschrift Light" panose="020B0502040204020203" pitchFamily="34" charset="0"/>
              </a:rPr>
              <a:t>.add</a:t>
            </a:r>
            <a:r>
              <a:rPr kumimoji="0" lang="vi-VN" altLang="vi-VN" sz="2200" b="0" i="0" u="none" strike="noStrike" cap="none" normalizeH="0" baseline="0" dirty="0" smtClean="0">
                <a:ln>
                  <a:noFill/>
                </a:ln>
                <a:solidFill>
                  <a:srgbClr val="A9B7C6"/>
                </a:solidFill>
                <a:effectLst/>
                <a:latin typeface="Bahnschrift Light" panose="020B0502040204020203" pitchFamily="34" charset="0"/>
              </a:rPr>
              <a:t>(a</a:t>
            </a:r>
            <a:r>
              <a:rPr kumimoji="0" lang="vi-VN" altLang="vi-VN" sz="2200" b="0" i="0" u="none" strike="noStrike" cap="none" normalizeH="0" baseline="0" dirty="0" smtClean="0">
                <a:ln>
                  <a:noFill/>
                </a:ln>
                <a:solidFill>
                  <a:srgbClr val="CC7832"/>
                </a:solidFill>
                <a:effectLst/>
                <a:latin typeface="Bahnschrift Light" panose="020B0502040204020203" pitchFamily="34" charset="0"/>
              </a:rPr>
              <a:t>, </a:t>
            </a:r>
            <a:r>
              <a:rPr kumimoji="0" lang="vi-VN" altLang="vi-VN" sz="2200" b="0" i="0" u="none" strike="noStrike" cap="none" normalizeH="0" baseline="0" dirty="0" smtClean="0">
                <a:ln>
                  <a:noFill/>
                </a:ln>
                <a:solidFill>
                  <a:srgbClr val="A9B7C6"/>
                </a:solidFill>
                <a:effectLst/>
                <a:latin typeface="Bahnschrift Light" panose="020B0502040204020203" pitchFamily="34" charset="0"/>
              </a:rPr>
              <a:t>b))</a:t>
            </a:r>
            <a:br>
              <a:rPr kumimoji="0" lang="vi-VN" altLang="vi-VN" sz="2200" b="0" i="0" u="none" strike="noStrike" cap="none" normalizeH="0" baseline="0" dirty="0" smtClean="0">
                <a:ln>
                  <a:noFill/>
                </a:ln>
                <a:solidFill>
                  <a:srgbClr val="A9B7C6"/>
                </a:solidFill>
                <a:effectLst/>
                <a:latin typeface="Bahnschrift Light" panose="020B0502040204020203" pitchFamily="34" charset="0"/>
              </a:rPr>
            </a:br>
            <a:r>
              <a:rPr kumimoji="0" lang="vi-VN" altLang="vi-VN" sz="2200" b="0" i="0" u="none" strike="noStrike" cap="none" normalizeH="0" baseline="0" dirty="0" smtClean="0">
                <a:ln>
                  <a:noFill/>
                </a:ln>
                <a:solidFill>
                  <a:srgbClr val="8888C6"/>
                </a:solidFill>
                <a:effectLst/>
                <a:latin typeface="Bahnschrift Light" panose="020B0502040204020203" pitchFamily="34" charset="0"/>
              </a:rPr>
              <a:t>print</a:t>
            </a:r>
            <a:r>
              <a:rPr kumimoji="0" lang="vi-VN" altLang="vi-VN" sz="2200" b="0" i="0" u="none" strike="noStrike" cap="none" normalizeH="0" baseline="0" dirty="0" smtClean="0">
                <a:ln>
                  <a:noFill/>
                </a:ln>
                <a:solidFill>
                  <a:srgbClr val="A9B7C6"/>
                </a:solidFill>
                <a:effectLst/>
                <a:latin typeface="Bahnschrift Light" panose="020B0502040204020203" pitchFamily="34" charset="0"/>
              </a:rPr>
              <a:t>(</a:t>
            </a:r>
            <a:r>
              <a:rPr kumimoji="0" lang="vi-VN" altLang="vi-VN" sz="2200" b="0" i="0" u="none" strike="noStrike" cap="none" normalizeH="0" baseline="0" dirty="0" smtClean="0">
                <a:ln>
                  <a:noFill/>
                </a:ln>
                <a:solidFill>
                  <a:srgbClr val="6A8759"/>
                </a:solidFill>
                <a:effectLst/>
                <a:latin typeface="Bahnschrift Light" panose="020B0502040204020203" pitchFamily="34" charset="0"/>
              </a:rPr>
              <a:t>"PI   = "</a:t>
            </a:r>
            <a:r>
              <a:rPr kumimoji="0" lang="vi-VN" altLang="vi-VN" sz="2200" b="0" i="0" u="none" strike="noStrike" cap="none" normalizeH="0" baseline="0" dirty="0" smtClean="0">
                <a:ln>
                  <a:noFill/>
                </a:ln>
                <a:solidFill>
                  <a:srgbClr val="CC7832"/>
                </a:solidFill>
                <a:effectLst/>
                <a:latin typeface="Bahnschrift Light" panose="020B0502040204020203" pitchFamily="34" charset="0"/>
              </a:rPr>
              <a:t>, </a:t>
            </a:r>
            <a:r>
              <a:rPr kumimoji="0" lang="vi-VN" altLang="vi-VN" sz="2200" b="1" i="0" u="none" strike="noStrike" cap="none" normalizeH="0" baseline="0" dirty="0" smtClean="0">
                <a:ln>
                  <a:noFill/>
                </a:ln>
                <a:solidFill>
                  <a:srgbClr val="FF0000"/>
                </a:solidFill>
                <a:effectLst/>
                <a:latin typeface="Bahnschrift Light" panose="020B0502040204020203" pitchFamily="34" charset="0"/>
              </a:rPr>
              <a:t>m</a:t>
            </a:r>
            <a:r>
              <a:rPr kumimoji="0" lang="vi-VN" altLang="vi-VN" sz="2200" b="1" i="0" u="none" strike="noStrike" cap="none" normalizeH="0" baseline="0" dirty="0" smtClean="0">
                <a:ln>
                  <a:noFill/>
                </a:ln>
                <a:solidFill>
                  <a:srgbClr val="00B050"/>
                </a:solidFill>
                <a:effectLst/>
                <a:latin typeface="Bahnschrift Light" panose="020B0502040204020203" pitchFamily="34" charset="0"/>
              </a:rPr>
              <a:t>.PI</a:t>
            </a:r>
            <a:r>
              <a:rPr kumimoji="0" lang="vi-VN" altLang="vi-VN" sz="2200" b="0" i="0" u="none" strike="noStrike" cap="none" normalizeH="0" baseline="0" dirty="0" smtClean="0">
                <a:ln>
                  <a:noFill/>
                </a:ln>
                <a:solidFill>
                  <a:srgbClr val="A9B7C6"/>
                </a:solidFill>
                <a:effectLst/>
                <a:latin typeface="Bahnschrift Light" panose="020B0502040204020203" pitchFamily="34" charset="0"/>
              </a:rPr>
              <a:t>)</a:t>
            </a:r>
            <a:endParaRPr kumimoji="0" lang="vi-VN" altLang="vi-VN" sz="2200" b="0" i="0" u="none" strike="noStrike" cap="none" normalizeH="0" baseline="0" dirty="0" smtClean="0">
              <a:ln>
                <a:noFill/>
              </a:ln>
              <a:solidFill>
                <a:schemeClr val="tx1"/>
              </a:solidFill>
              <a:effectLst/>
              <a:latin typeface="Bahnschrift Light" panose="020B0502040204020203" pitchFamily="34" charset="0"/>
            </a:endParaRPr>
          </a:p>
        </p:txBody>
      </p:sp>
      <p:sp>
        <p:nvSpPr>
          <p:cNvPr id="25" name="Rectangle 24"/>
          <p:cNvSpPr/>
          <p:nvPr/>
        </p:nvSpPr>
        <p:spPr>
          <a:xfrm>
            <a:off x="2359882" y="4369088"/>
            <a:ext cx="4014000" cy="904863"/>
          </a:xfrm>
          <a:prstGeom prst="rect">
            <a:avLst/>
          </a:prstGeom>
          <a:ln>
            <a:noFill/>
          </a:ln>
        </p:spPr>
        <p:txBody>
          <a:bodyPr wrap="square">
            <a:spAutoFit/>
          </a:bodyPr>
          <a:lstStyle/>
          <a:p>
            <a:pPr marL="342900" indent="-342900" algn="just">
              <a:lnSpc>
                <a:spcPct val="120000"/>
              </a:lnSpc>
              <a:buFont typeface="Wingdings" panose="05000000000000000000" pitchFamily="2" charset="2"/>
              <a:buChar char="?"/>
            </a:pPr>
            <a:r>
              <a:rPr lang="vi-VN" sz="2200" dirty="0" smtClean="0">
                <a:solidFill>
                  <a:srgbClr val="005064"/>
                </a:solidFill>
                <a:latin typeface="Arial" panose="020B0604020202020204" pitchFamily="34" charset="0"/>
                <a:cs typeface="Arial" panose="020B0604020202020204" pitchFamily="34" charset="0"/>
                <a:sym typeface="Symbol" panose="05050102010706020507" pitchFamily="18" charset="2"/>
              </a:rPr>
              <a:t>Để xem trong module có chứa những gì, ta dùng </a:t>
            </a:r>
            <a:r>
              <a:rPr lang="vi-VN" sz="2200" b="1" dirty="0" smtClean="0">
                <a:solidFill>
                  <a:srgbClr val="005064"/>
                </a:solidFill>
                <a:latin typeface="Arial" panose="020B0604020202020204" pitchFamily="34" charset="0"/>
                <a:cs typeface="Arial" panose="020B0604020202020204" pitchFamily="34" charset="0"/>
                <a:sym typeface="Symbol" panose="05050102010706020507" pitchFamily="18" charset="2"/>
              </a:rPr>
              <a:t>dir</a:t>
            </a:r>
            <a:r>
              <a:rPr lang="vi-VN" sz="2200" dirty="0" smtClean="0">
                <a:solidFill>
                  <a:srgbClr val="005064"/>
                </a:solidFill>
                <a:latin typeface="Arial" panose="020B0604020202020204" pitchFamily="34" charset="0"/>
                <a:cs typeface="Arial" panose="020B0604020202020204" pitchFamily="34" charset="0"/>
                <a:sym typeface="Symbol" panose="05050102010706020507" pitchFamily="18" charset="2"/>
              </a:rPr>
              <a:t>:</a:t>
            </a:r>
            <a:endParaRPr lang="en-US" sz="2200" dirty="0" smtClean="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26" name="Rectangle 25"/>
          <p:cNvSpPr/>
          <p:nvPr/>
        </p:nvSpPr>
        <p:spPr>
          <a:xfrm>
            <a:off x="2681392" y="5337869"/>
            <a:ext cx="3692490" cy="904863"/>
          </a:xfrm>
          <a:prstGeom prst="rect">
            <a:avLst/>
          </a:prstGeom>
          <a:ln>
            <a:noFill/>
          </a:ln>
        </p:spPr>
        <p:txBody>
          <a:bodyPr wrap="square">
            <a:spAutoFit/>
          </a:bodyPr>
          <a:lstStyle/>
          <a:p>
            <a:pPr algn="just">
              <a:lnSpc>
                <a:spcPct val="120000"/>
              </a:lnSpc>
            </a:pPr>
            <a:r>
              <a:rPr lang="vi-VN" sz="2200" b="1" dirty="0">
                <a:solidFill>
                  <a:srgbClr val="005064"/>
                </a:solidFill>
                <a:latin typeface="Arial" panose="020B0604020202020204" pitchFamily="34" charset="0"/>
                <a:cs typeface="Arial" panose="020B0604020202020204" pitchFamily="34" charset="0"/>
                <a:sym typeface="Symbol" panose="05050102010706020507" pitchFamily="18" charset="2"/>
              </a:rPr>
              <a:t>i</a:t>
            </a:r>
            <a:r>
              <a:rPr lang="vi-VN" sz="2200" b="1" dirty="0" smtClean="0">
                <a:solidFill>
                  <a:srgbClr val="005064"/>
                </a:solidFill>
                <a:latin typeface="Arial" panose="020B0604020202020204" pitchFamily="34" charset="0"/>
                <a:cs typeface="Arial" panose="020B0604020202020204" pitchFamily="34" charset="0"/>
                <a:sym typeface="Symbol" panose="05050102010706020507" pitchFamily="18" charset="2"/>
              </a:rPr>
              <a:t>mport</a:t>
            </a:r>
            <a:r>
              <a:rPr lang="vi-VN" sz="2200" dirty="0" smtClean="0">
                <a:solidFill>
                  <a:srgbClr val="005064"/>
                </a:solidFill>
                <a:latin typeface="Arial" panose="020B0604020202020204" pitchFamily="34" charset="0"/>
                <a:cs typeface="Arial" panose="020B0604020202020204" pitchFamily="34" charset="0"/>
                <a:sym typeface="Symbol" panose="05050102010706020507" pitchFamily="18" charset="2"/>
              </a:rPr>
              <a:t> mymodule as m</a:t>
            </a:r>
          </a:p>
          <a:p>
            <a:pPr algn="just">
              <a:lnSpc>
                <a:spcPct val="120000"/>
              </a:lnSpc>
            </a:pPr>
            <a:r>
              <a:rPr lang="vi-VN" sz="2200" b="1" dirty="0">
                <a:solidFill>
                  <a:srgbClr val="005064"/>
                </a:solidFill>
                <a:latin typeface="Arial" panose="020B0604020202020204" pitchFamily="34" charset="0"/>
                <a:cs typeface="Arial" panose="020B0604020202020204" pitchFamily="34" charset="0"/>
                <a:sym typeface="Symbol" panose="05050102010706020507" pitchFamily="18" charset="2"/>
              </a:rPr>
              <a:t>p</a:t>
            </a:r>
            <a:r>
              <a:rPr lang="vi-VN" sz="2200" b="1" dirty="0" smtClean="0">
                <a:solidFill>
                  <a:srgbClr val="005064"/>
                </a:solidFill>
                <a:latin typeface="Arial" panose="020B0604020202020204" pitchFamily="34" charset="0"/>
                <a:cs typeface="Arial" panose="020B0604020202020204" pitchFamily="34" charset="0"/>
                <a:sym typeface="Symbol" panose="05050102010706020507" pitchFamily="18" charset="2"/>
              </a:rPr>
              <a:t>rint</a:t>
            </a:r>
            <a:r>
              <a:rPr lang="vi-VN" sz="2200" dirty="0" smtClean="0">
                <a:solidFill>
                  <a:srgbClr val="005064"/>
                </a:solidFill>
                <a:latin typeface="Arial" panose="020B0604020202020204" pitchFamily="34" charset="0"/>
                <a:cs typeface="Arial" panose="020B0604020202020204" pitchFamily="34" charset="0"/>
                <a:sym typeface="Symbol" panose="05050102010706020507" pitchFamily="18" charset="2"/>
              </a:rPr>
              <a:t>(</a:t>
            </a:r>
            <a:r>
              <a:rPr lang="vi-VN" sz="2200" b="1" dirty="0" smtClean="0">
                <a:solidFill>
                  <a:srgbClr val="00B050"/>
                </a:solidFill>
                <a:latin typeface="Arial" panose="020B0604020202020204" pitchFamily="34" charset="0"/>
                <a:cs typeface="Arial" panose="020B0604020202020204" pitchFamily="34" charset="0"/>
                <a:sym typeface="Symbol" panose="05050102010706020507" pitchFamily="18" charset="2"/>
              </a:rPr>
              <a:t>dir</a:t>
            </a:r>
            <a:r>
              <a:rPr lang="vi-VN" sz="2200" dirty="0" smtClean="0">
                <a:solidFill>
                  <a:srgbClr val="005064"/>
                </a:solidFill>
                <a:latin typeface="Arial" panose="020B0604020202020204" pitchFamily="34" charset="0"/>
                <a:cs typeface="Arial" panose="020B0604020202020204" pitchFamily="34" charset="0"/>
                <a:sym typeface="Symbol" panose="05050102010706020507" pitchFamily="18" charset="2"/>
              </a:rPr>
              <a:t>(m))</a:t>
            </a:r>
            <a:endParaRPr lang="en-US" sz="2200" dirty="0" smtClean="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226767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6" grpId="0" animBg="1"/>
      <p:bldP spid="21" grpId="0" animBg="1"/>
      <p:bldP spid="24" grpId="0" animBg="1"/>
      <p:bldP spid="25" grpId="0"/>
      <p:bldP spid="2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28</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2: Functions &amp; Modules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0" name="Rectangle 19"/>
          <p:cNvSpPr/>
          <p:nvPr/>
        </p:nvSpPr>
        <p:spPr>
          <a:xfrm>
            <a:off x="3060021" y="120966"/>
            <a:ext cx="8903090" cy="554126"/>
          </a:xfrm>
          <a:prstGeom prst="rect">
            <a:avLst/>
          </a:prstGeom>
        </p:spPr>
        <p:txBody>
          <a:bodyPr wrap="square">
            <a:spAutoFit/>
          </a:bodyPr>
          <a:lstStyle/>
          <a:p>
            <a:pPr algn="r">
              <a:lnSpc>
                <a:spcPct val="120000"/>
              </a:lnSpc>
            </a:pPr>
            <a:r>
              <a:rPr lang="en-US" sz="2800" b="1" dirty="0" smtClean="0">
                <a:solidFill>
                  <a:schemeClr val="bg1"/>
                </a:solidFill>
                <a:latin typeface="Bahnschrift SemiBold" panose="020B0502040204020203" pitchFamily="34" charset="0"/>
                <a:cs typeface="Arial" panose="020B0604020202020204" pitchFamily="34" charset="0"/>
              </a:rPr>
              <a:t>Python modules </a:t>
            </a:r>
          </a:p>
        </p:txBody>
      </p:sp>
      <p:sp>
        <p:nvSpPr>
          <p:cNvPr id="2" name="Rectangle 1"/>
          <p:cNvSpPr/>
          <p:nvPr/>
        </p:nvSpPr>
        <p:spPr>
          <a:xfrm>
            <a:off x="-6352" y="889001"/>
            <a:ext cx="2139952" cy="555336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320000"/>
              </a:lnSpc>
            </a:pPr>
            <a:r>
              <a:rPr lang="en-US" b="1" dirty="0" smtClean="0">
                <a:solidFill>
                  <a:schemeClr val="bg2">
                    <a:lumMod val="50000"/>
                  </a:schemeClr>
                </a:solidFill>
                <a:latin typeface="Arial" panose="020B0604020202020204" pitchFamily="34" charset="0"/>
                <a:cs typeface="Arial" panose="020B0604020202020204" pitchFamily="34" charset="0"/>
              </a:rPr>
              <a:t>BÀI 2</a:t>
            </a:r>
          </a:p>
          <a:p>
            <a:pPr algn="ctr">
              <a:lnSpc>
                <a:spcPct val="320000"/>
              </a:lnSpc>
            </a:pPr>
            <a:r>
              <a:rPr lang="en-US" b="1" dirty="0" smtClean="0">
                <a:solidFill>
                  <a:schemeClr val="bg2">
                    <a:lumMod val="50000"/>
                  </a:schemeClr>
                </a:solidFill>
                <a:latin typeface="Arial" panose="020B0604020202020204" pitchFamily="34" charset="0"/>
                <a:cs typeface="Arial" panose="020B0604020202020204" pitchFamily="34" charset="0"/>
              </a:rPr>
              <a:t>Python </a:t>
            </a:r>
            <a:r>
              <a:rPr lang="en-US" b="1" dirty="0">
                <a:solidFill>
                  <a:schemeClr val="bg2">
                    <a:lumMod val="50000"/>
                  </a:schemeClr>
                </a:solidFill>
                <a:latin typeface="Arial" panose="020B0604020202020204" pitchFamily="34" charset="0"/>
                <a:cs typeface="Arial" panose="020B0604020202020204" pitchFamily="34" charset="0"/>
              </a:rPr>
              <a:t>functions</a:t>
            </a:r>
          </a:p>
          <a:p>
            <a:pPr algn="ctr">
              <a:lnSpc>
                <a:spcPct val="320000"/>
              </a:lnSpc>
            </a:pPr>
            <a:r>
              <a:rPr lang="en-US" b="1" dirty="0" smtClean="0">
                <a:solidFill>
                  <a:schemeClr val="bg2">
                    <a:lumMod val="50000"/>
                  </a:schemeClr>
                </a:solidFill>
                <a:latin typeface="Arial" panose="020B0604020202020204" pitchFamily="34" charset="0"/>
                <a:cs typeface="Arial" panose="020B0604020202020204" pitchFamily="34" charset="0"/>
              </a:rPr>
              <a:t>Arguments</a:t>
            </a:r>
            <a:endParaRPr lang="en-US" b="1" dirty="0">
              <a:solidFill>
                <a:schemeClr val="bg2">
                  <a:lumMod val="50000"/>
                </a:schemeClr>
              </a:solidFill>
              <a:latin typeface="Arial" panose="020B0604020202020204" pitchFamily="34" charset="0"/>
              <a:cs typeface="Arial" panose="020B0604020202020204" pitchFamily="34" charset="0"/>
            </a:endParaRP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Global variables</a:t>
            </a:r>
          </a:p>
          <a:p>
            <a:pPr algn="ctr">
              <a:lnSpc>
                <a:spcPct val="320000"/>
              </a:lnSpc>
            </a:pPr>
            <a:r>
              <a:rPr lang="en-US" b="1" dirty="0">
                <a:solidFill>
                  <a:schemeClr val="bg2">
                    <a:lumMod val="10000"/>
                  </a:schemeClr>
                </a:solidFill>
                <a:latin typeface="Arial" panose="020B0604020202020204" pitchFamily="34" charset="0"/>
                <a:cs typeface="Arial" panose="020B0604020202020204" pitchFamily="34" charset="0"/>
              </a:rPr>
              <a:t>Python modules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a:t>
            </a:r>
            <a:r>
              <a:rPr lang="en-US" b="1" dirty="0" smtClean="0">
                <a:solidFill>
                  <a:schemeClr val="bg2">
                    <a:lumMod val="50000"/>
                  </a:schemeClr>
                </a:solidFill>
                <a:latin typeface="Arial" panose="020B0604020202020204" pitchFamily="34" charset="0"/>
                <a:cs typeface="Arial" panose="020B0604020202020204" pitchFamily="34" charset="0"/>
              </a:rPr>
              <a:t>package</a:t>
            </a:r>
          </a:p>
          <a:p>
            <a:pPr algn="ctr">
              <a:lnSpc>
                <a:spcPct val="320000"/>
              </a:lnSpc>
            </a:pPr>
            <a:endParaRPr lang="en-US" b="1" dirty="0">
              <a:solidFill>
                <a:schemeClr val="bg2">
                  <a:lumMod val="50000"/>
                </a:schemeClr>
              </a:solidFill>
              <a:latin typeface="Arial" panose="020B0604020202020204" pitchFamily="34" charset="0"/>
              <a:cs typeface="Arial" panose="020B0604020202020204" pitchFamily="34" charset="0"/>
            </a:endParaRPr>
          </a:p>
        </p:txBody>
      </p:sp>
      <p:sp>
        <p:nvSpPr>
          <p:cNvPr id="15" name="Rectangle 14"/>
          <p:cNvSpPr/>
          <p:nvPr/>
        </p:nvSpPr>
        <p:spPr>
          <a:xfrm>
            <a:off x="2557941" y="961164"/>
            <a:ext cx="8858204" cy="554126"/>
          </a:xfrm>
          <a:prstGeom prst="rect">
            <a:avLst/>
          </a:prstGeom>
        </p:spPr>
        <p:txBody>
          <a:bodyPr wrap="square">
            <a:spAutoFit/>
          </a:bodyPr>
          <a:lstStyle/>
          <a:p>
            <a:pPr marL="342900" indent="-342900">
              <a:lnSpc>
                <a:spcPct val="120000"/>
              </a:lnSpc>
              <a:buFont typeface="Arial" panose="020B0604020202020204" pitchFamily="34" charset="0"/>
              <a:buChar char="•"/>
            </a:pPr>
            <a:r>
              <a:rPr lang="en-US" sz="2800" b="1" dirty="0">
                <a:solidFill>
                  <a:srgbClr val="005064"/>
                </a:solidFill>
                <a:latin typeface="Bahnschrift SemiBold" panose="020B0502040204020203" pitchFamily="34" charset="0"/>
                <a:cs typeface="Arial" panose="020B0604020202020204" pitchFamily="34" charset="0"/>
              </a:rPr>
              <a:t>f</a:t>
            </a:r>
            <a:r>
              <a:rPr lang="en-US" sz="2800" b="1" dirty="0" smtClean="0">
                <a:solidFill>
                  <a:srgbClr val="005064"/>
                </a:solidFill>
                <a:latin typeface="Bahnschrift SemiBold" panose="020B0502040204020203" pitchFamily="34" charset="0"/>
                <a:cs typeface="Arial" panose="020B0604020202020204" pitchFamily="34" charset="0"/>
              </a:rPr>
              <a:t>rom/ import</a:t>
            </a:r>
          </a:p>
        </p:txBody>
      </p:sp>
      <p:sp>
        <p:nvSpPr>
          <p:cNvPr id="22" name="Rectangle 21"/>
          <p:cNvSpPr/>
          <p:nvPr/>
        </p:nvSpPr>
        <p:spPr>
          <a:xfrm>
            <a:off x="2547438" y="1846001"/>
            <a:ext cx="3829004" cy="461217"/>
          </a:xfrm>
          <a:prstGeom prst="rect">
            <a:avLst/>
          </a:prstGeom>
          <a:solidFill>
            <a:schemeClr val="bg2"/>
          </a:solidFill>
          <a:ln>
            <a:solidFill>
              <a:schemeClr val="bg2">
                <a:lumMod val="75000"/>
              </a:schemeClr>
            </a:solidFill>
          </a:ln>
        </p:spPr>
        <p:txBody>
          <a:bodyPr wrap="square">
            <a:spAutoFit/>
          </a:bodyPr>
          <a:lstStyle/>
          <a:p>
            <a:pPr algn="just">
              <a:lnSpc>
                <a:spcPct val="120000"/>
              </a:lnSpc>
            </a:pP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m</a:t>
            </a:r>
            <a:r>
              <a:rPr lang="vi-VN"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ymodule.py</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18" name="Rectangle 17"/>
          <p:cNvSpPr/>
          <p:nvPr/>
        </p:nvSpPr>
        <p:spPr>
          <a:xfrm>
            <a:off x="6658674" y="1846001"/>
            <a:ext cx="4996349" cy="461217"/>
          </a:xfrm>
          <a:prstGeom prst="rect">
            <a:avLst/>
          </a:prstGeom>
          <a:solidFill>
            <a:schemeClr val="bg2"/>
          </a:solidFill>
          <a:ln>
            <a:solidFill>
              <a:schemeClr val="bg2">
                <a:lumMod val="75000"/>
              </a:schemeClr>
            </a:solidFill>
          </a:ln>
        </p:spPr>
        <p:txBody>
          <a:bodyPr wrap="square">
            <a:spAutoFit/>
          </a:bodyPr>
          <a:lstStyle/>
          <a:p>
            <a:pPr algn="just">
              <a:lnSpc>
                <a:spcPct val="120000"/>
              </a:lnSpc>
            </a:pP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m</a:t>
            </a:r>
            <a:r>
              <a:rPr lang="vi-VN"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yprogram.py</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14" name="Rectangle 2"/>
          <p:cNvSpPr>
            <a:spLocks noChangeArrowheads="1"/>
          </p:cNvSpPr>
          <p:nvPr/>
        </p:nvSpPr>
        <p:spPr bwMode="auto">
          <a:xfrm>
            <a:off x="2557941" y="2337343"/>
            <a:ext cx="3805438" cy="1785104"/>
          </a:xfrm>
          <a:prstGeom prst="rect">
            <a:avLst/>
          </a:prstGeom>
          <a:noFill/>
          <a:ln>
            <a:solidFill>
              <a:schemeClr val="bg2">
                <a:lumMod val="75000"/>
              </a:schemeClr>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200" b="1" i="0" u="none" strike="noStrike" cap="none" normalizeH="0" baseline="0" dirty="0" smtClean="0">
                <a:ln>
                  <a:noFill/>
                </a:ln>
                <a:solidFill>
                  <a:srgbClr val="00B050"/>
                </a:solidFill>
                <a:effectLst/>
                <a:latin typeface="Bahnschrift Light" panose="020B0502040204020203" pitchFamily="34" charset="0"/>
              </a:rPr>
              <a:t>PI</a:t>
            </a:r>
            <a:r>
              <a:rPr kumimoji="0" lang="vi-VN" altLang="vi-VN" sz="2200" b="0" i="0" u="none" strike="noStrike" cap="none" normalizeH="0" baseline="0" dirty="0" smtClean="0">
                <a:ln>
                  <a:noFill/>
                </a:ln>
                <a:solidFill>
                  <a:srgbClr val="00B050"/>
                </a:solidFill>
                <a:effectLst/>
                <a:latin typeface="Bahnschrift Light" panose="020B0502040204020203" pitchFamily="34" charset="0"/>
              </a:rPr>
              <a:t> = 3.14</a:t>
            </a:r>
            <a:br>
              <a:rPr kumimoji="0" lang="vi-VN" altLang="vi-VN" sz="2200" b="0" i="0" u="none" strike="noStrike" cap="none" normalizeH="0" baseline="0" dirty="0" smtClean="0">
                <a:ln>
                  <a:noFill/>
                </a:ln>
                <a:solidFill>
                  <a:srgbClr val="00B050"/>
                </a:solidFill>
                <a:effectLst/>
                <a:latin typeface="Bahnschrift Light" panose="020B0502040204020203" pitchFamily="34" charset="0"/>
              </a:rPr>
            </a:br>
            <a:r>
              <a:rPr kumimoji="0" lang="vi-VN" altLang="vi-VN" sz="2200" b="0" i="0" u="none" strike="noStrike" cap="none" normalizeH="0" baseline="0" dirty="0" smtClean="0">
                <a:ln>
                  <a:noFill/>
                </a:ln>
                <a:solidFill>
                  <a:srgbClr val="00B050"/>
                </a:solidFill>
                <a:effectLst/>
                <a:latin typeface="Bahnschrift Light" panose="020B0502040204020203" pitchFamily="34" charset="0"/>
              </a:rPr>
              <a:t/>
            </a:r>
            <a:br>
              <a:rPr kumimoji="0" lang="vi-VN" altLang="vi-VN" sz="2200" b="0" i="0" u="none" strike="noStrike" cap="none" normalizeH="0" baseline="0" dirty="0" smtClean="0">
                <a:ln>
                  <a:noFill/>
                </a:ln>
                <a:solidFill>
                  <a:srgbClr val="00B050"/>
                </a:solidFill>
                <a:effectLst/>
                <a:latin typeface="Bahnschrift Light" panose="020B0502040204020203" pitchFamily="34" charset="0"/>
              </a:rPr>
            </a:br>
            <a:r>
              <a:rPr kumimoji="0" lang="vi-VN" altLang="vi-VN" sz="2200" b="0" i="0" u="none" strike="noStrike" cap="none" normalizeH="0" baseline="0" dirty="0" smtClean="0">
                <a:ln>
                  <a:noFill/>
                </a:ln>
                <a:solidFill>
                  <a:srgbClr val="00B050"/>
                </a:solidFill>
                <a:effectLst/>
                <a:latin typeface="Bahnschrift Light" panose="020B0502040204020203" pitchFamily="34" charset="0"/>
              </a:rPr>
              <a:t/>
            </a:r>
            <a:br>
              <a:rPr kumimoji="0" lang="vi-VN" altLang="vi-VN" sz="2200" b="0" i="0" u="none" strike="noStrike" cap="none" normalizeH="0" baseline="0" dirty="0" smtClean="0">
                <a:ln>
                  <a:noFill/>
                </a:ln>
                <a:solidFill>
                  <a:srgbClr val="00B050"/>
                </a:solidFill>
                <a:effectLst/>
                <a:latin typeface="Bahnschrift Light" panose="020B0502040204020203" pitchFamily="34" charset="0"/>
              </a:rPr>
            </a:br>
            <a:r>
              <a:rPr kumimoji="0" lang="vi-VN" altLang="vi-VN" sz="2200" b="1" i="0" u="none" strike="noStrike" cap="none" normalizeH="0" baseline="0" dirty="0" smtClean="0">
                <a:ln>
                  <a:noFill/>
                </a:ln>
                <a:solidFill>
                  <a:srgbClr val="00B050"/>
                </a:solidFill>
                <a:effectLst/>
                <a:latin typeface="Bahnschrift Light" panose="020B0502040204020203" pitchFamily="34" charset="0"/>
              </a:rPr>
              <a:t>def add</a:t>
            </a:r>
            <a:r>
              <a:rPr kumimoji="0" lang="vi-VN" altLang="vi-VN" sz="2200" b="0" i="0" u="none" strike="noStrike" cap="none" normalizeH="0" baseline="0" dirty="0" smtClean="0">
                <a:ln>
                  <a:noFill/>
                </a:ln>
                <a:solidFill>
                  <a:srgbClr val="00B050"/>
                </a:solidFill>
                <a:effectLst/>
                <a:latin typeface="Bahnschrift Light" panose="020B0502040204020203" pitchFamily="34" charset="0"/>
              </a:rPr>
              <a:t>(a, b):</a:t>
            </a:r>
            <a:br>
              <a:rPr kumimoji="0" lang="vi-VN" altLang="vi-VN" sz="2200" b="0" i="0" u="none" strike="noStrike" cap="none" normalizeH="0" baseline="0" dirty="0" smtClean="0">
                <a:ln>
                  <a:noFill/>
                </a:ln>
                <a:solidFill>
                  <a:srgbClr val="00B050"/>
                </a:solidFill>
                <a:effectLst/>
                <a:latin typeface="Bahnschrift Light" panose="020B0502040204020203" pitchFamily="34" charset="0"/>
              </a:rPr>
            </a:br>
            <a:r>
              <a:rPr kumimoji="0" lang="vi-VN" altLang="vi-VN" sz="2200" b="0" i="0" u="none" strike="noStrike" cap="none" normalizeH="0" baseline="0" dirty="0" smtClean="0">
                <a:ln>
                  <a:noFill/>
                </a:ln>
                <a:solidFill>
                  <a:srgbClr val="00B050"/>
                </a:solidFill>
                <a:effectLst/>
                <a:latin typeface="Bahnschrift Light" panose="020B0502040204020203" pitchFamily="34" charset="0"/>
              </a:rPr>
              <a:t>    return a + b</a:t>
            </a:r>
          </a:p>
        </p:txBody>
      </p:sp>
      <p:sp>
        <p:nvSpPr>
          <p:cNvPr id="16" name="Rectangle 3"/>
          <p:cNvSpPr>
            <a:spLocks noChangeArrowheads="1"/>
          </p:cNvSpPr>
          <p:nvPr/>
        </p:nvSpPr>
        <p:spPr bwMode="auto">
          <a:xfrm>
            <a:off x="6658673" y="2337343"/>
            <a:ext cx="4996349" cy="2123658"/>
          </a:xfrm>
          <a:prstGeom prst="rect">
            <a:avLst/>
          </a:prstGeom>
          <a:noFill/>
          <a:ln>
            <a:solidFill>
              <a:schemeClr val="bg2">
                <a:lumMod val="75000"/>
              </a:schemeClr>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200" b="1" i="0" u="none" strike="noStrike" cap="none" normalizeH="0" baseline="0" dirty="0" smtClean="0">
                <a:ln>
                  <a:noFill/>
                </a:ln>
                <a:solidFill>
                  <a:srgbClr val="CC7832"/>
                </a:solidFill>
                <a:effectLst/>
                <a:latin typeface="Bahnschrift Light" panose="020B0502040204020203" pitchFamily="34" charset="0"/>
              </a:rPr>
              <a:t>from </a:t>
            </a:r>
            <a:r>
              <a:rPr kumimoji="0" lang="vi-VN" altLang="vi-VN" sz="2200" b="1" i="0" u="none" strike="noStrike" cap="none" normalizeH="0" baseline="0" dirty="0" smtClean="0">
                <a:ln>
                  <a:noFill/>
                </a:ln>
                <a:solidFill>
                  <a:srgbClr val="00B050"/>
                </a:solidFill>
                <a:effectLst/>
                <a:latin typeface="Bahnschrift Light" panose="020B0502040204020203" pitchFamily="34" charset="0"/>
              </a:rPr>
              <a:t>mymodule import</a:t>
            </a:r>
            <a:r>
              <a:rPr kumimoji="0" lang="vi-VN" altLang="vi-VN" sz="2200" b="1" i="0" u="none" strike="noStrike" cap="none" normalizeH="0" dirty="0" smtClean="0">
                <a:ln>
                  <a:noFill/>
                </a:ln>
                <a:solidFill>
                  <a:srgbClr val="00B050"/>
                </a:solidFill>
                <a:effectLst/>
                <a:latin typeface="Bahnschrift Light" panose="020B0502040204020203" pitchFamily="34" charset="0"/>
              </a:rPr>
              <a:t> add</a:t>
            </a:r>
          </a:p>
          <a:p>
            <a:pPr eaLnBrk="0" fontAlgn="base" hangingPunct="0">
              <a:spcBef>
                <a:spcPct val="0"/>
              </a:spcBef>
              <a:spcAft>
                <a:spcPct val="0"/>
              </a:spcAft>
            </a:pPr>
            <a:r>
              <a:rPr lang="vi-VN" altLang="vi-VN" sz="2200" b="1" dirty="0">
                <a:solidFill>
                  <a:srgbClr val="CC7832"/>
                </a:solidFill>
                <a:latin typeface="Bahnschrift Light" panose="020B0502040204020203" pitchFamily="34" charset="0"/>
              </a:rPr>
              <a:t>from </a:t>
            </a:r>
            <a:r>
              <a:rPr lang="vi-VN" altLang="vi-VN" sz="2200" b="1" dirty="0">
                <a:solidFill>
                  <a:srgbClr val="00B050"/>
                </a:solidFill>
                <a:latin typeface="Bahnschrift Light" panose="020B0502040204020203" pitchFamily="34" charset="0"/>
              </a:rPr>
              <a:t>mymodule import </a:t>
            </a:r>
            <a:r>
              <a:rPr lang="vi-VN" altLang="vi-VN" sz="2200" b="1" dirty="0" smtClean="0">
                <a:solidFill>
                  <a:srgbClr val="00B050"/>
                </a:solidFill>
                <a:latin typeface="Bahnschrift Light" panose="020B0502040204020203" pitchFamily="34" charset="0"/>
              </a:rPr>
              <a:t>PI as P</a:t>
            </a:r>
            <a:endParaRPr lang="vi-VN" altLang="vi-VN" sz="2200" b="1" dirty="0">
              <a:solidFill>
                <a:srgbClr val="00B050"/>
              </a:solidFill>
              <a:latin typeface="Bahnschrift Ligh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200" b="0" i="0" u="none" strike="noStrike" cap="none" normalizeH="0" baseline="0" dirty="0" smtClean="0">
                <a:ln>
                  <a:noFill/>
                </a:ln>
                <a:solidFill>
                  <a:srgbClr val="005064"/>
                </a:solidFill>
                <a:effectLst/>
                <a:latin typeface="Bahnschrift Light" panose="020B0502040204020203" pitchFamily="34" charset="0"/>
              </a:rPr>
              <a:t>a = 3</a:t>
            </a:r>
            <a:br>
              <a:rPr kumimoji="0" lang="vi-VN" altLang="vi-VN" sz="2200" b="0" i="0" u="none" strike="noStrike" cap="none" normalizeH="0" baseline="0" dirty="0" smtClean="0">
                <a:ln>
                  <a:noFill/>
                </a:ln>
                <a:solidFill>
                  <a:srgbClr val="005064"/>
                </a:solidFill>
                <a:effectLst/>
                <a:latin typeface="Bahnschrift Light" panose="020B0502040204020203" pitchFamily="34" charset="0"/>
              </a:rPr>
            </a:br>
            <a:r>
              <a:rPr kumimoji="0" lang="vi-VN" altLang="vi-VN" sz="2200" b="0" i="0" u="none" strike="noStrike" cap="none" normalizeH="0" baseline="0" dirty="0" smtClean="0">
                <a:ln>
                  <a:noFill/>
                </a:ln>
                <a:solidFill>
                  <a:srgbClr val="005064"/>
                </a:solidFill>
                <a:effectLst/>
                <a:latin typeface="Bahnschrift Light" panose="020B0502040204020203" pitchFamily="34" charset="0"/>
              </a:rPr>
              <a:t>b = 5</a:t>
            </a:r>
            <a:br>
              <a:rPr kumimoji="0" lang="vi-VN" altLang="vi-VN" sz="2200" b="0" i="0" u="none" strike="noStrike" cap="none" normalizeH="0" baseline="0" dirty="0" smtClean="0">
                <a:ln>
                  <a:noFill/>
                </a:ln>
                <a:solidFill>
                  <a:srgbClr val="005064"/>
                </a:solidFill>
                <a:effectLst/>
                <a:latin typeface="Bahnschrift Light" panose="020B0502040204020203" pitchFamily="34" charset="0"/>
              </a:rPr>
            </a:br>
            <a:r>
              <a:rPr kumimoji="0" lang="vi-VN" altLang="vi-VN" sz="2200" b="0" i="0" u="none" strike="noStrike" cap="none" normalizeH="0" baseline="0" dirty="0" smtClean="0">
                <a:ln>
                  <a:noFill/>
                </a:ln>
                <a:solidFill>
                  <a:srgbClr val="8888C6"/>
                </a:solidFill>
                <a:effectLst/>
                <a:latin typeface="Bahnschrift Light" panose="020B0502040204020203" pitchFamily="34" charset="0"/>
              </a:rPr>
              <a:t>print</a:t>
            </a:r>
            <a:r>
              <a:rPr kumimoji="0" lang="vi-VN" altLang="vi-VN" sz="2200" b="0" i="0" u="none" strike="noStrike" cap="none" normalizeH="0" baseline="0" dirty="0" smtClean="0">
                <a:ln>
                  <a:noFill/>
                </a:ln>
                <a:solidFill>
                  <a:srgbClr val="A9B7C6"/>
                </a:solidFill>
                <a:effectLst/>
                <a:latin typeface="Bahnschrift Light" panose="020B0502040204020203" pitchFamily="34" charset="0"/>
              </a:rPr>
              <a:t>(</a:t>
            </a:r>
            <a:r>
              <a:rPr kumimoji="0" lang="vi-VN" altLang="vi-VN" sz="2200" b="0" i="0" u="none" strike="noStrike" cap="none" normalizeH="0" baseline="0" dirty="0" smtClean="0">
                <a:ln>
                  <a:noFill/>
                </a:ln>
                <a:solidFill>
                  <a:srgbClr val="6A8759"/>
                </a:solidFill>
                <a:effectLst/>
                <a:latin typeface="Bahnschrift Light" panose="020B0502040204020203" pitchFamily="34" charset="0"/>
              </a:rPr>
              <a:t>"Tong = “</a:t>
            </a:r>
            <a:r>
              <a:rPr kumimoji="0" lang="vi-VN" altLang="vi-VN" sz="2200" b="0" i="0" u="none" strike="noStrike" cap="none" normalizeH="0" baseline="0" dirty="0" smtClean="0">
                <a:ln>
                  <a:noFill/>
                </a:ln>
                <a:solidFill>
                  <a:srgbClr val="CC7832"/>
                </a:solidFill>
                <a:effectLst/>
                <a:latin typeface="Bahnschrift Light" panose="020B0502040204020203" pitchFamily="34" charset="0"/>
              </a:rPr>
              <a:t>, </a:t>
            </a:r>
            <a:r>
              <a:rPr kumimoji="0" lang="vi-VN" altLang="vi-VN" sz="2200" b="1" i="0" u="none" strike="noStrike" cap="none" normalizeH="0" baseline="0" dirty="0" smtClean="0">
                <a:ln>
                  <a:noFill/>
                </a:ln>
                <a:solidFill>
                  <a:srgbClr val="00B050"/>
                </a:solidFill>
                <a:effectLst/>
                <a:latin typeface="Bahnschrift Light" panose="020B0502040204020203" pitchFamily="34" charset="0"/>
              </a:rPr>
              <a:t>add</a:t>
            </a:r>
            <a:r>
              <a:rPr kumimoji="0" lang="vi-VN" altLang="vi-VN" sz="2200" b="0" i="0" u="none" strike="noStrike" cap="none" normalizeH="0" baseline="0" dirty="0" smtClean="0">
                <a:ln>
                  <a:noFill/>
                </a:ln>
                <a:solidFill>
                  <a:srgbClr val="A9B7C6"/>
                </a:solidFill>
                <a:effectLst/>
                <a:latin typeface="Bahnschrift Light" panose="020B0502040204020203" pitchFamily="34" charset="0"/>
              </a:rPr>
              <a:t>(a</a:t>
            </a:r>
            <a:r>
              <a:rPr kumimoji="0" lang="vi-VN" altLang="vi-VN" sz="2200" b="0" i="0" u="none" strike="noStrike" cap="none" normalizeH="0" baseline="0" dirty="0" smtClean="0">
                <a:ln>
                  <a:noFill/>
                </a:ln>
                <a:solidFill>
                  <a:srgbClr val="CC7832"/>
                </a:solidFill>
                <a:effectLst/>
                <a:latin typeface="Bahnschrift Light" panose="020B0502040204020203" pitchFamily="34" charset="0"/>
              </a:rPr>
              <a:t>, </a:t>
            </a:r>
            <a:r>
              <a:rPr kumimoji="0" lang="vi-VN" altLang="vi-VN" sz="2200" b="0" i="0" u="none" strike="noStrike" cap="none" normalizeH="0" baseline="0" dirty="0" smtClean="0">
                <a:ln>
                  <a:noFill/>
                </a:ln>
                <a:solidFill>
                  <a:srgbClr val="A9B7C6"/>
                </a:solidFill>
                <a:effectLst/>
                <a:latin typeface="Bahnschrift Light" panose="020B0502040204020203" pitchFamily="34" charset="0"/>
              </a:rPr>
              <a:t>b))</a:t>
            </a:r>
            <a:br>
              <a:rPr kumimoji="0" lang="vi-VN" altLang="vi-VN" sz="2200" b="0" i="0" u="none" strike="noStrike" cap="none" normalizeH="0" baseline="0" dirty="0" smtClean="0">
                <a:ln>
                  <a:noFill/>
                </a:ln>
                <a:solidFill>
                  <a:srgbClr val="A9B7C6"/>
                </a:solidFill>
                <a:effectLst/>
                <a:latin typeface="Bahnschrift Light" panose="020B0502040204020203" pitchFamily="34" charset="0"/>
              </a:rPr>
            </a:br>
            <a:r>
              <a:rPr kumimoji="0" lang="vi-VN" altLang="vi-VN" sz="2200" b="0" i="0" u="none" strike="noStrike" cap="none" normalizeH="0" baseline="0" dirty="0" smtClean="0">
                <a:ln>
                  <a:noFill/>
                </a:ln>
                <a:solidFill>
                  <a:srgbClr val="8888C6"/>
                </a:solidFill>
                <a:effectLst/>
                <a:latin typeface="Bahnschrift Light" panose="020B0502040204020203" pitchFamily="34" charset="0"/>
              </a:rPr>
              <a:t>print</a:t>
            </a:r>
            <a:r>
              <a:rPr kumimoji="0" lang="vi-VN" altLang="vi-VN" sz="2200" b="0" i="0" u="none" strike="noStrike" cap="none" normalizeH="0" baseline="0" dirty="0" smtClean="0">
                <a:ln>
                  <a:noFill/>
                </a:ln>
                <a:solidFill>
                  <a:srgbClr val="A9B7C6"/>
                </a:solidFill>
                <a:effectLst/>
                <a:latin typeface="Bahnschrift Light" panose="020B0502040204020203" pitchFamily="34" charset="0"/>
              </a:rPr>
              <a:t>(</a:t>
            </a:r>
            <a:r>
              <a:rPr kumimoji="0" lang="vi-VN" altLang="vi-VN" sz="2200" b="0" i="0" u="none" strike="noStrike" cap="none" normalizeH="0" baseline="0" dirty="0" smtClean="0">
                <a:ln>
                  <a:noFill/>
                </a:ln>
                <a:solidFill>
                  <a:srgbClr val="6A8759"/>
                </a:solidFill>
                <a:effectLst/>
                <a:latin typeface="Bahnschrift Light" panose="020B0502040204020203" pitchFamily="34" charset="0"/>
              </a:rPr>
              <a:t>"PI   = "</a:t>
            </a:r>
            <a:r>
              <a:rPr kumimoji="0" lang="vi-VN" altLang="vi-VN" sz="2200" b="0" i="0" u="none" strike="noStrike" cap="none" normalizeH="0" baseline="0" dirty="0" smtClean="0">
                <a:ln>
                  <a:noFill/>
                </a:ln>
                <a:solidFill>
                  <a:srgbClr val="CC7832"/>
                </a:solidFill>
                <a:effectLst/>
                <a:latin typeface="Bahnschrift Light" panose="020B0502040204020203" pitchFamily="34" charset="0"/>
              </a:rPr>
              <a:t>, </a:t>
            </a:r>
            <a:r>
              <a:rPr kumimoji="0" lang="vi-VN" altLang="vi-VN" sz="2200" b="1" i="0" u="none" strike="noStrike" cap="none" normalizeH="0" baseline="0" dirty="0" smtClean="0">
                <a:ln>
                  <a:noFill/>
                </a:ln>
                <a:solidFill>
                  <a:srgbClr val="00B050"/>
                </a:solidFill>
                <a:effectLst/>
                <a:latin typeface="Bahnschrift Light" panose="020B0502040204020203" pitchFamily="34" charset="0"/>
              </a:rPr>
              <a:t>P</a:t>
            </a:r>
            <a:r>
              <a:rPr kumimoji="0" lang="vi-VN" altLang="vi-VN" sz="2200" b="0" i="0" u="none" strike="noStrike" cap="none" normalizeH="0" baseline="0" dirty="0" smtClean="0">
                <a:ln>
                  <a:noFill/>
                </a:ln>
                <a:solidFill>
                  <a:srgbClr val="A9B7C6"/>
                </a:solidFill>
                <a:effectLst/>
                <a:latin typeface="Bahnschrift Light" panose="020B0502040204020203" pitchFamily="34" charset="0"/>
              </a:rPr>
              <a:t>)</a:t>
            </a:r>
            <a:endParaRPr kumimoji="0" lang="vi-VN" altLang="vi-VN" sz="2200" b="0" i="0" u="none" strike="noStrike" cap="none" normalizeH="0" baseline="0" dirty="0" smtClean="0">
              <a:ln>
                <a:noFill/>
              </a:ln>
              <a:solidFill>
                <a:schemeClr val="tx1"/>
              </a:solidFill>
              <a:effectLst/>
              <a:latin typeface="Bahnschrift Light" panose="020B0502040204020203" pitchFamily="34" charset="0"/>
            </a:endParaRPr>
          </a:p>
        </p:txBody>
      </p:sp>
      <p:sp>
        <p:nvSpPr>
          <p:cNvPr id="11" name="Rectangle 10"/>
          <p:cNvSpPr/>
          <p:nvPr/>
        </p:nvSpPr>
        <p:spPr>
          <a:xfrm>
            <a:off x="3935812" y="5319946"/>
            <a:ext cx="5445722" cy="424732"/>
          </a:xfrm>
          <a:prstGeom prst="rect">
            <a:avLst/>
          </a:prstGeom>
        </p:spPr>
        <p:txBody>
          <a:bodyPr wrap="none">
            <a:spAutoFit/>
          </a:bodyPr>
          <a:lstStyle/>
          <a:p>
            <a:pPr algn="ctr">
              <a:lnSpc>
                <a:spcPct val="120000"/>
              </a:lnSpc>
            </a:pPr>
            <a:r>
              <a:rPr lang="vi-VN" b="1" dirty="0" smtClean="0">
                <a:solidFill>
                  <a:srgbClr val="005064"/>
                </a:solidFill>
                <a:cs typeface="Arial" panose="020B0604020202020204" pitchFamily="34" charset="0"/>
                <a:sym typeface="Symbol" panose="05050102010706020507" pitchFamily="18" charset="2"/>
              </a:rPr>
              <a:t>from  </a:t>
            </a:r>
            <a:r>
              <a:rPr lang="vi-VN" b="1" dirty="0">
                <a:solidFill>
                  <a:srgbClr val="00B050"/>
                </a:solidFill>
                <a:cs typeface="Arial" panose="020B0604020202020204" pitchFamily="34" charset="0"/>
                <a:sym typeface="Symbol" panose="05050102010706020507" pitchFamily="18" charset="2"/>
              </a:rPr>
              <a:t>tên_module  </a:t>
            </a:r>
            <a:r>
              <a:rPr lang="vi-VN" b="1" dirty="0" smtClean="0">
                <a:solidFill>
                  <a:srgbClr val="005064"/>
                </a:solidFill>
                <a:cs typeface="Arial" panose="020B0604020202020204" pitchFamily="34" charset="0"/>
                <a:sym typeface="Symbol" panose="05050102010706020507" pitchFamily="18" charset="2"/>
              </a:rPr>
              <a:t>import </a:t>
            </a:r>
            <a:r>
              <a:rPr lang="vi-VN" b="1" dirty="0">
                <a:solidFill>
                  <a:srgbClr val="00B050"/>
                </a:solidFill>
                <a:cs typeface="Arial" panose="020B0604020202020204" pitchFamily="34" charset="0"/>
                <a:sym typeface="Symbol" panose="05050102010706020507" pitchFamily="18" charset="2"/>
              </a:rPr>
              <a:t></a:t>
            </a:r>
            <a:r>
              <a:rPr lang="vi-VN" b="1" dirty="0" smtClean="0">
                <a:solidFill>
                  <a:srgbClr val="00B050"/>
                </a:solidFill>
                <a:cs typeface="Arial" panose="020B0604020202020204" pitchFamily="34" charset="0"/>
                <a:sym typeface="Symbol" panose="05050102010706020507" pitchFamily="18" charset="2"/>
              </a:rPr>
              <a:t>tên  </a:t>
            </a:r>
            <a:r>
              <a:rPr lang="vi-VN" b="1" dirty="0" smtClean="0">
                <a:solidFill>
                  <a:srgbClr val="005064"/>
                </a:solidFill>
                <a:cs typeface="Arial" panose="020B0604020202020204" pitchFamily="34" charset="0"/>
                <a:sym typeface="Symbol" panose="05050102010706020507" pitchFamily="18" charset="2"/>
              </a:rPr>
              <a:t>[</a:t>
            </a:r>
            <a:r>
              <a:rPr lang="vi-VN" b="1" dirty="0">
                <a:solidFill>
                  <a:srgbClr val="005064"/>
                </a:solidFill>
                <a:cs typeface="Arial" panose="020B0604020202020204" pitchFamily="34" charset="0"/>
                <a:sym typeface="Symbol" panose="05050102010706020507" pitchFamily="18" charset="2"/>
              </a:rPr>
              <a:t>as   </a:t>
            </a:r>
            <a:r>
              <a:rPr lang="vi-VN" b="1" dirty="0">
                <a:solidFill>
                  <a:srgbClr val="00B050"/>
                </a:solidFill>
                <a:cs typeface="Arial" panose="020B0604020202020204" pitchFamily="34" charset="0"/>
                <a:sym typeface="Symbol" panose="05050102010706020507" pitchFamily="18" charset="2"/>
              </a:rPr>
              <a:t>bí_danh</a:t>
            </a:r>
            <a:r>
              <a:rPr lang="vi-VN" b="1" dirty="0">
                <a:solidFill>
                  <a:srgbClr val="005064"/>
                </a:solidFill>
                <a:cs typeface="Arial" panose="020B0604020202020204" pitchFamily="34" charset="0"/>
                <a:sym typeface="Symbol" panose="05050102010706020507" pitchFamily="18" charset="2"/>
              </a:rPr>
              <a:t>]</a:t>
            </a:r>
            <a:endParaRPr lang="en-US"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23" name="Rectangle 22"/>
          <p:cNvSpPr/>
          <p:nvPr/>
        </p:nvSpPr>
        <p:spPr>
          <a:xfrm>
            <a:off x="2422973" y="4888802"/>
            <a:ext cx="4564070" cy="394210"/>
          </a:xfrm>
          <a:prstGeom prst="rect">
            <a:avLst/>
          </a:prstGeom>
        </p:spPr>
        <p:txBody>
          <a:bodyPr wrap="none">
            <a:spAutoFit/>
          </a:bodyPr>
          <a:lstStyle/>
          <a:p>
            <a:pPr marL="285750" indent="-285750" algn="ctr">
              <a:lnSpc>
                <a:spcPct val="120000"/>
              </a:lnSpc>
              <a:buFont typeface="Courier New" panose="02070309020205020404" pitchFamily="49" charset="0"/>
              <a:buChar char="o"/>
            </a:pPr>
            <a:r>
              <a:rPr lang="vi-VN" b="1" dirty="0" smtClean="0">
                <a:solidFill>
                  <a:srgbClr val="0070C0"/>
                </a:solidFill>
                <a:latin typeface="Arial" panose="020B0604020202020204" pitchFamily="34" charset="0"/>
                <a:cs typeface="Arial" panose="020B0604020202020204" pitchFamily="34" charset="0"/>
                <a:sym typeface="Symbol" panose="05050102010706020507" pitchFamily="18" charset="2"/>
              </a:rPr>
              <a:t>Chỉ import một vài thứ trong module:</a:t>
            </a:r>
            <a:endParaRPr lang="en-US" b="1"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189838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6" grpId="0" animBg="1"/>
      <p:bldP spid="11" grpId="0"/>
      <p:bldP spid="2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29</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2: Functions &amp; Modules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0" name="Rectangle 19"/>
          <p:cNvSpPr/>
          <p:nvPr/>
        </p:nvSpPr>
        <p:spPr>
          <a:xfrm>
            <a:off x="3060021" y="120966"/>
            <a:ext cx="8903090" cy="554126"/>
          </a:xfrm>
          <a:prstGeom prst="rect">
            <a:avLst/>
          </a:prstGeom>
        </p:spPr>
        <p:txBody>
          <a:bodyPr wrap="square">
            <a:spAutoFit/>
          </a:bodyPr>
          <a:lstStyle/>
          <a:p>
            <a:pPr algn="r">
              <a:lnSpc>
                <a:spcPct val="120000"/>
              </a:lnSpc>
            </a:pPr>
            <a:r>
              <a:rPr lang="en-US" sz="2800" b="1" dirty="0" smtClean="0">
                <a:solidFill>
                  <a:schemeClr val="bg1"/>
                </a:solidFill>
                <a:latin typeface="Bahnschrift SemiBold" panose="020B0502040204020203" pitchFamily="34" charset="0"/>
                <a:cs typeface="Arial" panose="020B0604020202020204" pitchFamily="34" charset="0"/>
              </a:rPr>
              <a:t>Python modules </a:t>
            </a:r>
          </a:p>
        </p:txBody>
      </p:sp>
      <p:sp>
        <p:nvSpPr>
          <p:cNvPr id="2" name="Rectangle 1"/>
          <p:cNvSpPr/>
          <p:nvPr/>
        </p:nvSpPr>
        <p:spPr>
          <a:xfrm>
            <a:off x="-6352" y="889001"/>
            <a:ext cx="2139952" cy="555336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320000"/>
              </a:lnSpc>
            </a:pPr>
            <a:r>
              <a:rPr lang="en-US" b="1" dirty="0" smtClean="0">
                <a:solidFill>
                  <a:schemeClr val="bg2">
                    <a:lumMod val="50000"/>
                  </a:schemeClr>
                </a:solidFill>
                <a:latin typeface="Arial" panose="020B0604020202020204" pitchFamily="34" charset="0"/>
                <a:cs typeface="Arial" panose="020B0604020202020204" pitchFamily="34" charset="0"/>
              </a:rPr>
              <a:t>BÀI 2</a:t>
            </a:r>
          </a:p>
          <a:p>
            <a:pPr algn="ctr">
              <a:lnSpc>
                <a:spcPct val="320000"/>
              </a:lnSpc>
            </a:pPr>
            <a:r>
              <a:rPr lang="en-US" b="1" dirty="0" smtClean="0">
                <a:solidFill>
                  <a:schemeClr val="bg2">
                    <a:lumMod val="50000"/>
                  </a:schemeClr>
                </a:solidFill>
                <a:latin typeface="Arial" panose="020B0604020202020204" pitchFamily="34" charset="0"/>
                <a:cs typeface="Arial" panose="020B0604020202020204" pitchFamily="34" charset="0"/>
              </a:rPr>
              <a:t>Python </a:t>
            </a:r>
            <a:r>
              <a:rPr lang="en-US" b="1" dirty="0">
                <a:solidFill>
                  <a:schemeClr val="bg2">
                    <a:lumMod val="50000"/>
                  </a:schemeClr>
                </a:solidFill>
                <a:latin typeface="Arial" panose="020B0604020202020204" pitchFamily="34" charset="0"/>
                <a:cs typeface="Arial" panose="020B0604020202020204" pitchFamily="34" charset="0"/>
              </a:rPr>
              <a:t>functions</a:t>
            </a:r>
          </a:p>
          <a:p>
            <a:pPr algn="ctr">
              <a:lnSpc>
                <a:spcPct val="320000"/>
              </a:lnSpc>
            </a:pPr>
            <a:r>
              <a:rPr lang="en-US" b="1" dirty="0" smtClean="0">
                <a:solidFill>
                  <a:schemeClr val="bg2">
                    <a:lumMod val="50000"/>
                  </a:schemeClr>
                </a:solidFill>
                <a:latin typeface="Arial" panose="020B0604020202020204" pitchFamily="34" charset="0"/>
                <a:cs typeface="Arial" panose="020B0604020202020204" pitchFamily="34" charset="0"/>
              </a:rPr>
              <a:t>Arguments</a:t>
            </a:r>
            <a:endParaRPr lang="en-US" b="1" dirty="0">
              <a:solidFill>
                <a:schemeClr val="bg2">
                  <a:lumMod val="50000"/>
                </a:schemeClr>
              </a:solidFill>
              <a:latin typeface="Arial" panose="020B0604020202020204" pitchFamily="34" charset="0"/>
              <a:cs typeface="Arial" panose="020B0604020202020204" pitchFamily="34" charset="0"/>
            </a:endParaRP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Global variables</a:t>
            </a:r>
          </a:p>
          <a:p>
            <a:pPr algn="ctr">
              <a:lnSpc>
                <a:spcPct val="320000"/>
              </a:lnSpc>
            </a:pPr>
            <a:r>
              <a:rPr lang="en-US" b="1" dirty="0">
                <a:solidFill>
                  <a:schemeClr val="bg2">
                    <a:lumMod val="10000"/>
                  </a:schemeClr>
                </a:solidFill>
                <a:latin typeface="Arial" panose="020B0604020202020204" pitchFamily="34" charset="0"/>
                <a:cs typeface="Arial" panose="020B0604020202020204" pitchFamily="34" charset="0"/>
              </a:rPr>
              <a:t>Python modules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a:t>
            </a:r>
            <a:r>
              <a:rPr lang="en-US" b="1" dirty="0" smtClean="0">
                <a:solidFill>
                  <a:schemeClr val="bg2">
                    <a:lumMod val="50000"/>
                  </a:schemeClr>
                </a:solidFill>
                <a:latin typeface="Arial" panose="020B0604020202020204" pitchFamily="34" charset="0"/>
                <a:cs typeface="Arial" panose="020B0604020202020204" pitchFamily="34" charset="0"/>
              </a:rPr>
              <a:t>package</a:t>
            </a:r>
          </a:p>
          <a:p>
            <a:pPr algn="ctr">
              <a:lnSpc>
                <a:spcPct val="320000"/>
              </a:lnSpc>
            </a:pPr>
            <a:endParaRPr lang="en-US" b="1" dirty="0">
              <a:solidFill>
                <a:schemeClr val="bg2">
                  <a:lumMod val="50000"/>
                </a:schemeClr>
              </a:solidFill>
              <a:latin typeface="Arial" panose="020B0604020202020204" pitchFamily="34" charset="0"/>
              <a:cs typeface="Arial" panose="020B0604020202020204" pitchFamily="34" charset="0"/>
            </a:endParaRPr>
          </a:p>
        </p:txBody>
      </p:sp>
      <p:sp>
        <p:nvSpPr>
          <p:cNvPr id="15" name="Rectangle 14"/>
          <p:cNvSpPr/>
          <p:nvPr/>
        </p:nvSpPr>
        <p:spPr>
          <a:xfrm>
            <a:off x="2557941" y="961164"/>
            <a:ext cx="8858204" cy="570541"/>
          </a:xfrm>
          <a:prstGeom prst="rect">
            <a:avLst/>
          </a:prstGeom>
        </p:spPr>
        <p:txBody>
          <a:bodyPr wrap="square">
            <a:spAutoFit/>
          </a:bodyPr>
          <a:lstStyle/>
          <a:p>
            <a:pPr marL="342900" indent="-342900">
              <a:lnSpc>
                <a:spcPct val="120000"/>
              </a:lnSpc>
              <a:buFont typeface="Arial" panose="020B0604020202020204" pitchFamily="34" charset="0"/>
              <a:buChar char="•"/>
            </a:pPr>
            <a:r>
              <a:rPr lang="en-US" sz="2800" b="1" dirty="0">
                <a:solidFill>
                  <a:srgbClr val="005064"/>
                </a:solidFill>
                <a:latin typeface="Bahnschrift SemiBold" panose="020B0502040204020203" pitchFamily="34" charset="0"/>
                <a:cs typeface="Arial" panose="020B0604020202020204" pitchFamily="34" charset="0"/>
              </a:rPr>
              <a:t>i</a:t>
            </a:r>
            <a:r>
              <a:rPr lang="en-US" sz="2800" b="1" dirty="0" smtClean="0">
                <a:solidFill>
                  <a:srgbClr val="005064"/>
                </a:solidFill>
                <a:latin typeface="Bahnschrift SemiBold" panose="020B0502040204020203" pitchFamily="34" charset="0"/>
                <a:cs typeface="Arial" panose="020B0604020202020204" pitchFamily="34" charset="0"/>
              </a:rPr>
              <a:t>mport * from</a:t>
            </a:r>
          </a:p>
        </p:txBody>
      </p:sp>
      <p:sp>
        <p:nvSpPr>
          <p:cNvPr id="22" name="Rectangle 21"/>
          <p:cNvSpPr/>
          <p:nvPr/>
        </p:nvSpPr>
        <p:spPr>
          <a:xfrm>
            <a:off x="2547438" y="1846001"/>
            <a:ext cx="3829004" cy="461217"/>
          </a:xfrm>
          <a:prstGeom prst="rect">
            <a:avLst/>
          </a:prstGeom>
          <a:solidFill>
            <a:schemeClr val="bg2"/>
          </a:solidFill>
          <a:ln>
            <a:solidFill>
              <a:schemeClr val="bg2">
                <a:lumMod val="75000"/>
              </a:schemeClr>
            </a:solidFill>
          </a:ln>
        </p:spPr>
        <p:txBody>
          <a:bodyPr wrap="square">
            <a:spAutoFit/>
          </a:bodyPr>
          <a:lstStyle/>
          <a:p>
            <a:pPr algn="just">
              <a:lnSpc>
                <a:spcPct val="120000"/>
              </a:lnSpc>
            </a:pP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m</a:t>
            </a:r>
            <a:r>
              <a:rPr lang="vi-VN"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ymodule.py</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18" name="Rectangle 17"/>
          <p:cNvSpPr/>
          <p:nvPr/>
        </p:nvSpPr>
        <p:spPr>
          <a:xfrm>
            <a:off x="6658674" y="1846001"/>
            <a:ext cx="4996349" cy="461217"/>
          </a:xfrm>
          <a:prstGeom prst="rect">
            <a:avLst/>
          </a:prstGeom>
          <a:solidFill>
            <a:schemeClr val="bg2"/>
          </a:solidFill>
          <a:ln>
            <a:solidFill>
              <a:schemeClr val="bg2">
                <a:lumMod val="75000"/>
              </a:schemeClr>
            </a:solidFill>
          </a:ln>
        </p:spPr>
        <p:txBody>
          <a:bodyPr wrap="square">
            <a:spAutoFit/>
          </a:bodyPr>
          <a:lstStyle/>
          <a:p>
            <a:pPr algn="just">
              <a:lnSpc>
                <a:spcPct val="120000"/>
              </a:lnSpc>
            </a:pPr>
            <a:r>
              <a:rPr lang="vi-VN" sz="2200" dirty="0">
                <a:solidFill>
                  <a:srgbClr val="0070C0"/>
                </a:solidFill>
                <a:latin typeface="Arial" panose="020B0604020202020204" pitchFamily="34" charset="0"/>
                <a:cs typeface="Arial" panose="020B0604020202020204" pitchFamily="34" charset="0"/>
                <a:sym typeface="Symbol" panose="05050102010706020507" pitchFamily="18" charset="2"/>
              </a:rPr>
              <a:t>m</a:t>
            </a:r>
            <a:r>
              <a:rPr lang="vi-VN"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yprogram.py</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14" name="Rectangle 2"/>
          <p:cNvSpPr>
            <a:spLocks noChangeArrowheads="1"/>
          </p:cNvSpPr>
          <p:nvPr/>
        </p:nvSpPr>
        <p:spPr bwMode="auto">
          <a:xfrm>
            <a:off x="2544878" y="2324280"/>
            <a:ext cx="3829796" cy="1785104"/>
          </a:xfrm>
          <a:prstGeom prst="rect">
            <a:avLst/>
          </a:prstGeom>
          <a:noFill/>
          <a:ln>
            <a:solidFill>
              <a:schemeClr val="bg2">
                <a:lumMod val="75000"/>
              </a:schemeClr>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200" b="1" i="0" u="none" strike="noStrike" cap="none" normalizeH="0" baseline="0" dirty="0" smtClean="0">
                <a:ln>
                  <a:noFill/>
                </a:ln>
                <a:solidFill>
                  <a:srgbClr val="00B050"/>
                </a:solidFill>
                <a:effectLst/>
                <a:latin typeface="Bahnschrift Light" panose="020B0502040204020203" pitchFamily="34" charset="0"/>
              </a:rPr>
              <a:t>PI</a:t>
            </a:r>
            <a:r>
              <a:rPr kumimoji="0" lang="vi-VN" altLang="vi-VN" sz="2200" b="0" i="0" u="none" strike="noStrike" cap="none" normalizeH="0" baseline="0" dirty="0" smtClean="0">
                <a:ln>
                  <a:noFill/>
                </a:ln>
                <a:solidFill>
                  <a:srgbClr val="00B050"/>
                </a:solidFill>
                <a:effectLst/>
                <a:latin typeface="Bahnschrift Light" panose="020B0502040204020203" pitchFamily="34" charset="0"/>
              </a:rPr>
              <a:t> = 3.14</a:t>
            </a:r>
            <a:br>
              <a:rPr kumimoji="0" lang="vi-VN" altLang="vi-VN" sz="2200" b="0" i="0" u="none" strike="noStrike" cap="none" normalizeH="0" baseline="0" dirty="0" smtClean="0">
                <a:ln>
                  <a:noFill/>
                </a:ln>
                <a:solidFill>
                  <a:srgbClr val="00B050"/>
                </a:solidFill>
                <a:effectLst/>
                <a:latin typeface="Bahnschrift Light" panose="020B0502040204020203" pitchFamily="34" charset="0"/>
              </a:rPr>
            </a:br>
            <a:r>
              <a:rPr kumimoji="0" lang="vi-VN" altLang="vi-VN" sz="2200" b="0" i="0" u="none" strike="noStrike" cap="none" normalizeH="0" baseline="0" dirty="0" smtClean="0">
                <a:ln>
                  <a:noFill/>
                </a:ln>
                <a:solidFill>
                  <a:srgbClr val="00B050"/>
                </a:solidFill>
                <a:effectLst/>
                <a:latin typeface="Bahnschrift Light" panose="020B0502040204020203" pitchFamily="34" charset="0"/>
              </a:rPr>
              <a:t/>
            </a:r>
            <a:br>
              <a:rPr kumimoji="0" lang="vi-VN" altLang="vi-VN" sz="2200" b="0" i="0" u="none" strike="noStrike" cap="none" normalizeH="0" baseline="0" dirty="0" smtClean="0">
                <a:ln>
                  <a:noFill/>
                </a:ln>
                <a:solidFill>
                  <a:srgbClr val="00B050"/>
                </a:solidFill>
                <a:effectLst/>
                <a:latin typeface="Bahnschrift Light" panose="020B0502040204020203" pitchFamily="34" charset="0"/>
              </a:rPr>
            </a:br>
            <a:r>
              <a:rPr kumimoji="0" lang="vi-VN" altLang="vi-VN" sz="2200" b="0" i="0" u="none" strike="noStrike" cap="none" normalizeH="0" baseline="0" dirty="0" smtClean="0">
                <a:ln>
                  <a:noFill/>
                </a:ln>
                <a:solidFill>
                  <a:srgbClr val="00B050"/>
                </a:solidFill>
                <a:effectLst/>
                <a:latin typeface="Bahnschrift Light" panose="020B0502040204020203" pitchFamily="34" charset="0"/>
              </a:rPr>
              <a:t/>
            </a:r>
            <a:br>
              <a:rPr kumimoji="0" lang="vi-VN" altLang="vi-VN" sz="2200" b="0" i="0" u="none" strike="noStrike" cap="none" normalizeH="0" baseline="0" dirty="0" smtClean="0">
                <a:ln>
                  <a:noFill/>
                </a:ln>
                <a:solidFill>
                  <a:srgbClr val="00B050"/>
                </a:solidFill>
                <a:effectLst/>
                <a:latin typeface="Bahnschrift Light" panose="020B0502040204020203" pitchFamily="34" charset="0"/>
              </a:rPr>
            </a:br>
            <a:r>
              <a:rPr kumimoji="0" lang="vi-VN" altLang="vi-VN" sz="2200" b="1" i="0" u="none" strike="noStrike" cap="none" normalizeH="0" baseline="0" dirty="0" smtClean="0">
                <a:ln>
                  <a:noFill/>
                </a:ln>
                <a:solidFill>
                  <a:srgbClr val="00B050"/>
                </a:solidFill>
                <a:effectLst/>
                <a:latin typeface="Bahnschrift Light" panose="020B0502040204020203" pitchFamily="34" charset="0"/>
              </a:rPr>
              <a:t>def add</a:t>
            </a:r>
            <a:r>
              <a:rPr kumimoji="0" lang="vi-VN" altLang="vi-VN" sz="2200" b="0" i="0" u="none" strike="noStrike" cap="none" normalizeH="0" baseline="0" dirty="0" smtClean="0">
                <a:ln>
                  <a:noFill/>
                </a:ln>
                <a:solidFill>
                  <a:srgbClr val="00B050"/>
                </a:solidFill>
                <a:effectLst/>
                <a:latin typeface="Bahnschrift Light" panose="020B0502040204020203" pitchFamily="34" charset="0"/>
              </a:rPr>
              <a:t>(a, b):</a:t>
            </a:r>
            <a:br>
              <a:rPr kumimoji="0" lang="vi-VN" altLang="vi-VN" sz="2200" b="0" i="0" u="none" strike="noStrike" cap="none" normalizeH="0" baseline="0" dirty="0" smtClean="0">
                <a:ln>
                  <a:noFill/>
                </a:ln>
                <a:solidFill>
                  <a:srgbClr val="00B050"/>
                </a:solidFill>
                <a:effectLst/>
                <a:latin typeface="Bahnschrift Light" panose="020B0502040204020203" pitchFamily="34" charset="0"/>
              </a:rPr>
            </a:br>
            <a:r>
              <a:rPr kumimoji="0" lang="vi-VN" altLang="vi-VN" sz="2200" b="0" i="0" u="none" strike="noStrike" cap="none" normalizeH="0" baseline="0" dirty="0" smtClean="0">
                <a:ln>
                  <a:noFill/>
                </a:ln>
                <a:solidFill>
                  <a:srgbClr val="00B050"/>
                </a:solidFill>
                <a:effectLst/>
                <a:latin typeface="Bahnschrift Light" panose="020B0502040204020203" pitchFamily="34" charset="0"/>
              </a:rPr>
              <a:t>    return a + b</a:t>
            </a:r>
          </a:p>
        </p:txBody>
      </p:sp>
      <p:sp>
        <p:nvSpPr>
          <p:cNvPr id="16" name="Rectangle 3"/>
          <p:cNvSpPr>
            <a:spLocks noChangeArrowheads="1"/>
          </p:cNvSpPr>
          <p:nvPr/>
        </p:nvSpPr>
        <p:spPr bwMode="auto">
          <a:xfrm>
            <a:off x="6658673" y="2311426"/>
            <a:ext cx="4996349" cy="1785104"/>
          </a:xfrm>
          <a:prstGeom prst="rect">
            <a:avLst/>
          </a:prstGeom>
          <a:noFill/>
          <a:ln>
            <a:solidFill>
              <a:schemeClr val="bg2">
                <a:lumMod val="75000"/>
              </a:schemeClr>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200" b="1" i="0" u="none" strike="noStrike" cap="none" normalizeH="0" baseline="0" dirty="0" smtClean="0">
                <a:ln>
                  <a:noFill/>
                </a:ln>
                <a:solidFill>
                  <a:srgbClr val="CC7832"/>
                </a:solidFill>
                <a:effectLst/>
                <a:latin typeface="Bahnschrift Light" panose="020B0502040204020203" pitchFamily="34" charset="0"/>
              </a:rPr>
              <a:t>from </a:t>
            </a:r>
            <a:r>
              <a:rPr kumimoji="0" lang="vi-VN" altLang="vi-VN" sz="2200" b="1" i="0" u="none" strike="noStrike" cap="none" normalizeH="0" baseline="0" dirty="0" smtClean="0">
                <a:ln>
                  <a:noFill/>
                </a:ln>
                <a:solidFill>
                  <a:srgbClr val="00B050"/>
                </a:solidFill>
                <a:effectLst/>
                <a:latin typeface="Bahnschrift Light" panose="020B0502040204020203" pitchFamily="34" charset="0"/>
              </a:rPr>
              <a:t>mymodule import</a:t>
            </a:r>
            <a:r>
              <a:rPr kumimoji="0" lang="vi-VN" altLang="vi-VN" sz="2200" b="1" i="0" u="none" strike="noStrike" cap="none" normalizeH="0" dirty="0" smtClean="0">
                <a:ln>
                  <a:noFill/>
                </a:ln>
                <a:solidFill>
                  <a:srgbClr val="00B050"/>
                </a:solidFill>
                <a:effectLst/>
                <a:latin typeface="Bahnschrift Light" panose="020B05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200" b="0" i="0" u="none" strike="noStrike" cap="none" normalizeH="0" baseline="0" dirty="0" smtClean="0">
                <a:ln>
                  <a:noFill/>
                </a:ln>
                <a:solidFill>
                  <a:srgbClr val="005064"/>
                </a:solidFill>
                <a:effectLst/>
                <a:latin typeface="Bahnschrift Light" panose="020B0502040204020203" pitchFamily="34" charset="0"/>
              </a:rPr>
              <a:t>a = 3</a:t>
            </a:r>
            <a:br>
              <a:rPr kumimoji="0" lang="vi-VN" altLang="vi-VN" sz="2200" b="0" i="0" u="none" strike="noStrike" cap="none" normalizeH="0" baseline="0" dirty="0" smtClean="0">
                <a:ln>
                  <a:noFill/>
                </a:ln>
                <a:solidFill>
                  <a:srgbClr val="005064"/>
                </a:solidFill>
                <a:effectLst/>
                <a:latin typeface="Bahnschrift Light" panose="020B0502040204020203" pitchFamily="34" charset="0"/>
              </a:rPr>
            </a:br>
            <a:r>
              <a:rPr kumimoji="0" lang="vi-VN" altLang="vi-VN" sz="2200" b="0" i="0" u="none" strike="noStrike" cap="none" normalizeH="0" baseline="0" dirty="0" smtClean="0">
                <a:ln>
                  <a:noFill/>
                </a:ln>
                <a:solidFill>
                  <a:srgbClr val="005064"/>
                </a:solidFill>
                <a:effectLst/>
                <a:latin typeface="Bahnschrift Light" panose="020B0502040204020203" pitchFamily="34" charset="0"/>
              </a:rPr>
              <a:t>b = 5</a:t>
            </a:r>
            <a:br>
              <a:rPr kumimoji="0" lang="vi-VN" altLang="vi-VN" sz="2200" b="0" i="0" u="none" strike="noStrike" cap="none" normalizeH="0" baseline="0" dirty="0" smtClean="0">
                <a:ln>
                  <a:noFill/>
                </a:ln>
                <a:solidFill>
                  <a:srgbClr val="005064"/>
                </a:solidFill>
                <a:effectLst/>
                <a:latin typeface="Bahnschrift Light" panose="020B0502040204020203" pitchFamily="34" charset="0"/>
              </a:rPr>
            </a:br>
            <a:r>
              <a:rPr kumimoji="0" lang="vi-VN" altLang="vi-VN" sz="2200" b="0" i="0" u="none" strike="noStrike" cap="none" normalizeH="0" baseline="0" dirty="0" smtClean="0">
                <a:ln>
                  <a:noFill/>
                </a:ln>
                <a:solidFill>
                  <a:srgbClr val="8888C6"/>
                </a:solidFill>
                <a:effectLst/>
                <a:latin typeface="Bahnschrift Light" panose="020B0502040204020203" pitchFamily="34" charset="0"/>
              </a:rPr>
              <a:t>print</a:t>
            </a:r>
            <a:r>
              <a:rPr kumimoji="0" lang="vi-VN" altLang="vi-VN" sz="2200" b="0" i="0" u="none" strike="noStrike" cap="none" normalizeH="0" baseline="0" dirty="0" smtClean="0">
                <a:ln>
                  <a:noFill/>
                </a:ln>
                <a:solidFill>
                  <a:srgbClr val="A9B7C6"/>
                </a:solidFill>
                <a:effectLst/>
                <a:latin typeface="Bahnschrift Light" panose="020B0502040204020203" pitchFamily="34" charset="0"/>
              </a:rPr>
              <a:t>(</a:t>
            </a:r>
            <a:r>
              <a:rPr kumimoji="0" lang="vi-VN" altLang="vi-VN" sz="2200" b="0" i="0" u="none" strike="noStrike" cap="none" normalizeH="0" baseline="0" dirty="0" smtClean="0">
                <a:ln>
                  <a:noFill/>
                </a:ln>
                <a:solidFill>
                  <a:srgbClr val="6A8759"/>
                </a:solidFill>
                <a:effectLst/>
                <a:latin typeface="Bahnschrift Light" panose="020B0502040204020203" pitchFamily="34" charset="0"/>
              </a:rPr>
              <a:t>"Tong = “</a:t>
            </a:r>
            <a:r>
              <a:rPr kumimoji="0" lang="vi-VN" altLang="vi-VN" sz="2200" b="0" i="0" u="none" strike="noStrike" cap="none" normalizeH="0" baseline="0" dirty="0" smtClean="0">
                <a:ln>
                  <a:noFill/>
                </a:ln>
                <a:solidFill>
                  <a:srgbClr val="CC7832"/>
                </a:solidFill>
                <a:effectLst/>
                <a:latin typeface="Bahnschrift Light" panose="020B0502040204020203" pitchFamily="34" charset="0"/>
              </a:rPr>
              <a:t>, </a:t>
            </a:r>
            <a:r>
              <a:rPr kumimoji="0" lang="vi-VN" altLang="vi-VN" sz="2200" b="1" i="0" u="none" strike="noStrike" cap="none" normalizeH="0" baseline="0" dirty="0" smtClean="0">
                <a:ln>
                  <a:noFill/>
                </a:ln>
                <a:solidFill>
                  <a:srgbClr val="00B050"/>
                </a:solidFill>
                <a:effectLst/>
                <a:latin typeface="Bahnschrift Light" panose="020B0502040204020203" pitchFamily="34" charset="0"/>
              </a:rPr>
              <a:t>add</a:t>
            </a:r>
            <a:r>
              <a:rPr kumimoji="0" lang="vi-VN" altLang="vi-VN" sz="2200" b="0" i="0" u="none" strike="noStrike" cap="none" normalizeH="0" baseline="0" dirty="0" smtClean="0">
                <a:ln>
                  <a:noFill/>
                </a:ln>
                <a:solidFill>
                  <a:srgbClr val="A9B7C6"/>
                </a:solidFill>
                <a:effectLst/>
                <a:latin typeface="Bahnschrift Light" panose="020B0502040204020203" pitchFamily="34" charset="0"/>
              </a:rPr>
              <a:t>(a</a:t>
            </a:r>
            <a:r>
              <a:rPr kumimoji="0" lang="vi-VN" altLang="vi-VN" sz="2200" b="0" i="0" u="none" strike="noStrike" cap="none" normalizeH="0" baseline="0" dirty="0" smtClean="0">
                <a:ln>
                  <a:noFill/>
                </a:ln>
                <a:solidFill>
                  <a:srgbClr val="CC7832"/>
                </a:solidFill>
                <a:effectLst/>
                <a:latin typeface="Bahnschrift Light" panose="020B0502040204020203" pitchFamily="34" charset="0"/>
              </a:rPr>
              <a:t>, </a:t>
            </a:r>
            <a:r>
              <a:rPr kumimoji="0" lang="vi-VN" altLang="vi-VN" sz="2200" b="0" i="0" u="none" strike="noStrike" cap="none" normalizeH="0" baseline="0" dirty="0" smtClean="0">
                <a:ln>
                  <a:noFill/>
                </a:ln>
                <a:solidFill>
                  <a:srgbClr val="A9B7C6"/>
                </a:solidFill>
                <a:effectLst/>
                <a:latin typeface="Bahnschrift Light" panose="020B0502040204020203" pitchFamily="34" charset="0"/>
              </a:rPr>
              <a:t>b))</a:t>
            </a:r>
            <a:br>
              <a:rPr kumimoji="0" lang="vi-VN" altLang="vi-VN" sz="2200" b="0" i="0" u="none" strike="noStrike" cap="none" normalizeH="0" baseline="0" dirty="0" smtClean="0">
                <a:ln>
                  <a:noFill/>
                </a:ln>
                <a:solidFill>
                  <a:srgbClr val="A9B7C6"/>
                </a:solidFill>
                <a:effectLst/>
                <a:latin typeface="Bahnschrift Light" panose="020B0502040204020203" pitchFamily="34" charset="0"/>
              </a:rPr>
            </a:br>
            <a:r>
              <a:rPr kumimoji="0" lang="vi-VN" altLang="vi-VN" sz="2200" b="0" i="0" u="none" strike="noStrike" cap="none" normalizeH="0" baseline="0" dirty="0" smtClean="0">
                <a:ln>
                  <a:noFill/>
                </a:ln>
                <a:solidFill>
                  <a:srgbClr val="8888C6"/>
                </a:solidFill>
                <a:effectLst/>
                <a:latin typeface="Bahnschrift Light" panose="020B0502040204020203" pitchFamily="34" charset="0"/>
              </a:rPr>
              <a:t>print</a:t>
            </a:r>
            <a:r>
              <a:rPr kumimoji="0" lang="vi-VN" altLang="vi-VN" sz="2200" b="0" i="0" u="none" strike="noStrike" cap="none" normalizeH="0" baseline="0" dirty="0" smtClean="0">
                <a:ln>
                  <a:noFill/>
                </a:ln>
                <a:solidFill>
                  <a:srgbClr val="A9B7C6"/>
                </a:solidFill>
                <a:effectLst/>
                <a:latin typeface="Bahnschrift Light" panose="020B0502040204020203" pitchFamily="34" charset="0"/>
              </a:rPr>
              <a:t>(</a:t>
            </a:r>
            <a:r>
              <a:rPr kumimoji="0" lang="vi-VN" altLang="vi-VN" sz="2200" b="0" i="0" u="none" strike="noStrike" cap="none" normalizeH="0" baseline="0" dirty="0" smtClean="0">
                <a:ln>
                  <a:noFill/>
                </a:ln>
                <a:solidFill>
                  <a:srgbClr val="6A8759"/>
                </a:solidFill>
                <a:effectLst/>
                <a:latin typeface="Bahnschrift Light" panose="020B0502040204020203" pitchFamily="34" charset="0"/>
              </a:rPr>
              <a:t>"PI   = "</a:t>
            </a:r>
            <a:r>
              <a:rPr kumimoji="0" lang="vi-VN" altLang="vi-VN" sz="2200" b="0" i="0" u="none" strike="noStrike" cap="none" normalizeH="0" baseline="0" dirty="0" smtClean="0">
                <a:ln>
                  <a:noFill/>
                </a:ln>
                <a:solidFill>
                  <a:srgbClr val="CC7832"/>
                </a:solidFill>
                <a:effectLst/>
                <a:latin typeface="Bahnschrift Light" panose="020B0502040204020203" pitchFamily="34" charset="0"/>
              </a:rPr>
              <a:t>, </a:t>
            </a:r>
            <a:r>
              <a:rPr kumimoji="0" lang="vi-VN" altLang="vi-VN" sz="2200" b="1" i="0" u="none" strike="noStrike" cap="none" normalizeH="0" baseline="0" dirty="0" smtClean="0">
                <a:ln>
                  <a:noFill/>
                </a:ln>
                <a:solidFill>
                  <a:srgbClr val="00B050"/>
                </a:solidFill>
                <a:effectLst/>
                <a:latin typeface="Bahnschrift Light" panose="020B0502040204020203" pitchFamily="34" charset="0"/>
              </a:rPr>
              <a:t>PI</a:t>
            </a:r>
            <a:r>
              <a:rPr kumimoji="0" lang="vi-VN" altLang="vi-VN" sz="2200" b="0" i="0" u="none" strike="noStrike" cap="none" normalizeH="0" baseline="0" dirty="0" smtClean="0">
                <a:ln>
                  <a:noFill/>
                </a:ln>
                <a:solidFill>
                  <a:srgbClr val="A9B7C6"/>
                </a:solidFill>
                <a:effectLst/>
                <a:latin typeface="Bahnschrift Light" panose="020B0502040204020203" pitchFamily="34" charset="0"/>
              </a:rPr>
              <a:t>)</a:t>
            </a:r>
            <a:endParaRPr kumimoji="0" lang="vi-VN" altLang="vi-VN" sz="2200" b="0" i="0" u="none" strike="noStrike" cap="none" normalizeH="0" baseline="0" dirty="0" smtClean="0">
              <a:ln>
                <a:noFill/>
              </a:ln>
              <a:solidFill>
                <a:schemeClr val="tx1"/>
              </a:solidFill>
              <a:effectLst/>
              <a:latin typeface="Bahnschrift Light" panose="020B0502040204020203" pitchFamily="34" charset="0"/>
            </a:endParaRPr>
          </a:p>
        </p:txBody>
      </p:sp>
      <p:sp>
        <p:nvSpPr>
          <p:cNvPr id="11" name="Rectangle 10"/>
          <p:cNvSpPr/>
          <p:nvPr/>
        </p:nvSpPr>
        <p:spPr>
          <a:xfrm>
            <a:off x="5022648" y="5159804"/>
            <a:ext cx="3272050" cy="393698"/>
          </a:xfrm>
          <a:prstGeom prst="rect">
            <a:avLst/>
          </a:prstGeom>
        </p:spPr>
        <p:txBody>
          <a:bodyPr wrap="none">
            <a:spAutoFit/>
          </a:bodyPr>
          <a:lstStyle/>
          <a:p>
            <a:pPr algn="ctr">
              <a:lnSpc>
                <a:spcPct val="120000"/>
              </a:lnSpc>
            </a:pPr>
            <a:r>
              <a:rPr lang="vi-VN" b="1" dirty="0" smtClean="0">
                <a:solidFill>
                  <a:srgbClr val="005064"/>
                </a:solidFill>
                <a:cs typeface="Arial" panose="020B0604020202020204" pitchFamily="34" charset="0"/>
                <a:sym typeface="Symbol" panose="05050102010706020507" pitchFamily="18" charset="2"/>
              </a:rPr>
              <a:t>from  </a:t>
            </a:r>
            <a:r>
              <a:rPr lang="vi-VN" b="1" dirty="0">
                <a:solidFill>
                  <a:srgbClr val="00B050"/>
                </a:solidFill>
                <a:cs typeface="Arial" panose="020B0604020202020204" pitchFamily="34" charset="0"/>
                <a:sym typeface="Symbol" panose="05050102010706020507" pitchFamily="18" charset="2"/>
              </a:rPr>
              <a:t>tên_module  </a:t>
            </a:r>
            <a:r>
              <a:rPr lang="vi-VN" b="1" dirty="0" smtClean="0">
                <a:solidFill>
                  <a:srgbClr val="005064"/>
                </a:solidFill>
                <a:cs typeface="Arial" panose="020B0604020202020204" pitchFamily="34" charset="0"/>
                <a:sym typeface="Symbol" panose="05050102010706020507" pitchFamily="18" charset="2"/>
              </a:rPr>
              <a:t>import </a:t>
            </a:r>
            <a:r>
              <a:rPr lang="vi-VN" b="1" dirty="0" smtClean="0">
                <a:solidFill>
                  <a:srgbClr val="00B050"/>
                </a:solidFill>
                <a:cs typeface="Arial" panose="020B0604020202020204" pitchFamily="34" charset="0"/>
                <a:sym typeface="Symbol" panose="05050102010706020507" pitchFamily="18" charset="2"/>
              </a:rPr>
              <a:t>*</a:t>
            </a:r>
            <a:endParaRPr lang="en-US" b="1" dirty="0">
              <a:solidFill>
                <a:srgbClr val="00B050"/>
              </a:solidFill>
              <a:latin typeface="Arial" panose="020B0604020202020204" pitchFamily="34" charset="0"/>
              <a:cs typeface="Arial" panose="020B0604020202020204" pitchFamily="34" charset="0"/>
              <a:sym typeface="Symbol" panose="05050102010706020507" pitchFamily="18" charset="2"/>
            </a:endParaRPr>
          </a:p>
        </p:txBody>
      </p:sp>
      <p:sp>
        <p:nvSpPr>
          <p:cNvPr id="23" name="Rectangle 22"/>
          <p:cNvSpPr/>
          <p:nvPr/>
        </p:nvSpPr>
        <p:spPr>
          <a:xfrm>
            <a:off x="2544878" y="4698138"/>
            <a:ext cx="4820550" cy="424732"/>
          </a:xfrm>
          <a:prstGeom prst="rect">
            <a:avLst/>
          </a:prstGeom>
        </p:spPr>
        <p:txBody>
          <a:bodyPr wrap="none">
            <a:spAutoFit/>
          </a:bodyPr>
          <a:lstStyle/>
          <a:p>
            <a:pPr marL="285750" indent="-285750" algn="ctr">
              <a:lnSpc>
                <a:spcPct val="120000"/>
              </a:lnSpc>
              <a:buFont typeface="Courier New" panose="02070309020205020404" pitchFamily="49" charset="0"/>
              <a:buChar char="o"/>
            </a:pPr>
            <a:r>
              <a:rPr lang="vi-VN" b="1" dirty="0" smtClean="0">
                <a:solidFill>
                  <a:srgbClr val="0070C0"/>
                </a:solidFill>
                <a:latin typeface="Arial" panose="020B0604020202020204" pitchFamily="34" charset="0"/>
                <a:cs typeface="Arial" panose="020B0604020202020204" pitchFamily="34" charset="0"/>
                <a:sym typeface="Symbol" panose="05050102010706020507" pitchFamily="18" charset="2"/>
              </a:rPr>
              <a:t>import tất cả các tên trong một module:</a:t>
            </a:r>
            <a:endParaRPr lang="en-US" b="1"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186562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3</a:t>
            </a:fld>
            <a:endParaRPr lang="ru-RU" b="1" dirty="0">
              <a:solidFill>
                <a:schemeClr val="bg1"/>
              </a:solidFill>
            </a:endParaRPr>
          </a:p>
        </p:txBody>
      </p:sp>
      <p:sp>
        <p:nvSpPr>
          <p:cNvPr id="2" name="TextBox 1"/>
          <p:cNvSpPr txBox="1"/>
          <p:nvPr/>
        </p:nvSpPr>
        <p:spPr>
          <a:xfrm>
            <a:off x="736600" y="1092200"/>
            <a:ext cx="10896600" cy="1261884"/>
          </a:xfrm>
          <a:prstGeom prst="rect">
            <a:avLst/>
          </a:prstGeom>
          <a:noFill/>
        </p:spPr>
        <p:txBody>
          <a:bodyPr wrap="square" rtlCol="0">
            <a:spAutoFit/>
          </a:bodyPr>
          <a:lstStyle/>
          <a:p>
            <a:pPr marL="342900" indent="-342900">
              <a:spcBef>
                <a:spcPts val="600"/>
              </a:spcBef>
              <a:buFont typeface="Arial" panose="020B0604020202020204" pitchFamily="34" charset="0"/>
              <a:buChar char="•"/>
            </a:pPr>
            <a:r>
              <a:rPr lang="en-US" sz="2200" b="1" dirty="0" smtClean="0">
                <a:solidFill>
                  <a:srgbClr val="005064"/>
                </a:solidFill>
                <a:latin typeface="Arial" panose="020B0604020202020204" pitchFamily="34" charset="0"/>
                <a:cs typeface="Arial" panose="020B0604020202020204" pitchFamily="34" charset="0"/>
              </a:rPr>
              <a:t>MỤC TIÊU:</a:t>
            </a:r>
          </a:p>
          <a:p>
            <a:pPr marL="285750" indent="-285750">
              <a:spcBef>
                <a:spcPts val="600"/>
              </a:spcBef>
              <a:buFontTx/>
              <a:buChar char="-"/>
            </a:pPr>
            <a:r>
              <a:rPr lang="en-US" sz="2200" dirty="0" smtClean="0">
                <a:solidFill>
                  <a:srgbClr val="005064"/>
                </a:solidFill>
                <a:latin typeface="Arial" panose="020B0604020202020204" pitchFamily="34" charset="0"/>
                <a:cs typeface="Arial" panose="020B0604020202020204" pitchFamily="34" charset="0"/>
              </a:rPr>
              <a:t>Thành </a:t>
            </a:r>
            <a:r>
              <a:rPr lang="en-US" sz="2200" dirty="0" err="1" smtClean="0">
                <a:solidFill>
                  <a:srgbClr val="005064"/>
                </a:solidFill>
                <a:latin typeface="Arial" panose="020B0604020202020204" pitchFamily="34" charset="0"/>
                <a:cs typeface="Arial" panose="020B0604020202020204" pitchFamily="34" charset="0"/>
              </a:rPr>
              <a:t>thạo</a:t>
            </a:r>
            <a:r>
              <a:rPr lang="en-US" sz="2200" dirty="0" smtClean="0">
                <a:solidFill>
                  <a:srgbClr val="005064"/>
                </a:solidFill>
                <a:latin typeface="Arial" panose="020B0604020202020204" pitchFamily="34" charset="0"/>
                <a:cs typeface="Arial" panose="020B0604020202020204" pitchFamily="34" charset="0"/>
              </a:rPr>
              <a:t> </a:t>
            </a:r>
            <a:r>
              <a:rPr lang="en-US" sz="2200" dirty="0" err="1" smtClean="0">
                <a:solidFill>
                  <a:srgbClr val="005064"/>
                </a:solidFill>
                <a:latin typeface="Arial" panose="020B0604020202020204" pitchFamily="34" charset="0"/>
                <a:cs typeface="Arial" panose="020B0604020202020204" pitchFamily="34" charset="0"/>
              </a:rPr>
              <a:t>một</a:t>
            </a:r>
            <a:r>
              <a:rPr lang="en-US" sz="2200" dirty="0" smtClean="0">
                <a:solidFill>
                  <a:srgbClr val="005064"/>
                </a:solidFill>
                <a:latin typeface="Arial" panose="020B0604020202020204" pitchFamily="34" charset="0"/>
                <a:cs typeface="Arial" panose="020B0604020202020204" pitchFamily="34" charset="0"/>
              </a:rPr>
              <a:t> </a:t>
            </a:r>
            <a:r>
              <a:rPr lang="en-US" sz="2200" dirty="0" err="1" smtClean="0">
                <a:solidFill>
                  <a:srgbClr val="005064"/>
                </a:solidFill>
                <a:latin typeface="Arial" panose="020B0604020202020204" pitchFamily="34" charset="0"/>
                <a:cs typeface="Arial" panose="020B0604020202020204" pitchFamily="34" charset="0"/>
              </a:rPr>
              <a:t>ngôn</a:t>
            </a:r>
            <a:r>
              <a:rPr lang="en-US" sz="2200" dirty="0" smtClean="0">
                <a:solidFill>
                  <a:srgbClr val="005064"/>
                </a:solidFill>
                <a:latin typeface="Arial" panose="020B0604020202020204" pitchFamily="34" charset="0"/>
                <a:cs typeface="Arial" panose="020B0604020202020204" pitchFamily="34" charset="0"/>
              </a:rPr>
              <a:t> </a:t>
            </a:r>
            <a:r>
              <a:rPr lang="en-US" sz="2200" dirty="0" err="1" smtClean="0">
                <a:solidFill>
                  <a:srgbClr val="005064"/>
                </a:solidFill>
                <a:latin typeface="Arial" panose="020B0604020202020204" pitchFamily="34" charset="0"/>
                <a:cs typeface="Arial" panose="020B0604020202020204" pitchFamily="34" charset="0"/>
              </a:rPr>
              <a:t>ngữ</a:t>
            </a:r>
            <a:r>
              <a:rPr lang="en-US" sz="2200" dirty="0" smtClean="0">
                <a:solidFill>
                  <a:srgbClr val="005064"/>
                </a:solidFill>
                <a:latin typeface="Arial" panose="020B0604020202020204" pitchFamily="34" charset="0"/>
                <a:cs typeface="Arial" panose="020B0604020202020204" pitchFamily="34" charset="0"/>
              </a:rPr>
              <a:t> </a:t>
            </a:r>
            <a:r>
              <a:rPr lang="en-US" sz="2200" dirty="0" err="1" smtClean="0">
                <a:solidFill>
                  <a:srgbClr val="005064"/>
                </a:solidFill>
                <a:latin typeface="Arial" panose="020B0604020202020204" pitchFamily="34" charset="0"/>
                <a:cs typeface="Arial" panose="020B0604020202020204" pitchFamily="34" charset="0"/>
              </a:rPr>
              <a:t>lập</a:t>
            </a:r>
            <a:r>
              <a:rPr lang="en-US" sz="2200" dirty="0" smtClean="0">
                <a:solidFill>
                  <a:srgbClr val="005064"/>
                </a:solidFill>
                <a:latin typeface="Arial" panose="020B0604020202020204" pitchFamily="34" charset="0"/>
                <a:cs typeface="Arial" panose="020B0604020202020204" pitchFamily="34" charset="0"/>
              </a:rPr>
              <a:t> </a:t>
            </a:r>
            <a:r>
              <a:rPr lang="en-US" sz="2200" dirty="0" err="1" smtClean="0">
                <a:solidFill>
                  <a:srgbClr val="005064"/>
                </a:solidFill>
                <a:latin typeface="Arial" panose="020B0604020202020204" pitchFamily="34" charset="0"/>
                <a:cs typeface="Arial" panose="020B0604020202020204" pitchFamily="34" charset="0"/>
              </a:rPr>
              <a:t>trình</a:t>
            </a:r>
            <a:r>
              <a:rPr lang="en-US" sz="2200" dirty="0" smtClean="0">
                <a:solidFill>
                  <a:srgbClr val="005064"/>
                </a:solidFill>
                <a:latin typeface="Arial" panose="020B0604020202020204" pitchFamily="34" charset="0"/>
                <a:cs typeface="Arial" panose="020B0604020202020204" pitchFamily="34" charset="0"/>
              </a:rPr>
              <a:t> </a:t>
            </a:r>
            <a:r>
              <a:rPr lang="en-US" sz="2200" dirty="0" err="1" smtClean="0">
                <a:solidFill>
                  <a:srgbClr val="005064"/>
                </a:solidFill>
                <a:latin typeface="Arial" panose="020B0604020202020204" pitchFamily="34" charset="0"/>
                <a:cs typeface="Arial" panose="020B0604020202020204" pitchFamily="34" charset="0"/>
              </a:rPr>
              <a:t>dành</a:t>
            </a:r>
            <a:r>
              <a:rPr lang="en-US" sz="2200" dirty="0" smtClean="0">
                <a:solidFill>
                  <a:srgbClr val="005064"/>
                </a:solidFill>
                <a:latin typeface="Arial" panose="020B0604020202020204" pitchFamily="34" charset="0"/>
                <a:cs typeface="Arial" panose="020B0604020202020204" pitchFamily="34" charset="0"/>
              </a:rPr>
              <a:t> </a:t>
            </a:r>
            <a:r>
              <a:rPr lang="en-US" sz="2200" dirty="0" err="1" smtClean="0">
                <a:solidFill>
                  <a:srgbClr val="005064"/>
                </a:solidFill>
                <a:latin typeface="Arial" panose="020B0604020202020204" pitchFamily="34" charset="0"/>
                <a:cs typeface="Arial" panose="020B0604020202020204" pitchFamily="34" charset="0"/>
              </a:rPr>
              <a:t>cho</a:t>
            </a:r>
            <a:r>
              <a:rPr lang="en-US" sz="2200" dirty="0" smtClean="0">
                <a:solidFill>
                  <a:srgbClr val="005064"/>
                </a:solidFill>
                <a:latin typeface="Arial" panose="020B0604020202020204" pitchFamily="34" charset="0"/>
                <a:cs typeface="Arial" panose="020B0604020202020204" pitchFamily="34" charset="0"/>
              </a:rPr>
              <a:t> </a:t>
            </a:r>
            <a:r>
              <a:rPr lang="en-US" sz="2200" dirty="0" err="1" smtClean="0">
                <a:solidFill>
                  <a:srgbClr val="005064"/>
                </a:solidFill>
                <a:latin typeface="Arial" panose="020B0604020202020204" pitchFamily="34" charset="0"/>
                <a:cs typeface="Arial" panose="020B0604020202020204" pitchFamily="34" charset="0"/>
              </a:rPr>
              <a:t>các</a:t>
            </a:r>
            <a:r>
              <a:rPr lang="en-US" sz="2200" dirty="0" smtClean="0">
                <a:solidFill>
                  <a:srgbClr val="005064"/>
                </a:solidFill>
                <a:latin typeface="Arial" panose="020B0604020202020204" pitchFamily="34" charset="0"/>
                <a:cs typeface="Arial" panose="020B0604020202020204" pitchFamily="34" charset="0"/>
              </a:rPr>
              <a:t> </a:t>
            </a:r>
            <a:r>
              <a:rPr lang="en-US" sz="2200" dirty="0" err="1" smtClean="0">
                <a:solidFill>
                  <a:srgbClr val="005064"/>
                </a:solidFill>
                <a:latin typeface="Arial" panose="020B0604020202020204" pitchFamily="34" charset="0"/>
                <a:cs typeface="Arial" panose="020B0604020202020204" pitchFamily="34" charset="0"/>
              </a:rPr>
              <a:t>tính</a:t>
            </a:r>
            <a:r>
              <a:rPr lang="en-US" sz="2200" dirty="0" smtClean="0">
                <a:solidFill>
                  <a:srgbClr val="005064"/>
                </a:solidFill>
                <a:latin typeface="Arial" panose="020B0604020202020204" pitchFamily="34" charset="0"/>
                <a:cs typeface="Arial" panose="020B0604020202020204" pitchFamily="34" charset="0"/>
              </a:rPr>
              <a:t> </a:t>
            </a:r>
            <a:r>
              <a:rPr lang="en-US" sz="2200" dirty="0" err="1" smtClean="0">
                <a:solidFill>
                  <a:srgbClr val="005064"/>
                </a:solidFill>
                <a:latin typeface="Arial" panose="020B0604020202020204" pitchFamily="34" charset="0"/>
                <a:cs typeface="Arial" panose="020B0604020202020204" pitchFamily="34" charset="0"/>
              </a:rPr>
              <a:t>toán</a:t>
            </a:r>
            <a:r>
              <a:rPr lang="en-US" sz="2200" dirty="0" smtClean="0">
                <a:solidFill>
                  <a:srgbClr val="005064"/>
                </a:solidFill>
                <a:latin typeface="Arial" panose="020B0604020202020204" pitchFamily="34" charset="0"/>
                <a:cs typeface="Arial" panose="020B0604020202020204" pitchFamily="34" charset="0"/>
              </a:rPr>
              <a:t> </a:t>
            </a:r>
            <a:r>
              <a:rPr lang="en-US" sz="2200" dirty="0" err="1" smtClean="0">
                <a:solidFill>
                  <a:srgbClr val="005064"/>
                </a:solidFill>
                <a:latin typeface="Arial" panose="020B0604020202020204" pitchFamily="34" charset="0"/>
                <a:cs typeface="Arial" panose="020B0604020202020204" pitchFamily="34" charset="0"/>
              </a:rPr>
              <a:t>khoa</a:t>
            </a:r>
            <a:r>
              <a:rPr lang="en-US" sz="2200" dirty="0" smtClean="0">
                <a:solidFill>
                  <a:srgbClr val="005064"/>
                </a:solidFill>
                <a:latin typeface="Arial" panose="020B0604020202020204" pitchFamily="34" charset="0"/>
                <a:cs typeface="Arial" panose="020B0604020202020204" pitchFamily="34" charset="0"/>
              </a:rPr>
              <a:t> học</a:t>
            </a:r>
          </a:p>
          <a:p>
            <a:pPr marL="285750" indent="-285750">
              <a:spcBef>
                <a:spcPts val="600"/>
              </a:spcBef>
              <a:buFontTx/>
              <a:buChar char="-"/>
            </a:pPr>
            <a:r>
              <a:rPr lang="en-US" sz="2200" dirty="0" err="1" smtClean="0">
                <a:solidFill>
                  <a:srgbClr val="005064"/>
                </a:solidFill>
                <a:latin typeface="Arial" panose="020B0604020202020204" pitchFamily="34" charset="0"/>
                <a:cs typeface="Arial" panose="020B0604020202020204" pitchFamily="34" charset="0"/>
              </a:rPr>
              <a:t>Sử</a:t>
            </a:r>
            <a:r>
              <a:rPr lang="en-US" sz="2200" dirty="0" smtClean="0">
                <a:solidFill>
                  <a:srgbClr val="005064"/>
                </a:solidFill>
                <a:latin typeface="Arial" panose="020B0604020202020204" pitchFamily="34" charset="0"/>
                <a:cs typeface="Arial" panose="020B0604020202020204" pitchFamily="34" charset="0"/>
              </a:rPr>
              <a:t> </a:t>
            </a:r>
            <a:r>
              <a:rPr lang="en-US" sz="2200" dirty="0" err="1" smtClean="0">
                <a:solidFill>
                  <a:srgbClr val="005064"/>
                </a:solidFill>
                <a:latin typeface="Arial" panose="020B0604020202020204" pitchFamily="34" charset="0"/>
                <a:cs typeface="Arial" panose="020B0604020202020204" pitchFamily="34" charset="0"/>
              </a:rPr>
              <a:t>dụng</a:t>
            </a:r>
            <a:r>
              <a:rPr lang="en-US" sz="2200" dirty="0" smtClean="0">
                <a:solidFill>
                  <a:srgbClr val="005064"/>
                </a:solidFill>
                <a:latin typeface="Arial" panose="020B0604020202020204" pitchFamily="34" charset="0"/>
                <a:cs typeface="Arial" panose="020B0604020202020204" pitchFamily="34" charset="0"/>
              </a:rPr>
              <a:t> </a:t>
            </a:r>
            <a:r>
              <a:rPr lang="en-US" sz="2200" dirty="0" err="1" smtClean="0">
                <a:solidFill>
                  <a:srgbClr val="005064"/>
                </a:solidFill>
                <a:latin typeface="Arial" panose="020B0604020202020204" pitchFamily="34" charset="0"/>
                <a:cs typeface="Arial" panose="020B0604020202020204" pitchFamily="34" charset="0"/>
              </a:rPr>
              <a:t>để</a:t>
            </a:r>
            <a:r>
              <a:rPr lang="en-US" sz="2200" dirty="0" smtClean="0">
                <a:solidFill>
                  <a:srgbClr val="005064"/>
                </a:solidFill>
                <a:latin typeface="Arial" panose="020B0604020202020204" pitchFamily="34" charset="0"/>
                <a:cs typeface="Arial" panose="020B0604020202020204" pitchFamily="34" charset="0"/>
              </a:rPr>
              <a:t> </a:t>
            </a:r>
            <a:r>
              <a:rPr lang="en-US" sz="2200" dirty="0" err="1" smtClean="0">
                <a:solidFill>
                  <a:srgbClr val="005064"/>
                </a:solidFill>
                <a:latin typeface="Arial" panose="020B0604020202020204" pitchFamily="34" charset="0"/>
                <a:cs typeface="Arial" panose="020B0604020202020204" pitchFamily="34" charset="0"/>
              </a:rPr>
              <a:t>giải</a:t>
            </a:r>
            <a:r>
              <a:rPr lang="en-US" sz="2200" dirty="0" smtClean="0">
                <a:solidFill>
                  <a:srgbClr val="005064"/>
                </a:solidFill>
                <a:latin typeface="Arial" panose="020B0604020202020204" pitchFamily="34" charset="0"/>
                <a:cs typeface="Arial" panose="020B0604020202020204" pitchFamily="34" charset="0"/>
              </a:rPr>
              <a:t> </a:t>
            </a:r>
            <a:r>
              <a:rPr lang="en-US" sz="2200" dirty="0" err="1" smtClean="0">
                <a:solidFill>
                  <a:srgbClr val="005064"/>
                </a:solidFill>
                <a:latin typeface="Arial" panose="020B0604020202020204" pitchFamily="34" charset="0"/>
                <a:cs typeface="Arial" panose="020B0604020202020204" pitchFamily="34" charset="0"/>
              </a:rPr>
              <a:t>quyết</a:t>
            </a:r>
            <a:r>
              <a:rPr lang="en-US" sz="2200" dirty="0" smtClean="0">
                <a:solidFill>
                  <a:srgbClr val="005064"/>
                </a:solidFill>
                <a:latin typeface="Arial" panose="020B0604020202020204" pitchFamily="34" charset="0"/>
                <a:cs typeface="Arial" panose="020B0604020202020204" pitchFamily="34" charset="0"/>
              </a:rPr>
              <a:t> </a:t>
            </a:r>
            <a:r>
              <a:rPr lang="en-US" sz="2200" dirty="0" err="1" smtClean="0">
                <a:solidFill>
                  <a:srgbClr val="005064"/>
                </a:solidFill>
                <a:latin typeface="Arial" panose="020B0604020202020204" pitchFamily="34" charset="0"/>
                <a:cs typeface="Arial" panose="020B0604020202020204" pitchFamily="34" charset="0"/>
              </a:rPr>
              <a:t>được</a:t>
            </a:r>
            <a:r>
              <a:rPr lang="en-US" sz="2200" dirty="0" smtClean="0">
                <a:solidFill>
                  <a:srgbClr val="005064"/>
                </a:solidFill>
                <a:latin typeface="Arial" panose="020B0604020202020204" pitchFamily="34" charset="0"/>
                <a:cs typeface="Arial" panose="020B0604020202020204" pitchFamily="34" charset="0"/>
              </a:rPr>
              <a:t> </a:t>
            </a:r>
            <a:r>
              <a:rPr lang="en-US" sz="2200" dirty="0" err="1" smtClean="0">
                <a:solidFill>
                  <a:srgbClr val="005064"/>
                </a:solidFill>
                <a:latin typeface="Arial" panose="020B0604020202020204" pitchFamily="34" charset="0"/>
                <a:cs typeface="Arial" panose="020B0604020202020204" pitchFamily="34" charset="0"/>
              </a:rPr>
              <a:t>một</a:t>
            </a:r>
            <a:r>
              <a:rPr lang="en-US" sz="2200" dirty="0" smtClean="0">
                <a:solidFill>
                  <a:srgbClr val="005064"/>
                </a:solidFill>
                <a:latin typeface="Arial" panose="020B0604020202020204" pitchFamily="34" charset="0"/>
                <a:cs typeface="Arial" panose="020B0604020202020204" pitchFamily="34" charset="0"/>
              </a:rPr>
              <a:t> </a:t>
            </a:r>
            <a:r>
              <a:rPr lang="en-US" sz="2200" dirty="0" err="1" smtClean="0">
                <a:solidFill>
                  <a:srgbClr val="005064"/>
                </a:solidFill>
                <a:latin typeface="Arial" panose="020B0604020202020204" pitchFamily="34" charset="0"/>
                <a:cs typeface="Arial" panose="020B0604020202020204" pitchFamily="34" charset="0"/>
              </a:rPr>
              <a:t>số</a:t>
            </a:r>
            <a:r>
              <a:rPr lang="en-US" sz="2200" dirty="0" smtClean="0">
                <a:solidFill>
                  <a:srgbClr val="005064"/>
                </a:solidFill>
                <a:latin typeface="Arial" panose="020B0604020202020204" pitchFamily="34" charset="0"/>
                <a:cs typeface="Arial" panose="020B0604020202020204" pitchFamily="34" charset="0"/>
              </a:rPr>
              <a:t> </a:t>
            </a:r>
            <a:r>
              <a:rPr lang="en-US" sz="2200" dirty="0" err="1" smtClean="0">
                <a:solidFill>
                  <a:srgbClr val="005064"/>
                </a:solidFill>
                <a:latin typeface="Arial" panose="020B0604020202020204" pitchFamily="34" charset="0"/>
                <a:cs typeface="Arial" panose="020B0604020202020204" pitchFamily="34" charset="0"/>
              </a:rPr>
              <a:t>bài</a:t>
            </a:r>
            <a:r>
              <a:rPr lang="en-US" sz="2200" dirty="0" smtClean="0">
                <a:solidFill>
                  <a:srgbClr val="005064"/>
                </a:solidFill>
                <a:latin typeface="Arial" panose="020B0604020202020204" pitchFamily="34" charset="0"/>
                <a:cs typeface="Arial" panose="020B0604020202020204" pitchFamily="34" charset="0"/>
              </a:rPr>
              <a:t> </a:t>
            </a:r>
            <a:r>
              <a:rPr lang="en-US" sz="2200" dirty="0" err="1" smtClean="0">
                <a:solidFill>
                  <a:srgbClr val="005064"/>
                </a:solidFill>
                <a:latin typeface="Arial" panose="020B0604020202020204" pitchFamily="34" charset="0"/>
                <a:cs typeface="Arial" panose="020B0604020202020204" pitchFamily="34" charset="0"/>
              </a:rPr>
              <a:t>toán</a:t>
            </a:r>
            <a:r>
              <a:rPr lang="en-US" sz="2200" dirty="0" smtClean="0">
                <a:solidFill>
                  <a:srgbClr val="005064"/>
                </a:solidFill>
                <a:latin typeface="Arial" panose="020B0604020202020204" pitchFamily="34" charset="0"/>
                <a:cs typeface="Arial" panose="020B0604020202020204" pitchFamily="34" charset="0"/>
              </a:rPr>
              <a:t> </a:t>
            </a:r>
            <a:r>
              <a:rPr lang="en-US" sz="2200" dirty="0" err="1" smtClean="0">
                <a:solidFill>
                  <a:srgbClr val="005064"/>
                </a:solidFill>
                <a:latin typeface="Arial" panose="020B0604020202020204" pitchFamily="34" charset="0"/>
                <a:cs typeface="Arial" panose="020B0604020202020204" pitchFamily="34" charset="0"/>
              </a:rPr>
              <a:t>tính</a:t>
            </a:r>
            <a:r>
              <a:rPr lang="en-US" sz="2200" dirty="0" smtClean="0">
                <a:solidFill>
                  <a:srgbClr val="005064"/>
                </a:solidFill>
                <a:latin typeface="Arial" panose="020B0604020202020204" pitchFamily="34" charset="0"/>
                <a:cs typeface="Arial" panose="020B0604020202020204" pitchFamily="34" charset="0"/>
              </a:rPr>
              <a:t> </a:t>
            </a:r>
            <a:r>
              <a:rPr lang="en-US" sz="2200" dirty="0" err="1" smtClean="0">
                <a:solidFill>
                  <a:srgbClr val="005064"/>
                </a:solidFill>
                <a:latin typeface="Arial" panose="020B0604020202020204" pitchFamily="34" charset="0"/>
                <a:cs typeface="Arial" panose="020B0604020202020204" pitchFamily="34" charset="0"/>
              </a:rPr>
              <a:t>toán</a:t>
            </a:r>
            <a:endParaRPr lang="vi-VN" sz="2200" dirty="0">
              <a:solidFill>
                <a:srgbClr val="005064"/>
              </a:solidFill>
              <a:latin typeface="Arial" panose="020B0604020202020204" pitchFamily="34" charset="0"/>
              <a:cs typeface="Arial" panose="020B0604020202020204" pitchFamily="34" charset="0"/>
            </a:endParaRPr>
          </a:p>
        </p:txBody>
      </p:sp>
      <p:sp>
        <p:nvSpPr>
          <p:cNvPr id="13" name="TextBox 12"/>
          <p:cNvSpPr txBox="1"/>
          <p:nvPr/>
        </p:nvSpPr>
        <p:spPr>
          <a:xfrm>
            <a:off x="736600" y="3103702"/>
            <a:ext cx="10896600" cy="3439724"/>
          </a:xfrm>
          <a:prstGeom prst="rect">
            <a:avLst/>
          </a:prstGeom>
          <a:noFill/>
        </p:spPr>
        <p:txBody>
          <a:bodyPr wrap="square" rtlCol="0">
            <a:spAutoFit/>
          </a:bodyPr>
          <a:lstStyle/>
          <a:p>
            <a:pPr marL="342900" indent="-342900">
              <a:lnSpc>
                <a:spcPct val="110000"/>
              </a:lnSpc>
              <a:spcBef>
                <a:spcPts val="600"/>
              </a:spcBef>
              <a:spcAft>
                <a:spcPts val="600"/>
              </a:spcAft>
              <a:buFont typeface="Arial" panose="020B0604020202020204" pitchFamily="34" charset="0"/>
              <a:buChar char="•"/>
            </a:pPr>
            <a:r>
              <a:rPr lang="en-US" sz="2200" b="1" dirty="0" smtClean="0">
                <a:solidFill>
                  <a:srgbClr val="005064"/>
                </a:solidFill>
                <a:latin typeface="Arial" panose="020B0604020202020204" pitchFamily="34" charset="0"/>
                <a:cs typeface="Arial" panose="020B0604020202020204" pitchFamily="34" charset="0"/>
              </a:rPr>
              <a:t>TẠI SAO LÀ PYTHON ?</a:t>
            </a:r>
          </a:p>
          <a:p>
            <a:pPr marL="285750" indent="-285750">
              <a:lnSpc>
                <a:spcPct val="110000"/>
              </a:lnSpc>
              <a:spcBef>
                <a:spcPts val="600"/>
              </a:spcBef>
              <a:spcAft>
                <a:spcPts val="600"/>
              </a:spcAft>
              <a:buFontTx/>
              <a:buChar char="-"/>
            </a:pPr>
            <a:r>
              <a:rPr lang="en-US" sz="2200" dirty="0" err="1" smtClean="0">
                <a:solidFill>
                  <a:srgbClr val="005064"/>
                </a:solidFill>
                <a:latin typeface="Arial" panose="020B0604020202020204" pitchFamily="34" charset="0"/>
                <a:cs typeface="Arial" panose="020B0604020202020204" pitchFamily="34" charset="0"/>
              </a:rPr>
              <a:t>Ngôn</a:t>
            </a:r>
            <a:r>
              <a:rPr lang="en-US" sz="2200" dirty="0" smtClean="0">
                <a:solidFill>
                  <a:srgbClr val="005064"/>
                </a:solidFill>
                <a:latin typeface="Arial" panose="020B0604020202020204" pitchFamily="34" charset="0"/>
                <a:cs typeface="Arial" panose="020B0604020202020204" pitchFamily="34" charset="0"/>
              </a:rPr>
              <a:t> </a:t>
            </a:r>
            <a:r>
              <a:rPr lang="en-US" sz="2200" dirty="0" err="1" smtClean="0">
                <a:solidFill>
                  <a:srgbClr val="005064"/>
                </a:solidFill>
                <a:latin typeface="Arial" panose="020B0604020202020204" pitchFamily="34" charset="0"/>
                <a:cs typeface="Arial" panose="020B0604020202020204" pitchFamily="34" charset="0"/>
              </a:rPr>
              <a:t>ngữ</a:t>
            </a:r>
            <a:r>
              <a:rPr lang="en-US" sz="2200" dirty="0" smtClean="0">
                <a:solidFill>
                  <a:srgbClr val="005064"/>
                </a:solidFill>
                <a:latin typeface="Arial" panose="020B0604020202020204" pitchFamily="34" charset="0"/>
                <a:cs typeface="Arial" panose="020B0604020202020204" pitchFamily="34" charset="0"/>
              </a:rPr>
              <a:t> </a:t>
            </a:r>
            <a:r>
              <a:rPr lang="en-US" sz="2200" dirty="0" err="1" smtClean="0">
                <a:solidFill>
                  <a:srgbClr val="005064"/>
                </a:solidFill>
                <a:latin typeface="Arial" panose="020B0604020202020204" pitchFamily="34" charset="0"/>
                <a:cs typeface="Arial" panose="020B0604020202020204" pitchFamily="34" charset="0"/>
              </a:rPr>
              <a:t>đơn</a:t>
            </a:r>
            <a:r>
              <a:rPr lang="en-US" sz="2200" dirty="0" smtClean="0">
                <a:solidFill>
                  <a:srgbClr val="005064"/>
                </a:solidFill>
                <a:latin typeface="Arial" panose="020B0604020202020204" pitchFamily="34" charset="0"/>
                <a:cs typeface="Arial" panose="020B0604020202020204" pitchFamily="34" charset="0"/>
              </a:rPr>
              <a:t> </a:t>
            </a:r>
            <a:r>
              <a:rPr lang="en-US" sz="2200" dirty="0" err="1" smtClean="0">
                <a:solidFill>
                  <a:srgbClr val="005064"/>
                </a:solidFill>
                <a:latin typeface="Arial" panose="020B0604020202020204" pitchFamily="34" charset="0"/>
                <a:cs typeface="Arial" panose="020B0604020202020204" pitchFamily="34" charset="0"/>
              </a:rPr>
              <a:t>giản</a:t>
            </a:r>
            <a:r>
              <a:rPr lang="en-US" sz="2200" dirty="0" smtClean="0">
                <a:solidFill>
                  <a:srgbClr val="005064"/>
                </a:solidFill>
                <a:latin typeface="Arial" panose="020B0604020202020204" pitchFamily="34" charset="0"/>
                <a:cs typeface="Arial" panose="020B0604020202020204" pitchFamily="34" charset="0"/>
              </a:rPr>
              <a:t>, </a:t>
            </a:r>
            <a:r>
              <a:rPr lang="en-US" sz="2200" dirty="0" err="1" smtClean="0">
                <a:solidFill>
                  <a:srgbClr val="005064"/>
                </a:solidFill>
                <a:latin typeface="Arial" panose="020B0604020202020204" pitchFamily="34" charset="0"/>
                <a:cs typeface="Arial" panose="020B0604020202020204" pitchFamily="34" charset="0"/>
              </a:rPr>
              <a:t>dễ</a:t>
            </a:r>
            <a:r>
              <a:rPr lang="en-US" sz="2200" dirty="0" smtClean="0">
                <a:solidFill>
                  <a:srgbClr val="005064"/>
                </a:solidFill>
                <a:latin typeface="Arial" panose="020B0604020202020204" pitchFamily="34" charset="0"/>
                <a:cs typeface="Arial" panose="020B0604020202020204" pitchFamily="34" charset="0"/>
              </a:rPr>
              <a:t> </a:t>
            </a:r>
            <a:r>
              <a:rPr lang="en-US" sz="2200" dirty="0" err="1" smtClean="0">
                <a:solidFill>
                  <a:srgbClr val="005064"/>
                </a:solidFill>
                <a:latin typeface="Arial" panose="020B0604020202020204" pitchFamily="34" charset="0"/>
                <a:cs typeface="Arial" panose="020B0604020202020204" pitchFamily="34" charset="0"/>
              </a:rPr>
              <a:t>tiếp</a:t>
            </a:r>
            <a:r>
              <a:rPr lang="en-US" sz="2200" dirty="0" smtClean="0">
                <a:solidFill>
                  <a:srgbClr val="005064"/>
                </a:solidFill>
                <a:latin typeface="Arial" panose="020B0604020202020204" pitchFamily="34" charset="0"/>
                <a:cs typeface="Arial" panose="020B0604020202020204" pitchFamily="34" charset="0"/>
              </a:rPr>
              <a:t> </a:t>
            </a:r>
            <a:r>
              <a:rPr lang="en-US" sz="2200" dirty="0" err="1" smtClean="0">
                <a:solidFill>
                  <a:srgbClr val="005064"/>
                </a:solidFill>
                <a:latin typeface="Arial" panose="020B0604020202020204" pitchFamily="34" charset="0"/>
                <a:cs typeface="Arial" panose="020B0604020202020204" pitchFamily="34" charset="0"/>
              </a:rPr>
              <a:t>cận</a:t>
            </a:r>
            <a:endParaRPr lang="en-US" sz="2200" dirty="0" smtClean="0">
              <a:solidFill>
                <a:srgbClr val="005064"/>
              </a:solidFill>
              <a:latin typeface="Arial" panose="020B0604020202020204" pitchFamily="34" charset="0"/>
              <a:cs typeface="Arial" panose="020B0604020202020204" pitchFamily="34" charset="0"/>
            </a:endParaRPr>
          </a:p>
          <a:p>
            <a:pPr marL="285750" indent="-285750">
              <a:lnSpc>
                <a:spcPct val="110000"/>
              </a:lnSpc>
              <a:spcBef>
                <a:spcPts val="600"/>
              </a:spcBef>
              <a:spcAft>
                <a:spcPts val="600"/>
              </a:spcAft>
              <a:buFontTx/>
              <a:buChar char="-"/>
            </a:pPr>
            <a:r>
              <a:rPr lang="en-US" sz="2200" dirty="0" err="1" smtClean="0">
                <a:solidFill>
                  <a:srgbClr val="005064"/>
                </a:solidFill>
                <a:latin typeface="Arial" panose="020B0604020202020204" pitchFamily="34" charset="0"/>
                <a:cs typeface="Arial" panose="020B0604020202020204" pitchFamily="34" charset="0"/>
              </a:rPr>
              <a:t>Ngôn</a:t>
            </a:r>
            <a:r>
              <a:rPr lang="en-US" sz="2200" dirty="0" smtClean="0">
                <a:solidFill>
                  <a:srgbClr val="005064"/>
                </a:solidFill>
                <a:latin typeface="Arial" panose="020B0604020202020204" pitchFamily="34" charset="0"/>
                <a:cs typeface="Arial" panose="020B0604020202020204" pitchFamily="34" charset="0"/>
              </a:rPr>
              <a:t> </a:t>
            </a:r>
            <a:r>
              <a:rPr lang="en-US" sz="2200" dirty="0" err="1" smtClean="0">
                <a:solidFill>
                  <a:srgbClr val="005064"/>
                </a:solidFill>
                <a:latin typeface="Arial" panose="020B0604020202020204" pitchFamily="34" charset="0"/>
                <a:cs typeface="Arial" panose="020B0604020202020204" pitchFamily="34" charset="0"/>
              </a:rPr>
              <a:t>ngữ</a:t>
            </a:r>
            <a:r>
              <a:rPr lang="en-US" sz="2200" dirty="0" smtClean="0">
                <a:solidFill>
                  <a:srgbClr val="005064"/>
                </a:solidFill>
                <a:latin typeface="Arial" panose="020B0604020202020204" pitchFamily="34" charset="0"/>
                <a:cs typeface="Arial" panose="020B0604020202020204" pitchFamily="34" charset="0"/>
              </a:rPr>
              <a:t> </a:t>
            </a:r>
            <a:r>
              <a:rPr lang="en-US" sz="2200" dirty="0" err="1" smtClean="0">
                <a:solidFill>
                  <a:srgbClr val="005064"/>
                </a:solidFill>
                <a:latin typeface="Arial" panose="020B0604020202020204" pitchFamily="34" charset="0"/>
                <a:cs typeface="Arial" panose="020B0604020202020204" pitchFamily="34" charset="0"/>
              </a:rPr>
              <a:t>phổ</a:t>
            </a:r>
            <a:r>
              <a:rPr lang="en-US" sz="2200" dirty="0" smtClean="0">
                <a:solidFill>
                  <a:srgbClr val="005064"/>
                </a:solidFill>
                <a:latin typeface="Arial" panose="020B0604020202020204" pitchFamily="34" charset="0"/>
                <a:cs typeface="Arial" panose="020B0604020202020204" pitchFamily="34" charset="0"/>
              </a:rPr>
              <a:t> </a:t>
            </a:r>
            <a:r>
              <a:rPr lang="en-US" sz="2200" dirty="0" err="1" smtClean="0">
                <a:solidFill>
                  <a:srgbClr val="005064"/>
                </a:solidFill>
                <a:latin typeface="Arial" panose="020B0604020202020204" pitchFamily="34" charset="0"/>
                <a:cs typeface="Arial" panose="020B0604020202020204" pitchFamily="34" charset="0"/>
              </a:rPr>
              <a:t>biến</a:t>
            </a:r>
            <a:r>
              <a:rPr lang="en-US" sz="2200" dirty="0" smtClean="0">
                <a:solidFill>
                  <a:srgbClr val="005064"/>
                </a:solidFill>
                <a:latin typeface="Arial" panose="020B0604020202020204" pitchFamily="34" charset="0"/>
                <a:cs typeface="Arial" panose="020B0604020202020204" pitchFamily="34" charset="0"/>
              </a:rPr>
              <a:t> </a:t>
            </a:r>
            <a:r>
              <a:rPr lang="en-US" sz="2200" dirty="0" err="1" smtClean="0">
                <a:solidFill>
                  <a:srgbClr val="005064"/>
                </a:solidFill>
                <a:latin typeface="Arial" panose="020B0604020202020204" pitchFamily="34" charset="0"/>
                <a:cs typeface="Arial" panose="020B0604020202020204" pitchFamily="34" charset="0"/>
              </a:rPr>
              <a:t>hàng</a:t>
            </a:r>
            <a:r>
              <a:rPr lang="en-US" sz="2200" dirty="0" smtClean="0">
                <a:solidFill>
                  <a:srgbClr val="005064"/>
                </a:solidFill>
                <a:latin typeface="Arial" panose="020B0604020202020204" pitchFamily="34" charset="0"/>
                <a:cs typeface="Arial" panose="020B0604020202020204" pitchFamily="34" charset="0"/>
              </a:rPr>
              <a:t> </a:t>
            </a:r>
            <a:r>
              <a:rPr lang="en-US" sz="2200" dirty="0" err="1" smtClean="0">
                <a:solidFill>
                  <a:srgbClr val="005064"/>
                </a:solidFill>
                <a:latin typeface="Arial" panose="020B0604020202020204" pitchFamily="34" charset="0"/>
                <a:cs typeface="Arial" panose="020B0604020202020204" pitchFamily="34" charset="0"/>
              </a:rPr>
              <a:t>đầu</a:t>
            </a:r>
            <a:endParaRPr lang="en-US" sz="2200" dirty="0" smtClean="0">
              <a:solidFill>
                <a:srgbClr val="005064"/>
              </a:solidFill>
              <a:latin typeface="Arial" panose="020B0604020202020204" pitchFamily="34" charset="0"/>
              <a:cs typeface="Arial" panose="020B0604020202020204" pitchFamily="34" charset="0"/>
            </a:endParaRPr>
          </a:p>
          <a:p>
            <a:pPr marL="285750" indent="-285750">
              <a:lnSpc>
                <a:spcPct val="110000"/>
              </a:lnSpc>
              <a:spcBef>
                <a:spcPts val="600"/>
              </a:spcBef>
              <a:spcAft>
                <a:spcPts val="600"/>
              </a:spcAft>
              <a:buFontTx/>
              <a:buChar char="-"/>
            </a:pPr>
            <a:r>
              <a:rPr lang="en-US" sz="2200" dirty="0" err="1" smtClean="0">
                <a:solidFill>
                  <a:srgbClr val="005064"/>
                </a:solidFill>
                <a:latin typeface="Arial" panose="020B0604020202020204" pitchFamily="34" charset="0"/>
                <a:cs typeface="Arial" panose="020B0604020202020204" pitchFamily="34" charset="0"/>
              </a:rPr>
              <a:t>Làm</a:t>
            </a:r>
            <a:r>
              <a:rPr lang="en-US" sz="2200" dirty="0" smtClean="0">
                <a:solidFill>
                  <a:srgbClr val="005064"/>
                </a:solidFill>
                <a:latin typeface="Arial" panose="020B0604020202020204" pitchFamily="34" charset="0"/>
                <a:cs typeface="Arial" panose="020B0604020202020204" pitchFamily="34" charset="0"/>
              </a:rPr>
              <a:t> </a:t>
            </a:r>
            <a:r>
              <a:rPr lang="en-US" sz="2200" dirty="0" err="1" smtClean="0">
                <a:solidFill>
                  <a:srgbClr val="005064"/>
                </a:solidFill>
                <a:latin typeface="Arial" panose="020B0604020202020204" pitchFamily="34" charset="0"/>
                <a:cs typeface="Arial" panose="020B0604020202020204" pitchFamily="34" charset="0"/>
              </a:rPr>
              <a:t>được</a:t>
            </a:r>
            <a:r>
              <a:rPr lang="en-US" sz="2200" dirty="0" smtClean="0">
                <a:solidFill>
                  <a:srgbClr val="005064"/>
                </a:solidFill>
                <a:latin typeface="Arial" panose="020B0604020202020204" pitchFamily="34" charset="0"/>
                <a:cs typeface="Arial" panose="020B0604020202020204" pitchFamily="34" charset="0"/>
              </a:rPr>
              <a:t> </a:t>
            </a:r>
            <a:r>
              <a:rPr lang="en-US" sz="2200" dirty="0" err="1" smtClean="0">
                <a:solidFill>
                  <a:srgbClr val="005064"/>
                </a:solidFill>
                <a:latin typeface="Arial" panose="020B0604020202020204" pitchFamily="34" charset="0"/>
                <a:cs typeface="Arial" panose="020B0604020202020204" pitchFamily="34" charset="0"/>
              </a:rPr>
              <a:t>nhiều</a:t>
            </a:r>
            <a:r>
              <a:rPr lang="en-US" sz="2200" dirty="0" smtClean="0">
                <a:solidFill>
                  <a:srgbClr val="005064"/>
                </a:solidFill>
                <a:latin typeface="Arial" panose="020B0604020202020204" pitchFamily="34" charset="0"/>
                <a:cs typeface="Arial" panose="020B0604020202020204" pitchFamily="34" charset="0"/>
              </a:rPr>
              <a:t> </a:t>
            </a:r>
            <a:r>
              <a:rPr lang="en-US" sz="2200" dirty="0" err="1" smtClean="0">
                <a:solidFill>
                  <a:srgbClr val="005064"/>
                </a:solidFill>
                <a:latin typeface="Arial" panose="020B0604020202020204" pitchFamily="34" charset="0"/>
                <a:cs typeface="Arial" panose="020B0604020202020204" pitchFamily="34" charset="0"/>
              </a:rPr>
              <a:t>việc</a:t>
            </a:r>
            <a:r>
              <a:rPr lang="en-US" sz="2200" dirty="0" smtClean="0">
                <a:solidFill>
                  <a:srgbClr val="005064"/>
                </a:solidFill>
                <a:latin typeface="Arial" panose="020B0604020202020204" pitchFamily="34" charset="0"/>
                <a:cs typeface="Arial" panose="020B0604020202020204" pitchFamily="34" charset="0"/>
              </a:rPr>
              <a:t>: Machine Learning, Web development, Data analysis, Scientific research, Automation,...</a:t>
            </a:r>
          </a:p>
          <a:p>
            <a:pPr marL="285750" indent="-285750">
              <a:lnSpc>
                <a:spcPct val="110000"/>
              </a:lnSpc>
              <a:spcBef>
                <a:spcPts val="600"/>
              </a:spcBef>
              <a:spcAft>
                <a:spcPts val="600"/>
              </a:spcAft>
              <a:buFontTx/>
              <a:buChar char="-"/>
            </a:pPr>
            <a:r>
              <a:rPr lang="en-US" sz="2200" dirty="0" err="1" smtClean="0">
                <a:solidFill>
                  <a:srgbClr val="005064"/>
                </a:solidFill>
                <a:latin typeface="Arial" panose="020B0604020202020204" pitchFamily="34" charset="0"/>
                <a:cs typeface="Arial" panose="020B0604020202020204" pitchFamily="34" charset="0"/>
              </a:rPr>
              <a:t>Sử</a:t>
            </a:r>
            <a:r>
              <a:rPr lang="en-US" sz="2200" dirty="0" smtClean="0">
                <a:solidFill>
                  <a:srgbClr val="005064"/>
                </a:solidFill>
                <a:latin typeface="Arial" panose="020B0604020202020204" pitchFamily="34" charset="0"/>
                <a:cs typeface="Arial" panose="020B0604020202020204" pitchFamily="34" charset="0"/>
              </a:rPr>
              <a:t> </a:t>
            </a:r>
            <a:r>
              <a:rPr lang="en-US" sz="2200" dirty="0" err="1" smtClean="0">
                <a:solidFill>
                  <a:srgbClr val="005064"/>
                </a:solidFill>
                <a:latin typeface="Arial" panose="020B0604020202020204" pitchFamily="34" charset="0"/>
                <a:cs typeface="Arial" panose="020B0604020202020204" pitchFamily="34" charset="0"/>
              </a:rPr>
              <a:t>dụng</a:t>
            </a:r>
            <a:r>
              <a:rPr lang="en-US" sz="2200" dirty="0" smtClean="0">
                <a:solidFill>
                  <a:srgbClr val="005064"/>
                </a:solidFill>
                <a:latin typeface="Arial" panose="020B0604020202020204" pitchFamily="34" charset="0"/>
                <a:cs typeface="Arial" panose="020B0604020202020204" pitchFamily="34" charset="0"/>
              </a:rPr>
              <a:t> </a:t>
            </a:r>
            <a:r>
              <a:rPr lang="en-US" sz="2200" dirty="0" err="1" smtClean="0">
                <a:solidFill>
                  <a:srgbClr val="005064"/>
                </a:solidFill>
                <a:latin typeface="Arial" panose="020B0604020202020204" pitchFamily="34" charset="0"/>
                <a:cs typeface="Arial" panose="020B0604020202020204" pitchFamily="34" charset="0"/>
              </a:rPr>
              <a:t>trong</a:t>
            </a:r>
            <a:r>
              <a:rPr lang="en-US" sz="2200" dirty="0" smtClean="0">
                <a:solidFill>
                  <a:srgbClr val="005064"/>
                </a:solidFill>
                <a:latin typeface="Arial" panose="020B0604020202020204" pitchFamily="34" charset="0"/>
                <a:cs typeface="Arial" panose="020B0604020202020204" pitchFamily="34" charset="0"/>
              </a:rPr>
              <a:t> </a:t>
            </a:r>
            <a:r>
              <a:rPr lang="en-US" sz="2200" dirty="0" err="1" smtClean="0">
                <a:solidFill>
                  <a:srgbClr val="005064"/>
                </a:solidFill>
                <a:latin typeface="Arial" panose="020B0604020202020204" pitchFamily="34" charset="0"/>
                <a:cs typeface="Arial" panose="020B0604020202020204" pitchFamily="34" charset="0"/>
              </a:rPr>
              <a:t>nhiều</a:t>
            </a:r>
            <a:r>
              <a:rPr lang="en-US" sz="2200" dirty="0" smtClean="0">
                <a:solidFill>
                  <a:srgbClr val="005064"/>
                </a:solidFill>
                <a:latin typeface="Arial" panose="020B0604020202020204" pitchFamily="34" charset="0"/>
                <a:cs typeface="Arial" panose="020B0604020202020204" pitchFamily="34" charset="0"/>
              </a:rPr>
              <a:t> </a:t>
            </a:r>
            <a:r>
              <a:rPr lang="en-US" sz="2200" dirty="0" err="1" smtClean="0">
                <a:solidFill>
                  <a:srgbClr val="005064"/>
                </a:solidFill>
                <a:latin typeface="Arial" panose="020B0604020202020204" pitchFamily="34" charset="0"/>
                <a:cs typeface="Arial" panose="020B0604020202020204" pitchFamily="34" charset="0"/>
              </a:rPr>
              <a:t>công</a:t>
            </a:r>
            <a:r>
              <a:rPr lang="en-US" sz="2200" dirty="0" smtClean="0">
                <a:solidFill>
                  <a:srgbClr val="005064"/>
                </a:solidFill>
                <a:latin typeface="Arial" panose="020B0604020202020204" pitchFamily="34" charset="0"/>
                <a:cs typeface="Arial" panose="020B0604020202020204" pitchFamily="34" charset="0"/>
              </a:rPr>
              <a:t> ty </a:t>
            </a:r>
            <a:r>
              <a:rPr lang="en-US" sz="2200" dirty="0" err="1" smtClean="0">
                <a:solidFill>
                  <a:srgbClr val="005064"/>
                </a:solidFill>
                <a:latin typeface="Arial" panose="020B0604020202020204" pitchFamily="34" charset="0"/>
                <a:cs typeface="Arial" panose="020B0604020202020204" pitchFamily="34" charset="0"/>
              </a:rPr>
              <a:t>nổi</a:t>
            </a:r>
            <a:r>
              <a:rPr lang="en-US" sz="2200" dirty="0" smtClean="0">
                <a:solidFill>
                  <a:srgbClr val="005064"/>
                </a:solidFill>
                <a:latin typeface="Arial" panose="020B0604020202020204" pitchFamily="34" charset="0"/>
                <a:cs typeface="Arial" panose="020B0604020202020204" pitchFamily="34" charset="0"/>
              </a:rPr>
              <a:t> </a:t>
            </a:r>
            <a:r>
              <a:rPr lang="en-US" sz="2200" dirty="0" err="1" smtClean="0">
                <a:solidFill>
                  <a:srgbClr val="005064"/>
                </a:solidFill>
                <a:latin typeface="Arial" panose="020B0604020202020204" pitchFamily="34" charset="0"/>
                <a:cs typeface="Arial" panose="020B0604020202020204" pitchFamily="34" charset="0"/>
              </a:rPr>
              <a:t>tiếng</a:t>
            </a:r>
            <a:r>
              <a:rPr lang="en-US" sz="2200" dirty="0" smtClean="0">
                <a:solidFill>
                  <a:srgbClr val="005064"/>
                </a:solidFill>
                <a:latin typeface="Arial" panose="020B0604020202020204" pitchFamily="34" charset="0"/>
                <a:cs typeface="Arial" panose="020B0604020202020204" pitchFamily="34" charset="0"/>
              </a:rPr>
              <a:t>: Google, Meta, Netflix,...</a:t>
            </a:r>
          </a:p>
          <a:p>
            <a:pPr marL="285750" indent="-285750">
              <a:lnSpc>
                <a:spcPct val="110000"/>
              </a:lnSpc>
              <a:spcBef>
                <a:spcPts val="600"/>
              </a:spcBef>
              <a:spcAft>
                <a:spcPts val="600"/>
              </a:spcAft>
              <a:buFontTx/>
              <a:buChar char="-"/>
            </a:pPr>
            <a:endParaRPr lang="vi-VN" sz="2200" dirty="0">
              <a:solidFill>
                <a:srgbClr val="005064"/>
              </a:solidFill>
              <a:latin typeface="Arial" panose="020B0604020202020204" pitchFamily="34" charset="0"/>
              <a:cs typeface="Arial" panose="020B0604020202020204" pitchFamily="34" charset="0"/>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7564" y="2370673"/>
            <a:ext cx="846471" cy="812154"/>
          </a:xfrm>
          <a:prstGeom prst="rect">
            <a:avLst/>
          </a:prstGeom>
        </p:spPr>
      </p:pic>
      <p:sp>
        <p:nvSpPr>
          <p:cNvPr id="16" name="TextBox 15"/>
          <p:cNvSpPr txBox="1"/>
          <p:nvPr/>
        </p:nvSpPr>
        <p:spPr>
          <a:xfrm>
            <a:off x="736600" y="2502833"/>
            <a:ext cx="6642100" cy="430887"/>
          </a:xfrm>
          <a:prstGeom prst="rect">
            <a:avLst/>
          </a:prstGeom>
          <a:noFill/>
        </p:spPr>
        <p:txBody>
          <a:bodyPr wrap="square" rtlCol="0">
            <a:spAutoFit/>
          </a:bodyPr>
          <a:lstStyle/>
          <a:p>
            <a:pPr marL="342900" indent="-342900">
              <a:spcBef>
                <a:spcPts val="600"/>
              </a:spcBef>
              <a:buFont typeface="Arial" panose="020B0604020202020204" pitchFamily="34" charset="0"/>
              <a:buChar char="•"/>
            </a:pPr>
            <a:r>
              <a:rPr lang="en-US" sz="2200" b="1" dirty="0" smtClean="0">
                <a:solidFill>
                  <a:srgbClr val="005064"/>
                </a:solidFill>
                <a:latin typeface="Arial" panose="020B0604020202020204" pitchFamily="34" charset="0"/>
                <a:cs typeface="Arial" panose="020B0604020202020204" pitchFamily="34" charset="0"/>
              </a:rPr>
              <a:t>NGÔN NGỮ SỬ DỤNG TRONG KHÓA HỌC:</a:t>
            </a:r>
            <a:endParaRPr lang="vi-VN" sz="2200" dirty="0">
              <a:solidFill>
                <a:srgbClr val="005064"/>
              </a:solidFill>
              <a:latin typeface="Arial" panose="020B0604020202020204" pitchFamily="34" charset="0"/>
              <a:cs typeface="Arial" panose="020B0604020202020204" pitchFamily="34" charset="0"/>
            </a:endParaRPr>
          </a:p>
        </p:txBody>
      </p:sp>
      <p:sp>
        <p:nvSpPr>
          <p:cNvPr id="17" name="TextBox 16"/>
          <p:cNvSpPr txBox="1"/>
          <p:nvPr/>
        </p:nvSpPr>
        <p:spPr>
          <a:xfrm>
            <a:off x="9433385" y="2592066"/>
            <a:ext cx="1493210" cy="430887"/>
          </a:xfrm>
          <a:prstGeom prst="rect">
            <a:avLst/>
          </a:prstGeom>
          <a:noFill/>
        </p:spPr>
        <p:txBody>
          <a:bodyPr wrap="square" rtlCol="0">
            <a:spAutoFit/>
          </a:bodyPr>
          <a:lstStyle/>
          <a:p>
            <a:pPr>
              <a:spcBef>
                <a:spcPts val="600"/>
              </a:spcBef>
            </a:pPr>
            <a:r>
              <a:rPr lang="en-US" sz="2200" b="1" dirty="0" smtClean="0">
                <a:solidFill>
                  <a:srgbClr val="005064"/>
                </a:solidFill>
                <a:latin typeface="Arial" panose="020B0604020202020204" pitchFamily="34" charset="0"/>
                <a:cs typeface="Arial" panose="020B0604020202020204" pitchFamily="34" charset="0"/>
              </a:rPr>
              <a:t>PYTHON</a:t>
            </a:r>
            <a:endParaRPr lang="vi-VN" sz="2200" b="1" dirty="0">
              <a:solidFill>
                <a:srgbClr val="00506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637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30</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2: Functions &amp; Modules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0" name="Rectangle 19"/>
          <p:cNvSpPr/>
          <p:nvPr/>
        </p:nvSpPr>
        <p:spPr>
          <a:xfrm>
            <a:off x="3060021" y="120966"/>
            <a:ext cx="8903090" cy="554126"/>
          </a:xfrm>
          <a:prstGeom prst="rect">
            <a:avLst/>
          </a:prstGeom>
        </p:spPr>
        <p:txBody>
          <a:bodyPr wrap="square">
            <a:spAutoFit/>
          </a:bodyPr>
          <a:lstStyle/>
          <a:p>
            <a:pPr algn="r">
              <a:lnSpc>
                <a:spcPct val="120000"/>
              </a:lnSpc>
            </a:pPr>
            <a:r>
              <a:rPr lang="en-US" sz="2800" b="1" dirty="0" smtClean="0">
                <a:solidFill>
                  <a:schemeClr val="bg1"/>
                </a:solidFill>
                <a:latin typeface="Bahnschrift SemiBold" panose="020B0502040204020203" pitchFamily="34" charset="0"/>
                <a:cs typeface="Arial" panose="020B0604020202020204" pitchFamily="34" charset="0"/>
              </a:rPr>
              <a:t>Python modules </a:t>
            </a:r>
          </a:p>
        </p:txBody>
      </p:sp>
      <p:sp>
        <p:nvSpPr>
          <p:cNvPr id="2" name="Rectangle 1"/>
          <p:cNvSpPr/>
          <p:nvPr/>
        </p:nvSpPr>
        <p:spPr>
          <a:xfrm>
            <a:off x="-6352" y="889001"/>
            <a:ext cx="2139952" cy="555336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320000"/>
              </a:lnSpc>
            </a:pPr>
            <a:r>
              <a:rPr lang="en-US" b="1" dirty="0" smtClean="0">
                <a:solidFill>
                  <a:schemeClr val="bg2">
                    <a:lumMod val="50000"/>
                  </a:schemeClr>
                </a:solidFill>
                <a:latin typeface="Arial" panose="020B0604020202020204" pitchFamily="34" charset="0"/>
                <a:cs typeface="Arial" panose="020B0604020202020204" pitchFamily="34" charset="0"/>
              </a:rPr>
              <a:t>BÀI 2</a:t>
            </a:r>
          </a:p>
          <a:p>
            <a:pPr algn="ctr">
              <a:lnSpc>
                <a:spcPct val="320000"/>
              </a:lnSpc>
            </a:pPr>
            <a:r>
              <a:rPr lang="en-US" b="1" dirty="0" smtClean="0">
                <a:solidFill>
                  <a:schemeClr val="bg2">
                    <a:lumMod val="50000"/>
                  </a:schemeClr>
                </a:solidFill>
                <a:latin typeface="Arial" panose="020B0604020202020204" pitchFamily="34" charset="0"/>
                <a:cs typeface="Arial" panose="020B0604020202020204" pitchFamily="34" charset="0"/>
              </a:rPr>
              <a:t>Python </a:t>
            </a:r>
            <a:r>
              <a:rPr lang="en-US" b="1" dirty="0">
                <a:solidFill>
                  <a:schemeClr val="bg2">
                    <a:lumMod val="50000"/>
                  </a:schemeClr>
                </a:solidFill>
                <a:latin typeface="Arial" panose="020B0604020202020204" pitchFamily="34" charset="0"/>
                <a:cs typeface="Arial" panose="020B0604020202020204" pitchFamily="34" charset="0"/>
              </a:rPr>
              <a:t>functions</a:t>
            </a:r>
          </a:p>
          <a:p>
            <a:pPr algn="ctr">
              <a:lnSpc>
                <a:spcPct val="320000"/>
              </a:lnSpc>
            </a:pPr>
            <a:r>
              <a:rPr lang="en-US" b="1" dirty="0" smtClean="0">
                <a:solidFill>
                  <a:schemeClr val="bg2">
                    <a:lumMod val="50000"/>
                  </a:schemeClr>
                </a:solidFill>
                <a:latin typeface="Arial" panose="020B0604020202020204" pitchFamily="34" charset="0"/>
                <a:cs typeface="Arial" panose="020B0604020202020204" pitchFamily="34" charset="0"/>
              </a:rPr>
              <a:t>Arguments</a:t>
            </a:r>
            <a:endParaRPr lang="en-US" b="1" dirty="0">
              <a:solidFill>
                <a:schemeClr val="bg2">
                  <a:lumMod val="50000"/>
                </a:schemeClr>
              </a:solidFill>
              <a:latin typeface="Arial" panose="020B0604020202020204" pitchFamily="34" charset="0"/>
              <a:cs typeface="Arial" panose="020B0604020202020204" pitchFamily="34" charset="0"/>
            </a:endParaRP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Global variables</a:t>
            </a:r>
          </a:p>
          <a:p>
            <a:pPr algn="ctr">
              <a:lnSpc>
                <a:spcPct val="320000"/>
              </a:lnSpc>
            </a:pPr>
            <a:r>
              <a:rPr lang="en-US" b="1" dirty="0">
                <a:solidFill>
                  <a:schemeClr val="bg2">
                    <a:lumMod val="10000"/>
                  </a:schemeClr>
                </a:solidFill>
                <a:latin typeface="Arial" panose="020B0604020202020204" pitchFamily="34" charset="0"/>
                <a:cs typeface="Arial" panose="020B0604020202020204" pitchFamily="34" charset="0"/>
              </a:rPr>
              <a:t>Python modules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a:t>
            </a:r>
            <a:r>
              <a:rPr lang="en-US" b="1" dirty="0" smtClean="0">
                <a:solidFill>
                  <a:schemeClr val="bg2">
                    <a:lumMod val="50000"/>
                  </a:schemeClr>
                </a:solidFill>
                <a:latin typeface="Arial" panose="020B0604020202020204" pitchFamily="34" charset="0"/>
                <a:cs typeface="Arial" panose="020B0604020202020204" pitchFamily="34" charset="0"/>
              </a:rPr>
              <a:t>package</a:t>
            </a:r>
          </a:p>
          <a:p>
            <a:pPr algn="ctr">
              <a:lnSpc>
                <a:spcPct val="320000"/>
              </a:lnSpc>
            </a:pPr>
            <a:endParaRPr lang="en-US" b="1" dirty="0">
              <a:solidFill>
                <a:schemeClr val="bg2">
                  <a:lumMod val="50000"/>
                </a:schemeClr>
              </a:solidFill>
              <a:latin typeface="Arial" panose="020B0604020202020204" pitchFamily="34" charset="0"/>
              <a:cs typeface="Arial" panose="020B0604020202020204" pitchFamily="34" charset="0"/>
            </a:endParaRPr>
          </a:p>
        </p:txBody>
      </p:sp>
      <p:sp>
        <p:nvSpPr>
          <p:cNvPr id="15" name="Rectangle 14"/>
          <p:cNvSpPr/>
          <p:nvPr/>
        </p:nvSpPr>
        <p:spPr>
          <a:xfrm>
            <a:off x="2557941" y="961164"/>
            <a:ext cx="8858204" cy="570541"/>
          </a:xfrm>
          <a:prstGeom prst="rect">
            <a:avLst/>
          </a:prstGeom>
        </p:spPr>
        <p:txBody>
          <a:bodyPr wrap="square">
            <a:spAutoFit/>
          </a:bodyPr>
          <a:lstStyle/>
          <a:p>
            <a:pPr>
              <a:lnSpc>
                <a:spcPct val="120000"/>
              </a:lnSpc>
            </a:pPr>
            <a:r>
              <a:rPr lang="en-US" sz="2800" b="1" dirty="0" smtClean="0">
                <a:solidFill>
                  <a:srgbClr val="C00000"/>
                </a:solidFill>
                <a:latin typeface="Bahnschrift SemiBold" panose="020B0502040204020203" pitchFamily="34" charset="0"/>
                <a:cs typeface="Arial" panose="020B0604020202020204" pitchFamily="34" charset="0"/>
                <a:sym typeface="Wingdings" panose="05000000000000000000" pitchFamily="2" charset="2"/>
              </a:rPr>
              <a:t>   </a:t>
            </a:r>
            <a:r>
              <a:rPr lang="en-US" sz="2800" b="1" dirty="0" smtClean="0">
                <a:solidFill>
                  <a:srgbClr val="C00000"/>
                </a:solidFill>
                <a:latin typeface="Bahnschrift SemiBold" panose="020B0502040204020203" pitchFamily="34" charset="0"/>
                <a:cs typeface="Arial" panose="020B0604020202020204" pitchFamily="34" charset="0"/>
              </a:rPr>
              <a:t>BÀI TẬP 2.2</a:t>
            </a:r>
          </a:p>
        </p:txBody>
      </p:sp>
      <p:sp>
        <p:nvSpPr>
          <p:cNvPr id="11" name="Rectangle 10"/>
          <p:cNvSpPr/>
          <p:nvPr/>
        </p:nvSpPr>
        <p:spPr>
          <a:xfrm>
            <a:off x="3128610" y="2445859"/>
            <a:ext cx="6660798" cy="757130"/>
          </a:xfrm>
          <a:prstGeom prst="rect">
            <a:avLst/>
          </a:prstGeom>
        </p:spPr>
        <p:txBody>
          <a:bodyPr wrap="none">
            <a:spAutoFit/>
          </a:bodyPr>
          <a:lstStyle/>
          <a:p>
            <a:pPr>
              <a:lnSpc>
                <a:spcPct val="120000"/>
              </a:lnSpc>
            </a:pPr>
            <a:r>
              <a:rPr lang="vi-VN" b="1" dirty="0" smtClean="0">
                <a:solidFill>
                  <a:srgbClr val="005064"/>
                </a:solidFill>
                <a:cs typeface="Arial" panose="020B0604020202020204" pitchFamily="34" charset="0"/>
                <a:sym typeface="Symbol" panose="05050102010706020507" pitchFamily="18" charset="2"/>
              </a:rPr>
              <a:t>Module 1: </a:t>
            </a:r>
          </a:p>
          <a:p>
            <a:pPr marL="285750" indent="-285750">
              <a:lnSpc>
                <a:spcPct val="120000"/>
              </a:lnSpc>
              <a:buFontTx/>
              <a:buChar char="-"/>
            </a:pPr>
            <a:r>
              <a:rPr lang="vi-VN" b="1" dirty="0" smtClean="0">
                <a:solidFill>
                  <a:srgbClr val="005064"/>
                </a:solidFill>
                <a:cs typeface="Arial" panose="020B0604020202020204" pitchFamily="34" charset="0"/>
                <a:sym typeface="Symbol" panose="05050102010706020507" pitchFamily="18" charset="2"/>
              </a:rPr>
              <a:t>Định nghĩa tỷ giá: USD = 23000, EUR = 26000, RUB = 170</a:t>
            </a:r>
          </a:p>
        </p:txBody>
      </p:sp>
      <p:sp>
        <p:nvSpPr>
          <p:cNvPr id="23" name="Rectangle 22"/>
          <p:cNvSpPr/>
          <p:nvPr/>
        </p:nvSpPr>
        <p:spPr>
          <a:xfrm>
            <a:off x="2509814" y="1813595"/>
            <a:ext cx="5009705" cy="394210"/>
          </a:xfrm>
          <a:prstGeom prst="rect">
            <a:avLst/>
          </a:prstGeom>
        </p:spPr>
        <p:txBody>
          <a:bodyPr wrap="none">
            <a:spAutoFit/>
          </a:bodyPr>
          <a:lstStyle/>
          <a:p>
            <a:pPr marL="285750" indent="-285750">
              <a:lnSpc>
                <a:spcPct val="120000"/>
              </a:lnSpc>
              <a:buFont typeface="Courier New" panose="02070309020205020404" pitchFamily="49" charset="0"/>
              <a:buChar char="o"/>
            </a:pPr>
            <a:r>
              <a:rPr lang="vi-VN" b="1" dirty="0" smtClean="0">
                <a:solidFill>
                  <a:srgbClr val="0070C0"/>
                </a:solidFill>
                <a:latin typeface="Arial" panose="020B0604020202020204" pitchFamily="34" charset="0"/>
                <a:cs typeface="Arial" panose="020B0604020202020204" pitchFamily="34" charset="0"/>
                <a:sym typeface="Symbol" panose="05050102010706020507" pitchFamily="18" charset="2"/>
              </a:rPr>
              <a:t>Tổ chức chương trình thành các module:</a:t>
            </a:r>
            <a:endParaRPr lang="en-US" b="1"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21" name="Rectangle 20"/>
          <p:cNvSpPr/>
          <p:nvPr/>
        </p:nvSpPr>
        <p:spPr>
          <a:xfrm>
            <a:off x="3128610" y="3393725"/>
            <a:ext cx="6500497" cy="1089529"/>
          </a:xfrm>
          <a:prstGeom prst="rect">
            <a:avLst/>
          </a:prstGeom>
        </p:spPr>
        <p:txBody>
          <a:bodyPr wrap="none">
            <a:spAutoFit/>
          </a:bodyPr>
          <a:lstStyle/>
          <a:p>
            <a:pPr>
              <a:lnSpc>
                <a:spcPct val="120000"/>
              </a:lnSpc>
            </a:pPr>
            <a:r>
              <a:rPr lang="vi-VN" b="1" dirty="0" smtClean="0">
                <a:solidFill>
                  <a:srgbClr val="005064"/>
                </a:solidFill>
                <a:cs typeface="Arial" panose="020B0604020202020204" pitchFamily="34" charset="0"/>
                <a:sym typeface="Symbol" panose="05050102010706020507" pitchFamily="18" charset="2"/>
              </a:rPr>
              <a:t>Module 2: </a:t>
            </a:r>
          </a:p>
          <a:p>
            <a:pPr marL="285750" indent="-285750">
              <a:lnSpc>
                <a:spcPct val="120000"/>
              </a:lnSpc>
              <a:buFontTx/>
              <a:buChar char="-"/>
            </a:pPr>
            <a:r>
              <a:rPr lang="vi-VN" b="1" dirty="0">
                <a:solidFill>
                  <a:srgbClr val="005064"/>
                </a:solidFill>
                <a:cs typeface="Arial" panose="020B0604020202020204" pitchFamily="34" charset="0"/>
                <a:sym typeface="Symbol" panose="05050102010706020507" pitchFamily="18" charset="2"/>
              </a:rPr>
              <a:t>Các hàm quy đổi n USD/ EUR/ RUB ra VND (ba hàm)</a:t>
            </a:r>
            <a:endParaRPr lang="en-US" b="1" dirty="0">
              <a:solidFill>
                <a:srgbClr val="00B050"/>
              </a:solidFill>
              <a:latin typeface="Arial" panose="020B0604020202020204" pitchFamily="34" charset="0"/>
              <a:cs typeface="Arial" panose="020B0604020202020204" pitchFamily="34" charset="0"/>
              <a:sym typeface="Symbol" panose="05050102010706020507" pitchFamily="18" charset="2"/>
            </a:endParaRPr>
          </a:p>
          <a:p>
            <a:pPr marL="285750" indent="-285750">
              <a:lnSpc>
                <a:spcPct val="120000"/>
              </a:lnSpc>
              <a:buFontTx/>
              <a:buChar char="-"/>
            </a:pPr>
            <a:r>
              <a:rPr lang="vi-VN" b="1" dirty="0" smtClean="0">
                <a:solidFill>
                  <a:srgbClr val="005064"/>
                </a:solidFill>
                <a:cs typeface="Arial" panose="020B0604020202020204" pitchFamily="34" charset="0"/>
                <a:sym typeface="Symbol" panose="05050102010706020507" pitchFamily="18" charset="2"/>
              </a:rPr>
              <a:t>Định nghĩa các hàm cộng ba số thực, cộng hai số thực</a:t>
            </a:r>
            <a:endParaRPr lang="en-US" b="1" dirty="0">
              <a:solidFill>
                <a:srgbClr val="00B050"/>
              </a:solidFill>
              <a:latin typeface="Arial" panose="020B0604020202020204" pitchFamily="34" charset="0"/>
              <a:cs typeface="Arial" panose="020B0604020202020204" pitchFamily="34" charset="0"/>
              <a:sym typeface="Symbol" panose="05050102010706020507" pitchFamily="18" charset="2"/>
            </a:endParaRPr>
          </a:p>
        </p:txBody>
      </p:sp>
      <p:sp>
        <p:nvSpPr>
          <p:cNvPr id="24" name="Rectangle 23"/>
          <p:cNvSpPr/>
          <p:nvPr/>
        </p:nvSpPr>
        <p:spPr>
          <a:xfrm>
            <a:off x="3128611" y="4673990"/>
            <a:ext cx="8510396" cy="1089529"/>
          </a:xfrm>
          <a:prstGeom prst="rect">
            <a:avLst/>
          </a:prstGeom>
        </p:spPr>
        <p:txBody>
          <a:bodyPr wrap="square">
            <a:spAutoFit/>
          </a:bodyPr>
          <a:lstStyle/>
          <a:p>
            <a:pPr>
              <a:lnSpc>
                <a:spcPct val="120000"/>
              </a:lnSpc>
            </a:pPr>
            <a:r>
              <a:rPr lang="vi-VN" b="1" dirty="0" smtClean="0">
                <a:solidFill>
                  <a:srgbClr val="005064"/>
                </a:solidFill>
                <a:cs typeface="Arial" panose="020B0604020202020204" pitchFamily="34" charset="0"/>
                <a:sym typeface="Symbol" panose="05050102010706020507" pitchFamily="18" charset="2"/>
              </a:rPr>
              <a:t>Chương trình chính: </a:t>
            </a:r>
          </a:p>
          <a:p>
            <a:pPr marL="285750" indent="-285750">
              <a:lnSpc>
                <a:spcPct val="120000"/>
              </a:lnSpc>
              <a:buFontTx/>
              <a:buChar char="-"/>
            </a:pPr>
            <a:r>
              <a:rPr lang="vi-VN" b="1" dirty="0" smtClean="0">
                <a:solidFill>
                  <a:srgbClr val="005064"/>
                </a:solidFill>
                <a:cs typeface="Arial" panose="020B0604020202020204" pitchFamily="34" charset="0"/>
                <a:sym typeface="Symbol" panose="05050102010706020507" pitchFamily="18" charset="2"/>
              </a:rPr>
              <a:t>Sử dụng các hàm trong hai module để: Nhập vào số tiền USD, EUR, RUB hiện có; In ra tổng số tiền VND sau quy đổi.</a:t>
            </a:r>
            <a:endParaRPr lang="en-US" b="1" dirty="0">
              <a:solidFill>
                <a:srgbClr val="00B050"/>
              </a:solidFill>
              <a:latin typeface="Arial" panose="020B0604020202020204" pitchFamily="34" charset="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30993738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31</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2: Functions &amp; Modules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0" name="Rectangle 19"/>
          <p:cNvSpPr/>
          <p:nvPr/>
        </p:nvSpPr>
        <p:spPr>
          <a:xfrm>
            <a:off x="3060021" y="120966"/>
            <a:ext cx="8903090" cy="554126"/>
          </a:xfrm>
          <a:prstGeom prst="rect">
            <a:avLst/>
          </a:prstGeom>
        </p:spPr>
        <p:txBody>
          <a:bodyPr wrap="square">
            <a:spAutoFit/>
          </a:bodyPr>
          <a:lstStyle/>
          <a:p>
            <a:pPr algn="r">
              <a:lnSpc>
                <a:spcPct val="120000"/>
              </a:lnSpc>
            </a:pPr>
            <a:r>
              <a:rPr lang="en-US" sz="2800" b="1" dirty="0" smtClean="0">
                <a:solidFill>
                  <a:schemeClr val="bg1"/>
                </a:solidFill>
                <a:latin typeface="Bahnschrift SemiBold" panose="020B0502040204020203" pitchFamily="34" charset="0"/>
                <a:cs typeface="Arial" panose="020B0604020202020204" pitchFamily="34" charset="0"/>
              </a:rPr>
              <a:t>Python package </a:t>
            </a:r>
          </a:p>
        </p:txBody>
      </p:sp>
      <p:sp>
        <p:nvSpPr>
          <p:cNvPr id="2" name="Rectangle 1"/>
          <p:cNvSpPr/>
          <p:nvPr/>
        </p:nvSpPr>
        <p:spPr>
          <a:xfrm>
            <a:off x="-6352" y="889001"/>
            <a:ext cx="2139952" cy="555336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320000"/>
              </a:lnSpc>
            </a:pPr>
            <a:r>
              <a:rPr lang="en-US" b="1" dirty="0" smtClean="0">
                <a:solidFill>
                  <a:schemeClr val="bg2">
                    <a:lumMod val="50000"/>
                  </a:schemeClr>
                </a:solidFill>
                <a:latin typeface="Arial" panose="020B0604020202020204" pitchFamily="34" charset="0"/>
                <a:cs typeface="Arial" panose="020B0604020202020204" pitchFamily="34" charset="0"/>
              </a:rPr>
              <a:t>BÀI 2</a:t>
            </a:r>
          </a:p>
          <a:p>
            <a:pPr algn="ctr">
              <a:lnSpc>
                <a:spcPct val="320000"/>
              </a:lnSpc>
            </a:pPr>
            <a:r>
              <a:rPr lang="en-US" b="1" dirty="0" smtClean="0">
                <a:solidFill>
                  <a:schemeClr val="bg2">
                    <a:lumMod val="50000"/>
                  </a:schemeClr>
                </a:solidFill>
                <a:latin typeface="Arial" panose="020B0604020202020204" pitchFamily="34" charset="0"/>
                <a:cs typeface="Arial" panose="020B0604020202020204" pitchFamily="34" charset="0"/>
              </a:rPr>
              <a:t>Python </a:t>
            </a:r>
            <a:r>
              <a:rPr lang="en-US" b="1" dirty="0">
                <a:solidFill>
                  <a:schemeClr val="bg2">
                    <a:lumMod val="50000"/>
                  </a:schemeClr>
                </a:solidFill>
                <a:latin typeface="Arial" panose="020B0604020202020204" pitchFamily="34" charset="0"/>
                <a:cs typeface="Arial" panose="020B0604020202020204" pitchFamily="34" charset="0"/>
              </a:rPr>
              <a:t>functions</a:t>
            </a:r>
          </a:p>
          <a:p>
            <a:pPr algn="ctr">
              <a:lnSpc>
                <a:spcPct val="320000"/>
              </a:lnSpc>
            </a:pPr>
            <a:r>
              <a:rPr lang="en-US" b="1" dirty="0" smtClean="0">
                <a:solidFill>
                  <a:schemeClr val="bg2">
                    <a:lumMod val="50000"/>
                  </a:schemeClr>
                </a:solidFill>
                <a:latin typeface="Arial" panose="020B0604020202020204" pitchFamily="34" charset="0"/>
                <a:cs typeface="Arial" panose="020B0604020202020204" pitchFamily="34" charset="0"/>
              </a:rPr>
              <a:t>Arguments</a:t>
            </a:r>
            <a:endParaRPr lang="en-US" b="1" dirty="0">
              <a:solidFill>
                <a:schemeClr val="bg2">
                  <a:lumMod val="50000"/>
                </a:schemeClr>
              </a:solidFill>
              <a:latin typeface="Arial" panose="020B0604020202020204" pitchFamily="34" charset="0"/>
              <a:cs typeface="Arial" panose="020B0604020202020204" pitchFamily="34" charset="0"/>
            </a:endParaRP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Global variables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modules</a:t>
            </a:r>
          </a:p>
          <a:p>
            <a:pPr algn="ctr">
              <a:lnSpc>
                <a:spcPct val="320000"/>
              </a:lnSpc>
            </a:pPr>
            <a:r>
              <a:rPr lang="en-US" b="1" dirty="0">
                <a:solidFill>
                  <a:schemeClr val="bg2">
                    <a:lumMod val="10000"/>
                  </a:schemeClr>
                </a:solidFill>
                <a:latin typeface="Arial" panose="020B0604020202020204" pitchFamily="34" charset="0"/>
                <a:cs typeface="Arial" panose="020B0604020202020204" pitchFamily="34" charset="0"/>
              </a:rPr>
              <a:t>Python </a:t>
            </a:r>
            <a:r>
              <a:rPr lang="en-US" b="1" dirty="0" smtClean="0">
                <a:solidFill>
                  <a:schemeClr val="bg2">
                    <a:lumMod val="10000"/>
                  </a:schemeClr>
                </a:solidFill>
                <a:latin typeface="Arial" panose="020B0604020202020204" pitchFamily="34" charset="0"/>
                <a:cs typeface="Arial" panose="020B0604020202020204" pitchFamily="34" charset="0"/>
              </a:rPr>
              <a:t>package</a:t>
            </a:r>
          </a:p>
          <a:p>
            <a:pPr algn="ctr">
              <a:lnSpc>
                <a:spcPct val="320000"/>
              </a:lnSpc>
            </a:pPr>
            <a:endParaRPr lang="en-US" b="1" dirty="0">
              <a:solidFill>
                <a:schemeClr val="bg2">
                  <a:lumMod val="50000"/>
                </a:schemeClr>
              </a:solidFill>
              <a:latin typeface="Arial" panose="020B0604020202020204" pitchFamily="34" charset="0"/>
              <a:cs typeface="Arial" panose="020B0604020202020204" pitchFamily="34" charset="0"/>
            </a:endParaRPr>
          </a:p>
        </p:txBody>
      </p:sp>
      <p:sp>
        <p:nvSpPr>
          <p:cNvPr id="15" name="Rectangle 14"/>
          <p:cNvSpPr/>
          <p:nvPr/>
        </p:nvSpPr>
        <p:spPr>
          <a:xfrm>
            <a:off x="2410237" y="987791"/>
            <a:ext cx="8858204" cy="570541"/>
          </a:xfrm>
          <a:prstGeom prst="rect">
            <a:avLst/>
          </a:prstGeom>
        </p:spPr>
        <p:txBody>
          <a:bodyPr wrap="square">
            <a:spAutoFit/>
          </a:bodyPr>
          <a:lstStyle/>
          <a:p>
            <a:pPr marL="342900" indent="-342900">
              <a:lnSpc>
                <a:spcPct val="120000"/>
              </a:lnSpc>
              <a:buFont typeface="Arial" panose="020B0604020202020204" pitchFamily="34" charset="0"/>
              <a:buChar char="•"/>
            </a:pPr>
            <a:r>
              <a:rPr lang="en-US" sz="2800" b="1" dirty="0">
                <a:solidFill>
                  <a:srgbClr val="005064"/>
                </a:solidFill>
                <a:latin typeface="Bahnschrift SemiBold" panose="020B0502040204020203" pitchFamily="34" charset="0"/>
                <a:cs typeface="Arial" panose="020B0604020202020204" pitchFamily="34" charset="0"/>
              </a:rPr>
              <a:t>P</a:t>
            </a:r>
            <a:r>
              <a:rPr lang="en-US" sz="2800" b="1" dirty="0" smtClean="0">
                <a:solidFill>
                  <a:srgbClr val="005064"/>
                </a:solidFill>
                <a:latin typeface="Bahnschrift SemiBold" panose="020B0502040204020203" pitchFamily="34" charset="0"/>
                <a:cs typeface="Arial" panose="020B0604020202020204" pitchFamily="34" charset="0"/>
              </a:rPr>
              <a:t>ackage</a:t>
            </a:r>
          </a:p>
        </p:txBody>
      </p:sp>
      <p:sp>
        <p:nvSpPr>
          <p:cNvPr id="24" name="Rectangle 23"/>
          <p:cNvSpPr/>
          <p:nvPr/>
        </p:nvSpPr>
        <p:spPr>
          <a:xfrm>
            <a:off x="2344924" y="1891409"/>
            <a:ext cx="8923517" cy="498598"/>
          </a:xfrm>
          <a:prstGeom prst="rect">
            <a:avLst/>
          </a:prstGeom>
        </p:spPr>
        <p:txBody>
          <a:bodyPr wrap="square">
            <a:spAutoFit/>
          </a:bodyPr>
          <a:lstStyle/>
          <a:p>
            <a:pPr marL="285750" indent="-285750" algn="ctr">
              <a:lnSpc>
                <a:spcPct val="12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Package: là gói chứa các gói con (sub-package) hoặc các module</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25" name="Rectangle 24"/>
          <p:cNvSpPr/>
          <p:nvPr/>
        </p:nvSpPr>
        <p:spPr>
          <a:xfrm>
            <a:off x="2410238" y="2452130"/>
            <a:ext cx="6921469" cy="498598"/>
          </a:xfrm>
          <a:prstGeom prst="rect">
            <a:avLst/>
          </a:prstGeom>
        </p:spPr>
        <p:txBody>
          <a:bodyPr wrap="square">
            <a:spAutoFit/>
          </a:bodyPr>
          <a:lstStyle/>
          <a:p>
            <a:pPr marL="285750" indent="-285750" algn="just">
              <a:lnSpc>
                <a:spcPct val="12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Trong một package/ sub-package có chứa:</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26" name="Rectangle 25"/>
          <p:cNvSpPr/>
          <p:nvPr/>
        </p:nvSpPr>
        <p:spPr>
          <a:xfrm>
            <a:off x="2923178" y="3238153"/>
            <a:ext cx="8650514" cy="1311128"/>
          </a:xfrm>
          <a:prstGeom prst="rect">
            <a:avLst/>
          </a:prstGeom>
        </p:spPr>
        <p:txBody>
          <a:bodyPr wrap="square">
            <a:spAutoFit/>
          </a:bodyPr>
          <a:lstStyle/>
          <a:p>
            <a:pPr algn="just">
              <a:lnSpc>
                <a:spcPct val="120000"/>
              </a:lnSpc>
            </a:pPr>
            <a:r>
              <a:rPr lang="vi-VN"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File chỉ dấu:            </a:t>
            </a:r>
            <a:r>
              <a:rPr lang="vi-VN" sz="2200" dirty="0" smtClean="0">
                <a:solidFill>
                  <a:srgbClr val="C00000"/>
                </a:solidFill>
                <a:latin typeface="Arial" panose="020B0604020202020204" pitchFamily="34" charset="0"/>
                <a:cs typeface="Arial" panose="020B0604020202020204" pitchFamily="34" charset="0"/>
                <a:sym typeface="Symbol" panose="05050102010706020507" pitchFamily="18" charset="2"/>
              </a:rPr>
              <a:t>__init__.py    </a:t>
            </a:r>
            <a:r>
              <a:rPr lang="vi-VN"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(bắt buộc)</a:t>
            </a:r>
          </a:p>
          <a:p>
            <a:pPr algn="just">
              <a:lnSpc>
                <a:spcPct val="120000"/>
              </a:lnSpc>
            </a:pPr>
            <a:r>
              <a:rPr lang="vi-VN"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Các file module.</a:t>
            </a:r>
          </a:p>
          <a:p>
            <a:pPr algn="just">
              <a:lnSpc>
                <a:spcPct val="120000"/>
              </a:lnSpc>
            </a:pPr>
            <a:r>
              <a:rPr lang="vi-VN"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Subpackages </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21655854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32</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2: Functions &amp; Modules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0" name="Rectangle 19"/>
          <p:cNvSpPr/>
          <p:nvPr/>
        </p:nvSpPr>
        <p:spPr>
          <a:xfrm>
            <a:off x="3060021" y="120966"/>
            <a:ext cx="8903090" cy="554126"/>
          </a:xfrm>
          <a:prstGeom prst="rect">
            <a:avLst/>
          </a:prstGeom>
        </p:spPr>
        <p:txBody>
          <a:bodyPr wrap="square">
            <a:spAutoFit/>
          </a:bodyPr>
          <a:lstStyle/>
          <a:p>
            <a:pPr algn="r">
              <a:lnSpc>
                <a:spcPct val="120000"/>
              </a:lnSpc>
            </a:pPr>
            <a:r>
              <a:rPr lang="en-US" sz="2800" b="1" dirty="0" smtClean="0">
                <a:solidFill>
                  <a:schemeClr val="bg1"/>
                </a:solidFill>
                <a:latin typeface="Bahnschrift SemiBold" panose="020B0502040204020203" pitchFamily="34" charset="0"/>
                <a:cs typeface="Arial" panose="020B0604020202020204" pitchFamily="34" charset="0"/>
              </a:rPr>
              <a:t>Python package </a:t>
            </a:r>
          </a:p>
        </p:txBody>
      </p:sp>
      <p:sp>
        <p:nvSpPr>
          <p:cNvPr id="2" name="Rectangle 1"/>
          <p:cNvSpPr/>
          <p:nvPr/>
        </p:nvSpPr>
        <p:spPr>
          <a:xfrm>
            <a:off x="-6352" y="889001"/>
            <a:ext cx="2139952" cy="555336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320000"/>
              </a:lnSpc>
            </a:pPr>
            <a:r>
              <a:rPr lang="en-US" b="1" dirty="0" smtClean="0">
                <a:solidFill>
                  <a:schemeClr val="bg2">
                    <a:lumMod val="50000"/>
                  </a:schemeClr>
                </a:solidFill>
                <a:latin typeface="Arial" panose="020B0604020202020204" pitchFamily="34" charset="0"/>
                <a:cs typeface="Arial" panose="020B0604020202020204" pitchFamily="34" charset="0"/>
              </a:rPr>
              <a:t>BÀI 2</a:t>
            </a:r>
          </a:p>
          <a:p>
            <a:pPr algn="ctr">
              <a:lnSpc>
                <a:spcPct val="320000"/>
              </a:lnSpc>
            </a:pPr>
            <a:r>
              <a:rPr lang="en-US" b="1" dirty="0" smtClean="0">
                <a:solidFill>
                  <a:schemeClr val="bg2">
                    <a:lumMod val="50000"/>
                  </a:schemeClr>
                </a:solidFill>
                <a:latin typeface="Arial" panose="020B0604020202020204" pitchFamily="34" charset="0"/>
                <a:cs typeface="Arial" panose="020B0604020202020204" pitchFamily="34" charset="0"/>
              </a:rPr>
              <a:t>Python </a:t>
            </a:r>
            <a:r>
              <a:rPr lang="en-US" b="1" dirty="0">
                <a:solidFill>
                  <a:schemeClr val="bg2">
                    <a:lumMod val="50000"/>
                  </a:schemeClr>
                </a:solidFill>
                <a:latin typeface="Arial" panose="020B0604020202020204" pitchFamily="34" charset="0"/>
                <a:cs typeface="Arial" panose="020B0604020202020204" pitchFamily="34" charset="0"/>
              </a:rPr>
              <a:t>functions</a:t>
            </a:r>
          </a:p>
          <a:p>
            <a:pPr algn="ctr">
              <a:lnSpc>
                <a:spcPct val="320000"/>
              </a:lnSpc>
            </a:pPr>
            <a:r>
              <a:rPr lang="en-US" b="1" dirty="0" smtClean="0">
                <a:solidFill>
                  <a:schemeClr val="bg2">
                    <a:lumMod val="50000"/>
                  </a:schemeClr>
                </a:solidFill>
                <a:latin typeface="Arial" panose="020B0604020202020204" pitchFamily="34" charset="0"/>
                <a:cs typeface="Arial" panose="020B0604020202020204" pitchFamily="34" charset="0"/>
              </a:rPr>
              <a:t>Arguments</a:t>
            </a:r>
            <a:endParaRPr lang="en-US" b="1" dirty="0">
              <a:solidFill>
                <a:schemeClr val="bg2">
                  <a:lumMod val="50000"/>
                </a:schemeClr>
              </a:solidFill>
              <a:latin typeface="Arial" panose="020B0604020202020204" pitchFamily="34" charset="0"/>
              <a:cs typeface="Arial" panose="020B0604020202020204" pitchFamily="34" charset="0"/>
            </a:endParaRP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Global variables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modules</a:t>
            </a:r>
          </a:p>
          <a:p>
            <a:pPr algn="ctr">
              <a:lnSpc>
                <a:spcPct val="320000"/>
              </a:lnSpc>
            </a:pPr>
            <a:r>
              <a:rPr lang="en-US" b="1" dirty="0">
                <a:solidFill>
                  <a:schemeClr val="bg2">
                    <a:lumMod val="10000"/>
                  </a:schemeClr>
                </a:solidFill>
                <a:latin typeface="Arial" panose="020B0604020202020204" pitchFamily="34" charset="0"/>
                <a:cs typeface="Arial" panose="020B0604020202020204" pitchFamily="34" charset="0"/>
              </a:rPr>
              <a:t>Python </a:t>
            </a:r>
            <a:r>
              <a:rPr lang="en-US" b="1" dirty="0" smtClean="0">
                <a:solidFill>
                  <a:schemeClr val="bg2">
                    <a:lumMod val="10000"/>
                  </a:schemeClr>
                </a:solidFill>
                <a:latin typeface="Arial" panose="020B0604020202020204" pitchFamily="34" charset="0"/>
                <a:cs typeface="Arial" panose="020B0604020202020204" pitchFamily="34" charset="0"/>
              </a:rPr>
              <a:t>package</a:t>
            </a:r>
          </a:p>
          <a:p>
            <a:pPr algn="ctr">
              <a:lnSpc>
                <a:spcPct val="320000"/>
              </a:lnSpc>
            </a:pPr>
            <a:endParaRPr lang="en-US" b="1" dirty="0">
              <a:solidFill>
                <a:schemeClr val="bg2">
                  <a:lumMod val="50000"/>
                </a:schemeClr>
              </a:solidFill>
              <a:latin typeface="Arial" panose="020B0604020202020204" pitchFamily="34" charset="0"/>
              <a:cs typeface="Arial" panose="020B0604020202020204" pitchFamily="34" charset="0"/>
            </a:endParaRPr>
          </a:p>
        </p:txBody>
      </p:sp>
      <p:sp>
        <p:nvSpPr>
          <p:cNvPr id="15" name="Rectangle 14"/>
          <p:cNvSpPr/>
          <p:nvPr/>
        </p:nvSpPr>
        <p:spPr>
          <a:xfrm>
            <a:off x="2410237" y="987791"/>
            <a:ext cx="8858204" cy="570541"/>
          </a:xfrm>
          <a:prstGeom prst="rect">
            <a:avLst/>
          </a:prstGeom>
        </p:spPr>
        <p:txBody>
          <a:bodyPr wrap="square">
            <a:spAutoFit/>
          </a:bodyPr>
          <a:lstStyle/>
          <a:p>
            <a:pPr marL="342900" indent="-342900">
              <a:lnSpc>
                <a:spcPct val="120000"/>
              </a:lnSpc>
              <a:buFont typeface="Arial" panose="020B0604020202020204" pitchFamily="34" charset="0"/>
              <a:buChar char="•"/>
            </a:pPr>
            <a:r>
              <a:rPr lang="en-US" sz="2800" b="1" dirty="0">
                <a:solidFill>
                  <a:srgbClr val="005064"/>
                </a:solidFill>
                <a:latin typeface="Bahnschrift SemiBold" panose="020B0502040204020203" pitchFamily="34" charset="0"/>
                <a:cs typeface="Arial" panose="020B0604020202020204" pitchFamily="34" charset="0"/>
              </a:rPr>
              <a:t>P</a:t>
            </a:r>
            <a:r>
              <a:rPr lang="en-US" sz="2800" b="1" dirty="0" smtClean="0">
                <a:solidFill>
                  <a:srgbClr val="005064"/>
                </a:solidFill>
                <a:latin typeface="Bahnschrift SemiBold" panose="020B0502040204020203" pitchFamily="34" charset="0"/>
                <a:cs typeface="Arial" panose="020B0604020202020204" pitchFamily="34" charset="0"/>
              </a:rPr>
              <a:t>ackage</a:t>
            </a: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7162" y="1517084"/>
            <a:ext cx="6407916" cy="4759278"/>
          </a:xfrm>
          <a:prstGeom prst="rect">
            <a:avLst/>
          </a:prstGeom>
        </p:spPr>
      </p:pic>
      <p:sp>
        <p:nvSpPr>
          <p:cNvPr id="24" name="Rectangle 23"/>
          <p:cNvSpPr/>
          <p:nvPr/>
        </p:nvSpPr>
        <p:spPr>
          <a:xfrm>
            <a:off x="2410237" y="1607060"/>
            <a:ext cx="6921469" cy="461217"/>
          </a:xfrm>
          <a:prstGeom prst="rect">
            <a:avLst/>
          </a:prstGeom>
        </p:spPr>
        <p:txBody>
          <a:bodyPr wrap="square">
            <a:spAutoFit/>
          </a:bodyPr>
          <a:lstStyle/>
          <a:p>
            <a:pPr marL="285750" indent="-285750" algn="just">
              <a:lnSpc>
                <a:spcPct val="12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Cấu trúc của một package (ví dụ)</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34393324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33</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2: Functions &amp; Modules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0" name="Rectangle 19"/>
          <p:cNvSpPr/>
          <p:nvPr/>
        </p:nvSpPr>
        <p:spPr>
          <a:xfrm>
            <a:off x="3060021" y="120966"/>
            <a:ext cx="8903090" cy="554126"/>
          </a:xfrm>
          <a:prstGeom prst="rect">
            <a:avLst/>
          </a:prstGeom>
        </p:spPr>
        <p:txBody>
          <a:bodyPr wrap="square">
            <a:spAutoFit/>
          </a:bodyPr>
          <a:lstStyle/>
          <a:p>
            <a:pPr algn="r">
              <a:lnSpc>
                <a:spcPct val="120000"/>
              </a:lnSpc>
            </a:pPr>
            <a:r>
              <a:rPr lang="en-US" sz="2800" b="1" dirty="0" smtClean="0">
                <a:solidFill>
                  <a:schemeClr val="bg1"/>
                </a:solidFill>
                <a:latin typeface="Bahnschrift SemiBold" panose="020B0502040204020203" pitchFamily="34" charset="0"/>
                <a:cs typeface="Arial" panose="020B0604020202020204" pitchFamily="34" charset="0"/>
              </a:rPr>
              <a:t>Python package </a:t>
            </a:r>
          </a:p>
        </p:txBody>
      </p:sp>
      <p:sp>
        <p:nvSpPr>
          <p:cNvPr id="2" name="Rectangle 1"/>
          <p:cNvSpPr/>
          <p:nvPr/>
        </p:nvSpPr>
        <p:spPr>
          <a:xfrm>
            <a:off x="-6352" y="889001"/>
            <a:ext cx="2139952" cy="5553364"/>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320000"/>
              </a:lnSpc>
            </a:pPr>
            <a:r>
              <a:rPr lang="en-US" b="1" dirty="0" smtClean="0">
                <a:solidFill>
                  <a:schemeClr val="bg2">
                    <a:lumMod val="50000"/>
                  </a:schemeClr>
                </a:solidFill>
                <a:latin typeface="Arial" panose="020B0604020202020204" pitchFamily="34" charset="0"/>
                <a:cs typeface="Arial" panose="020B0604020202020204" pitchFamily="34" charset="0"/>
              </a:rPr>
              <a:t>BÀI 2</a:t>
            </a:r>
          </a:p>
          <a:p>
            <a:pPr algn="ctr">
              <a:lnSpc>
                <a:spcPct val="320000"/>
              </a:lnSpc>
            </a:pPr>
            <a:r>
              <a:rPr lang="en-US" b="1" dirty="0" smtClean="0">
                <a:solidFill>
                  <a:schemeClr val="bg2">
                    <a:lumMod val="50000"/>
                  </a:schemeClr>
                </a:solidFill>
                <a:latin typeface="Arial" panose="020B0604020202020204" pitchFamily="34" charset="0"/>
                <a:cs typeface="Arial" panose="020B0604020202020204" pitchFamily="34" charset="0"/>
              </a:rPr>
              <a:t>Python </a:t>
            </a:r>
            <a:r>
              <a:rPr lang="en-US" b="1" dirty="0">
                <a:solidFill>
                  <a:schemeClr val="bg2">
                    <a:lumMod val="50000"/>
                  </a:schemeClr>
                </a:solidFill>
                <a:latin typeface="Arial" panose="020B0604020202020204" pitchFamily="34" charset="0"/>
                <a:cs typeface="Arial" panose="020B0604020202020204" pitchFamily="34" charset="0"/>
              </a:rPr>
              <a:t>functions</a:t>
            </a:r>
          </a:p>
          <a:p>
            <a:pPr algn="ctr">
              <a:lnSpc>
                <a:spcPct val="320000"/>
              </a:lnSpc>
            </a:pPr>
            <a:r>
              <a:rPr lang="en-US" b="1" dirty="0" smtClean="0">
                <a:solidFill>
                  <a:schemeClr val="bg2">
                    <a:lumMod val="50000"/>
                  </a:schemeClr>
                </a:solidFill>
                <a:latin typeface="Arial" panose="020B0604020202020204" pitchFamily="34" charset="0"/>
                <a:cs typeface="Arial" panose="020B0604020202020204" pitchFamily="34" charset="0"/>
              </a:rPr>
              <a:t>Arguments</a:t>
            </a:r>
            <a:endParaRPr lang="en-US" b="1" dirty="0">
              <a:solidFill>
                <a:schemeClr val="bg2">
                  <a:lumMod val="50000"/>
                </a:schemeClr>
              </a:solidFill>
              <a:latin typeface="Arial" panose="020B0604020202020204" pitchFamily="34" charset="0"/>
              <a:cs typeface="Arial" panose="020B0604020202020204" pitchFamily="34" charset="0"/>
            </a:endParaRP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Global variables</a:t>
            </a:r>
          </a:p>
          <a:p>
            <a:pPr algn="ctr">
              <a:lnSpc>
                <a:spcPct val="320000"/>
              </a:lnSpc>
            </a:pPr>
            <a:r>
              <a:rPr lang="en-US" b="1" dirty="0">
                <a:solidFill>
                  <a:schemeClr val="bg2">
                    <a:lumMod val="50000"/>
                  </a:schemeClr>
                </a:solidFill>
                <a:latin typeface="Arial" panose="020B0604020202020204" pitchFamily="34" charset="0"/>
                <a:cs typeface="Arial" panose="020B0604020202020204" pitchFamily="34" charset="0"/>
              </a:rPr>
              <a:t>Python modules</a:t>
            </a:r>
          </a:p>
          <a:p>
            <a:pPr algn="ctr">
              <a:lnSpc>
                <a:spcPct val="320000"/>
              </a:lnSpc>
            </a:pPr>
            <a:r>
              <a:rPr lang="en-US" b="1" dirty="0">
                <a:solidFill>
                  <a:schemeClr val="bg2">
                    <a:lumMod val="10000"/>
                  </a:schemeClr>
                </a:solidFill>
                <a:latin typeface="Arial" panose="020B0604020202020204" pitchFamily="34" charset="0"/>
                <a:cs typeface="Arial" panose="020B0604020202020204" pitchFamily="34" charset="0"/>
              </a:rPr>
              <a:t>Python </a:t>
            </a:r>
            <a:r>
              <a:rPr lang="en-US" b="1" dirty="0" smtClean="0">
                <a:solidFill>
                  <a:schemeClr val="bg2">
                    <a:lumMod val="10000"/>
                  </a:schemeClr>
                </a:solidFill>
                <a:latin typeface="Arial" panose="020B0604020202020204" pitchFamily="34" charset="0"/>
                <a:cs typeface="Arial" panose="020B0604020202020204" pitchFamily="34" charset="0"/>
              </a:rPr>
              <a:t>package</a:t>
            </a:r>
          </a:p>
          <a:p>
            <a:pPr algn="ctr">
              <a:lnSpc>
                <a:spcPct val="320000"/>
              </a:lnSpc>
            </a:pPr>
            <a:endParaRPr lang="en-US" b="1" dirty="0">
              <a:solidFill>
                <a:schemeClr val="bg2">
                  <a:lumMod val="50000"/>
                </a:schemeClr>
              </a:solidFill>
              <a:latin typeface="Arial" panose="020B0604020202020204" pitchFamily="34" charset="0"/>
              <a:cs typeface="Arial" panose="020B0604020202020204" pitchFamily="34" charset="0"/>
            </a:endParaRPr>
          </a:p>
        </p:txBody>
      </p:sp>
      <p:sp>
        <p:nvSpPr>
          <p:cNvPr id="15" name="Rectangle 14"/>
          <p:cNvSpPr/>
          <p:nvPr/>
        </p:nvSpPr>
        <p:spPr>
          <a:xfrm>
            <a:off x="2410237" y="987791"/>
            <a:ext cx="8858204" cy="570541"/>
          </a:xfrm>
          <a:prstGeom prst="rect">
            <a:avLst/>
          </a:prstGeom>
        </p:spPr>
        <p:txBody>
          <a:bodyPr wrap="square">
            <a:spAutoFit/>
          </a:bodyPr>
          <a:lstStyle/>
          <a:p>
            <a:pPr>
              <a:lnSpc>
                <a:spcPct val="120000"/>
              </a:lnSpc>
            </a:pPr>
            <a:r>
              <a:rPr lang="en-US" sz="2800" b="1" dirty="0" smtClean="0">
                <a:solidFill>
                  <a:srgbClr val="C00000"/>
                </a:solidFill>
                <a:latin typeface="Bahnschrift SemiBold" panose="020B0502040204020203" pitchFamily="34" charset="0"/>
                <a:cs typeface="Arial" panose="020B0604020202020204" pitchFamily="34" charset="0"/>
                <a:sym typeface="Wingdings" panose="05000000000000000000" pitchFamily="2" charset="2"/>
              </a:rPr>
              <a:t> </a:t>
            </a:r>
            <a:r>
              <a:rPr lang="en-US" sz="2800" b="1" dirty="0" smtClean="0">
                <a:solidFill>
                  <a:srgbClr val="C00000"/>
                </a:solidFill>
                <a:latin typeface="Bahnschrift SemiBold" panose="020B0502040204020203" pitchFamily="34" charset="0"/>
                <a:cs typeface="Arial" panose="020B0604020202020204" pitchFamily="34" charset="0"/>
              </a:rPr>
              <a:t>BÀI TẬP 2.3</a:t>
            </a:r>
          </a:p>
        </p:txBody>
      </p:sp>
      <p:sp>
        <p:nvSpPr>
          <p:cNvPr id="24" name="Rectangle 23"/>
          <p:cNvSpPr/>
          <p:nvPr/>
        </p:nvSpPr>
        <p:spPr>
          <a:xfrm>
            <a:off x="2410237" y="1607060"/>
            <a:ext cx="6921469" cy="461217"/>
          </a:xfrm>
          <a:prstGeom prst="rect">
            <a:avLst/>
          </a:prstGeom>
        </p:spPr>
        <p:txBody>
          <a:bodyPr wrap="square">
            <a:spAutoFit/>
          </a:bodyPr>
          <a:lstStyle/>
          <a:p>
            <a:pPr marL="285750" indent="-285750" algn="just">
              <a:lnSpc>
                <a:spcPct val="12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Tạo một package theo cấu trúc sau</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grpSp>
        <p:nvGrpSpPr>
          <p:cNvPr id="41" name="Group 40"/>
          <p:cNvGrpSpPr/>
          <p:nvPr/>
        </p:nvGrpSpPr>
        <p:grpSpPr>
          <a:xfrm>
            <a:off x="5820572" y="1667510"/>
            <a:ext cx="5737582" cy="2852906"/>
            <a:chOff x="4153931" y="2386896"/>
            <a:chExt cx="5737582" cy="2852906"/>
          </a:xfrm>
        </p:grpSpPr>
        <p:sp>
          <p:nvSpPr>
            <p:cNvPr id="11" name="Rectangle 10"/>
            <p:cNvSpPr/>
            <p:nvPr/>
          </p:nvSpPr>
          <p:spPr>
            <a:xfrm>
              <a:off x="5870971" y="2386896"/>
              <a:ext cx="1535668" cy="574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MYPACK</a:t>
              </a:r>
              <a:endParaRPr lang="vi-VN" dirty="0"/>
            </a:p>
          </p:txBody>
        </p:sp>
        <p:sp>
          <p:nvSpPr>
            <p:cNvPr id="18" name="Rectangle 17"/>
            <p:cNvSpPr/>
            <p:nvPr/>
          </p:nvSpPr>
          <p:spPr>
            <a:xfrm>
              <a:off x="4153931" y="3602964"/>
              <a:ext cx="1535668" cy="574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SUBPACK1</a:t>
              </a:r>
              <a:endParaRPr lang="vi-VN" dirty="0"/>
            </a:p>
          </p:txBody>
        </p:sp>
        <p:sp>
          <p:nvSpPr>
            <p:cNvPr id="19" name="Rectangle 18"/>
            <p:cNvSpPr/>
            <p:nvPr/>
          </p:nvSpPr>
          <p:spPr>
            <a:xfrm>
              <a:off x="7406639" y="3602964"/>
              <a:ext cx="1535668" cy="574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SUBPACK2</a:t>
              </a:r>
              <a:endParaRPr lang="vi-VN" dirty="0"/>
            </a:p>
          </p:txBody>
        </p:sp>
        <p:cxnSp>
          <p:nvCxnSpPr>
            <p:cNvPr id="16" name="Straight Connector 15"/>
            <p:cNvCxnSpPr>
              <a:stCxn id="11" idx="2"/>
            </p:cNvCxnSpPr>
            <p:nvPr/>
          </p:nvCxnSpPr>
          <p:spPr>
            <a:xfrm>
              <a:off x="6638805" y="2961662"/>
              <a:ext cx="0" cy="304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921765" y="3265714"/>
              <a:ext cx="32527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18" idx="0"/>
            </p:cNvCxnSpPr>
            <p:nvPr/>
          </p:nvCxnSpPr>
          <p:spPr>
            <a:xfrm>
              <a:off x="4921765" y="3265714"/>
              <a:ext cx="0" cy="337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9" idx="0"/>
            </p:cNvCxnSpPr>
            <p:nvPr/>
          </p:nvCxnSpPr>
          <p:spPr>
            <a:xfrm flipV="1">
              <a:off x="8174473" y="3265714"/>
              <a:ext cx="0" cy="337250"/>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103137" y="4665036"/>
              <a:ext cx="1535668" cy="574766"/>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a:solidFill>
                    <a:srgbClr val="005064"/>
                  </a:solidFill>
                </a:rPr>
                <a:t>m</a:t>
              </a:r>
              <a:r>
                <a:rPr lang="vi-VN" b="1" dirty="0" smtClean="0">
                  <a:solidFill>
                    <a:srgbClr val="005064"/>
                  </a:solidFill>
                </a:rPr>
                <a:t>odule1.py</a:t>
              </a:r>
              <a:endParaRPr lang="vi-VN" b="1" dirty="0">
                <a:solidFill>
                  <a:srgbClr val="005064"/>
                </a:solidFill>
              </a:endParaRPr>
            </a:p>
          </p:txBody>
        </p:sp>
        <p:sp>
          <p:nvSpPr>
            <p:cNvPr id="31" name="Rectangle 30"/>
            <p:cNvSpPr/>
            <p:nvPr/>
          </p:nvSpPr>
          <p:spPr>
            <a:xfrm>
              <a:off x="8355845" y="4521344"/>
              <a:ext cx="1535668" cy="574766"/>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dirty="0" smtClean="0">
                  <a:solidFill>
                    <a:srgbClr val="005064"/>
                  </a:solidFill>
                </a:rPr>
                <a:t>module2.py</a:t>
              </a:r>
              <a:endParaRPr lang="vi-VN" b="1" dirty="0">
                <a:solidFill>
                  <a:srgbClr val="005064"/>
                </a:solidFill>
              </a:endParaRPr>
            </a:p>
          </p:txBody>
        </p:sp>
        <p:cxnSp>
          <p:nvCxnSpPr>
            <p:cNvPr id="33" name="Straight Connector 32"/>
            <p:cNvCxnSpPr>
              <a:stCxn id="18" idx="2"/>
            </p:cNvCxnSpPr>
            <p:nvPr/>
          </p:nvCxnSpPr>
          <p:spPr>
            <a:xfrm>
              <a:off x="4921765" y="4177730"/>
              <a:ext cx="0" cy="7746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0" idx="1"/>
            </p:cNvCxnSpPr>
            <p:nvPr/>
          </p:nvCxnSpPr>
          <p:spPr>
            <a:xfrm flipH="1">
              <a:off x="4921765" y="4952419"/>
              <a:ext cx="181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181338" y="4034038"/>
              <a:ext cx="0" cy="7746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8174473" y="4808727"/>
              <a:ext cx="18137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0" name="Rectangle 39"/>
          <p:cNvSpPr/>
          <p:nvPr/>
        </p:nvSpPr>
        <p:spPr>
          <a:xfrm>
            <a:off x="2844800" y="4995780"/>
            <a:ext cx="7962900" cy="424732"/>
          </a:xfrm>
          <a:prstGeom prst="rect">
            <a:avLst/>
          </a:prstGeom>
        </p:spPr>
        <p:txBody>
          <a:bodyPr wrap="square">
            <a:spAutoFit/>
          </a:bodyPr>
          <a:lstStyle/>
          <a:p>
            <a:pPr algn="just">
              <a:lnSpc>
                <a:spcPct val="120000"/>
              </a:lnSpc>
            </a:pPr>
            <a:r>
              <a:rPr lang="vi-VN" dirty="0" smtClean="0">
                <a:solidFill>
                  <a:srgbClr val="00B050"/>
                </a:solidFill>
                <a:latin typeface="Arial" panose="020B0604020202020204" pitchFamily="34" charset="0"/>
                <a:cs typeface="Arial" panose="020B0604020202020204" pitchFamily="34" charset="0"/>
                <a:sym typeface="Symbol" panose="05050102010706020507" pitchFamily="18" charset="2"/>
              </a:rPr>
              <a:t>Với module1.py và module2.py là hai module đã tạo ra ở BÀI TẬP 2.2</a:t>
            </a:r>
          </a:p>
        </p:txBody>
      </p:sp>
      <p:sp>
        <p:nvSpPr>
          <p:cNvPr id="42" name="Rectangle 41"/>
          <p:cNvSpPr/>
          <p:nvPr/>
        </p:nvSpPr>
        <p:spPr>
          <a:xfrm>
            <a:off x="2443253" y="5581060"/>
            <a:ext cx="8999447" cy="498598"/>
          </a:xfrm>
          <a:prstGeom prst="rect">
            <a:avLst/>
          </a:prstGeom>
        </p:spPr>
        <p:txBody>
          <a:bodyPr wrap="square">
            <a:spAutoFit/>
          </a:bodyPr>
          <a:lstStyle/>
          <a:p>
            <a:pPr marL="285750" indent="-285750" algn="just">
              <a:lnSpc>
                <a:spcPct val="12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Viết chương trình như trong BÀI TẬP 2.2 để sử dụng package</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13400207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34</a:t>
            </a:fld>
            <a:endParaRPr lang="ru-RU" b="1" dirty="0">
              <a:solidFill>
                <a:schemeClr val="bg1"/>
              </a:solidFill>
            </a:endParaRPr>
          </a:p>
        </p:txBody>
      </p:sp>
      <p:sp>
        <p:nvSpPr>
          <p:cNvPr id="2" name="Rectangle 1"/>
          <p:cNvSpPr/>
          <p:nvPr/>
        </p:nvSpPr>
        <p:spPr>
          <a:xfrm>
            <a:off x="840119" y="2274525"/>
            <a:ext cx="10534463" cy="2064155"/>
          </a:xfrm>
          <a:prstGeom prst="rect">
            <a:avLst/>
          </a:prstGeom>
        </p:spPr>
        <p:txBody>
          <a:bodyPr wrap="square">
            <a:spAutoFit/>
          </a:bodyPr>
          <a:lstStyle/>
          <a:p>
            <a:pPr algn="ctr">
              <a:lnSpc>
                <a:spcPct val="120000"/>
              </a:lnSpc>
              <a:spcBef>
                <a:spcPts val="400"/>
              </a:spcBef>
              <a:spcAft>
                <a:spcPts val="0"/>
              </a:spcAft>
            </a:pPr>
            <a:r>
              <a:rPr lang="nl-NL" sz="5000" b="1" dirty="0" smtClean="0">
                <a:solidFill>
                  <a:srgbClr val="005064"/>
                </a:solidFill>
                <a:latin typeface="Book Antiqua" panose="02040602050305030304" pitchFamily="18" charset="0"/>
              </a:rPr>
              <a:t>B</a:t>
            </a:r>
            <a:r>
              <a:rPr lang="vi-VN" sz="5000" b="1" dirty="0" smtClean="0">
                <a:solidFill>
                  <a:srgbClr val="005064"/>
                </a:solidFill>
                <a:latin typeface="Book Antiqua" panose="02040602050305030304" pitchFamily="18" charset="0"/>
              </a:rPr>
              <a:t>ÀI</a:t>
            </a:r>
            <a:r>
              <a:rPr lang="nl-NL" sz="5000" b="1" dirty="0" smtClean="0">
                <a:solidFill>
                  <a:srgbClr val="005064"/>
                </a:solidFill>
                <a:latin typeface="Book Antiqua" panose="02040602050305030304" pitchFamily="18" charset="0"/>
              </a:rPr>
              <a:t> </a:t>
            </a:r>
            <a:r>
              <a:rPr lang="vi-VN" sz="5000" b="1" dirty="0" smtClean="0">
                <a:solidFill>
                  <a:srgbClr val="005064"/>
                </a:solidFill>
                <a:latin typeface="Book Antiqua" panose="02040602050305030304" pitchFamily="18" charset="0"/>
              </a:rPr>
              <a:t>3</a:t>
            </a:r>
          </a:p>
          <a:p>
            <a:pPr algn="ctr">
              <a:lnSpc>
                <a:spcPct val="120000"/>
              </a:lnSpc>
              <a:spcBef>
                <a:spcPts val="400"/>
              </a:spcBef>
              <a:spcAft>
                <a:spcPts val="0"/>
              </a:spcAft>
            </a:pPr>
            <a:r>
              <a:rPr lang="vi-VN" sz="5400" b="1" dirty="0" smtClean="0">
                <a:solidFill>
                  <a:srgbClr val="005064"/>
                </a:solidFill>
                <a:latin typeface="Times New Roman" panose="02020603050405020304" pitchFamily="18" charset="0"/>
              </a:rPr>
              <a:t>DATA STRUCTURES</a:t>
            </a:r>
            <a:endParaRPr lang="vi-VN" sz="5000" b="1" dirty="0">
              <a:solidFill>
                <a:srgbClr val="005064"/>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383731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35</a:t>
            </a:fld>
            <a:endParaRPr lang="ru-RU" b="1" dirty="0">
              <a:solidFill>
                <a:schemeClr val="bg1"/>
              </a:solidFill>
            </a:endParaRPr>
          </a:p>
        </p:txBody>
      </p:sp>
      <p:sp>
        <p:nvSpPr>
          <p:cNvPr id="17" name="Rectangle 16"/>
          <p:cNvSpPr/>
          <p:nvPr/>
        </p:nvSpPr>
        <p:spPr>
          <a:xfrm>
            <a:off x="1279327" y="1237007"/>
            <a:ext cx="10254673" cy="535531"/>
          </a:xfrm>
          <a:prstGeom prst="rect">
            <a:avLst/>
          </a:prstGeom>
        </p:spPr>
        <p:txBody>
          <a:bodyPr wrap="square">
            <a:spAutoFit/>
          </a:bodyPr>
          <a:lstStyle/>
          <a:p>
            <a:pPr algn="just">
              <a:lnSpc>
                <a:spcPct val="120000"/>
              </a:lnSpc>
              <a:spcBef>
                <a:spcPts val="400"/>
              </a:spcBef>
            </a:pPr>
            <a:r>
              <a:rPr lang="vi-VN" sz="2400" b="1" dirty="0" smtClean="0">
                <a:solidFill>
                  <a:schemeClr val="accent2">
                    <a:lumMod val="75000"/>
                  </a:schemeClr>
                </a:solidFill>
                <a:ea typeface="Times New Roman" panose="02020603050405020304" pitchFamily="18" charset="0"/>
                <a:sym typeface="Wingdings" panose="05000000000000000000" pitchFamily="2" charset="2"/>
              </a:rPr>
              <a:t>BÀI 3: DATA STRUCTURES</a:t>
            </a:r>
            <a:endParaRPr lang="vi-VN" sz="2400" b="1" dirty="0">
              <a:solidFill>
                <a:schemeClr val="accent2">
                  <a:lumMod val="75000"/>
                </a:schemeClr>
              </a:solidFill>
              <a:ea typeface="Times New Roman" panose="02020603050405020304" pitchFamily="18" charset="0"/>
            </a:endParaRPr>
          </a:p>
        </p:txBody>
      </p:sp>
      <p:sp>
        <p:nvSpPr>
          <p:cNvPr id="20" name="Rectangle 19"/>
          <p:cNvSpPr/>
          <p:nvPr/>
        </p:nvSpPr>
        <p:spPr>
          <a:xfrm>
            <a:off x="1279328" y="2147962"/>
            <a:ext cx="10020300" cy="3785652"/>
          </a:xfrm>
          <a:prstGeom prst="rect">
            <a:avLst/>
          </a:prstGeom>
        </p:spPr>
        <p:txBody>
          <a:bodyPr wrap="square">
            <a:spAutoFit/>
          </a:bodyPr>
          <a:lstStyle/>
          <a:p>
            <a:pPr marL="342900" indent="-342900">
              <a:lnSpc>
                <a:spcPct val="120000"/>
              </a:lnSpc>
              <a:buFont typeface="Arial" panose="020B0604020202020204" pitchFamily="34" charset="0"/>
              <a:buChar char="•"/>
            </a:pPr>
            <a:r>
              <a:rPr lang="en-US" sz="4000" b="1" dirty="0" smtClean="0">
                <a:solidFill>
                  <a:srgbClr val="005064"/>
                </a:solidFill>
                <a:latin typeface="Bahnschrift SemiBold" panose="020B0502040204020203" pitchFamily="34" charset="0"/>
                <a:cs typeface="Arial" panose="020B0604020202020204" pitchFamily="34" charset="0"/>
              </a:rPr>
              <a:t>Python list</a:t>
            </a:r>
          </a:p>
          <a:p>
            <a:pPr marL="342900" indent="-342900">
              <a:lnSpc>
                <a:spcPct val="120000"/>
              </a:lnSpc>
              <a:buFont typeface="Arial" panose="020B0604020202020204" pitchFamily="34" charset="0"/>
              <a:buChar char="•"/>
            </a:pPr>
            <a:r>
              <a:rPr lang="en-US" sz="4000" b="1" dirty="0" smtClean="0">
                <a:solidFill>
                  <a:srgbClr val="005064"/>
                </a:solidFill>
                <a:latin typeface="Bahnschrift SemiBold" panose="020B0502040204020203" pitchFamily="34" charset="0"/>
                <a:cs typeface="Arial" panose="020B0604020202020204" pitchFamily="34" charset="0"/>
              </a:rPr>
              <a:t>Python tuple</a:t>
            </a:r>
          </a:p>
          <a:p>
            <a:pPr marL="342900" indent="-342900">
              <a:lnSpc>
                <a:spcPct val="120000"/>
              </a:lnSpc>
              <a:buFont typeface="Arial" panose="020B0604020202020204" pitchFamily="34" charset="0"/>
              <a:buChar char="•"/>
            </a:pPr>
            <a:r>
              <a:rPr lang="en-US" sz="4000" b="1" dirty="0" smtClean="0">
                <a:solidFill>
                  <a:srgbClr val="005064"/>
                </a:solidFill>
                <a:latin typeface="Bahnschrift SemiBold" panose="020B0502040204020203" pitchFamily="34" charset="0"/>
                <a:cs typeface="Arial" panose="020B0604020202020204" pitchFamily="34" charset="0"/>
              </a:rPr>
              <a:t>Python set</a:t>
            </a:r>
          </a:p>
          <a:p>
            <a:pPr marL="342900" indent="-342900">
              <a:lnSpc>
                <a:spcPct val="120000"/>
              </a:lnSpc>
              <a:buFont typeface="Arial" panose="020B0604020202020204" pitchFamily="34" charset="0"/>
              <a:buChar char="•"/>
            </a:pPr>
            <a:r>
              <a:rPr lang="en-US" sz="4000" b="1" dirty="0" smtClean="0">
                <a:solidFill>
                  <a:srgbClr val="005064"/>
                </a:solidFill>
                <a:latin typeface="Bahnschrift SemiBold" panose="020B0502040204020203" pitchFamily="34" charset="0"/>
                <a:cs typeface="Arial" panose="020B0604020202020204" pitchFamily="34" charset="0"/>
              </a:rPr>
              <a:t>Python dictionary</a:t>
            </a:r>
          </a:p>
          <a:p>
            <a:pPr marL="342900" indent="-342900">
              <a:lnSpc>
                <a:spcPct val="120000"/>
              </a:lnSpc>
              <a:buFont typeface="Arial" panose="020B0604020202020204" pitchFamily="34" charset="0"/>
              <a:buChar char="•"/>
            </a:pPr>
            <a:r>
              <a:rPr lang="en-US" sz="4000" b="1" dirty="0" smtClean="0">
                <a:solidFill>
                  <a:srgbClr val="005064"/>
                </a:solidFill>
                <a:latin typeface="Bahnschrift SemiBold" panose="020B0502040204020203" pitchFamily="34" charset="0"/>
                <a:cs typeface="Arial" panose="020B0604020202020204" pitchFamily="34" charset="0"/>
              </a:rPr>
              <a:t>Python string</a:t>
            </a:r>
          </a:p>
        </p:txBody>
      </p:sp>
    </p:spTree>
    <p:extLst>
      <p:ext uri="{BB962C8B-B14F-4D97-AF65-F5344CB8AC3E}">
        <p14:creationId xmlns:p14="http://schemas.microsoft.com/office/powerpoint/2010/main" val="7098949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36</a:t>
            </a:fld>
            <a:endParaRPr lang="ru-RU" b="1" dirty="0">
              <a:solidFill>
                <a:schemeClr val="bg1"/>
              </a:solidFill>
            </a:endParaRPr>
          </a:p>
        </p:txBody>
      </p:sp>
      <p:sp>
        <p:nvSpPr>
          <p:cNvPr id="13" name="Rectangle 12"/>
          <p:cNvSpPr/>
          <p:nvPr/>
        </p:nvSpPr>
        <p:spPr>
          <a:xfrm>
            <a:off x="5689599" y="6470202"/>
            <a:ext cx="4396509" cy="402611"/>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0" name="Rectangle 19"/>
          <p:cNvSpPr/>
          <p:nvPr/>
        </p:nvSpPr>
        <p:spPr>
          <a:xfrm>
            <a:off x="1288452" y="2543436"/>
            <a:ext cx="9615095" cy="1411669"/>
          </a:xfrm>
          <a:prstGeom prst="rect">
            <a:avLst/>
          </a:prstGeom>
        </p:spPr>
        <p:txBody>
          <a:bodyPr wrap="square">
            <a:spAutoFit/>
          </a:bodyPr>
          <a:lstStyle/>
          <a:p>
            <a:pPr algn="ctr">
              <a:lnSpc>
                <a:spcPct val="120000"/>
              </a:lnSpc>
            </a:pPr>
            <a:r>
              <a:rPr lang="en-US" sz="8000" b="1" dirty="0" smtClean="0">
                <a:solidFill>
                  <a:srgbClr val="005064"/>
                </a:solidFill>
                <a:latin typeface="Bahnschrift SemiBold" panose="020B0502040204020203" pitchFamily="34" charset="0"/>
                <a:cs typeface="Arial" panose="020B0604020202020204" pitchFamily="34" charset="0"/>
              </a:rPr>
              <a:t>Python list</a:t>
            </a:r>
          </a:p>
        </p:txBody>
      </p:sp>
    </p:spTree>
    <p:extLst>
      <p:ext uri="{BB962C8B-B14F-4D97-AF65-F5344CB8AC3E}">
        <p14:creationId xmlns:p14="http://schemas.microsoft.com/office/powerpoint/2010/main" val="25244486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37</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smtClean="0">
                <a:solidFill>
                  <a:srgbClr val="005064"/>
                </a:solidFill>
                <a:latin typeface="Arial" panose="020B0604020202020204" pitchFamily="34" charset="0"/>
                <a:cs typeface="Arial" panose="020B0604020202020204" pitchFamily="34" charset="0"/>
                <a:sym typeface="Symbol" panose="05050102010706020507" pitchFamily="18" charset="2"/>
              </a:rPr>
              <a:t>List (danh sách)</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54126"/>
          </a:xfrm>
          <a:prstGeom prst="rect">
            <a:avLst/>
          </a:prstGeom>
        </p:spPr>
        <p:txBody>
          <a:bodyPr wrap="square">
            <a:spAutoFit/>
          </a:bodyPr>
          <a:lstStyle/>
          <a:p>
            <a:pPr algn="r">
              <a:lnSpc>
                <a:spcPct val="120000"/>
              </a:lnSpc>
            </a:pPr>
            <a:r>
              <a:rPr lang="en-US" sz="2800" b="1" dirty="0" smtClean="0">
                <a:solidFill>
                  <a:schemeClr val="bg1"/>
                </a:solidFill>
                <a:latin typeface="Bahnschrift SemiBold" panose="020B0502040204020203" pitchFamily="34" charset="0"/>
                <a:cs typeface="Arial" panose="020B0604020202020204" pitchFamily="34" charset="0"/>
              </a:rPr>
              <a:t>Python list </a:t>
            </a:r>
          </a:p>
        </p:txBody>
      </p:sp>
      <p:sp>
        <p:nvSpPr>
          <p:cNvPr id="34" name="Rectangle 33"/>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smtClean="0">
                <a:solidFill>
                  <a:schemeClr val="bg2">
                    <a:lumMod val="50000"/>
                  </a:schemeClr>
                </a:solidFill>
                <a:latin typeface="Arial" panose="020B0604020202020204" pitchFamily="34" charset="0"/>
                <a:cs typeface="Arial" panose="020B0604020202020204" pitchFamily="34" charset="0"/>
              </a:rPr>
              <a:t>BÀI 3</a:t>
            </a:r>
          </a:p>
          <a:p>
            <a:pPr algn="ctr"/>
            <a:r>
              <a:rPr lang="en-US" sz="2400" dirty="0" smtClean="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b="1" dirty="0" smtClean="0">
                <a:solidFill>
                  <a:srgbClr val="002060"/>
                </a:solidFill>
                <a:latin typeface="Arial" panose="020B0604020202020204" pitchFamily="34" charset="0"/>
                <a:cs typeface="Arial" panose="020B0604020202020204" pitchFamily="34" charset="0"/>
              </a:rPr>
              <a:t> </a:t>
            </a:r>
            <a:r>
              <a:rPr lang="en-US" sz="2400" b="1" dirty="0" smtClean="0">
                <a:solidFill>
                  <a:srgbClr val="002060"/>
                </a:solidFill>
                <a:latin typeface="Bahnschrift Light" panose="020B0502040204020203" pitchFamily="34" charset="0"/>
                <a:cs typeface="Arial" panose="020B0604020202020204" pitchFamily="34" charset="0"/>
              </a:rPr>
              <a:t>List</a:t>
            </a:r>
            <a:endParaRPr lang="en-US" sz="2400" b="1" dirty="0">
              <a:solidFill>
                <a:srgbClr val="002060"/>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Tuple</a:t>
            </a:r>
            <a:endParaRPr lang="en-US" sz="2400" dirty="0">
              <a:solidFill>
                <a:schemeClr val="bg2">
                  <a:lumMod val="50000"/>
                </a:schemeClr>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Set</a:t>
            </a:r>
            <a:endParaRPr lang="en-US" sz="2400" dirty="0">
              <a:solidFill>
                <a:schemeClr val="bg2">
                  <a:lumMod val="50000"/>
                </a:schemeClr>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Dictionary</a:t>
            </a: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smtClean="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35" name="Rectangle 34"/>
          <p:cNvSpPr/>
          <p:nvPr/>
        </p:nvSpPr>
        <p:spPr>
          <a:xfrm>
            <a:off x="2228864" y="1615746"/>
            <a:ext cx="6921469" cy="461217"/>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Cấu trúc để lưu trữ một dãy các phần tử</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37" name="Rectangle 36"/>
          <p:cNvSpPr/>
          <p:nvPr/>
        </p:nvSpPr>
        <p:spPr>
          <a:xfrm>
            <a:off x="2228864" y="2304767"/>
            <a:ext cx="6921469" cy="461217"/>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Khởi tạo một list:</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43" name="Rectangle 42"/>
          <p:cNvSpPr/>
          <p:nvPr/>
        </p:nvSpPr>
        <p:spPr>
          <a:xfrm>
            <a:off x="5156183" y="2287681"/>
            <a:ext cx="5384817" cy="867482"/>
          </a:xfrm>
          <a:prstGeom prst="rect">
            <a:avLst/>
          </a:prstGeom>
        </p:spPr>
        <p:txBody>
          <a:bodyPr wrap="square">
            <a:spAutoFit/>
          </a:bodyPr>
          <a:lstStyle/>
          <a:p>
            <a:pPr algn="just">
              <a:lnSpc>
                <a:spcPct val="120000"/>
              </a:lnSpc>
            </a:pPr>
            <a:r>
              <a:rPr lang="en-US" sz="2200" b="1" dirty="0" smtClean="0">
                <a:solidFill>
                  <a:srgbClr val="FF6600"/>
                </a:solidFill>
                <a:latin typeface="Arial" panose="020B0604020202020204" pitchFamily="34" charset="0"/>
                <a:cs typeface="Arial" panose="020B0604020202020204" pitchFamily="34" charset="0"/>
                <a:sym typeface="Symbol" panose="05050102010706020507" pitchFamily="18" charset="2"/>
              </a:rPr>
              <a:t>a = [1, 3, 2, 4, 5]</a:t>
            </a:r>
          </a:p>
          <a:p>
            <a:pPr algn="just">
              <a:lnSpc>
                <a:spcPct val="120000"/>
              </a:lnSpc>
            </a:pPr>
            <a:r>
              <a:rPr lang="en-US" sz="2200" b="1" dirty="0" smtClean="0">
                <a:solidFill>
                  <a:srgbClr val="FF6600"/>
                </a:solidFill>
                <a:latin typeface="Arial" panose="020B0604020202020204" pitchFamily="34" charset="0"/>
                <a:cs typeface="Arial" panose="020B0604020202020204" pitchFamily="34" charset="0"/>
                <a:sym typeface="Symbol" panose="05050102010706020507" pitchFamily="18" charset="2"/>
              </a:rPr>
              <a:t>b = [“Hoa”, “Hải”, “Hồng”, “Hoàng”]</a:t>
            </a:r>
            <a:endParaRPr lang="en-US" sz="2200" b="1" dirty="0">
              <a:solidFill>
                <a:srgbClr val="FF6600"/>
              </a:solidFill>
              <a:latin typeface="Arial" panose="020B0604020202020204" pitchFamily="34" charset="0"/>
              <a:cs typeface="Arial" panose="020B0604020202020204" pitchFamily="34" charset="0"/>
              <a:sym typeface="Symbol" panose="05050102010706020507" pitchFamily="18" charset="2"/>
            </a:endParaRPr>
          </a:p>
        </p:txBody>
      </p:sp>
      <p:sp>
        <p:nvSpPr>
          <p:cNvPr id="44" name="Rectangle 43"/>
          <p:cNvSpPr/>
          <p:nvPr/>
        </p:nvSpPr>
        <p:spPr>
          <a:xfrm>
            <a:off x="2254247" y="3929103"/>
            <a:ext cx="8545354" cy="498598"/>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Các phần tử trong một list không nhất thiết phải cùng kiểu:</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14" name="Rectangle 13"/>
          <p:cNvSpPr/>
          <p:nvPr/>
        </p:nvSpPr>
        <p:spPr>
          <a:xfrm>
            <a:off x="4288867" y="4449636"/>
            <a:ext cx="5109091" cy="461217"/>
          </a:xfrm>
          <a:prstGeom prst="rect">
            <a:avLst/>
          </a:prstGeom>
        </p:spPr>
        <p:txBody>
          <a:bodyPr wrap="none">
            <a:spAutoFit/>
          </a:bodyPr>
          <a:lstStyle/>
          <a:p>
            <a:pPr>
              <a:lnSpc>
                <a:spcPct val="120000"/>
              </a:lnSpc>
            </a:pPr>
            <a:r>
              <a:rPr lang="en-US" sz="2200" b="1" dirty="0" smtClean="0">
                <a:solidFill>
                  <a:srgbClr val="FF6600"/>
                </a:solidFill>
                <a:latin typeface="Arial" panose="020B0604020202020204" pitchFamily="34" charset="0"/>
                <a:cs typeface="Arial" panose="020B0604020202020204" pitchFamily="34" charset="0"/>
                <a:sym typeface="Symbol" panose="05050102010706020507" pitchFamily="18" charset="2"/>
              </a:rPr>
              <a:t>c </a:t>
            </a:r>
            <a:r>
              <a:rPr lang="en-US" sz="2200" b="1" dirty="0">
                <a:solidFill>
                  <a:srgbClr val="FF6600"/>
                </a:solidFill>
                <a:latin typeface="Arial" panose="020B0604020202020204" pitchFamily="34" charset="0"/>
                <a:cs typeface="Arial" panose="020B0604020202020204" pitchFamily="34" charset="0"/>
                <a:sym typeface="Symbol" panose="05050102010706020507" pitchFamily="18" charset="2"/>
              </a:rPr>
              <a:t>= </a:t>
            </a:r>
            <a:r>
              <a:rPr lang="en-US" sz="2200" b="1" dirty="0" smtClean="0">
                <a:solidFill>
                  <a:srgbClr val="FF6600"/>
                </a:solidFill>
                <a:latin typeface="Arial" panose="020B0604020202020204" pitchFamily="34" charset="0"/>
                <a:cs typeface="Arial" panose="020B0604020202020204" pitchFamily="34" charset="0"/>
                <a:sym typeface="Symbol" panose="05050102010706020507" pitchFamily="18" charset="2"/>
              </a:rPr>
              <a:t>[1,   2,   “Hoa</a:t>
            </a:r>
            <a:r>
              <a:rPr lang="en-US" sz="2200" b="1" dirty="0">
                <a:solidFill>
                  <a:srgbClr val="FF6600"/>
                </a:solidFill>
                <a:latin typeface="Arial" panose="020B0604020202020204" pitchFamily="34" charset="0"/>
                <a:cs typeface="Arial" panose="020B0604020202020204" pitchFamily="34" charset="0"/>
                <a:sym typeface="Symbol" panose="05050102010706020507" pitchFamily="18" charset="2"/>
              </a:rPr>
              <a:t>”, </a:t>
            </a:r>
            <a:r>
              <a:rPr lang="en-US" sz="2200" b="1" dirty="0" smtClean="0">
                <a:solidFill>
                  <a:srgbClr val="FF6600"/>
                </a:solidFill>
                <a:latin typeface="Arial" panose="020B0604020202020204" pitchFamily="34" charset="0"/>
                <a:cs typeface="Arial" panose="020B0604020202020204" pitchFamily="34" charset="0"/>
                <a:sym typeface="Symbol" panose="05050102010706020507" pitchFamily="18" charset="2"/>
              </a:rPr>
              <a:t>  3.1,   </a:t>
            </a:r>
            <a:r>
              <a:rPr lang="en-US" sz="2200" b="1" dirty="0">
                <a:solidFill>
                  <a:srgbClr val="FF6600"/>
                </a:solidFill>
                <a:latin typeface="Arial" panose="020B0604020202020204" pitchFamily="34" charset="0"/>
                <a:cs typeface="Arial" panose="020B0604020202020204" pitchFamily="34" charset="0"/>
                <a:sym typeface="Symbol" panose="05050102010706020507" pitchFamily="18" charset="2"/>
              </a:rPr>
              <a:t>“Hồng</a:t>
            </a:r>
            <a:r>
              <a:rPr lang="en-US" sz="2200" b="1" dirty="0" smtClean="0">
                <a:solidFill>
                  <a:srgbClr val="FF6600"/>
                </a:solidFill>
                <a:latin typeface="Arial" panose="020B0604020202020204" pitchFamily="34" charset="0"/>
                <a:cs typeface="Arial" panose="020B0604020202020204" pitchFamily="34" charset="0"/>
                <a:sym typeface="Symbol" panose="05050102010706020507" pitchFamily="18" charset="2"/>
              </a:rPr>
              <a:t>”,   5]</a:t>
            </a:r>
            <a:endParaRPr lang="en-US" sz="2200" b="1" dirty="0">
              <a:solidFill>
                <a:srgbClr val="FF6600"/>
              </a:solidFill>
              <a:latin typeface="Arial" panose="020B0604020202020204" pitchFamily="34" charset="0"/>
              <a:cs typeface="Arial" panose="020B0604020202020204" pitchFamily="34" charset="0"/>
              <a:sym typeface="Symbol" panose="05050102010706020507" pitchFamily="18" charset="2"/>
            </a:endParaRPr>
          </a:p>
        </p:txBody>
      </p:sp>
      <p:sp>
        <p:nvSpPr>
          <p:cNvPr id="45" name="Rectangle 44"/>
          <p:cNvSpPr/>
          <p:nvPr/>
        </p:nvSpPr>
        <p:spPr>
          <a:xfrm>
            <a:off x="4295328" y="4850343"/>
            <a:ext cx="3214974" cy="461217"/>
          </a:xfrm>
          <a:prstGeom prst="rect">
            <a:avLst/>
          </a:prstGeom>
        </p:spPr>
        <p:txBody>
          <a:bodyPr wrap="square">
            <a:spAutoFit/>
          </a:bodyPr>
          <a:lstStyle/>
          <a:p>
            <a:pPr algn="just">
              <a:lnSpc>
                <a:spcPct val="120000"/>
              </a:lnSpc>
            </a:pPr>
            <a:r>
              <a:rPr lang="en-US" sz="2200" b="1" dirty="0" smtClean="0">
                <a:solidFill>
                  <a:srgbClr val="FF6600"/>
                </a:solidFill>
                <a:latin typeface="Arial" panose="020B0604020202020204" pitchFamily="34" charset="0"/>
                <a:cs typeface="Arial" panose="020B0604020202020204" pitchFamily="34" charset="0"/>
                <a:sym typeface="Symbol" panose="05050102010706020507" pitchFamily="18" charset="2"/>
              </a:rPr>
              <a:t>d </a:t>
            </a:r>
            <a:r>
              <a:rPr lang="en-US" sz="2200" b="1" dirty="0">
                <a:solidFill>
                  <a:srgbClr val="FF6600"/>
                </a:solidFill>
                <a:latin typeface="Arial" panose="020B0604020202020204" pitchFamily="34" charset="0"/>
                <a:cs typeface="Arial" panose="020B0604020202020204" pitchFamily="34" charset="0"/>
                <a:sym typeface="Symbol" panose="05050102010706020507" pitchFamily="18" charset="2"/>
              </a:rPr>
              <a:t>= </a:t>
            </a:r>
            <a:r>
              <a:rPr lang="en-US" sz="2200" b="1" dirty="0" smtClean="0">
                <a:solidFill>
                  <a:srgbClr val="FF6600"/>
                </a:solidFill>
                <a:latin typeface="Arial" panose="020B0604020202020204" pitchFamily="34" charset="0"/>
                <a:cs typeface="Arial" panose="020B0604020202020204" pitchFamily="34" charset="0"/>
                <a:sym typeface="Symbol" panose="05050102010706020507" pitchFamily="18" charset="2"/>
              </a:rPr>
              <a:t>[ ]</a:t>
            </a:r>
            <a:endParaRPr lang="en-US" sz="2200" b="1" dirty="0">
              <a:solidFill>
                <a:srgbClr val="FF6600"/>
              </a:solidFill>
              <a:latin typeface="Arial" panose="020B0604020202020204" pitchFamily="34" charset="0"/>
              <a:cs typeface="Arial" panose="020B0604020202020204" pitchFamily="34" charset="0"/>
              <a:sym typeface="Symbol" panose="05050102010706020507" pitchFamily="18" charset="2"/>
            </a:endParaRPr>
          </a:p>
        </p:txBody>
      </p:sp>
      <p:sp>
        <p:nvSpPr>
          <p:cNvPr id="46" name="Rectangle 45"/>
          <p:cNvSpPr/>
          <p:nvPr/>
        </p:nvSpPr>
        <p:spPr>
          <a:xfrm>
            <a:off x="2254247" y="5293761"/>
            <a:ext cx="8545354" cy="498598"/>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Các phần tử lại có thể là một list (</a:t>
            </a:r>
            <a:r>
              <a:rPr lang="vi-VN" sz="2200" b="1" dirty="0" smtClean="0">
                <a:solidFill>
                  <a:srgbClr val="FF6600"/>
                </a:solidFill>
                <a:latin typeface="Arial" panose="020B0604020202020204" pitchFamily="34" charset="0"/>
                <a:cs typeface="Arial" panose="020B0604020202020204" pitchFamily="34" charset="0"/>
                <a:sym typeface="Symbol" panose="05050102010706020507" pitchFamily="18" charset="2"/>
              </a:rPr>
              <a:t>nested list</a:t>
            </a:r>
            <a:r>
              <a:rPr lang="vi-VN"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47" name="Rectangle 46"/>
          <p:cNvSpPr/>
          <p:nvPr/>
        </p:nvSpPr>
        <p:spPr>
          <a:xfrm>
            <a:off x="4288867" y="5891835"/>
            <a:ext cx="4613815" cy="535531"/>
          </a:xfrm>
          <a:prstGeom prst="rect">
            <a:avLst/>
          </a:prstGeom>
        </p:spPr>
        <p:txBody>
          <a:bodyPr wrap="square">
            <a:spAutoFit/>
          </a:bodyPr>
          <a:lstStyle/>
          <a:p>
            <a:pPr algn="just">
              <a:lnSpc>
                <a:spcPct val="120000"/>
              </a:lnSpc>
            </a:pPr>
            <a:r>
              <a:rPr lang="en-US" sz="2400" b="1" dirty="0">
                <a:solidFill>
                  <a:srgbClr val="FF6600"/>
                </a:solidFill>
                <a:latin typeface="Arial" panose="020B0604020202020204" pitchFamily="34" charset="0"/>
                <a:cs typeface="Arial" panose="020B0604020202020204" pitchFamily="34" charset="0"/>
                <a:sym typeface="Symbol" panose="05050102010706020507" pitchFamily="18" charset="2"/>
              </a:rPr>
              <a:t>e</a:t>
            </a:r>
            <a:r>
              <a:rPr lang="en-US" sz="2400" b="1" dirty="0" smtClean="0">
                <a:solidFill>
                  <a:srgbClr val="FF6600"/>
                </a:solidFill>
                <a:latin typeface="Arial" panose="020B0604020202020204" pitchFamily="34" charset="0"/>
                <a:cs typeface="Arial" panose="020B0604020202020204" pitchFamily="34" charset="0"/>
                <a:sym typeface="Symbol" panose="05050102010706020507" pitchFamily="18" charset="2"/>
              </a:rPr>
              <a:t> </a:t>
            </a:r>
            <a:r>
              <a:rPr lang="en-US" sz="2400" b="1" dirty="0">
                <a:solidFill>
                  <a:srgbClr val="FF6600"/>
                </a:solidFill>
                <a:latin typeface="Arial" panose="020B0604020202020204" pitchFamily="34" charset="0"/>
                <a:cs typeface="Arial" panose="020B0604020202020204" pitchFamily="34" charset="0"/>
                <a:sym typeface="Symbol" panose="05050102010706020507" pitchFamily="18" charset="2"/>
              </a:rPr>
              <a:t>= </a:t>
            </a:r>
            <a:r>
              <a:rPr lang="en-US" sz="2400" b="1" dirty="0" smtClean="0">
                <a:solidFill>
                  <a:srgbClr val="FF6600"/>
                </a:solidFill>
                <a:latin typeface="Arial" panose="020B0604020202020204" pitchFamily="34" charset="0"/>
                <a:cs typeface="Arial" panose="020B0604020202020204" pitchFamily="34" charset="0"/>
                <a:sym typeface="Symbol" panose="05050102010706020507" pitchFamily="18" charset="2"/>
              </a:rPr>
              <a:t>[ 1,  2, </a:t>
            </a:r>
            <a:r>
              <a:rPr lang="en-US" sz="2400" b="1" dirty="0" smtClean="0">
                <a:solidFill>
                  <a:srgbClr val="FF0000"/>
                </a:solidFill>
                <a:latin typeface="Arial" panose="020B0604020202020204" pitchFamily="34" charset="0"/>
                <a:cs typeface="Arial" panose="020B0604020202020204" pitchFamily="34" charset="0"/>
                <a:sym typeface="Symbol" panose="05050102010706020507" pitchFamily="18" charset="2"/>
              </a:rPr>
              <a:t>[4,  5, 6]</a:t>
            </a:r>
            <a:r>
              <a:rPr lang="en-US" sz="2400" b="1" dirty="0" smtClean="0">
                <a:solidFill>
                  <a:srgbClr val="FF6600"/>
                </a:solidFill>
                <a:latin typeface="Arial" panose="020B0604020202020204" pitchFamily="34" charset="0"/>
                <a:cs typeface="Arial" panose="020B0604020202020204" pitchFamily="34" charset="0"/>
                <a:sym typeface="Symbol" panose="05050102010706020507" pitchFamily="18" charset="2"/>
              </a:rPr>
              <a:t>, 9, 8]</a:t>
            </a:r>
            <a:endParaRPr lang="en-US" sz="2400" b="1" dirty="0">
              <a:solidFill>
                <a:srgbClr val="FF6600"/>
              </a:solidFill>
              <a:latin typeface="Arial" panose="020B0604020202020204" pitchFamily="34" charset="0"/>
              <a:cs typeface="Arial" panose="020B0604020202020204" pitchFamily="34" charset="0"/>
              <a:sym typeface="Symbol" panose="05050102010706020507" pitchFamily="18" charset="2"/>
            </a:endParaRPr>
          </a:p>
        </p:txBody>
      </p:sp>
      <p:sp>
        <p:nvSpPr>
          <p:cNvPr id="48" name="Rectangle 47"/>
          <p:cNvSpPr/>
          <p:nvPr/>
        </p:nvSpPr>
        <p:spPr>
          <a:xfrm>
            <a:off x="2623315" y="3267533"/>
            <a:ext cx="8446467" cy="461345"/>
          </a:xfrm>
          <a:prstGeom prst="rect">
            <a:avLst/>
          </a:prstGeom>
        </p:spPr>
        <p:txBody>
          <a:bodyPr wrap="square">
            <a:spAutoFit/>
          </a:bodyPr>
          <a:lstStyle/>
          <a:p>
            <a:pPr algn="just">
              <a:lnSpc>
                <a:spcPct val="120000"/>
              </a:lnSpc>
            </a:pPr>
            <a:r>
              <a:rPr lang="en-US" sz="2200" dirty="0" smtClean="0">
                <a:solidFill>
                  <a:srgbClr val="00B050"/>
                </a:solidFill>
                <a:latin typeface="Arial" panose="020B0604020202020204" pitchFamily="34" charset="0"/>
                <a:cs typeface="Arial" panose="020B0604020202020204" pitchFamily="34" charset="0"/>
                <a:sym typeface="Symbol" panose="05050102010706020507" pitchFamily="18" charset="2"/>
              </a:rPr>
              <a:t>k = [</a:t>
            </a:r>
            <a:r>
              <a:rPr lang="en-US" sz="2200" dirty="0" smtClean="0">
                <a:solidFill>
                  <a:srgbClr val="FF0000"/>
                </a:solidFill>
                <a:latin typeface="Arial" panose="020B0604020202020204" pitchFamily="34" charset="0"/>
                <a:cs typeface="Arial" panose="020B0604020202020204" pitchFamily="34" charset="0"/>
                <a:sym typeface="Symbol" panose="05050102010706020507" pitchFamily="18" charset="2"/>
              </a:rPr>
              <a:t>2*</a:t>
            </a:r>
            <a:r>
              <a:rPr lang="en-US" sz="2200" dirty="0" err="1" smtClean="0">
                <a:solidFill>
                  <a:srgbClr val="FF0000"/>
                </a:solidFill>
                <a:latin typeface="Arial" panose="020B0604020202020204" pitchFamily="34" charset="0"/>
                <a:cs typeface="Arial" panose="020B0604020202020204" pitchFamily="34" charset="0"/>
                <a:sym typeface="Symbol" panose="05050102010706020507" pitchFamily="18" charset="2"/>
              </a:rPr>
              <a:t>i</a:t>
            </a:r>
            <a:r>
              <a:rPr lang="en-US" sz="2200" dirty="0" smtClean="0">
                <a:solidFill>
                  <a:srgbClr val="00B050"/>
                </a:solidFill>
                <a:latin typeface="Arial" panose="020B0604020202020204" pitchFamily="34" charset="0"/>
                <a:cs typeface="Arial" panose="020B0604020202020204" pitchFamily="34" charset="0"/>
                <a:sym typeface="Symbol" panose="05050102010706020507" pitchFamily="18" charset="2"/>
              </a:rPr>
              <a:t> </a:t>
            </a:r>
            <a:r>
              <a:rPr lang="en-US" sz="2200" b="1" dirty="0" smtClean="0">
                <a:solidFill>
                  <a:srgbClr val="005064"/>
                </a:solidFill>
                <a:latin typeface="Arial" panose="020B0604020202020204" pitchFamily="34" charset="0"/>
                <a:cs typeface="Arial" panose="020B0604020202020204" pitchFamily="34" charset="0"/>
                <a:sym typeface="Symbol" panose="05050102010706020507" pitchFamily="18" charset="2"/>
              </a:rPr>
              <a:t>for </a:t>
            </a:r>
            <a:r>
              <a:rPr lang="en-US" sz="2200" b="1" dirty="0" err="1" smtClean="0">
                <a:solidFill>
                  <a:srgbClr val="005064"/>
                </a:solidFill>
                <a:latin typeface="Arial" panose="020B0604020202020204" pitchFamily="34" charset="0"/>
                <a:cs typeface="Arial" panose="020B0604020202020204" pitchFamily="34" charset="0"/>
                <a:sym typeface="Symbol" panose="05050102010706020507" pitchFamily="18" charset="2"/>
              </a:rPr>
              <a:t>i</a:t>
            </a:r>
            <a:r>
              <a:rPr lang="en-US" sz="2200" b="1" dirty="0" smtClean="0">
                <a:solidFill>
                  <a:srgbClr val="005064"/>
                </a:solidFill>
                <a:latin typeface="Arial" panose="020B0604020202020204" pitchFamily="34" charset="0"/>
                <a:cs typeface="Arial" panose="020B0604020202020204" pitchFamily="34" charset="0"/>
                <a:sym typeface="Symbol" panose="05050102010706020507" pitchFamily="18" charset="2"/>
              </a:rPr>
              <a:t> in range (1, 10)</a:t>
            </a:r>
            <a:r>
              <a:rPr lang="en-US" sz="2200" dirty="0" smtClean="0">
                <a:solidFill>
                  <a:srgbClr val="00B050"/>
                </a:solidFill>
                <a:latin typeface="Arial" panose="020B0604020202020204" pitchFamily="34" charset="0"/>
                <a:cs typeface="Arial" panose="020B0604020202020204" pitchFamily="34" charset="0"/>
                <a:sym typeface="Symbol" panose="05050102010706020507" pitchFamily="18" charset="2"/>
              </a:rPr>
              <a:t>]   </a:t>
            </a:r>
            <a:r>
              <a:rPr lang="en-US" sz="2200" dirty="0" smtClean="0">
                <a:solidFill>
                  <a:srgbClr val="00B050"/>
                </a:solidFill>
                <a:latin typeface="Arial" panose="020B0604020202020204" pitchFamily="34" charset="0"/>
                <a:cs typeface="Arial" panose="020B0604020202020204" pitchFamily="34" charset="0"/>
                <a:sym typeface="Wingdings" panose="05000000000000000000" pitchFamily="2" charset="2"/>
              </a:rPr>
              <a:t>     [</a:t>
            </a:r>
            <a:r>
              <a:rPr lang="en-US" sz="2200" dirty="0">
                <a:solidFill>
                  <a:srgbClr val="00B050"/>
                </a:solidFill>
                <a:latin typeface="Arial" panose="020B0604020202020204" pitchFamily="34" charset="0"/>
                <a:cs typeface="Arial" panose="020B0604020202020204" pitchFamily="34" charset="0"/>
                <a:sym typeface="Wingdings" panose="05000000000000000000" pitchFamily="2" charset="2"/>
              </a:rPr>
              <a:t>2, 4, 6, 8, 10, 12, 14, 16, 18]</a:t>
            </a:r>
            <a:endParaRPr lang="en-US" sz="2200" dirty="0" smtClean="0">
              <a:solidFill>
                <a:srgbClr val="00B050"/>
              </a:solidFill>
              <a:latin typeface="Arial" panose="020B0604020202020204" pitchFamily="34" charset="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1601191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43" grpId="0"/>
      <p:bldP spid="44" grpId="0"/>
      <p:bldP spid="14" grpId="0"/>
      <p:bldP spid="45" grpId="0"/>
      <p:bldP spid="46" grpId="0"/>
      <p:bldP spid="47" grpId="0"/>
      <p:bldP spid="4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38</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smtClean="0">
                <a:solidFill>
                  <a:srgbClr val="005064"/>
                </a:solidFill>
                <a:latin typeface="Arial" panose="020B0604020202020204" pitchFamily="34" charset="0"/>
                <a:cs typeface="Arial" panose="020B0604020202020204" pitchFamily="34" charset="0"/>
                <a:sym typeface="Symbol" panose="05050102010706020507" pitchFamily="18" charset="2"/>
              </a:rPr>
              <a:t>List index (chỉ số)</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54126"/>
          </a:xfrm>
          <a:prstGeom prst="rect">
            <a:avLst/>
          </a:prstGeom>
        </p:spPr>
        <p:txBody>
          <a:bodyPr wrap="square">
            <a:spAutoFit/>
          </a:bodyPr>
          <a:lstStyle/>
          <a:p>
            <a:pPr algn="r">
              <a:lnSpc>
                <a:spcPct val="120000"/>
              </a:lnSpc>
            </a:pPr>
            <a:r>
              <a:rPr lang="en-US" sz="2800" b="1" dirty="0" smtClean="0">
                <a:solidFill>
                  <a:schemeClr val="bg1"/>
                </a:solidFill>
                <a:latin typeface="Bahnschrift SemiBold" panose="020B0502040204020203" pitchFamily="34" charset="0"/>
                <a:cs typeface="Arial" panose="020B0604020202020204" pitchFamily="34" charset="0"/>
              </a:rPr>
              <a:t>Python list </a:t>
            </a:r>
          </a:p>
        </p:txBody>
      </p:sp>
      <p:sp>
        <p:nvSpPr>
          <p:cNvPr id="35" name="Rectangle 34"/>
          <p:cNvSpPr/>
          <p:nvPr/>
        </p:nvSpPr>
        <p:spPr>
          <a:xfrm>
            <a:off x="2228864" y="1615746"/>
            <a:ext cx="6921469" cy="461217"/>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Chỉ số được tính từ 0</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37" name="Rectangle 36"/>
          <p:cNvSpPr/>
          <p:nvPr/>
        </p:nvSpPr>
        <p:spPr>
          <a:xfrm>
            <a:off x="2228864" y="2113425"/>
            <a:ext cx="6921469" cy="498598"/>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Chỉ số của nested list:</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44" name="Rectangle 43"/>
          <p:cNvSpPr/>
          <p:nvPr/>
        </p:nvSpPr>
        <p:spPr>
          <a:xfrm>
            <a:off x="2228864" y="3474131"/>
            <a:ext cx="8545354" cy="461217"/>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Chỉ số âm:</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14" name="Rectangle 13"/>
          <p:cNvSpPr/>
          <p:nvPr/>
        </p:nvSpPr>
        <p:spPr>
          <a:xfrm>
            <a:off x="4269944" y="2523860"/>
            <a:ext cx="3241593" cy="461217"/>
          </a:xfrm>
          <a:prstGeom prst="rect">
            <a:avLst/>
          </a:prstGeom>
        </p:spPr>
        <p:txBody>
          <a:bodyPr wrap="none">
            <a:spAutoFit/>
          </a:bodyPr>
          <a:lstStyle/>
          <a:p>
            <a:pPr>
              <a:lnSpc>
                <a:spcPct val="120000"/>
              </a:lnSpc>
            </a:pPr>
            <a:r>
              <a:rPr lang="en-US" sz="2200" b="1" dirty="0" smtClean="0">
                <a:solidFill>
                  <a:srgbClr val="FF6600"/>
                </a:solidFill>
                <a:latin typeface="Arial" panose="020B0604020202020204" pitchFamily="34" charset="0"/>
                <a:cs typeface="Arial" panose="020B0604020202020204" pitchFamily="34" charset="0"/>
                <a:sym typeface="Symbol" panose="05050102010706020507" pitchFamily="18" charset="2"/>
              </a:rPr>
              <a:t>c </a:t>
            </a:r>
            <a:r>
              <a:rPr lang="en-US" sz="2200" b="1" dirty="0">
                <a:solidFill>
                  <a:srgbClr val="FF6600"/>
                </a:solidFill>
                <a:latin typeface="Arial" panose="020B0604020202020204" pitchFamily="34" charset="0"/>
                <a:cs typeface="Arial" panose="020B0604020202020204" pitchFamily="34" charset="0"/>
                <a:sym typeface="Symbol" panose="05050102010706020507" pitchFamily="18" charset="2"/>
              </a:rPr>
              <a:t>= </a:t>
            </a:r>
            <a:r>
              <a:rPr lang="en-US" sz="2200" b="1" dirty="0" smtClean="0">
                <a:solidFill>
                  <a:srgbClr val="FF6600"/>
                </a:solidFill>
                <a:latin typeface="Arial" panose="020B0604020202020204" pitchFamily="34" charset="0"/>
                <a:cs typeface="Arial" panose="020B0604020202020204" pitchFamily="34" charset="0"/>
                <a:sym typeface="Symbol" panose="05050102010706020507" pitchFamily="18" charset="2"/>
              </a:rPr>
              <a:t>[1,   2,   [</a:t>
            </a:r>
            <a:r>
              <a:rPr lang="en-US" sz="2200" b="1" dirty="0" smtClean="0">
                <a:solidFill>
                  <a:srgbClr val="005064"/>
                </a:solidFill>
                <a:latin typeface="Arial" panose="020B0604020202020204" pitchFamily="34" charset="0"/>
                <a:cs typeface="Arial" panose="020B0604020202020204" pitchFamily="34" charset="0"/>
                <a:sym typeface="Symbol" panose="05050102010706020507" pitchFamily="18" charset="2"/>
              </a:rPr>
              <a:t>3</a:t>
            </a:r>
            <a:r>
              <a:rPr lang="en-US" sz="2200" b="1" dirty="0" smtClean="0">
                <a:solidFill>
                  <a:srgbClr val="FF6600"/>
                </a:solidFill>
                <a:latin typeface="Arial" panose="020B0604020202020204" pitchFamily="34" charset="0"/>
                <a:cs typeface="Arial" panose="020B0604020202020204" pitchFamily="34" charset="0"/>
                <a:sym typeface="Symbol" panose="05050102010706020507" pitchFamily="18" charset="2"/>
              </a:rPr>
              <a:t>, 4, 5],   </a:t>
            </a:r>
            <a:r>
              <a:rPr lang="en-US" sz="2200" b="1" dirty="0">
                <a:solidFill>
                  <a:srgbClr val="FF6600"/>
                </a:solidFill>
                <a:latin typeface="Arial" panose="020B0604020202020204" pitchFamily="34" charset="0"/>
                <a:cs typeface="Arial" panose="020B0604020202020204" pitchFamily="34" charset="0"/>
                <a:sym typeface="Symbol" panose="05050102010706020507" pitchFamily="18" charset="2"/>
              </a:rPr>
              <a:t>6</a:t>
            </a:r>
            <a:r>
              <a:rPr lang="en-US" sz="2200" b="1" dirty="0" smtClean="0">
                <a:solidFill>
                  <a:srgbClr val="FF6600"/>
                </a:solidFill>
                <a:latin typeface="Arial" panose="020B0604020202020204" pitchFamily="34" charset="0"/>
                <a:cs typeface="Arial" panose="020B0604020202020204" pitchFamily="34" charset="0"/>
                <a:sym typeface="Symbol" panose="05050102010706020507" pitchFamily="18" charset="2"/>
              </a:rPr>
              <a:t>]</a:t>
            </a:r>
            <a:endParaRPr lang="en-US" sz="2200" b="1" dirty="0">
              <a:solidFill>
                <a:srgbClr val="FF6600"/>
              </a:solidFill>
              <a:latin typeface="Arial" panose="020B0604020202020204" pitchFamily="34" charset="0"/>
              <a:cs typeface="Arial" panose="020B0604020202020204" pitchFamily="34" charset="0"/>
              <a:sym typeface="Symbol" panose="05050102010706020507" pitchFamily="18" charset="2"/>
            </a:endParaRPr>
          </a:p>
        </p:txBody>
      </p:sp>
      <p:sp>
        <p:nvSpPr>
          <p:cNvPr id="45" name="Rectangle 44"/>
          <p:cNvSpPr/>
          <p:nvPr/>
        </p:nvSpPr>
        <p:spPr>
          <a:xfrm>
            <a:off x="4317201" y="4090357"/>
            <a:ext cx="7287056" cy="498598"/>
          </a:xfrm>
          <a:prstGeom prst="rect">
            <a:avLst/>
          </a:prstGeom>
        </p:spPr>
        <p:txBody>
          <a:bodyPr wrap="square">
            <a:spAutoFit/>
          </a:bodyPr>
          <a:lstStyle/>
          <a:p>
            <a:pPr algn="just">
              <a:lnSpc>
                <a:spcPct val="120000"/>
              </a:lnSpc>
            </a:pPr>
            <a:r>
              <a:rPr lang="en-US" sz="2200" b="1" dirty="0" smtClean="0">
                <a:solidFill>
                  <a:srgbClr val="00B050"/>
                </a:solidFill>
                <a:latin typeface="Arial" panose="020B0604020202020204" pitchFamily="34" charset="0"/>
                <a:cs typeface="Arial" panose="020B0604020202020204" pitchFamily="34" charset="0"/>
                <a:sym typeface="Symbol" panose="05050102010706020507" pitchFamily="18" charset="2"/>
              </a:rPr>
              <a:t>c[-1] = 6,    c[-2] = [3, 4, 5],        c[-2][2] = c[-2][-1] = 5</a:t>
            </a:r>
            <a:endParaRPr lang="en-US" sz="2200" b="1" dirty="0">
              <a:solidFill>
                <a:srgbClr val="00B050"/>
              </a:solidFill>
              <a:latin typeface="Arial" panose="020B0604020202020204" pitchFamily="34" charset="0"/>
              <a:cs typeface="Arial" panose="020B0604020202020204" pitchFamily="34" charset="0"/>
              <a:sym typeface="Symbol" panose="05050102010706020507" pitchFamily="18" charset="2"/>
            </a:endParaRPr>
          </a:p>
        </p:txBody>
      </p:sp>
      <p:sp>
        <p:nvSpPr>
          <p:cNvPr id="26" name="Rectangle 25"/>
          <p:cNvSpPr/>
          <p:nvPr/>
        </p:nvSpPr>
        <p:spPr>
          <a:xfrm>
            <a:off x="4279101" y="3511512"/>
            <a:ext cx="3241593" cy="461217"/>
          </a:xfrm>
          <a:prstGeom prst="rect">
            <a:avLst/>
          </a:prstGeom>
        </p:spPr>
        <p:txBody>
          <a:bodyPr wrap="none">
            <a:spAutoFit/>
          </a:bodyPr>
          <a:lstStyle/>
          <a:p>
            <a:pPr>
              <a:lnSpc>
                <a:spcPct val="120000"/>
              </a:lnSpc>
            </a:pPr>
            <a:r>
              <a:rPr lang="en-US" sz="2200" b="1" dirty="0" smtClean="0">
                <a:solidFill>
                  <a:srgbClr val="FF6600"/>
                </a:solidFill>
                <a:latin typeface="Arial" panose="020B0604020202020204" pitchFamily="34" charset="0"/>
                <a:cs typeface="Arial" panose="020B0604020202020204" pitchFamily="34" charset="0"/>
                <a:sym typeface="Symbol" panose="05050102010706020507" pitchFamily="18" charset="2"/>
              </a:rPr>
              <a:t>c </a:t>
            </a:r>
            <a:r>
              <a:rPr lang="en-US" sz="2200" b="1" dirty="0">
                <a:solidFill>
                  <a:srgbClr val="FF6600"/>
                </a:solidFill>
                <a:latin typeface="Arial" panose="020B0604020202020204" pitchFamily="34" charset="0"/>
                <a:cs typeface="Arial" panose="020B0604020202020204" pitchFamily="34" charset="0"/>
                <a:sym typeface="Symbol" panose="05050102010706020507" pitchFamily="18" charset="2"/>
              </a:rPr>
              <a:t>= </a:t>
            </a:r>
            <a:r>
              <a:rPr lang="en-US" sz="2200" b="1" dirty="0" smtClean="0">
                <a:solidFill>
                  <a:srgbClr val="FF6600"/>
                </a:solidFill>
                <a:latin typeface="Arial" panose="020B0604020202020204" pitchFamily="34" charset="0"/>
                <a:cs typeface="Arial" panose="020B0604020202020204" pitchFamily="34" charset="0"/>
                <a:sym typeface="Symbol" panose="05050102010706020507" pitchFamily="18" charset="2"/>
              </a:rPr>
              <a:t>[1,   2,   [</a:t>
            </a:r>
            <a:r>
              <a:rPr lang="en-US" sz="2200" b="1" dirty="0" smtClean="0">
                <a:solidFill>
                  <a:srgbClr val="005064"/>
                </a:solidFill>
                <a:latin typeface="Arial" panose="020B0604020202020204" pitchFamily="34" charset="0"/>
                <a:cs typeface="Arial" panose="020B0604020202020204" pitchFamily="34" charset="0"/>
                <a:sym typeface="Symbol" panose="05050102010706020507" pitchFamily="18" charset="2"/>
              </a:rPr>
              <a:t>3</a:t>
            </a:r>
            <a:r>
              <a:rPr lang="en-US" sz="2200" b="1" dirty="0" smtClean="0">
                <a:solidFill>
                  <a:srgbClr val="FF6600"/>
                </a:solidFill>
                <a:latin typeface="Arial" panose="020B0604020202020204" pitchFamily="34" charset="0"/>
                <a:cs typeface="Arial" panose="020B0604020202020204" pitchFamily="34" charset="0"/>
                <a:sym typeface="Symbol" panose="05050102010706020507" pitchFamily="18" charset="2"/>
              </a:rPr>
              <a:t>, 4, 5],   </a:t>
            </a:r>
            <a:r>
              <a:rPr lang="en-US" sz="2200" b="1" dirty="0">
                <a:solidFill>
                  <a:srgbClr val="FF6600"/>
                </a:solidFill>
                <a:latin typeface="Arial" panose="020B0604020202020204" pitchFamily="34" charset="0"/>
                <a:cs typeface="Arial" panose="020B0604020202020204" pitchFamily="34" charset="0"/>
                <a:sym typeface="Symbol" panose="05050102010706020507" pitchFamily="18" charset="2"/>
              </a:rPr>
              <a:t>6</a:t>
            </a:r>
            <a:r>
              <a:rPr lang="en-US" sz="2200" b="1" dirty="0" smtClean="0">
                <a:solidFill>
                  <a:srgbClr val="FF6600"/>
                </a:solidFill>
                <a:latin typeface="Arial" panose="020B0604020202020204" pitchFamily="34" charset="0"/>
                <a:cs typeface="Arial" panose="020B0604020202020204" pitchFamily="34" charset="0"/>
                <a:sym typeface="Symbol" panose="05050102010706020507" pitchFamily="18" charset="2"/>
              </a:rPr>
              <a:t>]</a:t>
            </a:r>
            <a:endParaRPr lang="en-US" sz="2200" b="1" dirty="0">
              <a:solidFill>
                <a:srgbClr val="FF6600"/>
              </a:solidFill>
              <a:latin typeface="Arial" panose="020B0604020202020204" pitchFamily="34" charset="0"/>
              <a:cs typeface="Arial" panose="020B0604020202020204" pitchFamily="34" charset="0"/>
              <a:sym typeface="Symbol" panose="05050102010706020507" pitchFamily="18" charset="2"/>
            </a:endParaRPr>
          </a:p>
        </p:txBody>
      </p:sp>
      <p:sp>
        <p:nvSpPr>
          <p:cNvPr id="27" name="Rectangle 26"/>
          <p:cNvSpPr/>
          <p:nvPr/>
        </p:nvSpPr>
        <p:spPr>
          <a:xfrm>
            <a:off x="4279101" y="2990979"/>
            <a:ext cx="7287056" cy="498598"/>
          </a:xfrm>
          <a:prstGeom prst="rect">
            <a:avLst/>
          </a:prstGeom>
        </p:spPr>
        <p:txBody>
          <a:bodyPr wrap="square">
            <a:spAutoFit/>
          </a:bodyPr>
          <a:lstStyle/>
          <a:p>
            <a:pPr algn="just">
              <a:lnSpc>
                <a:spcPct val="120000"/>
              </a:lnSpc>
            </a:pPr>
            <a:r>
              <a:rPr lang="en-US" sz="2200" b="1" dirty="0" smtClean="0">
                <a:solidFill>
                  <a:srgbClr val="00B050"/>
                </a:solidFill>
                <a:latin typeface="Arial" panose="020B0604020202020204" pitchFamily="34" charset="0"/>
                <a:cs typeface="Arial" panose="020B0604020202020204" pitchFamily="34" charset="0"/>
                <a:sym typeface="Symbol" panose="05050102010706020507" pitchFamily="18" charset="2"/>
              </a:rPr>
              <a:t>c[1] = 2,      c[2] = [3, 4, 5],        c[2][1] = 4</a:t>
            </a:r>
            <a:endParaRPr lang="en-US" sz="2200" b="1" dirty="0">
              <a:solidFill>
                <a:srgbClr val="00B050"/>
              </a:solidFill>
              <a:latin typeface="Arial" panose="020B0604020202020204" pitchFamily="34" charset="0"/>
              <a:cs typeface="Arial" panose="020B0604020202020204" pitchFamily="34" charset="0"/>
              <a:sym typeface="Symbol" panose="05050102010706020507" pitchFamily="18" charset="2"/>
            </a:endParaRPr>
          </a:p>
        </p:txBody>
      </p:sp>
      <p:pic>
        <p:nvPicPr>
          <p:cNvPr id="2" name="Picture 1"/>
          <p:cNvPicPr>
            <a:picLocks noChangeAspect="1"/>
          </p:cNvPicPr>
          <p:nvPr/>
        </p:nvPicPr>
        <p:blipFill>
          <a:blip r:embed="rId3"/>
          <a:stretch>
            <a:fillRect/>
          </a:stretch>
        </p:blipFill>
        <p:spPr>
          <a:xfrm>
            <a:off x="3060021" y="4556596"/>
            <a:ext cx="4391866" cy="1778984"/>
          </a:xfrm>
          <a:prstGeom prst="rect">
            <a:avLst/>
          </a:prstGeom>
        </p:spPr>
      </p:pic>
      <p:sp>
        <p:nvSpPr>
          <p:cNvPr id="23" name="Rectangle 22"/>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smtClean="0">
                <a:solidFill>
                  <a:schemeClr val="bg2">
                    <a:lumMod val="50000"/>
                  </a:schemeClr>
                </a:solidFill>
                <a:latin typeface="Arial" panose="020B0604020202020204" pitchFamily="34" charset="0"/>
                <a:cs typeface="Arial" panose="020B0604020202020204" pitchFamily="34" charset="0"/>
              </a:rPr>
              <a:t>BÀI 3</a:t>
            </a:r>
          </a:p>
          <a:p>
            <a:pPr algn="ctr"/>
            <a:r>
              <a:rPr lang="en-US" sz="2400" dirty="0" smtClean="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b="1" dirty="0" smtClean="0">
                <a:solidFill>
                  <a:srgbClr val="002060"/>
                </a:solidFill>
                <a:latin typeface="Arial" panose="020B0604020202020204" pitchFamily="34" charset="0"/>
                <a:cs typeface="Arial" panose="020B0604020202020204" pitchFamily="34" charset="0"/>
              </a:rPr>
              <a:t> </a:t>
            </a:r>
            <a:r>
              <a:rPr lang="en-US" sz="2400" b="1" dirty="0" smtClean="0">
                <a:solidFill>
                  <a:srgbClr val="002060"/>
                </a:solidFill>
                <a:latin typeface="Bahnschrift Light" panose="020B0502040204020203" pitchFamily="34" charset="0"/>
                <a:cs typeface="Arial" panose="020B0604020202020204" pitchFamily="34" charset="0"/>
              </a:rPr>
              <a:t>List</a:t>
            </a:r>
            <a:endParaRPr lang="en-US" sz="2400" b="1" dirty="0">
              <a:solidFill>
                <a:srgbClr val="002060"/>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Tuple</a:t>
            </a:r>
            <a:endParaRPr lang="en-US" sz="2400" dirty="0">
              <a:solidFill>
                <a:schemeClr val="bg2">
                  <a:lumMod val="50000"/>
                </a:schemeClr>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Set</a:t>
            </a:r>
            <a:endParaRPr lang="en-US" sz="2400" dirty="0">
              <a:solidFill>
                <a:schemeClr val="bg2">
                  <a:lumMod val="50000"/>
                </a:schemeClr>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Dictionary</a:t>
            </a: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smtClean="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4149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p:bldP spid="44" grpId="0"/>
      <p:bldP spid="14" grpId="0"/>
      <p:bldP spid="45" grpId="0"/>
      <p:bldP spid="26" grpId="0"/>
      <p:bldP spid="2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39</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879"/>
          </a:xfrm>
          <a:prstGeom prst="rect">
            <a:avLst/>
          </a:prstGeom>
        </p:spPr>
        <p:txBody>
          <a:bodyPr wrap="square">
            <a:spAutoFit/>
          </a:bodyPr>
          <a:lstStyle/>
          <a:p>
            <a:pPr algn="just">
              <a:lnSpc>
                <a:spcPct val="120000"/>
              </a:lnSpc>
            </a:pPr>
            <a:r>
              <a:rPr lang="vi-VN" sz="2400" b="1" dirty="0" smtClean="0">
                <a:solidFill>
                  <a:srgbClr val="C00000"/>
                </a:solidFill>
                <a:latin typeface="Arial" panose="020B0604020202020204" pitchFamily="34" charset="0"/>
                <a:cs typeface="Arial" panose="020B0604020202020204" pitchFamily="34" charset="0"/>
                <a:sym typeface="Wingdings" panose="05000000000000000000" pitchFamily="2" charset="2"/>
              </a:rPr>
              <a:t>  </a:t>
            </a:r>
            <a:r>
              <a:rPr lang="vi-VN" sz="2400" b="1" dirty="0" smtClean="0">
                <a:solidFill>
                  <a:srgbClr val="C00000"/>
                </a:solidFill>
                <a:latin typeface="Arial" panose="020B0604020202020204" pitchFamily="34" charset="0"/>
                <a:cs typeface="Arial" panose="020B0604020202020204" pitchFamily="34" charset="0"/>
                <a:sym typeface="Symbol" panose="05050102010706020507" pitchFamily="18" charset="2"/>
              </a:rPr>
              <a:t>BÀI TẬP 3.1</a:t>
            </a:r>
            <a:endParaRPr lang="en-US" sz="2400" b="1" dirty="0">
              <a:solidFill>
                <a:srgbClr val="C00000"/>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54126"/>
          </a:xfrm>
          <a:prstGeom prst="rect">
            <a:avLst/>
          </a:prstGeom>
        </p:spPr>
        <p:txBody>
          <a:bodyPr wrap="square">
            <a:spAutoFit/>
          </a:bodyPr>
          <a:lstStyle/>
          <a:p>
            <a:pPr algn="r">
              <a:lnSpc>
                <a:spcPct val="120000"/>
              </a:lnSpc>
            </a:pPr>
            <a:r>
              <a:rPr lang="en-US" sz="2800" b="1" dirty="0" smtClean="0">
                <a:solidFill>
                  <a:schemeClr val="bg1"/>
                </a:solidFill>
                <a:latin typeface="Bahnschrift SemiBold" panose="020B0502040204020203" pitchFamily="34" charset="0"/>
                <a:cs typeface="Arial" panose="020B0604020202020204" pitchFamily="34" charset="0"/>
              </a:rPr>
              <a:t>Python list </a:t>
            </a:r>
          </a:p>
        </p:txBody>
      </p:sp>
      <p:sp>
        <p:nvSpPr>
          <p:cNvPr id="35" name="Rectangle 34"/>
          <p:cNvSpPr/>
          <p:nvPr/>
        </p:nvSpPr>
        <p:spPr>
          <a:xfrm>
            <a:off x="2228864" y="1615746"/>
            <a:ext cx="9057445" cy="498598"/>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Khởi tạo một list a với bộ 5 giá trị bất kỳ, in ra màn hình</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37" name="Rectangle 36"/>
          <p:cNvSpPr/>
          <p:nvPr/>
        </p:nvSpPr>
        <p:spPr>
          <a:xfrm>
            <a:off x="2228864" y="2113425"/>
            <a:ext cx="9337293" cy="498598"/>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Khởi tạo và in một list b với 100 số nguyên chẵn đầu tiên [2, 4, 6, ...]</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44" name="Rectangle 43"/>
          <p:cNvSpPr/>
          <p:nvPr/>
        </p:nvSpPr>
        <p:spPr>
          <a:xfrm>
            <a:off x="2228864" y="2648485"/>
            <a:ext cx="8545354" cy="904863"/>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Sử dụng list để nhập vào từ bàn phím một mảng c gồm n phần tử nguyên. Tính tổng các phần tử trong mảng.</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23" name="Rectangle 22"/>
          <p:cNvSpPr/>
          <p:nvPr/>
        </p:nvSpPr>
        <p:spPr>
          <a:xfrm>
            <a:off x="2228864" y="3715694"/>
            <a:ext cx="8840918" cy="904863"/>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Sử dụng list để nhập vào từ bàn phím một mảng hai chiều </a:t>
            </a:r>
          </a:p>
          <a:p>
            <a:pPr algn="just">
              <a:lnSpc>
                <a:spcPct val="120000"/>
              </a:lnSpc>
            </a:pPr>
            <a:r>
              <a:rPr lang="vi-VN" sz="2200">
                <a:solidFill>
                  <a:srgbClr val="0070C0"/>
                </a:solidFill>
                <a:latin typeface="Arial" panose="020B0604020202020204" pitchFamily="34" charset="0"/>
                <a:cs typeface="Arial" panose="020B0604020202020204" pitchFamily="34" charset="0"/>
                <a:sym typeface="Symbol" panose="05050102010706020507" pitchFamily="18" charset="2"/>
              </a:rPr>
              <a:t> </a:t>
            </a:r>
            <a:r>
              <a:rPr lang="vi-VN" sz="2200" smtClean="0">
                <a:solidFill>
                  <a:srgbClr val="0070C0"/>
                </a:solidFill>
                <a:latin typeface="Arial" panose="020B0604020202020204" pitchFamily="34" charset="0"/>
                <a:cs typeface="Arial" panose="020B0604020202020204" pitchFamily="34" charset="0"/>
                <a:sym typeface="Symbol" panose="05050102010706020507" pitchFamily="18" charset="2"/>
              </a:rPr>
              <a:t>    d(n </a:t>
            </a:r>
            <a:r>
              <a:rPr lang="vi-VN"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x m) các số thực. Hiển thị mảng d lên màn hình. </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19" name="Rectangle 18"/>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smtClean="0">
                <a:solidFill>
                  <a:schemeClr val="bg2">
                    <a:lumMod val="50000"/>
                  </a:schemeClr>
                </a:solidFill>
                <a:latin typeface="Arial" panose="020B0604020202020204" pitchFamily="34" charset="0"/>
                <a:cs typeface="Arial" panose="020B0604020202020204" pitchFamily="34" charset="0"/>
              </a:rPr>
              <a:t>BÀI 3</a:t>
            </a:r>
          </a:p>
          <a:p>
            <a:pPr algn="ctr"/>
            <a:r>
              <a:rPr lang="en-US" sz="2400" dirty="0" smtClean="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b="1" dirty="0" smtClean="0">
                <a:solidFill>
                  <a:srgbClr val="002060"/>
                </a:solidFill>
                <a:latin typeface="Arial" panose="020B0604020202020204" pitchFamily="34" charset="0"/>
                <a:cs typeface="Arial" panose="020B0604020202020204" pitchFamily="34" charset="0"/>
              </a:rPr>
              <a:t> </a:t>
            </a:r>
            <a:r>
              <a:rPr lang="en-US" sz="2400" b="1" dirty="0" smtClean="0">
                <a:solidFill>
                  <a:srgbClr val="002060"/>
                </a:solidFill>
                <a:latin typeface="Bahnschrift Light" panose="020B0502040204020203" pitchFamily="34" charset="0"/>
                <a:cs typeface="Arial" panose="020B0604020202020204" pitchFamily="34" charset="0"/>
              </a:rPr>
              <a:t>List</a:t>
            </a:r>
            <a:endParaRPr lang="en-US" sz="2400" b="1" dirty="0">
              <a:solidFill>
                <a:srgbClr val="002060"/>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Tuple</a:t>
            </a:r>
            <a:endParaRPr lang="en-US" sz="2400" dirty="0">
              <a:solidFill>
                <a:schemeClr val="bg2">
                  <a:lumMod val="50000"/>
                </a:schemeClr>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Set</a:t>
            </a:r>
            <a:endParaRPr lang="en-US" sz="2400" dirty="0">
              <a:solidFill>
                <a:schemeClr val="bg2">
                  <a:lumMod val="50000"/>
                </a:schemeClr>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Dictionary</a:t>
            </a: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smtClean="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8725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p:bldP spid="44"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4</a:t>
            </a:fld>
            <a:endParaRPr lang="ru-RU" b="1" dirty="0">
              <a:solidFill>
                <a:schemeClr val="bg1"/>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513624265"/>
              </p:ext>
            </p:extLst>
          </p:nvPr>
        </p:nvGraphicFramePr>
        <p:xfrm>
          <a:off x="1108364" y="1390232"/>
          <a:ext cx="9393381" cy="4622640"/>
        </p:xfrm>
        <a:graphic>
          <a:graphicData uri="http://schemas.openxmlformats.org/drawingml/2006/table">
            <a:tbl>
              <a:tblPr bandRow="1">
                <a:tableStyleId>{5C22544A-7EE6-4342-B048-85BDC9FD1C3A}</a:tableStyleId>
              </a:tblPr>
              <a:tblGrid>
                <a:gridCol w="9393381">
                  <a:extLst>
                    <a:ext uri="{9D8B030D-6E8A-4147-A177-3AD203B41FA5}">
                      <a16:colId xmlns:a16="http://schemas.microsoft.com/office/drawing/2014/main" val="2704339229"/>
                    </a:ext>
                  </a:extLst>
                </a:gridCol>
              </a:tblGrid>
              <a:tr h="770440">
                <a:tc>
                  <a:txBody>
                    <a:bodyPr/>
                    <a:lstStyle/>
                    <a:p>
                      <a:pPr algn="just">
                        <a:lnSpc>
                          <a:spcPct val="120000"/>
                        </a:lnSpc>
                        <a:spcBef>
                          <a:spcPts val="400"/>
                        </a:spcBef>
                        <a:spcAft>
                          <a:spcPts val="0"/>
                        </a:spcAft>
                      </a:pPr>
                      <a:r>
                        <a:rPr lang="nl-NL" sz="2800" b="1" dirty="0" smtClean="0">
                          <a:solidFill>
                            <a:srgbClr val="005064"/>
                          </a:solidFill>
                          <a:effectLst/>
                          <a:latin typeface="Bahnschrift SemiBold" panose="020B0502040204020203" pitchFamily="34" charset="0"/>
                        </a:rPr>
                        <a:t>Bài</a:t>
                      </a:r>
                      <a:r>
                        <a:rPr lang="nl-NL" sz="2800" b="1" baseline="0" dirty="0" smtClean="0">
                          <a:solidFill>
                            <a:srgbClr val="005064"/>
                          </a:solidFill>
                          <a:effectLst/>
                          <a:latin typeface="Bahnschrift SemiBold" panose="020B0502040204020203" pitchFamily="34" charset="0"/>
                        </a:rPr>
                        <a:t> 1. </a:t>
                      </a:r>
                      <a:r>
                        <a:rPr lang="vi-VN" sz="2800" b="1" dirty="0" smtClean="0">
                          <a:solidFill>
                            <a:srgbClr val="005064"/>
                          </a:solidFill>
                          <a:effectLst/>
                          <a:latin typeface="Bahnschrift SemiBold" panose="020B0502040204020203" pitchFamily="34" charset="0"/>
                        </a:rPr>
                        <a:t>Tổng</a:t>
                      </a:r>
                      <a:r>
                        <a:rPr lang="vi-VN" sz="2800" b="1" baseline="0" dirty="0" smtClean="0">
                          <a:solidFill>
                            <a:srgbClr val="005064"/>
                          </a:solidFill>
                          <a:effectLst/>
                          <a:latin typeface="Bahnschrift SemiBold" panose="020B0502040204020203" pitchFamily="34" charset="0"/>
                        </a:rPr>
                        <a:t> quan Python (3)</a:t>
                      </a:r>
                      <a:endParaRPr lang="vi-VN" sz="2800" b="1" dirty="0">
                        <a:solidFill>
                          <a:srgbClr val="005064"/>
                        </a:solidFill>
                        <a:effectLst/>
                        <a:latin typeface="Bahnschrift SemiBold" panose="020B0502040204020203"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3942710602"/>
                  </a:ext>
                </a:extLst>
              </a:tr>
              <a:tr h="770440">
                <a:tc>
                  <a:txBody>
                    <a:bodyPr/>
                    <a:lstStyle/>
                    <a:p>
                      <a:pPr algn="just">
                        <a:lnSpc>
                          <a:spcPct val="120000"/>
                        </a:lnSpc>
                        <a:spcBef>
                          <a:spcPts val="400"/>
                        </a:spcBef>
                        <a:spcAft>
                          <a:spcPts val="0"/>
                        </a:spcAft>
                      </a:pPr>
                      <a:r>
                        <a:rPr lang="nl-NL" sz="2800" b="1" dirty="0" smtClean="0">
                          <a:solidFill>
                            <a:srgbClr val="005064"/>
                          </a:solidFill>
                          <a:effectLst/>
                          <a:latin typeface="Bahnschrift SemiBold" panose="020B0502040204020203" pitchFamily="34" charset="0"/>
                        </a:rPr>
                        <a:t>Bài</a:t>
                      </a:r>
                      <a:r>
                        <a:rPr lang="nl-NL" sz="2800" b="1" baseline="0" dirty="0" smtClean="0">
                          <a:solidFill>
                            <a:srgbClr val="005064"/>
                          </a:solidFill>
                          <a:effectLst/>
                          <a:latin typeface="Bahnschrift SemiBold" panose="020B0502040204020203" pitchFamily="34" charset="0"/>
                        </a:rPr>
                        <a:t> 2: </a:t>
                      </a:r>
                      <a:r>
                        <a:rPr lang="nl-NL" sz="2800" b="1" dirty="0" smtClean="0">
                          <a:solidFill>
                            <a:srgbClr val="005064"/>
                          </a:solidFill>
                          <a:effectLst/>
                          <a:latin typeface="Bahnschrift SemiBold" panose="020B0502040204020203" pitchFamily="34" charset="0"/>
                        </a:rPr>
                        <a:t>Functions &amp; Modules</a:t>
                      </a:r>
                      <a:r>
                        <a:rPr lang="vi-VN" sz="2800" b="1" dirty="0" smtClean="0">
                          <a:solidFill>
                            <a:srgbClr val="005064"/>
                          </a:solidFill>
                          <a:effectLst/>
                          <a:latin typeface="Bahnschrift SemiBold" panose="020B0502040204020203" pitchFamily="34" charset="0"/>
                        </a:rPr>
                        <a:t> (3)</a:t>
                      </a:r>
                      <a:endParaRPr lang="vi-VN" sz="2800" b="1" dirty="0">
                        <a:solidFill>
                          <a:srgbClr val="005064"/>
                        </a:solidFill>
                        <a:effectLst/>
                        <a:latin typeface="Bahnschrift SemiBold" panose="020B0502040204020203"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539490728"/>
                  </a:ext>
                </a:extLst>
              </a:tr>
              <a:tr h="770440">
                <a:tc>
                  <a:txBody>
                    <a:bodyPr/>
                    <a:lstStyle/>
                    <a:p>
                      <a:pPr algn="just">
                        <a:lnSpc>
                          <a:spcPct val="120000"/>
                        </a:lnSpc>
                        <a:spcBef>
                          <a:spcPts val="400"/>
                        </a:spcBef>
                        <a:spcAft>
                          <a:spcPts val="0"/>
                        </a:spcAft>
                      </a:pPr>
                      <a:r>
                        <a:rPr lang="nl-NL" sz="2800" b="1" dirty="0" smtClean="0">
                          <a:solidFill>
                            <a:srgbClr val="005064"/>
                          </a:solidFill>
                          <a:effectLst/>
                          <a:latin typeface="Bahnschrift SemiBold" panose="020B0502040204020203" pitchFamily="34" charset="0"/>
                        </a:rPr>
                        <a:t>Bài</a:t>
                      </a:r>
                      <a:r>
                        <a:rPr lang="nl-NL" sz="2800" b="1" baseline="0" dirty="0" smtClean="0">
                          <a:solidFill>
                            <a:srgbClr val="005064"/>
                          </a:solidFill>
                          <a:effectLst/>
                          <a:latin typeface="Bahnschrift SemiBold" panose="020B0502040204020203" pitchFamily="34" charset="0"/>
                        </a:rPr>
                        <a:t> 3: </a:t>
                      </a:r>
                      <a:r>
                        <a:rPr lang="nl-NL" sz="2800" b="1" dirty="0" smtClean="0">
                          <a:solidFill>
                            <a:srgbClr val="005064"/>
                          </a:solidFill>
                          <a:effectLst/>
                          <a:latin typeface="Bahnschrift SemiBold" panose="020B0502040204020203" pitchFamily="34" charset="0"/>
                        </a:rPr>
                        <a:t>Data</a:t>
                      </a:r>
                      <a:r>
                        <a:rPr lang="nl-NL" sz="2800" b="1" baseline="0" dirty="0" smtClean="0">
                          <a:solidFill>
                            <a:srgbClr val="005064"/>
                          </a:solidFill>
                          <a:effectLst/>
                          <a:latin typeface="Bahnschrift SemiBold" panose="020B0502040204020203" pitchFamily="34" charset="0"/>
                        </a:rPr>
                        <a:t> Structures</a:t>
                      </a:r>
                      <a:r>
                        <a:rPr lang="vi-VN" sz="2800" b="1" baseline="0" dirty="0" smtClean="0">
                          <a:solidFill>
                            <a:srgbClr val="005064"/>
                          </a:solidFill>
                          <a:effectLst/>
                          <a:latin typeface="Bahnschrift SemiBold" panose="020B0502040204020203" pitchFamily="34" charset="0"/>
                        </a:rPr>
                        <a:t> (6)</a:t>
                      </a:r>
                      <a:endParaRPr lang="vi-VN" sz="2800" b="1" dirty="0">
                        <a:solidFill>
                          <a:srgbClr val="005064"/>
                        </a:solidFill>
                        <a:effectLst/>
                        <a:latin typeface="Bahnschrift SemiBold" panose="020B0502040204020203"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1184043414"/>
                  </a:ext>
                </a:extLst>
              </a:tr>
              <a:tr h="770440">
                <a:tc>
                  <a:txBody>
                    <a:bodyPr/>
                    <a:lstStyle/>
                    <a:p>
                      <a:pPr algn="just">
                        <a:lnSpc>
                          <a:spcPct val="120000"/>
                        </a:lnSpc>
                        <a:spcBef>
                          <a:spcPts val="400"/>
                        </a:spcBef>
                        <a:spcAft>
                          <a:spcPts val="0"/>
                        </a:spcAft>
                      </a:pPr>
                      <a:r>
                        <a:rPr lang="nl-NL" sz="2800" b="1" dirty="0" smtClean="0">
                          <a:solidFill>
                            <a:srgbClr val="005064"/>
                          </a:solidFill>
                          <a:effectLst/>
                          <a:latin typeface="Bahnschrift SemiBold" panose="020B0502040204020203" pitchFamily="34" charset="0"/>
                          <a:ea typeface="+mn-ea"/>
                        </a:rPr>
                        <a:t>Bài</a:t>
                      </a:r>
                      <a:r>
                        <a:rPr lang="nl-NL" sz="2800" b="1" baseline="0" dirty="0" smtClean="0">
                          <a:solidFill>
                            <a:srgbClr val="005064"/>
                          </a:solidFill>
                          <a:effectLst/>
                          <a:latin typeface="Bahnschrift SemiBold" panose="020B0502040204020203" pitchFamily="34" charset="0"/>
                          <a:ea typeface="+mn-ea"/>
                        </a:rPr>
                        <a:t> 4: </a:t>
                      </a:r>
                      <a:r>
                        <a:rPr lang="vi-VN" sz="2800" b="1" baseline="0" dirty="0" smtClean="0">
                          <a:solidFill>
                            <a:srgbClr val="005064"/>
                          </a:solidFill>
                          <a:effectLst/>
                          <a:latin typeface="Bahnschrift SemiBold" panose="020B0502040204020203" pitchFamily="34" charset="0"/>
                          <a:ea typeface="+mn-ea"/>
                        </a:rPr>
                        <a:t>File </a:t>
                      </a:r>
                      <a:r>
                        <a:rPr lang="nl-NL" sz="2800" b="1" dirty="0" smtClean="0">
                          <a:solidFill>
                            <a:srgbClr val="005064"/>
                          </a:solidFill>
                          <a:effectLst/>
                          <a:latin typeface="Bahnschrift SemiBold" panose="020B0502040204020203" pitchFamily="34" charset="0"/>
                          <a:ea typeface="+mn-ea"/>
                        </a:rPr>
                        <a:t>Input/</a:t>
                      </a:r>
                      <a:r>
                        <a:rPr lang="nl-NL" sz="2800" b="1" baseline="0" dirty="0" smtClean="0">
                          <a:solidFill>
                            <a:srgbClr val="005064"/>
                          </a:solidFill>
                          <a:effectLst/>
                          <a:latin typeface="Bahnschrift SemiBold" panose="020B0502040204020203" pitchFamily="34" charset="0"/>
                          <a:ea typeface="+mn-ea"/>
                        </a:rPr>
                        <a:t> Output</a:t>
                      </a:r>
                      <a:r>
                        <a:rPr lang="vi-VN" sz="2800" b="1" baseline="0" dirty="0" smtClean="0">
                          <a:solidFill>
                            <a:srgbClr val="005064"/>
                          </a:solidFill>
                          <a:effectLst/>
                          <a:latin typeface="Bahnschrift SemiBold" panose="020B0502040204020203" pitchFamily="34" charset="0"/>
                          <a:ea typeface="+mn-ea"/>
                        </a:rPr>
                        <a:t> (6)</a:t>
                      </a:r>
                      <a:endParaRPr lang="vi-VN" sz="2800" b="1" dirty="0">
                        <a:solidFill>
                          <a:srgbClr val="005064"/>
                        </a:solidFill>
                        <a:effectLst/>
                        <a:latin typeface="Bahnschrift SemiBold" panose="020B0502040204020203"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933529984"/>
                  </a:ext>
                </a:extLst>
              </a:tr>
              <a:tr h="770440">
                <a:tc>
                  <a:txBody>
                    <a:bodyPr/>
                    <a:lstStyle/>
                    <a:p>
                      <a:pPr algn="just">
                        <a:lnSpc>
                          <a:spcPct val="120000"/>
                        </a:lnSpc>
                        <a:spcBef>
                          <a:spcPts val="400"/>
                        </a:spcBef>
                        <a:spcAft>
                          <a:spcPts val="0"/>
                        </a:spcAft>
                      </a:pPr>
                      <a:r>
                        <a:rPr lang="nl-NL" sz="2800" b="1" dirty="0" smtClean="0">
                          <a:solidFill>
                            <a:srgbClr val="005064"/>
                          </a:solidFill>
                          <a:effectLst/>
                          <a:latin typeface="Bahnschrift SemiBold" panose="020B0502040204020203" pitchFamily="34" charset="0"/>
                        </a:rPr>
                        <a:t>Bài</a:t>
                      </a:r>
                      <a:r>
                        <a:rPr lang="nl-NL" sz="2800" b="1" baseline="0" dirty="0" smtClean="0">
                          <a:solidFill>
                            <a:srgbClr val="005064"/>
                          </a:solidFill>
                          <a:effectLst/>
                          <a:latin typeface="Bahnschrift SemiBold" panose="020B0502040204020203" pitchFamily="34" charset="0"/>
                        </a:rPr>
                        <a:t> 5: </a:t>
                      </a:r>
                      <a:r>
                        <a:rPr lang="nl-NL" sz="2800" b="1" dirty="0" smtClean="0">
                          <a:solidFill>
                            <a:srgbClr val="005064"/>
                          </a:solidFill>
                          <a:effectLst/>
                          <a:latin typeface="Bahnschrift SemiBold" panose="020B0502040204020203" pitchFamily="34" charset="0"/>
                        </a:rPr>
                        <a:t>Matrix</a:t>
                      </a:r>
                      <a:r>
                        <a:rPr lang="nl-NL" sz="2800" b="1" baseline="0" dirty="0" smtClean="0">
                          <a:solidFill>
                            <a:srgbClr val="005064"/>
                          </a:solidFill>
                          <a:effectLst/>
                          <a:latin typeface="Bahnschrift SemiBold" panose="020B0502040204020203" pitchFamily="34" charset="0"/>
                        </a:rPr>
                        <a:t> &amp; Vector</a:t>
                      </a:r>
                      <a:r>
                        <a:rPr lang="vi-VN" sz="2800" b="1" baseline="0" dirty="0" smtClean="0">
                          <a:solidFill>
                            <a:srgbClr val="005064"/>
                          </a:solidFill>
                          <a:effectLst/>
                          <a:latin typeface="Bahnschrift SemiBold" panose="020B0502040204020203" pitchFamily="34" charset="0"/>
                        </a:rPr>
                        <a:t> (6)</a:t>
                      </a:r>
                      <a:endParaRPr lang="vi-VN" sz="2800" b="1" dirty="0">
                        <a:solidFill>
                          <a:srgbClr val="005064"/>
                        </a:solidFill>
                        <a:effectLst/>
                        <a:latin typeface="Bahnschrift SemiBold" panose="020B0502040204020203"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454440357"/>
                  </a:ext>
                </a:extLst>
              </a:tr>
              <a:tr h="770440">
                <a:tc>
                  <a:txBody>
                    <a:bodyPr/>
                    <a:lstStyle/>
                    <a:p>
                      <a:pPr algn="just">
                        <a:lnSpc>
                          <a:spcPct val="120000"/>
                        </a:lnSpc>
                        <a:spcBef>
                          <a:spcPts val="400"/>
                        </a:spcBef>
                        <a:spcAft>
                          <a:spcPts val="0"/>
                        </a:spcAft>
                      </a:pPr>
                      <a:r>
                        <a:rPr lang="nl-NL" sz="2800" b="1" dirty="0" smtClean="0">
                          <a:solidFill>
                            <a:srgbClr val="005064"/>
                          </a:solidFill>
                          <a:effectLst/>
                          <a:latin typeface="Bahnschrift SemiBold" panose="020B0502040204020203" pitchFamily="34" charset="0"/>
                        </a:rPr>
                        <a:t>Bài</a:t>
                      </a:r>
                      <a:r>
                        <a:rPr lang="nl-NL" sz="2800" b="1" baseline="0" dirty="0" smtClean="0">
                          <a:solidFill>
                            <a:srgbClr val="005064"/>
                          </a:solidFill>
                          <a:effectLst/>
                          <a:latin typeface="Bahnschrift SemiBold" panose="020B0502040204020203" pitchFamily="34" charset="0"/>
                        </a:rPr>
                        <a:t> 6: </a:t>
                      </a:r>
                      <a:r>
                        <a:rPr lang="nl-NL" sz="2800" b="1" dirty="0" smtClean="0">
                          <a:solidFill>
                            <a:srgbClr val="005064"/>
                          </a:solidFill>
                          <a:effectLst/>
                          <a:latin typeface="Bahnschrift SemiBold" panose="020B0502040204020203" pitchFamily="34" charset="0"/>
                        </a:rPr>
                        <a:t>Data</a:t>
                      </a:r>
                      <a:r>
                        <a:rPr lang="nl-NL" sz="2800" b="1" baseline="0" dirty="0" smtClean="0">
                          <a:solidFill>
                            <a:srgbClr val="005064"/>
                          </a:solidFill>
                          <a:effectLst/>
                          <a:latin typeface="Bahnschrift SemiBold" panose="020B0502040204020203" pitchFamily="34" charset="0"/>
                        </a:rPr>
                        <a:t> Visualization</a:t>
                      </a:r>
                      <a:r>
                        <a:rPr lang="vi-VN" sz="2800" b="1" baseline="0" dirty="0" smtClean="0">
                          <a:solidFill>
                            <a:srgbClr val="005064"/>
                          </a:solidFill>
                          <a:effectLst/>
                          <a:latin typeface="Bahnschrift SemiBold" panose="020B0502040204020203" pitchFamily="34" charset="0"/>
                        </a:rPr>
                        <a:t> (6)</a:t>
                      </a:r>
                      <a:endParaRPr lang="vi-VN" sz="2800" b="1" dirty="0">
                        <a:solidFill>
                          <a:srgbClr val="005064"/>
                        </a:solidFill>
                        <a:effectLst/>
                        <a:latin typeface="Bahnschrift SemiBold" panose="020B0502040204020203"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3948944359"/>
                  </a:ext>
                </a:extLst>
              </a:tr>
            </a:tbl>
          </a:graphicData>
        </a:graphic>
      </p:graphicFrame>
    </p:spTree>
    <p:extLst>
      <p:ext uri="{BB962C8B-B14F-4D97-AF65-F5344CB8AC3E}">
        <p14:creationId xmlns:p14="http://schemas.microsoft.com/office/powerpoint/2010/main" val="3650643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40</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53553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smtClean="0">
                <a:solidFill>
                  <a:srgbClr val="005064"/>
                </a:solidFill>
                <a:latin typeface="Arial" panose="020B0604020202020204" pitchFamily="34" charset="0"/>
                <a:cs typeface="Arial" panose="020B0604020202020204" pitchFamily="34" charset="0"/>
                <a:sym typeface="Symbol" panose="05050102010706020507" pitchFamily="18" charset="2"/>
              </a:rPr>
              <a:t>List slicing (chia cắt list)</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54126"/>
          </a:xfrm>
          <a:prstGeom prst="rect">
            <a:avLst/>
          </a:prstGeom>
        </p:spPr>
        <p:txBody>
          <a:bodyPr wrap="square">
            <a:spAutoFit/>
          </a:bodyPr>
          <a:lstStyle/>
          <a:p>
            <a:pPr algn="r">
              <a:lnSpc>
                <a:spcPct val="120000"/>
              </a:lnSpc>
            </a:pPr>
            <a:r>
              <a:rPr lang="en-US" sz="2800" b="1" dirty="0" smtClean="0">
                <a:solidFill>
                  <a:schemeClr val="bg1"/>
                </a:solidFill>
                <a:latin typeface="Bahnschrift SemiBold" panose="020B0502040204020203" pitchFamily="34" charset="0"/>
                <a:cs typeface="Arial" panose="020B0604020202020204" pitchFamily="34" charset="0"/>
              </a:rPr>
              <a:t>Python list </a:t>
            </a:r>
          </a:p>
        </p:txBody>
      </p:sp>
      <p:sp>
        <p:nvSpPr>
          <p:cNvPr id="35" name="Rectangle 34"/>
          <p:cNvSpPr/>
          <p:nvPr/>
        </p:nvSpPr>
        <p:spPr>
          <a:xfrm>
            <a:off x="2228864" y="1740707"/>
            <a:ext cx="8159736" cy="498598"/>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List slicing: Truy cập vào các phần tử liên tiếp trong list</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14" name="Rectangle 13"/>
          <p:cNvSpPr/>
          <p:nvPr/>
        </p:nvSpPr>
        <p:spPr>
          <a:xfrm>
            <a:off x="2831133" y="2933853"/>
            <a:ext cx="3241593" cy="461217"/>
          </a:xfrm>
          <a:prstGeom prst="rect">
            <a:avLst/>
          </a:prstGeom>
        </p:spPr>
        <p:txBody>
          <a:bodyPr wrap="none">
            <a:spAutoFit/>
          </a:bodyPr>
          <a:lstStyle/>
          <a:p>
            <a:pPr>
              <a:lnSpc>
                <a:spcPct val="120000"/>
              </a:lnSpc>
            </a:pPr>
            <a:r>
              <a:rPr lang="en-US" sz="2200" b="1" dirty="0" smtClean="0">
                <a:solidFill>
                  <a:srgbClr val="FF6600"/>
                </a:solidFill>
                <a:latin typeface="Arial" panose="020B0604020202020204" pitchFamily="34" charset="0"/>
                <a:cs typeface="Arial" panose="020B0604020202020204" pitchFamily="34" charset="0"/>
                <a:sym typeface="Symbol" panose="05050102010706020507" pitchFamily="18" charset="2"/>
              </a:rPr>
              <a:t>c </a:t>
            </a:r>
            <a:r>
              <a:rPr lang="en-US" sz="2200" b="1" dirty="0">
                <a:solidFill>
                  <a:srgbClr val="FF6600"/>
                </a:solidFill>
                <a:latin typeface="Arial" panose="020B0604020202020204" pitchFamily="34" charset="0"/>
                <a:cs typeface="Arial" panose="020B0604020202020204" pitchFamily="34" charset="0"/>
                <a:sym typeface="Symbol" panose="05050102010706020507" pitchFamily="18" charset="2"/>
              </a:rPr>
              <a:t>= </a:t>
            </a:r>
            <a:r>
              <a:rPr lang="en-US" sz="2200" b="1" dirty="0" smtClean="0">
                <a:solidFill>
                  <a:srgbClr val="FF6600"/>
                </a:solidFill>
                <a:latin typeface="Arial" panose="020B0604020202020204" pitchFamily="34" charset="0"/>
                <a:cs typeface="Arial" panose="020B0604020202020204" pitchFamily="34" charset="0"/>
                <a:sym typeface="Symbol" panose="05050102010706020507" pitchFamily="18" charset="2"/>
              </a:rPr>
              <a:t>[1,   2,   [</a:t>
            </a:r>
            <a:r>
              <a:rPr lang="en-US" sz="2200" b="1" dirty="0" smtClean="0">
                <a:solidFill>
                  <a:srgbClr val="005064"/>
                </a:solidFill>
                <a:latin typeface="Arial" panose="020B0604020202020204" pitchFamily="34" charset="0"/>
                <a:cs typeface="Arial" panose="020B0604020202020204" pitchFamily="34" charset="0"/>
                <a:sym typeface="Symbol" panose="05050102010706020507" pitchFamily="18" charset="2"/>
              </a:rPr>
              <a:t>3</a:t>
            </a:r>
            <a:r>
              <a:rPr lang="en-US" sz="2200" b="1" dirty="0" smtClean="0">
                <a:solidFill>
                  <a:srgbClr val="FF6600"/>
                </a:solidFill>
                <a:latin typeface="Arial" panose="020B0604020202020204" pitchFamily="34" charset="0"/>
                <a:cs typeface="Arial" panose="020B0604020202020204" pitchFamily="34" charset="0"/>
                <a:sym typeface="Symbol" panose="05050102010706020507" pitchFamily="18" charset="2"/>
              </a:rPr>
              <a:t>, 4, 5],   </a:t>
            </a:r>
            <a:r>
              <a:rPr lang="en-US" sz="2200" b="1" dirty="0">
                <a:solidFill>
                  <a:srgbClr val="FF6600"/>
                </a:solidFill>
                <a:latin typeface="Arial" panose="020B0604020202020204" pitchFamily="34" charset="0"/>
                <a:cs typeface="Arial" panose="020B0604020202020204" pitchFamily="34" charset="0"/>
                <a:sym typeface="Symbol" panose="05050102010706020507" pitchFamily="18" charset="2"/>
              </a:rPr>
              <a:t>6</a:t>
            </a:r>
            <a:r>
              <a:rPr lang="en-US" sz="2200" b="1" dirty="0" smtClean="0">
                <a:solidFill>
                  <a:srgbClr val="FF6600"/>
                </a:solidFill>
                <a:latin typeface="Arial" panose="020B0604020202020204" pitchFamily="34" charset="0"/>
                <a:cs typeface="Arial" panose="020B0604020202020204" pitchFamily="34" charset="0"/>
                <a:sym typeface="Symbol" panose="05050102010706020507" pitchFamily="18" charset="2"/>
              </a:rPr>
              <a:t>]</a:t>
            </a:r>
            <a:endParaRPr lang="en-US" sz="2200" b="1" dirty="0">
              <a:solidFill>
                <a:srgbClr val="FF6600"/>
              </a:solidFill>
              <a:latin typeface="Arial" panose="020B0604020202020204" pitchFamily="34" charset="0"/>
              <a:cs typeface="Arial" panose="020B0604020202020204" pitchFamily="34" charset="0"/>
              <a:sym typeface="Symbol" panose="05050102010706020507" pitchFamily="18" charset="2"/>
            </a:endParaRPr>
          </a:p>
        </p:txBody>
      </p:sp>
      <p:sp>
        <p:nvSpPr>
          <p:cNvPr id="27" name="Rectangle 26"/>
          <p:cNvSpPr/>
          <p:nvPr/>
        </p:nvSpPr>
        <p:spPr>
          <a:xfrm>
            <a:off x="2831133" y="3410950"/>
            <a:ext cx="7287056" cy="1311128"/>
          </a:xfrm>
          <a:prstGeom prst="rect">
            <a:avLst/>
          </a:prstGeom>
        </p:spPr>
        <p:txBody>
          <a:bodyPr wrap="square">
            <a:spAutoFit/>
          </a:bodyPr>
          <a:lstStyle/>
          <a:p>
            <a:pPr algn="just">
              <a:lnSpc>
                <a:spcPct val="120000"/>
              </a:lnSpc>
            </a:pPr>
            <a:r>
              <a:rPr lang="en-US" sz="2200" b="1" dirty="0" smtClean="0">
                <a:solidFill>
                  <a:srgbClr val="005064"/>
                </a:solidFill>
                <a:latin typeface="Arial" panose="020B0604020202020204" pitchFamily="34" charset="0"/>
                <a:cs typeface="Arial" panose="020B0604020202020204" pitchFamily="34" charset="0"/>
                <a:sym typeface="Symbol" panose="05050102010706020507" pitchFamily="18" charset="2"/>
              </a:rPr>
              <a:t>c[1 : 3] </a:t>
            </a:r>
            <a:r>
              <a:rPr lang="en-US" sz="2200" b="1" dirty="0" smtClean="0">
                <a:solidFill>
                  <a:srgbClr val="00B050"/>
                </a:solidFill>
                <a:latin typeface="Arial" panose="020B0604020202020204" pitchFamily="34" charset="0"/>
                <a:cs typeface="Arial" panose="020B0604020202020204" pitchFamily="34" charset="0"/>
                <a:sym typeface="Symbol" panose="05050102010706020507" pitchFamily="18" charset="2"/>
              </a:rPr>
              <a:t>= c[1], c[2]</a:t>
            </a:r>
          </a:p>
          <a:p>
            <a:pPr algn="just">
              <a:lnSpc>
                <a:spcPct val="120000"/>
              </a:lnSpc>
            </a:pPr>
            <a:r>
              <a:rPr lang="en-US" sz="2200" b="1" dirty="0" smtClean="0">
                <a:solidFill>
                  <a:srgbClr val="005064"/>
                </a:solidFill>
                <a:latin typeface="Arial" panose="020B0604020202020204" pitchFamily="34" charset="0"/>
                <a:cs typeface="Arial" panose="020B0604020202020204" pitchFamily="34" charset="0"/>
                <a:sym typeface="Symbol" panose="05050102010706020507" pitchFamily="18" charset="2"/>
              </a:rPr>
              <a:t>c[1 : ]   </a:t>
            </a:r>
            <a:r>
              <a:rPr lang="en-US" sz="2200" b="1" dirty="0" smtClean="0">
                <a:solidFill>
                  <a:srgbClr val="00B050"/>
                </a:solidFill>
                <a:latin typeface="Arial" panose="020B0604020202020204" pitchFamily="34" charset="0"/>
                <a:cs typeface="Arial" panose="020B0604020202020204" pitchFamily="34" charset="0"/>
                <a:sym typeface="Symbol" panose="05050102010706020507" pitchFamily="18" charset="2"/>
              </a:rPr>
              <a:t>= c[1], c[2], c[3]</a:t>
            </a:r>
          </a:p>
          <a:p>
            <a:pPr algn="just">
              <a:lnSpc>
                <a:spcPct val="120000"/>
              </a:lnSpc>
            </a:pPr>
            <a:r>
              <a:rPr lang="en-US" sz="2200" b="1" dirty="0" smtClean="0">
                <a:solidFill>
                  <a:srgbClr val="005064"/>
                </a:solidFill>
                <a:latin typeface="Arial" panose="020B0604020202020204" pitchFamily="34" charset="0"/>
                <a:cs typeface="Arial" panose="020B0604020202020204" pitchFamily="34" charset="0"/>
                <a:sym typeface="Symbol" panose="05050102010706020507" pitchFamily="18" charset="2"/>
              </a:rPr>
              <a:t>c[:]       </a:t>
            </a:r>
            <a:r>
              <a:rPr lang="en-US" sz="2200" b="1" dirty="0" smtClean="0">
                <a:solidFill>
                  <a:srgbClr val="00B050"/>
                </a:solidFill>
                <a:latin typeface="Arial" panose="020B0604020202020204" pitchFamily="34" charset="0"/>
                <a:cs typeface="Arial" panose="020B0604020202020204" pitchFamily="34" charset="0"/>
                <a:sym typeface="Symbol" panose="05050102010706020507" pitchFamily="18" charset="2"/>
              </a:rPr>
              <a:t>= c</a:t>
            </a:r>
            <a:endParaRPr lang="en-US" sz="2200" b="1" dirty="0">
              <a:solidFill>
                <a:srgbClr val="00B050"/>
              </a:solidFill>
              <a:latin typeface="Arial" panose="020B0604020202020204" pitchFamily="34" charset="0"/>
              <a:cs typeface="Arial" panose="020B0604020202020204" pitchFamily="34" charset="0"/>
              <a:sym typeface="Symbol" panose="05050102010706020507" pitchFamily="18" charset="2"/>
            </a:endParaRPr>
          </a:p>
        </p:txBody>
      </p:sp>
      <p:sp>
        <p:nvSpPr>
          <p:cNvPr id="23" name="Rectangle 22"/>
          <p:cNvSpPr/>
          <p:nvPr/>
        </p:nvSpPr>
        <p:spPr>
          <a:xfrm>
            <a:off x="7247989" y="2933574"/>
            <a:ext cx="3314700" cy="1311128"/>
          </a:xfrm>
          <a:prstGeom prst="rect">
            <a:avLst/>
          </a:prstGeom>
        </p:spPr>
        <p:txBody>
          <a:bodyPr wrap="square">
            <a:spAutoFit/>
          </a:bodyPr>
          <a:lstStyle/>
          <a:p>
            <a:pPr algn="just">
              <a:lnSpc>
                <a:spcPct val="120000"/>
              </a:lnSpc>
            </a:pPr>
            <a:r>
              <a:rPr lang="vi-VN" sz="2200" dirty="0" smtClean="0">
                <a:solidFill>
                  <a:srgbClr val="0070C0"/>
                </a:solidFill>
                <a:latin typeface="Arial" panose="020B0604020202020204" pitchFamily="34" charset="0"/>
                <a:cs typeface="Arial" panose="020B0604020202020204" pitchFamily="34" charset="0"/>
                <a:sym typeface="Wingdings" panose="05000000000000000000" pitchFamily="2" charset="2"/>
              </a:rPr>
              <a:t> </a:t>
            </a:r>
            <a:r>
              <a:rPr lang="vi-VN"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List slicing: không tính phần tử ở đầu mút bên phải</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19" name="Rectangle 18"/>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smtClean="0">
                <a:solidFill>
                  <a:schemeClr val="bg2">
                    <a:lumMod val="50000"/>
                  </a:schemeClr>
                </a:solidFill>
                <a:latin typeface="Arial" panose="020B0604020202020204" pitchFamily="34" charset="0"/>
                <a:cs typeface="Arial" panose="020B0604020202020204" pitchFamily="34" charset="0"/>
              </a:rPr>
              <a:t>BÀI 3</a:t>
            </a:r>
          </a:p>
          <a:p>
            <a:pPr algn="ctr"/>
            <a:r>
              <a:rPr lang="en-US" sz="2400" dirty="0" smtClean="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b="1" dirty="0" smtClean="0">
                <a:solidFill>
                  <a:srgbClr val="002060"/>
                </a:solidFill>
                <a:latin typeface="Arial" panose="020B0604020202020204" pitchFamily="34" charset="0"/>
                <a:cs typeface="Arial" panose="020B0604020202020204" pitchFamily="34" charset="0"/>
              </a:rPr>
              <a:t> </a:t>
            </a:r>
            <a:r>
              <a:rPr lang="en-US" sz="2400" b="1" dirty="0" smtClean="0">
                <a:solidFill>
                  <a:srgbClr val="002060"/>
                </a:solidFill>
                <a:latin typeface="Bahnschrift Light" panose="020B0502040204020203" pitchFamily="34" charset="0"/>
                <a:cs typeface="Arial" panose="020B0604020202020204" pitchFamily="34" charset="0"/>
              </a:rPr>
              <a:t>List</a:t>
            </a:r>
            <a:endParaRPr lang="en-US" sz="2400" b="1" dirty="0">
              <a:solidFill>
                <a:srgbClr val="002060"/>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Tuple</a:t>
            </a:r>
            <a:endParaRPr lang="en-US" sz="2400" dirty="0">
              <a:solidFill>
                <a:schemeClr val="bg2">
                  <a:lumMod val="50000"/>
                </a:schemeClr>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Set</a:t>
            </a:r>
            <a:endParaRPr lang="en-US" sz="2400" dirty="0">
              <a:solidFill>
                <a:schemeClr val="bg2">
                  <a:lumMod val="50000"/>
                </a:schemeClr>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Dictionary</a:t>
            </a: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smtClean="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492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4" grpId="0"/>
      <p:bldP spid="27" grpId="0"/>
      <p:bldP spid="2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41</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smtClean="0">
                <a:solidFill>
                  <a:srgbClr val="005064"/>
                </a:solidFill>
                <a:latin typeface="Arial" panose="020B0604020202020204" pitchFamily="34" charset="0"/>
                <a:cs typeface="Arial" panose="020B0604020202020204" pitchFamily="34" charset="0"/>
                <a:sym typeface="Symbol" panose="05050102010706020507" pitchFamily="18" charset="2"/>
              </a:rPr>
              <a:t>Thao tác cơ bản trên list</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54126"/>
          </a:xfrm>
          <a:prstGeom prst="rect">
            <a:avLst/>
          </a:prstGeom>
        </p:spPr>
        <p:txBody>
          <a:bodyPr wrap="square">
            <a:spAutoFit/>
          </a:bodyPr>
          <a:lstStyle/>
          <a:p>
            <a:pPr algn="r">
              <a:lnSpc>
                <a:spcPct val="120000"/>
              </a:lnSpc>
            </a:pPr>
            <a:r>
              <a:rPr lang="en-US" sz="2800" b="1" dirty="0" smtClean="0">
                <a:solidFill>
                  <a:schemeClr val="bg1"/>
                </a:solidFill>
                <a:latin typeface="Bahnschrift SemiBold" panose="020B0502040204020203" pitchFamily="34" charset="0"/>
                <a:cs typeface="Arial" panose="020B0604020202020204" pitchFamily="34" charset="0"/>
              </a:rPr>
              <a:t>Python list </a:t>
            </a:r>
          </a:p>
        </p:txBody>
      </p:sp>
      <p:sp>
        <p:nvSpPr>
          <p:cNvPr id="35" name="Rectangle 34"/>
          <p:cNvSpPr/>
          <p:nvPr/>
        </p:nvSpPr>
        <p:spPr>
          <a:xfrm>
            <a:off x="2242243" y="2144874"/>
            <a:ext cx="8159736" cy="498598"/>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Thêm 1 phần tử vào cuối: 		append()</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19" name="Rectangle 18"/>
          <p:cNvSpPr/>
          <p:nvPr/>
        </p:nvSpPr>
        <p:spPr>
          <a:xfrm>
            <a:off x="2242243" y="3118194"/>
            <a:ext cx="8159736" cy="498598"/>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Thêm nhiều phần tử: 		extend()</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22" name="Rectangle 21"/>
          <p:cNvSpPr/>
          <p:nvPr/>
        </p:nvSpPr>
        <p:spPr>
          <a:xfrm>
            <a:off x="2228864" y="2629430"/>
            <a:ext cx="8159736" cy="498598"/>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Chèn 1 phần tử : 			insert()</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26" name="Rectangle 25"/>
          <p:cNvSpPr/>
          <p:nvPr/>
        </p:nvSpPr>
        <p:spPr>
          <a:xfrm>
            <a:off x="2242243" y="4289040"/>
            <a:ext cx="8159736" cy="461217"/>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smtClean="0">
                <a:solidFill>
                  <a:srgbClr val="00B050"/>
                </a:solidFill>
                <a:latin typeface="Arial" panose="020B0604020202020204" pitchFamily="34" charset="0"/>
                <a:cs typeface="Arial" panose="020B0604020202020204" pitchFamily="34" charset="0"/>
                <a:sym typeface="Symbol" panose="05050102010706020507" pitchFamily="18" charset="2"/>
              </a:rPr>
              <a:t>Xóa phần tử: 			del</a:t>
            </a:r>
            <a:endParaRPr lang="en-US" sz="2200" dirty="0">
              <a:solidFill>
                <a:srgbClr val="00B050"/>
              </a:solidFill>
              <a:latin typeface="Arial" panose="020B0604020202020204" pitchFamily="34" charset="0"/>
              <a:cs typeface="Arial" panose="020B0604020202020204" pitchFamily="34" charset="0"/>
              <a:sym typeface="Symbol" panose="05050102010706020507" pitchFamily="18" charset="2"/>
            </a:endParaRPr>
          </a:p>
        </p:txBody>
      </p:sp>
      <p:sp>
        <p:nvSpPr>
          <p:cNvPr id="28" name="Rectangle 27"/>
          <p:cNvSpPr/>
          <p:nvPr/>
        </p:nvSpPr>
        <p:spPr>
          <a:xfrm>
            <a:off x="2242243" y="4823575"/>
            <a:ext cx="8159736" cy="461217"/>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smtClean="0">
                <a:solidFill>
                  <a:srgbClr val="00B050"/>
                </a:solidFill>
                <a:latin typeface="Arial" panose="020B0604020202020204" pitchFamily="34" charset="0"/>
                <a:cs typeface="Arial" panose="020B0604020202020204" pitchFamily="34" charset="0"/>
                <a:sym typeface="Symbol" panose="05050102010706020507" pitchFamily="18" charset="2"/>
              </a:rPr>
              <a:t>Xóa phần tử theo giá trị: 		remove()</a:t>
            </a:r>
            <a:endParaRPr lang="en-US" sz="2200" dirty="0">
              <a:solidFill>
                <a:srgbClr val="00B050"/>
              </a:solidFill>
              <a:latin typeface="Arial" panose="020B0604020202020204" pitchFamily="34" charset="0"/>
              <a:cs typeface="Arial" panose="020B0604020202020204" pitchFamily="34" charset="0"/>
              <a:sym typeface="Symbol" panose="05050102010706020507" pitchFamily="18" charset="2"/>
            </a:endParaRPr>
          </a:p>
        </p:txBody>
      </p:sp>
      <p:sp>
        <p:nvSpPr>
          <p:cNvPr id="29" name="Rectangle 28"/>
          <p:cNvSpPr/>
          <p:nvPr/>
        </p:nvSpPr>
        <p:spPr>
          <a:xfrm>
            <a:off x="2242243" y="5344067"/>
            <a:ext cx="8159736" cy="461217"/>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smtClean="0">
                <a:solidFill>
                  <a:srgbClr val="00B050"/>
                </a:solidFill>
                <a:latin typeface="Arial" panose="020B0604020202020204" pitchFamily="34" charset="0"/>
                <a:cs typeface="Arial" panose="020B0604020202020204" pitchFamily="34" charset="0"/>
                <a:sym typeface="Symbol" panose="05050102010706020507" pitchFamily="18" charset="2"/>
              </a:rPr>
              <a:t>Xóa phần tử theo chỉ số: 		pop ()</a:t>
            </a:r>
            <a:endParaRPr lang="en-US" sz="2200" dirty="0">
              <a:solidFill>
                <a:srgbClr val="00B050"/>
              </a:solidFill>
              <a:latin typeface="Arial" panose="020B0604020202020204" pitchFamily="34" charset="0"/>
              <a:cs typeface="Arial" panose="020B0604020202020204" pitchFamily="34" charset="0"/>
              <a:sym typeface="Symbol" panose="05050102010706020507" pitchFamily="18" charset="2"/>
            </a:endParaRPr>
          </a:p>
        </p:txBody>
      </p:sp>
      <p:sp>
        <p:nvSpPr>
          <p:cNvPr id="21" name="Rectangle 20"/>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smtClean="0">
                <a:solidFill>
                  <a:schemeClr val="bg2">
                    <a:lumMod val="50000"/>
                  </a:schemeClr>
                </a:solidFill>
                <a:latin typeface="Arial" panose="020B0604020202020204" pitchFamily="34" charset="0"/>
                <a:cs typeface="Arial" panose="020B0604020202020204" pitchFamily="34" charset="0"/>
              </a:rPr>
              <a:t>BÀI 3</a:t>
            </a:r>
          </a:p>
          <a:p>
            <a:pPr algn="ctr"/>
            <a:r>
              <a:rPr lang="en-US" sz="2400" dirty="0" smtClean="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b="1" dirty="0" smtClean="0">
                <a:solidFill>
                  <a:srgbClr val="002060"/>
                </a:solidFill>
                <a:latin typeface="Arial" panose="020B0604020202020204" pitchFamily="34" charset="0"/>
                <a:cs typeface="Arial" panose="020B0604020202020204" pitchFamily="34" charset="0"/>
              </a:rPr>
              <a:t> </a:t>
            </a:r>
            <a:r>
              <a:rPr lang="en-US" sz="2400" b="1" dirty="0" smtClean="0">
                <a:solidFill>
                  <a:srgbClr val="002060"/>
                </a:solidFill>
                <a:latin typeface="Bahnschrift Light" panose="020B0502040204020203" pitchFamily="34" charset="0"/>
                <a:cs typeface="Arial" panose="020B0604020202020204" pitchFamily="34" charset="0"/>
              </a:rPr>
              <a:t>List</a:t>
            </a:r>
            <a:endParaRPr lang="en-US" sz="2400" b="1" dirty="0">
              <a:solidFill>
                <a:srgbClr val="002060"/>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Tuple</a:t>
            </a:r>
            <a:endParaRPr lang="en-US" sz="2400" dirty="0">
              <a:solidFill>
                <a:schemeClr val="bg2">
                  <a:lumMod val="50000"/>
                </a:schemeClr>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Set</a:t>
            </a:r>
            <a:endParaRPr lang="en-US" sz="2400" dirty="0">
              <a:solidFill>
                <a:schemeClr val="bg2">
                  <a:lumMod val="50000"/>
                </a:schemeClr>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Dictionary</a:t>
            </a: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smtClean="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23" name="Rectangle 22"/>
          <p:cNvSpPr/>
          <p:nvPr/>
        </p:nvSpPr>
        <p:spPr>
          <a:xfrm>
            <a:off x="2228864" y="1628454"/>
            <a:ext cx="1598237" cy="461217"/>
          </a:xfrm>
          <a:prstGeom prst="rect">
            <a:avLst/>
          </a:prstGeom>
        </p:spPr>
        <p:txBody>
          <a:bodyPr wrap="square">
            <a:spAutoFit/>
          </a:bodyPr>
          <a:lstStyle/>
          <a:p>
            <a:pPr algn="just">
              <a:lnSpc>
                <a:spcPct val="120000"/>
              </a:lnSpc>
            </a:pPr>
            <a:r>
              <a:rPr lang="vi-VN" sz="2200" dirty="0" smtClean="0">
                <a:solidFill>
                  <a:srgbClr val="C00000"/>
                </a:solidFill>
                <a:latin typeface="Arial" panose="020B0604020202020204" pitchFamily="34" charset="0"/>
                <a:cs typeface="Arial" panose="020B0604020202020204" pitchFamily="34" charset="0"/>
                <a:sym typeface="Symbol" panose="05050102010706020507" pitchFamily="18" charset="2"/>
              </a:rPr>
              <a:t>BỔ SUNG</a:t>
            </a:r>
            <a:endParaRPr lang="en-US" sz="2200" dirty="0">
              <a:solidFill>
                <a:srgbClr val="C00000"/>
              </a:solidFill>
              <a:latin typeface="Arial" panose="020B0604020202020204" pitchFamily="34" charset="0"/>
              <a:cs typeface="Arial" panose="020B0604020202020204" pitchFamily="34" charset="0"/>
              <a:sym typeface="Symbol" panose="05050102010706020507" pitchFamily="18" charset="2"/>
            </a:endParaRPr>
          </a:p>
        </p:txBody>
      </p:sp>
      <p:sp>
        <p:nvSpPr>
          <p:cNvPr id="27" name="Rectangle 26"/>
          <p:cNvSpPr/>
          <p:nvPr/>
        </p:nvSpPr>
        <p:spPr>
          <a:xfrm>
            <a:off x="2228864" y="3665683"/>
            <a:ext cx="1598237" cy="461217"/>
          </a:xfrm>
          <a:prstGeom prst="rect">
            <a:avLst/>
          </a:prstGeom>
        </p:spPr>
        <p:txBody>
          <a:bodyPr wrap="square">
            <a:spAutoFit/>
          </a:bodyPr>
          <a:lstStyle/>
          <a:p>
            <a:pPr algn="just">
              <a:lnSpc>
                <a:spcPct val="120000"/>
              </a:lnSpc>
            </a:pPr>
            <a:r>
              <a:rPr lang="vi-VN" sz="2200" dirty="0" smtClean="0">
                <a:solidFill>
                  <a:srgbClr val="C00000"/>
                </a:solidFill>
                <a:latin typeface="Arial" panose="020B0604020202020204" pitchFamily="34" charset="0"/>
                <a:cs typeface="Arial" panose="020B0604020202020204" pitchFamily="34" charset="0"/>
                <a:sym typeface="Symbol" panose="05050102010706020507" pitchFamily="18" charset="2"/>
              </a:rPr>
              <a:t>XÓA</a:t>
            </a:r>
            <a:endParaRPr lang="en-US" sz="2200" dirty="0">
              <a:solidFill>
                <a:srgbClr val="C00000"/>
              </a:solidFill>
              <a:latin typeface="Arial" panose="020B0604020202020204" pitchFamily="34" charset="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313777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8" grpId="0"/>
      <p:bldP spid="29" grpId="0"/>
      <p:bldP spid="2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42</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smtClean="0">
                <a:solidFill>
                  <a:srgbClr val="005064"/>
                </a:solidFill>
                <a:latin typeface="Arial" panose="020B0604020202020204" pitchFamily="34" charset="0"/>
                <a:cs typeface="Arial" panose="020B0604020202020204" pitchFamily="34" charset="0"/>
                <a:sym typeface="Symbol" panose="05050102010706020507" pitchFamily="18" charset="2"/>
              </a:rPr>
              <a:t>Thao tác cơ bản trên list</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54126"/>
          </a:xfrm>
          <a:prstGeom prst="rect">
            <a:avLst/>
          </a:prstGeom>
        </p:spPr>
        <p:txBody>
          <a:bodyPr wrap="square">
            <a:spAutoFit/>
          </a:bodyPr>
          <a:lstStyle/>
          <a:p>
            <a:pPr algn="r">
              <a:lnSpc>
                <a:spcPct val="120000"/>
              </a:lnSpc>
            </a:pPr>
            <a:r>
              <a:rPr lang="en-US" sz="2800" b="1" dirty="0" smtClean="0">
                <a:solidFill>
                  <a:schemeClr val="bg1"/>
                </a:solidFill>
                <a:latin typeface="Bahnschrift SemiBold" panose="020B0502040204020203" pitchFamily="34" charset="0"/>
                <a:cs typeface="Arial" panose="020B0604020202020204" pitchFamily="34" charset="0"/>
              </a:rPr>
              <a:t>Python list </a:t>
            </a:r>
          </a:p>
        </p:txBody>
      </p:sp>
      <p:sp>
        <p:nvSpPr>
          <p:cNvPr id="19" name="Rectangle 18"/>
          <p:cNvSpPr/>
          <p:nvPr/>
        </p:nvSpPr>
        <p:spPr>
          <a:xfrm>
            <a:off x="2242243" y="2741904"/>
            <a:ext cx="8159736" cy="498598"/>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Đếm số lần xuất hiện của 1 giá trị: 	count()</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22" name="Rectangle 21"/>
          <p:cNvSpPr/>
          <p:nvPr/>
        </p:nvSpPr>
        <p:spPr>
          <a:xfrm>
            <a:off x="2228864" y="2253140"/>
            <a:ext cx="8159736" cy="498598"/>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Lấy chỉ số đầu tiên theo giá trị: 		index()</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26" name="Rectangle 25"/>
          <p:cNvSpPr/>
          <p:nvPr/>
        </p:nvSpPr>
        <p:spPr>
          <a:xfrm>
            <a:off x="2242243" y="3690455"/>
            <a:ext cx="8159736" cy="498598"/>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smtClean="0">
                <a:solidFill>
                  <a:srgbClr val="00B050"/>
                </a:solidFill>
                <a:latin typeface="Arial" panose="020B0604020202020204" pitchFamily="34" charset="0"/>
                <a:cs typeface="Arial" panose="020B0604020202020204" pitchFamily="34" charset="0"/>
                <a:sym typeface="Symbol" panose="05050102010706020507" pitchFamily="18" charset="2"/>
              </a:rPr>
              <a:t>Sắp xếp list: 				sort()</a:t>
            </a:r>
            <a:endParaRPr lang="en-US" sz="2200" dirty="0">
              <a:solidFill>
                <a:srgbClr val="00B050"/>
              </a:solidFill>
              <a:latin typeface="Arial" panose="020B0604020202020204" pitchFamily="34" charset="0"/>
              <a:cs typeface="Arial" panose="020B0604020202020204" pitchFamily="34" charset="0"/>
              <a:sym typeface="Symbol" panose="05050102010706020507" pitchFamily="18" charset="2"/>
            </a:endParaRPr>
          </a:p>
        </p:txBody>
      </p:sp>
      <p:sp>
        <p:nvSpPr>
          <p:cNvPr id="28" name="Rectangle 27"/>
          <p:cNvSpPr/>
          <p:nvPr/>
        </p:nvSpPr>
        <p:spPr>
          <a:xfrm>
            <a:off x="2242243" y="4224990"/>
            <a:ext cx="8159736" cy="498598"/>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smtClean="0">
                <a:solidFill>
                  <a:srgbClr val="00B050"/>
                </a:solidFill>
                <a:latin typeface="Arial" panose="020B0604020202020204" pitchFamily="34" charset="0"/>
                <a:cs typeface="Arial" panose="020B0604020202020204" pitchFamily="34" charset="0"/>
                <a:sym typeface="Symbol" panose="05050102010706020507" pitchFamily="18" charset="2"/>
              </a:rPr>
              <a:t>Đảo ngược list: 				reverse()</a:t>
            </a:r>
            <a:endParaRPr lang="en-US" sz="2200" dirty="0">
              <a:solidFill>
                <a:srgbClr val="00B050"/>
              </a:solidFill>
              <a:latin typeface="Arial" panose="020B0604020202020204" pitchFamily="34" charset="0"/>
              <a:cs typeface="Arial" panose="020B0604020202020204" pitchFamily="34" charset="0"/>
              <a:sym typeface="Symbol" panose="05050102010706020507" pitchFamily="18" charset="2"/>
            </a:endParaRPr>
          </a:p>
        </p:txBody>
      </p:sp>
      <p:sp>
        <p:nvSpPr>
          <p:cNvPr id="29" name="Rectangle 28"/>
          <p:cNvSpPr/>
          <p:nvPr/>
        </p:nvSpPr>
        <p:spPr>
          <a:xfrm>
            <a:off x="2242243" y="4745482"/>
            <a:ext cx="8159736" cy="498598"/>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smtClean="0">
                <a:solidFill>
                  <a:srgbClr val="00B050"/>
                </a:solidFill>
                <a:latin typeface="Arial" panose="020B0604020202020204" pitchFamily="34" charset="0"/>
                <a:cs typeface="Arial" panose="020B0604020202020204" pitchFamily="34" charset="0"/>
                <a:sym typeface="Symbol" panose="05050102010706020507" pitchFamily="18" charset="2"/>
              </a:rPr>
              <a:t>Sao chép một list: 				copy()</a:t>
            </a:r>
            <a:endParaRPr lang="en-US" sz="2200" dirty="0">
              <a:solidFill>
                <a:srgbClr val="00B050"/>
              </a:solidFill>
              <a:latin typeface="Arial" panose="020B0604020202020204" pitchFamily="34" charset="0"/>
              <a:cs typeface="Arial" panose="020B0604020202020204" pitchFamily="34" charset="0"/>
              <a:sym typeface="Symbol" panose="05050102010706020507" pitchFamily="18" charset="2"/>
            </a:endParaRPr>
          </a:p>
        </p:txBody>
      </p:sp>
      <p:sp>
        <p:nvSpPr>
          <p:cNvPr id="23" name="Rectangle 22"/>
          <p:cNvSpPr/>
          <p:nvPr/>
        </p:nvSpPr>
        <p:spPr>
          <a:xfrm>
            <a:off x="2228864" y="5401630"/>
            <a:ext cx="8159736" cy="498598"/>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Ghép hai lits: 				+</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27" name="Rectangle 26"/>
          <p:cNvSpPr/>
          <p:nvPr/>
        </p:nvSpPr>
        <p:spPr>
          <a:xfrm>
            <a:off x="2215485" y="5854450"/>
            <a:ext cx="8159736" cy="498598"/>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Nhân bản list: 				*</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30" name="Rectangle 29"/>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smtClean="0">
                <a:solidFill>
                  <a:schemeClr val="bg2">
                    <a:lumMod val="50000"/>
                  </a:schemeClr>
                </a:solidFill>
                <a:latin typeface="Arial" panose="020B0604020202020204" pitchFamily="34" charset="0"/>
                <a:cs typeface="Arial" panose="020B0604020202020204" pitchFamily="34" charset="0"/>
              </a:rPr>
              <a:t>BÀI 3</a:t>
            </a:r>
          </a:p>
          <a:p>
            <a:pPr algn="ctr"/>
            <a:r>
              <a:rPr lang="en-US" sz="2400" dirty="0" smtClean="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b="1" dirty="0" smtClean="0">
                <a:solidFill>
                  <a:srgbClr val="002060"/>
                </a:solidFill>
                <a:latin typeface="Arial" panose="020B0604020202020204" pitchFamily="34" charset="0"/>
                <a:cs typeface="Arial" panose="020B0604020202020204" pitchFamily="34" charset="0"/>
              </a:rPr>
              <a:t> </a:t>
            </a:r>
            <a:r>
              <a:rPr lang="en-US" sz="2400" b="1" dirty="0" smtClean="0">
                <a:solidFill>
                  <a:srgbClr val="002060"/>
                </a:solidFill>
                <a:latin typeface="Bahnschrift Light" panose="020B0502040204020203" pitchFamily="34" charset="0"/>
                <a:cs typeface="Arial" panose="020B0604020202020204" pitchFamily="34" charset="0"/>
              </a:rPr>
              <a:t>List</a:t>
            </a:r>
            <a:endParaRPr lang="en-US" sz="2400" b="1" dirty="0">
              <a:solidFill>
                <a:srgbClr val="002060"/>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Tuple</a:t>
            </a:r>
            <a:endParaRPr lang="en-US" sz="2400" dirty="0">
              <a:solidFill>
                <a:schemeClr val="bg2">
                  <a:lumMod val="50000"/>
                </a:schemeClr>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Set</a:t>
            </a:r>
            <a:endParaRPr lang="en-US" sz="2400" dirty="0">
              <a:solidFill>
                <a:schemeClr val="bg2">
                  <a:lumMod val="50000"/>
                </a:schemeClr>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Dictionary</a:t>
            </a: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smtClean="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31" name="Rectangle 30"/>
          <p:cNvSpPr/>
          <p:nvPr/>
        </p:nvSpPr>
        <p:spPr>
          <a:xfrm>
            <a:off x="2228864" y="1628454"/>
            <a:ext cx="1598237" cy="461217"/>
          </a:xfrm>
          <a:prstGeom prst="rect">
            <a:avLst/>
          </a:prstGeom>
        </p:spPr>
        <p:txBody>
          <a:bodyPr wrap="square">
            <a:spAutoFit/>
          </a:bodyPr>
          <a:lstStyle/>
          <a:p>
            <a:pPr algn="just">
              <a:lnSpc>
                <a:spcPct val="120000"/>
              </a:lnSpc>
            </a:pPr>
            <a:r>
              <a:rPr lang="vi-VN" sz="2200" dirty="0" smtClean="0">
                <a:solidFill>
                  <a:srgbClr val="C00000"/>
                </a:solidFill>
                <a:latin typeface="Arial" panose="020B0604020202020204" pitchFamily="34" charset="0"/>
                <a:cs typeface="Arial" panose="020B0604020202020204" pitchFamily="34" charset="0"/>
                <a:sym typeface="Symbol" panose="05050102010706020507" pitchFamily="18" charset="2"/>
              </a:rPr>
              <a:t>TÌM KIẾM</a:t>
            </a:r>
            <a:endParaRPr lang="en-US" sz="2200" dirty="0">
              <a:solidFill>
                <a:srgbClr val="C00000"/>
              </a:solidFill>
              <a:latin typeface="Arial" panose="020B0604020202020204" pitchFamily="34" charset="0"/>
              <a:cs typeface="Arial" panose="020B0604020202020204" pitchFamily="34" charset="0"/>
              <a:sym typeface="Symbol" panose="05050102010706020507" pitchFamily="18" charset="2"/>
            </a:endParaRPr>
          </a:p>
        </p:txBody>
      </p:sp>
      <p:sp>
        <p:nvSpPr>
          <p:cNvPr id="33" name="Rectangle 32"/>
          <p:cNvSpPr/>
          <p:nvPr/>
        </p:nvSpPr>
        <p:spPr>
          <a:xfrm>
            <a:off x="2215485" y="3221625"/>
            <a:ext cx="1598237" cy="461217"/>
          </a:xfrm>
          <a:prstGeom prst="rect">
            <a:avLst/>
          </a:prstGeom>
        </p:spPr>
        <p:txBody>
          <a:bodyPr wrap="square">
            <a:spAutoFit/>
          </a:bodyPr>
          <a:lstStyle/>
          <a:p>
            <a:pPr algn="just">
              <a:lnSpc>
                <a:spcPct val="120000"/>
              </a:lnSpc>
            </a:pPr>
            <a:r>
              <a:rPr lang="vi-VN" sz="2200" dirty="0" smtClean="0">
                <a:solidFill>
                  <a:srgbClr val="C00000"/>
                </a:solidFill>
                <a:latin typeface="Arial" panose="020B0604020202020204" pitchFamily="34" charset="0"/>
                <a:cs typeface="Arial" panose="020B0604020202020204" pitchFamily="34" charset="0"/>
                <a:sym typeface="Symbol" panose="05050102010706020507" pitchFamily="18" charset="2"/>
              </a:rPr>
              <a:t>SẮP XẾP</a:t>
            </a:r>
            <a:endParaRPr lang="en-US" sz="2200" dirty="0">
              <a:solidFill>
                <a:srgbClr val="C00000"/>
              </a:solidFill>
              <a:latin typeface="Arial" panose="020B0604020202020204" pitchFamily="34" charset="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2107923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8" grpId="0"/>
      <p:bldP spid="29" grpId="0"/>
      <p:bldP spid="23" grpId="0"/>
      <p:bldP spid="27" grpId="0"/>
      <p:bldP spid="3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43</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879"/>
          </a:xfrm>
          <a:prstGeom prst="rect">
            <a:avLst/>
          </a:prstGeom>
        </p:spPr>
        <p:txBody>
          <a:bodyPr wrap="square">
            <a:spAutoFit/>
          </a:bodyPr>
          <a:lstStyle/>
          <a:p>
            <a:pPr algn="just">
              <a:lnSpc>
                <a:spcPct val="120000"/>
              </a:lnSpc>
            </a:pPr>
            <a:r>
              <a:rPr lang="vi-VN" sz="2400" b="1" dirty="0" smtClean="0">
                <a:solidFill>
                  <a:srgbClr val="C00000"/>
                </a:solidFill>
                <a:latin typeface="Arial" panose="020B0604020202020204" pitchFamily="34" charset="0"/>
                <a:cs typeface="Arial" panose="020B0604020202020204" pitchFamily="34" charset="0"/>
                <a:sym typeface="Wingdings" panose="05000000000000000000" pitchFamily="2" charset="2"/>
              </a:rPr>
              <a:t>  </a:t>
            </a:r>
            <a:r>
              <a:rPr lang="vi-VN" sz="2400" b="1" dirty="0" smtClean="0">
                <a:solidFill>
                  <a:srgbClr val="C00000"/>
                </a:solidFill>
                <a:latin typeface="Arial" panose="020B0604020202020204" pitchFamily="34" charset="0"/>
                <a:cs typeface="Arial" panose="020B0604020202020204" pitchFamily="34" charset="0"/>
                <a:sym typeface="Symbol" panose="05050102010706020507" pitchFamily="18" charset="2"/>
              </a:rPr>
              <a:t>BÀI TẬP 3.2</a:t>
            </a:r>
            <a:endParaRPr lang="en-US" sz="2400" b="1" dirty="0">
              <a:solidFill>
                <a:srgbClr val="C00000"/>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54126"/>
          </a:xfrm>
          <a:prstGeom prst="rect">
            <a:avLst/>
          </a:prstGeom>
        </p:spPr>
        <p:txBody>
          <a:bodyPr wrap="square">
            <a:spAutoFit/>
          </a:bodyPr>
          <a:lstStyle/>
          <a:p>
            <a:pPr algn="r">
              <a:lnSpc>
                <a:spcPct val="120000"/>
              </a:lnSpc>
            </a:pPr>
            <a:r>
              <a:rPr lang="en-US" sz="2800" b="1" dirty="0" smtClean="0">
                <a:solidFill>
                  <a:schemeClr val="bg1"/>
                </a:solidFill>
                <a:latin typeface="Bahnschrift SemiBold" panose="020B0502040204020203" pitchFamily="34" charset="0"/>
                <a:cs typeface="Arial" panose="020B0604020202020204" pitchFamily="34" charset="0"/>
              </a:rPr>
              <a:t>Python list </a:t>
            </a:r>
          </a:p>
        </p:txBody>
      </p:sp>
      <p:sp>
        <p:nvSpPr>
          <p:cNvPr id="35" name="Rectangle 34"/>
          <p:cNvSpPr/>
          <p:nvPr/>
        </p:nvSpPr>
        <p:spPr>
          <a:xfrm>
            <a:off x="2228864" y="1615746"/>
            <a:ext cx="8545354" cy="867482"/>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Nhập vào từ bàn phím một mảng a gồm n số nguyên. </a:t>
            </a:r>
            <a:r>
              <a:rPr lang="vi-VN" sz="2200" dirty="0">
                <a:solidFill>
                  <a:srgbClr val="0070C0"/>
                </a:solidFill>
                <a:cs typeface="Arial" panose="020B0604020202020204" pitchFamily="34" charset="0"/>
                <a:sym typeface="Symbol" panose="05050102010706020507" pitchFamily="18" charset="2"/>
              </a:rPr>
              <a:t>Sắp a tăng dần và in ra màn </a:t>
            </a:r>
            <a:r>
              <a:rPr lang="vi-VN" sz="2200" dirty="0" smtClean="0">
                <a:solidFill>
                  <a:srgbClr val="0070C0"/>
                </a:solidFill>
                <a:cs typeface="Arial" panose="020B0604020202020204" pitchFamily="34" charset="0"/>
                <a:sym typeface="Symbol" panose="05050102010706020507" pitchFamily="18" charset="2"/>
              </a:rPr>
              <a:t>hình</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44" name="Rectangle 43"/>
          <p:cNvSpPr/>
          <p:nvPr/>
        </p:nvSpPr>
        <p:spPr>
          <a:xfrm>
            <a:off x="2228864" y="2648485"/>
            <a:ext cx="8545354" cy="904863"/>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Tìm max, tìm min, tìm vị trí của phần tử chẵn đầu tiên trong a, cho biết trong mảng có chứa số 3 hay không. </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19" name="Rectangle 18"/>
          <p:cNvSpPr/>
          <p:nvPr/>
        </p:nvSpPr>
        <p:spPr>
          <a:xfrm>
            <a:off x="2228864" y="3665683"/>
            <a:ext cx="8545354" cy="867482"/>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Chèn một phần tử vào vị trí k; xóa toàn bộ các phần tử chẵn trong mảng.</a:t>
            </a:r>
          </a:p>
        </p:txBody>
      </p:sp>
      <p:sp>
        <p:nvSpPr>
          <p:cNvPr id="20" name="Rectangle 19"/>
          <p:cNvSpPr/>
          <p:nvPr/>
        </p:nvSpPr>
        <p:spPr>
          <a:xfrm>
            <a:off x="2228864" y="4634451"/>
            <a:ext cx="8545354" cy="1311128"/>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Nhập thêm mảng b gồm m phần tử nguyên từ bàn phím. Nhân bản b lên gấp đôi, đảo ngược b sau đó ghép a với b để thu được mảng c.</a:t>
            </a:r>
          </a:p>
        </p:txBody>
      </p:sp>
      <p:sp>
        <p:nvSpPr>
          <p:cNvPr id="21" name="Rectangle 20"/>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smtClean="0">
                <a:solidFill>
                  <a:schemeClr val="bg2">
                    <a:lumMod val="50000"/>
                  </a:schemeClr>
                </a:solidFill>
                <a:latin typeface="Arial" panose="020B0604020202020204" pitchFamily="34" charset="0"/>
                <a:cs typeface="Arial" panose="020B0604020202020204" pitchFamily="34" charset="0"/>
              </a:rPr>
              <a:t>BÀI 3</a:t>
            </a:r>
          </a:p>
          <a:p>
            <a:pPr algn="ctr"/>
            <a:r>
              <a:rPr lang="en-US" sz="2400" dirty="0" smtClean="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b="1" dirty="0" smtClean="0">
                <a:solidFill>
                  <a:srgbClr val="002060"/>
                </a:solidFill>
                <a:latin typeface="Arial" panose="020B0604020202020204" pitchFamily="34" charset="0"/>
                <a:cs typeface="Arial" panose="020B0604020202020204" pitchFamily="34" charset="0"/>
              </a:rPr>
              <a:t> </a:t>
            </a:r>
            <a:r>
              <a:rPr lang="en-US" sz="2400" b="1" dirty="0" smtClean="0">
                <a:solidFill>
                  <a:srgbClr val="002060"/>
                </a:solidFill>
                <a:latin typeface="Bahnschrift Light" panose="020B0502040204020203" pitchFamily="34" charset="0"/>
                <a:cs typeface="Arial" panose="020B0604020202020204" pitchFamily="34" charset="0"/>
              </a:rPr>
              <a:t>List</a:t>
            </a:r>
            <a:endParaRPr lang="en-US" sz="2400" b="1" dirty="0">
              <a:solidFill>
                <a:srgbClr val="002060"/>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Tuple</a:t>
            </a:r>
            <a:endParaRPr lang="en-US" sz="2400" dirty="0">
              <a:solidFill>
                <a:schemeClr val="bg2">
                  <a:lumMod val="50000"/>
                </a:schemeClr>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Set</a:t>
            </a:r>
            <a:endParaRPr lang="en-US" sz="2400" dirty="0">
              <a:solidFill>
                <a:schemeClr val="bg2">
                  <a:lumMod val="50000"/>
                </a:schemeClr>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Dictionary</a:t>
            </a: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smtClean="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4973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4" grpId="0"/>
      <p:bldP spid="19" grpId="0"/>
      <p:bldP spid="2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44</a:t>
            </a:fld>
            <a:endParaRPr lang="ru-RU" b="1" dirty="0">
              <a:solidFill>
                <a:schemeClr val="bg1"/>
              </a:solidFill>
            </a:endParaRPr>
          </a:p>
        </p:txBody>
      </p:sp>
      <p:sp>
        <p:nvSpPr>
          <p:cNvPr id="13" name="Rectangle 12"/>
          <p:cNvSpPr/>
          <p:nvPr/>
        </p:nvSpPr>
        <p:spPr>
          <a:xfrm>
            <a:off x="5689599" y="6470202"/>
            <a:ext cx="4396509" cy="402611"/>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0" name="Rectangle 19"/>
          <p:cNvSpPr/>
          <p:nvPr/>
        </p:nvSpPr>
        <p:spPr>
          <a:xfrm>
            <a:off x="1288452" y="2412807"/>
            <a:ext cx="9615095" cy="1411669"/>
          </a:xfrm>
          <a:prstGeom prst="rect">
            <a:avLst/>
          </a:prstGeom>
        </p:spPr>
        <p:txBody>
          <a:bodyPr wrap="square">
            <a:spAutoFit/>
          </a:bodyPr>
          <a:lstStyle/>
          <a:p>
            <a:pPr algn="ctr">
              <a:lnSpc>
                <a:spcPct val="120000"/>
              </a:lnSpc>
            </a:pPr>
            <a:r>
              <a:rPr lang="en-US" sz="8000" b="1" dirty="0" smtClean="0">
                <a:solidFill>
                  <a:srgbClr val="005064"/>
                </a:solidFill>
                <a:latin typeface="Bahnschrift SemiBold" panose="020B0502040204020203" pitchFamily="34" charset="0"/>
                <a:cs typeface="Arial" panose="020B0604020202020204" pitchFamily="34" charset="0"/>
              </a:rPr>
              <a:t>Python tuple</a:t>
            </a:r>
          </a:p>
        </p:txBody>
      </p:sp>
    </p:spTree>
    <p:extLst>
      <p:ext uri="{BB962C8B-B14F-4D97-AF65-F5344CB8AC3E}">
        <p14:creationId xmlns:p14="http://schemas.microsoft.com/office/powerpoint/2010/main" val="27377243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45</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smtClean="0">
                <a:solidFill>
                  <a:srgbClr val="005064"/>
                </a:solidFill>
                <a:latin typeface="Arial" panose="020B0604020202020204" pitchFamily="34" charset="0"/>
                <a:cs typeface="Arial" panose="020B0604020202020204" pitchFamily="34" charset="0"/>
                <a:sym typeface="Symbol" panose="05050102010706020507" pitchFamily="18" charset="2"/>
              </a:rPr>
              <a:t>Python tuple</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54126"/>
          </a:xfrm>
          <a:prstGeom prst="rect">
            <a:avLst/>
          </a:prstGeom>
        </p:spPr>
        <p:txBody>
          <a:bodyPr wrap="square">
            <a:spAutoFit/>
          </a:bodyPr>
          <a:lstStyle/>
          <a:p>
            <a:pPr algn="r">
              <a:lnSpc>
                <a:spcPct val="120000"/>
              </a:lnSpc>
            </a:pPr>
            <a:r>
              <a:rPr lang="en-US" sz="2800" b="1" dirty="0" smtClean="0">
                <a:solidFill>
                  <a:schemeClr val="bg1"/>
                </a:solidFill>
                <a:latin typeface="Bahnschrift SemiBold" panose="020B0502040204020203" pitchFamily="34" charset="0"/>
                <a:cs typeface="Arial" panose="020B0604020202020204" pitchFamily="34" charset="0"/>
              </a:rPr>
              <a:t>Python tuple </a:t>
            </a:r>
          </a:p>
        </p:txBody>
      </p:sp>
      <p:sp>
        <p:nvSpPr>
          <p:cNvPr id="35" name="Rectangle 34"/>
          <p:cNvSpPr/>
          <p:nvPr/>
        </p:nvSpPr>
        <p:spPr>
          <a:xfrm>
            <a:off x="2242243" y="1768584"/>
            <a:ext cx="8159736" cy="461217"/>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Gần tương tự như list</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22" name="Rectangle 21"/>
          <p:cNvSpPr/>
          <p:nvPr/>
        </p:nvSpPr>
        <p:spPr>
          <a:xfrm>
            <a:off x="2228864" y="4237969"/>
            <a:ext cx="8159736" cy="498598"/>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Khởi tạo tuple: 		</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30" name="Rectangle 29"/>
          <p:cNvSpPr/>
          <p:nvPr/>
        </p:nvSpPr>
        <p:spPr>
          <a:xfrm>
            <a:off x="5017162" y="4214630"/>
            <a:ext cx="5384817" cy="904863"/>
          </a:xfrm>
          <a:prstGeom prst="rect">
            <a:avLst/>
          </a:prstGeom>
        </p:spPr>
        <p:txBody>
          <a:bodyPr wrap="square">
            <a:spAutoFit/>
          </a:bodyPr>
          <a:lstStyle/>
          <a:p>
            <a:pPr algn="just">
              <a:lnSpc>
                <a:spcPct val="120000"/>
              </a:lnSpc>
            </a:pPr>
            <a:r>
              <a:rPr lang="en-US" sz="2200" b="1" dirty="0" smtClean="0">
                <a:solidFill>
                  <a:srgbClr val="FF6600"/>
                </a:solidFill>
                <a:latin typeface="Arial" panose="020B0604020202020204" pitchFamily="34" charset="0"/>
                <a:cs typeface="Arial" panose="020B0604020202020204" pitchFamily="34" charset="0"/>
                <a:sym typeface="Symbol" panose="05050102010706020507" pitchFamily="18" charset="2"/>
              </a:rPr>
              <a:t>a = (1, 3, 2, 4, 5)</a:t>
            </a:r>
          </a:p>
          <a:p>
            <a:pPr algn="just">
              <a:lnSpc>
                <a:spcPct val="120000"/>
              </a:lnSpc>
            </a:pPr>
            <a:r>
              <a:rPr lang="en-US" sz="2200" b="1" dirty="0" smtClean="0">
                <a:solidFill>
                  <a:srgbClr val="FF6600"/>
                </a:solidFill>
                <a:latin typeface="Arial" panose="020B0604020202020204" pitchFamily="34" charset="0"/>
                <a:cs typeface="Arial" panose="020B0604020202020204" pitchFamily="34" charset="0"/>
                <a:sym typeface="Symbol" panose="05050102010706020507" pitchFamily="18" charset="2"/>
              </a:rPr>
              <a:t>b = (“Hoa”, </a:t>
            </a:r>
            <a:r>
              <a:rPr lang="en-US" sz="2200" b="1" dirty="0" smtClean="0">
                <a:solidFill>
                  <a:srgbClr val="FF0000"/>
                </a:solidFill>
                <a:latin typeface="Arial" panose="020B0604020202020204" pitchFamily="34" charset="0"/>
                <a:cs typeface="Arial" panose="020B0604020202020204" pitchFamily="34" charset="0"/>
                <a:sym typeface="Symbol" panose="05050102010706020507" pitchFamily="18" charset="2"/>
              </a:rPr>
              <a:t>[1, 2, 3]</a:t>
            </a:r>
            <a:r>
              <a:rPr lang="en-US" sz="2200" b="1" dirty="0" smtClean="0">
                <a:solidFill>
                  <a:srgbClr val="FF6600"/>
                </a:solidFill>
                <a:latin typeface="Arial" panose="020B0604020202020204" pitchFamily="34" charset="0"/>
                <a:cs typeface="Arial" panose="020B0604020202020204" pitchFamily="34" charset="0"/>
                <a:sym typeface="Symbol" panose="05050102010706020507" pitchFamily="18" charset="2"/>
              </a:rPr>
              <a:t>, “Hồng”, </a:t>
            </a:r>
            <a:r>
              <a:rPr lang="en-US" sz="2200" b="1" dirty="0" smtClean="0">
                <a:solidFill>
                  <a:srgbClr val="00B050"/>
                </a:solidFill>
                <a:latin typeface="Arial" panose="020B0604020202020204" pitchFamily="34" charset="0"/>
                <a:cs typeface="Arial" panose="020B0604020202020204" pitchFamily="34" charset="0"/>
                <a:sym typeface="Symbol" panose="05050102010706020507" pitchFamily="18" charset="2"/>
              </a:rPr>
              <a:t>(2, 2)</a:t>
            </a:r>
            <a:r>
              <a:rPr lang="en-US" sz="2200" b="1" dirty="0" smtClean="0">
                <a:solidFill>
                  <a:srgbClr val="FF6600"/>
                </a:solidFill>
                <a:latin typeface="Arial" panose="020B0604020202020204" pitchFamily="34" charset="0"/>
                <a:cs typeface="Arial" panose="020B0604020202020204" pitchFamily="34" charset="0"/>
                <a:sym typeface="Symbol" panose="05050102010706020507" pitchFamily="18" charset="2"/>
              </a:rPr>
              <a:t>)</a:t>
            </a:r>
            <a:endParaRPr lang="en-US" sz="2200" b="1" dirty="0">
              <a:solidFill>
                <a:srgbClr val="FF6600"/>
              </a:solidFill>
              <a:latin typeface="Arial" panose="020B0604020202020204" pitchFamily="34" charset="0"/>
              <a:cs typeface="Arial" panose="020B0604020202020204" pitchFamily="34" charset="0"/>
              <a:sym typeface="Symbol" panose="05050102010706020507" pitchFamily="18" charset="2"/>
            </a:endParaRPr>
          </a:p>
        </p:txBody>
      </p:sp>
      <p:sp>
        <p:nvSpPr>
          <p:cNvPr id="31" name="Rectangle 30"/>
          <p:cNvSpPr/>
          <p:nvPr/>
        </p:nvSpPr>
        <p:spPr>
          <a:xfrm>
            <a:off x="2242243" y="2413219"/>
            <a:ext cx="8159736" cy="498598"/>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a:solidFill>
                  <a:srgbClr val="0070C0"/>
                </a:solidFill>
                <a:cs typeface="Arial" panose="020B0604020202020204" pitchFamily="34" charset="0"/>
                <a:sym typeface="Symbol" panose="05050102010706020507" pitchFamily="18" charset="2"/>
              </a:rPr>
              <a:t>Không giống như </a:t>
            </a:r>
            <a:r>
              <a:rPr lang="vi-VN" sz="2200" dirty="0" smtClean="0">
                <a:solidFill>
                  <a:srgbClr val="0070C0"/>
                </a:solidFill>
                <a:cs typeface="Arial" panose="020B0604020202020204" pitchFamily="34" charset="0"/>
                <a:sym typeface="Symbol" panose="05050102010706020507" pitchFamily="18" charset="2"/>
              </a:rPr>
              <a:t>list, </a:t>
            </a:r>
            <a:r>
              <a:rPr lang="vi-VN" sz="2200" dirty="0">
                <a:solidFill>
                  <a:srgbClr val="0070C0"/>
                </a:solidFill>
                <a:cs typeface="Arial" panose="020B0604020202020204" pitchFamily="34" charset="0"/>
                <a:sym typeface="Symbol" panose="05050102010706020507" pitchFamily="18" charset="2"/>
              </a:rPr>
              <a:t>bộ giá trị </a:t>
            </a:r>
            <a:r>
              <a:rPr lang="vi-VN" sz="2200" dirty="0" smtClean="0">
                <a:solidFill>
                  <a:srgbClr val="0070C0"/>
                </a:solidFill>
                <a:cs typeface="Arial" panose="020B0604020202020204" pitchFamily="34" charset="0"/>
                <a:sym typeface="Symbol" panose="05050102010706020507" pitchFamily="18" charset="2"/>
              </a:rPr>
              <a:t>của tuple là </a:t>
            </a:r>
            <a:r>
              <a:rPr lang="vi-VN" sz="2200" dirty="0">
                <a:solidFill>
                  <a:srgbClr val="0070C0"/>
                </a:solidFill>
                <a:cs typeface="Arial" panose="020B0604020202020204" pitchFamily="34" charset="0"/>
                <a:sym typeface="Symbol" panose="05050102010706020507" pitchFamily="18" charset="2"/>
              </a:rPr>
              <a:t>bất </a:t>
            </a:r>
            <a:r>
              <a:rPr lang="vi-VN" sz="2200" dirty="0" smtClean="0">
                <a:solidFill>
                  <a:srgbClr val="0070C0"/>
                </a:solidFill>
                <a:cs typeface="Arial" panose="020B0604020202020204" pitchFamily="34" charset="0"/>
                <a:sym typeface="Symbol" panose="05050102010706020507" pitchFamily="18" charset="2"/>
              </a:rPr>
              <a:t>biến.</a:t>
            </a:r>
            <a:r>
              <a:rPr lang="vi-VN"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33" name="Rectangle 32"/>
          <p:cNvSpPr/>
          <p:nvPr/>
        </p:nvSpPr>
        <p:spPr>
          <a:xfrm>
            <a:off x="2242243" y="2961338"/>
            <a:ext cx="9086836" cy="1311128"/>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a:solidFill>
                  <a:srgbClr val="0070C0"/>
                </a:solidFill>
                <a:cs typeface="Arial" panose="020B0604020202020204" pitchFamily="34" charset="0"/>
                <a:sym typeface="Symbol" panose="05050102010706020507" pitchFamily="18" charset="2"/>
              </a:rPr>
              <a:t>Tuy nhiên, nếu bản thân phần tử là một kiểu dữ liệu có thể thay đổi </a:t>
            </a:r>
            <a:r>
              <a:rPr lang="vi-VN" sz="2200" dirty="0" smtClean="0">
                <a:solidFill>
                  <a:srgbClr val="0070C0"/>
                </a:solidFill>
                <a:cs typeface="Arial" panose="020B0604020202020204" pitchFamily="34" charset="0"/>
                <a:sym typeface="Symbol" panose="05050102010706020507" pitchFamily="18" charset="2"/>
              </a:rPr>
              <a:t>(vd list), </a:t>
            </a:r>
            <a:r>
              <a:rPr lang="vi-VN" sz="2200" dirty="0">
                <a:solidFill>
                  <a:srgbClr val="0070C0"/>
                </a:solidFill>
                <a:cs typeface="Arial" panose="020B0604020202020204" pitchFamily="34" charset="0"/>
                <a:sym typeface="Symbol" panose="05050102010706020507" pitchFamily="18" charset="2"/>
              </a:rPr>
              <a:t>thì các </a:t>
            </a:r>
            <a:r>
              <a:rPr lang="vi-VN" sz="2200" dirty="0" smtClean="0">
                <a:solidFill>
                  <a:srgbClr val="0070C0"/>
                </a:solidFill>
                <a:cs typeface="Arial" panose="020B0604020202020204" pitchFamily="34" charset="0"/>
                <a:sym typeface="Symbol" panose="05050102010706020507" pitchFamily="18" charset="2"/>
              </a:rPr>
              <a:t>giá trị bên trong phần tử đó có </a:t>
            </a:r>
            <a:r>
              <a:rPr lang="vi-VN" sz="2200" dirty="0">
                <a:solidFill>
                  <a:srgbClr val="0070C0"/>
                </a:solidFill>
                <a:cs typeface="Arial" panose="020B0604020202020204" pitchFamily="34" charset="0"/>
                <a:sym typeface="Symbol" panose="05050102010706020507" pitchFamily="18" charset="2"/>
              </a:rPr>
              <a:t>thể được thay </a:t>
            </a:r>
            <a:r>
              <a:rPr lang="vi-VN" sz="2200" dirty="0" smtClean="0">
                <a:solidFill>
                  <a:srgbClr val="0070C0"/>
                </a:solidFill>
                <a:cs typeface="Arial" panose="020B0604020202020204" pitchFamily="34" charset="0"/>
                <a:sym typeface="Symbol" panose="05050102010706020507" pitchFamily="18" charset="2"/>
              </a:rPr>
              <a:t>đổi. </a:t>
            </a:r>
            <a:r>
              <a:rPr lang="vi-VN"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		</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20" name="Rectangle 19"/>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smtClean="0">
                <a:solidFill>
                  <a:schemeClr val="bg2">
                    <a:lumMod val="50000"/>
                  </a:schemeClr>
                </a:solidFill>
                <a:latin typeface="Arial" panose="020B0604020202020204" pitchFamily="34" charset="0"/>
                <a:cs typeface="Arial" panose="020B0604020202020204" pitchFamily="34" charset="0"/>
              </a:rPr>
              <a:t>BÀI 3</a:t>
            </a:r>
          </a:p>
          <a:p>
            <a:pPr algn="ctr"/>
            <a:r>
              <a:rPr lang="en-US" sz="2400" dirty="0" smtClean="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smtClean="0">
                <a:solidFill>
                  <a:schemeClr val="bg1">
                    <a:lumMod val="50000"/>
                  </a:schemeClr>
                </a:solidFill>
                <a:latin typeface="Arial" panose="020B0604020202020204" pitchFamily="34" charset="0"/>
                <a:cs typeface="Arial" panose="020B0604020202020204" pitchFamily="34" charset="0"/>
              </a:rPr>
              <a:t> </a:t>
            </a:r>
            <a:r>
              <a:rPr lang="en-US" sz="2400" dirty="0" smtClean="0">
                <a:solidFill>
                  <a:schemeClr val="bg1">
                    <a:lumMod val="50000"/>
                  </a:schemeClr>
                </a:solidFill>
                <a:latin typeface="Bahnschrift Light" panose="020B0502040204020203" pitchFamily="34" charset="0"/>
                <a:cs typeface="Arial" panose="020B0604020202020204" pitchFamily="34" charset="0"/>
              </a:rPr>
              <a:t>List</a:t>
            </a:r>
            <a:endParaRPr lang="en-US" sz="2400" dirty="0">
              <a:solidFill>
                <a:schemeClr val="bg1">
                  <a:lumMod val="50000"/>
                </a:schemeClr>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a:t>
            </a:r>
            <a:r>
              <a:rPr lang="en-US" sz="2400" b="1" dirty="0" smtClean="0">
                <a:solidFill>
                  <a:srgbClr val="005064"/>
                </a:solidFill>
                <a:latin typeface="Bahnschrift Light" panose="020B0502040204020203" pitchFamily="34" charset="0"/>
                <a:cs typeface="Arial" panose="020B0604020202020204" pitchFamily="34" charset="0"/>
              </a:rPr>
              <a:t>Tuple</a:t>
            </a:r>
            <a:endParaRPr lang="en-US" sz="2400" b="1" dirty="0">
              <a:solidFill>
                <a:srgbClr val="005064"/>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Set</a:t>
            </a:r>
            <a:endParaRPr lang="en-US" sz="2400" dirty="0">
              <a:solidFill>
                <a:schemeClr val="bg2">
                  <a:lumMod val="50000"/>
                </a:schemeClr>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Dictionary</a:t>
            </a: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smtClean="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3652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46</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smtClean="0">
                <a:solidFill>
                  <a:srgbClr val="005064"/>
                </a:solidFill>
                <a:latin typeface="Arial" panose="020B0604020202020204" pitchFamily="34" charset="0"/>
                <a:cs typeface="Arial" panose="020B0604020202020204" pitchFamily="34" charset="0"/>
                <a:sym typeface="Symbol" panose="05050102010706020507" pitchFamily="18" charset="2"/>
              </a:rPr>
              <a:t>Python list vs. tuple</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54126"/>
          </a:xfrm>
          <a:prstGeom prst="rect">
            <a:avLst/>
          </a:prstGeom>
        </p:spPr>
        <p:txBody>
          <a:bodyPr wrap="square">
            <a:spAutoFit/>
          </a:bodyPr>
          <a:lstStyle/>
          <a:p>
            <a:pPr algn="r">
              <a:lnSpc>
                <a:spcPct val="120000"/>
              </a:lnSpc>
            </a:pPr>
            <a:r>
              <a:rPr lang="en-US" sz="2800" b="1" dirty="0" smtClean="0">
                <a:solidFill>
                  <a:schemeClr val="bg1"/>
                </a:solidFill>
                <a:latin typeface="Bahnschrift SemiBold" panose="020B0502040204020203" pitchFamily="34" charset="0"/>
                <a:cs typeface="Arial" panose="020B0604020202020204" pitchFamily="34" charset="0"/>
              </a:rPr>
              <a:t>Python tuple </a:t>
            </a:r>
          </a:p>
        </p:txBody>
      </p:sp>
      <p:sp>
        <p:nvSpPr>
          <p:cNvPr id="2" name="Rectangle 1"/>
          <p:cNvSpPr/>
          <p:nvPr/>
        </p:nvSpPr>
        <p:spPr>
          <a:xfrm>
            <a:off x="2603498" y="1980925"/>
            <a:ext cx="8246812" cy="3477875"/>
          </a:xfrm>
          <a:prstGeom prst="rect">
            <a:avLst/>
          </a:prstGeom>
        </p:spPr>
        <p:txBody>
          <a:bodyPr wrap="square">
            <a:spAutoFit/>
          </a:bodyPr>
          <a:lstStyle/>
          <a:p>
            <a:pPr marL="342900" indent="-342900">
              <a:buFont typeface="Courier New" panose="02070309020205020404" pitchFamily="49" charset="0"/>
              <a:buChar char="o"/>
            </a:pPr>
            <a:r>
              <a:rPr lang="vi-VN" sz="2200" dirty="0" smtClean="0">
                <a:solidFill>
                  <a:srgbClr val="00B050"/>
                </a:solidFill>
                <a:latin typeface="Arial" panose="020B0604020202020204" pitchFamily="34" charset="0"/>
                <a:cs typeface="Arial" panose="020B0604020202020204" pitchFamily="34" charset="0"/>
              </a:rPr>
              <a:t>tuple</a:t>
            </a:r>
            <a:r>
              <a:rPr lang="vi-VN" sz="2200" dirty="0" smtClean="0">
                <a:solidFill>
                  <a:srgbClr val="0070C0"/>
                </a:solidFill>
                <a:latin typeface="Arial" panose="020B0604020202020204" pitchFamily="34" charset="0"/>
                <a:cs typeface="Arial" panose="020B0604020202020204" pitchFamily="34" charset="0"/>
              </a:rPr>
              <a:t> thường dùng để lưu tập giá trị mà các phần tử khác kiểu; </a:t>
            </a:r>
            <a:r>
              <a:rPr lang="vi-VN" sz="2200" dirty="0" smtClean="0">
                <a:solidFill>
                  <a:srgbClr val="00B050"/>
                </a:solidFill>
                <a:latin typeface="Arial" panose="020B0604020202020204" pitchFamily="34" charset="0"/>
                <a:cs typeface="Arial" panose="020B0604020202020204" pitchFamily="34" charset="0"/>
              </a:rPr>
              <a:t>list</a:t>
            </a:r>
            <a:r>
              <a:rPr lang="vi-VN" sz="2200" dirty="0" smtClean="0">
                <a:solidFill>
                  <a:srgbClr val="0070C0"/>
                </a:solidFill>
                <a:latin typeface="Arial" panose="020B0604020202020204" pitchFamily="34" charset="0"/>
                <a:cs typeface="Arial" panose="020B0604020202020204" pitchFamily="34" charset="0"/>
              </a:rPr>
              <a:t> thường dùng để lưu tập giá trị cùng kiểu.</a:t>
            </a:r>
          </a:p>
          <a:p>
            <a:pPr marL="342900" indent="-342900">
              <a:buFont typeface="Courier New" panose="02070309020205020404" pitchFamily="49" charset="0"/>
              <a:buChar char="o"/>
            </a:pPr>
            <a:endParaRPr lang="vi-VN" sz="2200" dirty="0">
              <a:solidFill>
                <a:srgbClr val="0070C0"/>
              </a:solidFill>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rPr>
              <a:t>Các phần tử của </a:t>
            </a:r>
            <a:r>
              <a:rPr lang="vi-VN" sz="2200" dirty="0" smtClean="0">
                <a:solidFill>
                  <a:srgbClr val="00B050"/>
                </a:solidFill>
                <a:latin typeface="Arial" panose="020B0604020202020204" pitchFamily="34" charset="0"/>
                <a:cs typeface="Arial" panose="020B0604020202020204" pitchFamily="34" charset="0"/>
              </a:rPr>
              <a:t>tuple</a:t>
            </a:r>
            <a:r>
              <a:rPr lang="vi-VN" sz="2200" dirty="0" smtClean="0">
                <a:solidFill>
                  <a:srgbClr val="0070C0"/>
                </a:solidFill>
                <a:latin typeface="Arial" panose="020B0604020202020204" pitchFamily="34" charset="0"/>
                <a:cs typeface="Arial" panose="020B0604020202020204" pitchFamily="34" charset="0"/>
              </a:rPr>
              <a:t> là bất biến; các phần tử của </a:t>
            </a:r>
            <a:r>
              <a:rPr lang="vi-VN" sz="2200" dirty="0" smtClean="0">
                <a:solidFill>
                  <a:srgbClr val="00B050"/>
                </a:solidFill>
                <a:latin typeface="Arial" panose="020B0604020202020204" pitchFamily="34" charset="0"/>
                <a:cs typeface="Arial" panose="020B0604020202020204" pitchFamily="34" charset="0"/>
              </a:rPr>
              <a:t>list</a:t>
            </a:r>
            <a:r>
              <a:rPr lang="vi-VN" sz="2200" dirty="0" smtClean="0">
                <a:solidFill>
                  <a:srgbClr val="0070C0"/>
                </a:solidFill>
                <a:latin typeface="Arial" panose="020B0604020202020204" pitchFamily="34" charset="0"/>
                <a:cs typeface="Arial" panose="020B0604020202020204" pitchFamily="34" charset="0"/>
              </a:rPr>
              <a:t> là có thể thay đổi.</a:t>
            </a:r>
          </a:p>
          <a:p>
            <a:pPr marL="342900" indent="-342900">
              <a:buFont typeface="Courier New" panose="02070309020205020404" pitchFamily="49" charset="0"/>
              <a:buChar char="o"/>
            </a:pPr>
            <a:endParaRPr lang="vi-VN" sz="2200" dirty="0">
              <a:solidFill>
                <a:srgbClr val="0070C0"/>
              </a:solidFill>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rPr>
              <a:t>Duyệt trên </a:t>
            </a:r>
            <a:r>
              <a:rPr lang="vi-VN" sz="2200" dirty="0" smtClean="0">
                <a:solidFill>
                  <a:srgbClr val="00B050"/>
                </a:solidFill>
                <a:latin typeface="Arial" panose="020B0604020202020204" pitchFamily="34" charset="0"/>
                <a:cs typeface="Arial" panose="020B0604020202020204" pitchFamily="34" charset="0"/>
              </a:rPr>
              <a:t>tuple</a:t>
            </a:r>
            <a:r>
              <a:rPr lang="vi-VN" sz="2200" dirty="0" smtClean="0">
                <a:solidFill>
                  <a:srgbClr val="0070C0"/>
                </a:solidFill>
                <a:latin typeface="Arial" panose="020B0604020202020204" pitchFamily="34" charset="0"/>
                <a:cs typeface="Arial" panose="020B0604020202020204" pitchFamily="34" charset="0"/>
              </a:rPr>
              <a:t> nhanh hơn một chút so với duyệt </a:t>
            </a:r>
            <a:r>
              <a:rPr lang="vi-VN" sz="2200" dirty="0" smtClean="0">
                <a:solidFill>
                  <a:srgbClr val="00B050"/>
                </a:solidFill>
                <a:latin typeface="Arial" panose="020B0604020202020204" pitchFamily="34" charset="0"/>
                <a:cs typeface="Arial" panose="020B0604020202020204" pitchFamily="34" charset="0"/>
              </a:rPr>
              <a:t>list</a:t>
            </a:r>
            <a:r>
              <a:rPr lang="vi-VN" sz="2200" dirty="0" smtClean="0">
                <a:solidFill>
                  <a:srgbClr val="0070C0"/>
                </a:solidFill>
                <a:latin typeface="Arial" panose="020B0604020202020204" pitchFamily="34" charset="0"/>
                <a:cs typeface="Arial" panose="020B0604020202020204" pitchFamily="34" charset="0"/>
              </a:rPr>
              <a:t>.</a:t>
            </a:r>
          </a:p>
          <a:p>
            <a:pPr marL="342900" indent="-342900">
              <a:buFont typeface="Courier New" panose="02070309020205020404" pitchFamily="49" charset="0"/>
              <a:buChar char="o"/>
            </a:pPr>
            <a:endParaRPr lang="vi-VN" sz="2200" dirty="0">
              <a:solidFill>
                <a:srgbClr val="0070C0"/>
              </a:solidFill>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rPr>
              <a:t>Nếu dữ liệu là một tập các phần tử không thay đổi, sử dụng </a:t>
            </a:r>
            <a:r>
              <a:rPr lang="vi-VN" sz="2200" dirty="0" smtClean="0">
                <a:solidFill>
                  <a:srgbClr val="00B050"/>
                </a:solidFill>
                <a:latin typeface="Arial" panose="020B0604020202020204" pitchFamily="34" charset="0"/>
                <a:cs typeface="Arial" panose="020B0604020202020204" pitchFamily="34" charset="0"/>
              </a:rPr>
              <a:t>tuple</a:t>
            </a:r>
            <a:r>
              <a:rPr lang="vi-VN" sz="2200" dirty="0" smtClean="0">
                <a:solidFill>
                  <a:srgbClr val="0070C0"/>
                </a:solidFill>
                <a:latin typeface="Arial" panose="020B0604020202020204" pitchFamily="34" charset="0"/>
                <a:cs typeface="Arial" panose="020B0604020202020204" pitchFamily="34" charset="0"/>
              </a:rPr>
              <a:t> để lưu trữ.</a:t>
            </a:r>
            <a:endParaRPr lang="vi-VN" sz="2200" dirty="0">
              <a:solidFill>
                <a:srgbClr val="0070C0"/>
              </a:solidFill>
              <a:latin typeface="Arial" panose="020B0604020202020204" pitchFamily="34" charset="0"/>
              <a:cs typeface="Arial" panose="020B0604020202020204" pitchFamily="34" charset="0"/>
            </a:endParaRPr>
          </a:p>
        </p:txBody>
      </p:sp>
      <p:sp>
        <p:nvSpPr>
          <p:cNvPr id="16" name="Rectangle 15"/>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smtClean="0">
                <a:solidFill>
                  <a:schemeClr val="bg2">
                    <a:lumMod val="50000"/>
                  </a:schemeClr>
                </a:solidFill>
                <a:latin typeface="Arial" panose="020B0604020202020204" pitchFamily="34" charset="0"/>
                <a:cs typeface="Arial" panose="020B0604020202020204" pitchFamily="34" charset="0"/>
              </a:rPr>
              <a:t>BÀI 3</a:t>
            </a:r>
          </a:p>
          <a:p>
            <a:pPr algn="ctr"/>
            <a:r>
              <a:rPr lang="en-US" sz="2400" dirty="0" smtClean="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smtClean="0">
                <a:solidFill>
                  <a:schemeClr val="bg1">
                    <a:lumMod val="50000"/>
                  </a:schemeClr>
                </a:solidFill>
                <a:latin typeface="Arial" panose="020B0604020202020204" pitchFamily="34" charset="0"/>
                <a:cs typeface="Arial" panose="020B0604020202020204" pitchFamily="34" charset="0"/>
              </a:rPr>
              <a:t> </a:t>
            </a:r>
            <a:r>
              <a:rPr lang="en-US" sz="2400" dirty="0" smtClean="0">
                <a:solidFill>
                  <a:schemeClr val="bg1">
                    <a:lumMod val="50000"/>
                  </a:schemeClr>
                </a:solidFill>
                <a:latin typeface="Bahnschrift Light" panose="020B0502040204020203" pitchFamily="34" charset="0"/>
                <a:cs typeface="Arial" panose="020B0604020202020204" pitchFamily="34" charset="0"/>
              </a:rPr>
              <a:t>List</a:t>
            </a:r>
            <a:endParaRPr lang="en-US" sz="2400" dirty="0">
              <a:solidFill>
                <a:schemeClr val="bg1">
                  <a:lumMod val="50000"/>
                </a:schemeClr>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a:t>
            </a:r>
            <a:r>
              <a:rPr lang="en-US" sz="2400" b="1" dirty="0" smtClean="0">
                <a:solidFill>
                  <a:srgbClr val="005064"/>
                </a:solidFill>
                <a:latin typeface="Bahnschrift Light" panose="020B0502040204020203" pitchFamily="34" charset="0"/>
                <a:cs typeface="Arial" panose="020B0604020202020204" pitchFamily="34" charset="0"/>
              </a:rPr>
              <a:t>Tuple</a:t>
            </a:r>
            <a:endParaRPr lang="en-US" sz="2400" b="1" dirty="0">
              <a:solidFill>
                <a:srgbClr val="005064"/>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Set</a:t>
            </a:r>
            <a:endParaRPr lang="en-US" sz="2400" dirty="0">
              <a:solidFill>
                <a:schemeClr val="bg2">
                  <a:lumMod val="50000"/>
                </a:schemeClr>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Dictionary</a:t>
            </a: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smtClean="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159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47</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879"/>
          </a:xfrm>
          <a:prstGeom prst="rect">
            <a:avLst/>
          </a:prstGeom>
        </p:spPr>
        <p:txBody>
          <a:bodyPr wrap="square">
            <a:spAutoFit/>
          </a:bodyPr>
          <a:lstStyle/>
          <a:p>
            <a:pPr algn="just">
              <a:lnSpc>
                <a:spcPct val="120000"/>
              </a:lnSpc>
            </a:pPr>
            <a:r>
              <a:rPr lang="vi-VN" sz="2400" b="1" dirty="0" smtClean="0">
                <a:solidFill>
                  <a:srgbClr val="C00000"/>
                </a:solidFill>
                <a:latin typeface="Arial" panose="020B0604020202020204" pitchFamily="34" charset="0"/>
                <a:cs typeface="Arial" panose="020B0604020202020204" pitchFamily="34" charset="0"/>
                <a:sym typeface="Wingdings" panose="05000000000000000000" pitchFamily="2" charset="2"/>
              </a:rPr>
              <a:t>  </a:t>
            </a:r>
            <a:r>
              <a:rPr lang="vi-VN" sz="2400" b="1" dirty="0" smtClean="0">
                <a:solidFill>
                  <a:srgbClr val="C00000"/>
                </a:solidFill>
                <a:latin typeface="Arial" panose="020B0604020202020204" pitchFamily="34" charset="0"/>
                <a:cs typeface="Arial" panose="020B0604020202020204" pitchFamily="34" charset="0"/>
                <a:sym typeface="Symbol" panose="05050102010706020507" pitchFamily="18" charset="2"/>
              </a:rPr>
              <a:t>BÀI TẬP 3.3</a:t>
            </a:r>
            <a:endParaRPr lang="en-US" sz="2400" b="1" dirty="0">
              <a:solidFill>
                <a:srgbClr val="C00000"/>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54126"/>
          </a:xfrm>
          <a:prstGeom prst="rect">
            <a:avLst/>
          </a:prstGeom>
        </p:spPr>
        <p:txBody>
          <a:bodyPr wrap="square">
            <a:spAutoFit/>
          </a:bodyPr>
          <a:lstStyle/>
          <a:p>
            <a:pPr algn="r">
              <a:lnSpc>
                <a:spcPct val="120000"/>
              </a:lnSpc>
            </a:pPr>
            <a:r>
              <a:rPr lang="en-US" sz="2800" b="1" dirty="0" smtClean="0">
                <a:solidFill>
                  <a:schemeClr val="bg1"/>
                </a:solidFill>
                <a:latin typeface="Bahnschrift SemiBold" panose="020B0502040204020203" pitchFamily="34" charset="0"/>
                <a:cs typeface="Arial" panose="020B0604020202020204" pitchFamily="34" charset="0"/>
              </a:rPr>
              <a:t>Python tuple </a:t>
            </a:r>
          </a:p>
        </p:txBody>
      </p:sp>
      <p:sp>
        <p:nvSpPr>
          <p:cNvPr id="35" name="Rectangle 34"/>
          <p:cNvSpPr/>
          <p:nvPr/>
        </p:nvSpPr>
        <p:spPr>
          <a:xfrm>
            <a:off x="2228864" y="2046702"/>
            <a:ext cx="8545354" cy="904863"/>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Khởi tạo một tuple c gồm 10 số nguyên bất kỳ. In c ra màn hình và cho biết số phần tử của c.</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44" name="Rectangle 43"/>
          <p:cNvSpPr/>
          <p:nvPr/>
        </p:nvSpPr>
        <p:spPr>
          <a:xfrm>
            <a:off x="2228864" y="3079441"/>
            <a:ext cx="8545354" cy="867482"/>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Cho biết c có bao nhiêu phần tử chẵn; Nhập vào một giá trị x từ bàn phím và cho biết c có chứa x hay không. </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
        <p:nvSpPr>
          <p:cNvPr id="17" name="Rectangle 16"/>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smtClean="0">
                <a:solidFill>
                  <a:schemeClr val="bg2">
                    <a:lumMod val="50000"/>
                  </a:schemeClr>
                </a:solidFill>
                <a:latin typeface="Arial" panose="020B0604020202020204" pitchFamily="34" charset="0"/>
                <a:cs typeface="Arial" panose="020B0604020202020204" pitchFamily="34" charset="0"/>
              </a:rPr>
              <a:t>BÀI 3</a:t>
            </a:r>
          </a:p>
          <a:p>
            <a:pPr algn="ctr"/>
            <a:r>
              <a:rPr lang="en-US" sz="2400" dirty="0" smtClean="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smtClean="0">
                <a:solidFill>
                  <a:schemeClr val="bg1">
                    <a:lumMod val="50000"/>
                  </a:schemeClr>
                </a:solidFill>
                <a:latin typeface="Arial" panose="020B0604020202020204" pitchFamily="34" charset="0"/>
                <a:cs typeface="Arial" panose="020B0604020202020204" pitchFamily="34" charset="0"/>
              </a:rPr>
              <a:t> </a:t>
            </a:r>
            <a:r>
              <a:rPr lang="en-US" sz="2400" dirty="0" smtClean="0">
                <a:solidFill>
                  <a:schemeClr val="bg1">
                    <a:lumMod val="50000"/>
                  </a:schemeClr>
                </a:solidFill>
                <a:latin typeface="Bahnschrift Light" panose="020B0502040204020203" pitchFamily="34" charset="0"/>
                <a:cs typeface="Arial" panose="020B0604020202020204" pitchFamily="34" charset="0"/>
              </a:rPr>
              <a:t>List</a:t>
            </a:r>
            <a:endParaRPr lang="en-US" sz="2400" dirty="0">
              <a:solidFill>
                <a:schemeClr val="bg1">
                  <a:lumMod val="50000"/>
                </a:schemeClr>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a:t>
            </a:r>
            <a:r>
              <a:rPr lang="en-US" sz="2400" b="1" dirty="0" smtClean="0">
                <a:solidFill>
                  <a:srgbClr val="005064"/>
                </a:solidFill>
                <a:latin typeface="Bahnschrift Light" panose="020B0502040204020203" pitchFamily="34" charset="0"/>
                <a:cs typeface="Arial" panose="020B0604020202020204" pitchFamily="34" charset="0"/>
              </a:rPr>
              <a:t>Tuple</a:t>
            </a:r>
            <a:endParaRPr lang="en-US" sz="2400" b="1" dirty="0">
              <a:solidFill>
                <a:srgbClr val="005064"/>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Set</a:t>
            </a:r>
            <a:endParaRPr lang="en-US" sz="2400" dirty="0">
              <a:solidFill>
                <a:schemeClr val="bg2">
                  <a:lumMod val="50000"/>
                </a:schemeClr>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Dictionary</a:t>
            </a: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smtClean="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19" name="Rectangle 18"/>
          <p:cNvSpPr/>
          <p:nvPr/>
        </p:nvSpPr>
        <p:spPr>
          <a:xfrm>
            <a:off x="2228864" y="4274192"/>
            <a:ext cx="8545354" cy="1311128"/>
          </a:xfrm>
          <a:prstGeom prst="rect">
            <a:avLst/>
          </a:prstGeom>
        </p:spPr>
        <p:txBody>
          <a:bodyPr wrap="square">
            <a:spAutoFit/>
          </a:bodyPr>
          <a:lstStyle/>
          <a:p>
            <a:pPr marL="342900" indent="-342900" algn="just">
              <a:lnSpc>
                <a:spcPct val="12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sym typeface="Symbol" panose="05050102010706020507" pitchFamily="18" charset="2"/>
              </a:rPr>
              <a:t>Khởi tạo một tuple chứa các số thực là tập các trọng lượng của các bình gas. Cho biết trọng lượng lớn nhất, nhỏ nhất, số bình gas có trọng lượng 12 (kg) có trong tuple.</a:t>
            </a:r>
            <a:endParaRPr lang="en-US" sz="2200" dirty="0">
              <a:solidFill>
                <a:srgbClr val="0070C0"/>
              </a:solidFill>
              <a:latin typeface="Arial" panose="020B0604020202020204" pitchFamily="34" charset="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267068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4" grpId="0"/>
      <p:bldP spid="1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48</a:t>
            </a:fld>
            <a:endParaRPr lang="ru-RU" b="1" dirty="0">
              <a:solidFill>
                <a:schemeClr val="bg1"/>
              </a:solidFill>
            </a:endParaRPr>
          </a:p>
        </p:txBody>
      </p:sp>
      <p:sp>
        <p:nvSpPr>
          <p:cNvPr id="13" name="Rectangle 12"/>
          <p:cNvSpPr/>
          <p:nvPr/>
        </p:nvSpPr>
        <p:spPr>
          <a:xfrm>
            <a:off x="5689599" y="6470202"/>
            <a:ext cx="4396509" cy="402611"/>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0" name="Rectangle 19"/>
          <p:cNvSpPr/>
          <p:nvPr/>
        </p:nvSpPr>
        <p:spPr>
          <a:xfrm>
            <a:off x="1288452" y="2504247"/>
            <a:ext cx="9615095" cy="1411669"/>
          </a:xfrm>
          <a:prstGeom prst="rect">
            <a:avLst/>
          </a:prstGeom>
        </p:spPr>
        <p:txBody>
          <a:bodyPr wrap="square">
            <a:spAutoFit/>
          </a:bodyPr>
          <a:lstStyle/>
          <a:p>
            <a:pPr algn="ctr">
              <a:lnSpc>
                <a:spcPct val="120000"/>
              </a:lnSpc>
            </a:pPr>
            <a:r>
              <a:rPr lang="en-US" sz="8000" b="1" dirty="0" smtClean="0">
                <a:solidFill>
                  <a:srgbClr val="005064"/>
                </a:solidFill>
                <a:latin typeface="Bahnschrift SemiBold" panose="020B0502040204020203" pitchFamily="34" charset="0"/>
                <a:cs typeface="Arial" panose="020B0604020202020204" pitchFamily="34" charset="0"/>
              </a:rPr>
              <a:t>Python set</a:t>
            </a:r>
          </a:p>
        </p:txBody>
      </p:sp>
    </p:spTree>
    <p:extLst>
      <p:ext uri="{BB962C8B-B14F-4D97-AF65-F5344CB8AC3E}">
        <p14:creationId xmlns:p14="http://schemas.microsoft.com/office/powerpoint/2010/main" val="18296086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49</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smtClean="0">
                <a:solidFill>
                  <a:srgbClr val="005064"/>
                </a:solidFill>
                <a:latin typeface="Arial" panose="020B0604020202020204" pitchFamily="34" charset="0"/>
                <a:cs typeface="Arial" panose="020B0604020202020204" pitchFamily="34" charset="0"/>
                <a:sym typeface="Symbol" panose="05050102010706020507" pitchFamily="18" charset="2"/>
              </a:rPr>
              <a:t>Python set: tập hợp không có chỉ số</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54126"/>
          </a:xfrm>
          <a:prstGeom prst="rect">
            <a:avLst/>
          </a:prstGeom>
        </p:spPr>
        <p:txBody>
          <a:bodyPr wrap="square">
            <a:spAutoFit/>
          </a:bodyPr>
          <a:lstStyle/>
          <a:p>
            <a:pPr algn="r">
              <a:lnSpc>
                <a:spcPct val="120000"/>
              </a:lnSpc>
            </a:pPr>
            <a:r>
              <a:rPr lang="en-US" sz="2800" b="1" dirty="0" smtClean="0">
                <a:solidFill>
                  <a:schemeClr val="bg1"/>
                </a:solidFill>
                <a:latin typeface="Bahnschrift SemiBold" panose="020B0502040204020203" pitchFamily="34" charset="0"/>
                <a:cs typeface="Arial" panose="020B0604020202020204" pitchFamily="34" charset="0"/>
              </a:rPr>
              <a:t>Python set </a:t>
            </a:r>
          </a:p>
        </p:txBody>
      </p:sp>
      <p:sp>
        <p:nvSpPr>
          <p:cNvPr id="2" name="Rectangle 1"/>
          <p:cNvSpPr/>
          <p:nvPr/>
        </p:nvSpPr>
        <p:spPr>
          <a:xfrm>
            <a:off x="2603498" y="1980925"/>
            <a:ext cx="8246812" cy="769441"/>
          </a:xfrm>
          <a:prstGeom prst="rect">
            <a:avLst/>
          </a:prstGeom>
        </p:spPr>
        <p:txBody>
          <a:bodyPr wrap="square">
            <a:spAutoFit/>
          </a:bodyPr>
          <a:lstStyle/>
          <a:p>
            <a:pPr marL="342900" indent="-342900">
              <a:buFont typeface="Courier New" panose="02070309020205020404" pitchFamily="49" charset="0"/>
              <a:buChar char="o"/>
            </a:pPr>
            <a:r>
              <a:rPr lang="vi-VN" sz="2200" dirty="0" smtClean="0">
                <a:solidFill>
                  <a:srgbClr val="00B050"/>
                </a:solidFill>
                <a:latin typeface="Arial" panose="020B0604020202020204" pitchFamily="34" charset="0"/>
                <a:cs typeface="Arial" panose="020B0604020202020204" pitchFamily="34" charset="0"/>
              </a:rPr>
              <a:t>set</a:t>
            </a:r>
            <a:r>
              <a:rPr lang="vi-VN" sz="2200" dirty="0">
                <a:solidFill>
                  <a:srgbClr val="0070C0"/>
                </a:solidFill>
                <a:cs typeface="Arial" panose="020B0604020202020204" pitchFamily="34" charset="0"/>
              </a:rPr>
              <a:t> </a:t>
            </a:r>
            <a:r>
              <a:rPr lang="vi-VN" sz="2200" dirty="0" smtClean="0">
                <a:solidFill>
                  <a:srgbClr val="0070C0"/>
                </a:solidFill>
                <a:cs typeface="Arial" panose="020B0604020202020204" pitchFamily="34" charset="0"/>
              </a:rPr>
              <a:t>là một tập các mục </a:t>
            </a:r>
            <a:r>
              <a:rPr lang="vi-VN" sz="2200" dirty="0">
                <a:solidFill>
                  <a:srgbClr val="0070C0"/>
                </a:solidFill>
                <a:cs typeface="Arial" panose="020B0604020202020204" pitchFamily="34" charset="0"/>
              </a:rPr>
              <a:t>không có </a:t>
            </a:r>
            <a:r>
              <a:rPr lang="vi-VN" sz="2200" dirty="0" smtClean="0">
                <a:solidFill>
                  <a:srgbClr val="0070C0"/>
                </a:solidFill>
                <a:cs typeface="Arial" panose="020B0604020202020204" pitchFamily="34" charset="0"/>
              </a:rPr>
              <a:t>chỉ số, mọi </a:t>
            </a:r>
            <a:r>
              <a:rPr lang="vi-VN" sz="2200" dirty="0">
                <a:solidFill>
                  <a:srgbClr val="0070C0"/>
                </a:solidFill>
                <a:cs typeface="Arial" panose="020B0604020202020204" pitchFamily="34" charset="0"/>
              </a:rPr>
              <a:t>phần tử tập hợp là duy nhất </a:t>
            </a:r>
            <a:r>
              <a:rPr lang="vi-VN" sz="2200" dirty="0" smtClean="0">
                <a:solidFill>
                  <a:srgbClr val="0070C0"/>
                </a:solidFill>
                <a:cs typeface="Arial" panose="020B0604020202020204" pitchFamily="34" charset="0"/>
              </a:rPr>
              <a:t>(đơn trị) </a:t>
            </a:r>
            <a:r>
              <a:rPr lang="vi-VN" sz="2200" dirty="0">
                <a:solidFill>
                  <a:srgbClr val="0070C0"/>
                </a:solidFill>
                <a:cs typeface="Arial" panose="020B0604020202020204" pitchFamily="34" charset="0"/>
              </a:rPr>
              <a:t>và </a:t>
            </a:r>
            <a:r>
              <a:rPr lang="vi-VN" sz="2200" dirty="0" smtClean="0">
                <a:solidFill>
                  <a:srgbClr val="0070C0"/>
                </a:solidFill>
                <a:cs typeface="Arial" panose="020B0604020202020204" pitchFamily="34" charset="0"/>
              </a:rPr>
              <a:t>bất biến.</a:t>
            </a:r>
            <a:endParaRPr lang="vi-VN" sz="2200" dirty="0" smtClean="0">
              <a:solidFill>
                <a:srgbClr val="0070C0"/>
              </a:solidFill>
              <a:latin typeface="Arial" panose="020B0604020202020204" pitchFamily="34" charset="0"/>
              <a:cs typeface="Arial" panose="020B0604020202020204" pitchFamily="34" charset="0"/>
            </a:endParaRPr>
          </a:p>
        </p:txBody>
      </p:sp>
      <p:sp>
        <p:nvSpPr>
          <p:cNvPr id="16" name="Rectangle 15"/>
          <p:cNvSpPr/>
          <p:nvPr/>
        </p:nvSpPr>
        <p:spPr>
          <a:xfrm>
            <a:off x="2603498" y="3747138"/>
            <a:ext cx="8246812" cy="430887"/>
          </a:xfrm>
          <a:prstGeom prst="rect">
            <a:avLst/>
          </a:prstGeom>
        </p:spPr>
        <p:txBody>
          <a:bodyPr wrap="square">
            <a:spAutoFit/>
          </a:bodyPr>
          <a:lstStyle/>
          <a:p>
            <a:pPr marL="342900" indent="-342900">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rPr>
              <a:t>Ta có thể thêm phần tử vào hoặc xóa phần tử từ một set</a:t>
            </a:r>
            <a:r>
              <a:rPr lang="vi-VN" sz="2200" dirty="0" smtClean="0">
                <a:solidFill>
                  <a:srgbClr val="0070C0"/>
                </a:solidFill>
                <a:cs typeface="Arial" panose="020B0604020202020204" pitchFamily="34" charset="0"/>
              </a:rPr>
              <a:t>.</a:t>
            </a:r>
            <a:endParaRPr lang="vi-VN" sz="2200" dirty="0" smtClean="0">
              <a:solidFill>
                <a:srgbClr val="0070C0"/>
              </a:solidFill>
              <a:latin typeface="Arial" panose="020B0604020202020204" pitchFamily="34" charset="0"/>
              <a:cs typeface="Arial" panose="020B0604020202020204" pitchFamily="34" charset="0"/>
            </a:endParaRPr>
          </a:p>
        </p:txBody>
      </p:sp>
      <p:sp>
        <p:nvSpPr>
          <p:cNvPr id="17" name="Rectangle 16"/>
          <p:cNvSpPr/>
          <p:nvPr/>
        </p:nvSpPr>
        <p:spPr>
          <a:xfrm>
            <a:off x="2603498" y="4592547"/>
            <a:ext cx="8246812" cy="769441"/>
          </a:xfrm>
          <a:prstGeom prst="rect">
            <a:avLst/>
          </a:prstGeom>
        </p:spPr>
        <p:txBody>
          <a:bodyPr wrap="square">
            <a:spAutoFit/>
          </a:bodyPr>
          <a:lstStyle/>
          <a:p>
            <a:pPr marL="342900" indent="-342900">
              <a:buFont typeface="Courier New" panose="02070309020205020404" pitchFamily="49" charset="0"/>
              <a:buChar char="o"/>
            </a:pPr>
            <a:r>
              <a:rPr lang="vi-VN" sz="2200" dirty="0" smtClean="0">
                <a:solidFill>
                  <a:srgbClr val="0070C0"/>
                </a:solidFill>
                <a:cs typeface="Arial" panose="020B0604020202020204" pitchFamily="34" charset="0"/>
              </a:rPr>
              <a:t>Thường được </a:t>
            </a:r>
            <a:r>
              <a:rPr lang="vi-VN" sz="2200" dirty="0">
                <a:solidFill>
                  <a:srgbClr val="0070C0"/>
                </a:solidFill>
                <a:cs typeface="Arial" panose="020B0604020202020204" pitchFamily="34" charset="0"/>
              </a:rPr>
              <a:t>sử dụng để thực hiện các phép toán tập hợp </a:t>
            </a:r>
            <a:r>
              <a:rPr lang="vi-VN" sz="2200" dirty="0" smtClean="0">
                <a:solidFill>
                  <a:srgbClr val="0070C0"/>
                </a:solidFill>
                <a:cs typeface="Arial" panose="020B0604020202020204" pitchFamily="34" charset="0"/>
              </a:rPr>
              <a:t>như: Hợp, Giao, Trừ, ...</a:t>
            </a:r>
            <a:endParaRPr lang="vi-VN" sz="2200" dirty="0" smtClean="0">
              <a:solidFill>
                <a:srgbClr val="0070C0"/>
              </a:solidFill>
              <a:latin typeface="Arial" panose="020B0604020202020204" pitchFamily="34" charset="0"/>
              <a:cs typeface="Arial" panose="020B0604020202020204" pitchFamily="34" charset="0"/>
            </a:endParaRPr>
          </a:p>
        </p:txBody>
      </p:sp>
      <p:sp>
        <p:nvSpPr>
          <p:cNvPr id="18" name="Rectangle 17"/>
          <p:cNvSpPr/>
          <p:nvPr/>
        </p:nvSpPr>
        <p:spPr>
          <a:xfrm>
            <a:off x="2603498" y="2961367"/>
            <a:ext cx="8246812" cy="430887"/>
          </a:xfrm>
          <a:prstGeom prst="rect">
            <a:avLst/>
          </a:prstGeom>
        </p:spPr>
        <p:txBody>
          <a:bodyPr wrap="square">
            <a:spAutoFit/>
          </a:bodyPr>
          <a:lstStyle/>
          <a:p>
            <a:pPr marL="342900" indent="-342900">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rPr>
              <a:t>Các phần tử trong một set có thể khác kiểu</a:t>
            </a:r>
            <a:r>
              <a:rPr lang="vi-VN" sz="2200" dirty="0" smtClean="0">
                <a:solidFill>
                  <a:srgbClr val="0070C0"/>
                </a:solidFill>
                <a:cs typeface="Arial" panose="020B0604020202020204" pitchFamily="34" charset="0"/>
              </a:rPr>
              <a:t>.</a:t>
            </a:r>
            <a:endParaRPr lang="vi-VN" sz="2200" dirty="0" smtClean="0">
              <a:solidFill>
                <a:srgbClr val="0070C0"/>
              </a:solidFill>
              <a:latin typeface="Arial" panose="020B0604020202020204" pitchFamily="34" charset="0"/>
              <a:cs typeface="Arial" panose="020B0604020202020204" pitchFamily="34" charset="0"/>
            </a:endParaRPr>
          </a:p>
        </p:txBody>
      </p:sp>
      <p:sp>
        <p:nvSpPr>
          <p:cNvPr id="19" name="Rectangle 18"/>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smtClean="0">
                <a:solidFill>
                  <a:schemeClr val="bg2">
                    <a:lumMod val="50000"/>
                  </a:schemeClr>
                </a:solidFill>
                <a:latin typeface="Arial" panose="020B0604020202020204" pitchFamily="34" charset="0"/>
                <a:cs typeface="Arial" panose="020B0604020202020204" pitchFamily="34" charset="0"/>
              </a:rPr>
              <a:t>BÀI 3</a:t>
            </a:r>
          </a:p>
          <a:p>
            <a:pPr algn="ctr"/>
            <a:r>
              <a:rPr lang="en-US" sz="2400" dirty="0" smtClean="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smtClean="0">
                <a:solidFill>
                  <a:schemeClr val="bg1">
                    <a:lumMod val="50000"/>
                  </a:schemeClr>
                </a:solidFill>
                <a:latin typeface="Arial" panose="020B0604020202020204" pitchFamily="34" charset="0"/>
                <a:cs typeface="Arial" panose="020B0604020202020204" pitchFamily="34" charset="0"/>
              </a:rPr>
              <a:t> </a:t>
            </a:r>
            <a:r>
              <a:rPr lang="en-US" sz="2400" dirty="0" smtClean="0">
                <a:solidFill>
                  <a:schemeClr val="bg1">
                    <a:lumMod val="50000"/>
                  </a:schemeClr>
                </a:solidFill>
                <a:latin typeface="Bahnschrift Light" panose="020B0502040204020203" pitchFamily="34" charset="0"/>
                <a:cs typeface="Arial" panose="020B0604020202020204" pitchFamily="34" charset="0"/>
              </a:rPr>
              <a:t>List</a:t>
            </a:r>
            <a:endParaRPr lang="en-US" sz="2400" dirty="0">
              <a:solidFill>
                <a:schemeClr val="bg1">
                  <a:lumMod val="50000"/>
                </a:schemeClr>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a:t>
            </a:r>
            <a:r>
              <a:rPr lang="en-US" sz="2400" dirty="0" smtClean="0">
                <a:solidFill>
                  <a:schemeClr val="bg1">
                    <a:lumMod val="50000"/>
                  </a:schemeClr>
                </a:solidFill>
                <a:latin typeface="Bahnschrift Light" panose="020B0502040204020203" pitchFamily="34" charset="0"/>
                <a:cs typeface="Arial" panose="020B0604020202020204" pitchFamily="34" charset="0"/>
              </a:rPr>
              <a:t>Tuple</a:t>
            </a:r>
            <a:endParaRPr lang="en-US" sz="2400" dirty="0">
              <a:solidFill>
                <a:schemeClr val="bg1">
                  <a:lumMod val="50000"/>
                </a:schemeClr>
              </a:solidFill>
              <a:latin typeface="Bahnschrift Light" panose="020B0502040204020203" pitchFamily="34" charset="0"/>
              <a:cs typeface="Arial" panose="020B0604020202020204" pitchFamily="34" charset="0"/>
            </a:endParaRPr>
          </a:p>
          <a:p>
            <a:pPr>
              <a:lnSpc>
                <a:spcPct val="150000"/>
              </a:lnSpc>
            </a:pPr>
            <a:r>
              <a:rPr lang="en-US" sz="2400" b="1" dirty="0" smtClean="0">
                <a:solidFill>
                  <a:srgbClr val="0000FF"/>
                </a:solidFill>
                <a:latin typeface="Bahnschrift Light" panose="020B0502040204020203" pitchFamily="34" charset="0"/>
                <a:cs typeface="Arial" panose="020B0604020202020204" pitchFamily="34" charset="0"/>
              </a:rPr>
              <a:t> Set</a:t>
            </a:r>
            <a:endParaRPr lang="en-US" sz="2400" b="1" dirty="0">
              <a:solidFill>
                <a:srgbClr val="0000FF"/>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Dictionary</a:t>
            </a: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smtClean="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0305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5</a:t>
            </a:fld>
            <a:endParaRPr lang="ru-RU" b="1" dirty="0">
              <a:solidFill>
                <a:schemeClr val="bg1"/>
              </a:solidFill>
            </a:endParaRPr>
          </a:p>
        </p:txBody>
      </p:sp>
      <p:sp>
        <p:nvSpPr>
          <p:cNvPr id="13" name="Rectangle 12"/>
          <p:cNvSpPr/>
          <p:nvPr/>
        </p:nvSpPr>
        <p:spPr>
          <a:xfrm>
            <a:off x="3408217" y="1040741"/>
            <a:ext cx="7028831" cy="535531"/>
          </a:xfrm>
          <a:prstGeom prst="rect">
            <a:avLst/>
          </a:prstGeom>
        </p:spPr>
        <p:txBody>
          <a:bodyPr wrap="square">
            <a:spAutoFit/>
          </a:bodyPr>
          <a:lstStyle/>
          <a:p>
            <a:pPr>
              <a:lnSpc>
                <a:spcPct val="120000"/>
              </a:lnSpc>
              <a:spcBef>
                <a:spcPts val="400"/>
              </a:spcBef>
              <a:spcAft>
                <a:spcPts val="0"/>
              </a:spcAft>
            </a:pPr>
            <a:r>
              <a:rPr lang="vi-VN" sz="2400" b="1" dirty="0" smtClean="0">
                <a:solidFill>
                  <a:srgbClr val="005064"/>
                </a:solidFill>
                <a:latin typeface="Book Antiqua" panose="02040602050305030304" pitchFamily="18" charset="0"/>
              </a:rPr>
              <a:t>CÔNG CỤ VÀ MÔI TRƯỜNG HỌC TẬP</a:t>
            </a:r>
            <a:endParaRPr lang="vi-VN" sz="2400" b="1" dirty="0">
              <a:solidFill>
                <a:srgbClr val="005064"/>
              </a:solidFill>
              <a:latin typeface="Times New Roman" panose="02020603050405020304" pitchFamily="18" charset="0"/>
              <a:ea typeface="Times New Roman" panose="02020603050405020304" pitchFamily="18" charset="0"/>
            </a:endParaRPr>
          </a:p>
        </p:txBody>
      </p:sp>
      <p:sp>
        <p:nvSpPr>
          <p:cNvPr id="14" name="Rectangle 13"/>
          <p:cNvSpPr/>
          <p:nvPr/>
        </p:nvSpPr>
        <p:spPr>
          <a:xfrm>
            <a:off x="1993812" y="2011289"/>
            <a:ext cx="7028831" cy="3672800"/>
          </a:xfrm>
          <a:prstGeom prst="rect">
            <a:avLst/>
          </a:prstGeom>
        </p:spPr>
        <p:txBody>
          <a:bodyPr wrap="square">
            <a:spAutoFit/>
          </a:bodyPr>
          <a:lstStyle/>
          <a:p>
            <a:pPr marL="457200" indent="-457200">
              <a:lnSpc>
                <a:spcPct val="120000"/>
              </a:lnSpc>
              <a:spcBef>
                <a:spcPts val="400"/>
              </a:spcBef>
              <a:spcAft>
                <a:spcPts val="0"/>
              </a:spcAft>
              <a:buFont typeface="Arial" panose="020B0604020202020204" pitchFamily="34" charset="0"/>
              <a:buChar char="•"/>
            </a:pPr>
            <a:r>
              <a:rPr lang="vi-VN" sz="3000" b="1" dirty="0" smtClean="0">
                <a:solidFill>
                  <a:srgbClr val="005064"/>
                </a:solidFill>
                <a:latin typeface="Bahnschrift SemiBold" panose="020B0502040204020203" pitchFamily="34" charset="0"/>
              </a:rPr>
              <a:t>W3schools</a:t>
            </a:r>
          </a:p>
          <a:p>
            <a:pPr marL="457200" indent="-457200">
              <a:lnSpc>
                <a:spcPct val="120000"/>
              </a:lnSpc>
              <a:spcBef>
                <a:spcPts val="400"/>
              </a:spcBef>
              <a:spcAft>
                <a:spcPts val="0"/>
              </a:spcAft>
              <a:buFont typeface="Arial" panose="020B0604020202020204" pitchFamily="34" charset="0"/>
              <a:buChar char="•"/>
            </a:pPr>
            <a:r>
              <a:rPr lang="vi-VN" sz="3000" b="1" dirty="0" smtClean="0">
                <a:solidFill>
                  <a:srgbClr val="005064"/>
                </a:solidFill>
                <a:latin typeface="Bahnschrift SemiBold" panose="020B0502040204020203" pitchFamily="34" charset="0"/>
                <a:ea typeface="Times New Roman" panose="02020603050405020304" pitchFamily="18" charset="0"/>
              </a:rPr>
              <a:t>Programiz</a:t>
            </a:r>
          </a:p>
          <a:p>
            <a:pPr marL="457200" indent="-457200">
              <a:lnSpc>
                <a:spcPct val="120000"/>
              </a:lnSpc>
              <a:spcBef>
                <a:spcPts val="400"/>
              </a:spcBef>
              <a:spcAft>
                <a:spcPts val="0"/>
              </a:spcAft>
              <a:buFont typeface="Arial" panose="020B0604020202020204" pitchFamily="34" charset="0"/>
              <a:buChar char="•"/>
            </a:pPr>
            <a:r>
              <a:rPr lang="vi-VN" sz="3000" b="1" dirty="0" smtClean="0">
                <a:solidFill>
                  <a:srgbClr val="005064"/>
                </a:solidFill>
                <a:latin typeface="Bahnschrift SemiBold" panose="020B0502040204020203" pitchFamily="34" charset="0"/>
                <a:ea typeface="Times New Roman" panose="02020603050405020304" pitchFamily="18" charset="0"/>
              </a:rPr>
              <a:t>Pycharm</a:t>
            </a:r>
          </a:p>
          <a:p>
            <a:pPr marL="457200" indent="-457200">
              <a:lnSpc>
                <a:spcPct val="120000"/>
              </a:lnSpc>
              <a:spcBef>
                <a:spcPts val="400"/>
              </a:spcBef>
              <a:spcAft>
                <a:spcPts val="0"/>
              </a:spcAft>
              <a:buFont typeface="Arial" panose="020B0604020202020204" pitchFamily="34" charset="0"/>
              <a:buChar char="•"/>
            </a:pPr>
            <a:r>
              <a:rPr lang="vi-VN" sz="3000" b="1" dirty="0" smtClean="0">
                <a:solidFill>
                  <a:srgbClr val="005064"/>
                </a:solidFill>
                <a:latin typeface="Bahnschrift SemiBold" panose="020B0502040204020203" pitchFamily="34" charset="0"/>
                <a:ea typeface="Times New Roman" panose="02020603050405020304" pitchFamily="18" charset="0"/>
              </a:rPr>
              <a:t>Google Colab</a:t>
            </a:r>
          </a:p>
          <a:p>
            <a:pPr marL="457200" indent="-457200">
              <a:lnSpc>
                <a:spcPct val="120000"/>
              </a:lnSpc>
              <a:spcBef>
                <a:spcPts val="400"/>
              </a:spcBef>
              <a:spcAft>
                <a:spcPts val="0"/>
              </a:spcAft>
              <a:buFont typeface="Arial" panose="020B0604020202020204" pitchFamily="34" charset="0"/>
              <a:buChar char="•"/>
            </a:pPr>
            <a:r>
              <a:rPr lang="vi-VN" sz="3000" b="1" dirty="0" smtClean="0">
                <a:solidFill>
                  <a:srgbClr val="005064"/>
                </a:solidFill>
                <a:latin typeface="Bahnschrift SemiBold" panose="020B0502040204020203" pitchFamily="34" charset="0"/>
                <a:ea typeface="Times New Roman" panose="02020603050405020304" pitchFamily="18" charset="0"/>
              </a:rPr>
              <a:t>Jupyter Notebook</a:t>
            </a:r>
          </a:p>
          <a:p>
            <a:pPr marL="457200" indent="-457200">
              <a:lnSpc>
                <a:spcPct val="120000"/>
              </a:lnSpc>
              <a:spcBef>
                <a:spcPts val="400"/>
              </a:spcBef>
              <a:spcAft>
                <a:spcPts val="0"/>
              </a:spcAft>
              <a:buFont typeface="Arial" panose="020B0604020202020204" pitchFamily="34" charset="0"/>
              <a:buChar char="•"/>
            </a:pPr>
            <a:r>
              <a:rPr lang="vi-VN" sz="3000" b="1" dirty="0" smtClean="0">
                <a:solidFill>
                  <a:srgbClr val="005064"/>
                </a:solidFill>
                <a:latin typeface="Bahnschrift SemiBold" panose="020B0502040204020203" pitchFamily="34" charset="0"/>
                <a:ea typeface="Times New Roman" panose="02020603050405020304" pitchFamily="18" charset="0"/>
              </a:rPr>
              <a:t>...</a:t>
            </a:r>
            <a:endParaRPr lang="vi-VN" sz="3000" b="1" dirty="0">
              <a:solidFill>
                <a:srgbClr val="005064"/>
              </a:solidFill>
              <a:latin typeface="Bahnschrift SemiBold" panose="020B0502040204020203" pitchFamily="34" charset="0"/>
              <a:ea typeface="Times New Roman" panose="02020603050405020304" pitchFamily="18" charset="0"/>
            </a:endParaRPr>
          </a:p>
        </p:txBody>
      </p:sp>
    </p:spTree>
    <p:extLst>
      <p:ext uri="{BB962C8B-B14F-4D97-AF65-F5344CB8AC3E}">
        <p14:creationId xmlns:p14="http://schemas.microsoft.com/office/powerpoint/2010/main" val="24458784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50</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smtClean="0">
                <a:solidFill>
                  <a:srgbClr val="005064"/>
                </a:solidFill>
                <a:latin typeface="Arial" panose="020B0604020202020204" pitchFamily="34" charset="0"/>
                <a:cs typeface="Arial" panose="020B0604020202020204" pitchFamily="34" charset="0"/>
                <a:sym typeface="Symbol" panose="05050102010706020507" pitchFamily="18" charset="2"/>
              </a:rPr>
              <a:t>Các thao tác cơ bản trên set</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54126"/>
          </a:xfrm>
          <a:prstGeom prst="rect">
            <a:avLst/>
          </a:prstGeom>
        </p:spPr>
        <p:txBody>
          <a:bodyPr wrap="square">
            <a:spAutoFit/>
          </a:bodyPr>
          <a:lstStyle/>
          <a:p>
            <a:pPr algn="r">
              <a:lnSpc>
                <a:spcPct val="120000"/>
              </a:lnSpc>
            </a:pPr>
            <a:r>
              <a:rPr lang="en-US" sz="2800" b="1" dirty="0" smtClean="0">
                <a:solidFill>
                  <a:schemeClr val="bg1"/>
                </a:solidFill>
                <a:latin typeface="Bahnschrift SemiBold" panose="020B0502040204020203" pitchFamily="34" charset="0"/>
                <a:cs typeface="Arial" panose="020B0604020202020204" pitchFamily="34" charset="0"/>
              </a:rPr>
              <a:t>Python set </a:t>
            </a:r>
          </a:p>
        </p:txBody>
      </p:sp>
      <p:sp>
        <p:nvSpPr>
          <p:cNvPr id="2" name="Rectangle 1"/>
          <p:cNvSpPr/>
          <p:nvPr/>
        </p:nvSpPr>
        <p:spPr>
          <a:xfrm>
            <a:off x="2228864" y="1814258"/>
            <a:ext cx="8246812" cy="430887"/>
          </a:xfrm>
          <a:prstGeom prst="rect">
            <a:avLst/>
          </a:prstGeom>
        </p:spPr>
        <p:txBody>
          <a:bodyPr wrap="square">
            <a:spAutoFit/>
          </a:bodyPr>
          <a:lstStyle/>
          <a:p>
            <a:pPr marL="342900" indent="-342900">
              <a:buFont typeface="Courier New" panose="02070309020205020404" pitchFamily="49" charset="0"/>
              <a:buChar char="o"/>
            </a:pPr>
            <a:r>
              <a:rPr lang="vi-VN" sz="2200" dirty="0" smtClean="0">
                <a:solidFill>
                  <a:srgbClr val="00B050"/>
                </a:solidFill>
                <a:latin typeface="Arial" panose="020B0604020202020204" pitchFamily="34" charset="0"/>
                <a:cs typeface="Arial" panose="020B0604020202020204" pitchFamily="34" charset="0"/>
              </a:rPr>
              <a:t>Khởi tạo set</a:t>
            </a:r>
            <a:endParaRPr lang="vi-VN" sz="2200" dirty="0" smtClean="0">
              <a:solidFill>
                <a:srgbClr val="0070C0"/>
              </a:solidFill>
              <a:latin typeface="Arial" panose="020B0604020202020204" pitchFamily="34" charset="0"/>
              <a:cs typeface="Arial" panose="020B0604020202020204" pitchFamily="34" charset="0"/>
            </a:endParaRPr>
          </a:p>
        </p:txBody>
      </p:sp>
      <p:sp>
        <p:nvSpPr>
          <p:cNvPr id="19" name="Rectangle 18"/>
          <p:cNvSpPr/>
          <p:nvPr/>
        </p:nvSpPr>
        <p:spPr>
          <a:xfrm>
            <a:off x="2228864" y="2446051"/>
            <a:ext cx="8246812" cy="430887"/>
          </a:xfrm>
          <a:prstGeom prst="rect">
            <a:avLst/>
          </a:prstGeom>
        </p:spPr>
        <p:txBody>
          <a:bodyPr wrap="square">
            <a:spAutoFit/>
          </a:bodyPr>
          <a:lstStyle/>
          <a:p>
            <a:pPr marL="342900" indent="-342900">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rPr>
              <a:t>Thêm một phần tử: 			add()</a:t>
            </a:r>
          </a:p>
        </p:txBody>
      </p:sp>
      <p:sp>
        <p:nvSpPr>
          <p:cNvPr id="20" name="Rectangle 19"/>
          <p:cNvSpPr/>
          <p:nvPr/>
        </p:nvSpPr>
        <p:spPr>
          <a:xfrm>
            <a:off x="2228864" y="3037048"/>
            <a:ext cx="8246812" cy="430887"/>
          </a:xfrm>
          <a:prstGeom prst="rect">
            <a:avLst/>
          </a:prstGeom>
        </p:spPr>
        <p:txBody>
          <a:bodyPr wrap="square">
            <a:spAutoFit/>
          </a:bodyPr>
          <a:lstStyle/>
          <a:p>
            <a:pPr marL="342900" indent="-342900">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rPr>
              <a:t>Thêm nhiều phần tử: 			update()</a:t>
            </a:r>
          </a:p>
        </p:txBody>
      </p:sp>
      <p:sp>
        <p:nvSpPr>
          <p:cNvPr id="21" name="Rectangle 20"/>
          <p:cNvSpPr/>
          <p:nvPr/>
        </p:nvSpPr>
        <p:spPr>
          <a:xfrm>
            <a:off x="2228864" y="3708392"/>
            <a:ext cx="8246812" cy="430887"/>
          </a:xfrm>
          <a:prstGeom prst="rect">
            <a:avLst/>
          </a:prstGeom>
        </p:spPr>
        <p:txBody>
          <a:bodyPr wrap="square">
            <a:spAutoFit/>
          </a:bodyPr>
          <a:lstStyle/>
          <a:p>
            <a:pPr marL="342900" indent="-342900">
              <a:buFont typeface="Courier New" panose="02070309020205020404" pitchFamily="49" charset="0"/>
              <a:buChar char="o"/>
            </a:pPr>
            <a:r>
              <a:rPr lang="vi-VN" sz="2200" dirty="0" smtClean="0">
                <a:solidFill>
                  <a:srgbClr val="7030A0"/>
                </a:solidFill>
                <a:latin typeface="Arial" panose="020B0604020202020204" pitchFamily="34" charset="0"/>
                <a:cs typeface="Arial" panose="020B0604020202020204" pitchFamily="34" charset="0"/>
              </a:rPr>
              <a:t>Xóa một phần tử đang tồn lại: 		remove()</a:t>
            </a:r>
          </a:p>
        </p:txBody>
      </p:sp>
      <p:sp>
        <p:nvSpPr>
          <p:cNvPr id="22" name="Rectangle 21"/>
          <p:cNvSpPr/>
          <p:nvPr/>
        </p:nvSpPr>
        <p:spPr>
          <a:xfrm>
            <a:off x="2228864" y="4379736"/>
            <a:ext cx="8246812" cy="430887"/>
          </a:xfrm>
          <a:prstGeom prst="rect">
            <a:avLst/>
          </a:prstGeom>
        </p:spPr>
        <p:txBody>
          <a:bodyPr wrap="square">
            <a:spAutoFit/>
          </a:bodyPr>
          <a:lstStyle/>
          <a:p>
            <a:pPr marL="342900" indent="-342900">
              <a:buFont typeface="Courier New" panose="02070309020205020404" pitchFamily="49" charset="0"/>
              <a:buChar char="o"/>
            </a:pPr>
            <a:r>
              <a:rPr lang="vi-VN" sz="2200" dirty="0" smtClean="0">
                <a:solidFill>
                  <a:srgbClr val="7030A0"/>
                </a:solidFill>
                <a:latin typeface="Arial" panose="020B0604020202020204" pitchFamily="34" charset="0"/>
                <a:cs typeface="Arial" panose="020B0604020202020204" pitchFamily="34" charset="0"/>
              </a:rPr>
              <a:t>Xóa một phần tử nếu tồn tại: 		discard()</a:t>
            </a:r>
          </a:p>
        </p:txBody>
      </p:sp>
      <p:sp>
        <p:nvSpPr>
          <p:cNvPr id="23" name="Rectangle 22"/>
          <p:cNvSpPr/>
          <p:nvPr/>
        </p:nvSpPr>
        <p:spPr>
          <a:xfrm>
            <a:off x="2228864" y="4991131"/>
            <a:ext cx="8246812" cy="430887"/>
          </a:xfrm>
          <a:prstGeom prst="rect">
            <a:avLst/>
          </a:prstGeom>
        </p:spPr>
        <p:txBody>
          <a:bodyPr wrap="square">
            <a:spAutoFit/>
          </a:bodyPr>
          <a:lstStyle/>
          <a:p>
            <a:pPr marL="342900" indent="-342900">
              <a:buFont typeface="Courier New" panose="02070309020205020404" pitchFamily="49" charset="0"/>
              <a:buChar char="o"/>
            </a:pPr>
            <a:r>
              <a:rPr lang="vi-VN" sz="2200" dirty="0" smtClean="0">
                <a:solidFill>
                  <a:srgbClr val="7030A0"/>
                </a:solidFill>
                <a:latin typeface="Arial" panose="020B0604020202020204" pitchFamily="34" charset="0"/>
                <a:cs typeface="Arial" panose="020B0604020202020204" pitchFamily="34" charset="0"/>
              </a:rPr>
              <a:t>Xóa tất cả: 					clear()</a:t>
            </a:r>
          </a:p>
        </p:txBody>
      </p:sp>
      <p:sp>
        <p:nvSpPr>
          <p:cNvPr id="26" name="Rectangle 25"/>
          <p:cNvSpPr/>
          <p:nvPr/>
        </p:nvSpPr>
        <p:spPr>
          <a:xfrm>
            <a:off x="2228864" y="5637461"/>
            <a:ext cx="8246812" cy="430887"/>
          </a:xfrm>
          <a:prstGeom prst="rect">
            <a:avLst/>
          </a:prstGeom>
        </p:spPr>
        <p:txBody>
          <a:bodyPr wrap="square">
            <a:spAutoFit/>
          </a:bodyPr>
          <a:lstStyle/>
          <a:p>
            <a:pPr marL="342900" indent="-342900">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rPr>
              <a:t>Lấy ra một phần tử ngẫu nhiên: 		pop()</a:t>
            </a:r>
          </a:p>
        </p:txBody>
      </p:sp>
      <p:sp>
        <p:nvSpPr>
          <p:cNvPr id="27" name="Rectangle 26"/>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smtClean="0">
                <a:solidFill>
                  <a:schemeClr val="bg2">
                    <a:lumMod val="50000"/>
                  </a:schemeClr>
                </a:solidFill>
                <a:latin typeface="Arial" panose="020B0604020202020204" pitchFamily="34" charset="0"/>
                <a:cs typeface="Arial" panose="020B0604020202020204" pitchFamily="34" charset="0"/>
              </a:rPr>
              <a:t>BÀI 3</a:t>
            </a:r>
          </a:p>
          <a:p>
            <a:pPr algn="ctr"/>
            <a:r>
              <a:rPr lang="en-US" sz="2400" dirty="0" smtClean="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smtClean="0">
                <a:solidFill>
                  <a:schemeClr val="bg1">
                    <a:lumMod val="50000"/>
                  </a:schemeClr>
                </a:solidFill>
                <a:latin typeface="Arial" panose="020B0604020202020204" pitchFamily="34" charset="0"/>
                <a:cs typeface="Arial" panose="020B0604020202020204" pitchFamily="34" charset="0"/>
              </a:rPr>
              <a:t> </a:t>
            </a:r>
            <a:r>
              <a:rPr lang="en-US" sz="2400" dirty="0" smtClean="0">
                <a:solidFill>
                  <a:schemeClr val="bg1">
                    <a:lumMod val="50000"/>
                  </a:schemeClr>
                </a:solidFill>
                <a:latin typeface="Bahnschrift Light" panose="020B0502040204020203" pitchFamily="34" charset="0"/>
                <a:cs typeface="Arial" panose="020B0604020202020204" pitchFamily="34" charset="0"/>
              </a:rPr>
              <a:t>List</a:t>
            </a:r>
            <a:endParaRPr lang="en-US" sz="2400" dirty="0">
              <a:solidFill>
                <a:schemeClr val="bg1">
                  <a:lumMod val="50000"/>
                </a:schemeClr>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a:t>
            </a:r>
            <a:r>
              <a:rPr lang="en-US" sz="2400" dirty="0" smtClean="0">
                <a:solidFill>
                  <a:schemeClr val="bg1">
                    <a:lumMod val="50000"/>
                  </a:schemeClr>
                </a:solidFill>
                <a:latin typeface="Bahnschrift Light" panose="020B0502040204020203" pitchFamily="34" charset="0"/>
                <a:cs typeface="Arial" panose="020B0604020202020204" pitchFamily="34" charset="0"/>
              </a:rPr>
              <a:t>Tuple</a:t>
            </a:r>
            <a:endParaRPr lang="en-US" sz="2400" dirty="0">
              <a:solidFill>
                <a:schemeClr val="bg1">
                  <a:lumMod val="50000"/>
                </a:schemeClr>
              </a:solidFill>
              <a:latin typeface="Bahnschrift Light" panose="020B0502040204020203" pitchFamily="34" charset="0"/>
              <a:cs typeface="Arial" panose="020B0604020202020204" pitchFamily="34" charset="0"/>
            </a:endParaRPr>
          </a:p>
          <a:p>
            <a:pPr>
              <a:lnSpc>
                <a:spcPct val="150000"/>
              </a:lnSpc>
            </a:pPr>
            <a:r>
              <a:rPr lang="en-US" sz="2400" b="1" dirty="0" smtClean="0">
                <a:solidFill>
                  <a:srgbClr val="0000FF"/>
                </a:solidFill>
                <a:latin typeface="Bahnschrift Light" panose="020B0502040204020203" pitchFamily="34" charset="0"/>
                <a:cs typeface="Arial" panose="020B0604020202020204" pitchFamily="34" charset="0"/>
              </a:rPr>
              <a:t> Set</a:t>
            </a:r>
            <a:endParaRPr lang="en-US" sz="2400" b="1" dirty="0">
              <a:solidFill>
                <a:srgbClr val="0000FF"/>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Dictionary</a:t>
            </a: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smtClean="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542584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51</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53553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smtClean="0">
                <a:solidFill>
                  <a:srgbClr val="005064"/>
                </a:solidFill>
                <a:latin typeface="Arial" panose="020B0604020202020204" pitchFamily="34" charset="0"/>
                <a:cs typeface="Arial" panose="020B0604020202020204" pitchFamily="34" charset="0"/>
                <a:sym typeface="Symbol" panose="05050102010706020507" pitchFamily="18" charset="2"/>
              </a:rPr>
              <a:t>Các thao tác không thể thực hiện trên set</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54126"/>
          </a:xfrm>
          <a:prstGeom prst="rect">
            <a:avLst/>
          </a:prstGeom>
        </p:spPr>
        <p:txBody>
          <a:bodyPr wrap="square">
            <a:spAutoFit/>
          </a:bodyPr>
          <a:lstStyle/>
          <a:p>
            <a:pPr algn="r">
              <a:lnSpc>
                <a:spcPct val="120000"/>
              </a:lnSpc>
            </a:pPr>
            <a:r>
              <a:rPr lang="en-US" sz="2800" b="1" dirty="0" smtClean="0">
                <a:solidFill>
                  <a:schemeClr val="bg1"/>
                </a:solidFill>
                <a:latin typeface="Bahnschrift SemiBold" panose="020B0502040204020203" pitchFamily="34" charset="0"/>
                <a:cs typeface="Arial" panose="020B0604020202020204" pitchFamily="34" charset="0"/>
              </a:rPr>
              <a:t>Python set </a:t>
            </a:r>
          </a:p>
        </p:txBody>
      </p:sp>
      <p:sp>
        <p:nvSpPr>
          <p:cNvPr id="2" name="Rectangle 1"/>
          <p:cNvSpPr/>
          <p:nvPr/>
        </p:nvSpPr>
        <p:spPr>
          <a:xfrm>
            <a:off x="2228865" y="2130957"/>
            <a:ext cx="9553832" cy="430887"/>
          </a:xfrm>
          <a:prstGeom prst="rect">
            <a:avLst/>
          </a:prstGeom>
        </p:spPr>
        <p:txBody>
          <a:bodyPr wrap="square">
            <a:spAutoFit/>
          </a:bodyPr>
          <a:lstStyle/>
          <a:p>
            <a:pPr marL="342900" indent="-342900">
              <a:buFont typeface="Courier New" panose="02070309020205020404" pitchFamily="49" charset="0"/>
              <a:buChar char="o"/>
            </a:pPr>
            <a:r>
              <a:rPr lang="vi-VN" sz="2200" dirty="0" smtClean="0">
                <a:solidFill>
                  <a:srgbClr val="00B050"/>
                </a:solidFill>
                <a:latin typeface="Arial" panose="020B0604020202020204" pitchFamily="34" charset="0"/>
                <a:cs typeface="Arial" panose="020B0604020202020204" pitchFamily="34" charset="0"/>
              </a:rPr>
              <a:t>Khởi tạo một set rỗng: 				ví dụ a = { }</a:t>
            </a:r>
            <a:endParaRPr lang="vi-VN" sz="2200" dirty="0" smtClean="0">
              <a:solidFill>
                <a:srgbClr val="0070C0"/>
              </a:solidFill>
              <a:latin typeface="Arial" panose="020B0604020202020204" pitchFamily="34" charset="0"/>
              <a:cs typeface="Arial" panose="020B0604020202020204" pitchFamily="34" charset="0"/>
            </a:endParaRPr>
          </a:p>
        </p:txBody>
      </p:sp>
      <p:sp>
        <p:nvSpPr>
          <p:cNvPr id="19" name="Rectangle 18"/>
          <p:cNvSpPr/>
          <p:nvPr/>
        </p:nvSpPr>
        <p:spPr>
          <a:xfrm>
            <a:off x="2228865" y="2762750"/>
            <a:ext cx="9734246" cy="430887"/>
          </a:xfrm>
          <a:prstGeom prst="rect">
            <a:avLst/>
          </a:prstGeom>
        </p:spPr>
        <p:txBody>
          <a:bodyPr wrap="square">
            <a:spAutoFit/>
          </a:bodyPr>
          <a:lstStyle/>
          <a:p>
            <a:pPr marL="342900" indent="-342900">
              <a:buFont typeface="Courier New" panose="02070309020205020404" pitchFamily="49" charset="0"/>
              <a:buChar char="o"/>
            </a:pPr>
            <a:r>
              <a:rPr lang="vi-VN" sz="2200" dirty="0" smtClean="0">
                <a:solidFill>
                  <a:srgbClr val="0070C0"/>
                </a:solidFill>
                <a:cs typeface="Arial" panose="020B0604020202020204" pitchFamily="34" charset="0"/>
              </a:rPr>
              <a:t>Khởi tạo phần tử trùng nhau: 			ví dụ a = {1, 2, 1, 3, 1}</a:t>
            </a:r>
            <a:endParaRPr lang="vi-VN" sz="2200" dirty="0">
              <a:solidFill>
                <a:srgbClr val="0070C0"/>
              </a:solidFill>
              <a:cs typeface="Arial" panose="020B0604020202020204" pitchFamily="34" charset="0"/>
            </a:endParaRPr>
          </a:p>
        </p:txBody>
      </p:sp>
      <p:sp>
        <p:nvSpPr>
          <p:cNvPr id="20" name="Rectangle 19"/>
          <p:cNvSpPr/>
          <p:nvPr/>
        </p:nvSpPr>
        <p:spPr>
          <a:xfrm>
            <a:off x="2228864" y="3353747"/>
            <a:ext cx="9734247" cy="430887"/>
          </a:xfrm>
          <a:prstGeom prst="rect">
            <a:avLst/>
          </a:prstGeom>
        </p:spPr>
        <p:txBody>
          <a:bodyPr wrap="square">
            <a:spAutoFit/>
          </a:bodyPr>
          <a:lstStyle/>
          <a:p>
            <a:pPr marL="342900" indent="-342900">
              <a:buFont typeface="Courier New" panose="02070309020205020404" pitchFamily="49" charset="0"/>
              <a:buChar char="o"/>
            </a:pPr>
            <a:r>
              <a:rPr lang="vi-VN" sz="2200" dirty="0" smtClean="0">
                <a:solidFill>
                  <a:srgbClr val="0070C0"/>
                </a:solidFill>
                <a:cs typeface="Arial" panose="020B0604020202020204" pitchFamily="34" charset="0"/>
              </a:rPr>
              <a:t>Khởi tạo 1 phần tử của set là một tupe: 		ví dụ a = {1, </a:t>
            </a:r>
            <a:r>
              <a:rPr lang="vi-VN" sz="2200" dirty="0" smtClean="0">
                <a:solidFill>
                  <a:srgbClr val="FF0000"/>
                </a:solidFill>
                <a:cs typeface="Arial" panose="020B0604020202020204" pitchFamily="34" charset="0"/>
              </a:rPr>
              <a:t>[2, 3]</a:t>
            </a:r>
            <a:r>
              <a:rPr lang="vi-VN" sz="2200" dirty="0" smtClean="0">
                <a:solidFill>
                  <a:srgbClr val="0070C0"/>
                </a:solidFill>
                <a:cs typeface="Arial" panose="020B0604020202020204" pitchFamily="34" charset="0"/>
              </a:rPr>
              <a:t>, 4}</a:t>
            </a:r>
            <a:endParaRPr lang="vi-VN" sz="2200" dirty="0">
              <a:solidFill>
                <a:srgbClr val="0070C0"/>
              </a:solidFill>
              <a:cs typeface="Arial" panose="020B0604020202020204" pitchFamily="34" charset="0"/>
            </a:endParaRPr>
          </a:p>
        </p:txBody>
      </p:sp>
      <p:sp>
        <p:nvSpPr>
          <p:cNvPr id="21" name="Rectangle 20"/>
          <p:cNvSpPr/>
          <p:nvPr/>
        </p:nvSpPr>
        <p:spPr>
          <a:xfrm>
            <a:off x="2228865" y="4025091"/>
            <a:ext cx="9553832" cy="430887"/>
          </a:xfrm>
          <a:prstGeom prst="rect">
            <a:avLst/>
          </a:prstGeom>
        </p:spPr>
        <p:txBody>
          <a:bodyPr wrap="square">
            <a:spAutoFit/>
          </a:bodyPr>
          <a:lstStyle/>
          <a:p>
            <a:pPr marL="342900" indent="-342900">
              <a:buFont typeface="Courier New" panose="02070309020205020404" pitchFamily="49" charset="0"/>
              <a:buChar char="o"/>
            </a:pPr>
            <a:r>
              <a:rPr lang="vi-VN" sz="2200" dirty="0">
                <a:solidFill>
                  <a:srgbClr val="00B050"/>
                </a:solidFill>
                <a:cs typeface="Arial" panose="020B0604020202020204" pitchFamily="34" charset="0"/>
              </a:rPr>
              <a:t>Truy cập vào phần tử thông qua chỉ số: </a:t>
            </a:r>
            <a:r>
              <a:rPr lang="vi-VN" sz="2200" dirty="0" smtClean="0">
                <a:solidFill>
                  <a:srgbClr val="00B050"/>
                </a:solidFill>
                <a:cs typeface="Arial" panose="020B0604020202020204" pitchFamily="34" charset="0"/>
              </a:rPr>
              <a:t>		ví </a:t>
            </a:r>
            <a:r>
              <a:rPr lang="vi-VN" sz="2200" dirty="0">
                <a:solidFill>
                  <a:srgbClr val="00B050"/>
                </a:solidFill>
                <a:cs typeface="Arial" panose="020B0604020202020204" pitchFamily="34" charset="0"/>
              </a:rPr>
              <a:t>dụ a[1], a[2],...</a:t>
            </a:r>
            <a:endParaRPr lang="vi-VN" sz="2200" dirty="0">
              <a:solidFill>
                <a:srgbClr val="0070C0"/>
              </a:solidFill>
              <a:cs typeface="Arial" panose="020B0604020202020204" pitchFamily="34" charset="0"/>
            </a:endParaRPr>
          </a:p>
        </p:txBody>
      </p:sp>
      <p:sp>
        <p:nvSpPr>
          <p:cNvPr id="27" name="Rectangle 26"/>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smtClean="0">
                <a:solidFill>
                  <a:schemeClr val="bg2">
                    <a:lumMod val="50000"/>
                  </a:schemeClr>
                </a:solidFill>
                <a:latin typeface="Arial" panose="020B0604020202020204" pitchFamily="34" charset="0"/>
                <a:cs typeface="Arial" panose="020B0604020202020204" pitchFamily="34" charset="0"/>
              </a:rPr>
              <a:t>BÀI 3</a:t>
            </a:r>
          </a:p>
          <a:p>
            <a:pPr algn="ctr"/>
            <a:r>
              <a:rPr lang="en-US" sz="2400" dirty="0" smtClean="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smtClean="0">
                <a:solidFill>
                  <a:schemeClr val="bg1">
                    <a:lumMod val="50000"/>
                  </a:schemeClr>
                </a:solidFill>
                <a:latin typeface="Arial" panose="020B0604020202020204" pitchFamily="34" charset="0"/>
                <a:cs typeface="Arial" panose="020B0604020202020204" pitchFamily="34" charset="0"/>
              </a:rPr>
              <a:t> </a:t>
            </a:r>
            <a:r>
              <a:rPr lang="en-US" sz="2400" dirty="0" smtClean="0">
                <a:solidFill>
                  <a:schemeClr val="bg1">
                    <a:lumMod val="50000"/>
                  </a:schemeClr>
                </a:solidFill>
                <a:latin typeface="Bahnschrift Light" panose="020B0502040204020203" pitchFamily="34" charset="0"/>
                <a:cs typeface="Arial" panose="020B0604020202020204" pitchFamily="34" charset="0"/>
              </a:rPr>
              <a:t>List</a:t>
            </a:r>
            <a:endParaRPr lang="en-US" sz="2400" dirty="0">
              <a:solidFill>
                <a:schemeClr val="bg1">
                  <a:lumMod val="50000"/>
                </a:schemeClr>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a:t>
            </a:r>
            <a:r>
              <a:rPr lang="en-US" sz="2400" dirty="0" smtClean="0">
                <a:solidFill>
                  <a:schemeClr val="bg1">
                    <a:lumMod val="50000"/>
                  </a:schemeClr>
                </a:solidFill>
                <a:latin typeface="Bahnschrift Light" panose="020B0502040204020203" pitchFamily="34" charset="0"/>
                <a:cs typeface="Arial" panose="020B0604020202020204" pitchFamily="34" charset="0"/>
              </a:rPr>
              <a:t>Tuple</a:t>
            </a:r>
            <a:endParaRPr lang="en-US" sz="2400" dirty="0">
              <a:solidFill>
                <a:schemeClr val="bg1">
                  <a:lumMod val="50000"/>
                </a:schemeClr>
              </a:solidFill>
              <a:latin typeface="Bahnschrift Light" panose="020B0502040204020203" pitchFamily="34" charset="0"/>
              <a:cs typeface="Arial" panose="020B0604020202020204" pitchFamily="34" charset="0"/>
            </a:endParaRPr>
          </a:p>
          <a:p>
            <a:pPr>
              <a:lnSpc>
                <a:spcPct val="150000"/>
              </a:lnSpc>
            </a:pPr>
            <a:r>
              <a:rPr lang="en-US" sz="2400" b="1" dirty="0" smtClean="0">
                <a:solidFill>
                  <a:srgbClr val="0000FF"/>
                </a:solidFill>
                <a:latin typeface="Bahnschrift Light" panose="020B0502040204020203" pitchFamily="34" charset="0"/>
                <a:cs typeface="Arial" panose="020B0604020202020204" pitchFamily="34" charset="0"/>
              </a:rPr>
              <a:t> Set</a:t>
            </a:r>
            <a:endParaRPr lang="en-US" sz="2400" b="1" dirty="0">
              <a:solidFill>
                <a:srgbClr val="0000FF"/>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Dictionary</a:t>
            </a: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smtClean="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82387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52</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53553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smtClean="0">
                <a:solidFill>
                  <a:srgbClr val="005064"/>
                </a:solidFill>
                <a:latin typeface="Arial" panose="020B0604020202020204" pitchFamily="34" charset="0"/>
                <a:cs typeface="Arial" panose="020B0604020202020204" pitchFamily="34" charset="0"/>
                <a:sym typeface="Symbol" panose="05050102010706020507" pitchFamily="18" charset="2"/>
              </a:rPr>
              <a:t>Các phép toán tập hợp trên set</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54126"/>
          </a:xfrm>
          <a:prstGeom prst="rect">
            <a:avLst/>
          </a:prstGeom>
        </p:spPr>
        <p:txBody>
          <a:bodyPr wrap="square">
            <a:spAutoFit/>
          </a:bodyPr>
          <a:lstStyle/>
          <a:p>
            <a:pPr algn="r">
              <a:lnSpc>
                <a:spcPct val="120000"/>
              </a:lnSpc>
            </a:pPr>
            <a:r>
              <a:rPr lang="en-US" sz="2800" b="1" dirty="0" smtClean="0">
                <a:solidFill>
                  <a:schemeClr val="bg1"/>
                </a:solidFill>
                <a:latin typeface="Bahnschrift SemiBold" panose="020B0502040204020203" pitchFamily="34" charset="0"/>
                <a:cs typeface="Arial" panose="020B0604020202020204" pitchFamily="34" charset="0"/>
              </a:rPr>
              <a:t>Python set </a:t>
            </a:r>
          </a:p>
        </p:txBody>
      </p:sp>
      <p:sp>
        <p:nvSpPr>
          <p:cNvPr id="2" name="Rectangle 1"/>
          <p:cNvSpPr/>
          <p:nvPr/>
        </p:nvSpPr>
        <p:spPr>
          <a:xfrm>
            <a:off x="2179925" y="1832221"/>
            <a:ext cx="9963135" cy="430887"/>
          </a:xfrm>
          <a:prstGeom prst="rect">
            <a:avLst/>
          </a:prstGeom>
        </p:spPr>
        <p:txBody>
          <a:bodyPr wrap="square">
            <a:spAutoFit/>
          </a:bodyPr>
          <a:lstStyle/>
          <a:p>
            <a:pPr marL="342900" indent="-342900">
              <a:buFont typeface="Courier New" panose="02070309020205020404" pitchFamily="49" charset="0"/>
              <a:buChar char="o"/>
            </a:pPr>
            <a:r>
              <a:rPr lang="vi-VN" sz="2200" dirty="0" smtClean="0">
                <a:solidFill>
                  <a:srgbClr val="00B050"/>
                </a:solidFill>
                <a:latin typeface="Arial" panose="020B0604020202020204" pitchFamily="34" charset="0"/>
                <a:cs typeface="Arial" panose="020B0604020202020204" pitchFamily="34" charset="0"/>
              </a:rPr>
              <a:t>Phép hợp: 	</a:t>
            </a:r>
            <a:r>
              <a:rPr lang="vi-VN" sz="2200" dirty="0" smtClean="0">
                <a:solidFill>
                  <a:srgbClr val="FF0000"/>
                </a:solidFill>
                <a:latin typeface="Arial" panose="020B0604020202020204" pitchFamily="34" charset="0"/>
                <a:cs typeface="Arial" panose="020B0604020202020204" pitchFamily="34" charset="0"/>
              </a:rPr>
              <a:t>| </a:t>
            </a:r>
            <a:r>
              <a:rPr lang="vi-VN" sz="2200" dirty="0" smtClean="0">
                <a:solidFill>
                  <a:srgbClr val="00B050"/>
                </a:solidFill>
                <a:latin typeface="Arial" panose="020B0604020202020204" pitchFamily="34" charset="0"/>
                <a:cs typeface="Arial" panose="020B0604020202020204" pitchFamily="34" charset="0"/>
              </a:rPr>
              <a:t> hoặc </a:t>
            </a:r>
            <a:r>
              <a:rPr lang="vi-VN" sz="2200" dirty="0" smtClean="0">
                <a:solidFill>
                  <a:srgbClr val="FF0000"/>
                </a:solidFill>
                <a:latin typeface="Arial" panose="020B0604020202020204" pitchFamily="34" charset="0"/>
                <a:cs typeface="Arial" panose="020B0604020202020204" pitchFamily="34" charset="0"/>
              </a:rPr>
              <a:t>union()	</a:t>
            </a:r>
            <a:r>
              <a:rPr lang="vi-VN" sz="2200" dirty="0" smtClean="0">
                <a:solidFill>
                  <a:srgbClr val="00B050"/>
                </a:solidFill>
                <a:latin typeface="Arial" panose="020B0604020202020204" pitchFamily="34" charset="0"/>
                <a:cs typeface="Arial" panose="020B0604020202020204" pitchFamily="34" charset="0"/>
              </a:rPr>
              <a:t>	vd:  </a:t>
            </a:r>
            <a:r>
              <a:rPr lang="vi-VN" sz="2200" dirty="0" smtClean="0">
                <a:solidFill>
                  <a:srgbClr val="FF0000"/>
                </a:solidFill>
                <a:latin typeface="Arial" panose="020B0604020202020204" pitchFamily="34" charset="0"/>
                <a:cs typeface="Arial" panose="020B0604020202020204" pitchFamily="34" charset="0"/>
              </a:rPr>
              <a:t>a = b | c,      a = b.union(c)</a:t>
            </a:r>
          </a:p>
        </p:txBody>
      </p:sp>
      <p:sp>
        <p:nvSpPr>
          <p:cNvPr id="19" name="Rectangle 18"/>
          <p:cNvSpPr/>
          <p:nvPr/>
        </p:nvSpPr>
        <p:spPr>
          <a:xfrm>
            <a:off x="2179926" y="2464014"/>
            <a:ext cx="9734246" cy="430887"/>
          </a:xfrm>
          <a:prstGeom prst="rect">
            <a:avLst/>
          </a:prstGeom>
        </p:spPr>
        <p:txBody>
          <a:bodyPr wrap="square">
            <a:spAutoFit/>
          </a:bodyPr>
          <a:lstStyle/>
          <a:p>
            <a:pPr marL="342900" indent="-342900">
              <a:buFont typeface="Courier New" panose="02070309020205020404" pitchFamily="49" charset="0"/>
              <a:buChar char="o"/>
            </a:pPr>
            <a:r>
              <a:rPr lang="vi-VN" sz="2200" dirty="0">
                <a:solidFill>
                  <a:srgbClr val="00B050"/>
                </a:solidFill>
                <a:cs typeface="Arial" panose="020B0604020202020204" pitchFamily="34" charset="0"/>
              </a:rPr>
              <a:t>Phép </a:t>
            </a:r>
            <a:r>
              <a:rPr lang="vi-VN" sz="2200" dirty="0" smtClean="0">
                <a:solidFill>
                  <a:srgbClr val="00B050"/>
                </a:solidFill>
                <a:cs typeface="Arial" panose="020B0604020202020204" pitchFamily="34" charset="0"/>
              </a:rPr>
              <a:t>giao: </a:t>
            </a:r>
            <a:r>
              <a:rPr lang="vi-VN" sz="2200" dirty="0">
                <a:solidFill>
                  <a:srgbClr val="00B050"/>
                </a:solidFill>
                <a:cs typeface="Arial" panose="020B0604020202020204" pitchFamily="34" charset="0"/>
              </a:rPr>
              <a:t>	</a:t>
            </a:r>
            <a:r>
              <a:rPr lang="vi-VN" sz="2200" dirty="0" smtClean="0">
                <a:solidFill>
                  <a:srgbClr val="FF0000"/>
                </a:solidFill>
                <a:cs typeface="Arial" panose="020B0604020202020204" pitchFamily="34" charset="0"/>
              </a:rPr>
              <a:t>&amp; </a:t>
            </a:r>
            <a:r>
              <a:rPr lang="vi-VN" sz="2200" dirty="0" smtClean="0">
                <a:solidFill>
                  <a:srgbClr val="00B050"/>
                </a:solidFill>
                <a:cs typeface="Arial" panose="020B0604020202020204" pitchFamily="34" charset="0"/>
              </a:rPr>
              <a:t> </a:t>
            </a:r>
            <a:r>
              <a:rPr lang="vi-VN" sz="2200" dirty="0">
                <a:solidFill>
                  <a:srgbClr val="00B050"/>
                </a:solidFill>
                <a:cs typeface="Arial" panose="020B0604020202020204" pitchFamily="34" charset="0"/>
              </a:rPr>
              <a:t>hoặc </a:t>
            </a:r>
            <a:r>
              <a:rPr lang="vi-VN" sz="2200" dirty="0" smtClean="0">
                <a:solidFill>
                  <a:srgbClr val="FF0000"/>
                </a:solidFill>
                <a:cs typeface="Arial" panose="020B0604020202020204" pitchFamily="34" charset="0"/>
              </a:rPr>
              <a:t>intersection()</a:t>
            </a:r>
            <a:r>
              <a:rPr lang="vi-VN" sz="2200" dirty="0">
                <a:solidFill>
                  <a:srgbClr val="FF0000"/>
                </a:solidFill>
                <a:cs typeface="Arial" panose="020B0604020202020204" pitchFamily="34" charset="0"/>
              </a:rPr>
              <a:t>	</a:t>
            </a:r>
            <a:r>
              <a:rPr lang="vi-VN" sz="2200" dirty="0" smtClean="0">
                <a:solidFill>
                  <a:srgbClr val="00B050"/>
                </a:solidFill>
                <a:cs typeface="Arial" panose="020B0604020202020204" pitchFamily="34" charset="0"/>
              </a:rPr>
              <a:t>vd</a:t>
            </a:r>
            <a:r>
              <a:rPr lang="vi-VN" sz="2200" dirty="0">
                <a:solidFill>
                  <a:srgbClr val="00B050"/>
                </a:solidFill>
                <a:cs typeface="Arial" panose="020B0604020202020204" pitchFamily="34" charset="0"/>
              </a:rPr>
              <a:t>:  </a:t>
            </a:r>
            <a:r>
              <a:rPr lang="vi-VN" sz="2200" dirty="0">
                <a:solidFill>
                  <a:srgbClr val="FF0000"/>
                </a:solidFill>
                <a:cs typeface="Arial" panose="020B0604020202020204" pitchFamily="34" charset="0"/>
              </a:rPr>
              <a:t>a = b </a:t>
            </a:r>
            <a:r>
              <a:rPr lang="vi-VN" sz="2200" dirty="0" smtClean="0">
                <a:solidFill>
                  <a:srgbClr val="FF0000"/>
                </a:solidFill>
                <a:cs typeface="Arial" panose="020B0604020202020204" pitchFamily="34" charset="0"/>
              </a:rPr>
              <a:t>&amp; c,     a </a:t>
            </a:r>
            <a:r>
              <a:rPr lang="vi-VN" sz="2200" dirty="0">
                <a:solidFill>
                  <a:srgbClr val="FF0000"/>
                </a:solidFill>
                <a:cs typeface="Arial" panose="020B0604020202020204" pitchFamily="34" charset="0"/>
              </a:rPr>
              <a:t>= </a:t>
            </a:r>
            <a:r>
              <a:rPr lang="vi-VN" sz="2200" dirty="0" smtClean="0">
                <a:solidFill>
                  <a:srgbClr val="FF0000"/>
                </a:solidFill>
                <a:cs typeface="Arial" panose="020B0604020202020204" pitchFamily="34" charset="0"/>
              </a:rPr>
              <a:t>b.intersction(c)</a:t>
            </a:r>
            <a:endParaRPr lang="vi-VN" sz="2200" dirty="0">
              <a:solidFill>
                <a:srgbClr val="FF0000"/>
              </a:solidFill>
              <a:cs typeface="Arial" panose="020B0604020202020204" pitchFamily="34" charset="0"/>
            </a:endParaRPr>
          </a:p>
        </p:txBody>
      </p:sp>
      <p:sp>
        <p:nvSpPr>
          <p:cNvPr id="20" name="Rectangle 19"/>
          <p:cNvSpPr/>
          <p:nvPr/>
        </p:nvSpPr>
        <p:spPr>
          <a:xfrm>
            <a:off x="2179925" y="3055011"/>
            <a:ext cx="9734247" cy="430887"/>
          </a:xfrm>
          <a:prstGeom prst="rect">
            <a:avLst/>
          </a:prstGeom>
        </p:spPr>
        <p:txBody>
          <a:bodyPr wrap="square">
            <a:spAutoFit/>
          </a:bodyPr>
          <a:lstStyle/>
          <a:p>
            <a:pPr marL="342900" indent="-342900">
              <a:buFont typeface="Courier New" panose="02070309020205020404" pitchFamily="49" charset="0"/>
              <a:buChar char="o"/>
            </a:pPr>
            <a:r>
              <a:rPr lang="vi-VN" sz="2200" dirty="0">
                <a:solidFill>
                  <a:srgbClr val="00B050"/>
                </a:solidFill>
                <a:cs typeface="Arial" panose="020B0604020202020204" pitchFamily="34" charset="0"/>
              </a:rPr>
              <a:t>Phép </a:t>
            </a:r>
            <a:r>
              <a:rPr lang="vi-VN" sz="2200" dirty="0" smtClean="0">
                <a:solidFill>
                  <a:srgbClr val="00B050"/>
                </a:solidFill>
                <a:cs typeface="Arial" panose="020B0604020202020204" pitchFamily="34" charset="0"/>
              </a:rPr>
              <a:t>trừ: </a:t>
            </a:r>
            <a:r>
              <a:rPr lang="vi-VN" sz="2200" dirty="0">
                <a:solidFill>
                  <a:srgbClr val="00B050"/>
                </a:solidFill>
                <a:cs typeface="Arial" panose="020B0604020202020204" pitchFamily="34" charset="0"/>
              </a:rPr>
              <a:t>	</a:t>
            </a:r>
            <a:r>
              <a:rPr lang="vi-VN" sz="2200" dirty="0" smtClean="0">
                <a:solidFill>
                  <a:srgbClr val="FF0000"/>
                </a:solidFill>
                <a:cs typeface="Arial" panose="020B0604020202020204" pitchFamily="34" charset="0"/>
              </a:rPr>
              <a:t>- </a:t>
            </a:r>
            <a:r>
              <a:rPr lang="vi-VN" sz="2200" dirty="0" smtClean="0">
                <a:solidFill>
                  <a:srgbClr val="00B050"/>
                </a:solidFill>
                <a:cs typeface="Arial" panose="020B0604020202020204" pitchFamily="34" charset="0"/>
              </a:rPr>
              <a:t> </a:t>
            </a:r>
            <a:r>
              <a:rPr lang="vi-VN" sz="2200" dirty="0">
                <a:solidFill>
                  <a:srgbClr val="00B050"/>
                </a:solidFill>
                <a:cs typeface="Arial" panose="020B0604020202020204" pitchFamily="34" charset="0"/>
              </a:rPr>
              <a:t>hoặc </a:t>
            </a:r>
            <a:r>
              <a:rPr lang="vi-VN" sz="2200" dirty="0" smtClean="0">
                <a:solidFill>
                  <a:srgbClr val="FF0000"/>
                </a:solidFill>
                <a:cs typeface="Arial" panose="020B0604020202020204" pitchFamily="34" charset="0"/>
              </a:rPr>
              <a:t>difference()</a:t>
            </a:r>
            <a:r>
              <a:rPr lang="vi-VN" sz="2200" dirty="0">
                <a:solidFill>
                  <a:srgbClr val="FF0000"/>
                </a:solidFill>
                <a:cs typeface="Arial" panose="020B0604020202020204" pitchFamily="34" charset="0"/>
              </a:rPr>
              <a:t>	</a:t>
            </a:r>
            <a:r>
              <a:rPr lang="vi-VN" sz="2200" dirty="0">
                <a:solidFill>
                  <a:srgbClr val="00B050"/>
                </a:solidFill>
                <a:cs typeface="Arial" panose="020B0604020202020204" pitchFamily="34" charset="0"/>
              </a:rPr>
              <a:t>vd:  </a:t>
            </a:r>
            <a:r>
              <a:rPr lang="vi-VN" sz="2200" dirty="0">
                <a:solidFill>
                  <a:srgbClr val="FF0000"/>
                </a:solidFill>
                <a:cs typeface="Arial" panose="020B0604020202020204" pitchFamily="34" charset="0"/>
              </a:rPr>
              <a:t>a = b </a:t>
            </a:r>
            <a:r>
              <a:rPr lang="vi-VN" sz="2200" dirty="0" smtClean="0">
                <a:solidFill>
                  <a:srgbClr val="FF0000"/>
                </a:solidFill>
                <a:cs typeface="Arial" panose="020B0604020202020204" pitchFamily="34" charset="0"/>
              </a:rPr>
              <a:t>- </a:t>
            </a:r>
            <a:r>
              <a:rPr lang="vi-VN" sz="2200" dirty="0">
                <a:solidFill>
                  <a:srgbClr val="FF0000"/>
                </a:solidFill>
                <a:cs typeface="Arial" panose="020B0604020202020204" pitchFamily="34" charset="0"/>
              </a:rPr>
              <a:t>c,    </a:t>
            </a:r>
            <a:r>
              <a:rPr lang="vi-VN" sz="2200" dirty="0" smtClean="0">
                <a:solidFill>
                  <a:srgbClr val="FF0000"/>
                </a:solidFill>
                <a:cs typeface="Arial" panose="020B0604020202020204" pitchFamily="34" charset="0"/>
              </a:rPr>
              <a:t>  a </a:t>
            </a:r>
            <a:r>
              <a:rPr lang="vi-VN" sz="2200" dirty="0">
                <a:solidFill>
                  <a:srgbClr val="FF0000"/>
                </a:solidFill>
                <a:cs typeface="Arial" panose="020B0604020202020204" pitchFamily="34" charset="0"/>
              </a:rPr>
              <a:t>= </a:t>
            </a:r>
            <a:r>
              <a:rPr lang="vi-VN" sz="2200" dirty="0" smtClean="0">
                <a:solidFill>
                  <a:srgbClr val="FF0000"/>
                </a:solidFill>
                <a:cs typeface="Arial" panose="020B0604020202020204" pitchFamily="34" charset="0"/>
              </a:rPr>
              <a:t>b.difference(c)</a:t>
            </a:r>
            <a:endParaRPr lang="vi-VN" sz="2200" dirty="0">
              <a:solidFill>
                <a:srgbClr val="FF0000"/>
              </a:solidFill>
              <a:cs typeface="Arial" panose="020B0604020202020204" pitchFamily="34" charset="0"/>
            </a:endParaRPr>
          </a:p>
        </p:txBody>
      </p:sp>
      <p:sp>
        <p:nvSpPr>
          <p:cNvPr id="22" name="Rectangle 21"/>
          <p:cNvSpPr/>
          <p:nvPr/>
        </p:nvSpPr>
        <p:spPr>
          <a:xfrm>
            <a:off x="2228864" y="3738970"/>
            <a:ext cx="6921469" cy="53553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smtClean="0">
                <a:solidFill>
                  <a:srgbClr val="005064"/>
                </a:solidFill>
                <a:latin typeface="Arial" panose="020B0604020202020204" pitchFamily="34" charset="0"/>
                <a:cs typeface="Arial" panose="020B0604020202020204" pitchFamily="34" charset="0"/>
                <a:sym typeface="Symbol" panose="05050102010706020507" pitchFamily="18" charset="2"/>
              </a:rPr>
              <a:t>Các phép kiểm tra trên set</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23" name="Rectangle 22"/>
          <p:cNvSpPr/>
          <p:nvPr/>
        </p:nvSpPr>
        <p:spPr>
          <a:xfrm>
            <a:off x="2228865" y="4474431"/>
            <a:ext cx="9963135" cy="430887"/>
          </a:xfrm>
          <a:prstGeom prst="rect">
            <a:avLst/>
          </a:prstGeom>
        </p:spPr>
        <p:txBody>
          <a:bodyPr wrap="square">
            <a:spAutoFit/>
          </a:bodyPr>
          <a:lstStyle/>
          <a:p>
            <a:pPr marL="342900" indent="-342900">
              <a:buFont typeface="Courier New" panose="02070309020205020404" pitchFamily="49" charset="0"/>
              <a:buChar char="o"/>
            </a:pPr>
            <a:r>
              <a:rPr lang="vi-VN" sz="2200" dirty="0" smtClean="0">
                <a:solidFill>
                  <a:srgbClr val="00B050"/>
                </a:solidFill>
                <a:latin typeface="Arial" panose="020B0604020202020204" pitchFamily="34" charset="0"/>
                <a:cs typeface="Arial" panose="020B0604020202020204" pitchFamily="34" charset="0"/>
              </a:rPr>
              <a:t>Kiểm tra xem hai tập hợp có rời nhau: 			isdisjoint()</a:t>
            </a:r>
            <a:endParaRPr lang="vi-VN" sz="2200" dirty="0" smtClean="0">
              <a:solidFill>
                <a:srgbClr val="FF0000"/>
              </a:solidFill>
              <a:latin typeface="Arial" panose="020B0604020202020204" pitchFamily="34" charset="0"/>
              <a:cs typeface="Arial" panose="020B0604020202020204" pitchFamily="34" charset="0"/>
            </a:endParaRPr>
          </a:p>
        </p:txBody>
      </p:sp>
      <p:sp>
        <p:nvSpPr>
          <p:cNvPr id="26" name="Rectangle 25"/>
          <p:cNvSpPr/>
          <p:nvPr/>
        </p:nvSpPr>
        <p:spPr>
          <a:xfrm>
            <a:off x="2228866" y="5106224"/>
            <a:ext cx="9734246" cy="430887"/>
          </a:xfrm>
          <a:prstGeom prst="rect">
            <a:avLst/>
          </a:prstGeom>
        </p:spPr>
        <p:txBody>
          <a:bodyPr wrap="square">
            <a:spAutoFit/>
          </a:bodyPr>
          <a:lstStyle/>
          <a:p>
            <a:pPr marL="342900" indent="-342900">
              <a:buFont typeface="Courier New" panose="02070309020205020404" pitchFamily="49" charset="0"/>
              <a:buChar char="o"/>
            </a:pPr>
            <a:r>
              <a:rPr lang="vi-VN" sz="2200" dirty="0" smtClean="0">
                <a:solidFill>
                  <a:srgbClr val="00B050"/>
                </a:solidFill>
                <a:cs typeface="Arial" panose="020B0604020202020204" pitchFamily="34" charset="0"/>
              </a:rPr>
              <a:t>Kiểm tra xem một tập có là tập con của tập khác:	issubset()</a:t>
            </a:r>
            <a:endParaRPr lang="vi-VN" sz="2200" dirty="0">
              <a:solidFill>
                <a:srgbClr val="FF0000"/>
              </a:solidFill>
              <a:cs typeface="Arial" panose="020B0604020202020204" pitchFamily="34" charset="0"/>
            </a:endParaRPr>
          </a:p>
        </p:txBody>
      </p:sp>
      <p:sp>
        <p:nvSpPr>
          <p:cNvPr id="27" name="Rectangle 26"/>
          <p:cNvSpPr/>
          <p:nvPr/>
        </p:nvSpPr>
        <p:spPr>
          <a:xfrm>
            <a:off x="2228865" y="5697221"/>
            <a:ext cx="9734247" cy="430887"/>
          </a:xfrm>
          <a:prstGeom prst="rect">
            <a:avLst/>
          </a:prstGeom>
        </p:spPr>
        <p:txBody>
          <a:bodyPr wrap="square">
            <a:spAutoFit/>
          </a:bodyPr>
          <a:lstStyle/>
          <a:p>
            <a:pPr marL="342900" indent="-342900">
              <a:buFont typeface="Courier New" panose="02070309020205020404" pitchFamily="49" charset="0"/>
              <a:buChar char="o"/>
            </a:pPr>
            <a:r>
              <a:rPr lang="vi-VN" sz="2200" dirty="0" smtClean="0">
                <a:solidFill>
                  <a:srgbClr val="00B050"/>
                </a:solidFill>
                <a:cs typeface="Arial" panose="020B0604020202020204" pitchFamily="34" charset="0"/>
              </a:rPr>
              <a:t>Kiểm tra xem một tập có là tập mẹ của tập khác: 	issuperset()</a:t>
            </a:r>
            <a:endParaRPr lang="vi-VN" sz="2200" dirty="0">
              <a:solidFill>
                <a:srgbClr val="FF0000"/>
              </a:solidFill>
              <a:cs typeface="Arial" panose="020B0604020202020204" pitchFamily="34" charset="0"/>
            </a:endParaRPr>
          </a:p>
        </p:txBody>
      </p:sp>
      <p:sp>
        <p:nvSpPr>
          <p:cNvPr id="28" name="Rectangle 27"/>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smtClean="0">
                <a:solidFill>
                  <a:schemeClr val="bg2">
                    <a:lumMod val="50000"/>
                  </a:schemeClr>
                </a:solidFill>
                <a:latin typeface="Arial" panose="020B0604020202020204" pitchFamily="34" charset="0"/>
                <a:cs typeface="Arial" panose="020B0604020202020204" pitchFamily="34" charset="0"/>
              </a:rPr>
              <a:t>BÀI 3</a:t>
            </a:r>
          </a:p>
          <a:p>
            <a:pPr algn="ctr"/>
            <a:r>
              <a:rPr lang="en-US" sz="2400" dirty="0" smtClean="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smtClean="0">
                <a:solidFill>
                  <a:schemeClr val="bg1">
                    <a:lumMod val="50000"/>
                  </a:schemeClr>
                </a:solidFill>
                <a:latin typeface="Arial" panose="020B0604020202020204" pitchFamily="34" charset="0"/>
                <a:cs typeface="Arial" panose="020B0604020202020204" pitchFamily="34" charset="0"/>
              </a:rPr>
              <a:t> </a:t>
            </a:r>
            <a:r>
              <a:rPr lang="en-US" sz="2400" dirty="0" smtClean="0">
                <a:solidFill>
                  <a:schemeClr val="bg1">
                    <a:lumMod val="50000"/>
                  </a:schemeClr>
                </a:solidFill>
                <a:latin typeface="Bahnschrift Light" panose="020B0502040204020203" pitchFamily="34" charset="0"/>
                <a:cs typeface="Arial" panose="020B0604020202020204" pitchFamily="34" charset="0"/>
              </a:rPr>
              <a:t>List</a:t>
            </a:r>
            <a:endParaRPr lang="en-US" sz="2400" dirty="0">
              <a:solidFill>
                <a:schemeClr val="bg1">
                  <a:lumMod val="50000"/>
                </a:schemeClr>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a:t>
            </a:r>
            <a:r>
              <a:rPr lang="en-US" sz="2400" dirty="0" smtClean="0">
                <a:solidFill>
                  <a:schemeClr val="bg1">
                    <a:lumMod val="50000"/>
                  </a:schemeClr>
                </a:solidFill>
                <a:latin typeface="Bahnschrift Light" panose="020B0502040204020203" pitchFamily="34" charset="0"/>
                <a:cs typeface="Arial" panose="020B0604020202020204" pitchFamily="34" charset="0"/>
              </a:rPr>
              <a:t>Tuple</a:t>
            </a:r>
            <a:endParaRPr lang="en-US" sz="2400" dirty="0">
              <a:solidFill>
                <a:schemeClr val="bg1">
                  <a:lumMod val="50000"/>
                </a:schemeClr>
              </a:solidFill>
              <a:latin typeface="Bahnschrift Light" panose="020B0502040204020203" pitchFamily="34" charset="0"/>
              <a:cs typeface="Arial" panose="020B0604020202020204" pitchFamily="34" charset="0"/>
            </a:endParaRPr>
          </a:p>
          <a:p>
            <a:pPr>
              <a:lnSpc>
                <a:spcPct val="150000"/>
              </a:lnSpc>
            </a:pPr>
            <a:r>
              <a:rPr lang="en-US" sz="2400" b="1" dirty="0" smtClean="0">
                <a:solidFill>
                  <a:srgbClr val="0000FF"/>
                </a:solidFill>
                <a:latin typeface="Bahnschrift Light" panose="020B0502040204020203" pitchFamily="34" charset="0"/>
                <a:cs typeface="Arial" panose="020B0604020202020204" pitchFamily="34" charset="0"/>
              </a:rPr>
              <a:t> Set</a:t>
            </a:r>
            <a:endParaRPr lang="en-US" sz="2400" b="1" dirty="0">
              <a:solidFill>
                <a:srgbClr val="0000FF"/>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Dictionary</a:t>
            </a: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smtClean="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370528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53</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smtClean="0">
                <a:solidFill>
                  <a:srgbClr val="005064"/>
                </a:solidFill>
                <a:latin typeface="Arial" panose="020B0604020202020204" pitchFamily="34" charset="0"/>
                <a:cs typeface="Arial" panose="020B0604020202020204" pitchFamily="34" charset="0"/>
                <a:sym typeface="Symbol" panose="05050102010706020507" pitchFamily="18" charset="2"/>
              </a:rPr>
              <a:t>Frozenset: Một set bị đóng băng</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54126"/>
          </a:xfrm>
          <a:prstGeom prst="rect">
            <a:avLst/>
          </a:prstGeom>
        </p:spPr>
        <p:txBody>
          <a:bodyPr wrap="square">
            <a:spAutoFit/>
          </a:bodyPr>
          <a:lstStyle/>
          <a:p>
            <a:pPr algn="r">
              <a:lnSpc>
                <a:spcPct val="120000"/>
              </a:lnSpc>
            </a:pPr>
            <a:r>
              <a:rPr lang="en-US" sz="2800" b="1" dirty="0" smtClean="0">
                <a:solidFill>
                  <a:schemeClr val="bg1"/>
                </a:solidFill>
                <a:latin typeface="Bahnschrift SemiBold" panose="020B0502040204020203" pitchFamily="34" charset="0"/>
                <a:cs typeface="Arial" panose="020B0604020202020204" pitchFamily="34" charset="0"/>
              </a:rPr>
              <a:t>Python set </a:t>
            </a:r>
          </a:p>
        </p:txBody>
      </p:sp>
      <p:sp>
        <p:nvSpPr>
          <p:cNvPr id="2" name="Rectangle 1"/>
          <p:cNvSpPr/>
          <p:nvPr/>
        </p:nvSpPr>
        <p:spPr>
          <a:xfrm>
            <a:off x="2228865" y="2487019"/>
            <a:ext cx="9963135" cy="430887"/>
          </a:xfrm>
          <a:prstGeom prst="rect">
            <a:avLst/>
          </a:prstGeom>
        </p:spPr>
        <p:txBody>
          <a:bodyPr wrap="square">
            <a:spAutoFit/>
          </a:bodyPr>
          <a:lstStyle/>
          <a:p>
            <a:pPr marL="342900" indent="-342900">
              <a:buFont typeface="Courier New" panose="02070309020205020404" pitchFamily="49" charset="0"/>
              <a:buChar char="o"/>
            </a:pPr>
            <a:r>
              <a:rPr lang="vi-VN" sz="2200" dirty="0" smtClean="0">
                <a:solidFill>
                  <a:srgbClr val="00B050"/>
                </a:solidFill>
                <a:latin typeface="Arial" panose="020B0604020202020204" pitchFamily="34" charset="0"/>
                <a:cs typeface="Arial" panose="020B0604020202020204" pitchFamily="34" charset="0"/>
              </a:rPr>
              <a:t>Cách tạo frozenset</a:t>
            </a:r>
            <a:endParaRPr lang="vi-VN" sz="2200" dirty="0" smtClean="0">
              <a:solidFill>
                <a:srgbClr val="FF0000"/>
              </a:solidFill>
              <a:latin typeface="Arial" panose="020B0604020202020204" pitchFamily="34" charset="0"/>
              <a:cs typeface="Arial" panose="020B0604020202020204" pitchFamily="34" charset="0"/>
            </a:endParaRPr>
          </a:p>
        </p:txBody>
      </p:sp>
      <p:sp>
        <p:nvSpPr>
          <p:cNvPr id="19" name="Rectangle 18"/>
          <p:cNvSpPr/>
          <p:nvPr/>
        </p:nvSpPr>
        <p:spPr>
          <a:xfrm>
            <a:off x="2228866" y="3118812"/>
            <a:ext cx="9734246" cy="430887"/>
          </a:xfrm>
          <a:prstGeom prst="rect">
            <a:avLst/>
          </a:prstGeom>
        </p:spPr>
        <p:txBody>
          <a:bodyPr wrap="square">
            <a:spAutoFit/>
          </a:bodyPr>
          <a:lstStyle/>
          <a:p>
            <a:pPr marL="342900" indent="-342900">
              <a:buFont typeface="Courier New" panose="02070309020205020404" pitchFamily="49" charset="0"/>
              <a:buChar char="o"/>
            </a:pPr>
            <a:r>
              <a:rPr lang="vi-VN" sz="2200" dirty="0" smtClean="0">
                <a:solidFill>
                  <a:srgbClr val="00B050"/>
                </a:solidFill>
                <a:cs typeface="Arial" panose="020B0604020202020204" pitchFamily="34" charset="0"/>
              </a:rPr>
              <a:t>Tính chất của frozenset</a:t>
            </a:r>
            <a:endParaRPr lang="vi-VN" sz="2200" dirty="0">
              <a:solidFill>
                <a:srgbClr val="FF0000"/>
              </a:solidFill>
              <a:cs typeface="Arial" panose="020B0604020202020204" pitchFamily="34" charset="0"/>
            </a:endParaRPr>
          </a:p>
        </p:txBody>
      </p:sp>
      <p:sp>
        <p:nvSpPr>
          <p:cNvPr id="20" name="Rectangle 19"/>
          <p:cNvSpPr/>
          <p:nvPr/>
        </p:nvSpPr>
        <p:spPr>
          <a:xfrm>
            <a:off x="2228865" y="3709809"/>
            <a:ext cx="9734247" cy="430887"/>
          </a:xfrm>
          <a:prstGeom prst="rect">
            <a:avLst/>
          </a:prstGeom>
        </p:spPr>
        <p:txBody>
          <a:bodyPr wrap="square">
            <a:spAutoFit/>
          </a:bodyPr>
          <a:lstStyle/>
          <a:p>
            <a:pPr marL="342900" indent="-342900">
              <a:buFont typeface="Courier New" panose="02070309020205020404" pitchFamily="49" charset="0"/>
              <a:buChar char="o"/>
            </a:pPr>
            <a:r>
              <a:rPr lang="vi-VN" sz="2200" dirty="0" smtClean="0">
                <a:solidFill>
                  <a:srgbClr val="00B050"/>
                </a:solidFill>
                <a:cs typeface="Arial" panose="020B0604020202020204" pitchFamily="34" charset="0"/>
              </a:rPr>
              <a:t>Các thao tác cơ bản trên frozenset</a:t>
            </a:r>
            <a:endParaRPr lang="vi-VN" sz="2200" dirty="0">
              <a:solidFill>
                <a:srgbClr val="FF0000"/>
              </a:solidFill>
              <a:cs typeface="Arial" panose="020B0604020202020204" pitchFamily="34" charset="0"/>
            </a:endParaRPr>
          </a:p>
        </p:txBody>
      </p:sp>
      <p:sp>
        <p:nvSpPr>
          <p:cNvPr id="28" name="Rectangle 27"/>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smtClean="0">
                <a:solidFill>
                  <a:schemeClr val="bg2">
                    <a:lumMod val="50000"/>
                  </a:schemeClr>
                </a:solidFill>
                <a:latin typeface="Arial" panose="020B0604020202020204" pitchFamily="34" charset="0"/>
                <a:cs typeface="Arial" panose="020B0604020202020204" pitchFamily="34" charset="0"/>
              </a:rPr>
              <a:t>BÀI 3</a:t>
            </a:r>
          </a:p>
          <a:p>
            <a:pPr algn="ctr"/>
            <a:r>
              <a:rPr lang="en-US" sz="2400" dirty="0" smtClean="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smtClean="0">
                <a:solidFill>
                  <a:schemeClr val="bg1">
                    <a:lumMod val="50000"/>
                  </a:schemeClr>
                </a:solidFill>
                <a:latin typeface="Arial" panose="020B0604020202020204" pitchFamily="34" charset="0"/>
                <a:cs typeface="Arial" panose="020B0604020202020204" pitchFamily="34" charset="0"/>
              </a:rPr>
              <a:t> </a:t>
            </a:r>
            <a:r>
              <a:rPr lang="en-US" sz="2400" dirty="0" smtClean="0">
                <a:solidFill>
                  <a:schemeClr val="bg1">
                    <a:lumMod val="50000"/>
                  </a:schemeClr>
                </a:solidFill>
                <a:latin typeface="Bahnschrift Light" panose="020B0502040204020203" pitchFamily="34" charset="0"/>
                <a:cs typeface="Arial" panose="020B0604020202020204" pitchFamily="34" charset="0"/>
              </a:rPr>
              <a:t>List</a:t>
            </a:r>
            <a:endParaRPr lang="en-US" sz="2400" dirty="0">
              <a:solidFill>
                <a:schemeClr val="bg1">
                  <a:lumMod val="50000"/>
                </a:schemeClr>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a:t>
            </a:r>
            <a:r>
              <a:rPr lang="en-US" sz="2400" dirty="0" smtClean="0">
                <a:solidFill>
                  <a:schemeClr val="bg1">
                    <a:lumMod val="50000"/>
                  </a:schemeClr>
                </a:solidFill>
                <a:latin typeface="Bahnschrift Light" panose="020B0502040204020203" pitchFamily="34" charset="0"/>
                <a:cs typeface="Arial" panose="020B0604020202020204" pitchFamily="34" charset="0"/>
              </a:rPr>
              <a:t>Tuple</a:t>
            </a:r>
            <a:endParaRPr lang="en-US" sz="2400" dirty="0">
              <a:solidFill>
                <a:schemeClr val="bg1">
                  <a:lumMod val="50000"/>
                </a:schemeClr>
              </a:solidFill>
              <a:latin typeface="Bahnschrift Light" panose="020B0502040204020203" pitchFamily="34" charset="0"/>
              <a:cs typeface="Arial" panose="020B0604020202020204" pitchFamily="34" charset="0"/>
            </a:endParaRPr>
          </a:p>
          <a:p>
            <a:pPr>
              <a:lnSpc>
                <a:spcPct val="150000"/>
              </a:lnSpc>
            </a:pPr>
            <a:r>
              <a:rPr lang="en-US" sz="2400" b="1" dirty="0" smtClean="0">
                <a:solidFill>
                  <a:srgbClr val="0000FF"/>
                </a:solidFill>
                <a:latin typeface="Bahnschrift Light" panose="020B0502040204020203" pitchFamily="34" charset="0"/>
                <a:cs typeface="Arial" panose="020B0604020202020204" pitchFamily="34" charset="0"/>
              </a:rPr>
              <a:t> Set</a:t>
            </a:r>
            <a:endParaRPr lang="en-US" sz="2400" b="1" dirty="0">
              <a:solidFill>
                <a:srgbClr val="0000FF"/>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Dictionary</a:t>
            </a: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smtClean="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11" name="Rectangle 10"/>
          <p:cNvSpPr/>
          <p:nvPr/>
        </p:nvSpPr>
        <p:spPr>
          <a:xfrm>
            <a:off x="5251530" y="1861560"/>
            <a:ext cx="2782127" cy="494751"/>
          </a:xfrm>
          <a:prstGeom prst="rect">
            <a:avLst/>
          </a:prstGeom>
        </p:spPr>
        <p:txBody>
          <a:bodyPr wrap="square">
            <a:spAutoFit/>
          </a:bodyPr>
          <a:lstStyle/>
          <a:p>
            <a:pPr algn="ctr">
              <a:lnSpc>
                <a:spcPct val="120000"/>
              </a:lnSpc>
            </a:pPr>
            <a:r>
              <a:rPr lang="vi-VN" sz="2400" b="1" dirty="0">
                <a:solidFill>
                  <a:schemeClr val="accent2"/>
                </a:solidFill>
                <a:cs typeface="Arial" panose="020B0604020202020204" pitchFamily="34" charset="0"/>
                <a:sym typeface="Symbol" panose="05050102010706020507" pitchFamily="18" charset="2"/>
              </a:rPr>
              <a:t>Bài đọc thêm</a:t>
            </a:r>
            <a:endParaRPr lang="en-US" sz="2400" b="1" dirty="0">
              <a:solidFill>
                <a:schemeClr val="accent2"/>
              </a:solidFill>
              <a:latin typeface="Arial" panose="020B0604020202020204" pitchFamily="34" charset="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26654094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54</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879"/>
          </a:xfrm>
          <a:prstGeom prst="rect">
            <a:avLst/>
          </a:prstGeom>
        </p:spPr>
        <p:txBody>
          <a:bodyPr wrap="square">
            <a:spAutoFit/>
          </a:bodyPr>
          <a:lstStyle/>
          <a:p>
            <a:pPr algn="just">
              <a:lnSpc>
                <a:spcPct val="120000"/>
              </a:lnSpc>
            </a:pPr>
            <a:r>
              <a:rPr lang="vi-VN" sz="2400" b="1" dirty="0" smtClean="0">
                <a:solidFill>
                  <a:srgbClr val="C00000"/>
                </a:solidFill>
                <a:latin typeface="Arial" panose="020B0604020202020204" pitchFamily="34" charset="0"/>
                <a:cs typeface="Arial" panose="020B0604020202020204" pitchFamily="34" charset="0"/>
                <a:sym typeface="Wingdings" panose="05000000000000000000" pitchFamily="2" charset="2"/>
              </a:rPr>
              <a:t> </a:t>
            </a:r>
            <a:r>
              <a:rPr lang="vi-VN" sz="2400" b="1" dirty="0" smtClean="0">
                <a:solidFill>
                  <a:srgbClr val="C00000"/>
                </a:solidFill>
                <a:latin typeface="Arial" panose="020B0604020202020204" pitchFamily="34" charset="0"/>
                <a:cs typeface="Arial" panose="020B0604020202020204" pitchFamily="34" charset="0"/>
                <a:sym typeface="Symbol" panose="05050102010706020507" pitchFamily="18" charset="2"/>
              </a:rPr>
              <a:t>BÀI TẬP 3.4</a:t>
            </a:r>
            <a:endParaRPr lang="en-US" sz="2400" b="1" dirty="0">
              <a:solidFill>
                <a:srgbClr val="C00000"/>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54126"/>
          </a:xfrm>
          <a:prstGeom prst="rect">
            <a:avLst/>
          </a:prstGeom>
        </p:spPr>
        <p:txBody>
          <a:bodyPr wrap="square">
            <a:spAutoFit/>
          </a:bodyPr>
          <a:lstStyle/>
          <a:p>
            <a:pPr algn="r">
              <a:lnSpc>
                <a:spcPct val="120000"/>
              </a:lnSpc>
            </a:pPr>
            <a:r>
              <a:rPr lang="en-US" sz="2800" b="1" dirty="0" smtClean="0">
                <a:solidFill>
                  <a:schemeClr val="bg1"/>
                </a:solidFill>
                <a:latin typeface="Bahnschrift SemiBold" panose="020B0502040204020203" pitchFamily="34" charset="0"/>
                <a:cs typeface="Arial" panose="020B0604020202020204" pitchFamily="34" charset="0"/>
              </a:rPr>
              <a:t>Python set </a:t>
            </a:r>
          </a:p>
        </p:txBody>
      </p:sp>
      <p:sp>
        <p:nvSpPr>
          <p:cNvPr id="2" name="Rectangle 1"/>
          <p:cNvSpPr/>
          <p:nvPr/>
        </p:nvSpPr>
        <p:spPr>
          <a:xfrm>
            <a:off x="2228864" y="1855038"/>
            <a:ext cx="9615835" cy="4154984"/>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rPr>
              <a:t>Khởi tạo một set với các giá trị hỗn hợp kiểu số và xâu ký tự. Thực hiện các thao tác sau:</a:t>
            </a:r>
          </a:p>
          <a:p>
            <a:pPr marL="800100" lvl="1" indent="-342900">
              <a:lnSpc>
                <a:spcPct val="150000"/>
              </a:lnSpc>
              <a:buFontTx/>
              <a:buChar char="-"/>
            </a:pPr>
            <a:r>
              <a:rPr lang="vi-VN" sz="2200" dirty="0" smtClean="0">
                <a:solidFill>
                  <a:srgbClr val="0070C0"/>
                </a:solidFill>
                <a:latin typeface="Arial" panose="020B0604020202020204" pitchFamily="34" charset="0"/>
                <a:cs typeface="Arial" panose="020B0604020202020204" pitchFamily="34" charset="0"/>
              </a:rPr>
              <a:t>Bổ sung một phần tử vào set</a:t>
            </a:r>
          </a:p>
          <a:p>
            <a:pPr marL="800100" lvl="1" indent="-342900">
              <a:lnSpc>
                <a:spcPct val="150000"/>
              </a:lnSpc>
              <a:buFontTx/>
              <a:buChar char="-"/>
            </a:pPr>
            <a:r>
              <a:rPr lang="vi-VN" sz="2200" dirty="0" smtClean="0">
                <a:solidFill>
                  <a:srgbClr val="0070C0"/>
                </a:solidFill>
                <a:latin typeface="Arial" panose="020B0604020202020204" pitchFamily="34" charset="0"/>
                <a:cs typeface="Arial" panose="020B0604020202020204" pitchFamily="34" charset="0"/>
              </a:rPr>
              <a:t>Bổ sung hai phần tử vào set</a:t>
            </a:r>
          </a:p>
          <a:p>
            <a:pPr marL="800100" lvl="1" indent="-342900">
              <a:lnSpc>
                <a:spcPct val="150000"/>
              </a:lnSpc>
              <a:buFontTx/>
              <a:buChar char="-"/>
            </a:pPr>
            <a:r>
              <a:rPr lang="vi-VN" sz="2200" dirty="0" smtClean="0">
                <a:solidFill>
                  <a:srgbClr val="0070C0"/>
                </a:solidFill>
                <a:latin typeface="Arial" panose="020B0604020202020204" pitchFamily="34" charset="0"/>
                <a:cs typeface="Arial" panose="020B0604020202020204" pitchFamily="34" charset="0"/>
              </a:rPr>
              <a:t>Xóa một phần tử trong set</a:t>
            </a:r>
          </a:p>
          <a:p>
            <a:pPr marL="800100" lvl="1" indent="-342900">
              <a:lnSpc>
                <a:spcPct val="150000"/>
              </a:lnSpc>
              <a:buFontTx/>
              <a:buChar char="-"/>
            </a:pPr>
            <a:r>
              <a:rPr lang="vi-VN" sz="2200" dirty="0" smtClean="0">
                <a:solidFill>
                  <a:srgbClr val="0070C0"/>
                </a:solidFill>
                <a:latin typeface="Arial" panose="020B0604020202020204" pitchFamily="34" charset="0"/>
                <a:cs typeface="Arial" panose="020B0604020202020204" pitchFamily="34" charset="0"/>
              </a:rPr>
              <a:t>Lấy ra một giá trị trong set</a:t>
            </a:r>
          </a:p>
          <a:p>
            <a:pPr marL="800100" lvl="1" indent="-342900">
              <a:lnSpc>
                <a:spcPct val="150000"/>
              </a:lnSpc>
              <a:buFontTx/>
              <a:buChar char="-"/>
            </a:pPr>
            <a:r>
              <a:rPr lang="vi-VN" sz="2200" dirty="0" smtClean="0">
                <a:solidFill>
                  <a:srgbClr val="0070C0"/>
                </a:solidFill>
                <a:latin typeface="Arial" panose="020B0604020202020204" pitchFamily="34" charset="0"/>
                <a:cs typeface="Arial" panose="020B0604020202020204" pitchFamily="34" charset="0"/>
              </a:rPr>
              <a:t>Xóa toàn bộ set</a:t>
            </a:r>
          </a:p>
          <a:p>
            <a:pPr>
              <a:lnSpc>
                <a:spcPct val="150000"/>
              </a:lnSpc>
            </a:pPr>
            <a:r>
              <a:rPr lang="vi-VN" sz="2200" dirty="0" smtClean="0">
                <a:solidFill>
                  <a:srgbClr val="0070C0"/>
                </a:solidFill>
                <a:latin typeface="Arial" panose="020B0604020202020204" pitchFamily="34" charset="0"/>
                <a:cs typeface="Arial" panose="020B0604020202020204" pitchFamily="34" charset="0"/>
              </a:rPr>
              <a:t>Ghi chú: Mỗi thao tác đều in kết quả ra màn hình.</a:t>
            </a:r>
          </a:p>
        </p:txBody>
      </p:sp>
      <p:sp>
        <p:nvSpPr>
          <p:cNvPr id="28" name="Rectangle 27"/>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smtClean="0">
                <a:solidFill>
                  <a:schemeClr val="bg2">
                    <a:lumMod val="50000"/>
                  </a:schemeClr>
                </a:solidFill>
                <a:latin typeface="Arial" panose="020B0604020202020204" pitchFamily="34" charset="0"/>
                <a:cs typeface="Arial" panose="020B0604020202020204" pitchFamily="34" charset="0"/>
              </a:rPr>
              <a:t>BÀI 3</a:t>
            </a:r>
          </a:p>
          <a:p>
            <a:pPr algn="ctr"/>
            <a:r>
              <a:rPr lang="en-US" sz="2400" dirty="0" smtClean="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smtClean="0">
                <a:solidFill>
                  <a:schemeClr val="bg1">
                    <a:lumMod val="50000"/>
                  </a:schemeClr>
                </a:solidFill>
                <a:latin typeface="Arial" panose="020B0604020202020204" pitchFamily="34" charset="0"/>
                <a:cs typeface="Arial" panose="020B0604020202020204" pitchFamily="34" charset="0"/>
              </a:rPr>
              <a:t> </a:t>
            </a:r>
            <a:r>
              <a:rPr lang="en-US" sz="2400" dirty="0" smtClean="0">
                <a:solidFill>
                  <a:schemeClr val="bg1">
                    <a:lumMod val="50000"/>
                  </a:schemeClr>
                </a:solidFill>
                <a:latin typeface="Bahnschrift Light" panose="020B0502040204020203" pitchFamily="34" charset="0"/>
                <a:cs typeface="Arial" panose="020B0604020202020204" pitchFamily="34" charset="0"/>
              </a:rPr>
              <a:t>List</a:t>
            </a:r>
            <a:endParaRPr lang="en-US" sz="2400" dirty="0">
              <a:solidFill>
                <a:schemeClr val="bg1">
                  <a:lumMod val="50000"/>
                </a:schemeClr>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a:t>
            </a:r>
            <a:r>
              <a:rPr lang="en-US" sz="2400" dirty="0" smtClean="0">
                <a:solidFill>
                  <a:schemeClr val="bg1">
                    <a:lumMod val="50000"/>
                  </a:schemeClr>
                </a:solidFill>
                <a:latin typeface="Bahnschrift Light" panose="020B0502040204020203" pitchFamily="34" charset="0"/>
                <a:cs typeface="Arial" panose="020B0604020202020204" pitchFamily="34" charset="0"/>
              </a:rPr>
              <a:t>Tuple</a:t>
            </a:r>
            <a:endParaRPr lang="en-US" sz="2400" dirty="0">
              <a:solidFill>
                <a:schemeClr val="bg1">
                  <a:lumMod val="50000"/>
                </a:schemeClr>
              </a:solidFill>
              <a:latin typeface="Bahnschrift Light" panose="020B0502040204020203" pitchFamily="34" charset="0"/>
              <a:cs typeface="Arial" panose="020B0604020202020204" pitchFamily="34" charset="0"/>
            </a:endParaRPr>
          </a:p>
          <a:p>
            <a:pPr>
              <a:lnSpc>
                <a:spcPct val="150000"/>
              </a:lnSpc>
            </a:pPr>
            <a:r>
              <a:rPr lang="en-US" sz="2400" b="1" dirty="0" smtClean="0">
                <a:solidFill>
                  <a:srgbClr val="0000FF"/>
                </a:solidFill>
                <a:latin typeface="Bahnschrift Light" panose="020B0502040204020203" pitchFamily="34" charset="0"/>
                <a:cs typeface="Arial" panose="020B0604020202020204" pitchFamily="34" charset="0"/>
              </a:rPr>
              <a:t> Set</a:t>
            </a:r>
            <a:endParaRPr lang="en-US" sz="2400" b="1" dirty="0">
              <a:solidFill>
                <a:srgbClr val="0000FF"/>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Dictionary</a:t>
            </a: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smtClean="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561028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55</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879"/>
          </a:xfrm>
          <a:prstGeom prst="rect">
            <a:avLst/>
          </a:prstGeom>
        </p:spPr>
        <p:txBody>
          <a:bodyPr wrap="square">
            <a:spAutoFit/>
          </a:bodyPr>
          <a:lstStyle/>
          <a:p>
            <a:pPr algn="just">
              <a:lnSpc>
                <a:spcPct val="120000"/>
              </a:lnSpc>
            </a:pPr>
            <a:r>
              <a:rPr lang="vi-VN" sz="2400" b="1" dirty="0" smtClean="0">
                <a:solidFill>
                  <a:srgbClr val="C00000"/>
                </a:solidFill>
                <a:latin typeface="Arial" panose="020B0604020202020204" pitchFamily="34" charset="0"/>
                <a:cs typeface="Arial" panose="020B0604020202020204" pitchFamily="34" charset="0"/>
                <a:sym typeface="Wingdings" panose="05000000000000000000" pitchFamily="2" charset="2"/>
              </a:rPr>
              <a:t> </a:t>
            </a:r>
            <a:r>
              <a:rPr lang="vi-VN" sz="2400" b="1" dirty="0" smtClean="0">
                <a:solidFill>
                  <a:srgbClr val="C00000"/>
                </a:solidFill>
                <a:latin typeface="Arial" panose="020B0604020202020204" pitchFamily="34" charset="0"/>
                <a:cs typeface="Arial" panose="020B0604020202020204" pitchFamily="34" charset="0"/>
                <a:sym typeface="Symbol" panose="05050102010706020507" pitchFamily="18" charset="2"/>
              </a:rPr>
              <a:t>BÀI TẬP 3.5</a:t>
            </a:r>
            <a:endParaRPr lang="en-US" sz="2400" b="1" dirty="0">
              <a:solidFill>
                <a:srgbClr val="C00000"/>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54126"/>
          </a:xfrm>
          <a:prstGeom prst="rect">
            <a:avLst/>
          </a:prstGeom>
        </p:spPr>
        <p:txBody>
          <a:bodyPr wrap="square">
            <a:spAutoFit/>
          </a:bodyPr>
          <a:lstStyle/>
          <a:p>
            <a:pPr algn="r">
              <a:lnSpc>
                <a:spcPct val="120000"/>
              </a:lnSpc>
            </a:pPr>
            <a:r>
              <a:rPr lang="en-US" sz="2800" b="1" dirty="0" smtClean="0">
                <a:solidFill>
                  <a:schemeClr val="bg1"/>
                </a:solidFill>
                <a:latin typeface="Bahnschrift SemiBold" panose="020B0502040204020203" pitchFamily="34" charset="0"/>
                <a:cs typeface="Arial" panose="020B0604020202020204" pitchFamily="34" charset="0"/>
              </a:rPr>
              <a:t>Python set </a:t>
            </a:r>
          </a:p>
        </p:txBody>
      </p:sp>
      <p:sp>
        <p:nvSpPr>
          <p:cNvPr id="2" name="Rectangle 1"/>
          <p:cNvSpPr/>
          <p:nvPr/>
        </p:nvSpPr>
        <p:spPr>
          <a:xfrm>
            <a:off x="2228864" y="1855038"/>
            <a:ext cx="9615835" cy="3139321"/>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rPr>
              <a:t>Khởi tạo hai set a và b với các giá trị bất kỳ. Thực hiện các thao tác sau:</a:t>
            </a:r>
          </a:p>
          <a:p>
            <a:pPr marL="800100" lvl="1" indent="-342900">
              <a:lnSpc>
                <a:spcPct val="150000"/>
              </a:lnSpc>
              <a:buFontTx/>
              <a:buChar char="-"/>
            </a:pPr>
            <a:r>
              <a:rPr lang="vi-VN" sz="2200" dirty="0" smtClean="0">
                <a:solidFill>
                  <a:srgbClr val="0070C0"/>
                </a:solidFill>
                <a:latin typeface="Arial" panose="020B0604020202020204" pitchFamily="34" charset="0"/>
                <a:cs typeface="Arial" panose="020B0604020202020204" pitchFamily="34" charset="0"/>
              </a:rPr>
              <a:t>In ra hợp, giao, hiệu của hai tập hợp</a:t>
            </a:r>
            <a:endParaRPr lang="vi-VN" sz="2200" dirty="0">
              <a:solidFill>
                <a:srgbClr val="0070C0"/>
              </a:solidFill>
              <a:latin typeface="Arial" panose="020B0604020202020204" pitchFamily="34" charset="0"/>
              <a:cs typeface="Arial" panose="020B0604020202020204" pitchFamily="34" charset="0"/>
            </a:endParaRPr>
          </a:p>
          <a:p>
            <a:pPr marL="800100" lvl="1" indent="-342900">
              <a:lnSpc>
                <a:spcPct val="150000"/>
              </a:lnSpc>
              <a:buFontTx/>
              <a:buChar char="-"/>
            </a:pPr>
            <a:r>
              <a:rPr lang="vi-VN" sz="2200" dirty="0" smtClean="0">
                <a:solidFill>
                  <a:srgbClr val="0070C0"/>
                </a:solidFill>
                <a:latin typeface="Arial" panose="020B0604020202020204" pitchFamily="34" charset="0"/>
                <a:cs typeface="Arial" panose="020B0604020202020204" pitchFamily="34" charset="0"/>
              </a:rPr>
              <a:t>Kiểm tra xem tập a có là tập con của b không</a:t>
            </a:r>
          </a:p>
          <a:p>
            <a:pPr marL="800100" lvl="1" indent="-342900">
              <a:lnSpc>
                <a:spcPct val="150000"/>
              </a:lnSpc>
              <a:buFontTx/>
              <a:buChar char="-"/>
            </a:pPr>
            <a:r>
              <a:rPr lang="vi-VN" sz="2200" dirty="0" smtClean="0">
                <a:solidFill>
                  <a:srgbClr val="0070C0"/>
                </a:solidFill>
                <a:latin typeface="Arial" panose="020B0604020202020204" pitchFamily="34" charset="0"/>
                <a:cs typeface="Arial" panose="020B0604020202020204" pitchFamily="34" charset="0"/>
              </a:rPr>
              <a:t>Kiểm tra xem tập a có chứa tập b không</a:t>
            </a:r>
          </a:p>
          <a:p>
            <a:pPr marL="800100" lvl="1" indent="-342900">
              <a:lnSpc>
                <a:spcPct val="150000"/>
              </a:lnSpc>
              <a:buFontTx/>
              <a:buChar char="-"/>
            </a:pPr>
            <a:r>
              <a:rPr lang="vi-VN" sz="2200" dirty="0" smtClean="0">
                <a:solidFill>
                  <a:srgbClr val="0070C0"/>
                </a:solidFill>
                <a:latin typeface="Arial" panose="020B0604020202020204" pitchFamily="34" charset="0"/>
                <a:cs typeface="Arial" panose="020B0604020202020204" pitchFamily="34" charset="0"/>
              </a:rPr>
              <a:t>Kiểm tra xem một giá trị nhập từ bàn phím có nằm trong set a hay set b không.</a:t>
            </a:r>
          </a:p>
        </p:txBody>
      </p:sp>
      <p:sp>
        <p:nvSpPr>
          <p:cNvPr id="28" name="Rectangle 27"/>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smtClean="0">
                <a:solidFill>
                  <a:schemeClr val="bg2">
                    <a:lumMod val="50000"/>
                  </a:schemeClr>
                </a:solidFill>
                <a:latin typeface="Arial" panose="020B0604020202020204" pitchFamily="34" charset="0"/>
                <a:cs typeface="Arial" panose="020B0604020202020204" pitchFamily="34" charset="0"/>
              </a:rPr>
              <a:t>BÀI 3</a:t>
            </a:r>
          </a:p>
          <a:p>
            <a:pPr algn="ctr"/>
            <a:r>
              <a:rPr lang="en-US" sz="2400" dirty="0" smtClean="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smtClean="0">
                <a:solidFill>
                  <a:schemeClr val="bg1">
                    <a:lumMod val="50000"/>
                  </a:schemeClr>
                </a:solidFill>
                <a:latin typeface="Arial" panose="020B0604020202020204" pitchFamily="34" charset="0"/>
                <a:cs typeface="Arial" panose="020B0604020202020204" pitchFamily="34" charset="0"/>
              </a:rPr>
              <a:t> </a:t>
            </a:r>
            <a:r>
              <a:rPr lang="en-US" sz="2400" dirty="0" smtClean="0">
                <a:solidFill>
                  <a:schemeClr val="bg1">
                    <a:lumMod val="50000"/>
                  </a:schemeClr>
                </a:solidFill>
                <a:latin typeface="Bahnschrift Light" panose="020B0502040204020203" pitchFamily="34" charset="0"/>
                <a:cs typeface="Arial" panose="020B0604020202020204" pitchFamily="34" charset="0"/>
              </a:rPr>
              <a:t>List</a:t>
            </a:r>
            <a:endParaRPr lang="en-US" sz="2400" dirty="0">
              <a:solidFill>
                <a:schemeClr val="bg1">
                  <a:lumMod val="50000"/>
                </a:schemeClr>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a:t>
            </a:r>
            <a:r>
              <a:rPr lang="en-US" sz="2400" dirty="0" smtClean="0">
                <a:solidFill>
                  <a:schemeClr val="bg1">
                    <a:lumMod val="50000"/>
                  </a:schemeClr>
                </a:solidFill>
                <a:latin typeface="Bahnschrift Light" panose="020B0502040204020203" pitchFamily="34" charset="0"/>
                <a:cs typeface="Arial" panose="020B0604020202020204" pitchFamily="34" charset="0"/>
              </a:rPr>
              <a:t>Tuple</a:t>
            </a:r>
            <a:endParaRPr lang="en-US" sz="2400" dirty="0">
              <a:solidFill>
                <a:schemeClr val="bg1">
                  <a:lumMod val="50000"/>
                </a:schemeClr>
              </a:solidFill>
              <a:latin typeface="Bahnschrift Light" panose="020B0502040204020203" pitchFamily="34" charset="0"/>
              <a:cs typeface="Arial" panose="020B0604020202020204" pitchFamily="34" charset="0"/>
            </a:endParaRPr>
          </a:p>
          <a:p>
            <a:pPr>
              <a:lnSpc>
                <a:spcPct val="150000"/>
              </a:lnSpc>
            </a:pPr>
            <a:r>
              <a:rPr lang="en-US" sz="2400" b="1" dirty="0" smtClean="0">
                <a:solidFill>
                  <a:srgbClr val="0000FF"/>
                </a:solidFill>
                <a:latin typeface="Bahnschrift Light" panose="020B0502040204020203" pitchFamily="34" charset="0"/>
                <a:cs typeface="Arial" panose="020B0604020202020204" pitchFamily="34" charset="0"/>
              </a:rPr>
              <a:t> Set</a:t>
            </a:r>
            <a:endParaRPr lang="en-US" sz="2400" b="1" dirty="0">
              <a:solidFill>
                <a:srgbClr val="0000FF"/>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Dictionary</a:t>
            </a: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smtClean="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802584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56</a:t>
            </a:fld>
            <a:endParaRPr lang="ru-RU" b="1" dirty="0">
              <a:solidFill>
                <a:schemeClr val="bg1"/>
              </a:solidFill>
            </a:endParaRPr>
          </a:p>
        </p:txBody>
      </p:sp>
      <p:sp>
        <p:nvSpPr>
          <p:cNvPr id="13" name="Rectangle 12"/>
          <p:cNvSpPr/>
          <p:nvPr/>
        </p:nvSpPr>
        <p:spPr>
          <a:xfrm>
            <a:off x="5689599" y="6470202"/>
            <a:ext cx="4396509" cy="402611"/>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0" name="Rectangle 19"/>
          <p:cNvSpPr/>
          <p:nvPr/>
        </p:nvSpPr>
        <p:spPr>
          <a:xfrm>
            <a:off x="1288452" y="2504247"/>
            <a:ext cx="9615095" cy="1458669"/>
          </a:xfrm>
          <a:prstGeom prst="rect">
            <a:avLst/>
          </a:prstGeom>
        </p:spPr>
        <p:txBody>
          <a:bodyPr wrap="square">
            <a:spAutoFit/>
          </a:bodyPr>
          <a:lstStyle/>
          <a:p>
            <a:pPr algn="ctr">
              <a:lnSpc>
                <a:spcPct val="120000"/>
              </a:lnSpc>
            </a:pPr>
            <a:r>
              <a:rPr lang="en-US" sz="8000" b="1" dirty="0" smtClean="0">
                <a:solidFill>
                  <a:srgbClr val="005064"/>
                </a:solidFill>
                <a:latin typeface="Bahnschrift SemiBold" panose="020B0502040204020203" pitchFamily="34" charset="0"/>
                <a:cs typeface="Arial" panose="020B0604020202020204" pitchFamily="34" charset="0"/>
              </a:rPr>
              <a:t>Python dictionary</a:t>
            </a:r>
          </a:p>
        </p:txBody>
      </p:sp>
    </p:spTree>
    <p:extLst>
      <p:ext uri="{BB962C8B-B14F-4D97-AF65-F5344CB8AC3E}">
        <p14:creationId xmlns:p14="http://schemas.microsoft.com/office/powerpoint/2010/main" val="27718198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57</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smtClean="0">
                <a:solidFill>
                  <a:srgbClr val="005064"/>
                </a:solidFill>
                <a:latin typeface="Arial" panose="020B0604020202020204" pitchFamily="34" charset="0"/>
                <a:cs typeface="Arial" panose="020B0604020202020204" pitchFamily="34" charset="0"/>
                <a:sym typeface="Wingdings" panose="05000000000000000000" pitchFamily="2" charset="2"/>
              </a:rPr>
              <a:t>Python dictionary</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70541"/>
          </a:xfrm>
          <a:prstGeom prst="rect">
            <a:avLst/>
          </a:prstGeom>
        </p:spPr>
        <p:txBody>
          <a:bodyPr wrap="square">
            <a:spAutoFit/>
          </a:bodyPr>
          <a:lstStyle/>
          <a:p>
            <a:pPr algn="r">
              <a:lnSpc>
                <a:spcPct val="120000"/>
              </a:lnSpc>
            </a:pPr>
            <a:r>
              <a:rPr lang="en-US" sz="2800" b="1" dirty="0" smtClean="0">
                <a:solidFill>
                  <a:schemeClr val="bg1"/>
                </a:solidFill>
                <a:latin typeface="Bahnschrift SemiBold" panose="020B0502040204020203" pitchFamily="34" charset="0"/>
                <a:cs typeface="Arial" panose="020B0604020202020204" pitchFamily="34" charset="0"/>
              </a:rPr>
              <a:t>Python dictionary </a:t>
            </a:r>
          </a:p>
        </p:txBody>
      </p:sp>
      <p:sp>
        <p:nvSpPr>
          <p:cNvPr id="2" name="Rectangle 1"/>
          <p:cNvSpPr/>
          <p:nvPr/>
        </p:nvSpPr>
        <p:spPr>
          <a:xfrm>
            <a:off x="2228864" y="1855038"/>
            <a:ext cx="9615835" cy="600164"/>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smtClean="0">
                <a:solidFill>
                  <a:srgbClr val="005064"/>
                </a:solidFill>
                <a:latin typeface="Arial" panose="020B0604020202020204" pitchFamily="34" charset="0"/>
                <a:cs typeface="Arial" panose="020B0604020202020204" pitchFamily="34" charset="0"/>
              </a:rPr>
              <a:t>Dictionary: một cấu trúc dữ liệu mà mỗi mục (item) là một cặp:</a:t>
            </a:r>
          </a:p>
        </p:txBody>
      </p:sp>
      <p:sp>
        <p:nvSpPr>
          <p:cNvPr id="28" name="Rectangle 27"/>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smtClean="0">
                <a:solidFill>
                  <a:schemeClr val="bg2">
                    <a:lumMod val="50000"/>
                  </a:schemeClr>
                </a:solidFill>
                <a:latin typeface="Arial" panose="020B0604020202020204" pitchFamily="34" charset="0"/>
                <a:cs typeface="Arial" panose="020B0604020202020204" pitchFamily="34" charset="0"/>
              </a:rPr>
              <a:t>BÀI 3</a:t>
            </a:r>
          </a:p>
          <a:p>
            <a:pPr algn="ctr"/>
            <a:r>
              <a:rPr lang="en-US" sz="2400" dirty="0" smtClean="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smtClean="0">
                <a:solidFill>
                  <a:schemeClr val="bg1">
                    <a:lumMod val="50000"/>
                  </a:schemeClr>
                </a:solidFill>
                <a:latin typeface="Arial" panose="020B0604020202020204" pitchFamily="34" charset="0"/>
                <a:cs typeface="Arial" panose="020B0604020202020204" pitchFamily="34" charset="0"/>
              </a:rPr>
              <a:t> </a:t>
            </a:r>
            <a:r>
              <a:rPr lang="en-US" sz="2400" dirty="0" smtClean="0">
                <a:solidFill>
                  <a:schemeClr val="bg1">
                    <a:lumMod val="50000"/>
                  </a:schemeClr>
                </a:solidFill>
                <a:latin typeface="Bahnschrift Light" panose="020B0502040204020203" pitchFamily="34" charset="0"/>
                <a:cs typeface="Arial" panose="020B0604020202020204" pitchFamily="34" charset="0"/>
              </a:rPr>
              <a:t>List</a:t>
            </a:r>
            <a:endParaRPr lang="en-US" sz="2400" dirty="0">
              <a:solidFill>
                <a:schemeClr val="bg1">
                  <a:lumMod val="50000"/>
                </a:schemeClr>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a:t>
            </a:r>
            <a:r>
              <a:rPr lang="en-US" sz="2400" dirty="0" smtClean="0">
                <a:solidFill>
                  <a:schemeClr val="bg1">
                    <a:lumMod val="50000"/>
                  </a:schemeClr>
                </a:solidFill>
                <a:latin typeface="Bahnschrift Light" panose="020B0502040204020203" pitchFamily="34" charset="0"/>
                <a:cs typeface="Arial" panose="020B0604020202020204" pitchFamily="34" charset="0"/>
              </a:rPr>
              <a:t>Tuple</a:t>
            </a:r>
            <a:endParaRPr lang="en-US" sz="2400" dirty="0">
              <a:solidFill>
                <a:schemeClr val="bg1">
                  <a:lumMod val="50000"/>
                </a:schemeClr>
              </a:solidFill>
              <a:latin typeface="Bahnschrift Light" panose="020B0502040204020203" pitchFamily="34" charset="0"/>
              <a:cs typeface="Arial" panose="020B0604020202020204" pitchFamily="34" charset="0"/>
            </a:endParaRPr>
          </a:p>
          <a:p>
            <a:pPr>
              <a:lnSpc>
                <a:spcPct val="150000"/>
              </a:lnSpc>
            </a:pPr>
            <a:r>
              <a:rPr lang="en-US" sz="2400" b="1" dirty="0" smtClean="0">
                <a:solidFill>
                  <a:srgbClr val="0000FF"/>
                </a:solidFill>
                <a:latin typeface="Bahnschrift Light" panose="020B0502040204020203" pitchFamily="34" charset="0"/>
                <a:cs typeface="Arial" panose="020B0604020202020204" pitchFamily="34" charset="0"/>
              </a:rPr>
              <a:t> </a:t>
            </a:r>
            <a:r>
              <a:rPr lang="en-US" sz="2400" dirty="0" smtClean="0">
                <a:solidFill>
                  <a:schemeClr val="tx1">
                    <a:lumMod val="50000"/>
                    <a:lumOff val="50000"/>
                  </a:schemeClr>
                </a:solidFill>
                <a:latin typeface="Bahnschrift Light" panose="020B0502040204020203" pitchFamily="34" charset="0"/>
                <a:cs typeface="Arial" panose="020B0604020202020204" pitchFamily="34" charset="0"/>
              </a:rPr>
              <a:t>Set</a:t>
            </a:r>
            <a:endParaRPr lang="en-US" sz="2400" dirty="0">
              <a:solidFill>
                <a:schemeClr val="tx1">
                  <a:lumMod val="50000"/>
                  <a:lumOff val="50000"/>
                </a:schemeClr>
              </a:solidFill>
              <a:latin typeface="Bahnschrift Light" panose="020B0502040204020203" pitchFamily="34" charset="0"/>
              <a:cs typeface="Arial" panose="020B0604020202020204" pitchFamily="34" charset="0"/>
            </a:endParaRPr>
          </a:p>
          <a:p>
            <a:pPr>
              <a:lnSpc>
                <a:spcPct val="150000"/>
              </a:lnSpc>
            </a:pPr>
            <a:r>
              <a:rPr lang="en-US" sz="2400" b="1" dirty="0" smtClean="0">
                <a:solidFill>
                  <a:srgbClr val="0000FF"/>
                </a:solidFill>
                <a:latin typeface="Bahnschrift Light" panose="020B0502040204020203" pitchFamily="34" charset="0"/>
                <a:cs typeface="Arial" panose="020B0604020202020204" pitchFamily="34" charset="0"/>
              </a:rPr>
              <a:t> Dictionary</a:t>
            </a: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smtClean="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16" name="Rectangle 15"/>
          <p:cNvSpPr/>
          <p:nvPr/>
        </p:nvSpPr>
        <p:spPr>
          <a:xfrm>
            <a:off x="2548695" y="2395974"/>
            <a:ext cx="1769798" cy="600164"/>
          </a:xfrm>
          <a:prstGeom prst="rect">
            <a:avLst/>
          </a:prstGeom>
        </p:spPr>
        <p:txBody>
          <a:bodyPr wrap="square">
            <a:spAutoFit/>
          </a:bodyPr>
          <a:lstStyle/>
          <a:p>
            <a:pPr>
              <a:lnSpc>
                <a:spcPct val="150000"/>
              </a:lnSpc>
            </a:pPr>
            <a:r>
              <a:rPr lang="vi-VN" sz="2200" b="1" dirty="0" smtClean="0">
                <a:solidFill>
                  <a:srgbClr val="C00000"/>
                </a:solidFill>
                <a:latin typeface="Arial" panose="020B0604020202020204" pitchFamily="34" charset="0"/>
                <a:cs typeface="Arial" panose="020B0604020202020204" pitchFamily="34" charset="0"/>
              </a:rPr>
              <a:t>Key</a:t>
            </a:r>
            <a:r>
              <a:rPr lang="vi-VN" sz="2200" b="1" dirty="0" smtClean="0">
                <a:solidFill>
                  <a:schemeClr val="accent2"/>
                </a:solidFill>
                <a:latin typeface="Arial" panose="020B0604020202020204" pitchFamily="34" charset="0"/>
                <a:cs typeface="Arial" panose="020B0604020202020204" pitchFamily="34" charset="0"/>
              </a:rPr>
              <a:t> </a:t>
            </a:r>
            <a:r>
              <a:rPr lang="vi-VN" sz="2200" b="1" dirty="0" smtClean="0">
                <a:solidFill>
                  <a:srgbClr val="005064"/>
                </a:solidFill>
                <a:latin typeface="Arial" panose="020B0604020202020204" pitchFamily="34" charset="0"/>
                <a:cs typeface="Arial" panose="020B0604020202020204" pitchFamily="34" charset="0"/>
              </a:rPr>
              <a:t>:</a:t>
            </a:r>
            <a:r>
              <a:rPr lang="vi-VN" sz="2200" b="1" dirty="0" smtClean="0">
                <a:solidFill>
                  <a:schemeClr val="accent2"/>
                </a:solidFill>
                <a:latin typeface="Arial" panose="020B0604020202020204" pitchFamily="34" charset="0"/>
                <a:cs typeface="Arial" panose="020B0604020202020204" pitchFamily="34" charset="0"/>
              </a:rPr>
              <a:t> </a:t>
            </a:r>
            <a:r>
              <a:rPr lang="vi-VN" sz="2200" b="1" dirty="0" smtClean="0">
                <a:solidFill>
                  <a:srgbClr val="00B050"/>
                </a:solidFill>
                <a:latin typeface="Arial" panose="020B0604020202020204" pitchFamily="34" charset="0"/>
                <a:cs typeface="Arial" panose="020B0604020202020204" pitchFamily="34" charset="0"/>
              </a:rPr>
              <a:t>Value</a:t>
            </a:r>
          </a:p>
        </p:txBody>
      </p:sp>
      <p:sp>
        <p:nvSpPr>
          <p:cNvPr id="17" name="Rectangle 16"/>
          <p:cNvSpPr/>
          <p:nvPr/>
        </p:nvSpPr>
        <p:spPr>
          <a:xfrm>
            <a:off x="7511566" y="2655384"/>
            <a:ext cx="4205817" cy="2400657"/>
          </a:xfrm>
          <a:prstGeom prst="rect">
            <a:avLst/>
          </a:prstGeom>
          <a:ln>
            <a:solidFill>
              <a:schemeClr val="accent1"/>
            </a:solidFill>
          </a:ln>
        </p:spPr>
        <p:txBody>
          <a:bodyPr wrap="square">
            <a:spAutoFit/>
          </a:bodyPr>
          <a:lstStyle/>
          <a:p>
            <a:pPr>
              <a:lnSpc>
                <a:spcPct val="150000"/>
              </a:lnSpc>
            </a:pPr>
            <a:r>
              <a:rPr lang="vi-VN" sz="2000" b="1" dirty="0" smtClean="0">
                <a:solidFill>
                  <a:srgbClr val="005064"/>
                </a:solidFill>
                <a:latin typeface="Arial" panose="020B0604020202020204" pitchFamily="34" charset="0"/>
                <a:cs typeface="Arial" panose="020B0604020202020204" pitchFamily="34" charset="0"/>
              </a:rPr>
              <a:t>{ </a:t>
            </a:r>
          </a:p>
          <a:p>
            <a:pPr>
              <a:lnSpc>
                <a:spcPct val="150000"/>
              </a:lnSpc>
            </a:pPr>
            <a:r>
              <a:rPr lang="vi-VN" sz="2000" b="1" dirty="0">
                <a:solidFill>
                  <a:srgbClr val="005064"/>
                </a:solidFill>
                <a:latin typeface="Arial" panose="020B0604020202020204" pitchFamily="34" charset="0"/>
                <a:cs typeface="Arial" panose="020B0604020202020204" pitchFamily="34" charset="0"/>
              </a:rPr>
              <a:t> </a:t>
            </a:r>
            <a:r>
              <a:rPr lang="vi-VN" sz="2000" b="1" dirty="0" smtClean="0">
                <a:solidFill>
                  <a:srgbClr val="005064"/>
                </a:solidFill>
                <a:latin typeface="Arial" panose="020B0604020202020204" pitchFamily="34" charset="0"/>
                <a:cs typeface="Arial" panose="020B0604020202020204" pitchFamily="34" charset="0"/>
              </a:rPr>
              <a:t> </a:t>
            </a:r>
            <a:r>
              <a:rPr lang="vi-VN" sz="2000" b="1" dirty="0" smtClean="0">
                <a:solidFill>
                  <a:srgbClr val="C00000"/>
                </a:solidFill>
                <a:latin typeface="Arial" panose="020B0604020202020204" pitchFamily="34" charset="0"/>
                <a:cs typeface="Arial" panose="020B0604020202020204" pitchFamily="34" charset="0"/>
              </a:rPr>
              <a:t>2020601001</a:t>
            </a:r>
            <a:r>
              <a:rPr lang="vi-VN" sz="2000" b="1" dirty="0" smtClean="0">
                <a:solidFill>
                  <a:srgbClr val="005064"/>
                </a:solidFill>
                <a:latin typeface="Arial" panose="020B0604020202020204" pitchFamily="34" charset="0"/>
                <a:cs typeface="Arial" panose="020B0604020202020204" pitchFamily="34" charset="0"/>
              </a:rPr>
              <a:t> : </a:t>
            </a:r>
            <a:r>
              <a:rPr lang="vi-VN" sz="2000" b="1" dirty="0" smtClean="0">
                <a:solidFill>
                  <a:srgbClr val="00B050"/>
                </a:solidFill>
                <a:latin typeface="Arial" panose="020B0604020202020204" pitchFamily="34" charset="0"/>
                <a:cs typeface="Arial" panose="020B0604020202020204" pitchFamily="34" charset="0"/>
              </a:rPr>
              <a:t>“Nguyễn Văn A”</a:t>
            </a:r>
            <a:r>
              <a:rPr lang="vi-VN" sz="2000" b="1" dirty="0" smtClean="0">
                <a:solidFill>
                  <a:srgbClr val="005064"/>
                </a:solidFill>
                <a:latin typeface="Arial" panose="020B0604020202020204" pitchFamily="34" charset="0"/>
                <a:cs typeface="Arial" panose="020B0604020202020204" pitchFamily="34" charset="0"/>
              </a:rPr>
              <a:t>,</a:t>
            </a:r>
          </a:p>
          <a:p>
            <a:pPr>
              <a:lnSpc>
                <a:spcPct val="150000"/>
              </a:lnSpc>
            </a:pPr>
            <a:r>
              <a:rPr lang="vi-VN" sz="2000" b="1" dirty="0">
                <a:solidFill>
                  <a:srgbClr val="005064"/>
                </a:solidFill>
                <a:latin typeface="Arial" panose="020B0604020202020204" pitchFamily="34" charset="0"/>
                <a:cs typeface="Arial" panose="020B0604020202020204" pitchFamily="34" charset="0"/>
              </a:rPr>
              <a:t> </a:t>
            </a:r>
            <a:r>
              <a:rPr lang="vi-VN" sz="2000" b="1" dirty="0" smtClean="0">
                <a:solidFill>
                  <a:srgbClr val="005064"/>
                </a:solidFill>
                <a:latin typeface="Arial" panose="020B0604020202020204" pitchFamily="34" charset="0"/>
                <a:cs typeface="Arial" panose="020B0604020202020204" pitchFamily="34" charset="0"/>
              </a:rPr>
              <a:t> </a:t>
            </a:r>
            <a:r>
              <a:rPr lang="vi-VN" sz="2000" b="1" dirty="0" smtClean="0">
                <a:solidFill>
                  <a:srgbClr val="C00000"/>
                </a:solidFill>
                <a:latin typeface="Arial" panose="020B0604020202020204" pitchFamily="34" charset="0"/>
                <a:cs typeface="Arial" panose="020B0604020202020204" pitchFamily="34" charset="0"/>
              </a:rPr>
              <a:t>2020601002</a:t>
            </a:r>
            <a:r>
              <a:rPr lang="vi-VN" sz="2000" b="1" dirty="0" smtClean="0">
                <a:solidFill>
                  <a:srgbClr val="005064"/>
                </a:solidFill>
                <a:latin typeface="Arial" panose="020B0604020202020204" pitchFamily="34" charset="0"/>
                <a:cs typeface="Arial" panose="020B0604020202020204" pitchFamily="34" charset="0"/>
              </a:rPr>
              <a:t> : </a:t>
            </a:r>
            <a:r>
              <a:rPr lang="vi-VN" sz="2000" b="1" dirty="0" smtClean="0">
                <a:solidFill>
                  <a:srgbClr val="00B050"/>
                </a:solidFill>
                <a:latin typeface="Arial" panose="020B0604020202020204" pitchFamily="34" charset="0"/>
                <a:cs typeface="Arial" panose="020B0604020202020204" pitchFamily="34" charset="0"/>
              </a:rPr>
              <a:t>“Nguyễn Thị B”</a:t>
            </a:r>
            <a:r>
              <a:rPr lang="vi-VN" sz="2000" b="1" dirty="0" smtClean="0">
                <a:solidFill>
                  <a:srgbClr val="005064"/>
                </a:solidFill>
                <a:latin typeface="Arial" panose="020B0604020202020204" pitchFamily="34" charset="0"/>
                <a:cs typeface="Arial" panose="020B0604020202020204" pitchFamily="34" charset="0"/>
              </a:rPr>
              <a:t>,</a:t>
            </a:r>
          </a:p>
          <a:p>
            <a:pPr>
              <a:lnSpc>
                <a:spcPct val="150000"/>
              </a:lnSpc>
            </a:pPr>
            <a:r>
              <a:rPr lang="vi-VN" sz="2000" b="1" dirty="0">
                <a:solidFill>
                  <a:srgbClr val="005064"/>
                </a:solidFill>
                <a:latin typeface="Arial" panose="020B0604020202020204" pitchFamily="34" charset="0"/>
                <a:cs typeface="Arial" panose="020B0604020202020204" pitchFamily="34" charset="0"/>
              </a:rPr>
              <a:t> </a:t>
            </a:r>
            <a:r>
              <a:rPr lang="vi-VN" sz="2000" b="1" dirty="0" smtClean="0">
                <a:solidFill>
                  <a:srgbClr val="005064"/>
                </a:solidFill>
                <a:latin typeface="Arial" panose="020B0604020202020204" pitchFamily="34" charset="0"/>
                <a:cs typeface="Arial" panose="020B0604020202020204" pitchFamily="34" charset="0"/>
              </a:rPr>
              <a:t> </a:t>
            </a:r>
            <a:r>
              <a:rPr lang="vi-VN" sz="2000" b="1" dirty="0" smtClean="0">
                <a:solidFill>
                  <a:srgbClr val="C00000"/>
                </a:solidFill>
                <a:latin typeface="Arial" panose="020B0604020202020204" pitchFamily="34" charset="0"/>
                <a:cs typeface="Arial" panose="020B0604020202020204" pitchFamily="34" charset="0"/>
              </a:rPr>
              <a:t>2020601003</a:t>
            </a:r>
            <a:r>
              <a:rPr lang="vi-VN" sz="2000" b="1" dirty="0" smtClean="0">
                <a:solidFill>
                  <a:srgbClr val="005064"/>
                </a:solidFill>
                <a:latin typeface="Arial" panose="020B0604020202020204" pitchFamily="34" charset="0"/>
                <a:cs typeface="Arial" panose="020B0604020202020204" pitchFamily="34" charset="0"/>
              </a:rPr>
              <a:t> : </a:t>
            </a:r>
            <a:r>
              <a:rPr lang="vi-VN" sz="2000" b="1" dirty="0" smtClean="0">
                <a:solidFill>
                  <a:srgbClr val="00B050"/>
                </a:solidFill>
                <a:latin typeface="Arial" panose="020B0604020202020204" pitchFamily="34" charset="0"/>
                <a:cs typeface="Arial" panose="020B0604020202020204" pitchFamily="34" charset="0"/>
              </a:rPr>
              <a:t>“Trần Văn C”</a:t>
            </a:r>
          </a:p>
          <a:p>
            <a:pPr>
              <a:lnSpc>
                <a:spcPct val="150000"/>
              </a:lnSpc>
            </a:pPr>
            <a:r>
              <a:rPr lang="vi-VN" sz="2000" b="1" dirty="0" smtClean="0">
                <a:solidFill>
                  <a:srgbClr val="005064"/>
                </a:solidFill>
                <a:latin typeface="Arial" panose="020B0604020202020204" pitchFamily="34" charset="0"/>
                <a:cs typeface="Arial" panose="020B0604020202020204" pitchFamily="34" charset="0"/>
              </a:rPr>
              <a:t>}</a:t>
            </a:r>
          </a:p>
        </p:txBody>
      </p:sp>
      <p:sp>
        <p:nvSpPr>
          <p:cNvPr id="21" name="Rectangle 20"/>
          <p:cNvSpPr/>
          <p:nvPr/>
        </p:nvSpPr>
        <p:spPr>
          <a:xfrm>
            <a:off x="8019361" y="5567056"/>
            <a:ext cx="979496" cy="600164"/>
          </a:xfrm>
          <a:prstGeom prst="rect">
            <a:avLst/>
          </a:prstGeom>
        </p:spPr>
        <p:txBody>
          <a:bodyPr wrap="square">
            <a:spAutoFit/>
          </a:bodyPr>
          <a:lstStyle/>
          <a:p>
            <a:pPr>
              <a:lnSpc>
                <a:spcPct val="150000"/>
              </a:lnSpc>
            </a:pPr>
            <a:r>
              <a:rPr lang="vi-VN" sz="2200" b="1" dirty="0" smtClean="0">
                <a:solidFill>
                  <a:schemeClr val="accent2"/>
                </a:solidFill>
                <a:latin typeface="Arial" panose="020B0604020202020204" pitchFamily="34" charset="0"/>
                <a:cs typeface="Arial" panose="020B0604020202020204" pitchFamily="34" charset="0"/>
              </a:rPr>
              <a:t>Key</a:t>
            </a:r>
          </a:p>
        </p:txBody>
      </p:sp>
      <p:sp>
        <p:nvSpPr>
          <p:cNvPr id="25" name="Rectangle 24"/>
          <p:cNvSpPr/>
          <p:nvPr/>
        </p:nvSpPr>
        <p:spPr>
          <a:xfrm>
            <a:off x="9860893" y="5567056"/>
            <a:ext cx="979496" cy="537391"/>
          </a:xfrm>
          <a:prstGeom prst="rect">
            <a:avLst/>
          </a:prstGeom>
        </p:spPr>
        <p:txBody>
          <a:bodyPr wrap="square">
            <a:spAutoFit/>
          </a:bodyPr>
          <a:lstStyle/>
          <a:p>
            <a:pPr>
              <a:lnSpc>
                <a:spcPct val="150000"/>
              </a:lnSpc>
            </a:pPr>
            <a:r>
              <a:rPr lang="vi-VN" sz="2200" b="1" dirty="0" smtClean="0">
                <a:solidFill>
                  <a:schemeClr val="accent2"/>
                </a:solidFill>
                <a:latin typeface="Arial" panose="020B0604020202020204" pitchFamily="34" charset="0"/>
                <a:cs typeface="Arial" panose="020B0604020202020204" pitchFamily="34" charset="0"/>
              </a:rPr>
              <a:t>Value</a:t>
            </a:r>
          </a:p>
        </p:txBody>
      </p:sp>
      <p:sp>
        <p:nvSpPr>
          <p:cNvPr id="23" name="Rectangle 22"/>
          <p:cNvSpPr/>
          <p:nvPr/>
        </p:nvSpPr>
        <p:spPr>
          <a:xfrm>
            <a:off x="2572472" y="3865125"/>
            <a:ext cx="4253113" cy="1631216"/>
          </a:xfrm>
          <a:prstGeom prst="rect">
            <a:avLst/>
          </a:prstGeom>
        </p:spPr>
        <p:txBody>
          <a:bodyPr wrap="square">
            <a:spAutoFit/>
          </a:bodyPr>
          <a:lstStyle/>
          <a:p>
            <a:r>
              <a:rPr lang="en-US" sz="2000" dirty="0" smtClean="0">
                <a:solidFill>
                  <a:srgbClr val="0070C0"/>
                </a:solidFill>
                <a:latin typeface="Ebrima" panose="02000000000000000000" pitchFamily="2" charset="0"/>
                <a:ea typeface="Ebrima" panose="02000000000000000000" pitchFamily="2" charset="0"/>
                <a:cs typeface="Ebrima" panose="02000000000000000000" pitchFamily="2" charset="0"/>
              </a:rPr>
              <a:t>Created: 	    </a:t>
            </a:r>
            <a:r>
              <a:rPr lang="en-US" sz="2000" dirty="0" err="1" smtClean="0">
                <a:solidFill>
                  <a:srgbClr val="0070C0"/>
                </a:solidFill>
                <a:latin typeface="Ebrima" panose="02000000000000000000" pitchFamily="2" charset="0"/>
                <a:ea typeface="Ebrima" panose="02000000000000000000" pitchFamily="2" charset="0"/>
                <a:cs typeface="Ebrima" panose="02000000000000000000" pitchFamily="2" charset="0"/>
              </a:rPr>
              <a:t>Tạo</a:t>
            </a:r>
            <a:endParaRPr lang="en-US" sz="2000" dirty="0" smtClean="0">
              <a:solidFill>
                <a:srgbClr val="0070C0"/>
              </a:solidFill>
              <a:latin typeface="Ebrima" panose="02000000000000000000" pitchFamily="2" charset="0"/>
              <a:ea typeface="Ebrima" panose="02000000000000000000" pitchFamily="2" charset="0"/>
              <a:cs typeface="Ebrima" panose="02000000000000000000" pitchFamily="2" charset="0"/>
            </a:endParaRPr>
          </a:p>
          <a:p>
            <a:r>
              <a:rPr lang="en-US" sz="2000" dirty="0" smtClean="0">
                <a:solidFill>
                  <a:srgbClr val="0070C0"/>
                </a:solidFill>
                <a:latin typeface="Ebrima" panose="02000000000000000000" pitchFamily="2" charset="0"/>
                <a:ea typeface="Ebrima" panose="02000000000000000000" pitchFamily="2" charset="0"/>
                <a:cs typeface="Ebrima" panose="02000000000000000000" pitchFamily="2" charset="0"/>
              </a:rPr>
              <a:t>Accessing: 	    </a:t>
            </a:r>
            <a:r>
              <a:rPr lang="en-US" sz="2000" dirty="0" err="1" smtClean="0">
                <a:solidFill>
                  <a:srgbClr val="0070C0"/>
                </a:solidFill>
                <a:latin typeface="Ebrima" panose="02000000000000000000" pitchFamily="2" charset="0"/>
                <a:ea typeface="Ebrima" panose="02000000000000000000" pitchFamily="2" charset="0"/>
                <a:cs typeface="Ebrima" panose="02000000000000000000" pitchFamily="2" charset="0"/>
              </a:rPr>
              <a:t>Truy</a:t>
            </a:r>
            <a:r>
              <a:rPr lang="en-US" sz="2000" dirty="0" smtClean="0">
                <a:solidFill>
                  <a:srgbClr val="0070C0"/>
                </a:solidFill>
                <a:latin typeface="Ebrima" panose="02000000000000000000" pitchFamily="2" charset="0"/>
                <a:ea typeface="Ebrima" panose="02000000000000000000" pitchFamily="2" charset="0"/>
                <a:cs typeface="Ebrima" panose="02000000000000000000" pitchFamily="2" charset="0"/>
              </a:rPr>
              <a:t> </a:t>
            </a:r>
            <a:r>
              <a:rPr lang="en-US" sz="2000" dirty="0" err="1" smtClean="0">
                <a:solidFill>
                  <a:srgbClr val="0070C0"/>
                </a:solidFill>
                <a:latin typeface="Ebrima" panose="02000000000000000000" pitchFamily="2" charset="0"/>
                <a:ea typeface="Ebrima" panose="02000000000000000000" pitchFamily="2" charset="0"/>
                <a:cs typeface="Ebrima" panose="02000000000000000000" pitchFamily="2" charset="0"/>
              </a:rPr>
              <a:t>cập</a:t>
            </a:r>
            <a:endParaRPr lang="en-US" sz="2000" dirty="0" smtClean="0">
              <a:solidFill>
                <a:srgbClr val="0070C0"/>
              </a:solidFill>
              <a:latin typeface="Ebrima" panose="02000000000000000000" pitchFamily="2" charset="0"/>
              <a:ea typeface="Ebrima" panose="02000000000000000000" pitchFamily="2" charset="0"/>
              <a:cs typeface="Ebrima" panose="02000000000000000000" pitchFamily="2" charset="0"/>
            </a:endParaRPr>
          </a:p>
          <a:p>
            <a:r>
              <a:rPr lang="en-US" sz="2000" dirty="0" smtClean="0">
                <a:solidFill>
                  <a:srgbClr val="0070C0"/>
                </a:solidFill>
                <a:latin typeface="Ebrima" panose="02000000000000000000" pitchFamily="2" charset="0"/>
                <a:ea typeface="Ebrima" panose="02000000000000000000" pitchFamily="2" charset="0"/>
                <a:cs typeface="Ebrima" panose="02000000000000000000" pitchFamily="2" charset="0"/>
              </a:rPr>
              <a:t>Adding:		    </a:t>
            </a:r>
            <a:r>
              <a:rPr lang="en-US" sz="2000" dirty="0" err="1" smtClean="0">
                <a:solidFill>
                  <a:srgbClr val="0070C0"/>
                </a:solidFill>
                <a:latin typeface="Ebrima" panose="02000000000000000000" pitchFamily="2" charset="0"/>
                <a:ea typeface="Ebrima" panose="02000000000000000000" pitchFamily="2" charset="0"/>
                <a:cs typeface="Ebrima" panose="02000000000000000000" pitchFamily="2" charset="0"/>
              </a:rPr>
              <a:t>Thêm</a:t>
            </a:r>
            <a:endParaRPr lang="en-US" sz="2000" dirty="0" smtClean="0">
              <a:solidFill>
                <a:srgbClr val="0070C0"/>
              </a:solidFill>
              <a:latin typeface="Ebrima" panose="02000000000000000000" pitchFamily="2" charset="0"/>
              <a:ea typeface="Ebrima" panose="02000000000000000000" pitchFamily="2" charset="0"/>
              <a:cs typeface="Ebrima" panose="02000000000000000000" pitchFamily="2" charset="0"/>
            </a:endParaRPr>
          </a:p>
          <a:p>
            <a:r>
              <a:rPr lang="en-US" sz="2000" dirty="0" smtClean="0">
                <a:solidFill>
                  <a:srgbClr val="0070C0"/>
                </a:solidFill>
                <a:latin typeface="Ebrima" panose="02000000000000000000" pitchFamily="2" charset="0"/>
                <a:ea typeface="Ebrima" panose="02000000000000000000" pitchFamily="2" charset="0"/>
                <a:cs typeface="Ebrima" panose="02000000000000000000" pitchFamily="2" charset="0"/>
              </a:rPr>
              <a:t>Removing:	    </a:t>
            </a:r>
            <a:r>
              <a:rPr lang="en-US" sz="2000" dirty="0" err="1" smtClean="0">
                <a:solidFill>
                  <a:srgbClr val="0070C0"/>
                </a:solidFill>
                <a:latin typeface="Ebrima" panose="02000000000000000000" pitchFamily="2" charset="0"/>
                <a:ea typeface="Ebrima" panose="02000000000000000000" pitchFamily="2" charset="0"/>
                <a:cs typeface="Ebrima" panose="02000000000000000000" pitchFamily="2" charset="0"/>
              </a:rPr>
              <a:t>Xóa</a:t>
            </a:r>
            <a:endParaRPr lang="en-US" sz="2000" dirty="0" smtClean="0">
              <a:solidFill>
                <a:srgbClr val="0070C0"/>
              </a:solidFill>
              <a:latin typeface="Ebrima" panose="02000000000000000000" pitchFamily="2" charset="0"/>
              <a:ea typeface="Ebrima" panose="02000000000000000000" pitchFamily="2" charset="0"/>
              <a:cs typeface="Ebrima" panose="02000000000000000000" pitchFamily="2" charset="0"/>
            </a:endParaRPr>
          </a:p>
          <a:p>
            <a:r>
              <a:rPr lang="en-US" sz="2000" dirty="0" smtClean="0">
                <a:solidFill>
                  <a:srgbClr val="0070C0"/>
                </a:solidFill>
                <a:latin typeface="Ebrima" panose="02000000000000000000" pitchFamily="2" charset="0"/>
                <a:ea typeface="Ebrima" panose="02000000000000000000" pitchFamily="2" charset="0"/>
                <a:cs typeface="Ebrima" panose="02000000000000000000" pitchFamily="2" charset="0"/>
              </a:rPr>
              <a:t>built-in functions:  DS </a:t>
            </a:r>
            <a:r>
              <a:rPr lang="en-US" sz="2000" dirty="0" err="1" smtClean="0">
                <a:solidFill>
                  <a:srgbClr val="0070C0"/>
                </a:solidFill>
                <a:latin typeface="Ebrima" panose="02000000000000000000" pitchFamily="2" charset="0"/>
                <a:ea typeface="Ebrima" panose="02000000000000000000" pitchFamily="2" charset="0"/>
                <a:cs typeface="Ebrima" panose="02000000000000000000" pitchFamily="2" charset="0"/>
              </a:rPr>
              <a:t>hàm</a:t>
            </a:r>
            <a:endParaRPr lang="vi-VN" sz="2000" dirty="0">
              <a:solidFill>
                <a:srgbClr val="0070C0"/>
              </a:solidFill>
              <a:ea typeface="Ebrima" panose="02000000000000000000" pitchFamily="2" charset="0"/>
              <a:cs typeface="Ebrima" panose="02000000000000000000" pitchFamily="2" charset="0"/>
            </a:endParaRPr>
          </a:p>
        </p:txBody>
      </p:sp>
      <p:sp>
        <p:nvSpPr>
          <p:cNvPr id="29" name="Rectangle 28"/>
          <p:cNvSpPr/>
          <p:nvPr/>
        </p:nvSpPr>
        <p:spPr>
          <a:xfrm>
            <a:off x="2228864" y="3204385"/>
            <a:ext cx="3642109" cy="600164"/>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smtClean="0">
                <a:solidFill>
                  <a:srgbClr val="005064"/>
                </a:solidFill>
                <a:latin typeface="Arial" panose="020B0604020202020204" pitchFamily="34" charset="0"/>
                <a:cs typeface="Arial" panose="020B0604020202020204" pitchFamily="34" charset="0"/>
              </a:rPr>
              <a:t>Học gì về dictionary ?</a:t>
            </a:r>
          </a:p>
        </p:txBody>
      </p:sp>
      <p:cxnSp>
        <p:nvCxnSpPr>
          <p:cNvPr id="18" name="Straight Arrow Connector 17"/>
          <p:cNvCxnSpPr/>
          <p:nvPr/>
        </p:nvCxnSpPr>
        <p:spPr>
          <a:xfrm flipV="1">
            <a:off x="8373291" y="3989281"/>
            <a:ext cx="0" cy="1502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10350641" y="3989281"/>
            <a:ext cx="0" cy="1502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381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p:bldP spid="25" grpId="0"/>
      <p:bldP spid="23" grpId="0"/>
      <p:bldP spid="2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58</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53553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smtClean="0">
                <a:solidFill>
                  <a:srgbClr val="005064"/>
                </a:solidFill>
                <a:latin typeface="Arial" panose="020B0604020202020204" pitchFamily="34" charset="0"/>
                <a:cs typeface="Arial" panose="020B0604020202020204" pitchFamily="34" charset="0"/>
                <a:sym typeface="Wingdings" panose="05000000000000000000" pitchFamily="2" charset="2"/>
              </a:rPr>
              <a:t>Tạo dictionary</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70541"/>
          </a:xfrm>
          <a:prstGeom prst="rect">
            <a:avLst/>
          </a:prstGeom>
        </p:spPr>
        <p:txBody>
          <a:bodyPr wrap="square">
            <a:spAutoFit/>
          </a:bodyPr>
          <a:lstStyle/>
          <a:p>
            <a:pPr algn="r">
              <a:lnSpc>
                <a:spcPct val="120000"/>
              </a:lnSpc>
            </a:pPr>
            <a:r>
              <a:rPr lang="en-US" sz="2800" b="1" dirty="0" smtClean="0">
                <a:solidFill>
                  <a:schemeClr val="bg1"/>
                </a:solidFill>
                <a:latin typeface="Bahnschrift SemiBold" panose="020B0502040204020203" pitchFamily="34" charset="0"/>
                <a:cs typeface="Arial" panose="020B0604020202020204" pitchFamily="34" charset="0"/>
              </a:rPr>
              <a:t>Python dictionary </a:t>
            </a:r>
          </a:p>
        </p:txBody>
      </p:sp>
      <p:sp>
        <p:nvSpPr>
          <p:cNvPr id="2" name="Rectangle 1"/>
          <p:cNvSpPr/>
          <p:nvPr/>
        </p:nvSpPr>
        <p:spPr>
          <a:xfrm>
            <a:off x="4318493" y="1673450"/>
            <a:ext cx="4831840" cy="537391"/>
          </a:xfrm>
          <a:prstGeom prst="rect">
            <a:avLst/>
          </a:prstGeom>
        </p:spPr>
        <p:txBody>
          <a:bodyPr wrap="square">
            <a:spAutoFit/>
          </a:bodyPr>
          <a:lstStyle/>
          <a:p>
            <a:pPr>
              <a:lnSpc>
                <a:spcPct val="150000"/>
              </a:lnSpc>
            </a:pPr>
            <a:r>
              <a:rPr lang="vi-VN" sz="2200" b="1" dirty="0">
                <a:solidFill>
                  <a:srgbClr val="0000FF"/>
                </a:solidFill>
                <a:latin typeface="Arial" panose="020B0604020202020204" pitchFamily="34" charset="0"/>
                <a:cs typeface="Arial" panose="020B0604020202020204" pitchFamily="34" charset="0"/>
              </a:rPr>
              <a:t>a</a:t>
            </a:r>
            <a:r>
              <a:rPr lang="vi-VN" sz="2200" b="1" dirty="0" smtClean="0">
                <a:solidFill>
                  <a:srgbClr val="0000FF"/>
                </a:solidFill>
                <a:latin typeface="Arial" panose="020B0604020202020204" pitchFamily="34" charset="0"/>
                <a:cs typeface="Arial" panose="020B0604020202020204" pitchFamily="34" charset="0"/>
              </a:rPr>
              <a:t> = { item1, item2, item3,...., itemn}</a:t>
            </a:r>
          </a:p>
        </p:txBody>
      </p:sp>
      <p:sp>
        <p:nvSpPr>
          <p:cNvPr id="28" name="Rectangle 27"/>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smtClean="0">
                <a:solidFill>
                  <a:schemeClr val="bg2">
                    <a:lumMod val="50000"/>
                  </a:schemeClr>
                </a:solidFill>
                <a:latin typeface="Arial" panose="020B0604020202020204" pitchFamily="34" charset="0"/>
                <a:cs typeface="Arial" panose="020B0604020202020204" pitchFamily="34" charset="0"/>
              </a:rPr>
              <a:t>BÀI 3</a:t>
            </a:r>
          </a:p>
          <a:p>
            <a:pPr algn="ctr"/>
            <a:r>
              <a:rPr lang="en-US" sz="2400" dirty="0" smtClean="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smtClean="0">
                <a:solidFill>
                  <a:schemeClr val="bg1">
                    <a:lumMod val="50000"/>
                  </a:schemeClr>
                </a:solidFill>
                <a:latin typeface="Arial" panose="020B0604020202020204" pitchFamily="34" charset="0"/>
                <a:cs typeface="Arial" panose="020B0604020202020204" pitchFamily="34" charset="0"/>
              </a:rPr>
              <a:t> </a:t>
            </a:r>
            <a:r>
              <a:rPr lang="en-US" sz="2400" dirty="0" smtClean="0">
                <a:solidFill>
                  <a:schemeClr val="bg1">
                    <a:lumMod val="50000"/>
                  </a:schemeClr>
                </a:solidFill>
                <a:latin typeface="Bahnschrift Light" panose="020B0502040204020203" pitchFamily="34" charset="0"/>
                <a:cs typeface="Arial" panose="020B0604020202020204" pitchFamily="34" charset="0"/>
              </a:rPr>
              <a:t>List</a:t>
            </a:r>
            <a:endParaRPr lang="en-US" sz="2400" dirty="0">
              <a:solidFill>
                <a:schemeClr val="bg1">
                  <a:lumMod val="50000"/>
                </a:schemeClr>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a:t>
            </a:r>
            <a:r>
              <a:rPr lang="en-US" sz="2400" dirty="0" smtClean="0">
                <a:solidFill>
                  <a:schemeClr val="bg1">
                    <a:lumMod val="50000"/>
                  </a:schemeClr>
                </a:solidFill>
                <a:latin typeface="Bahnschrift Light" panose="020B0502040204020203" pitchFamily="34" charset="0"/>
                <a:cs typeface="Arial" panose="020B0604020202020204" pitchFamily="34" charset="0"/>
              </a:rPr>
              <a:t>Tuple</a:t>
            </a:r>
            <a:endParaRPr lang="en-US" sz="2400" dirty="0">
              <a:solidFill>
                <a:schemeClr val="bg1">
                  <a:lumMod val="50000"/>
                </a:schemeClr>
              </a:solidFill>
              <a:latin typeface="Bahnschrift Light" panose="020B0502040204020203" pitchFamily="34" charset="0"/>
              <a:cs typeface="Arial" panose="020B0604020202020204" pitchFamily="34" charset="0"/>
            </a:endParaRPr>
          </a:p>
          <a:p>
            <a:pPr>
              <a:lnSpc>
                <a:spcPct val="150000"/>
              </a:lnSpc>
            </a:pPr>
            <a:r>
              <a:rPr lang="en-US" sz="2400" b="1" dirty="0" smtClean="0">
                <a:solidFill>
                  <a:srgbClr val="0000FF"/>
                </a:solidFill>
                <a:latin typeface="Bahnschrift Light" panose="020B0502040204020203" pitchFamily="34" charset="0"/>
                <a:cs typeface="Arial" panose="020B0604020202020204" pitchFamily="34" charset="0"/>
              </a:rPr>
              <a:t> </a:t>
            </a:r>
            <a:r>
              <a:rPr lang="en-US" sz="2400" dirty="0" smtClean="0">
                <a:solidFill>
                  <a:schemeClr val="tx1">
                    <a:lumMod val="50000"/>
                    <a:lumOff val="50000"/>
                  </a:schemeClr>
                </a:solidFill>
                <a:latin typeface="Bahnschrift Light" panose="020B0502040204020203" pitchFamily="34" charset="0"/>
                <a:cs typeface="Arial" panose="020B0604020202020204" pitchFamily="34" charset="0"/>
              </a:rPr>
              <a:t>Set</a:t>
            </a:r>
            <a:endParaRPr lang="en-US" sz="2400" dirty="0">
              <a:solidFill>
                <a:schemeClr val="tx1">
                  <a:lumMod val="50000"/>
                  <a:lumOff val="50000"/>
                </a:schemeClr>
              </a:solidFill>
              <a:latin typeface="Bahnschrift Light" panose="020B0502040204020203" pitchFamily="34" charset="0"/>
              <a:cs typeface="Arial" panose="020B0604020202020204" pitchFamily="34" charset="0"/>
            </a:endParaRPr>
          </a:p>
          <a:p>
            <a:pPr>
              <a:lnSpc>
                <a:spcPct val="150000"/>
              </a:lnSpc>
            </a:pPr>
            <a:r>
              <a:rPr lang="en-US" sz="2400" b="1" dirty="0" smtClean="0">
                <a:solidFill>
                  <a:srgbClr val="0000FF"/>
                </a:solidFill>
                <a:latin typeface="Bahnschrift Light" panose="020B0502040204020203" pitchFamily="34" charset="0"/>
                <a:cs typeface="Arial" panose="020B0604020202020204" pitchFamily="34" charset="0"/>
              </a:rPr>
              <a:t> Dictionary</a:t>
            </a: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smtClean="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16" name="Rectangle 15"/>
          <p:cNvSpPr/>
          <p:nvPr/>
        </p:nvSpPr>
        <p:spPr>
          <a:xfrm>
            <a:off x="2380410" y="2337555"/>
            <a:ext cx="6098916" cy="600164"/>
          </a:xfrm>
          <a:prstGeom prst="rect">
            <a:avLst/>
          </a:prstGeom>
        </p:spPr>
        <p:txBody>
          <a:bodyPr wrap="square">
            <a:spAutoFit/>
          </a:bodyPr>
          <a:lstStyle/>
          <a:p>
            <a:pPr>
              <a:lnSpc>
                <a:spcPct val="150000"/>
              </a:lnSpc>
            </a:pPr>
            <a:r>
              <a:rPr lang="vi-VN" sz="2200" b="1" dirty="0">
                <a:solidFill>
                  <a:srgbClr val="005064"/>
                </a:solidFill>
                <a:latin typeface="Arial" panose="020B0604020202020204" pitchFamily="34" charset="0"/>
                <a:cs typeface="Arial" panose="020B0604020202020204" pitchFamily="34" charset="0"/>
              </a:rPr>
              <a:t>i</a:t>
            </a:r>
            <a:r>
              <a:rPr lang="vi-VN" sz="2200" b="1" dirty="0" smtClean="0">
                <a:solidFill>
                  <a:srgbClr val="005064"/>
                </a:solidFill>
                <a:latin typeface="Arial" panose="020B0604020202020204" pitchFamily="34" charset="0"/>
                <a:cs typeface="Arial" panose="020B0604020202020204" pitchFamily="34" charset="0"/>
              </a:rPr>
              <a:t>tem có dạng:             </a:t>
            </a:r>
            <a:r>
              <a:rPr lang="vi-VN" sz="2200" b="1" dirty="0" smtClean="0">
                <a:solidFill>
                  <a:srgbClr val="C00000"/>
                </a:solidFill>
                <a:latin typeface="Arial" panose="020B0604020202020204" pitchFamily="34" charset="0"/>
                <a:cs typeface="Arial" panose="020B0604020202020204" pitchFamily="34" charset="0"/>
                <a:sym typeface="Symbol" panose="05050102010706020507" pitchFamily="18" charset="2"/>
              </a:rPr>
              <a:t></a:t>
            </a:r>
            <a:r>
              <a:rPr lang="vi-VN" sz="2200" b="1" dirty="0" smtClean="0">
                <a:solidFill>
                  <a:srgbClr val="C00000"/>
                </a:solidFill>
                <a:latin typeface="Arial" panose="020B0604020202020204" pitchFamily="34" charset="0"/>
                <a:cs typeface="Arial" panose="020B0604020202020204" pitchFamily="34" charset="0"/>
              </a:rPr>
              <a:t>Key</a:t>
            </a:r>
            <a:r>
              <a:rPr lang="vi-VN" sz="2200" b="1" dirty="0" smtClean="0">
                <a:solidFill>
                  <a:srgbClr val="C00000"/>
                </a:solidFill>
                <a:latin typeface="Arial" panose="020B0604020202020204" pitchFamily="34" charset="0"/>
                <a:cs typeface="Arial" panose="020B0604020202020204" pitchFamily="34" charset="0"/>
                <a:sym typeface="Symbol" panose="05050102010706020507" pitchFamily="18" charset="2"/>
              </a:rPr>
              <a:t></a:t>
            </a:r>
            <a:r>
              <a:rPr lang="vi-VN" sz="2200" b="1" dirty="0" smtClean="0">
                <a:solidFill>
                  <a:schemeClr val="accent2"/>
                </a:solidFill>
                <a:latin typeface="Arial" panose="020B0604020202020204" pitchFamily="34" charset="0"/>
                <a:cs typeface="Arial" panose="020B0604020202020204" pitchFamily="34" charset="0"/>
              </a:rPr>
              <a:t> </a:t>
            </a:r>
            <a:r>
              <a:rPr lang="vi-VN" sz="2200" b="1" dirty="0" smtClean="0">
                <a:solidFill>
                  <a:srgbClr val="005064"/>
                </a:solidFill>
                <a:latin typeface="Arial" panose="020B0604020202020204" pitchFamily="34" charset="0"/>
                <a:cs typeface="Arial" panose="020B0604020202020204" pitchFamily="34" charset="0"/>
              </a:rPr>
              <a:t>:</a:t>
            </a:r>
            <a:r>
              <a:rPr lang="vi-VN" sz="2200" b="1" dirty="0" smtClean="0">
                <a:solidFill>
                  <a:schemeClr val="accent2"/>
                </a:solidFill>
                <a:latin typeface="Arial" panose="020B0604020202020204" pitchFamily="34" charset="0"/>
                <a:cs typeface="Arial" panose="020B0604020202020204" pitchFamily="34" charset="0"/>
              </a:rPr>
              <a:t> </a:t>
            </a:r>
            <a:r>
              <a:rPr lang="vi-VN" sz="2200" b="1" dirty="0" smtClean="0">
                <a:solidFill>
                  <a:srgbClr val="00B050"/>
                </a:solidFill>
                <a:latin typeface="Arial" panose="020B0604020202020204" pitchFamily="34" charset="0"/>
                <a:cs typeface="Arial" panose="020B0604020202020204" pitchFamily="34" charset="0"/>
                <a:sym typeface="Symbol" panose="05050102010706020507" pitchFamily="18" charset="2"/>
              </a:rPr>
              <a:t></a:t>
            </a:r>
            <a:r>
              <a:rPr lang="vi-VN" sz="2200" b="1" dirty="0" smtClean="0">
                <a:solidFill>
                  <a:srgbClr val="00B050"/>
                </a:solidFill>
                <a:latin typeface="Arial" panose="020B0604020202020204" pitchFamily="34" charset="0"/>
                <a:cs typeface="Arial" panose="020B0604020202020204" pitchFamily="34" charset="0"/>
              </a:rPr>
              <a:t>Value</a:t>
            </a:r>
            <a:r>
              <a:rPr lang="vi-VN" sz="2200" b="1" dirty="0" smtClean="0">
                <a:solidFill>
                  <a:srgbClr val="00B050"/>
                </a:solidFill>
                <a:latin typeface="Arial" panose="020B0604020202020204" pitchFamily="34" charset="0"/>
                <a:cs typeface="Arial" panose="020B0604020202020204" pitchFamily="34" charset="0"/>
                <a:sym typeface="Symbol" panose="05050102010706020507" pitchFamily="18" charset="2"/>
              </a:rPr>
              <a:t></a:t>
            </a:r>
            <a:endParaRPr lang="vi-VN" sz="2200" b="1" dirty="0" smtClean="0">
              <a:solidFill>
                <a:srgbClr val="00B050"/>
              </a:solidFill>
              <a:latin typeface="Arial" panose="020B0604020202020204" pitchFamily="34" charset="0"/>
              <a:cs typeface="Arial" panose="020B0604020202020204" pitchFamily="34" charset="0"/>
            </a:endParaRPr>
          </a:p>
        </p:txBody>
      </p:sp>
      <p:sp>
        <p:nvSpPr>
          <p:cNvPr id="29" name="Rectangle 28"/>
          <p:cNvSpPr/>
          <p:nvPr/>
        </p:nvSpPr>
        <p:spPr>
          <a:xfrm>
            <a:off x="2380410" y="3002186"/>
            <a:ext cx="8669228" cy="1615827"/>
          </a:xfrm>
          <a:prstGeom prst="rect">
            <a:avLst/>
          </a:prstGeom>
        </p:spPr>
        <p:txBody>
          <a:bodyPr wrap="square">
            <a:spAutoFit/>
          </a:bodyPr>
          <a:lstStyle/>
          <a:p>
            <a:pPr>
              <a:lnSpc>
                <a:spcPct val="150000"/>
              </a:lnSpc>
            </a:pPr>
            <a:r>
              <a:rPr lang="vi-VN" sz="2200" b="1" dirty="0">
                <a:solidFill>
                  <a:srgbClr val="00B050"/>
                </a:solidFill>
                <a:cs typeface="Arial" panose="020B0604020202020204" pitchFamily="34" charset="0"/>
                <a:sym typeface="Symbol" panose="05050102010706020507" pitchFamily="18" charset="2"/>
              </a:rPr>
              <a:t></a:t>
            </a:r>
            <a:r>
              <a:rPr lang="vi-VN" sz="2200" b="1" dirty="0">
                <a:solidFill>
                  <a:srgbClr val="00B050"/>
                </a:solidFill>
                <a:cs typeface="Arial" panose="020B0604020202020204" pitchFamily="34" charset="0"/>
              </a:rPr>
              <a:t>Value</a:t>
            </a:r>
            <a:r>
              <a:rPr lang="vi-VN" sz="2200" b="1" dirty="0" smtClean="0">
                <a:solidFill>
                  <a:srgbClr val="00B050"/>
                </a:solidFill>
                <a:cs typeface="Arial" panose="020B0604020202020204" pitchFamily="34" charset="0"/>
                <a:sym typeface="Symbol" panose="05050102010706020507" pitchFamily="18" charset="2"/>
              </a:rPr>
              <a:t>: </a:t>
            </a:r>
            <a:r>
              <a:rPr lang="vi-VN" sz="2200" b="1" dirty="0" smtClean="0">
                <a:solidFill>
                  <a:srgbClr val="005064"/>
                </a:solidFill>
                <a:cs typeface="Arial" panose="020B0604020202020204" pitchFamily="34" charset="0"/>
                <a:sym typeface="Symbol" panose="05050102010706020507" pitchFamily="18" charset="2"/>
              </a:rPr>
              <a:t>có kiểu bất kỳ</a:t>
            </a:r>
          </a:p>
          <a:p>
            <a:pPr>
              <a:lnSpc>
                <a:spcPct val="150000"/>
              </a:lnSpc>
            </a:pPr>
            <a:r>
              <a:rPr lang="vi-VN" sz="2200" b="1" dirty="0">
                <a:solidFill>
                  <a:srgbClr val="C00000"/>
                </a:solidFill>
                <a:cs typeface="Arial" panose="020B0604020202020204" pitchFamily="34" charset="0"/>
                <a:sym typeface="Symbol" panose="05050102010706020507" pitchFamily="18" charset="2"/>
              </a:rPr>
              <a:t></a:t>
            </a:r>
            <a:r>
              <a:rPr lang="vi-VN" sz="2200" b="1" dirty="0">
                <a:solidFill>
                  <a:srgbClr val="C00000"/>
                </a:solidFill>
                <a:cs typeface="Arial" panose="020B0604020202020204" pitchFamily="34" charset="0"/>
              </a:rPr>
              <a:t>Key</a:t>
            </a:r>
            <a:r>
              <a:rPr lang="vi-VN" sz="2200" b="1" dirty="0" smtClean="0">
                <a:solidFill>
                  <a:srgbClr val="C00000"/>
                </a:solidFill>
                <a:cs typeface="Arial" panose="020B0604020202020204" pitchFamily="34" charset="0"/>
                <a:sym typeface="Symbol" panose="05050102010706020507" pitchFamily="18" charset="2"/>
              </a:rPr>
              <a:t>: </a:t>
            </a:r>
            <a:r>
              <a:rPr lang="vi-VN" sz="2200" b="1" dirty="0" smtClean="0">
                <a:solidFill>
                  <a:srgbClr val="005064"/>
                </a:solidFill>
                <a:cs typeface="Arial" panose="020B0604020202020204" pitchFamily="34" charset="0"/>
                <a:sym typeface="Symbol" panose="05050102010706020507" pitchFamily="18" charset="2"/>
              </a:rPr>
              <a:t>có kiểu số, xâu ký tự hoặc tuple; phải đơn trị. Các Key trong một dictionary không nhất thiết phải cùng kiểu.</a:t>
            </a:r>
          </a:p>
        </p:txBody>
      </p:sp>
      <p:sp>
        <p:nvSpPr>
          <p:cNvPr id="30" name="Rectangle 29"/>
          <p:cNvSpPr/>
          <p:nvPr/>
        </p:nvSpPr>
        <p:spPr>
          <a:xfrm>
            <a:off x="2400554" y="4780054"/>
            <a:ext cx="8669228" cy="1107996"/>
          </a:xfrm>
          <a:prstGeom prst="rect">
            <a:avLst/>
          </a:prstGeom>
        </p:spPr>
        <p:txBody>
          <a:bodyPr wrap="square">
            <a:spAutoFit/>
          </a:bodyPr>
          <a:lstStyle/>
          <a:p>
            <a:pPr>
              <a:lnSpc>
                <a:spcPct val="150000"/>
              </a:lnSpc>
            </a:pPr>
            <a:r>
              <a:rPr lang="vi-VN" sz="2200" b="1" dirty="0">
                <a:solidFill>
                  <a:srgbClr val="00B050"/>
                </a:solidFill>
                <a:cs typeface="Arial" panose="020B0604020202020204" pitchFamily="34" charset="0"/>
                <a:sym typeface="Symbol" panose="05050102010706020507" pitchFamily="18" charset="2"/>
              </a:rPr>
              <a:t>K</a:t>
            </a:r>
            <a:r>
              <a:rPr lang="vi-VN" sz="2200" b="1" dirty="0" smtClean="0">
                <a:solidFill>
                  <a:srgbClr val="00B050"/>
                </a:solidFill>
                <a:cs typeface="Arial" panose="020B0604020202020204" pitchFamily="34" charset="0"/>
                <a:sym typeface="Symbol" panose="05050102010706020507" pitchFamily="18" charset="2"/>
              </a:rPr>
              <a:t>hởi tạo một dictionary rỗng: </a:t>
            </a:r>
          </a:p>
          <a:p>
            <a:pPr>
              <a:lnSpc>
                <a:spcPct val="150000"/>
              </a:lnSpc>
            </a:pPr>
            <a:r>
              <a:rPr lang="vi-VN" sz="2200" b="1" dirty="0">
                <a:solidFill>
                  <a:srgbClr val="00B050"/>
                </a:solidFill>
                <a:latin typeface="Consolas" panose="020B0609020204030204" pitchFamily="49" charset="0"/>
                <a:cs typeface="Arial" panose="020B0604020202020204" pitchFamily="34" charset="0"/>
                <a:sym typeface="Symbol" panose="05050102010706020507" pitchFamily="18" charset="2"/>
              </a:rPr>
              <a:t>	</a:t>
            </a:r>
            <a:r>
              <a:rPr lang="vi-VN" sz="2200" dirty="0" smtClean="0">
                <a:solidFill>
                  <a:srgbClr val="00B050"/>
                </a:solidFill>
                <a:latin typeface="Consolas" panose="020B0609020204030204" pitchFamily="49" charset="0"/>
                <a:cs typeface="Arial" panose="020B0604020202020204" pitchFamily="34" charset="0"/>
                <a:sym typeface="Symbol" panose="05050102010706020507" pitchFamily="18" charset="2"/>
              </a:rPr>
              <a:t>a = {} hoặc a = dict() hoặc a = dict({})</a:t>
            </a:r>
            <a:endParaRPr lang="vi-VN" sz="2200" dirty="0" smtClean="0">
              <a:solidFill>
                <a:srgbClr val="005064"/>
              </a:solidFill>
              <a:latin typeface="Consolas" panose="020B0609020204030204" pitchFamily="49" charset="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122780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59</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smtClean="0">
                <a:solidFill>
                  <a:srgbClr val="005064"/>
                </a:solidFill>
                <a:latin typeface="Arial" panose="020B0604020202020204" pitchFamily="34" charset="0"/>
                <a:cs typeface="Arial" panose="020B0604020202020204" pitchFamily="34" charset="0"/>
                <a:sym typeface="Wingdings" panose="05000000000000000000" pitchFamily="2" charset="2"/>
              </a:rPr>
              <a:t>Truy xuất các mục</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70541"/>
          </a:xfrm>
          <a:prstGeom prst="rect">
            <a:avLst/>
          </a:prstGeom>
        </p:spPr>
        <p:txBody>
          <a:bodyPr wrap="square">
            <a:spAutoFit/>
          </a:bodyPr>
          <a:lstStyle/>
          <a:p>
            <a:pPr algn="r">
              <a:lnSpc>
                <a:spcPct val="120000"/>
              </a:lnSpc>
            </a:pPr>
            <a:r>
              <a:rPr lang="en-US" sz="2800" b="1" dirty="0" smtClean="0">
                <a:solidFill>
                  <a:schemeClr val="bg1"/>
                </a:solidFill>
                <a:latin typeface="Bahnschrift SemiBold" panose="020B0502040204020203" pitchFamily="34" charset="0"/>
                <a:cs typeface="Arial" panose="020B0604020202020204" pitchFamily="34" charset="0"/>
              </a:rPr>
              <a:t>Python dictionary </a:t>
            </a:r>
          </a:p>
        </p:txBody>
      </p:sp>
      <p:sp>
        <p:nvSpPr>
          <p:cNvPr id="28" name="Rectangle 27"/>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smtClean="0">
                <a:solidFill>
                  <a:schemeClr val="bg2">
                    <a:lumMod val="50000"/>
                  </a:schemeClr>
                </a:solidFill>
                <a:latin typeface="Arial" panose="020B0604020202020204" pitchFamily="34" charset="0"/>
                <a:cs typeface="Arial" panose="020B0604020202020204" pitchFamily="34" charset="0"/>
              </a:rPr>
              <a:t>BÀI 3</a:t>
            </a:r>
          </a:p>
          <a:p>
            <a:pPr algn="ctr"/>
            <a:r>
              <a:rPr lang="en-US" sz="2400" dirty="0" smtClean="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smtClean="0">
                <a:solidFill>
                  <a:schemeClr val="bg1">
                    <a:lumMod val="50000"/>
                  </a:schemeClr>
                </a:solidFill>
                <a:latin typeface="Arial" panose="020B0604020202020204" pitchFamily="34" charset="0"/>
                <a:cs typeface="Arial" panose="020B0604020202020204" pitchFamily="34" charset="0"/>
              </a:rPr>
              <a:t> </a:t>
            </a:r>
            <a:r>
              <a:rPr lang="en-US" sz="2400" dirty="0" smtClean="0">
                <a:solidFill>
                  <a:schemeClr val="bg1">
                    <a:lumMod val="50000"/>
                  </a:schemeClr>
                </a:solidFill>
                <a:latin typeface="Bahnschrift Light" panose="020B0502040204020203" pitchFamily="34" charset="0"/>
                <a:cs typeface="Arial" panose="020B0604020202020204" pitchFamily="34" charset="0"/>
              </a:rPr>
              <a:t>List</a:t>
            </a:r>
            <a:endParaRPr lang="en-US" sz="2400" dirty="0">
              <a:solidFill>
                <a:schemeClr val="bg1">
                  <a:lumMod val="50000"/>
                </a:schemeClr>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a:t>
            </a:r>
            <a:r>
              <a:rPr lang="en-US" sz="2400" dirty="0" smtClean="0">
                <a:solidFill>
                  <a:schemeClr val="bg1">
                    <a:lumMod val="50000"/>
                  </a:schemeClr>
                </a:solidFill>
                <a:latin typeface="Bahnschrift Light" panose="020B0502040204020203" pitchFamily="34" charset="0"/>
                <a:cs typeface="Arial" panose="020B0604020202020204" pitchFamily="34" charset="0"/>
              </a:rPr>
              <a:t>Tuple</a:t>
            </a:r>
            <a:endParaRPr lang="en-US" sz="2400" dirty="0">
              <a:solidFill>
                <a:schemeClr val="bg1">
                  <a:lumMod val="50000"/>
                </a:schemeClr>
              </a:solidFill>
              <a:latin typeface="Bahnschrift Light" panose="020B0502040204020203" pitchFamily="34" charset="0"/>
              <a:cs typeface="Arial" panose="020B0604020202020204" pitchFamily="34" charset="0"/>
            </a:endParaRPr>
          </a:p>
          <a:p>
            <a:pPr>
              <a:lnSpc>
                <a:spcPct val="150000"/>
              </a:lnSpc>
            </a:pPr>
            <a:r>
              <a:rPr lang="en-US" sz="2400" b="1" dirty="0" smtClean="0">
                <a:solidFill>
                  <a:srgbClr val="0000FF"/>
                </a:solidFill>
                <a:latin typeface="Bahnschrift Light" panose="020B0502040204020203" pitchFamily="34" charset="0"/>
                <a:cs typeface="Arial" panose="020B0604020202020204" pitchFamily="34" charset="0"/>
              </a:rPr>
              <a:t> </a:t>
            </a:r>
            <a:r>
              <a:rPr lang="en-US" sz="2400" dirty="0" smtClean="0">
                <a:solidFill>
                  <a:schemeClr val="tx1">
                    <a:lumMod val="50000"/>
                    <a:lumOff val="50000"/>
                  </a:schemeClr>
                </a:solidFill>
                <a:latin typeface="Bahnschrift Light" panose="020B0502040204020203" pitchFamily="34" charset="0"/>
                <a:cs typeface="Arial" panose="020B0604020202020204" pitchFamily="34" charset="0"/>
              </a:rPr>
              <a:t>Set</a:t>
            </a:r>
            <a:endParaRPr lang="en-US" sz="2400" dirty="0">
              <a:solidFill>
                <a:schemeClr val="tx1">
                  <a:lumMod val="50000"/>
                  <a:lumOff val="50000"/>
                </a:schemeClr>
              </a:solidFill>
              <a:latin typeface="Bahnschrift Light" panose="020B0502040204020203" pitchFamily="34" charset="0"/>
              <a:cs typeface="Arial" panose="020B0604020202020204" pitchFamily="34" charset="0"/>
            </a:endParaRPr>
          </a:p>
          <a:p>
            <a:pPr>
              <a:lnSpc>
                <a:spcPct val="150000"/>
              </a:lnSpc>
            </a:pPr>
            <a:r>
              <a:rPr lang="en-US" sz="2400" b="1" dirty="0" smtClean="0">
                <a:solidFill>
                  <a:srgbClr val="0000FF"/>
                </a:solidFill>
                <a:latin typeface="Bahnschrift Light" panose="020B0502040204020203" pitchFamily="34" charset="0"/>
                <a:cs typeface="Arial" panose="020B0604020202020204" pitchFamily="34" charset="0"/>
              </a:rPr>
              <a:t> Dictionary</a:t>
            </a: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smtClean="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16" name="Rectangle 15"/>
          <p:cNvSpPr/>
          <p:nvPr/>
        </p:nvSpPr>
        <p:spPr>
          <a:xfrm>
            <a:off x="2228864" y="1692644"/>
            <a:ext cx="9135822" cy="1045223"/>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rPr>
              <a:t>d</a:t>
            </a:r>
            <a:r>
              <a:rPr lang="vi-VN" sz="2200" dirty="0" smtClean="0">
                <a:solidFill>
                  <a:srgbClr val="0070C0"/>
                </a:solidFill>
                <a:latin typeface="Arial" panose="020B0604020202020204" pitchFamily="34" charset="0"/>
                <a:cs typeface="Arial" panose="020B0604020202020204" pitchFamily="34" charset="0"/>
              </a:rPr>
              <a:t>ictionary không được truy xuất qua chỉ số (index) mà thông qua khóa (Key).</a:t>
            </a:r>
          </a:p>
        </p:txBody>
      </p:sp>
      <p:sp>
        <p:nvSpPr>
          <p:cNvPr id="19" name="Rectangle 18"/>
          <p:cNvSpPr/>
          <p:nvPr/>
        </p:nvSpPr>
        <p:spPr>
          <a:xfrm>
            <a:off x="2228864" y="2871683"/>
            <a:ext cx="9135822" cy="600164"/>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rPr>
              <a:t>Truy xuất bằng </a:t>
            </a:r>
            <a:r>
              <a:rPr lang="vi-VN" sz="2200" dirty="0" smtClean="0">
                <a:solidFill>
                  <a:srgbClr val="C00000"/>
                </a:solidFill>
                <a:latin typeface="Arial" panose="020B0604020202020204" pitchFamily="34" charset="0"/>
                <a:cs typeface="Arial" panose="020B0604020202020204" pitchFamily="34" charset="0"/>
              </a:rPr>
              <a:t>[Key]</a:t>
            </a:r>
            <a:r>
              <a:rPr lang="vi-VN" sz="2200" dirty="0" smtClean="0">
                <a:solidFill>
                  <a:srgbClr val="0070C0"/>
                </a:solidFill>
                <a:latin typeface="Arial" panose="020B0604020202020204" pitchFamily="34" charset="0"/>
                <a:cs typeface="Arial" panose="020B0604020202020204" pitchFamily="34" charset="0"/>
              </a:rPr>
              <a:t>:	 	 </a:t>
            </a:r>
            <a:r>
              <a:rPr lang="vi-VN" sz="2200" dirty="0" smtClean="0">
                <a:solidFill>
                  <a:srgbClr val="00B050"/>
                </a:solidFill>
                <a:latin typeface="Arial" panose="020B0604020202020204" pitchFamily="34" charset="0"/>
                <a:cs typeface="Arial" panose="020B0604020202020204" pitchFamily="34" charset="0"/>
              </a:rPr>
              <a:t>a[2],      a[“name”], ... </a:t>
            </a:r>
          </a:p>
        </p:txBody>
      </p:sp>
      <p:sp>
        <p:nvSpPr>
          <p:cNvPr id="20" name="Rectangle 19"/>
          <p:cNvSpPr/>
          <p:nvPr/>
        </p:nvSpPr>
        <p:spPr>
          <a:xfrm>
            <a:off x="2228864" y="3582591"/>
            <a:ext cx="9135822" cy="600164"/>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rPr>
              <a:t>Truy xuất bằng </a:t>
            </a:r>
            <a:r>
              <a:rPr lang="vi-VN" sz="2200" dirty="0" smtClean="0">
                <a:solidFill>
                  <a:srgbClr val="C00000"/>
                </a:solidFill>
                <a:latin typeface="Arial" panose="020B0604020202020204" pitchFamily="34" charset="0"/>
                <a:cs typeface="Arial" panose="020B0604020202020204" pitchFamily="34" charset="0"/>
              </a:rPr>
              <a:t>get(Key)</a:t>
            </a:r>
            <a:r>
              <a:rPr lang="vi-VN" sz="2200" dirty="0" smtClean="0">
                <a:solidFill>
                  <a:srgbClr val="0070C0"/>
                </a:solidFill>
                <a:latin typeface="Arial" panose="020B0604020202020204" pitchFamily="34" charset="0"/>
                <a:cs typeface="Arial" panose="020B0604020202020204" pitchFamily="34" charset="0"/>
              </a:rPr>
              <a:t>:		</a:t>
            </a:r>
            <a:r>
              <a:rPr lang="vi-VN" sz="2200" dirty="0" smtClean="0">
                <a:solidFill>
                  <a:srgbClr val="00B050"/>
                </a:solidFill>
                <a:latin typeface="Arial" panose="020B0604020202020204" pitchFamily="34" charset="0"/>
                <a:cs typeface="Arial" panose="020B0604020202020204" pitchFamily="34" charset="0"/>
              </a:rPr>
              <a:t>a.get(2),  a.get(“name”) </a:t>
            </a:r>
          </a:p>
        </p:txBody>
      </p:sp>
      <p:sp>
        <p:nvSpPr>
          <p:cNvPr id="21" name="Rectangle 20"/>
          <p:cNvSpPr/>
          <p:nvPr/>
        </p:nvSpPr>
        <p:spPr>
          <a:xfrm>
            <a:off x="2228864" y="4524661"/>
            <a:ext cx="6921469" cy="53553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smtClean="0">
                <a:solidFill>
                  <a:srgbClr val="005064"/>
                </a:solidFill>
                <a:latin typeface="Arial" panose="020B0604020202020204" pitchFamily="34" charset="0"/>
                <a:cs typeface="Arial" panose="020B0604020202020204" pitchFamily="34" charset="0"/>
                <a:sym typeface="Wingdings" panose="05000000000000000000" pitchFamily="2" charset="2"/>
              </a:rPr>
              <a:t>Thêm/Sửa mục</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11" name="Rectangle 1"/>
          <p:cNvSpPr>
            <a:spLocks noChangeArrowheads="1"/>
          </p:cNvSpPr>
          <p:nvPr/>
        </p:nvSpPr>
        <p:spPr bwMode="auto">
          <a:xfrm>
            <a:off x="3556171" y="5361458"/>
            <a:ext cx="5883664" cy="553998"/>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50000"/>
              </a:lnSpc>
              <a:spcBef>
                <a:spcPts val="600"/>
              </a:spcBef>
              <a:spcAft>
                <a:spcPts val="600"/>
              </a:spcAft>
              <a:buClrTx/>
              <a:buSzTx/>
              <a:buFontTx/>
              <a:buNone/>
              <a:tabLst/>
            </a:pPr>
            <a:r>
              <a:rPr kumimoji="0" lang="vi-VN" altLang="vi-VN" sz="2400" b="1" i="0" u="none" strike="noStrike" cap="none" normalizeH="0" baseline="0" dirty="0" smtClean="0">
                <a:ln>
                  <a:noFill/>
                </a:ln>
                <a:solidFill>
                  <a:srgbClr val="D3D3D3"/>
                </a:solidFill>
                <a:effectLst/>
                <a:latin typeface="Bahnschrift Light" panose="020B0502040204020203" pitchFamily="34" charset="0"/>
                <a:sym typeface="Symbol" panose="05050102010706020507" pitchFamily="18" charset="2"/>
              </a:rPr>
              <a:t>tên_dict  </a:t>
            </a:r>
            <a:r>
              <a:rPr kumimoji="0" lang="vi-VN" altLang="vi-VN" sz="2400" b="1" i="0" u="none" strike="noStrike" cap="none" normalizeH="0" baseline="0" dirty="0" smtClean="0">
                <a:ln>
                  <a:noFill/>
                </a:ln>
                <a:solidFill>
                  <a:srgbClr val="D3D3D3"/>
                </a:solidFill>
                <a:effectLst/>
                <a:latin typeface="Bahnschrift Light" panose="020B0502040204020203" pitchFamily="34" charset="0"/>
              </a:rPr>
              <a:t>[</a:t>
            </a:r>
            <a:r>
              <a:rPr kumimoji="0" lang="vi-VN" altLang="vi-VN" sz="2400" b="1" i="0" u="none" strike="noStrike" cap="none" normalizeH="0" baseline="0" dirty="0" smtClean="0">
                <a:ln>
                  <a:noFill/>
                </a:ln>
                <a:solidFill>
                  <a:srgbClr val="98C379"/>
                </a:solidFill>
                <a:effectLst/>
                <a:latin typeface="Bahnschrift Light" panose="020B0502040204020203" pitchFamily="34" charset="0"/>
                <a:sym typeface="Symbol" panose="05050102010706020507" pitchFamily="18" charset="2"/>
              </a:rPr>
              <a:t>Key</a:t>
            </a:r>
            <a:r>
              <a:rPr kumimoji="0" lang="vi-VN" altLang="vi-VN" sz="2400" b="1" i="0" u="none" strike="noStrike" cap="none" normalizeH="0" baseline="0" dirty="0" smtClean="0">
                <a:ln>
                  <a:noFill/>
                </a:ln>
                <a:solidFill>
                  <a:srgbClr val="D3D3D3"/>
                </a:solidFill>
                <a:effectLst/>
                <a:latin typeface="Bahnschrift Light" panose="020B0502040204020203" pitchFamily="34" charset="0"/>
              </a:rPr>
              <a:t>]    =    </a:t>
            </a:r>
            <a:r>
              <a:rPr kumimoji="0" lang="vi-VN" altLang="vi-VN" sz="2400" b="1" i="0" u="none" strike="noStrike" cap="none" normalizeH="0" baseline="0" dirty="0" smtClean="0">
                <a:ln>
                  <a:noFill/>
                </a:ln>
                <a:solidFill>
                  <a:srgbClr val="98C379"/>
                </a:solidFill>
                <a:effectLst/>
                <a:latin typeface="Bahnschrift Light" panose="020B0502040204020203" pitchFamily="34" charset="0"/>
                <a:sym typeface="Symbol" panose="05050102010706020507" pitchFamily="18" charset="2"/>
              </a:rPr>
              <a:t>Value</a:t>
            </a:r>
            <a:endParaRPr kumimoji="0" lang="vi-VN" altLang="vi-VN" sz="2400" b="1" i="0" u="none" strike="noStrike" cap="none" normalizeH="0" baseline="0" dirty="0" smtClean="0">
              <a:ln>
                <a:noFill/>
              </a:ln>
              <a:solidFill>
                <a:schemeClr val="tx1"/>
              </a:solidFill>
              <a:effectLst/>
              <a:latin typeface="Bahnschrift Light" panose="020B0502040204020203" pitchFamily="34" charset="0"/>
            </a:endParaRPr>
          </a:p>
        </p:txBody>
      </p:sp>
    </p:spTree>
    <p:extLst>
      <p:ext uri="{BB962C8B-B14F-4D97-AF65-F5344CB8AC3E}">
        <p14:creationId xmlns:p14="http://schemas.microsoft.com/office/powerpoint/2010/main" val="9937603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6</a:t>
            </a:fld>
            <a:endParaRPr lang="ru-RU" b="1" dirty="0">
              <a:solidFill>
                <a:schemeClr val="bg1"/>
              </a:solidFill>
            </a:endParaRPr>
          </a:p>
        </p:txBody>
      </p:sp>
      <p:sp>
        <p:nvSpPr>
          <p:cNvPr id="2" name="Rectangle 1"/>
          <p:cNvSpPr/>
          <p:nvPr/>
        </p:nvSpPr>
        <p:spPr>
          <a:xfrm>
            <a:off x="1882096" y="2274525"/>
            <a:ext cx="8180880" cy="1990288"/>
          </a:xfrm>
          <a:prstGeom prst="rect">
            <a:avLst/>
          </a:prstGeom>
        </p:spPr>
        <p:txBody>
          <a:bodyPr wrap="square">
            <a:spAutoFit/>
          </a:bodyPr>
          <a:lstStyle/>
          <a:p>
            <a:pPr algn="ctr">
              <a:lnSpc>
                <a:spcPct val="120000"/>
              </a:lnSpc>
              <a:spcBef>
                <a:spcPts val="400"/>
              </a:spcBef>
              <a:spcAft>
                <a:spcPts val="0"/>
              </a:spcAft>
            </a:pPr>
            <a:r>
              <a:rPr lang="nl-NL" sz="5000" b="1" dirty="0" smtClean="0">
                <a:solidFill>
                  <a:srgbClr val="005064"/>
                </a:solidFill>
                <a:latin typeface="Book Antiqua" panose="02040602050305030304" pitchFamily="18" charset="0"/>
              </a:rPr>
              <a:t>B</a:t>
            </a:r>
            <a:r>
              <a:rPr lang="vi-VN" sz="5000" b="1" dirty="0" smtClean="0">
                <a:solidFill>
                  <a:srgbClr val="005064"/>
                </a:solidFill>
                <a:latin typeface="Book Antiqua" panose="02040602050305030304" pitchFamily="18" charset="0"/>
              </a:rPr>
              <a:t>ÀI</a:t>
            </a:r>
            <a:r>
              <a:rPr lang="nl-NL" sz="5000" b="1" dirty="0" smtClean="0">
                <a:solidFill>
                  <a:srgbClr val="005064"/>
                </a:solidFill>
                <a:latin typeface="Book Antiqua" panose="02040602050305030304" pitchFamily="18" charset="0"/>
              </a:rPr>
              <a:t> 1</a:t>
            </a:r>
            <a:endParaRPr lang="vi-VN" sz="5000" b="1" dirty="0" smtClean="0">
              <a:solidFill>
                <a:srgbClr val="005064"/>
              </a:solidFill>
              <a:latin typeface="Book Antiqua" panose="02040602050305030304" pitchFamily="18" charset="0"/>
            </a:endParaRPr>
          </a:p>
          <a:p>
            <a:pPr algn="ctr">
              <a:lnSpc>
                <a:spcPct val="120000"/>
              </a:lnSpc>
              <a:spcBef>
                <a:spcPts val="400"/>
              </a:spcBef>
              <a:spcAft>
                <a:spcPts val="0"/>
              </a:spcAft>
            </a:pPr>
            <a:r>
              <a:rPr lang="vi-VN" sz="5000" b="1" dirty="0" smtClean="0">
                <a:solidFill>
                  <a:srgbClr val="005064"/>
                </a:solidFill>
                <a:latin typeface="Times New Roman" panose="02020603050405020304" pitchFamily="18" charset="0"/>
              </a:rPr>
              <a:t>TỔNG QUAN PYTHON</a:t>
            </a:r>
            <a:endParaRPr lang="vi-VN" sz="5000" b="1" dirty="0">
              <a:solidFill>
                <a:srgbClr val="005064"/>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214018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60</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smtClean="0">
                <a:solidFill>
                  <a:srgbClr val="005064"/>
                </a:solidFill>
                <a:latin typeface="Arial" panose="020B0604020202020204" pitchFamily="34" charset="0"/>
                <a:cs typeface="Arial" panose="020B0604020202020204" pitchFamily="34" charset="0"/>
                <a:sym typeface="Wingdings" panose="05000000000000000000" pitchFamily="2" charset="2"/>
              </a:rPr>
              <a:t>Xóa mục</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70541"/>
          </a:xfrm>
          <a:prstGeom prst="rect">
            <a:avLst/>
          </a:prstGeom>
        </p:spPr>
        <p:txBody>
          <a:bodyPr wrap="square">
            <a:spAutoFit/>
          </a:bodyPr>
          <a:lstStyle/>
          <a:p>
            <a:pPr algn="r">
              <a:lnSpc>
                <a:spcPct val="120000"/>
              </a:lnSpc>
            </a:pPr>
            <a:r>
              <a:rPr lang="en-US" sz="2800" b="1" dirty="0" smtClean="0">
                <a:solidFill>
                  <a:schemeClr val="bg1"/>
                </a:solidFill>
                <a:latin typeface="Bahnschrift SemiBold" panose="020B0502040204020203" pitchFamily="34" charset="0"/>
                <a:cs typeface="Arial" panose="020B0604020202020204" pitchFamily="34" charset="0"/>
              </a:rPr>
              <a:t>Python dictionary </a:t>
            </a:r>
          </a:p>
        </p:txBody>
      </p:sp>
      <p:sp>
        <p:nvSpPr>
          <p:cNvPr id="28" name="Rectangle 27"/>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smtClean="0">
                <a:solidFill>
                  <a:schemeClr val="bg2">
                    <a:lumMod val="50000"/>
                  </a:schemeClr>
                </a:solidFill>
                <a:latin typeface="Arial" panose="020B0604020202020204" pitchFamily="34" charset="0"/>
                <a:cs typeface="Arial" panose="020B0604020202020204" pitchFamily="34" charset="0"/>
              </a:rPr>
              <a:t>BÀI 3</a:t>
            </a:r>
          </a:p>
          <a:p>
            <a:pPr algn="ctr"/>
            <a:r>
              <a:rPr lang="en-US" sz="2400" dirty="0" smtClean="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smtClean="0">
                <a:solidFill>
                  <a:schemeClr val="bg1">
                    <a:lumMod val="50000"/>
                  </a:schemeClr>
                </a:solidFill>
                <a:latin typeface="Arial" panose="020B0604020202020204" pitchFamily="34" charset="0"/>
                <a:cs typeface="Arial" panose="020B0604020202020204" pitchFamily="34" charset="0"/>
              </a:rPr>
              <a:t> </a:t>
            </a:r>
            <a:r>
              <a:rPr lang="en-US" sz="2400" dirty="0" smtClean="0">
                <a:solidFill>
                  <a:schemeClr val="bg1">
                    <a:lumMod val="50000"/>
                  </a:schemeClr>
                </a:solidFill>
                <a:latin typeface="Bahnschrift Light" panose="020B0502040204020203" pitchFamily="34" charset="0"/>
                <a:cs typeface="Arial" panose="020B0604020202020204" pitchFamily="34" charset="0"/>
              </a:rPr>
              <a:t>List</a:t>
            </a:r>
            <a:endParaRPr lang="en-US" sz="2400" dirty="0">
              <a:solidFill>
                <a:schemeClr val="bg1">
                  <a:lumMod val="50000"/>
                </a:schemeClr>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a:t>
            </a:r>
            <a:r>
              <a:rPr lang="en-US" sz="2400" dirty="0" smtClean="0">
                <a:solidFill>
                  <a:schemeClr val="bg1">
                    <a:lumMod val="50000"/>
                  </a:schemeClr>
                </a:solidFill>
                <a:latin typeface="Bahnschrift Light" panose="020B0502040204020203" pitchFamily="34" charset="0"/>
                <a:cs typeface="Arial" panose="020B0604020202020204" pitchFamily="34" charset="0"/>
              </a:rPr>
              <a:t>Tuple</a:t>
            </a:r>
            <a:endParaRPr lang="en-US" sz="2400" dirty="0">
              <a:solidFill>
                <a:schemeClr val="bg1">
                  <a:lumMod val="50000"/>
                </a:schemeClr>
              </a:solidFill>
              <a:latin typeface="Bahnschrift Light" panose="020B0502040204020203" pitchFamily="34" charset="0"/>
              <a:cs typeface="Arial" panose="020B0604020202020204" pitchFamily="34" charset="0"/>
            </a:endParaRPr>
          </a:p>
          <a:p>
            <a:pPr>
              <a:lnSpc>
                <a:spcPct val="150000"/>
              </a:lnSpc>
            </a:pPr>
            <a:r>
              <a:rPr lang="en-US" sz="2400" b="1" dirty="0" smtClean="0">
                <a:solidFill>
                  <a:srgbClr val="0000FF"/>
                </a:solidFill>
                <a:latin typeface="Bahnschrift Light" panose="020B0502040204020203" pitchFamily="34" charset="0"/>
                <a:cs typeface="Arial" panose="020B0604020202020204" pitchFamily="34" charset="0"/>
              </a:rPr>
              <a:t> </a:t>
            </a:r>
            <a:r>
              <a:rPr lang="en-US" sz="2400" dirty="0" smtClean="0">
                <a:solidFill>
                  <a:schemeClr val="tx1">
                    <a:lumMod val="50000"/>
                    <a:lumOff val="50000"/>
                  </a:schemeClr>
                </a:solidFill>
                <a:latin typeface="Bahnschrift Light" panose="020B0502040204020203" pitchFamily="34" charset="0"/>
                <a:cs typeface="Arial" panose="020B0604020202020204" pitchFamily="34" charset="0"/>
              </a:rPr>
              <a:t>Set</a:t>
            </a:r>
            <a:endParaRPr lang="en-US" sz="2400" dirty="0">
              <a:solidFill>
                <a:schemeClr val="tx1">
                  <a:lumMod val="50000"/>
                  <a:lumOff val="50000"/>
                </a:schemeClr>
              </a:solidFill>
              <a:latin typeface="Bahnschrift Light" panose="020B0502040204020203" pitchFamily="34" charset="0"/>
              <a:cs typeface="Arial" panose="020B0604020202020204" pitchFamily="34" charset="0"/>
            </a:endParaRPr>
          </a:p>
          <a:p>
            <a:pPr>
              <a:lnSpc>
                <a:spcPct val="150000"/>
              </a:lnSpc>
            </a:pPr>
            <a:r>
              <a:rPr lang="en-US" sz="2400" b="1" dirty="0" smtClean="0">
                <a:solidFill>
                  <a:srgbClr val="0000FF"/>
                </a:solidFill>
                <a:latin typeface="Bahnschrift Light" panose="020B0502040204020203" pitchFamily="34" charset="0"/>
                <a:cs typeface="Arial" panose="020B0604020202020204" pitchFamily="34" charset="0"/>
              </a:rPr>
              <a:t> Dictionary</a:t>
            </a: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smtClean="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16" name="Rectangle 15"/>
          <p:cNvSpPr/>
          <p:nvPr/>
        </p:nvSpPr>
        <p:spPr>
          <a:xfrm>
            <a:off x="2228863" y="1692644"/>
            <a:ext cx="9817663" cy="1107996"/>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rPr>
              <a:t>Xóa mục theo Key:        	</a:t>
            </a:r>
            <a:r>
              <a:rPr lang="vi-VN" sz="2200" dirty="0" smtClean="0">
                <a:solidFill>
                  <a:srgbClr val="FF6600"/>
                </a:solidFill>
                <a:cs typeface="Arial" panose="020B0604020202020204" pitchFamily="34" charset="0"/>
                <a:sym typeface="Symbol" panose="05050102010706020507" pitchFamily="18" charset="2"/>
              </a:rPr>
              <a:t></a:t>
            </a:r>
            <a:r>
              <a:rPr lang="vi-VN" sz="2200" dirty="0">
                <a:solidFill>
                  <a:srgbClr val="FF6600"/>
                </a:solidFill>
                <a:cs typeface="Arial" panose="020B0604020202020204" pitchFamily="34" charset="0"/>
                <a:sym typeface="Symbol" panose="05050102010706020507" pitchFamily="18" charset="2"/>
              </a:rPr>
              <a:t>tên_dict</a:t>
            </a:r>
            <a:r>
              <a:rPr lang="vi-VN" sz="2200" dirty="0" smtClean="0">
                <a:solidFill>
                  <a:srgbClr val="FF6600"/>
                </a:solidFill>
                <a:cs typeface="Arial" panose="020B0604020202020204" pitchFamily="34" charset="0"/>
                <a:sym typeface="Symbol" panose="05050102010706020507" pitchFamily="18" charset="2"/>
              </a:rPr>
              <a:t></a:t>
            </a:r>
            <a:r>
              <a:rPr lang="vi-VN" sz="2200" dirty="0" smtClean="0">
                <a:solidFill>
                  <a:srgbClr val="0070C0"/>
                </a:solidFill>
                <a:cs typeface="Arial" panose="020B0604020202020204" pitchFamily="34" charset="0"/>
                <a:sym typeface="Symbol" panose="05050102010706020507" pitchFamily="18" charset="2"/>
              </a:rPr>
              <a:t>.</a:t>
            </a:r>
            <a:r>
              <a:rPr lang="vi-VN" sz="2200" dirty="0" smtClean="0">
                <a:solidFill>
                  <a:srgbClr val="0070C0"/>
                </a:solidFill>
                <a:latin typeface="Arial" panose="020B0604020202020204" pitchFamily="34" charset="0"/>
                <a:cs typeface="Arial" panose="020B0604020202020204" pitchFamily="34" charset="0"/>
              </a:rPr>
              <a:t>pop(</a:t>
            </a:r>
            <a:r>
              <a:rPr lang="vi-VN" sz="2200" dirty="0" smtClean="0">
                <a:solidFill>
                  <a:srgbClr val="C00000"/>
                </a:solidFill>
                <a:latin typeface="Arial" panose="020B0604020202020204" pitchFamily="34" charset="0"/>
                <a:cs typeface="Arial" panose="020B0604020202020204" pitchFamily="34" charset="0"/>
                <a:sym typeface="Symbol" panose="05050102010706020507" pitchFamily="18" charset="2"/>
              </a:rPr>
              <a:t></a:t>
            </a:r>
            <a:r>
              <a:rPr lang="vi-VN" sz="2200" dirty="0" smtClean="0">
                <a:solidFill>
                  <a:srgbClr val="C00000"/>
                </a:solidFill>
                <a:latin typeface="Arial" panose="020B0604020202020204" pitchFamily="34" charset="0"/>
                <a:cs typeface="Arial" panose="020B0604020202020204" pitchFamily="34" charset="0"/>
              </a:rPr>
              <a:t>Key</a:t>
            </a:r>
            <a:r>
              <a:rPr lang="vi-VN" sz="2200" dirty="0" smtClean="0">
                <a:solidFill>
                  <a:srgbClr val="C00000"/>
                </a:solidFill>
                <a:latin typeface="Arial" panose="020B0604020202020204" pitchFamily="34" charset="0"/>
                <a:cs typeface="Arial" panose="020B0604020202020204" pitchFamily="34" charset="0"/>
                <a:sym typeface="Symbol" panose="05050102010706020507" pitchFamily="18" charset="2"/>
              </a:rPr>
              <a:t></a:t>
            </a:r>
            <a:r>
              <a:rPr lang="vi-VN" sz="2200" dirty="0" smtClean="0">
                <a:solidFill>
                  <a:srgbClr val="0070C0"/>
                </a:solidFill>
                <a:latin typeface="Arial" panose="020B0604020202020204" pitchFamily="34" charset="0"/>
                <a:cs typeface="Arial" panose="020B0604020202020204" pitchFamily="34" charset="0"/>
              </a:rPr>
              <a:t>),    del </a:t>
            </a:r>
            <a:r>
              <a:rPr lang="vi-VN" sz="2200" dirty="0">
                <a:solidFill>
                  <a:srgbClr val="FF6600"/>
                </a:solidFill>
                <a:cs typeface="Arial" panose="020B0604020202020204" pitchFamily="34" charset="0"/>
                <a:sym typeface="Symbol" panose="05050102010706020507" pitchFamily="18" charset="2"/>
              </a:rPr>
              <a:t>tên_dict</a:t>
            </a:r>
            <a:r>
              <a:rPr lang="vi-VN" sz="2200" dirty="0" smtClean="0">
                <a:solidFill>
                  <a:srgbClr val="FF6600"/>
                </a:solidFill>
                <a:cs typeface="Arial" panose="020B0604020202020204" pitchFamily="34" charset="0"/>
                <a:sym typeface="Symbol" panose="05050102010706020507" pitchFamily="18" charset="2"/>
              </a:rPr>
              <a:t></a:t>
            </a:r>
            <a:r>
              <a:rPr lang="vi-VN" sz="2200" dirty="0" smtClean="0">
                <a:solidFill>
                  <a:srgbClr val="0070C0"/>
                </a:solidFill>
                <a:cs typeface="Arial" panose="020B0604020202020204" pitchFamily="34" charset="0"/>
                <a:sym typeface="Symbol" panose="05050102010706020507" pitchFamily="18" charset="2"/>
              </a:rPr>
              <a:t>[</a:t>
            </a:r>
            <a:r>
              <a:rPr lang="vi-VN" sz="2200" dirty="0">
                <a:solidFill>
                  <a:srgbClr val="C00000"/>
                </a:solidFill>
                <a:cs typeface="Arial" panose="020B0604020202020204" pitchFamily="34" charset="0"/>
                <a:sym typeface="Symbol" panose="05050102010706020507" pitchFamily="18" charset="2"/>
              </a:rPr>
              <a:t></a:t>
            </a:r>
            <a:r>
              <a:rPr lang="vi-VN" sz="2200" dirty="0">
                <a:solidFill>
                  <a:srgbClr val="C00000"/>
                </a:solidFill>
                <a:cs typeface="Arial" panose="020B0604020202020204" pitchFamily="34" charset="0"/>
              </a:rPr>
              <a:t>Key</a:t>
            </a:r>
            <a:r>
              <a:rPr lang="vi-VN" sz="2200" dirty="0">
                <a:solidFill>
                  <a:srgbClr val="C00000"/>
                </a:solidFill>
                <a:cs typeface="Arial" panose="020B0604020202020204" pitchFamily="34" charset="0"/>
                <a:sym typeface="Symbol" panose="05050102010706020507" pitchFamily="18" charset="2"/>
              </a:rPr>
              <a:t></a:t>
            </a:r>
            <a:r>
              <a:rPr lang="vi-VN" sz="2200" dirty="0" smtClean="0">
                <a:solidFill>
                  <a:srgbClr val="0070C0"/>
                </a:solidFill>
                <a:cs typeface="Arial" panose="020B0604020202020204" pitchFamily="34" charset="0"/>
                <a:sym typeface="Symbol" panose="05050102010706020507" pitchFamily="18" charset="2"/>
              </a:rPr>
              <a:t>]</a:t>
            </a:r>
            <a:endParaRPr lang="vi-VN" sz="2200" dirty="0">
              <a:solidFill>
                <a:srgbClr val="0070C0"/>
              </a:solidFill>
              <a:cs typeface="Arial" panose="020B0604020202020204" pitchFamily="34" charset="0"/>
            </a:endParaRPr>
          </a:p>
          <a:p>
            <a:pPr marL="342900" indent="-342900">
              <a:lnSpc>
                <a:spcPct val="150000"/>
              </a:lnSpc>
              <a:buFont typeface="Courier New" panose="02070309020205020404" pitchFamily="49" charset="0"/>
              <a:buChar char="o"/>
            </a:pPr>
            <a:endParaRPr lang="vi-VN" sz="2200" dirty="0" smtClean="0">
              <a:solidFill>
                <a:srgbClr val="0070C0"/>
              </a:solidFill>
              <a:latin typeface="Arial" panose="020B0604020202020204" pitchFamily="34" charset="0"/>
              <a:cs typeface="Arial" panose="020B0604020202020204" pitchFamily="34" charset="0"/>
            </a:endParaRPr>
          </a:p>
        </p:txBody>
      </p:sp>
      <p:sp>
        <p:nvSpPr>
          <p:cNvPr id="22" name="Rectangle 21"/>
          <p:cNvSpPr/>
          <p:nvPr/>
        </p:nvSpPr>
        <p:spPr>
          <a:xfrm>
            <a:off x="2228864" y="2407842"/>
            <a:ext cx="9135822" cy="600164"/>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rPr>
              <a:t>Xóa mục ngẫu nhiên:        	</a:t>
            </a:r>
            <a:r>
              <a:rPr lang="vi-VN" sz="2200" dirty="0">
                <a:solidFill>
                  <a:srgbClr val="0070C0"/>
                </a:solidFill>
                <a:cs typeface="Arial" panose="020B0604020202020204" pitchFamily="34" charset="0"/>
                <a:sym typeface="Symbol" panose="05050102010706020507" pitchFamily="18" charset="2"/>
              </a:rPr>
              <a:t> </a:t>
            </a:r>
            <a:r>
              <a:rPr lang="vi-VN" sz="2200" dirty="0">
                <a:solidFill>
                  <a:srgbClr val="FF6600"/>
                </a:solidFill>
                <a:cs typeface="Arial" panose="020B0604020202020204" pitchFamily="34" charset="0"/>
                <a:sym typeface="Symbol" panose="05050102010706020507" pitchFamily="18" charset="2"/>
              </a:rPr>
              <a:t>tên_dict</a:t>
            </a:r>
            <a:r>
              <a:rPr lang="vi-VN" sz="2200" dirty="0" smtClean="0">
                <a:solidFill>
                  <a:srgbClr val="FF6600"/>
                </a:solidFill>
                <a:cs typeface="Arial" panose="020B0604020202020204" pitchFamily="34" charset="0"/>
                <a:sym typeface="Symbol" panose="05050102010706020507" pitchFamily="18" charset="2"/>
              </a:rPr>
              <a:t></a:t>
            </a:r>
            <a:r>
              <a:rPr lang="vi-VN" sz="2200" dirty="0" smtClean="0">
                <a:solidFill>
                  <a:srgbClr val="0070C0"/>
                </a:solidFill>
                <a:cs typeface="Arial" panose="020B0604020202020204" pitchFamily="34" charset="0"/>
                <a:sym typeface="Symbol" panose="05050102010706020507" pitchFamily="18" charset="2"/>
              </a:rPr>
              <a:t>.</a:t>
            </a:r>
            <a:r>
              <a:rPr lang="vi-VN" sz="2200" dirty="0" smtClean="0">
                <a:solidFill>
                  <a:srgbClr val="0070C0"/>
                </a:solidFill>
                <a:latin typeface="Arial" panose="020B0604020202020204" pitchFamily="34" charset="0"/>
                <a:cs typeface="Arial" panose="020B0604020202020204" pitchFamily="34" charset="0"/>
              </a:rPr>
              <a:t>popitem()</a:t>
            </a:r>
          </a:p>
        </p:txBody>
      </p:sp>
      <p:sp>
        <p:nvSpPr>
          <p:cNvPr id="23" name="Rectangle 22"/>
          <p:cNvSpPr/>
          <p:nvPr/>
        </p:nvSpPr>
        <p:spPr>
          <a:xfrm>
            <a:off x="2228864" y="3145801"/>
            <a:ext cx="9135822" cy="600164"/>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rPr>
              <a:t>Xóa toàn bộ các mục: 	</a:t>
            </a:r>
            <a:r>
              <a:rPr lang="vi-VN" sz="2200" dirty="0" smtClean="0">
                <a:solidFill>
                  <a:srgbClr val="FF6600"/>
                </a:solidFill>
                <a:cs typeface="Arial" panose="020B0604020202020204" pitchFamily="34" charset="0"/>
                <a:sym typeface="Symbol" panose="05050102010706020507" pitchFamily="18" charset="2"/>
              </a:rPr>
              <a:t></a:t>
            </a:r>
            <a:r>
              <a:rPr lang="vi-VN" sz="2200" dirty="0">
                <a:solidFill>
                  <a:srgbClr val="FF6600"/>
                </a:solidFill>
                <a:cs typeface="Arial" panose="020B0604020202020204" pitchFamily="34" charset="0"/>
                <a:sym typeface="Symbol" panose="05050102010706020507" pitchFamily="18" charset="2"/>
              </a:rPr>
              <a:t>tên_dict</a:t>
            </a:r>
            <a:r>
              <a:rPr lang="vi-VN" sz="2200" dirty="0" smtClean="0">
                <a:solidFill>
                  <a:srgbClr val="FF6600"/>
                </a:solidFill>
                <a:cs typeface="Arial" panose="020B0604020202020204" pitchFamily="34" charset="0"/>
                <a:sym typeface="Symbol" panose="05050102010706020507" pitchFamily="18" charset="2"/>
              </a:rPr>
              <a:t></a:t>
            </a:r>
            <a:r>
              <a:rPr lang="vi-VN" sz="2200" dirty="0" smtClean="0">
                <a:solidFill>
                  <a:srgbClr val="0070C0"/>
                </a:solidFill>
                <a:cs typeface="Arial" panose="020B0604020202020204" pitchFamily="34" charset="0"/>
                <a:sym typeface="Symbol" panose="05050102010706020507" pitchFamily="18" charset="2"/>
              </a:rPr>
              <a:t>.</a:t>
            </a:r>
            <a:r>
              <a:rPr lang="vi-VN" sz="2200" dirty="0" smtClean="0">
                <a:solidFill>
                  <a:srgbClr val="0070C0"/>
                </a:solidFill>
                <a:latin typeface="Arial" panose="020B0604020202020204" pitchFamily="34" charset="0"/>
                <a:cs typeface="Arial" panose="020B0604020202020204" pitchFamily="34" charset="0"/>
              </a:rPr>
              <a:t>clear()</a:t>
            </a:r>
          </a:p>
        </p:txBody>
      </p:sp>
      <p:sp>
        <p:nvSpPr>
          <p:cNvPr id="25" name="Rectangle 24"/>
          <p:cNvSpPr/>
          <p:nvPr/>
        </p:nvSpPr>
        <p:spPr>
          <a:xfrm>
            <a:off x="2228864" y="3923573"/>
            <a:ext cx="9135822" cy="536750"/>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rPr>
              <a:t>Xóa toàn bộ dictionary: 	del </a:t>
            </a:r>
            <a:r>
              <a:rPr lang="vi-VN" sz="2200" dirty="0" smtClean="0">
                <a:solidFill>
                  <a:srgbClr val="FF6600"/>
                </a:solidFill>
                <a:latin typeface="Arial" panose="020B0604020202020204" pitchFamily="34" charset="0"/>
                <a:cs typeface="Arial" panose="020B0604020202020204" pitchFamily="34" charset="0"/>
                <a:sym typeface="Symbol" panose="05050102010706020507" pitchFamily="18" charset="2"/>
              </a:rPr>
              <a:t>tên_dict</a:t>
            </a:r>
            <a:endParaRPr lang="vi-VN" sz="2200" dirty="0" smtClean="0">
              <a:solidFill>
                <a:srgbClr val="FF6600"/>
              </a:solidFill>
              <a:latin typeface="Arial" panose="020B0604020202020204" pitchFamily="34" charset="0"/>
              <a:cs typeface="Arial" panose="020B0604020202020204" pitchFamily="34" charset="0"/>
            </a:endParaRPr>
          </a:p>
        </p:txBody>
      </p:sp>
      <p:sp>
        <p:nvSpPr>
          <p:cNvPr id="26" name="Rectangle 25"/>
          <p:cNvSpPr/>
          <p:nvPr/>
        </p:nvSpPr>
        <p:spPr>
          <a:xfrm>
            <a:off x="2228863" y="4720185"/>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smtClean="0">
                <a:solidFill>
                  <a:srgbClr val="005064"/>
                </a:solidFill>
                <a:latin typeface="Arial" panose="020B0604020202020204" pitchFamily="34" charset="0"/>
                <a:cs typeface="Arial" panose="020B0604020202020204" pitchFamily="34" charset="0"/>
                <a:sym typeface="Wingdings" panose="05000000000000000000" pitchFamily="2" charset="2"/>
              </a:rPr>
              <a:t>Các phương thức khác</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2" name="Rectangle 1"/>
          <p:cNvSpPr/>
          <p:nvPr/>
        </p:nvSpPr>
        <p:spPr>
          <a:xfrm>
            <a:off x="3060021" y="5340393"/>
            <a:ext cx="2983509" cy="430887"/>
          </a:xfrm>
          <a:prstGeom prst="rect">
            <a:avLst/>
          </a:prstGeom>
          <a:solidFill>
            <a:schemeClr val="accent1">
              <a:lumMod val="75000"/>
            </a:schemeClr>
          </a:solidFill>
        </p:spPr>
        <p:txBody>
          <a:bodyPr wrap="none">
            <a:spAutoFit/>
          </a:bodyPr>
          <a:lstStyle/>
          <a:p>
            <a:r>
              <a:rPr lang="vi-VN" sz="2200" dirty="0">
                <a:solidFill>
                  <a:schemeClr val="bg1"/>
                </a:solidFill>
                <a:latin typeface="Consolas" panose="020B0609020204030204" pitchFamily="49" charset="0"/>
              </a:rPr>
              <a:t>fromkeys(seq[, v])</a:t>
            </a:r>
          </a:p>
        </p:txBody>
      </p:sp>
      <p:sp>
        <p:nvSpPr>
          <p:cNvPr id="14" name="Rectangle 13"/>
          <p:cNvSpPr/>
          <p:nvPr/>
        </p:nvSpPr>
        <p:spPr>
          <a:xfrm>
            <a:off x="6448631" y="5878961"/>
            <a:ext cx="1273105" cy="430887"/>
          </a:xfrm>
          <a:prstGeom prst="rect">
            <a:avLst/>
          </a:prstGeom>
          <a:solidFill>
            <a:schemeClr val="accent1">
              <a:lumMod val="75000"/>
            </a:schemeClr>
          </a:solidFill>
        </p:spPr>
        <p:txBody>
          <a:bodyPr wrap="none">
            <a:spAutoFit/>
          </a:bodyPr>
          <a:lstStyle/>
          <a:p>
            <a:r>
              <a:rPr lang="vi-VN" sz="2200" dirty="0">
                <a:solidFill>
                  <a:schemeClr val="bg1"/>
                </a:solidFill>
                <a:latin typeface="Consolas" panose="020B0609020204030204" pitchFamily="49" charset="0"/>
              </a:rPr>
              <a:t>items()</a:t>
            </a:r>
          </a:p>
        </p:txBody>
      </p:sp>
      <p:sp>
        <p:nvSpPr>
          <p:cNvPr id="15" name="Rectangle 14"/>
          <p:cNvSpPr/>
          <p:nvPr/>
        </p:nvSpPr>
        <p:spPr>
          <a:xfrm>
            <a:off x="10510975" y="5340392"/>
            <a:ext cx="1117614" cy="430887"/>
          </a:xfrm>
          <a:prstGeom prst="rect">
            <a:avLst/>
          </a:prstGeom>
          <a:solidFill>
            <a:schemeClr val="accent1">
              <a:lumMod val="75000"/>
            </a:schemeClr>
          </a:solidFill>
        </p:spPr>
        <p:txBody>
          <a:bodyPr wrap="none">
            <a:spAutoFit/>
          </a:bodyPr>
          <a:lstStyle/>
          <a:p>
            <a:r>
              <a:rPr lang="vi-VN" sz="2200" dirty="0">
                <a:solidFill>
                  <a:schemeClr val="bg1"/>
                </a:solidFill>
                <a:latin typeface="Consolas" panose="020B0609020204030204" pitchFamily="49" charset="0"/>
              </a:rPr>
              <a:t>keys()</a:t>
            </a:r>
          </a:p>
        </p:txBody>
      </p:sp>
      <p:sp>
        <p:nvSpPr>
          <p:cNvPr id="17" name="Rectangle 16"/>
          <p:cNvSpPr/>
          <p:nvPr/>
        </p:nvSpPr>
        <p:spPr>
          <a:xfrm>
            <a:off x="7721736" y="4995329"/>
            <a:ext cx="1428596" cy="430887"/>
          </a:xfrm>
          <a:prstGeom prst="rect">
            <a:avLst/>
          </a:prstGeom>
          <a:solidFill>
            <a:schemeClr val="accent1">
              <a:lumMod val="75000"/>
            </a:schemeClr>
          </a:solidFill>
        </p:spPr>
        <p:txBody>
          <a:bodyPr wrap="none">
            <a:spAutoFit/>
          </a:bodyPr>
          <a:lstStyle/>
          <a:p>
            <a:r>
              <a:rPr lang="vi-VN" sz="2200" dirty="0">
                <a:solidFill>
                  <a:schemeClr val="bg1"/>
                </a:solidFill>
                <a:latin typeface="Consolas" panose="020B0609020204030204" pitchFamily="49" charset="0"/>
              </a:rPr>
              <a:t>values()</a:t>
            </a:r>
          </a:p>
        </p:txBody>
      </p:sp>
    </p:spTree>
    <p:extLst>
      <p:ext uri="{BB962C8B-B14F-4D97-AF65-F5344CB8AC3E}">
        <p14:creationId xmlns:p14="http://schemas.microsoft.com/office/powerpoint/2010/main" val="408274261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61</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smtClean="0">
                <a:solidFill>
                  <a:srgbClr val="005064"/>
                </a:solidFill>
                <a:latin typeface="Arial" panose="020B0604020202020204" pitchFamily="34" charset="0"/>
                <a:cs typeface="Arial" panose="020B0604020202020204" pitchFamily="34" charset="0"/>
                <a:sym typeface="Wingdings" panose="05000000000000000000" pitchFamily="2" charset="2"/>
              </a:rPr>
              <a:t>Built-in functions</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70541"/>
          </a:xfrm>
          <a:prstGeom prst="rect">
            <a:avLst/>
          </a:prstGeom>
        </p:spPr>
        <p:txBody>
          <a:bodyPr wrap="square">
            <a:spAutoFit/>
          </a:bodyPr>
          <a:lstStyle/>
          <a:p>
            <a:pPr algn="r">
              <a:lnSpc>
                <a:spcPct val="120000"/>
              </a:lnSpc>
            </a:pPr>
            <a:r>
              <a:rPr lang="en-US" sz="2800" b="1" dirty="0" smtClean="0">
                <a:solidFill>
                  <a:schemeClr val="bg1"/>
                </a:solidFill>
                <a:latin typeface="Bahnschrift SemiBold" panose="020B0502040204020203" pitchFamily="34" charset="0"/>
                <a:cs typeface="Arial" panose="020B0604020202020204" pitchFamily="34" charset="0"/>
              </a:rPr>
              <a:t>Python dictionary </a:t>
            </a:r>
          </a:p>
        </p:txBody>
      </p:sp>
      <p:sp>
        <p:nvSpPr>
          <p:cNvPr id="28" name="Rectangle 27"/>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smtClean="0">
                <a:solidFill>
                  <a:schemeClr val="bg2">
                    <a:lumMod val="50000"/>
                  </a:schemeClr>
                </a:solidFill>
                <a:latin typeface="Arial" panose="020B0604020202020204" pitchFamily="34" charset="0"/>
                <a:cs typeface="Arial" panose="020B0604020202020204" pitchFamily="34" charset="0"/>
              </a:rPr>
              <a:t>BÀI 3</a:t>
            </a:r>
          </a:p>
          <a:p>
            <a:pPr algn="ctr"/>
            <a:r>
              <a:rPr lang="en-US" sz="2400" dirty="0" smtClean="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smtClean="0">
                <a:solidFill>
                  <a:schemeClr val="bg1">
                    <a:lumMod val="50000"/>
                  </a:schemeClr>
                </a:solidFill>
                <a:latin typeface="Arial" panose="020B0604020202020204" pitchFamily="34" charset="0"/>
                <a:cs typeface="Arial" panose="020B0604020202020204" pitchFamily="34" charset="0"/>
              </a:rPr>
              <a:t> </a:t>
            </a:r>
            <a:r>
              <a:rPr lang="en-US" sz="2400" dirty="0" smtClean="0">
                <a:solidFill>
                  <a:schemeClr val="bg1">
                    <a:lumMod val="50000"/>
                  </a:schemeClr>
                </a:solidFill>
                <a:latin typeface="Bahnschrift Light" panose="020B0502040204020203" pitchFamily="34" charset="0"/>
                <a:cs typeface="Arial" panose="020B0604020202020204" pitchFamily="34" charset="0"/>
              </a:rPr>
              <a:t>List</a:t>
            </a:r>
            <a:endParaRPr lang="en-US" sz="2400" dirty="0">
              <a:solidFill>
                <a:schemeClr val="bg1">
                  <a:lumMod val="50000"/>
                </a:schemeClr>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a:t>
            </a:r>
            <a:r>
              <a:rPr lang="en-US" sz="2400" dirty="0" smtClean="0">
                <a:solidFill>
                  <a:schemeClr val="bg1">
                    <a:lumMod val="50000"/>
                  </a:schemeClr>
                </a:solidFill>
                <a:latin typeface="Bahnschrift Light" panose="020B0502040204020203" pitchFamily="34" charset="0"/>
                <a:cs typeface="Arial" panose="020B0604020202020204" pitchFamily="34" charset="0"/>
              </a:rPr>
              <a:t>Tuple</a:t>
            </a:r>
            <a:endParaRPr lang="en-US" sz="2400" dirty="0">
              <a:solidFill>
                <a:schemeClr val="bg1">
                  <a:lumMod val="50000"/>
                </a:schemeClr>
              </a:solidFill>
              <a:latin typeface="Bahnschrift Light" panose="020B0502040204020203" pitchFamily="34" charset="0"/>
              <a:cs typeface="Arial" panose="020B0604020202020204" pitchFamily="34" charset="0"/>
            </a:endParaRPr>
          </a:p>
          <a:p>
            <a:pPr>
              <a:lnSpc>
                <a:spcPct val="150000"/>
              </a:lnSpc>
            </a:pPr>
            <a:r>
              <a:rPr lang="en-US" sz="2400" b="1" dirty="0" smtClean="0">
                <a:solidFill>
                  <a:srgbClr val="0000FF"/>
                </a:solidFill>
                <a:latin typeface="Bahnschrift Light" panose="020B0502040204020203" pitchFamily="34" charset="0"/>
                <a:cs typeface="Arial" panose="020B0604020202020204" pitchFamily="34" charset="0"/>
              </a:rPr>
              <a:t> </a:t>
            </a:r>
            <a:r>
              <a:rPr lang="en-US" sz="2400" dirty="0" smtClean="0">
                <a:solidFill>
                  <a:schemeClr val="tx1">
                    <a:lumMod val="50000"/>
                    <a:lumOff val="50000"/>
                  </a:schemeClr>
                </a:solidFill>
                <a:latin typeface="Bahnschrift Light" panose="020B0502040204020203" pitchFamily="34" charset="0"/>
                <a:cs typeface="Arial" panose="020B0604020202020204" pitchFamily="34" charset="0"/>
              </a:rPr>
              <a:t>Set</a:t>
            </a:r>
            <a:endParaRPr lang="en-US" sz="2400" dirty="0">
              <a:solidFill>
                <a:schemeClr val="tx1">
                  <a:lumMod val="50000"/>
                  <a:lumOff val="50000"/>
                </a:schemeClr>
              </a:solidFill>
              <a:latin typeface="Bahnschrift Light" panose="020B0502040204020203" pitchFamily="34" charset="0"/>
              <a:cs typeface="Arial" panose="020B0604020202020204" pitchFamily="34" charset="0"/>
            </a:endParaRPr>
          </a:p>
          <a:p>
            <a:pPr>
              <a:lnSpc>
                <a:spcPct val="150000"/>
              </a:lnSpc>
            </a:pPr>
            <a:r>
              <a:rPr lang="en-US" sz="2400" b="1" dirty="0" smtClean="0">
                <a:solidFill>
                  <a:srgbClr val="0000FF"/>
                </a:solidFill>
                <a:latin typeface="Bahnschrift Light" panose="020B0502040204020203" pitchFamily="34" charset="0"/>
                <a:cs typeface="Arial" panose="020B0604020202020204" pitchFamily="34" charset="0"/>
              </a:rPr>
              <a:t> Dictionary</a:t>
            </a: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smtClean="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16" name="Rectangle 15"/>
          <p:cNvSpPr/>
          <p:nvPr/>
        </p:nvSpPr>
        <p:spPr>
          <a:xfrm>
            <a:off x="2228864" y="2107825"/>
            <a:ext cx="9817663" cy="600164"/>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rPr>
              <a:t>Kiểm tra xem mọi key đều True:			</a:t>
            </a:r>
            <a:r>
              <a:rPr lang="vi-VN" sz="2200" dirty="0" smtClean="0">
                <a:solidFill>
                  <a:srgbClr val="C00000"/>
                </a:solidFill>
                <a:latin typeface="Arial" panose="020B0604020202020204" pitchFamily="34" charset="0"/>
                <a:cs typeface="Arial" panose="020B0604020202020204" pitchFamily="34" charset="0"/>
              </a:rPr>
              <a:t>all()</a:t>
            </a:r>
          </a:p>
        </p:txBody>
      </p:sp>
      <p:sp>
        <p:nvSpPr>
          <p:cNvPr id="22" name="Rectangle 21"/>
          <p:cNvSpPr/>
          <p:nvPr/>
        </p:nvSpPr>
        <p:spPr>
          <a:xfrm>
            <a:off x="2228865" y="2823023"/>
            <a:ext cx="9135822" cy="600164"/>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rPr>
              <a:t>Kiểm tra xem có key nào False:			</a:t>
            </a:r>
            <a:r>
              <a:rPr lang="vi-VN" sz="2200" dirty="0" smtClean="0">
                <a:solidFill>
                  <a:srgbClr val="C00000"/>
                </a:solidFill>
                <a:latin typeface="Arial" panose="020B0604020202020204" pitchFamily="34" charset="0"/>
                <a:cs typeface="Arial" panose="020B0604020202020204" pitchFamily="34" charset="0"/>
              </a:rPr>
              <a:t>any()</a:t>
            </a:r>
          </a:p>
        </p:txBody>
      </p:sp>
      <p:sp>
        <p:nvSpPr>
          <p:cNvPr id="23" name="Rectangle 22"/>
          <p:cNvSpPr/>
          <p:nvPr/>
        </p:nvSpPr>
        <p:spPr>
          <a:xfrm>
            <a:off x="2228865" y="3560982"/>
            <a:ext cx="9135822" cy="600164"/>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rPr>
              <a:t>Lấy số phần tử trong dict:				</a:t>
            </a:r>
            <a:r>
              <a:rPr lang="vi-VN" sz="2200" dirty="0" smtClean="0">
                <a:solidFill>
                  <a:srgbClr val="C00000"/>
                </a:solidFill>
                <a:latin typeface="Arial" panose="020B0604020202020204" pitchFamily="34" charset="0"/>
                <a:cs typeface="Arial" panose="020B0604020202020204" pitchFamily="34" charset="0"/>
              </a:rPr>
              <a:t>len()</a:t>
            </a:r>
          </a:p>
        </p:txBody>
      </p:sp>
      <p:sp>
        <p:nvSpPr>
          <p:cNvPr id="25" name="Rectangle 24"/>
          <p:cNvSpPr/>
          <p:nvPr/>
        </p:nvSpPr>
        <p:spPr>
          <a:xfrm>
            <a:off x="2228865" y="4338754"/>
            <a:ext cx="9135822" cy="536750"/>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rPr>
              <a:t>Sắp xếp các key trong dict:			</a:t>
            </a:r>
            <a:r>
              <a:rPr lang="vi-VN" sz="2200" dirty="0" smtClean="0">
                <a:solidFill>
                  <a:srgbClr val="C00000"/>
                </a:solidFill>
                <a:latin typeface="Arial" panose="020B0604020202020204" pitchFamily="34" charset="0"/>
                <a:cs typeface="Arial" panose="020B0604020202020204" pitchFamily="34" charset="0"/>
              </a:rPr>
              <a:t>sorted()</a:t>
            </a:r>
          </a:p>
        </p:txBody>
      </p:sp>
    </p:spTree>
    <p:extLst>
      <p:ext uri="{BB962C8B-B14F-4D97-AF65-F5344CB8AC3E}">
        <p14:creationId xmlns:p14="http://schemas.microsoft.com/office/powerpoint/2010/main" val="94737871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62</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algn="just">
              <a:lnSpc>
                <a:spcPct val="120000"/>
              </a:lnSpc>
            </a:pPr>
            <a:r>
              <a:rPr lang="vi-VN" sz="2400" b="1" dirty="0" smtClean="0">
                <a:solidFill>
                  <a:srgbClr val="C00000"/>
                </a:solidFill>
                <a:latin typeface="Arial" panose="020B0604020202020204" pitchFamily="34" charset="0"/>
                <a:cs typeface="Arial" panose="020B0604020202020204" pitchFamily="34" charset="0"/>
                <a:sym typeface="Wingdings" panose="05000000000000000000" pitchFamily="2" charset="2"/>
              </a:rPr>
              <a:t>  BÀI TẬP 3.6</a:t>
            </a:r>
            <a:endParaRPr lang="en-US" sz="2400" b="1" dirty="0">
              <a:solidFill>
                <a:srgbClr val="C00000"/>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70541"/>
          </a:xfrm>
          <a:prstGeom prst="rect">
            <a:avLst/>
          </a:prstGeom>
        </p:spPr>
        <p:txBody>
          <a:bodyPr wrap="square">
            <a:spAutoFit/>
          </a:bodyPr>
          <a:lstStyle/>
          <a:p>
            <a:pPr algn="r">
              <a:lnSpc>
                <a:spcPct val="120000"/>
              </a:lnSpc>
            </a:pPr>
            <a:r>
              <a:rPr lang="en-US" sz="2800" b="1" dirty="0" smtClean="0">
                <a:solidFill>
                  <a:schemeClr val="bg1"/>
                </a:solidFill>
                <a:latin typeface="Bahnschrift SemiBold" panose="020B0502040204020203" pitchFamily="34" charset="0"/>
                <a:cs typeface="Arial" panose="020B0604020202020204" pitchFamily="34" charset="0"/>
              </a:rPr>
              <a:t>Python dictionary </a:t>
            </a:r>
          </a:p>
        </p:txBody>
      </p:sp>
      <p:sp>
        <p:nvSpPr>
          <p:cNvPr id="28" name="Rectangle 27"/>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smtClean="0">
                <a:solidFill>
                  <a:schemeClr val="bg2">
                    <a:lumMod val="50000"/>
                  </a:schemeClr>
                </a:solidFill>
                <a:latin typeface="Arial" panose="020B0604020202020204" pitchFamily="34" charset="0"/>
                <a:cs typeface="Arial" panose="020B0604020202020204" pitchFamily="34" charset="0"/>
              </a:rPr>
              <a:t>BÀI 3</a:t>
            </a:r>
          </a:p>
          <a:p>
            <a:pPr algn="ctr"/>
            <a:r>
              <a:rPr lang="en-US" sz="2400" dirty="0" smtClean="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smtClean="0">
                <a:solidFill>
                  <a:schemeClr val="bg1">
                    <a:lumMod val="50000"/>
                  </a:schemeClr>
                </a:solidFill>
                <a:latin typeface="Arial" panose="020B0604020202020204" pitchFamily="34" charset="0"/>
                <a:cs typeface="Arial" panose="020B0604020202020204" pitchFamily="34" charset="0"/>
              </a:rPr>
              <a:t> </a:t>
            </a:r>
            <a:r>
              <a:rPr lang="en-US" sz="2400" dirty="0" smtClean="0">
                <a:solidFill>
                  <a:schemeClr val="bg1">
                    <a:lumMod val="50000"/>
                  </a:schemeClr>
                </a:solidFill>
                <a:latin typeface="Bahnschrift Light" panose="020B0502040204020203" pitchFamily="34" charset="0"/>
                <a:cs typeface="Arial" panose="020B0604020202020204" pitchFamily="34" charset="0"/>
              </a:rPr>
              <a:t>List</a:t>
            </a:r>
            <a:endParaRPr lang="en-US" sz="2400" dirty="0">
              <a:solidFill>
                <a:schemeClr val="bg1">
                  <a:lumMod val="50000"/>
                </a:schemeClr>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a:t>
            </a:r>
            <a:r>
              <a:rPr lang="en-US" sz="2400" dirty="0" smtClean="0">
                <a:solidFill>
                  <a:schemeClr val="bg1">
                    <a:lumMod val="50000"/>
                  </a:schemeClr>
                </a:solidFill>
                <a:latin typeface="Bahnschrift Light" panose="020B0502040204020203" pitchFamily="34" charset="0"/>
                <a:cs typeface="Arial" panose="020B0604020202020204" pitchFamily="34" charset="0"/>
              </a:rPr>
              <a:t>Tuple</a:t>
            </a:r>
            <a:endParaRPr lang="en-US" sz="2400" dirty="0">
              <a:solidFill>
                <a:schemeClr val="bg1">
                  <a:lumMod val="50000"/>
                </a:schemeClr>
              </a:solidFill>
              <a:latin typeface="Bahnschrift Light" panose="020B0502040204020203" pitchFamily="34" charset="0"/>
              <a:cs typeface="Arial" panose="020B0604020202020204" pitchFamily="34" charset="0"/>
            </a:endParaRPr>
          </a:p>
          <a:p>
            <a:pPr>
              <a:lnSpc>
                <a:spcPct val="150000"/>
              </a:lnSpc>
            </a:pPr>
            <a:r>
              <a:rPr lang="en-US" sz="2400" b="1" dirty="0" smtClean="0">
                <a:solidFill>
                  <a:srgbClr val="0000FF"/>
                </a:solidFill>
                <a:latin typeface="Bahnschrift Light" panose="020B0502040204020203" pitchFamily="34" charset="0"/>
                <a:cs typeface="Arial" panose="020B0604020202020204" pitchFamily="34" charset="0"/>
              </a:rPr>
              <a:t> </a:t>
            </a:r>
            <a:r>
              <a:rPr lang="en-US" sz="2400" dirty="0" smtClean="0">
                <a:solidFill>
                  <a:schemeClr val="tx1">
                    <a:lumMod val="50000"/>
                    <a:lumOff val="50000"/>
                  </a:schemeClr>
                </a:solidFill>
                <a:latin typeface="Bahnschrift Light" panose="020B0502040204020203" pitchFamily="34" charset="0"/>
                <a:cs typeface="Arial" panose="020B0604020202020204" pitchFamily="34" charset="0"/>
              </a:rPr>
              <a:t>Set</a:t>
            </a:r>
            <a:endParaRPr lang="en-US" sz="2400" dirty="0">
              <a:solidFill>
                <a:schemeClr val="tx1">
                  <a:lumMod val="50000"/>
                  <a:lumOff val="50000"/>
                </a:schemeClr>
              </a:solidFill>
              <a:latin typeface="Bahnschrift Light" panose="020B0502040204020203" pitchFamily="34" charset="0"/>
              <a:cs typeface="Arial" panose="020B0604020202020204" pitchFamily="34" charset="0"/>
            </a:endParaRPr>
          </a:p>
          <a:p>
            <a:pPr>
              <a:lnSpc>
                <a:spcPct val="150000"/>
              </a:lnSpc>
            </a:pPr>
            <a:r>
              <a:rPr lang="en-US" sz="2400" b="1" dirty="0" smtClean="0">
                <a:solidFill>
                  <a:srgbClr val="0000FF"/>
                </a:solidFill>
                <a:latin typeface="Bahnschrift Light" panose="020B0502040204020203" pitchFamily="34" charset="0"/>
                <a:cs typeface="Arial" panose="020B0604020202020204" pitchFamily="34" charset="0"/>
              </a:rPr>
              <a:t> Dictionary</a:t>
            </a: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smtClean="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16" name="Rectangle 15"/>
          <p:cNvSpPr/>
          <p:nvPr/>
        </p:nvSpPr>
        <p:spPr>
          <a:xfrm>
            <a:off x="2228864" y="2019398"/>
            <a:ext cx="9817663" cy="3647152"/>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rPr>
              <a:t>Tạo một từ điển chứa tập các mục về ID, Họ và tên của các sinh viên trong một lớp học. In từ điển ra màn hình.</a:t>
            </a:r>
          </a:p>
          <a:p>
            <a:pPr marL="342900" indent="-342900">
              <a:lnSpc>
                <a:spcPct val="15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rPr>
              <a:t>Cho biết sinh viên có mã “2020601001” có trong từ điển hay không? Nếu có, hãy cho biết Họ và tên của sinh viên đó.</a:t>
            </a:r>
          </a:p>
          <a:p>
            <a:pPr marL="342900" indent="-342900">
              <a:lnSpc>
                <a:spcPct val="15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rPr>
              <a:t>Hãy sao chép các sinh viên có mã là số chẵn sang một từ điển mới. In kết quả ra màn hình.</a:t>
            </a:r>
          </a:p>
          <a:p>
            <a:pPr marL="342900" indent="-342900">
              <a:lnSpc>
                <a:spcPct val="150000"/>
              </a:lnSpc>
              <a:buFont typeface="Courier New" panose="02070309020205020404" pitchFamily="49" charset="0"/>
              <a:buChar char="o"/>
            </a:pPr>
            <a:endParaRPr lang="vi-VN" sz="2200" dirty="0" smtClean="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508554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63</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535531"/>
          </a:xfrm>
          <a:prstGeom prst="rect">
            <a:avLst/>
          </a:prstGeom>
        </p:spPr>
        <p:txBody>
          <a:bodyPr wrap="square">
            <a:spAutoFit/>
          </a:bodyPr>
          <a:lstStyle/>
          <a:p>
            <a:pPr algn="just">
              <a:lnSpc>
                <a:spcPct val="120000"/>
              </a:lnSpc>
            </a:pPr>
            <a:r>
              <a:rPr lang="vi-VN" sz="2400" b="1" dirty="0" smtClean="0">
                <a:solidFill>
                  <a:srgbClr val="C00000"/>
                </a:solidFill>
                <a:latin typeface="Arial" panose="020B0604020202020204" pitchFamily="34" charset="0"/>
                <a:cs typeface="Arial" panose="020B0604020202020204" pitchFamily="34" charset="0"/>
                <a:sym typeface="Wingdings" panose="05000000000000000000" pitchFamily="2" charset="2"/>
              </a:rPr>
              <a:t>  BÀI TẬP 3.7</a:t>
            </a:r>
            <a:endParaRPr lang="en-US" sz="2400" b="1" dirty="0">
              <a:solidFill>
                <a:srgbClr val="C00000"/>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70541"/>
          </a:xfrm>
          <a:prstGeom prst="rect">
            <a:avLst/>
          </a:prstGeom>
        </p:spPr>
        <p:txBody>
          <a:bodyPr wrap="square">
            <a:spAutoFit/>
          </a:bodyPr>
          <a:lstStyle/>
          <a:p>
            <a:pPr algn="r">
              <a:lnSpc>
                <a:spcPct val="120000"/>
              </a:lnSpc>
            </a:pPr>
            <a:r>
              <a:rPr lang="en-US" sz="2800" b="1" dirty="0" smtClean="0">
                <a:solidFill>
                  <a:schemeClr val="bg1"/>
                </a:solidFill>
                <a:latin typeface="Bahnschrift SemiBold" panose="020B0502040204020203" pitchFamily="34" charset="0"/>
                <a:cs typeface="Arial" panose="020B0604020202020204" pitchFamily="34" charset="0"/>
              </a:rPr>
              <a:t>Python dictionary </a:t>
            </a:r>
          </a:p>
        </p:txBody>
      </p:sp>
      <p:sp>
        <p:nvSpPr>
          <p:cNvPr id="28" name="Rectangle 27"/>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smtClean="0">
                <a:solidFill>
                  <a:schemeClr val="bg2">
                    <a:lumMod val="50000"/>
                  </a:schemeClr>
                </a:solidFill>
                <a:latin typeface="Arial" panose="020B0604020202020204" pitchFamily="34" charset="0"/>
                <a:cs typeface="Arial" panose="020B0604020202020204" pitchFamily="34" charset="0"/>
              </a:rPr>
              <a:t>BÀI 3</a:t>
            </a:r>
          </a:p>
          <a:p>
            <a:pPr algn="ctr"/>
            <a:r>
              <a:rPr lang="en-US" sz="2400" dirty="0" smtClean="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smtClean="0">
                <a:solidFill>
                  <a:schemeClr val="bg1">
                    <a:lumMod val="50000"/>
                  </a:schemeClr>
                </a:solidFill>
                <a:latin typeface="Arial" panose="020B0604020202020204" pitchFamily="34" charset="0"/>
                <a:cs typeface="Arial" panose="020B0604020202020204" pitchFamily="34" charset="0"/>
              </a:rPr>
              <a:t> </a:t>
            </a:r>
            <a:r>
              <a:rPr lang="en-US" sz="2400" dirty="0" smtClean="0">
                <a:solidFill>
                  <a:schemeClr val="bg1">
                    <a:lumMod val="50000"/>
                  </a:schemeClr>
                </a:solidFill>
                <a:latin typeface="Bahnschrift Light" panose="020B0502040204020203" pitchFamily="34" charset="0"/>
                <a:cs typeface="Arial" panose="020B0604020202020204" pitchFamily="34" charset="0"/>
              </a:rPr>
              <a:t>List</a:t>
            </a:r>
            <a:endParaRPr lang="en-US" sz="2400" dirty="0">
              <a:solidFill>
                <a:schemeClr val="bg1">
                  <a:lumMod val="50000"/>
                </a:schemeClr>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a:t>
            </a:r>
            <a:r>
              <a:rPr lang="en-US" sz="2400" dirty="0" smtClean="0">
                <a:solidFill>
                  <a:schemeClr val="bg1">
                    <a:lumMod val="50000"/>
                  </a:schemeClr>
                </a:solidFill>
                <a:latin typeface="Bahnschrift Light" panose="020B0502040204020203" pitchFamily="34" charset="0"/>
                <a:cs typeface="Arial" panose="020B0604020202020204" pitchFamily="34" charset="0"/>
              </a:rPr>
              <a:t>Tuple</a:t>
            </a:r>
            <a:endParaRPr lang="en-US" sz="2400" dirty="0">
              <a:solidFill>
                <a:schemeClr val="bg1">
                  <a:lumMod val="50000"/>
                </a:schemeClr>
              </a:solidFill>
              <a:latin typeface="Bahnschrift Light" panose="020B0502040204020203" pitchFamily="34" charset="0"/>
              <a:cs typeface="Arial" panose="020B0604020202020204" pitchFamily="34" charset="0"/>
            </a:endParaRPr>
          </a:p>
          <a:p>
            <a:pPr>
              <a:lnSpc>
                <a:spcPct val="150000"/>
              </a:lnSpc>
            </a:pPr>
            <a:r>
              <a:rPr lang="en-US" sz="2400" b="1" dirty="0" smtClean="0">
                <a:solidFill>
                  <a:srgbClr val="0000FF"/>
                </a:solidFill>
                <a:latin typeface="Bahnschrift Light" panose="020B0502040204020203" pitchFamily="34" charset="0"/>
                <a:cs typeface="Arial" panose="020B0604020202020204" pitchFamily="34" charset="0"/>
              </a:rPr>
              <a:t> </a:t>
            </a:r>
            <a:r>
              <a:rPr lang="en-US" sz="2400" dirty="0" smtClean="0">
                <a:solidFill>
                  <a:schemeClr val="tx1">
                    <a:lumMod val="50000"/>
                    <a:lumOff val="50000"/>
                  </a:schemeClr>
                </a:solidFill>
                <a:latin typeface="Bahnschrift Light" panose="020B0502040204020203" pitchFamily="34" charset="0"/>
                <a:cs typeface="Arial" panose="020B0604020202020204" pitchFamily="34" charset="0"/>
              </a:rPr>
              <a:t>Set</a:t>
            </a:r>
            <a:endParaRPr lang="en-US" sz="2400" dirty="0">
              <a:solidFill>
                <a:schemeClr val="tx1">
                  <a:lumMod val="50000"/>
                  <a:lumOff val="50000"/>
                </a:schemeClr>
              </a:solidFill>
              <a:latin typeface="Bahnschrift Light" panose="020B0502040204020203" pitchFamily="34" charset="0"/>
              <a:cs typeface="Arial" panose="020B0604020202020204" pitchFamily="34" charset="0"/>
            </a:endParaRPr>
          </a:p>
          <a:p>
            <a:pPr>
              <a:lnSpc>
                <a:spcPct val="150000"/>
              </a:lnSpc>
            </a:pPr>
            <a:r>
              <a:rPr lang="en-US" sz="2400" b="1" dirty="0" smtClean="0">
                <a:solidFill>
                  <a:srgbClr val="0000FF"/>
                </a:solidFill>
                <a:latin typeface="Bahnschrift Light" panose="020B0502040204020203" pitchFamily="34" charset="0"/>
                <a:cs typeface="Arial" panose="020B0604020202020204" pitchFamily="34" charset="0"/>
              </a:rPr>
              <a:t> Dictionary</a:t>
            </a: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smtClean="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16" name="Rectangle 15"/>
          <p:cNvSpPr/>
          <p:nvPr/>
        </p:nvSpPr>
        <p:spPr>
          <a:xfrm>
            <a:off x="2228864" y="1689903"/>
            <a:ext cx="9817663" cy="537391"/>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rPr>
              <a:t>Tạo một từ điển chứa nội dung của một file config như sau:</a:t>
            </a:r>
          </a:p>
        </p:txBody>
      </p:sp>
      <p:sp>
        <p:nvSpPr>
          <p:cNvPr id="17" name="Rectangle 16"/>
          <p:cNvSpPr/>
          <p:nvPr/>
        </p:nvSpPr>
        <p:spPr>
          <a:xfrm>
            <a:off x="7739938" y="2523237"/>
            <a:ext cx="3662484" cy="1785104"/>
          </a:xfrm>
          <a:prstGeom prst="rect">
            <a:avLst/>
          </a:prstGeom>
          <a:ln>
            <a:solidFill>
              <a:schemeClr val="accent1"/>
            </a:solidFill>
          </a:ln>
        </p:spPr>
        <p:txBody>
          <a:bodyPr wrap="square">
            <a:spAutoFit/>
          </a:bodyPr>
          <a:lstStyle/>
          <a:p>
            <a:r>
              <a:rPr lang="vi-VN" sz="2200" dirty="0" smtClean="0">
                <a:solidFill>
                  <a:srgbClr val="0070C0"/>
                </a:solidFill>
                <a:latin typeface="Arial" panose="020B0604020202020204" pitchFamily="34" charset="0"/>
                <a:cs typeface="Arial" panose="020B0604020202020204" pitchFamily="34" charset="0"/>
              </a:rPr>
              <a:t>Date		15:03:22</a:t>
            </a:r>
          </a:p>
          <a:p>
            <a:r>
              <a:rPr lang="vi-VN" sz="2200" dirty="0" smtClean="0">
                <a:solidFill>
                  <a:srgbClr val="0070C0"/>
                </a:solidFill>
                <a:latin typeface="Arial" panose="020B0604020202020204" pitchFamily="34" charset="0"/>
                <a:cs typeface="Arial" panose="020B0604020202020204" pitchFamily="34" charset="0"/>
              </a:rPr>
              <a:t>Time		09:24:05</a:t>
            </a:r>
          </a:p>
          <a:p>
            <a:r>
              <a:rPr lang="vi-VN" sz="2200" dirty="0" smtClean="0">
                <a:solidFill>
                  <a:srgbClr val="0070C0"/>
                </a:solidFill>
                <a:latin typeface="Arial" panose="020B0604020202020204" pitchFamily="34" charset="0"/>
                <a:cs typeface="Arial" panose="020B0604020202020204" pitchFamily="34" charset="0"/>
              </a:rPr>
              <a:t>Server		HaUIJungle</a:t>
            </a:r>
          </a:p>
          <a:p>
            <a:r>
              <a:rPr lang="vi-VN" sz="2200" dirty="0" smtClean="0">
                <a:solidFill>
                  <a:srgbClr val="0070C0"/>
                </a:solidFill>
                <a:latin typeface="Arial" panose="020B0604020202020204" pitchFamily="34" charset="0"/>
                <a:cs typeface="Arial" panose="020B0604020202020204" pitchFamily="34" charset="0"/>
              </a:rPr>
              <a:t>Name		Root</a:t>
            </a:r>
          </a:p>
          <a:p>
            <a:r>
              <a:rPr lang="vi-VN" sz="2200" dirty="0" smtClean="0">
                <a:solidFill>
                  <a:srgbClr val="0070C0"/>
                </a:solidFill>
                <a:latin typeface="Arial" panose="020B0604020202020204" pitchFamily="34" charset="0"/>
                <a:cs typeface="Arial" panose="020B0604020202020204" pitchFamily="34" charset="0"/>
              </a:rPr>
              <a:t>Pass		****</a:t>
            </a:r>
          </a:p>
        </p:txBody>
      </p:sp>
      <p:sp>
        <p:nvSpPr>
          <p:cNvPr id="18" name="Rectangle 17"/>
          <p:cNvSpPr/>
          <p:nvPr/>
        </p:nvSpPr>
        <p:spPr>
          <a:xfrm>
            <a:off x="2228865" y="2353485"/>
            <a:ext cx="5060210" cy="615641"/>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rPr>
              <a:t>Bổ sung tham số: </a:t>
            </a:r>
            <a:r>
              <a:rPr lang="vi-VN" sz="2200" dirty="0" smtClean="0">
                <a:solidFill>
                  <a:srgbClr val="C00000"/>
                </a:solidFill>
                <a:latin typeface="Arial" panose="020B0604020202020204" pitchFamily="34" charset="0"/>
                <a:cs typeface="Arial" panose="020B0604020202020204" pitchFamily="34" charset="0"/>
              </a:rPr>
              <a:t>Status: Active</a:t>
            </a:r>
          </a:p>
        </p:txBody>
      </p:sp>
      <p:sp>
        <p:nvSpPr>
          <p:cNvPr id="19" name="Rectangle 18"/>
          <p:cNvSpPr/>
          <p:nvPr/>
        </p:nvSpPr>
        <p:spPr>
          <a:xfrm>
            <a:off x="2228864" y="2944563"/>
            <a:ext cx="5060210" cy="537391"/>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rPr>
              <a:t>Xóa thông tin về thời gian (</a:t>
            </a:r>
            <a:r>
              <a:rPr lang="vi-VN" sz="2200" dirty="0" smtClean="0">
                <a:solidFill>
                  <a:srgbClr val="C00000"/>
                </a:solidFill>
                <a:latin typeface="Arial" panose="020B0604020202020204" pitchFamily="34" charset="0"/>
                <a:cs typeface="Arial" panose="020B0604020202020204" pitchFamily="34" charset="0"/>
              </a:rPr>
              <a:t>Time</a:t>
            </a:r>
            <a:r>
              <a:rPr lang="vi-VN" sz="2200" dirty="0" smtClean="0">
                <a:solidFill>
                  <a:srgbClr val="0070C0"/>
                </a:solidFill>
                <a:latin typeface="Arial" panose="020B0604020202020204" pitchFamily="34" charset="0"/>
                <a:cs typeface="Arial" panose="020B0604020202020204" pitchFamily="34" charset="0"/>
              </a:rPr>
              <a:t>)</a:t>
            </a:r>
            <a:endParaRPr lang="vi-VN" sz="2200" dirty="0" smtClean="0">
              <a:solidFill>
                <a:srgbClr val="C00000"/>
              </a:solidFill>
              <a:latin typeface="Arial" panose="020B0604020202020204" pitchFamily="34" charset="0"/>
              <a:cs typeface="Arial" panose="020B0604020202020204" pitchFamily="34" charset="0"/>
            </a:endParaRPr>
          </a:p>
        </p:txBody>
      </p:sp>
      <p:sp>
        <p:nvSpPr>
          <p:cNvPr id="20" name="Rectangle 19"/>
          <p:cNvSpPr/>
          <p:nvPr/>
        </p:nvSpPr>
        <p:spPr>
          <a:xfrm>
            <a:off x="2228864" y="3560204"/>
            <a:ext cx="5060210" cy="537391"/>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rPr>
              <a:t>Sửa lại thông tin về Name = “Sa”</a:t>
            </a:r>
            <a:endParaRPr lang="vi-VN" sz="2200" dirty="0" smtClean="0">
              <a:solidFill>
                <a:srgbClr val="C00000"/>
              </a:solidFill>
              <a:latin typeface="Arial" panose="020B0604020202020204" pitchFamily="34" charset="0"/>
              <a:cs typeface="Arial" panose="020B0604020202020204" pitchFamily="34" charset="0"/>
            </a:endParaRPr>
          </a:p>
        </p:txBody>
      </p:sp>
      <p:sp>
        <p:nvSpPr>
          <p:cNvPr id="21" name="Rectangle 20"/>
          <p:cNvSpPr/>
          <p:nvPr/>
        </p:nvSpPr>
        <p:spPr>
          <a:xfrm>
            <a:off x="2228864" y="4262535"/>
            <a:ext cx="5060210" cy="1107996"/>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rPr>
              <a:t>Kiểm tra xem trong từ điển có chứa thông tin về “Server” hay chưa.</a:t>
            </a:r>
            <a:endParaRPr lang="vi-VN" sz="2200" dirty="0" smtClean="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893198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64</a:t>
            </a:fld>
            <a:endParaRPr lang="ru-RU" b="1" dirty="0">
              <a:solidFill>
                <a:schemeClr val="bg1"/>
              </a:solidFill>
            </a:endParaRPr>
          </a:p>
        </p:txBody>
      </p:sp>
      <p:sp>
        <p:nvSpPr>
          <p:cNvPr id="13" name="Rectangle 12"/>
          <p:cNvSpPr/>
          <p:nvPr/>
        </p:nvSpPr>
        <p:spPr>
          <a:xfrm>
            <a:off x="5689599" y="6470202"/>
            <a:ext cx="4396509" cy="402611"/>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0" name="Rectangle 19"/>
          <p:cNvSpPr/>
          <p:nvPr/>
        </p:nvSpPr>
        <p:spPr>
          <a:xfrm>
            <a:off x="1288452" y="2543436"/>
            <a:ext cx="9615095" cy="1411669"/>
          </a:xfrm>
          <a:prstGeom prst="rect">
            <a:avLst/>
          </a:prstGeom>
        </p:spPr>
        <p:txBody>
          <a:bodyPr wrap="square">
            <a:spAutoFit/>
          </a:bodyPr>
          <a:lstStyle/>
          <a:p>
            <a:pPr algn="ctr">
              <a:lnSpc>
                <a:spcPct val="120000"/>
              </a:lnSpc>
            </a:pPr>
            <a:r>
              <a:rPr lang="en-US" sz="8000" b="1" dirty="0" smtClean="0">
                <a:solidFill>
                  <a:srgbClr val="005064"/>
                </a:solidFill>
                <a:latin typeface="Bahnschrift SemiBold" panose="020B0502040204020203" pitchFamily="34" charset="0"/>
                <a:cs typeface="Arial" panose="020B0604020202020204" pitchFamily="34" charset="0"/>
              </a:rPr>
              <a:t>Python string</a:t>
            </a:r>
          </a:p>
        </p:txBody>
      </p:sp>
    </p:spTree>
    <p:extLst>
      <p:ext uri="{BB962C8B-B14F-4D97-AF65-F5344CB8AC3E}">
        <p14:creationId xmlns:p14="http://schemas.microsoft.com/office/powerpoint/2010/main" val="78841105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65</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smtClean="0">
                <a:solidFill>
                  <a:srgbClr val="005064"/>
                </a:solidFill>
                <a:latin typeface="Arial" panose="020B0604020202020204" pitchFamily="34" charset="0"/>
                <a:cs typeface="Arial" panose="020B0604020202020204" pitchFamily="34" charset="0"/>
                <a:sym typeface="Wingdings" panose="05000000000000000000" pitchFamily="2" charset="2"/>
              </a:rPr>
              <a:t>Hằng xâu</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70541"/>
          </a:xfrm>
          <a:prstGeom prst="rect">
            <a:avLst/>
          </a:prstGeom>
        </p:spPr>
        <p:txBody>
          <a:bodyPr wrap="square">
            <a:spAutoFit/>
          </a:bodyPr>
          <a:lstStyle/>
          <a:p>
            <a:pPr algn="r">
              <a:lnSpc>
                <a:spcPct val="120000"/>
              </a:lnSpc>
            </a:pPr>
            <a:r>
              <a:rPr lang="en-US" sz="2800" b="1" dirty="0" smtClean="0">
                <a:solidFill>
                  <a:schemeClr val="bg1"/>
                </a:solidFill>
                <a:latin typeface="Bahnschrift SemiBold" panose="020B0502040204020203" pitchFamily="34" charset="0"/>
                <a:cs typeface="Arial" panose="020B0604020202020204" pitchFamily="34" charset="0"/>
              </a:rPr>
              <a:t>Python string </a:t>
            </a:r>
          </a:p>
        </p:txBody>
      </p:sp>
      <p:sp>
        <p:nvSpPr>
          <p:cNvPr id="28" name="Rectangle 27"/>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smtClean="0">
                <a:solidFill>
                  <a:schemeClr val="bg2">
                    <a:lumMod val="50000"/>
                  </a:schemeClr>
                </a:solidFill>
                <a:latin typeface="Arial" panose="020B0604020202020204" pitchFamily="34" charset="0"/>
                <a:cs typeface="Arial" panose="020B0604020202020204" pitchFamily="34" charset="0"/>
              </a:rPr>
              <a:t>BÀI 3</a:t>
            </a:r>
          </a:p>
          <a:p>
            <a:pPr algn="ctr"/>
            <a:r>
              <a:rPr lang="en-US" sz="2400" dirty="0" smtClean="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smtClean="0">
                <a:solidFill>
                  <a:schemeClr val="bg1">
                    <a:lumMod val="50000"/>
                  </a:schemeClr>
                </a:solidFill>
                <a:latin typeface="Arial" panose="020B0604020202020204" pitchFamily="34" charset="0"/>
                <a:cs typeface="Arial" panose="020B0604020202020204" pitchFamily="34" charset="0"/>
              </a:rPr>
              <a:t> </a:t>
            </a:r>
            <a:r>
              <a:rPr lang="en-US" sz="2400" dirty="0" smtClean="0">
                <a:solidFill>
                  <a:schemeClr val="bg1">
                    <a:lumMod val="50000"/>
                  </a:schemeClr>
                </a:solidFill>
                <a:latin typeface="Bahnschrift Light" panose="020B0502040204020203" pitchFamily="34" charset="0"/>
                <a:cs typeface="Arial" panose="020B0604020202020204" pitchFamily="34" charset="0"/>
              </a:rPr>
              <a:t>List</a:t>
            </a:r>
            <a:endParaRPr lang="en-US" sz="2400" dirty="0">
              <a:solidFill>
                <a:schemeClr val="bg1">
                  <a:lumMod val="50000"/>
                </a:schemeClr>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a:t>
            </a:r>
            <a:r>
              <a:rPr lang="en-US" sz="2400" dirty="0" smtClean="0">
                <a:solidFill>
                  <a:schemeClr val="bg1">
                    <a:lumMod val="50000"/>
                  </a:schemeClr>
                </a:solidFill>
                <a:latin typeface="Bahnschrift Light" panose="020B0502040204020203" pitchFamily="34" charset="0"/>
                <a:cs typeface="Arial" panose="020B0604020202020204" pitchFamily="34" charset="0"/>
              </a:rPr>
              <a:t>Tuple</a:t>
            </a:r>
            <a:endParaRPr lang="en-US" sz="2400" dirty="0">
              <a:solidFill>
                <a:schemeClr val="bg1">
                  <a:lumMod val="50000"/>
                </a:schemeClr>
              </a:solidFill>
              <a:latin typeface="Bahnschrift Light" panose="020B0502040204020203" pitchFamily="34" charset="0"/>
              <a:cs typeface="Arial" panose="020B0604020202020204" pitchFamily="34" charset="0"/>
            </a:endParaRPr>
          </a:p>
          <a:p>
            <a:pPr>
              <a:lnSpc>
                <a:spcPct val="150000"/>
              </a:lnSpc>
            </a:pPr>
            <a:r>
              <a:rPr lang="en-US" sz="2400" b="1" dirty="0" smtClean="0">
                <a:solidFill>
                  <a:srgbClr val="0000FF"/>
                </a:solidFill>
                <a:latin typeface="Bahnschrift Light" panose="020B0502040204020203" pitchFamily="34" charset="0"/>
                <a:cs typeface="Arial" panose="020B0604020202020204" pitchFamily="34" charset="0"/>
              </a:rPr>
              <a:t> </a:t>
            </a:r>
            <a:r>
              <a:rPr lang="en-US" sz="2400" dirty="0" smtClean="0">
                <a:solidFill>
                  <a:schemeClr val="tx1">
                    <a:lumMod val="50000"/>
                    <a:lumOff val="50000"/>
                  </a:schemeClr>
                </a:solidFill>
                <a:latin typeface="Bahnschrift Light" panose="020B0502040204020203" pitchFamily="34" charset="0"/>
                <a:cs typeface="Arial" panose="020B0604020202020204" pitchFamily="34" charset="0"/>
              </a:rPr>
              <a:t>Set</a:t>
            </a:r>
            <a:endParaRPr lang="en-US" sz="2400" dirty="0">
              <a:solidFill>
                <a:schemeClr val="tx1">
                  <a:lumMod val="50000"/>
                  <a:lumOff val="50000"/>
                </a:schemeClr>
              </a:solidFill>
              <a:latin typeface="Bahnschrift Light" panose="020B0502040204020203" pitchFamily="34" charset="0"/>
              <a:cs typeface="Arial" panose="020B0604020202020204" pitchFamily="34" charset="0"/>
            </a:endParaRPr>
          </a:p>
          <a:p>
            <a:pPr>
              <a:lnSpc>
                <a:spcPct val="150000"/>
              </a:lnSpc>
            </a:pPr>
            <a:r>
              <a:rPr lang="en-US" sz="2400" b="1" dirty="0" smtClean="0">
                <a:solidFill>
                  <a:srgbClr val="0000FF"/>
                </a:solidFill>
                <a:latin typeface="Bahnschrift Light" panose="020B0502040204020203" pitchFamily="34" charset="0"/>
                <a:cs typeface="Arial" panose="020B0604020202020204" pitchFamily="34" charset="0"/>
              </a:rPr>
              <a:t> </a:t>
            </a:r>
            <a:r>
              <a:rPr lang="en-US" sz="2400" dirty="0" smtClean="0">
                <a:solidFill>
                  <a:schemeClr val="bg1">
                    <a:lumMod val="50000"/>
                  </a:schemeClr>
                </a:solidFill>
                <a:latin typeface="Bahnschrift Light" panose="020B0502040204020203" pitchFamily="34" charset="0"/>
                <a:cs typeface="Arial" panose="020B0604020202020204" pitchFamily="34" charset="0"/>
              </a:rPr>
              <a:t>Dictionary</a:t>
            </a: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a:t>
            </a:r>
            <a:r>
              <a:rPr lang="en-US" sz="2400" b="1" dirty="0" smtClean="0">
                <a:solidFill>
                  <a:srgbClr val="0000FF"/>
                </a:solidFill>
                <a:latin typeface="Bahnschrift Light" panose="020B0502040204020203" pitchFamily="34" charset="0"/>
                <a:cs typeface="Arial" panose="020B0604020202020204" pitchFamily="34" charset="0"/>
              </a:rPr>
              <a:t>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smtClean="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16" name="Rectangle 15"/>
          <p:cNvSpPr/>
          <p:nvPr/>
        </p:nvSpPr>
        <p:spPr>
          <a:xfrm>
            <a:off x="2228864" y="1689903"/>
            <a:ext cx="9817663" cy="577850"/>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rPr>
              <a:t>Các ký tự đặt giữa</a:t>
            </a:r>
            <a:r>
              <a:rPr lang="vi-VN" sz="2400" dirty="0" smtClean="0">
                <a:solidFill>
                  <a:srgbClr val="0070C0"/>
                </a:solidFill>
                <a:cs typeface="Arial" panose="020B0604020202020204" pitchFamily="34" charset="0"/>
              </a:rPr>
              <a:t>:</a:t>
            </a:r>
            <a:r>
              <a:rPr lang="vi-VN" sz="2400" b="1" dirty="0" smtClean="0">
                <a:solidFill>
                  <a:srgbClr val="0070C0"/>
                </a:solidFill>
                <a:cs typeface="Arial" panose="020B0604020202020204" pitchFamily="34" charset="0"/>
              </a:rPr>
              <a:t>      </a:t>
            </a:r>
            <a:r>
              <a:rPr lang="vi-VN" sz="2400" b="1" dirty="0" smtClean="0">
                <a:solidFill>
                  <a:srgbClr val="C00000"/>
                </a:solidFill>
                <a:cs typeface="Arial" panose="020B0604020202020204" pitchFamily="34" charset="0"/>
              </a:rPr>
              <a:t>‘ ‘</a:t>
            </a:r>
            <a:r>
              <a:rPr lang="vi-VN" sz="2400" b="1" dirty="0" smtClean="0">
                <a:solidFill>
                  <a:srgbClr val="0070C0"/>
                </a:solidFill>
                <a:cs typeface="Arial" panose="020B0604020202020204" pitchFamily="34" charset="0"/>
              </a:rPr>
              <a:t>,   </a:t>
            </a:r>
            <a:r>
              <a:rPr lang="vi-VN" sz="2400" b="1" dirty="0" smtClean="0">
                <a:solidFill>
                  <a:srgbClr val="00B050"/>
                </a:solidFill>
                <a:cs typeface="Arial" panose="020B0604020202020204" pitchFamily="34" charset="0"/>
              </a:rPr>
              <a:t>“ ”</a:t>
            </a:r>
            <a:r>
              <a:rPr lang="vi-VN" sz="2400" b="1" dirty="0" smtClean="0">
                <a:solidFill>
                  <a:srgbClr val="0070C0"/>
                </a:solidFill>
                <a:cs typeface="Arial" panose="020B0604020202020204" pitchFamily="34" charset="0"/>
              </a:rPr>
              <a:t>,  </a:t>
            </a:r>
            <a:r>
              <a:rPr lang="vi-VN" sz="2400" b="1" dirty="0" smtClean="0">
                <a:solidFill>
                  <a:srgbClr val="C00000"/>
                </a:solidFill>
                <a:cs typeface="Arial" panose="020B0604020202020204" pitchFamily="34" charset="0"/>
              </a:rPr>
              <a:t>’’’    ’’’</a:t>
            </a:r>
            <a:r>
              <a:rPr lang="vi-VN" sz="2400" b="1" dirty="0" smtClean="0">
                <a:solidFill>
                  <a:srgbClr val="0070C0"/>
                </a:solidFill>
                <a:cs typeface="Arial" panose="020B0604020202020204" pitchFamily="34" charset="0"/>
              </a:rPr>
              <a:t>,   </a:t>
            </a:r>
            <a:r>
              <a:rPr lang="vi-VN" sz="2400" b="1" dirty="0" smtClean="0">
                <a:solidFill>
                  <a:srgbClr val="00B050"/>
                </a:solidFill>
                <a:cs typeface="Arial" panose="020B0604020202020204" pitchFamily="34" charset="0"/>
              </a:rPr>
              <a:t>”””  ”””</a:t>
            </a:r>
          </a:p>
        </p:txBody>
      </p:sp>
      <p:sp>
        <p:nvSpPr>
          <p:cNvPr id="22" name="Rectangle 21"/>
          <p:cNvSpPr/>
          <p:nvPr/>
        </p:nvSpPr>
        <p:spPr>
          <a:xfrm>
            <a:off x="2228864" y="2431597"/>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smtClean="0">
                <a:solidFill>
                  <a:srgbClr val="005064"/>
                </a:solidFill>
                <a:latin typeface="Arial" panose="020B0604020202020204" pitchFamily="34" charset="0"/>
                <a:cs typeface="Arial" panose="020B0604020202020204" pitchFamily="34" charset="0"/>
                <a:sym typeface="Wingdings" panose="05000000000000000000" pitchFamily="2" charset="2"/>
              </a:rPr>
              <a:t>Truy xuất các ký tự trong xâu</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23" name="Rectangle 22"/>
          <p:cNvSpPr/>
          <p:nvPr/>
        </p:nvSpPr>
        <p:spPr>
          <a:xfrm>
            <a:off x="2228864" y="2938671"/>
            <a:ext cx="9817663" cy="537391"/>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rPr>
              <a:t>Sử dụng chỉ số (index): Chỉ số bắt đầu từ 0</a:t>
            </a:r>
            <a:endParaRPr lang="vi-VN" sz="2400" b="1" dirty="0" smtClean="0">
              <a:solidFill>
                <a:srgbClr val="00B050"/>
              </a:solidFill>
              <a:cs typeface="Arial" panose="020B0604020202020204" pitchFamily="34" charset="0"/>
            </a:endParaRPr>
          </a:p>
        </p:txBody>
      </p:sp>
      <p:sp>
        <p:nvSpPr>
          <p:cNvPr id="25" name="Rectangle 24"/>
          <p:cNvSpPr/>
          <p:nvPr/>
        </p:nvSpPr>
        <p:spPr>
          <a:xfrm>
            <a:off x="2228864" y="3461341"/>
            <a:ext cx="9817663" cy="537391"/>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b="1" dirty="0" smtClean="0">
                <a:solidFill>
                  <a:srgbClr val="C00000"/>
                </a:solidFill>
                <a:latin typeface="Arial" panose="020B0604020202020204" pitchFamily="34" charset="0"/>
                <a:cs typeface="Arial" panose="020B0604020202020204" pitchFamily="34" charset="0"/>
              </a:rPr>
              <a:t>Không thể thay đổi các ký tự trong xâu một khi nó được gán</a:t>
            </a:r>
            <a:endParaRPr lang="vi-VN" sz="2400" b="1" dirty="0" smtClean="0">
              <a:solidFill>
                <a:srgbClr val="C00000"/>
              </a:solidFill>
              <a:cs typeface="Arial" panose="020B0604020202020204" pitchFamily="34" charset="0"/>
            </a:endParaRPr>
          </a:p>
        </p:txBody>
      </p:sp>
      <p:sp>
        <p:nvSpPr>
          <p:cNvPr id="26" name="Rectangle 25"/>
          <p:cNvSpPr/>
          <p:nvPr/>
        </p:nvSpPr>
        <p:spPr>
          <a:xfrm>
            <a:off x="2228864" y="4143966"/>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smtClean="0">
                <a:solidFill>
                  <a:srgbClr val="005064"/>
                </a:solidFill>
                <a:latin typeface="Arial" panose="020B0604020202020204" pitchFamily="34" charset="0"/>
                <a:cs typeface="Arial" panose="020B0604020202020204" pitchFamily="34" charset="0"/>
                <a:sym typeface="Wingdings" panose="05000000000000000000" pitchFamily="2" charset="2"/>
              </a:rPr>
              <a:t>Duyệt xâu:</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2" name="Rectangle 1"/>
          <p:cNvSpPr>
            <a:spLocks noChangeArrowheads="1"/>
          </p:cNvSpPr>
          <p:nvPr/>
        </p:nvSpPr>
        <p:spPr bwMode="auto">
          <a:xfrm>
            <a:off x="3499596" y="4864482"/>
            <a:ext cx="3373451" cy="1107996"/>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vi-VN" altLang="vi-VN" sz="2400" b="0" i="0" u="none" strike="noStrike" cap="none" normalizeH="0" baseline="0" dirty="0" smtClean="0">
                <a:ln>
                  <a:noFill/>
                </a:ln>
                <a:solidFill>
                  <a:srgbClr val="C678DD"/>
                </a:solidFill>
                <a:effectLst/>
                <a:latin typeface="Bahnschrift Light" panose="020B0502040204020203" pitchFamily="34" charset="0"/>
              </a:rPr>
              <a:t>for</a:t>
            </a:r>
            <a:r>
              <a:rPr kumimoji="0" lang="vi-VN" altLang="vi-VN" sz="2400" b="0" i="0" u="none" strike="noStrike" cap="none" normalizeH="0" baseline="0" dirty="0" smtClean="0">
                <a:ln>
                  <a:noFill/>
                </a:ln>
                <a:solidFill>
                  <a:srgbClr val="D3D3D3"/>
                </a:solidFill>
                <a:effectLst/>
                <a:latin typeface="Bahnschrift Light" panose="020B0502040204020203" pitchFamily="34" charset="0"/>
              </a:rPr>
              <a:t> letter </a:t>
            </a:r>
            <a:r>
              <a:rPr kumimoji="0" lang="vi-VN" altLang="vi-VN" sz="2400" b="0" i="0" u="none" strike="noStrike" cap="none" normalizeH="0" baseline="0" dirty="0" smtClean="0">
                <a:ln>
                  <a:noFill/>
                </a:ln>
                <a:solidFill>
                  <a:srgbClr val="C678DD"/>
                </a:solidFill>
                <a:effectLst/>
                <a:latin typeface="Bahnschrift Light" panose="020B0502040204020203" pitchFamily="34" charset="0"/>
              </a:rPr>
              <a:t>in</a:t>
            </a:r>
            <a:r>
              <a:rPr kumimoji="0" lang="vi-VN" altLang="vi-VN" sz="2400" b="0" i="0" u="none" strike="noStrike" cap="none" normalizeH="0" baseline="0" dirty="0" smtClean="0">
                <a:ln>
                  <a:noFill/>
                </a:ln>
                <a:solidFill>
                  <a:srgbClr val="D3D3D3"/>
                </a:solidFill>
                <a:effectLst/>
                <a:latin typeface="Bahnschrift Light" panose="020B0502040204020203" pitchFamily="34" charset="0"/>
              </a:rPr>
              <a:t> </a:t>
            </a:r>
            <a:r>
              <a:rPr kumimoji="0" lang="vi-VN" altLang="vi-VN" sz="2400" b="0" i="0" u="none" strike="noStrike" cap="none" normalizeH="0" baseline="0" dirty="0" smtClean="0">
                <a:ln>
                  <a:noFill/>
                </a:ln>
                <a:solidFill>
                  <a:srgbClr val="98C379"/>
                </a:solidFill>
                <a:effectLst/>
                <a:latin typeface="Bahnschrift Light" panose="020B0502040204020203" pitchFamily="34" charset="0"/>
                <a:sym typeface="Symbol" panose="05050102010706020507" pitchFamily="18" charset="2"/>
              </a:rPr>
              <a:t>Xâu</a:t>
            </a:r>
            <a:r>
              <a:rPr kumimoji="0" lang="vi-VN" altLang="vi-VN" sz="2400" b="0" i="0" u="none" strike="noStrike" cap="none" normalizeH="0" baseline="0" dirty="0" smtClean="0">
                <a:ln>
                  <a:noFill/>
                </a:ln>
                <a:solidFill>
                  <a:srgbClr val="D3D3D3"/>
                </a:solidFill>
                <a:effectLst/>
                <a:latin typeface="Bahnschrift Light" panose="020B0502040204020203" pitchFamily="34" charset="0"/>
              </a:rPr>
              <a:t>:</a:t>
            </a:r>
          </a:p>
          <a:p>
            <a:pPr marL="0" marR="0" lvl="0" indent="0" algn="l" defTabSz="914400" rtl="0" eaLnBrk="0" fontAlgn="base" latinLnBrk="0" hangingPunct="0">
              <a:lnSpc>
                <a:spcPct val="150000"/>
              </a:lnSpc>
              <a:spcBef>
                <a:spcPct val="0"/>
              </a:spcBef>
              <a:spcAft>
                <a:spcPct val="0"/>
              </a:spcAft>
              <a:buClrTx/>
              <a:buSzTx/>
              <a:buFontTx/>
              <a:buNone/>
              <a:tabLst/>
            </a:pPr>
            <a:r>
              <a:rPr lang="vi-VN" altLang="vi-VN" sz="2400" dirty="0">
                <a:solidFill>
                  <a:srgbClr val="D3D3D3"/>
                </a:solidFill>
                <a:latin typeface="Bahnschrift Light" panose="020B0502040204020203" pitchFamily="34" charset="0"/>
              </a:rPr>
              <a:t>	</a:t>
            </a:r>
            <a:r>
              <a:rPr lang="vi-VN" altLang="vi-VN" sz="2400" dirty="0" smtClean="0">
                <a:solidFill>
                  <a:srgbClr val="D3D3D3"/>
                </a:solidFill>
                <a:latin typeface="Bahnschrift Light" panose="020B0502040204020203" pitchFamily="34" charset="0"/>
              </a:rPr>
              <a:t># truy xuất letter</a:t>
            </a:r>
            <a:r>
              <a:rPr kumimoji="0" lang="vi-VN" altLang="vi-VN" sz="2400" b="0" i="0" u="none" strike="noStrike" cap="none" normalizeH="0" baseline="0" dirty="0" smtClean="0">
                <a:ln>
                  <a:noFill/>
                </a:ln>
                <a:solidFill>
                  <a:schemeClr val="tx1"/>
                </a:solidFill>
                <a:effectLst/>
                <a:latin typeface="Bahnschrift Light" panose="020B0502040204020203" pitchFamily="34" charset="0"/>
              </a:rPr>
              <a:t> </a:t>
            </a:r>
          </a:p>
        </p:txBody>
      </p:sp>
      <p:sp>
        <p:nvSpPr>
          <p:cNvPr id="27" name="Rectangle 26"/>
          <p:cNvSpPr>
            <a:spLocks noChangeArrowheads="1"/>
          </p:cNvSpPr>
          <p:nvPr/>
        </p:nvSpPr>
        <p:spPr bwMode="auto">
          <a:xfrm>
            <a:off x="7254074" y="4864482"/>
            <a:ext cx="3373451" cy="1107996"/>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vi-VN" altLang="vi-VN" sz="2400" b="0" i="0" u="none" strike="noStrike" cap="none" normalizeH="0" baseline="0" dirty="0" smtClean="0">
                <a:ln>
                  <a:noFill/>
                </a:ln>
                <a:solidFill>
                  <a:srgbClr val="C678DD"/>
                </a:solidFill>
                <a:effectLst/>
                <a:latin typeface="Bahnschrift Light" panose="020B0502040204020203" pitchFamily="34" charset="0"/>
              </a:rPr>
              <a:t>for</a:t>
            </a:r>
            <a:r>
              <a:rPr kumimoji="0" lang="vi-VN" altLang="vi-VN" sz="2400" b="0" i="0" u="none" strike="noStrike" cap="none" normalizeH="0" baseline="0" dirty="0" smtClean="0">
                <a:ln>
                  <a:noFill/>
                </a:ln>
                <a:solidFill>
                  <a:srgbClr val="D3D3D3"/>
                </a:solidFill>
                <a:effectLst/>
                <a:latin typeface="Bahnschrift Light" panose="020B0502040204020203" pitchFamily="34" charset="0"/>
              </a:rPr>
              <a:t> i </a:t>
            </a:r>
            <a:r>
              <a:rPr kumimoji="0" lang="vi-VN" altLang="vi-VN" sz="2400" b="0" i="0" u="none" strike="noStrike" cap="none" normalizeH="0" baseline="0" dirty="0" smtClean="0">
                <a:ln>
                  <a:noFill/>
                </a:ln>
                <a:solidFill>
                  <a:srgbClr val="C678DD"/>
                </a:solidFill>
                <a:effectLst/>
                <a:latin typeface="Bahnschrift Light" panose="020B0502040204020203" pitchFamily="34" charset="0"/>
              </a:rPr>
              <a:t>in</a:t>
            </a:r>
            <a:r>
              <a:rPr kumimoji="0" lang="vi-VN" altLang="vi-VN" sz="2400" b="0" i="0" u="none" strike="noStrike" cap="none" normalizeH="0" baseline="0" dirty="0" smtClean="0">
                <a:ln>
                  <a:noFill/>
                </a:ln>
                <a:solidFill>
                  <a:srgbClr val="D3D3D3"/>
                </a:solidFill>
                <a:effectLst/>
                <a:latin typeface="Bahnschrift Light" panose="020B0502040204020203" pitchFamily="34" charset="0"/>
              </a:rPr>
              <a:t> range(1, len(a)):</a:t>
            </a:r>
          </a:p>
          <a:p>
            <a:pPr marL="0" marR="0" lvl="0" indent="0" algn="l" defTabSz="914400" rtl="0" eaLnBrk="0" fontAlgn="base" latinLnBrk="0" hangingPunct="0">
              <a:lnSpc>
                <a:spcPct val="150000"/>
              </a:lnSpc>
              <a:spcBef>
                <a:spcPct val="0"/>
              </a:spcBef>
              <a:spcAft>
                <a:spcPct val="0"/>
              </a:spcAft>
              <a:buClrTx/>
              <a:buSzTx/>
              <a:buFontTx/>
              <a:buNone/>
              <a:tabLst/>
            </a:pPr>
            <a:r>
              <a:rPr lang="vi-VN" altLang="vi-VN" sz="2400" dirty="0">
                <a:solidFill>
                  <a:srgbClr val="D3D3D3"/>
                </a:solidFill>
                <a:latin typeface="Bahnschrift Light" panose="020B0502040204020203" pitchFamily="34" charset="0"/>
              </a:rPr>
              <a:t>	</a:t>
            </a:r>
            <a:r>
              <a:rPr lang="vi-VN" altLang="vi-VN" sz="2400" dirty="0" smtClean="0">
                <a:solidFill>
                  <a:srgbClr val="D3D3D3"/>
                </a:solidFill>
                <a:latin typeface="Bahnschrift Light" panose="020B0502040204020203" pitchFamily="34" charset="0"/>
              </a:rPr>
              <a:t># truy xuất a[i]</a:t>
            </a:r>
            <a:r>
              <a:rPr kumimoji="0" lang="vi-VN" altLang="vi-VN" sz="2400" b="0" i="0" u="none" strike="noStrike" cap="none" normalizeH="0" baseline="0" dirty="0" smtClean="0">
                <a:ln>
                  <a:noFill/>
                </a:ln>
                <a:solidFill>
                  <a:schemeClr val="tx1"/>
                </a:solidFill>
                <a:effectLst/>
                <a:latin typeface="Bahnschrift Light" panose="020B0502040204020203" pitchFamily="34" charset="0"/>
              </a:rPr>
              <a:t> </a:t>
            </a:r>
          </a:p>
        </p:txBody>
      </p:sp>
    </p:spTree>
    <p:extLst>
      <p:ext uri="{BB962C8B-B14F-4D97-AF65-F5344CB8AC3E}">
        <p14:creationId xmlns:p14="http://schemas.microsoft.com/office/powerpoint/2010/main" val="273194734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66</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smtClean="0">
                <a:solidFill>
                  <a:srgbClr val="005064"/>
                </a:solidFill>
                <a:latin typeface="Arial" panose="020B0604020202020204" pitchFamily="34" charset="0"/>
                <a:cs typeface="Arial" panose="020B0604020202020204" pitchFamily="34" charset="0"/>
                <a:sym typeface="Wingdings" panose="05000000000000000000" pitchFamily="2" charset="2"/>
              </a:rPr>
              <a:t>Ghép/nhân bản xâu</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70541"/>
          </a:xfrm>
          <a:prstGeom prst="rect">
            <a:avLst/>
          </a:prstGeom>
        </p:spPr>
        <p:txBody>
          <a:bodyPr wrap="square">
            <a:spAutoFit/>
          </a:bodyPr>
          <a:lstStyle/>
          <a:p>
            <a:pPr algn="r">
              <a:lnSpc>
                <a:spcPct val="120000"/>
              </a:lnSpc>
            </a:pPr>
            <a:r>
              <a:rPr lang="en-US" sz="2800" b="1" dirty="0" smtClean="0">
                <a:solidFill>
                  <a:schemeClr val="bg1"/>
                </a:solidFill>
                <a:latin typeface="Bahnschrift SemiBold" panose="020B0502040204020203" pitchFamily="34" charset="0"/>
                <a:cs typeface="Arial" panose="020B0604020202020204" pitchFamily="34" charset="0"/>
              </a:rPr>
              <a:t>Python string </a:t>
            </a:r>
          </a:p>
        </p:txBody>
      </p:sp>
      <p:sp>
        <p:nvSpPr>
          <p:cNvPr id="28" name="Rectangle 27"/>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smtClean="0">
                <a:solidFill>
                  <a:schemeClr val="bg2">
                    <a:lumMod val="50000"/>
                  </a:schemeClr>
                </a:solidFill>
                <a:latin typeface="Arial" panose="020B0604020202020204" pitchFamily="34" charset="0"/>
                <a:cs typeface="Arial" panose="020B0604020202020204" pitchFamily="34" charset="0"/>
              </a:rPr>
              <a:t>BÀI 3</a:t>
            </a:r>
          </a:p>
          <a:p>
            <a:pPr algn="ctr"/>
            <a:r>
              <a:rPr lang="en-US" sz="2400" dirty="0" smtClean="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smtClean="0">
                <a:solidFill>
                  <a:schemeClr val="bg1">
                    <a:lumMod val="50000"/>
                  </a:schemeClr>
                </a:solidFill>
                <a:latin typeface="Arial" panose="020B0604020202020204" pitchFamily="34" charset="0"/>
                <a:cs typeface="Arial" panose="020B0604020202020204" pitchFamily="34" charset="0"/>
              </a:rPr>
              <a:t> </a:t>
            </a:r>
            <a:r>
              <a:rPr lang="en-US" sz="2400" dirty="0" smtClean="0">
                <a:solidFill>
                  <a:schemeClr val="bg1">
                    <a:lumMod val="50000"/>
                  </a:schemeClr>
                </a:solidFill>
                <a:latin typeface="Bahnschrift Light" panose="020B0502040204020203" pitchFamily="34" charset="0"/>
                <a:cs typeface="Arial" panose="020B0604020202020204" pitchFamily="34" charset="0"/>
              </a:rPr>
              <a:t>List</a:t>
            </a:r>
            <a:endParaRPr lang="en-US" sz="2400" dirty="0">
              <a:solidFill>
                <a:schemeClr val="bg1">
                  <a:lumMod val="50000"/>
                </a:schemeClr>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a:t>
            </a:r>
            <a:r>
              <a:rPr lang="en-US" sz="2400" dirty="0" smtClean="0">
                <a:solidFill>
                  <a:schemeClr val="bg1">
                    <a:lumMod val="50000"/>
                  </a:schemeClr>
                </a:solidFill>
                <a:latin typeface="Bahnschrift Light" panose="020B0502040204020203" pitchFamily="34" charset="0"/>
                <a:cs typeface="Arial" panose="020B0604020202020204" pitchFamily="34" charset="0"/>
              </a:rPr>
              <a:t>Tuple</a:t>
            </a:r>
            <a:endParaRPr lang="en-US" sz="2400" dirty="0">
              <a:solidFill>
                <a:schemeClr val="bg1">
                  <a:lumMod val="50000"/>
                </a:schemeClr>
              </a:solidFill>
              <a:latin typeface="Bahnschrift Light" panose="020B0502040204020203" pitchFamily="34" charset="0"/>
              <a:cs typeface="Arial" panose="020B0604020202020204" pitchFamily="34" charset="0"/>
            </a:endParaRPr>
          </a:p>
          <a:p>
            <a:pPr>
              <a:lnSpc>
                <a:spcPct val="150000"/>
              </a:lnSpc>
            </a:pPr>
            <a:r>
              <a:rPr lang="en-US" sz="2400" b="1" dirty="0" smtClean="0">
                <a:solidFill>
                  <a:srgbClr val="0000FF"/>
                </a:solidFill>
                <a:latin typeface="Bahnschrift Light" panose="020B0502040204020203" pitchFamily="34" charset="0"/>
                <a:cs typeface="Arial" panose="020B0604020202020204" pitchFamily="34" charset="0"/>
              </a:rPr>
              <a:t> </a:t>
            </a:r>
            <a:r>
              <a:rPr lang="en-US" sz="2400" dirty="0" smtClean="0">
                <a:solidFill>
                  <a:schemeClr val="tx1">
                    <a:lumMod val="50000"/>
                    <a:lumOff val="50000"/>
                  </a:schemeClr>
                </a:solidFill>
                <a:latin typeface="Bahnschrift Light" panose="020B0502040204020203" pitchFamily="34" charset="0"/>
                <a:cs typeface="Arial" panose="020B0604020202020204" pitchFamily="34" charset="0"/>
              </a:rPr>
              <a:t>Set</a:t>
            </a:r>
            <a:endParaRPr lang="en-US" sz="2400" dirty="0">
              <a:solidFill>
                <a:schemeClr val="tx1">
                  <a:lumMod val="50000"/>
                  <a:lumOff val="50000"/>
                </a:schemeClr>
              </a:solidFill>
              <a:latin typeface="Bahnschrift Light" panose="020B0502040204020203" pitchFamily="34" charset="0"/>
              <a:cs typeface="Arial" panose="020B0604020202020204" pitchFamily="34" charset="0"/>
            </a:endParaRPr>
          </a:p>
          <a:p>
            <a:pPr>
              <a:lnSpc>
                <a:spcPct val="150000"/>
              </a:lnSpc>
            </a:pPr>
            <a:r>
              <a:rPr lang="en-US" sz="2400" b="1" dirty="0" smtClean="0">
                <a:solidFill>
                  <a:srgbClr val="0000FF"/>
                </a:solidFill>
                <a:latin typeface="Bahnschrift Light" panose="020B0502040204020203" pitchFamily="34" charset="0"/>
                <a:cs typeface="Arial" panose="020B0604020202020204" pitchFamily="34" charset="0"/>
              </a:rPr>
              <a:t> </a:t>
            </a:r>
            <a:r>
              <a:rPr lang="en-US" sz="2400" dirty="0" smtClean="0">
                <a:solidFill>
                  <a:schemeClr val="bg1">
                    <a:lumMod val="50000"/>
                  </a:schemeClr>
                </a:solidFill>
                <a:latin typeface="Bahnschrift Light" panose="020B0502040204020203" pitchFamily="34" charset="0"/>
                <a:cs typeface="Arial" panose="020B0604020202020204" pitchFamily="34" charset="0"/>
              </a:rPr>
              <a:t>Dictionary</a:t>
            </a: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a:t>
            </a:r>
            <a:r>
              <a:rPr lang="en-US" sz="2400" b="1" dirty="0" smtClean="0">
                <a:solidFill>
                  <a:srgbClr val="0000FF"/>
                </a:solidFill>
                <a:latin typeface="Bahnschrift Light" panose="020B0502040204020203" pitchFamily="34" charset="0"/>
                <a:cs typeface="Arial" panose="020B0604020202020204" pitchFamily="34" charset="0"/>
              </a:rPr>
              <a:t>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smtClean="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16" name="Rectangle 15"/>
          <p:cNvSpPr/>
          <p:nvPr/>
        </p:nvSpPr>
        <p:spPr>
          <a:xfrm>
            <a:off x="2228864" y="1689903"/>
            <a:ext cx="9817663" cy="600164"/>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rPr>
              <a:t>Ghép hai xâu:	</a:t>
            </a:r>
            <a:r>
              <a:rPr lang="vi-VN" sz="2200" dirty="0" smtClean="0">
                <a:solidFill>
                  <a:srgbClr val="C00000"/>
                </a:solidFill>
                <a:latin typeface="Arial" panose="020B0604020202020204" pitchFamily="34" charset="0"/>
                <a:cs typeface="Arial" panose="020B0604020202020204" pitchFamily="34" charset="0"/>
              </a:rPr>
              <a:t>+</a:t>
            </a:r>
            <a:r>
              <a:rPr lang="vi-VN" sz="2200" dirty="0" smtClean="0">
                <a:solidFill>
                  <a:srgbClr val="0070C0"/>
                </a:solidFill>
                <a:latin typeface="Arial" panose="020B0604020202020204" pitchFamily="34" charset="0"/>
                <a:cs typeface="Arial" panose="020B0604020202020204" pitchFamily="34" charset="0"/>
              </a:rPr>
              <a:t>			a = </a:t>
            </a:r>
            <a:r>
              <a:rPr lang="vi-VN" sz="2200" dirty="0" smtClean="0">
                <a:solidFill>
                  <a:srgbClr val="00B050"/>
                </a:solidFill>
                <a:latin typeface="Arial" panose="020B0604020202020204" pitchFamily="34" charset="0"/>
                <a:cs typeface="Arial" panose="020B0604020202020204" pitchFamily="34" charset="0"/>
              </a:rPr>
              <a:t>“Hello. ”</a:t>
            </a:r>
            <a:r>
              <a:rPr lang="vi-VN" sz="2200" dirty="0" smtClean="0">
                <a:solidFill>
                  <a:srgbClr val="0070C0"/>
                </a:solidFill>
                <a:latin typeface="Arial" panose="020B0604020202020204" pitchFamily="34" charset="0"/>
                <a:cs typeface="Arial" panose="020B0604020202020204" pitchFamily="34" charset="0"/>
              </a:rPr>
              <a:t> + </a:t>
            </a:r>
            <a:r>
              <a:rPr lang="vi-VN" sz="2200" dirty="0" smtClean="0">
                <a:solidFill>
                  <a:srgbClr val="00B050"/>
                </a:solidFill>
                <a:latin typeface="Arial" panose="020B0604020202020204" pitchFamily="34" charset="0"/>
                <a:cs typeface="Arial" panose="020B0604020202020204" pitchFamily="34" charset="0"/>
              </a:rPr>
              <a:t>“How are you”</a:t>
            </a:r>
            <a:endParaRPr lang="vi-VN" sz="2400" b="1" dirty="0" smtClean="0">
              <a:solidFill>
                <a:srgbClr val="00B050"/>
              </a:solidFill>
              <a:cs typeface="Arial" panose="020B0604020202020204" pitchFamily="34" charset="0"/>
            </a:endParaRPr>
          </a:p>
        </p:txBody>
      </p:sp>
      <p:sp>
        <p:nvSpPr>
          <p:cNvPr id="29" name="Rectangle 28"/>
          <p:cNvSpPr/>
          <p:nvPr/>
        </p:nvSpPr>
        <p:spPr>
          <a:xfrm>
            <a:off x="2228863" y="2227294"/>
            <a:ext cx="9817663" cy="600164"/>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rPr>
              <a:t>Nhân bản xâu:	</a:t>
            </a:r>
            <a:r>
              <a:rPr lang="vi-VN" sz="2200" dirty="0" smtClean="0">
                <a:solidFill>
                  <a:srgbClr val="C00000"/>
                </a:solidFill>
                <a:latin typeface="Arial" panose="020B0604020202020204" pitchFamily="34" charset="0"/>
                <a:cs typeface="Arial" panose="020B0604020202020204" pitchFamily="34" charset="0"/>
              </a:rPr>
              <a:t>*</a:t>
            </a:r>
            <a:r>
              <a:rPr lang="vi-VN" sz="2200" dirty="0" smtClean="0">
                <a:solidFill>
                  <a:srgbClr val="0070C0"/>
                </a:solidFill>
                <a:latin typeface="Arial" panose="020B0604020202020204" pitchFamily="34" charset="0"/>
                <a:cs typeface="Arial" panose="020B0604020202020204" pitchFamily="34" charset="0"/>
              </a:rPr>
              <a:t>			a = </a:t>
            </a:r>
            <a:r>
              <a:rPr lang="vi-VN" sz="2200" dirty="0" smtClean="0">
                <a:solidFill>
                  <a:srgbClr val="00B050"/>
                </a:solidFill>
                <a:latin typeface="Arial" panose="020B0604020202020204" pitchFamily="34" charset="0"/>
                <a:cs typeface="Arial" panose="020B0604020202020204" pitchFamily="34" charset="0"/>
              </a:rPr>
              <a:t>a * 3</a:t>
            </a:r>
            <a:endParaRPr lang="vi-VN" sz="2400" b="1" dirty="0" smtClean="0">
              <a:solidFill>
                <a:srgbClr val="00B050"/>
              </a:solidFill>
              <a:cs typeface="Arial" panose="020B0604020202020204" pitchFamily="34" charset="0"/>
            </a:endParaRPr>
          </a:p>
        </p:txBody>
      </p:sp>
      <p:sp>
        <p:nvSpPr>
          <p:cNvPr id="30" name="Rectangle 29"/>
          <p:cNvSpPr/>
          <p:nvPr/>
        </p:nvSpPr>
        <p:spPr>
          <a:xfrm>
            <a:off x="2228863" y="2989599"/>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smtClean="0">
                <a:solidFill>
                  <a:srgbClr val="005064"/>
                </a:solidFill>
                <a:latin typeface="Arial" panose="020B0604020202020204" pitchFamily="34" charset="0"/>
                <a:cs typeface="Arial" panose="020B0604020202020204" pitchFamily="34" charset="0"/>
                <a:sym typeface="Wingdings" panose="05000000000000000000" pitchFamily="2" charset="2"/>
              </a:rPr>
              <a:t>Định dạng xâu: </a:t>
            </a:r>
            <a:r>
              <a:rPr lang="vi-VN" sz="2400" dirty="0" smtClean="0">
                <a:solidFill>
                  <a:srgbClr val="005064"/>
                </a:solidFill>
                <a:latin typeface="Arial" panose="020B0604020202020204" pitchFamily="34" charset="0"/>
                <a:cs typeface="Arial" panose="020B0604020202020204" pitchFamily="34" charset="0"/>
                <a:sym typeface="Wingdings" panose="05000000000000000000" pitchFamily="2" charset="2"/>
              </a:rPr>
              <a:t>Dùng phương thức format</a:t>
            </a:r>
            <a:endParaRPr lang="en-US" sz="2400"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31" name="Rectangle 30"/>
          <p:cNvSpPr/>
          <p:nvPr/>
        </p:nvSpPr>
        <p:spPr>
          <a:xfrm>
            <a:off x="2228863" y="3508324"/>
            <a:ext cx="9817663" cy="600164"/>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smtClean="0">
                <a:solidFill>
                  <a:srgbClr val="0070C0"/>
                </a:solidFill>
                <a:cs typeface="Arial" panose="020B0604020202020204" pitchFamily="34" charset="0"/>
              </a:rPr>
              <a:t>Phần định </a:t>
            </a:r>
            <a:r>
              <a:rPr lang="vi-VN" sz="2200" dirty="0">
                <a:solidFill>
                  <a:srgbClr val="0070C0"/>
                </a:solidFill>
                <a:cs typeface="Arial" panose="020B0604020202020204" pitchFamily="34" charset="0"/>
              </a:rPr>
              <a:t>dạng chứa dấu ngoặc nhọn </a:t>
            </a:r>
            <a:r>
              <a:rPr lang="vi-VN" sz="2200" dirty="0" smtClean="0">
                <a:solidFill>
                  <a:srgbClr val="0070C0"/>
                </a:solidFill>
                <a:cs typeface="Arial" panose="020B0604020202020204" pitchFamily="34" charset="0"/>
              </a:rPr>
              <a:t>{} </a:t>
            </a:r>
            <a:r>
              <a:rPr lang="vi-VN" sz="2200" dirty="0">
                <a:solidFill>
                  <a:srgbClr val="0070C0"/>
                </a:solidFill>
                <a:cs typeface="Arial" panose="020B0604020202020204" pitchFamily="34" charset="0"/>
              </a:rPr>
              <a:t>dưới dạng </a:t>
            </a:r>
            <a:r>
              <a:rPr lang="vi-VN" sz="2200" dirty="0" smtClean="0">
                <a:solidFill>
                  <a:srgbClr val="0070C0"/>
                </a:solidFill>
                <a:cs typeface="Arial" panose="020B0604020202020204" pitchFamily="34" charset="0"/>
              </a:rPr>
              <a:t>giữ </a:t>
            </a:r>
            <a:r>
              <a:rPr lang="vi-VN" sz="2200" dirty="0">
                <a:solidFill>
                  <a:srgbClr val="0070C0"/>
                </a:solidFill>
                <a:cs typeface="Arial" panose="020B0604020202020204" pitchFamily="34" charset="0"/>
              </a:rPr>
              <a:t>chỗ</a:t>
            </a:r>
            <a:endParaRPr lang="vi-VN" sz="2400" b="1" dirty="0" smtClean="0">
              <a:solidFill>
                <a:srgbClr val="00B050"/>
              </a:solidFill>
              <a:cs typeface="Arial" panose="020B0604020202020204" pitchFamily="34" charset="0"/>
            </a:endParaRPr>
          </a:p>
        </p:txBody>
      </p:sp>
      <p:sp>
        <p:nvSpPr>
          <p:cNvPr id="33" name="Rectangle 32"/>
          <p:cNvSpPr/>
          <p:nvPr/>
        </p:nvSpPr>
        <p:spPr>
          <a:xfrm>
            <a:off x="4181033" y="4054018"/>
            <a:ext cx="4759767" cy="646331"/>
          </a:xfrm>
          <a:prstGeom prst="rect">
            <a:avLst/>
          </a:prstGeom>
        </p:spPr>
        <p:txBody>
          <a:bodyPr wrap="square">
            <a:spAutoFit/>
          </a:bodyPr>
          <a:lstStyle/>
          <a:p>
            <a:pPr>
              <a:lnSpc>
                <a:spcPct val="150000"/>
              </a:lnSpc>
            </a:pPr>
            <a:r>
              <a:rPr lang="vi-VN" sz="2400" b="1" dirty="0" smtClean="0">
                <a:solidFill>
                  <a:srgbClr val="00B050"/>
                </a:solidFill>
                <a:cs typeface="Arial" panose="020B0604020202020204" pitchFamily="34" charset="0"/>
                <a:sym typeface="Symbol" panose="05050102010706020507" pitchFamily="18" charset="2"/>
              </a:rPr>
              <a:t>Xâu.format( </a:t>
            </a:r>
            <a:r>
              <a:rPr lang="vi-VN" sz="2400" b="1" dirty="0" smtClean="0">
                <a:solidFill>
                  <a:srgbClr val="C00000"/>
                </a:solidFill>
                <a:cs typeface="Arial" panose="020B0604020202020204" pitchFamily="34" charset="0"/>
                <a:sym typeface="Symbol" panose="05050102010706020507" pitchFamily="18" charset="2"/>
              </a:rPr>
              <a:t>gt1</a:t>
            </a:r>
            <a:r>
              <a:rPr lang="vi-VN" sz="2400" b="1" dirty="0" smtClean="0">
                <a:solidFill>
                  <a:srgbClr val="00B050"/>
                </a:solidFill>
                <a:cs typeface="Arial" panose="020B0604020202020204" pitchFamily="34" charset="0"/>
                <a:sym typeface="Symbol" panose="05050102010706020507" pitchFamily="18" charset="2"/>
              </a:rPr>
              <a:t>, </a:t>
            </a:r>
            <a:r>
              <a:rPr lang="vi-VN" sz="2400" b="1" dirty="0">
                <a:solidFill>
                  <a:srgbClr val="C00000"/>
                </a:solidFill>
                <a:cs typeface="Arial" panose="020B0604020202020204" pitchFamily="34" charset="0"/>
                <a:sym typeface="Symbol" panose="05050102010706020507" pitchFamily="18" charset="2"/>
              </a:rPr>
              <a:t></a:t>
            </a:r>
            <a:r>
              <a:rPr lang="vi-VN" sz="2400" b="1" dirty="0" smtClean="0">
                <a:solidFill>
                  <a:srgbClr val="C00000"/>
                </a:solidFill>
                <a:cs typeface="Arial" panose="020B0604020202020204" pitchFamily="34" charset="0"/>
                <a:sym typeface="Symbol" panose="05050102010706020507" pitchFamily="18" charset="2"/>
              </a:rPr>
              <a:t>gt2</a:t>
            </a:r>
            <a:r>
              <a:rPr lang="vi-VN" sz="2400" b="1" dirty="0" smtClean="0">
                <a:solidFill>
                  <a:srgbClr val="00B050"/>
                </a:solidFill>
                <a:cs typeface="Arial" panose="020B0604020202020204" pitchFamily="34" charset="0"/>
                <a:sym typeface="Symbol" panose="05050102010706020507" pitchFamily="18" charset="2"/>
              </a:rPr>
              <a:t>, ... )</a:t>
            </a:r>
            <a:endParaRPr lang="vi-VN" sz="2400" b="1" dirty="0" smtClean="0">
              <a:solidFill>
                <a:srgbClr val="00B050"/>
              </a:solidFill>
              <a:cs typeface="Arial" panose="020B0604020202020204" pitchFamily="34" charset="0"/>
            </a:endParaRPr>
          </a:p>
        </p:txBody>
      </p:sp>
      <p:sp>
        <p:nvSpPr>
          <p:cNvPr id="34" name="Rectangle 33"/>
          <p:cNvSpPr/>
          <p:nvPr/>
        </p:nvSpPr>
        <p:spPr>
          <a:xfrm>
            <a:off x="2955346" y="4729639"/>
            <a:ext cx="8513844" cy="600164"/>
          </a:xfrm>
          <a:prstGeom prst="rect">
            <a:avLst/>
          </a:prstGeom>
        </p:spPr>
        <p:txBody>
          <a:bodyPr wrap="square">
            <a:spAutoFit/>
          </a:bodyPr>
          <a:lstStyle/>
          <a:p>
            <a:pPr>
              <a:lnSpc>
                <a:spcPct val="150000"/>
              </a:lnSpc>
            </a:pPr>
            <a:r>
              <a:rPr lang="vi-VN" sz="2200" dirty="0" smtClean="0">
                <a:solidFill>
                  <a:srgbClr val="0070C0"/>
                </a:solidFill>
                <a:cs typeface="Arial" panose="020B0604020202020204" pitchFamily="34" charset="0"/>
              </a:rPr>
              <a:t>Giữ chỗ: 		</a:t>
            </a:r>
            <a:r>
              <a:rPr lang="vi-VN" sz="2200" dirty="0" smtClean="0">
                <a:solidFill>
                  <a:srgbClr val="00B050"/>
                </a:solidFill>
                <a:latin typeface="Consolas" panose="020B0609020204030204" pitchFamily="49" charset="0"/>
                <a:cs typeface="Arial" panose="020B0604020202020204" pitchFamily="34" charset="0"/>
              </a:rPr>
              <a:t>{}, {0}, {1}, ...</a:t>
            </a:r>
          </a:p>
        </p:txBody>
      </p:sp>
      <p:sp>
        <p:nvSpPr>
          <p:cNvPr id="35" name="Rectangle 34"/>
          <p:cNvSpPr/>
          <p:nvPr/>
        </p:nvSpPr>
        <p:spPr>
          <a:xfrm>
            <a:off x="2955346" y="5242985"/>
            <a:ext cx="8513844" cy="543995"/>
          </a:xfrm>
          <a:prstGeom prst="rect">
            <a:avLst/>
          </a:prstGeom>
        </p:spPr>
        <p:txBody>
          <a:bodyPr wrap="square">
            <a:spAutoFit/>
          </a:bodyPr>
          <a:lstStyle/>
          <a:p>
            <a:pPr>
              <a:lnSpc>
                <a:spcPct val="150000"/>
              </a:lnSpc>
            </a:pPr>
            <a:r>
              <a:rPr lang="vi-VN" sz="2200" dirty="0" smtClean="0">
                <a:solidFill>
                  <a:srgbClr val="0070C0"/>
                </a:solidFill>
                <a:cs typeface="Arial" panose="020B0604020202020204" pitchFamily="34" charset="0"/>
              </a:rPr>
              <a:t>Căn lề: 		</a:t>
            </a:r>
            <a:r>
              <a:rPr lang="vi-VN" sz="2200" dirty="0" smtClean="0">
                <a:solidFill>
                  <a:srgbClr val="00B050"/>
                </a:solidFill>
                <a:latin typeface="Consolas" panose="020B0609020204030204" pitchFamily="49" charset="0"/>
                <a:cs typeface="Arial" panose="020B0604020202020204" pitchFamily="34" charset="0"/>
              </a:rPr>
              <a:t>{:&lt;10}, {:^10}, {:&gt;10} </a:t>
            </a:r>
          </a:p>
        </p:txBody>
      </p:sp>
      <p:sp>
        <p:nvSpPr>
          <p:cNvPr id="36" name="Rectangle 35"/>
          <p:cNvSpPr/>
          <p:nvPr/>
        </p:nvSpPr>
        <p:spPr>
          <a:xfrm>
            <a:off x="2955346" y="5714700"/>
            <a:ext cx="8513844" cy="543995"/>
          </a:xfrm>
          <a:prstGeom prst="rect">
            <a:avLst/>
          </a:prstGeom>
        </p:spPr>
        <p:txBody>
          <a:bodyPr wrap="square">
            <a:spAutoFit/>
          </a:bodyPr>
          <a:lstStyle/>
          <a:p>
            <a:pPr>
              <a:lnSpc>
                <a:spcPct val="150000"/>
              </a:lnSpc>
            </a:pPr>
            <a:r>
              <a:rPr lang="vi-VN" sz="2200" dirty="0" smtClean="0">
                <a:solidFill>
                  <a:srgbClr val="0070C0"/>
                </a:solidFill>
                <a:cs typeface="Arial" panose="020B0604020202020204" pitchFamily="34" charset="0"/>
              </a:rPr>
              <a:t>Định dạng số: 		</a:t>
            </a:r>
            <a:r>
              <a:rPr lang="vi-VN" sz="2200" dirty="0" smtClean="0">
                <a:solidFill>
                  <a:srgbClr val="00B050"/>
                </a:solidFill>
                <a:latin typeface="Consolas" panose="020B0609020204030204" pitchFamily="49" charset="0"/>
                <a:cs typeface="Arial" panose="020B0604020202020204" pitchFamily="34" charset="0"/>
              </a:rPr>
              <a:t>{0:b}, {0:e}, {0:o} {0:.3f} </a:t>
            </a:r>
          </a:p>
        </p:txBody>
      </p:sp>
    </p:spTree>
    <p:extLst>
      <p:ext uri="{BB962C8B-B14F-4D97-AF65-F5344CB8AC3E}">
        <p14:creationId xmlns:p14="http://schemas.microsoft.com/office/powerpoint/2010/main" val="29825660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67</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smtClean="0">
                <a:solidFill>
                  <a:srgbClr val="005064"/>
                </a:solidFill>
                <a:latin typeface="Arial" panose="020B0604020202020204" pitchFamily="34" charset="0"/>
                <a:cs typeface="Arial" panose="020B0604020202020204" pitchFamily="34" charset="0"/>
                <a:sym typeface="Wingdings" panose="05000000000000000000" pitchFamily="2" charset="2"/>
              </a:rPr>
              <a:t>String methods</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70541"/>
          </a:xfrm>
          <a:prstGeom prst="rect">
            <a:avLst/>
          </a:prstGeom>
        </p:spPr>
        <p:txBody>
          <a:bodyPr wrap="square">
            <a:spAutoFit/>
          </a:bodyPr>
          <a:lstStyle/>
          <a:p>
            <a:pPr algn="r">
              <a:lnSpc>
                <a:spcPct val="120000"/>
              </a:lnSpc>
            </a:pPr>
            <a:r>
              <a:rPr lang="en-US" sz="2800" b="1" dirty="0" smtClean="0">
                <a:solidFill>
                  <a:schemeClr val="bg1"/>
                </a:solidFill>
                <a:latin typeface="Bahnschrift SemiBold" panose="020B0502040204020203" pitchFamily="34" charset="0"/>
                <a:cs typeface="Arial" panose="020B0604020202020204" pitchFamily="34" charset="0"/>
              </a:rPr>
              <a:t>Python string </a:t>
            </a:r>
          </a:p>
        </p:txBody>
      </p:sp>
      <p:sp>
        <p:nvSpPr>
          <p:cNvPr id="28" name="Rectangle 27"/>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smtClean="0">
                <a:solidFill>
                  <a:schemeClr val="bg2">
                    <a:lumMod val="50000"/>
                  </a:schemeClr>
                </a:solidFill>
                <a:latin typeface="Arial" panose="020B0604020202020204" pitchFamily="34" charset="0"/>
                <a:cs typeface="Arial" panose="020B0604020202020204" pitchFamily="34" charset="0"/>
              </a:rPr>
              <a:t>BÀI 3</a:t>
            </a:r>
          </a:p>
          <a:p>
            <a:pPr algn="ctr"/>
            <a:r>
              <a:rPr lang="en-US" sz="2400" dirty="0" smtClean="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smtClean="0">
                <a:solidFill>
                  <a:schemeClr val="bg1">
                    <a:lumMod val="50000"/>
                  </a:schemeClr>
                </a:solidFill>
                <a:latin typeface="Arial" panose="020B0604020202020204" pitchFamily="34" charset="0"/>
                <a:cs typeface="Arial" panose="020B0604020202020204" pitchFamily="34" charset="0"/>
              </a:rPr>
              <a:t> </a:t>
            </a:r>
            <a:r>
              <a:rPr lang="en-US" sz="2400" dirty="0" smtClean="0">
                <a:solidFill>
                  <a:schemeClr val="bg1">
                    <a:lumMod val="50000"/>
                  </a:schemeClr>
                </a:solidFill>
                <a:latin typeface="Bahnschrift Light" panose="020B0502040204020203" pitchFamily="34" charset="0"/>
                <a:cs typeface="Arial" panose="020B0604020202020204" pitchFamily="34" charset="0"/>
              </a:rPr>
              <a:t>List</a:t>
            </a:r>
            <a:endParaRPr lang="en-US" sz="2400" dirty="0">
              <a:solidFill>
                <a:schemeClr val="bg1">
                  <a:lumMod val="50000"/>
                </a:schemeClr>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a:t>
            </a:r>
            <a:r>
              <a:rPr lang="en-US" sz="2400" dirty="0" smtClean="0">
                <a:solidFill>
                  <a:schemeClr val="bg1">
                    <a:lumMod val="50000"/>
                  </a:schemeClr>
                </a:solidFill>
                <a:latin typeface="Bahnschrift Light" panose="020B0502040204020203" pitchFamily="34" charset="0"/>
                <a:cs typeface="Arial" panose="020B0604020202020204" pitchFamily="34" charset="0"/>
              </a:rPr>
              <a:t>Tuple</a:t>
            </a:r>
            <a:endParaRPr lang="en-US" sz="2400" dirty="0">
              <a:solidFill>
                <a:schemeClr val="bg1">
                  <a:lumMod val="50000"/>
                </a:schemeClr>
              </a:solidFill>
              <a:latin typeface="Bahnschrift Light" panose="020B0502040204020203" pitchFamily="34" charset="0"/>
              <a:cs typeface="Arial" panose="020B0604020202020204" pitchFamily="34" charset="0"/>
            </a:endParaRPr>
          </a:p>
          <a:p>
            <a:pPr>
              <a:lnSpc>
                <a:spcPct val="150000"/>
              </a:lnSpc>
            </a:pPr>
            <a:r>
              <a:rPr lang="en-US" sz="2400" b="1" dirty="0" smtClean="0">
                <a:solidFill>
                  <a:srgbClr val="0000FF"/>
                </a:solidFill>
                <a:latin typeface="Bahnschrift Light" panose="020B0502040204020203" pitchFamily="34" charset="0"/>
                <a:cs typeface="Arial" panose="020B0604020202020204" pitchFamily="34" charset="0"/>
              </a:rPr>
              <a:t> </a:t>
            </a:r>
            <a:r>
              <a:rPr lang="en-US" sz="2400" dirty="0" smtClean="0">
                <a:solidFill>
                  <a:schemeClr val="tx1">
                    <a:lumMod val="50000"/>
                    <a:lumOff val="50000"/>
                  </a:schemeClr>
                </a:solidFill>
                <a:latin typeface="Bahnschrift Light" panose="020B0502040204020203" pitchFamily="34" charset="0"/>
                <a:cs typeface="Arial" panose="020B0604020202020204" pitchFamily="34" charset="0"/>
              </a:rPr>
              <a:t>Set</a:t>
            </a:r>
            <a:endParaRPr lang="en-US" sz="2400" dirty="0">
              <a:solidFill>
                <a:schemeClr val="tx1">
                  <a:lumMod val="50000"/>
                  <a:lumOff val="50000"/>
                </a:schemeClr>
              </a:solidFill>
              <a:latin typeface="Bahnschrift Light" panose="020B0502040204020203" pitchFamily="34" charset="0"/>
              <a:cs typeface="Arial" panose="020B0604020202020204" pitchFamily="34" charset="0"/>
            </a:endParaRPr>
          </a:p>
          <a:p>
            <a:pPr>
              <a:lnSpc>
                <a:spcPct val="150000"/>
              </a:lnSpc>
            </a:pPr>
            <a:r>
              <a:rPr lang="en-US" sz="2400" b="1" dirty="0" smtClean="0">
                <a:solidFill>
                  <a:srgbClr val="0000FF"/>
                </a:solidFill>
                <a:latin typeface="Bahnschrift Light" panose="020B0502040204020203" pitchFamily="34" charset="0"/>
                <a:cs typeface="Arial" panose="020B0604020202020204" pitchFamily="34" charset="0"/>
              </a:rPr>
              <a:t> </a:t>
            </a:r>
            <a:r>
              <a:rPr lang="en-US" sz="2400" dirty="0" smtClean="0">
                <a:solidFill>
                  <a:schemeClr val="bg1">
                    <a:lumMod val="50000"/>
                  </a:schemeClr>
                </a:solidFill>
                <a:latin typeface="Bahnschrift Light" panose="020B0502040204020203" pitchFamily="34" charset="0"/>
                <a:cs typeface="Arial" panose="020B0604020202020204" pitchFamily="34" charset="0"/>
              </a:rPr>
              <a:t>Dictionary</a:t>
            </a: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a:t>
            </a:r>
            <a:r>
              <a:rPr lang="en-US" sz="2400" b="1" dirty="0" smtClean="0">
                <a:solidFill>
                  <a:srgbClr val="0000FF"/>
                </a:solidFill>
                <a:latin typeface="Bahnschrift Light" panose="020B0502040204020203" pitchFamily="34" charset="0"/>
                <a:cs typeface="Arial" panose="020B0604020202020204" pitchFamily="34" charset="0"/>
              </a:rPr>
              <a:t>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smtClean="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16" name="Rectangle 15"/>
          <p:cNvSpPr/>
          <p:nvPr/>
        </p:nvSpPr>
        <p:spPr>
          <a:xfrm>
            <a:off x="2219113" y="1999456"/>
            <a:ext cx="9817663" cy="543995"/>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rPr>
              <a:t>Chuyển xâu về ký tự thường:			</a:t>
            </a:r>
            <a:r>
              <a:rPr lang="vi-VN" sz="2200" dirty="0">
                <a:solidFill>
                  <a:srgbClr val="C00000"/>
                </a:solidFill>
                <a:latin typeface="Consolas" panose="020B0609020204030204" pitchFamily="49" charset="0"/>
              </a:rPr>
              <a:t>lower()</a:t>
            </a:r>
            <a:endParaRPr lang="vi-VN" sz="2200" b="1" dirty="0" smtClean="0">
              <a:solidFill>
                <a:srgbClr val="C00000"/>
              </a:solidFill>
              <a:latin typeface="Consolas" panose="020B0609020204030204" pitchFamily="49" charset="0"/>
              <a:cs typeface="Arial" panose="020B0604020202020204" pitchFamily="34" charset="0"/>
            </a:endParaRPr>
          </a:p>
        </p:txBody>
      </p:sp>
      <p:sp>
        <p:nvSpPr>
          <p:cNvPr id="29" name="Rectangle 28"/>
          <p:cNvSpPr/>
          <p:nvPr/>
        </p:nvSpPr>
        <p:spPr>
          <a:xfrm>
            <a:off x="2228864" y="2613142"/>
            <a:ext cx="9817663" cy="543995"/>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rPr>
              <a:t>Chuyển xâu về ký tự hoa:				</a:t>
            </a:r>
            <a:r>
              <a:rPr lang="vi-VN" sz="2200" dirty="0">
                <a:solidFill>
                  <a:srgbClr val="C00000"/>
                </a:solidFill>
                <a:latin typeface="Consolas" panose="020B0609020204030204" pitchFamily="49" charset="0"/>
              </a:rPr>
              <a:t>upper()</a:t>
            </a:r>
            <a:endParaRPr lang="vi-VN" sz="2200" b="1" dirty="0" smtClean="0">
              <a:solidFill>
                <a:srgbClr val="C00000"/>
              </a:solidFill>
              <a:latin typeface="Consolas" panose="020B0609020204030204" pitchFamily="49" charset="0"/>
              <a:cs typeface="Arial" panose="020B0604020202020204" pitchFamily="34" charset="0"/>
            </a:endParaRPr>
          </a:p>
        </p:txBody>
      </p:sp>
      <p:sp>
        <p:nvSpPr>
          <p:cNvPr id="23" name="Rectangle 22"/>
          <p:cNvSpPr/>
          <p:nvPr/>
        </p:nvSpPr>
        <p:spPr>
          <a:xfrm>
            <a:off x="2219114" y="3270034"/>
            <a:ext cx="9817663" cy="543995"/>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rPr>
              <a:t>Chia tách một xâu thành các từ:			</a:t>
            </a:r>
            <a:r>
              <a:rPr lang="vi-VN" sz="2200" dirty="0">
                <a:solidFill>
                  <a:srgbClr val="C00000"/>
                </a:solidFill>
                <a:latin typeface="Consolas" panose="020B0609020204030204" pitchFamily="49" charset="0"/>
              </a:rPr>
              <a:t>split()</a:t>
            </a:r>
            <a:endParaRPr lang="vi-VN" sz="2200" b="1" dirty="0" smtClean="0">
              <a:solidFill>
                <a:srgbClr val="C00000"/>
              </a:solidFill>
              <a:latin typeface="Consolas" panose="020B0609020204030204" pitchFamily="49" charset="0"/>
              <a:cs typeface="Arial" panose="020B0604020202020204" pitchFamily="34" charset="0"/>
            </a:endParaRPr>
          </a:p>
        </p:txBody>
      </p:sp>
      <p:sp>
        <p:nvSpPr>
          <p:cNvPr id="25" name="Rectangle 24"/>
          <p:cNvSpPr/>
          <p:nvPr/>
        </p:nvSpPr>
        <p:spPr>
          <a:xfrm>
            <a:off x="2219113" y="3925558"/>
            <a:ext cx="9817663" cy="543995"/>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rPr>
              <a:t>Tìm kiếm xâu con:					</a:t>
            </a:r>
            <a:r>
              <a:rPr lang="vi-VN" sz="2200" dirty="0">
                <a:solidFill>
                  <a:srgbClr val="C00000"/>
                </a:solidFill>
                <a:latin typeface="Consolas" panose="020B0609020204030204" pitchFamily="49" charset="0"/>
              </a:rPr>
              <a:t>find()</a:t>
            </a:r>
            <a:endParaRPr lang="vi-VN" sz="2200" b="1" dirty="0" smtClean="0">
              <a:solidFill>
                <a:srgbClr val="C00000"/>
              </a:solidFill>
              <a:latin typeface="Consolas" panose="020B0609020204030204" pitchFamily="49" charset="0"/>
              <a:cs typeface="Arial" panose="020B0604020202020204" pitchFamily="34" charset="0"/>
            </a:endParaRPr>
          </a:p>
        </p:txBody>
      </p:sp>
      <p:sp>
        <p:nvSpPr>
          <p:cNvPr id="26" name="Rectangle 25"/>
          <p:cNvSpPr/>
          <p:nvPr/>
        </p:nvSpPr>
        <p:spPr>
          <a:xfrm>
            <a:off x="2228864" y="4565020"/>
            <a:ext cx="9817663" cy="543995"/>
          </a:xfrm>
          <a:prstGeom prst="rect">
            <a:avLst/>
          </a:prstGeom>
        </p:spPr>
        <p:txBody>
          <a:bodyPr wrap="square">
            <a:spAutoFit/>
          </a:bodyPr>
          <a:lstStyle/>
          <a:p>
            <a:pPr marL="342900" indent="-342900">
              <a:lnSpc>
                <a:spcPct val="15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rPr>
              <a:t>Thay thế cụm ký tự:				</a:t>
            </a:r>
            <a:r>
              <a:rPr lang="vi-VN" sz="2200" dirty="0">
                <a:solidFill>
                  <a:srgbClr val="C00000"/>
                </a:solidFill>
                <a:latin typeface="Consolas" panose="020B0609020204030204" pitchFamily="49" charset="0"/>
              </a:rPr>
              <a:t>replace()</a:t>
            </a:r>
            <a:endParaRPr lang="vi-VN" sz="2200" b="1" dirty="0" smtClean="0">
              <a:solidFill>
                <a:srgbClr val="C0000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74491192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68</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2228864" y="1099060"/>
            <a:ext cx="6921469" cy="494751"/>
          </a:xfrm>
          <a:prstGeom prst="rect">
            <a:avLst/>
          </a:prstGeom>
        </p:spPr>
        <p:txBody>
          <a:bodyPr wrap="square">
            <a:spAutoFit/>
          </a:bodyPr>
          <a:lstStyle/>
          <a:p>
            <a:pPr algn="just">
              <a:lnSpc>
                <a:spcPct val="120000"/>
              </a:lnSpc>
            </a:pPr>
            <a:r>
              <a:rPr lang="vi-VN" sz="2400" b="1" dirty="0" smtClean="0">
                <a:solidFill>
                  <a:srgbClr val="C00000"/>
                </a:solidFill>
                <a:latin typeface="Arial" panose="020B0604020202020204" pitchFamily="34" charset="0"/>
                <a:cs typeface="Arial" panose="020B0604020202020204" pitchFamily="34" charset="0"/>
                <a:sym typeface="Wingdings" panose="05000000000000000000" pitchFamily="2" charset="2"/>
              </a:rPr>
              <a:t> BÀI TẬP 3.8</a:t>
            </a:r>
            <a:endParaRPr lang="en-US" sz="2400" b="1" dirty="0">
              <a:solidFill>
                <a:srgbClr val="C00000"/>
              </a:solidFill>
              <a:latin typeface="Arial" panose="020B0604020202020204" pitchFamily="34" charset="0"/>
              <a:cs typeface="Arial" panose="020B0604020202020204" pitchFamily="34" charset="0"/>
              <a:sym typeface="Symbol" panose="05050102010706020507" pitchFamily="18" charset="2"/>
            </a:endParaRPr>
          </a:p>
        </p:txBody>
      </p:sp>
      <p:sp>
        <p:nvSpPr>
          <p:cNvPr id="32" name="Rectangle 31"/>
          <p:cNvSpPr/>
          <p:nvPr/>
        </p:nvSpPr>
        <p:spPr>
          <a:xfrm>
            <a:off x="3060021" y="120966"/>
            <a:ext cx="8903090" cy="570541"/>
          </a:xfrm>
          <a:prstGeom prst="rect">
            <a:avLst/>
          </a:prstGeom>
        </p:spPr>
        <p:txBody>
          <a:bodyPr wrap="square">
            <a:spAutoFit/>
          </a:bodyPr>
          <a:lstStyle/>
          <a:p>
            <a:pPr algn="r">
              <a:lnSpc>
                <a:spcPct val="120000"/>
              </a:lnSpc>
            </a:pPr>
            <a:r>
              <a:rPr lang="en-US" sz="2800" b="1" dirty="0" smtClean="0">
                <a:solidFill>
                  <a:schemeClr val="bg1"/>
                </a:solidFill>
                <a:latin typeface="Bahnschrift SemiBold" panose="020B0502040204020203" pitchFamily="34" charset="0"/>
                <a:cs typeface="Arial" panose="020B0604020202020204" pitchFamily="34" charset="0"/>
              </a:rPr>
              <a:t>Python string </a:t>
            </a:r>
          </a:p>
        </p:txBody>
      </p:sp>
      <p:sp>
        <p:nvSpPr>
          <p:cNvPr id="28" name="Rectangle 27"/>
          <p:cNvSpPr/>
          <p:nvPr/>
        </p:nvSpPr>
        <p:spPr>
          <a:xfrm>
            <a:off x="-6352" y="889001"/>
            <a:ext cx="1784352" cy="5553364"/>
          </a:xfrm>
          <a:prstGeom prst="rect">
            <a:avLst/>
          </a:prstGeom>
          <a:solidFill>
            <a:schemeClr val="accent4">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b="1" dirty="0" smtClean="0">
                <a:solidFill>
                  <a:schemeClr val="bg2">
                    <a:lumMod val="50000"/>
                  </a:schemeClr>
                </a:solidFill>
                <a:latin typeface="Arial" panose="020B0604020202020204" pitchFamily="34" charset="0"/>
                <a:cs typeface="Arial" panose="020B0604020202020204" pitchFamily="34" charset="0"/>
              </a:rPr>
              <a:t>BÀI 3</a:t>
            </a:r>
          </a:p>
          <a:p>
            <a:pPr algn="ctr"/>
            <a:r>
              <a:rPr lang="en-US" sz="2400" dirty="0" smtClean="0">
                <a:solidFill>
                  <a:schemeClr val="bg2">
                    <a:lumMod val="50000"/>
                  </a:schemeClr>
                </a:solidFill>
                <a:latin typeface="Arial" panose="020B0604020202020204" pitchFamily="34" charset="0"/>
                <a:cs typeface="Arial" panose="020B0604020202020204" pitchFamily="34" charset="0"/>
              </a:rPr>
              <a:t>---------------</a:t>
            </a:r>
          </a:p>
          <a:p>
            <a:pPr>
              <a:lnSpc>
                <a:spcPct val="150000"/>
              </a:lnSpc>
            </a:pPr>
            <a:r>
              <a:rPr lang="en-US" sz="2400" dirty="0" smtClean="0">
                <a:solidFill>
                  <a:schemeClr val="bg1">
                    <a:lumMod val="50000"/>
                  </a:schemeClr>
                </a:solidFill>
                <a:latin typeface="Arial" panose="020B0604020202020204" pitchFamily="34" charset="0"/>
                <a:cs typeface="Arial" panose="020B0604020202020204" pitchFamily="34" charset="0"/>
              </a:rPr>
              <a:t> </a:t>
            </a:r>
            <a:r>
              <a:rPr lang="en-US" sz="2400" dirty="0" smtClean="0">
                <a:solidFill>
                  <a:schemeClr val="bg1">
                    <a:lumMod val="50000"/>
                  </a:schemeClr>
                </a:solidFill>
                <a:latin typeface="Bahnschrift Light" panose="020B0502040204020203" pitchFamily="34" charset="0"/>
                <a:cs typeface="Arial" panose="020B0604020202020204" pitchFamily="34" charset="0"/>
              </a:rPr>
              <a:t>List</a:t>
            </a:r>
            <a:endParaRPr lang="en-US" sz="2400" dirty="0">
              <a:solidFill>
                <a:schemeClr val="bg1">
                  <a:lumMod val="50000"/>
                </a:schemeClr>
              </a:solidFill>
              <a:latin typeface="Bahnschrift Light" panose="020B0502040204020203" pitchFamily="34" charset="0"/>
              <a:cs typeface="Arial" panose="020B0604020202020204" pitchFamily="34" charset="0"/>
            </a:endParaRP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a:t>
            </a:r>
            <a:r>
              <a:rPr lang="en-US" sz="2400" dirty="0" smtClean="0">
                <a:solidFill>
                  <a:schemeClr val="bg1">
                    <a:lumMod val="50000"/>
                  </a:schemeClr>
                </a:solidFill>
                <a:latin typeface="Bahnschrift Light" panose="020B0502040204020203" pitchFamily="34" charset="0"/>
                <a:cs typeface="Arial" panose="020B0604020202020204" pitchFamily="34" charset="0"/>
              </a:rPr>
              <a:t>Tuple</a:t>
            </a:r>
            <a:endParaRPr lang="en-US" sz="2400" dirty="0">
              <a:solidFill>
                <a:schemeClr val="bg1">
                  <a:lumMod val="50000"/>
                </a:schemeClr>
              </a:solidFill>
              <a:latin typeface="Bahnschrift Light" panose="020B0502040204020203" pitchFamily="34" charset="0"/>
              <a:cs typeface="Arial" panose="020B0604020202020204" pitchFamily="34" charset="0"/>
            </a:endParaRPr>
          </a:p>
          <a:p>
            <a:pPr>
              <a:lnSpc>
                <a:spcPct val="150000"/>
              </a:lnSpc>
            </a:pPr>
            <a:r>
              <a:rPr lang="en-US" sz="2400" b="1" dirty="0" smtClean="0">
                <a:solidFill>
                  <a:srgbClr val="0000FF"/>
                </a:solidFill>
                <a:latin typeface="Bahnschrift Light" panose="020B0502040204020203" pitchFamily="34" charset="0"/>
                <a:cs typeface="Arial" panose="020B0604020202020204" pitchFamily="34" charset="0"/>
              </a:rPr>
              <a:t> </a:t>
            </a:r>
            <a:r>
              <a:rPr lang="en-US" sz="2400" dirty="0" smtClean="0">
                <a:solidFill>
                  <a:schemeClr val="tx1">
                    <a:lumMod val="50000"/>
                    <a:lumOff val="50000"/>
                  </a:schemeClr>
                </a:solidFill>
                <a:latin typeface="Bahnschrift Light" panose="020B0502040204020203" pitchFamily="34" charset="0"/>
                <a:cs typeface="Arial" panose="020B0604020202020204" pitchFamily="34" charset="0"/>
              </a:rPr>
              <a:t>Set</a:t>
            </a:r>
            <a:endParaRPr lang="en-US" sz="2400" dirty="0">
              <a:solidFill>
                <a:schemeClr val="tx1">
                  <a:lumMod val="50000"/>
                  <a:lumOff val="50000"/>
                </a:schemeClr>
              </a:solidFill>
              <a:latin typeface="Bahnschrift Light" panose="020B0502040204020203" pitchFamily="34" charset="0"/>
              <a:cs typeface="Arial" panose="020B0604020202020204" pitchFamily="34" charset="0"/>
            </a:endParaRPr>
          </a:p>
          <a:p>
            <a:pPr>
              <a:lnSpc>
                <a:spcPct val="150000"/>
              </a:lnSpc>
            </a:pPr>
            <a:r>
              <a:rPr lang="en-US" sz="2400" b="1" dirty="0" smtClean="0">
                <a:solidFill>
                  <a:srgbClr val="0000FF"/>
                </a:solidFill>
                <a:latin typeface="Bahnschrift Light" panose="020B0502040204020203" pitchFamily="34" charset="0"/>
                <a:cs typeface="Arial" panose="020B0604020202020204" pitchFamily="34" charset="0"/>
              </a:rPr>
              <a:t> </a:t>
            </a:r>
            <a:r>
              <a:rPr lang="en-US" sz="2400" dirty="0" smtClean="0">
                <a:solidFill>
                  <a:schemeClr val="bg1">
                    <a:lumMod val="50000"/>
                  </a:schemeClr>
                </a:solidFill>
                <a:latin typeface="Bahnschrift Light" panose="020B0502040204020203" pitchFamily="34" charset="0"/>
                <a:cs typeface="Arial" panose="020B0604020202020204" pitchFamily="34" charset="0"/>
              </a:rPr>
              <a:t>Dictionary</a:t>
            </a:r>
          </a:p>
          <a:p>
            <a:pPr>
              <a:lnSpc>
                <a:spcPct val="150000"/>
              </a:lnSpc>
            </a:pPr>
            <a:r>
              <a:rPr lang="en-US" sz="2400" dirty="0" smtClean="0">
                <a:solidFill>
                  <a:schemeClr val="bg2">
                    <a:lumMod val="50000"/>
                  </a:schemeClr>
                </a:solidFill>
                <a:latin typeface="Bahnschrift Light" panose="020B0502040204020203" pitchFamily="34" charset="0"/>
                <a:cs typeface="Arial" panose="020B0604020202020204" pitchFamily="34" charset="0"/>
              </a:rPr>
              <a:t> </a:t>
            </a:r>
            <a:r>
              <a:rPr lang="en-US" sz="2400" b="1" dirty="0" smtClean="0">
                <a:solidFill>
                  <a:srgbClr val="0000FF"/>
                </a:solidFill>
                <a:latin typeface="Bahnschrift Light" panose="020B0502040204020203" pitchFamily="34" charset="0"/>
                <a:cs typeface="Arial" panose="020B0604020202020204" pitchFamily="34" charset="0"/>
              </a:rPr>
              <a:t>String</a:t>
            </a: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smtClean="0">
              <a:solidFill>
                <a:schemeClr val="bg2">
                  <a:lumMod val="50000"/>
                </a:schemeClr>
              </a:solidFill>
              <a:latin typeface="Arial" panose="020B0604020202020204" pitchFamily="34" charset="0"/>
              <a:cs typeface="Arial" panose="020B0604020202020204" pitchFamily="34" charset="0"/>
            </a:endParaRPr>
          </a:p>
          <a:p>
            <a:pPr algn="ctr">
              <a:lnSpc>
                <a:spcPct val="150000"/>
              </a:lnSpc>
            </a:pPr>
            <a:endParaRPr lang="en-US" sz="2400" b="1" dirty="0">
              <a:solidFill>
                <a:schemeClr val="bg2">
                  <a:lumMod val="50000"/>
                </a:schemeClr>
              </a:solidFill>
              <a:latin typeface="Arial" panose="020B0604020202020204" pitchFamily="34" charset="0"/>
              <a:cs typeface="Arial" panose="020B0604020202020204" pitchFamily="34" charset="0"/>
            </a:endParaRPr>
          </a:p>
        </p:txBody>
      </p:sp>
      <p:sp>
        <p:nvSpPr>
          <p:cNvPr id="16" name="Rectangle 15"/>
          <p:cNvSpPr/>
          <p:nvPr/>
        </p:nvSpPr>
        <p:spPr>
          <a:xfrm>
            <a:off x="2228864" y="1814258"/>
            <a:ext cx="9331765" cy="1051826"/>
          </a:xfrm>
          <a:prstGeom prst="rect">
            <a:avLst/>
          </a:prstGeom>
        </p:spPr>
        <p:txBody>
          <a:bodyPr wrap="square">
            <a:spAutoFit/>
          </a:bodyPr>
          <a:lstStyle/>
          <a:p>
            <a:pPr marL="342900" indent="-342900" algn="just">
              <a:lnSpc>
                <a:spcPct val="15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rPr>
              <a:t>Nhập một xâu ký tự bất kỳ từ bàn phím. Cho biết xâu vừa nhập có bao nhiêu từ (giả sử từ là các cụm ký tự ngăn cách nhau bởi dấu cách).</a:t>
            </a:r>
            <a:endParaRPr lang="vi-VN" sz="2200" b="1" dirty="0" smtClean="0">
              <a:solidFill>
                <a:srgbClr val="C00000"/>
              </a:solidFill>
              <a:latin typeface="Consolas" panose="020B0609020204030204" pitchFamily="49" charset="0"/>
              <a:cs typeface="Arial" panose="020B0604020202020204" pitchFamily="34" charset="0"/>
            </a:endParaRPr>
          </a:p>
        </p:txBody>
      </p:sp>
      <p:sp>
        <p:nvSpPr>
          <p:cNvPr id="20" name="Rectangle 19"/>
          <p:cNvSpPr/>
          <p:nvPr/>
        </p:nvSpPr>
        <p:spPr>
          <a:xfrm>
            <a:off x="2226389" y="3142701"/>
            <a:ext cx="9331765" cy="2123658"/>
          </a:xfrm>
          <a:prstGeom prst="rect">
            <a:avLst/>
          </a:prstGeom>
        </p:spPr>
        <p:txBody>
          <a:bodyPr wrap="square">
            <a:spAutoFit/>
          </a:bodyPr>
          <a:lstStyle/>
          <a:p>
            <a:pPr marL="342900" indent="-342900" algn="just">
              <a:lnSpc>
                <a:spcPct val="150000"/>
              </a:lnSpc>
              <a:buFont typeface="Courier New" panose="02070309020205020404" pitchFamily="49" charset="0"/>
              <a:buChar char="o"/>
            </a:pPr>
            <a:r>
              <a:rPr lang="vi-VN" sz="2200" dirty="0">
                <a:solidFill>
                  <a:srgbClr val="0070C0"/>
                </a:solidFill>
                <a:latin typeface="Arial" panose="020B0604020202020204" pitchFamily="34" charset="0"/>
                <a:cs typeface="Arial" panose="020B0604020202020204" pitchFamily="34" charset="0"/>
              </a:rPr>
              <a:t>Nhập vào một biểu thức toán học dưới dạng một xâu ký </a:t>
            </a:r>
            <a:r>
              <a:rPr lang="vi-VN" sz="2200" dirty="0" smtClean="0">
                <a:solidFill>
                  <a:srgbClr val="0070C0"/>
                </a:solidFill>
                <a:latin typeface="Arial" panose="020B0604020202020204" pitchFamily="34" charset="0"/>
                <a:cs typeface="Arial" panose="020B0604020202020204" pitchFamily="34" charset="0"/>
              </a:rPr>
              <a:t>tự. Ví </a:t>
            </a:r>
            <a:r>
              <a:rPr lang="vi-VN" sz="2200" dirty="0">
                <a:solidFill>
                  <a:srgbClr val="0070C0"/>
                </a:solidFill>
                <a:latin typeface="Arial" panose="020B0604020202020204" pitchFamily="34" charset="0"/>
                <a:cs typeface="Arial" panose="020B0604020202020204" pitchFamily="34" charset="0"/>
              </a:rPr>
              <a:t>dụ: </a:t>
            </a:r>
            <a:endParaRPr lang="vi-VN" sz="2200" dirty="0" smtClean="0">
              <a:solidFill>
                <a:srgbClr val="0070C0"/>
              </a:solidFill>
              <a:latin typeface="Arial" panose="020B0604020202020204" pitchFamily="34" charset="0"/>
              <a:cs typeface="Arial" panose="020B0604020202020204" pitchFamily="34" charset="0"/>
            </a:endParaRPr>
          </a:p>
          <a:p>
            <a:pPr algn="ctr">
              <a:lnSpc>
                <a:spcPct val="150000"/>
              </a:lnSpc>
            </a:pPr>
            <a:r>
              <a:rPr lang="vi-VN" sz="2200" dirty="0" smtClean="0">
                <a:solidFill>
                  <a:srgbClr val="0070C0"/>
                </a:solidFill>
                <a:latin typeface="Arial" panose="020B0604020202020204" pitchFamily="34" charset="0"/>
                <a:cs typeface="Arial" panose="020B0604020202020204" pitchFamily="34" charset="0"/>
              </a:rPr>
              <a:t>((</a:t>
            </a:r>
            <a:r>
              <a:rPr lang="vi-VN" sz="2200" dirty="0">
                <a:solidFill>
                  <a:srgbClr val="0070C0"/>
                </a:solidFill>
                <a:latin typeface="Arial" panose="020B0604020202020204" pitchFamily="34" charset="0"/>
                <a:cs typeface="Arial" panose="020B0604020202020204" pitchFamily="34" charset="0"/>
              </a:rPr>
              <a:t>a + b) * (c – d</a:t>
            </a:r>
            <a:r>
              <a:rPr lang="vi-VN" sz="2200" dirty="0" smtClean="0">
                <a:solidFill>
                  <a:srgbClr val="0070C0"/>
                </a:solidFill>
                <a:latin typeface="Arial" panose="020B0604020202020204" pitchFamily="34" charset="0"/>
                <a:cs typeface="Arial" panose="020B0604020202020204" pitchFamily="34" charset="0"/>
              </a:rPr>
              <a:t>)) / (a + b)</a:t>
            </a:r>
          </a:p>
          <a:p>
            <a:pPr algn="just">
              <a:lnSpc>
                <a:spcPct val="150000"/>
              </a:lnSpc>
            </a:pPr>
            <a:r>
              <a:rPr lang="vi-VN" sz="2200" dirty="0" smtClean="0">
                <a:solidFill>
                  <a:srgbClr val="0070C0"/>
                </a:solidFill>
                <a:latin typeface="Arial" panose="020B0604020202020204" pitchFamily="34" charset="0"/>
                <a:cs typeface="Arial" panose="020B0604020202020204" pitchFamily="34" charset="0"/>
              </a:rPr>
              <a:t>Biểu </a:t>
            </a:r>
            <a:r>
              <a:rPr lang="vi-VN" sz="2200" dirty="0">
                <a:solidFill>
                  <a:srgbClr val="0070C0"/>
                </a:solidFill>
                <a:latin typeface="Arial" panose="020B0604020202020204" pitchFamily="34" charset="0"/>
                <a:cs typeface="Arial" panose="020B0604020202020204" pitchFamily="34" charset="0"/>
              </a:rPr>
              <a:t>thức</a:t>
            </a:r>
            <a:r>
              <a:rPr lang="es-ES" sz="2200" dirty="0">
                <a:solidFill>
                  <a:srgbClr val="0070C0"/>
                </a:solidFill>
                <a:latin typeface="Arial" panose="020B0604020202020204" pitchFamily="34" charset="0"/>
                <a:cs typeface="Arial" panose="020B0604020202020204" pitchFamily="34" charset="0"/>
              </a:rPr>
              <a:t> </a:t>
            </a:r>
            <a:r>
              <a:rPr lang="es-ES" sz="2200" dirty="0" err="1">
                <a:solidFill>
                  <a:srgbClr val="0070C0"/>
                </a:solidFill>
                <a:latin typeface="Arial" panose="020B0604020202020204" pitchFamily="34" charset="0"/>
                <a:cs typeface="Arial" panose="020B0604020202020204" pitchFamily="34" charset="0"/>
              </a:rPr>
              <a:t>được</a:t>
            </a:r>
            <a:r>
              <a:rPr lang="es-ES" sz="2200" dirty="0">
                <a:solidFill>
                  <a:srgbClr val="0070C0"/>
                </a:solidFill>
                <a:latin typeface="Arial" panose="020B0604020202020204" pitchFamily="34" charset="0"/>
                <a:cs typeface="Arial" panose="020B0604020202020204" pitchFamily="34" charset="0"/>
              </a:rPr>
              <a:t> </a:t>
            </a:r>
            <a:r>
              <a:rPr lang="es-ES" sz="2200" dirty="0" err="1">
                <a:solidFill>
                  <a:srgbClr val="0070C0"/>
                </a:solidFill>
                <a:latin typeface="Arial" panose="020B0604020202020204" pitchFamily="34" charset="0"/>
                <a:cs typeface="Arial" panose="020B0604020202020204" pitchFamily="34" charset="0"/>
              </a:rPr>
              <a:t>gọi</a:t>
            </a:r>
            <a:r>
              <a:rPr lang="es-ES" sz="2200" dirty="0">
                <a:solidFill>
                  <a:srgbClr val="0070C0"/>
                </a:solidFill>
                <a:latin typeface="Arial" panose="020B0604020202020204" pitchFamily="34" charset="0"/>
                <a:cs typeface="Arial" panose="020B0604020202020204" pitchFamily="34" charset="0"/>
              </a:rPr>
              <a:t> </a:t>
            </a:r>
            <a:r>
              <a:rPr lang="es-ES" sz="2200" dirty="0" err="1">
                <a:solidFill>
                  <a:srgbClr val="0070C0"/>
                </a:solidFill>
                <a:latin typeface="Arial" panose="020B0604020202020204" pitchFamily="34" charset="0"/>
                <a:cs typeface="Arial" panose="020B0604020202020204" pitchFamily="34" charset="0"/>
              </a:rPr>
              <a:t>là</a:t>
            </a:r>
            <a:r>
              <a:rPr lang="es-ES" sz="2200" dirty="0">
                <a:solidFill>
                  <a:srgbClr val="0070C0"/>
                </a:solidFill>
                <a:latin typeface="Arial" panose="020B0604020202020204" pitchFamily="34" charset="0"/>
                <a:cs typeface="Arial" panose="020B0604020202020204" pitchFamily="34" charset="0"/>
              </a:rPr>
              <a:t> </a:t>
            </a:r>
            <a:r>
              <a:rPr lang="es-ES" sz="2200" dirty="0" err="1">
                <a:solidFill>
                  <a:srgbClr val="0070C0"/>
                </a:solidFill>
                <a:latin typeface="Arial" panose="020B0604020202020204" pitchFamily="34" charset="0"/>
                <a:cs typeface="Arial" panose="020B0604020202020204" pitchFamily="34" charset="0"/>
              </a:rPr>
              <a:t>hợp</a:t>
            </a:r>
            <a:r>
              <a:rPr lang="es-ES" sz="2200" dirty="0">
                <a:solidFill>
                  <a:srgbClr val="0070C0"/>
                </a:solidFill>
                <a:latin typeface="Arial" panose="020B0604020202020204" pitchFamily="34" charset="0"/>
                <a:cs typeface="Arial" panose="020B0604020202020204" pitchFamily="34" charset="0"/>
              </a:rPr>
              <a:t> </a:t>
            </a:r>
            <a:r>
              <a:rPr lang="es-ES" sz="2200" dirty="0" err="1">
                <a:solidFill>
                  <a:srgbClr val="0070C0"/>
                </a:solidFill>
                <a:latin typeface="Arial" panose="020B0604020202020204" pitchFamily="34" charset="0"/>
                <a:cs typeface="Arial" panose="020B0604020202020204" pitchFamily="34" charset="0"/>
              </a:rPr>
              <a:t>lệ</a:t>
            </a:r>
            <a:r>
              <a:rPr lang="es-ES" sz="2200" dirty="0">
                <a:solidFill>
                  <a:srgbClr val="0070C0"/>
                </a:solidFill>
                <a:latin typeface="Arial" panose="020B0604020202020204" pitchFamily="34" charset="0"/>
                <a:cs typeface="Arial" panose="020B0604020202020204" pitchFamily="34" charset="0"/>
              </a:rPr>
              <a:t> </a:t>
            </a:r>
            <a:r>
              <a:rPr lang="es-ES" sz="2200" dirty="0" err="1">
                <a:solidFill>
                  <a:srgbClr val="0070C0"/>
                </a:solidFill>
                <a:latin typeface="Arial" panose="020B0604020202020204" pitchFamily="34" charset="0"/>
                <a:cs typeface="Arial" panose="020B0604020202020204" pitchFamily="34" charset="0"/>
              </a:rPr>
              <a:t>nếu</a:t>
            </a:r>
            <a:r>
              <a:rPr lang="es-ES" sz="2200" dirty="0">
                <a:solidFill>
                  <a:srgbClr val="0070C0"/>
                </a:solidFill>
                <a:latin typeface="Arial" panose="020B0604020202020204" pitchFamily="34" charset="0"/>
                <a:cs typeface="Arial" panose="020B0604020202020204" pitchFamily="34" charset="0"/>
              </a:rPr>
              <a:t> </a:t>
            </a:r>
            <a:r>
              <a:rPr lang="es-ES" sz="2200" dirty="0" err="1">
                <a:solidFill>
                  <a:srgbClr val="0070C0"/>
                </a:solidFill>
                <a:latin typeface="Arial" panose="020B0604020202020204" pitchFamily="34" charset="0"/>
                <a:cs typeface="Arial" panose="020B0604020202020204" pitchFamily="34" charset="0"/>
              </a:rPr>
              <a:t>các</a:t>
            </a:r>
            <a:r>
              <a:rPr lang="es-ES" sz="2200" dirty="0">
                <a:solidFill>
                  <a:srgbClr val="0070C0"/>
                </a:solidFill>
                <a:latin typeface="Arial" panose="020B0604020202020204" pitchFamily="34" charset="0"/>
                <a:cs typeface="Arial" panose="020B0604020202020204" pitchFamily="34" charset="0"/>
              </a:rPr>
              <a:t> </a:t>
            </a:r>
            <a:r>
              <a:rPr lang="es-ES" sz="2200" dirty="0" err="1">
                <a:solidFill>
                  <a:srgbClr val="0070C0"/>
                </a:solidFill>
                <a:latin typeface="Arial" panose="020B0604020202020204" pitchFamily="34" charset="0"/>
                <a:cs typeface="Arial" panose="020B0604020202020204" pitchFamily="34" charset="0"/>
              </a:rPr>
              <a:t>dấu</a:t>
            </a:r>
            <a:r>
              <a:rPr lang="es-ES" sz="2200" dirty="0">
                <a:solidFill>
                  <a:srgbClr val="0070C0"/>
                </a:solidFill>
                <a:latin typeface="Arial" panose="020B0604020202020204" pitchFamily="34" charset="0"/>
                <a:cs typeface="Arial" panose="020B0604020202020204" pitchFamily="34" charset="0"/>
              </a:rPr>
              <a:t> </a:t>
            </a:r>
            <a:r>
              <a:rPr lang="es-ES" sz="2200" dirty="0" err="1">
                <a:solidFill>
                  <a:srgbClr val="0070C0"/>
                </a:solidFill>
                <a:latin typeface="Arial" panose="020B0604020202020204" pitchFamily="34" charset="0"/>
                <a:cs typeface="Arial" panose="020B0604020202020204" pitchFamily="34" charset="0"/>
              </a:rPr>
              <a:t>mở</a:t>
            </a:r>
            <a:r>
              <a:rPr lang="es-ES" sz="2200" dirty="0">
                <a:solidFill>
                  <a:srgbClr val="0070C0"/>
                </a:solidFill>
                <a:latin typeface="Arial" panose="020B0604020202020204" pitchFamily="34" charset="0"/>
                <a:cs typeface="Arial" panose="020B0604020202020204" pitchFamily="34" charset="0"/>
              </a:rPr>
              <a:t>/ </a:t>
            </a:r>
            <a:r>
              <a:rPr lang="es-ES" sz="2200" dirty="0" err="1">
                <a:solidFill>
                  <a:srgbClr val="0070C0"/>
                </a:solidFill>
                <a:latin typeface="Arial" panose="020B0604020202020204" pitchFamily="34" charset="0"/>
                <a:cs typeface="Arial" panose="020B0604020202020204" pitchFamily="34" charset="0"/>
              </a:rPr>
              <a:t>đóng</a:t>
            </a:r>
            <a:r>
              <a:rPr lang="es-ES" sz="2200" dirty="0">
                <a:solidFill>
                  <a:srgbClr val="0070C0"/>
                </a:solidFill>
                <a:latin typeface="Arial" panose="020B0604020202020204" pitchFamily="34" charset="0"/>
                <a:cs typeface="Arial" panose="020B0604020202020204" pitchFamily="34" charset="0"/>
              </a:rPr>
              <a:t> </a:t>
            </a:r>
            <a:r>
              <a:rPr lang="es-ES" sz="2200" dirty="0" err="1">
                <a:solidFill>
                  <a:srgbClr val="0070C0"/>
                </a:solidFill>
                <a:latin typeface="Arial" panose="020B0604020202020204" pitchFamily="34" charset="0"/>
                <a:cs typeface="Arial" panose="020B0604020202020204" pitchFamily="34" charset="0"/>
              </a:rPr>
              <a:t>ngoặc</a:t>
            </a:r>
            <a:r>
              <a:rPr lang="es-ES" sz="2200" dirty="0">
                <a:solidFill>
                  <a:srgbClr val="0070C0"/>
                </a:solidFill>
                <a:latin typeface="Arial" panose="020B0604020202020204" pitchFamily="34" charset="0"/>
                <a:cs typeface="Arial" panose="020B0604020202020204" pitchFamily="34" charset="0"/>
              </a:rPr>
              <a:t> </a:t>
            </a:r>
            <a:r>
              <a:rPr lang="es-ES" sz="2200" dirty="0" err="1">
                <a:solidFill>
                  <a:srgbClr val="0070C0"/>
                </a:solidFill>
                <a:latin typeface="Arial" panose="020B0604020202020204" pitchFamily="34" charset="0"/>
                <a:cs typeface="Arial" panose="020B0604020202020204" pitchFamily="34" charset="0"/>
              </a:rPr>
              <a:t>được</a:t>
            </a:r>
            <a:r>
              <a:rPr lang="es-ES" sz="2200" dirty="0">
                <a:solidFill>
                  <a:srgbClr val="0070C0"/>
                </a:solidFill>
                <a:latin typeface="Arial" panose="020B0604020202020204" pitchFamily="34" charset="0"/>
                <a:cs typeface="Arial" panose="020B0604020202020204" pitchFamily="34" charset="0"/>
              </a:rPr>
              <a:t> </a:t>
            </a:r>
            <a:r>
              <a:rPr lang="es-ES" sz="2200" dirty="0" err="1">
                <a:solidFill>
                  <a:srgbClr val="0070C0"/>
                </a:solidFill>
                <a:latin typeface="Arial" panose="020B0604020202020204" pitchFamily="34" charset="0"/>
                <a:cs typeface="Arial" panose="020B0604020202020204" pitchFamily="34" charset="0"/>
              </a:rPr>
              <a:t>đặt</a:t>
            </a:r>
            <a:r>
              <a:rPr lang="es-ES" sz="2200" dirty="0">
                <a:solidFill>
                  <a:srgbClr val="0070C0"/>
                </a:solidFill>
                <a:latin typeface="Arial" panose="020B0604020202020204" pitchFamily="34" charset="0"/>
                <a:cs typeface="Arial" panose="020B0604020202020204" pitchFamily="34" charset="0"/>
              </a:rPr>
              <a:t> </a:t>
            </a:r>
            <a:r>
              <a:rPr lang="es-ES" sz="2200" dirty="0" err="1">
                <a:solidFill>
                  <a:srgbClr val="0070C0"/>
                </a:solidFill>
                <a:latin typeface="Arial" panose="020B0604020202020204" pitchFamily="34" charset="0"/>
                <a:cs typeface="Arial" panose="020B0604020202020204" pitchFamily="34" charset="0"/>
              </a:rPr>
              <a:t>phù</a:t>
            </a:r>
            <a:r>
              <a:rPr lang="es-ES" sz="2200" dirty="0">
                <a:solidFill>
                  <a:srgbClr val="0070C0"/>
                </a:solidFill>
                <a:latin typeface="Arial" panose="020B0604020202020204" pitchFamily="34" charset="0"/>
                <a:cs typeface="Arial" panose="020B0604020202020204" pitchFamily="34" charset="0"/>
              </a:rPr>
              <a:t> </a:t>
            </a:r>
            <a:r>
              <a:rPr lang="es-ES" sz="2200" dirty="0" err="1">
                <a:solidFill>
                  <a:srgbClr val="0070C0"/>
                </a:solidFill>
                <a:latin typeface="Arial" panose="020B0604020202020204" pitchFamily="34" charset="0"/>
                <a:cs typeface="Arial" panose="020B0604020202020204" pitchFamily="34" charset="0"/>
              </a:rPr>
              <a:t>hợp</a:t>
            </a:r>
            <a:r>
              <a:rPr lang="vi-VN" sz="2200" dirty="0">
                <a:solidFill>
                  <a:srgbClr val="0070C0"/>
                </a:solidFill>
                <a:latin typeface="Arial" panose="020B0604020202020204" pitchFamily="34" charset="0"/>
                <a:cs typeface="Arial" panose="020B0604020202020204" pitchFamily="34" charset="0"/>
              </a:rPr>
              <a:t>. Hãy cho biết biểu thức vừa nhập có hợp lệ không.</a:t>
            </a:r>
          </a:p>
        </p:txBody>
      </p:sp>
      <p:sp>
        <p:nvSpPr>
          <p:cNvPr id="21" name="Rectangle 20"/>
          <p:cNvSpPr/>
          <p:nvPr/>
        </p:nvSpPr>
        <p:spPr>
          <a:xfrm>
            <a:off x="2226389" y="5542976"/>
            <a:ext cx="9331765" cy="537391"/>
          </a:xfrm>
          <a:prstGeom prst="rect">
            <a:avLst/>
          </a:prstGeom>
        </p:spPr>
        <p:txBody>
          <a:bodyPr wrap="square">
            <a:spAutoFit/>
          </a:bodyPr>
          <a:lstStyle/>
          <a:p>
            <a:pPr marL="342900" indent="-342900" algn="just">
              <a:lnSpc>
                <a:spcPct val="150000"/>
              </a:lnSpc>
              <a:buFont typeface="Courier New" panose="02070309020205020404" pitchFamily="49" charset="0"/>
              <a:buChar char="o"/>
            </a:pPr>
            <a:r>
              <a:rPr lang="vi-VN" sz="2200" dirty="0" smtClean="0">
                <a:solidFill>
                  <a:srgbClr val="0070C0"/>
                </a:solidFill>
                <a:latin typeface="Arial" panose="020B0604020202020204" pitchFamily="34" charset="0"/>
                <a:cs typeface="Arial" panose="020B0604020202020204" pitchFamily="34" charset="0"/>
              </a:rPr>
              <a:t>Hãy băm một xâu để thu được một từ điển các từ của xâu </a:t>
            </a:r>
            <a:endParaRPr lang="vi-VN" sz="22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753670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69</a:t>
            </a:fld>
            <a:endParaRPr lang="ru-RU" b="1" dirty="0">
              <a:solidFill>
                <a:schemeClr val="bg1"/>
              </a:solidFill>
            </a:endParaRPr>
          </a:p>
        </p:txBody>
      </p:sp>
      <p:sp>
        <p:nvSpPr>
          <p:cNvPr id="2" name="Rectangle 1"/>
          <p:cNvSpPr/>
          <p:nvPr/>
        </p:nvSpPr>
        <p:spPr>
          <a:xfrm>
            <a:off x="1882096" y="2274525"/>
            <a:ext cx="8180880" cy="1990288"/>
          </a:xfrm>
          <a:prstGeom prst="rect">
            <a:avLst/>
          </a:prstGeom>
        </p:spPr>
        <p:txBody>
          <a:bodyPr wrap="square">
            <a:spAutoFit/>
          </a:bodyPr>
          <a:lstStyle/>
          <a:p>
            <a:pPr algn="ctr">
              <a:lnSpc>
                <a:spcPct val="120000"/>
              </a:lnSpc>
              <a:spcBef>
                <a:spcPts val="400"/>
              </a:spcBef>
              <a:spcAft>
                <a:spcPts val="0"/>
              </a:spcAft>
            </a:pPr>
            <a:r>
              <a:rPr lang="nl-NL" sz="5000" b="1" dirty="0" smtClean="0">
                <a:solidFill>
                  <a:srgbClr val="005064"/>
                </a:solidFill>
                <a:latin typeface="Book Antiqua" panose="02040602050305030304" pitchFamily="18" charset="0"/>
              </a:rPr>
              <a:t>B</a:t>
            </a:r>
            <a:r>
              <a:rPr lang="vi-VN" sz="5000" b="1" dirty="0" smtClean="0">
                <a:solidFill>
                  <a:srgbClr val="005064"/>
                </a:solidFill>
                <a:latin typeface="Book Antiqua" panose="02040602050305030304" pitchFamily="18" charset="0"/>
              </a:rPr>
              <a:t>ÀI</a:t>
            </a:r>
            <a:r>
              <a:rPr lang="nl-NL" sz="5000" b="1" dirty="0" smtClean="0">
                <a:solidFill>
                  <a:srgbClr val="005064"/>
                </a:solidFill>
                <a:latin typeface="Book Antiqua" panose="02040602050305030304" pitchFamily="18" charset="0"/>
              </a:rPr>
              <a:t> </a:t>
            </a:r>
            <a:r>
              <a:rPr lang="vi-VN" sz="5000" b="1" dirty="0" smtClean="0">
                <a:solidFill>
                  <a:srgbClr val="005064"/>
                </a:solidFill>
                <a:latin typeface="Book Antiqua" panose="02040602050305030304" pitchFamily="18" charset="0"/>
              </a:rPr>
              <a:t>4</a:t>
            </a:r>
          </a:p>
          <a:p>
            <a:pPr algn="ctr">
              <a:lnSpc>
                <a:spcPct val="120000"/>
              </a:lnSpc>
              <a:spcBef>
                <a:spcPts val="400"/>
              </a:spcBef>
              <a:spcAft>
                <a:spcPts val="0"/>
              </a:spcAft>
            </a:pPr>
            <a:r>
              <a:rPr lang="vi-VN" sz="5000" b="1" dirty="0" smtClean="0">
                <a:solidFill>
                  <a:srgbClr val="005064"/>
                </a:solidFill>
                <a:latin typeface="Times New Roman" panose="02020603050405020304" pitchFamily="18" charset="0"/>
              </a:rPr>
              <a:t>FILE INPUT/ OUTPUT</a:t>
            </a:r>
            <a:endParaRPr lang="vi-VN" sz="5000" b="1" dirty="0">
              <a:solidFill>
                <a:srgbClr val="005064"/>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645564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7</a:t>
            </a:fld>
            <a:endParaRPr lang="ru-RU" b="1" dirty="0">
              <a:solidFill>
                <a:schemeClr val="bg1"/>
              </a:solidFill>
            </a:endParaRPr>
          </a:p>
        </p:txBody>
      </p:sp>
      <p:sp>
        <p:nvSpPr>
          <p:cNvPr id="2" name="Rectangle 1"/>
          <p:cNvSpPr/>
          <p:nvPr/>
        </p:nvSpPr>
        <p:spPr>
          <a:xfrm>
            <a:off x="1697166" y="1942362"/>
            <a:ext cx="10176179" cy="3990836"/>
          </a:xfrm>
          <a:prstGeom prst="rect">
            <a:avLst/>
          </a:prstGeom>
        </p:spPr>
        <p:txBody>
          <a:bodyPr wrap="square">
            <a:spAutoFit/>
          </a:bodyPr>
          <a:lstStyle/>
          <a:p>
            <a:pPr marL="571500" indent="-571500" algn="just">
              <a:lnSpc>
                <a:spcPct val="120000"/>
              </a:lnSpc>
              <a:spcBef>
                <a:spcPts val="400"/>
              </a:spcBef>
              <a:spcAft>
                <a:spcPts val="0"/>
              </a:spcAft>
              <a:buFont typeface="Arial" panose="020B0604020202020204" pitchFamily="34" charset="0"/>
              <a:buChar char="•"/>
            </a:pPr>
            <a:r>
              <a:rPr lang="vi-VN" sz="4000" b="1" dirty="0" smtClean="0">
                <a:solidFill>
                  <a:srgbClr val="005064"/>
                </a:solidFill>
                <a:latin typeface="Bahnschrift SemiBold" panose="020B0502040204020203" pitchFamily="34" charset="0"/>
              </a:rPr>
              <a:t>Python Syntax </a:t>
            </a:r>
          </a:p>
          <a:p>
            <a:pPr marL="571500" indent="-571500" algn="just">
              <a:lnSpc>
                <a:spcPct val="120000"/>
              </a:lnSpc>
              <a:spcBef>
                <a:spcPts val="400"/>
              </a:spcBef>
              <a:spcAft>
                <a:spcPts val="0"/>
              </a:spcAft>
              <a:buFont typeface="Arial" panose="020B0604020202020204" pitchFamily="34" charset="0"/>
              <a:buChar char="•"/>
            </a:pPr>
            <a:r>
              <a:rPr lang="vi-VN" sz="4000" b="1" dirty="0" smtClean="0">
                <a:solidFill>
                  <a:srgbClr val="005064"/>
                </a:solidFill>
                <a:latin typeface="Bahnschrift SemiBold" panose="020B0502040204020203" pitchFamily="34" charset="0"/>
                <a:ea typeface="Times New Roman" panose="02020603050405020304" pitchFamily="18" charset="0"/>
              </a:rPr>
              <a:t>Python Variable</a:t>
            </a:r>
          </a:p>
          <a:p>
            <a:pPr marL="571500" indent="-571500" algn="just">
              <a:lnSpc>
                <a:spcPct val="120000"/>
              </a:lnSpc>
              <a:spcBef>
                <a:spcPts val="400"/>
              </a:spcBef>
              <a:spcAft>
                <a:spcPts val="0"/>
              </a:spcAft>
              <a:buFont typeface="Arial" panose="020B0604020202020204" pitchFamily="34" charset="0"/>
              <a:buChar char="•"/>
            </a:pPr>
            <a:r>
              <a:rPr lang="vi-VN" sz="4000" b="1" dirty="0" smtClean="0">
                <a:solidFill>
                  <a:srgbClr val="005064"/>
                </a:solidFill>
                <a:latin typeface="Bahnschrift SemiBold" panose="020B0502040204020203" pitchFamily="34" charset="0"/>
                <a:ea typeface="Times New Roman" panose="02020603050405020304" pitchFamily="18" charset="0"/>
              </a:rPr>
              <a:t>Python Expression</a:t>
            </a:r>
          </a:p>
          <a:p>
            <a:pPr marL="571500" indent="-571500" algn="just">
              <a:lnSpc>
                <a:spcPct val="120000"/>
              </a:lnSpc>
              <a:spcBef>
                <a:spcPts val="400"/>
              </a:spcBef>
              <a:spcAft>
                <a:spcPts val="0"/>
              </a:spcAft>
              <a:buFont typeface="Arial" panose="020B0604020202020204" pitchFamily="34" charset="0"/>
              <a:buChar char="•"/>
            </a:pPr>
            <a:r>
              <a:rPr lang="vi-VN" sz="4000" b="1" dirty="0" smtClean="0">
                <a:solidFill>
                  <a:srgbClr val="005064"/>
                </a:solidFill>
                <a:latin typeface="Bahnschrift SemiBold" panose="020B0502040204020203" pitchFamily="34" charset="0"/>
                <a:ea typeface="Times New Roman" panose="02020603050405020304" pitchFamily="18" charset="0"/>
              </a:rPr>
              <a:t>Python In/Out</a:t>
            </a:r>
          </a:p>
          <a:p>
            <a:pPr marL="571500" indent="-571500" algn="just">
              <a:lnSpc>
                <a:spcPct val="120000"/>
              </a:lnSpc>
              <a:spcBef>
                <a:spcPts val="400"/>
              </a:spcBef>
              <a:spcAft>
                <a:spcPts val="0"/>
              </a:spcAft>
              <a:buFont typeface="Arial" panose="020B0604020202020204" pitchFamily="34" charset="0"/>
              <a:buChar char="•"/>
            </a:pPr>
            <a:r>
              <a:rPr lang="vi-VN" sz="4000" b="1" dirty="0" smtClean="0">
                <a:solidFill>
                  <a:srgbClr val="005064"/>
                </a:solidFill>
                <a:latin typeface="Bahnschrift SemiBold" panose="020B0502040204020203" pitchFamily="34" charset="0"/>
                <a:ea typeface="Times New Roman" panose="02020603050405020304" pitchFamily="18" charset="0"/>
              </a:rPr>
              <a:t>Python Control Structures</a:t>
            </a:r>
            <a:endParaRPr lang="vi-VN" sz="4000" b="1" dirty="0">
              <a:solidFill>
                <a:srgbClr val="005064"/>
              </a:solidFill>
              <a:latin typeface="Bahnschrift SemiBold" panose="020B0502040204020203" pitchFamily="34" charset="0"/>
              <a:ea typeface="Times New Roman" panose="02020603050405020304" pitchFamily="18" charset="0"/>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1: Tổng quan Python</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14" name="Rectangle 13"/>
          <p:cNvSpPr/>
          <p:nvPr/>
        </p:nvSpPr>
        <p:spPr>
          <a:xfrm>
            <a:off x="505783" y="1237007"/>
            <a:ext cx="11028218" cy="535531"/>
          </a:xfrm>
          <a:prstGeom prst="rect">
            <a:avLst/>
          </a:prstGeom>
        </p:spPr>
        <p:txBody>
          <a:bodyPr wrap="square">
            <a:spAutoFit/>
          </a:bodyPr>
          <a:lstStyle/>
          <a:p>
            <a:pPr algn="just">
              <a:lnSpc>
                <a:spcPct val="120000"/>
              </a:lnSpc>
              <a:spcBef>
                <a:spcPts val="400"/>
              </a:spcBef>
            </a:pPr>
            <a:r>
              <a:rPr lang="vi-VN" sz="2400" b="1" dirty="0" smtClean="0">
                <a:solidFill>
                  <a:schemeClr val="accent2">
                    <a:lumMod val="75000"/>
                  </a:schemeClr>
                </a:solidFill>
                <a:ea typeface="Times New Roman" panose="02020603050405020304" pitchFamily="18" charset="0"/>
                <a:sym typeface="Wingdings" panose="05000000000000000000" pitchFamily="2" charset="2"/>
              </a:rPr>
              <a:t>BÀI 1: TỔNG QUAN PYTHON</a:t>
            </a:r>
            <a:endParaRPr lang="vi-VN" sz="2400" b="1" dirty="0">
              <a:solidFill>
                <a:schemeClr val="accent2">
                  <a:lumMod val="75000"/>
                </a:schemeClr>
              </a:solidFill>
              <a:ea typeface="Times New Roman" panose="02020603050405020304" pitchFamily="18" charset="0"/>
            </a:endParaRPr>
          </a:p>
        </p:txBody>
      </p:sp>
    </p:spTree>
    <p:extLst>
      <p:ext uri="{BB962C8B-B14F-4D97-AF65-F5344CB8AC3E}">
        <p14:creationId xmlns:p14="http://schemas.microsoft.com/office/powerpoint/2010/main" val="5973931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70</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3: Data structures</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24" name="Rectangle 23"/>
          <p:cNvSpPr/>
          <p:nvPr/>
        </p:nvSpPr>
        <p:spPr>
          <a:xfrm>
            <a:off x="966384" y="1114570"/>
            <a:ext cx="6921469" cy="494751"/>
          </a:xfrm>
          <a:prstGeom prst="rect">
            <a:avLst/>
          </a:prstGeom>
        </p:spPr>
        <p:txBody>
          <a:bodyPr wrap="square">
            <a:spAutoFit/>
          </a:bodyPr>
          <a:lstStyle/>
          <a:p>
            <a:pPr algn="just">
              <a:lnSpc>
                <a:spcPct val="120000"/>
              </a:lnSpc>
            </a:pPr>
            <a:r>
              <a:rPr lang="vi-VN" sz="2400" b="1" dirty="0" smtClean="0">
                <a:solidFill>
                  <a:srgbClr val="C00000"/>
                </a:solidFill>
                <a:latin typeface="Arial" panose="020B0604020202020204" pitchFamily="34" charset="0"/>
                <a:cs typeface="Arial" panose="020B0604020202020204" pitchFamily="34" charset="0"/>
                <a:sym typeface="Wingdings" panose="05000000000000000000" pitchFamily="2" charset="2"/>
              </a:rPr>
              <a:t>BÀI 4. FILE INPUT/ OUTPUT</a:t>
            </a:r>
            <a:endParaRPr lang="en-US" sz="2400" b="1" dirty="0">
              <a:solidFill>
                <a:srgbClr val="C00000"/>
              </a:solidFill>
              <a:latin typeface="Arial" panose="020B0604020202020204" pitchFamily="34" charset="0"/>
              <a:cs typeface="Arial" panose="020B0604020202020204" pitchFamily="34" charset="0"/>
              <a:sym typeface="Symbol" panose="05050102010706020507" pitchFamily="18" charset="2"/>
            </a:endParaRPr>
          </a:p>
        </p:txBody>
      </p:sp>
      <p:sp>
        <p:nvSpPr>
          <p:cNvPr id="14" name="Rectangle 13"/>
          <p:cNvSpPr/>
          <p:nvPr/>
        </p:nvSpPr>
        <p:spPr>
          <a:xfrm>
            <a:off x="1681733" y="1974271"/>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smtClean="0">
                <a:solidFill>
                  <a:srgbClr val="005064"/>
                </a:solidFill>
                <a:latin typeface="Arial" panose="020B0604020202020204" pitchFamily="34" charset="0"/>
                <a:cs typeface="Arial" panose="020B0604020202020204" pitchFamily="34" charset="0"/>
                <a:sym typeface="Wingdings" panose="05000000000000000000" pitchFamily="2" charset="2"/>
              </a:rPr>
              <a:t>File Open/ Close</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15" name="Rectangle 14"/>
          <p:cNvSpPr/>
          <p:nvPr/>
        </p:nvSpPr>
        <p:spPr>
          <a:xfrm>
            <a:off x="1681733" y="2728799"/>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smtClean="0">
                <a:solidFill>
                  <a:srgbClr val="005064"/>
                </a:solidFill>
                <a:latin typeface="Arial" panose="020B0604020202020204" pitchFamily="34" charset="0"/>
                <a:cs typeface="Arial" panose="020B0604020202020204" pitchFamily="34" charset="0"/>
                <a:sym typeface="Wingdings" panose="05000000000000000000" pitchFamily="2" charset="2"/>
              </a:rPr>
              <a:t>Write data to file</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16" name="Rectangle 15"/>
          <p:cNvSpPr/>
          <p:nvPr/>
        </p:nvSpPr>
        <p:spPr>
          <a:xfrm>
            <a:off x="1681733" y="3424081"/>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smtClean="0">
                <a:solidFill>
                  <a:srgbClr val="005064"/>
                </a:solidFill>
                <a:latin typeface="Arial" panose="020B0604020202020204" pitchFamily="34" charset="0"/>
                <a:cs typeface="Arial" panose="020B0604020202020204" pitchFamily="34" charset="0"/>
                <a:sym typeface="Wingdings" panose="05000000000000000000" pitchFamily="2" charset="2"/>
              </a:rPr>
              <a:t>Read data from file</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
        <p:nvSpPr>
          <p:cNvPr id="17" name="Rectangle 16"/>
          <p:cNvSpPr/>
          <p:nvPr/>
        </p:nvSpPr>
        <p:spPr>
          <a:xfrm>
            <a:off x="1681733" y="4154789"/>
            <a:ext cx="6921469" cy="494751"/>
          </a:xfrm>
          <a:prstGeom prst="rect">
            <a:avLst/>
          </a:prstGeom>
        </p:spPr>
        <p:txBody>
          <a:bodyPr wrap="square">
            <a:spAutoFit/>
          </a:bodyPr>
          <a:lstStyle/>
          <a:p>
            <a:pPr marL="342900" indent="-342900" algn="just">
              <a:lnSpc>
                <a:spcPct val="120000"/>
              </a:lnSpc>
              <a:buFont typeface="Arial" panose="020B0604020202020204" pitchFamily="34" charset="0"/>
              <a:buChar char="•"/>
            </a:pPr>
            <a:r>
              <a:rPr lang="vi-VN" sz="2400" b="1" dirty="0" smtClean="0">
                <a:solidFill>
                  <a:srgbClr val="005064"/>
                </a:solidFill>
                <a:latin typeface="Arial" panose="020B0604020202020204" pitchFamily="34" charset="0"/>
                <a:cs typeface="Arial" panose="020B0604020202020204" pitchFamily="34" charset="0"/>
                <a:sym typeface="Wingdings" panose="05000000000000000000" pitchFamily="2" charset="2"/>
              </a:rPr>
              <a:t>Exception</a:t>
            </a:r>
            <a:endParaRPr lang="en-US" sz="2400" b="1" dirty="0">
              <a:solidFill>
                <a:srgbClr val="005064"/>
              </a:solidFill>
              <a:latin typeface="Arial" panose="020B0604020202020204" pitchFamily="34" charset="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40085224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8</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1: Tổng quan Python</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14" name="Rectangle 13"/>
          <p:cNvSpPr/>
          <p:nvPr/>
        </p:nvSpPr>
        <p:spPr>
          <a:xfrm>
            <a:off x="4447311" y="161448"/>
            <a:ext cx="7481454" cy="609398"/>
          </a:xfrm>
          <a:prstGeom prst="rect">
            <a:avLst/>
          </a:prstGeom>
        </p:spPr>
        <p:txBody>
          <a:bodyPr wrap="square">
            <a:spAutoFit/>
          </a:bodyPr>
          <a:lstStyle/>
          <a:p>
            <a:pPr algn="r">
              <a:lnSpc>
                <a:spcPct val="120000"/>
              </a:lnSpc>
              <a:spcBef>
                <a:spcPts val="400"/>
              </a:spcBef>
            </a:pPr>
            <a:r>
              <a:rPr lang="vi-VN" sz="2800" b="1" dirty="0" smtClean="0">
                <a:solidFill>
                  <a:schemeClr val="bg1"/>
                </a:solidFill>
                <a:latin typeface="Book Antiqua" panose="02040602050305030304" pitchFamily="18" charset="0"/>
              </a:rPr>
              <a:t>1. Python </a:t>
            </a:r>
            <a:r>
              <a:rPr lang="vi-VN" sz="2800" b="1" dirty="0">
                <a:solidFill>
                  <a:schemeClr val="bg1"/>
                </a:solidFill>
                <a:latin typeface="Book Antiqua" panose="02040602050305030304" pitchFamily="18" charset="0"/>
              </a:rPr>
              <a:t>Syntax – cú pháp </a:t>
            </a:r>
          </a:p>
        </p:txBody>
      </p:sp>
      <p:sp>
        <p:nvSpPr>
          <p:cNvPr id="15" name="Rectangle 14"/>
          <p:cNvSpPr/>
          <p:nvPr/>
        </p:nvSpPr>
        <p:spPr>
          <a:xfrm>
            <a:off x="581891" y="1030614"/>
            <a:ext cx="11028218" cy="535531"/>
          </a:xfrm>
          <a:prstGeom prst="rect">
            <a:avLst/>
          </a:prstGeom>
        </p:spPr>
        <p:txBody>
          <a:bodyPr wrap="square">
            <a:spAutoFit/>
          </a:bodyPr>
          <a:lstStyle/>
          <a:p>
            <a:pPr marL="571500" indent="-571500" algn="just">
              <a:lnSpc>
                <a:spcPct val="120000"/>
              </a:lnSpc>
              <a:spcBef>
                <a:spcPts val="400"/>
              </a:spcBef>
              <a:spcAft>
                <a:spcPts val="0"/>
              </a:spcAft>
              <a:buFont typeface="Arial" panose="020B0604020202020204" pitchFamily="34" charset="0"/>
              <a:buChar char="•"/>
            </a:pPr>
            <a:r>
              <a:rPr lang="vi-VN" sz="2400" b="1" dirty="0" smtClean="0">
                <a:solidFill>
                  <a:srgbClr val="005064"/>
                </a:solidFill>
                <a:ea typeface="Times New Roman" panose="02020603050405020304" pitchFamily="18" charset="0"/>
              </a:rPr>
              <a:t>Python Execution</a:t>
            </a:r>
            <a:endParaRPr lang="vi-VN" sz="2400" b="1" dirty="0">
              <a:solidFill>
                <a:srgbClr val="005064"/>
              </a:solidFill>
              <a:ea typeface="Times New Roman" panose="02020603050405020304" pitchFamily="18" charset="0"/>
            </a:endParaRPr>
          </a:p>
        </p:txBody>
      </p:sp>
      <p:sp>
        <p:nvSpPr>
          <p:cNvPr id="16" name="Rectangle 15"/>
          <p:cNvSpPr/>
          <p:nvPr/>
        </p:nvSpPr>
        <p:spPr>
          <a:xfrm>
            <a:off x="595745" y="2284698"/>
            <a:ext cx="11028218" cy="535531"/>
          </a:xfrm>
          <a:prstGeom prst="rect">
            <a:avLst/>
          </a:prstGeom>
        </p:spPr>
        <p:txBody>
          <a:bodyPr wrap="square">
            <a:spAutoFit/>
          </a:bodyPr>
          <a:lstStyle/>
          <a:p>
            <a:pPr marL="571500" indent="-571500" algn="just">
              <a:lnSpc>
                <a:spcPct val="120000"/>
              </a:lnSpc>
              <a:spcBef>
                <a:spcPts val="400"/>
              </a:spcBef>
              <a:spcAft>
                <a:spcPts val="0"/>
              </a:spcAft>
              <a:buFont typeface="Arial" panose="020B0604020202020204" pitchFamily="34" charset="0"/>
              <a:buChar char="•"/>
            </a:pPr>
            <a:r>
              <a:rPr lang="vi-VN" sz="2400" b="1" dirty="0">
                <a:solidFill>
                  <a:srgbClr val="005064"/>
                </a:solidFill>
                <a:ea typeface="Times New Roman" panose="02020603050405020304" pitchFamily="18" charset="0"/>
              </a:rPr>
              <a:t>Python Indentation</a:t>
            </a:r>
          </a:p>
        </p:txBody>
      </p:sp>
      <p:sp>
        <p:nvSpPr>
          <p:cNvPr id="20" name="Rectangle 19"/>
          <p:cNvSpPr/>
          <p:nvPr/>
        </p:nvSpPr>
        <p:spPr>
          <a:xfrm>
            <a:off x="1425768" y="1468847"/>
            <a:ext cx="10210799" cy="498598"/>
          </a:xfrm>
          <a:prstGeom prst="rect">
            <a:avLst/>
          </a:prstGeom>
        </p:spPr>
        <p:txBody>
          <a:bodyPr wrap="square">
            <a:spAutoFit/>
          </a:bodyPr>
          <a:lstStyle/>
          <a:p>
            <a:pPr marL="571500" indent="-571500" algn="just">
              <a:lnSpc>
                <a:spcPct val="120000"/>
              </a:lnSpc>
              <a:spcBef>
                <a:spcPts val="400"/>
              </a:spcBef>
              <a:spcAft>
                <a:spcPts val="0"/>
              </a:spcAft>
              <a:buFont typeface="Courier New" panose="02070309020205020404" pitchFamily="49" charset="0"/>
              <a:buChar char="o"/>
            </a:pPr>
            <a:r>
              <a:rPr lang="vi-VN" sz="2200" dirty="0" smtClean="0">
                <a:solidFill>
                  <a:srgbClr val="0070C0"/>
                </a:solidFill>
                <a:ea typeface="Times New Roman" panose="02020603050405020304" pitchFamily="18" charset="0"/>
              </a:rPr>
              <a:t>Chế độ dòng lệnh (command line)</a:t>
            </a:r>
            <a:endParaRPr lang="vi-VN" sz="2200" dirty="0">
              <a:solidFill>
                <a:srgbClr val="0070C0"/>
              </a:solidFill>
              <a:ea typeface="Times New Roman" panose="02020603050405020304" pitchFamily="18" charset="0"/>
            </a:endParaRPr>
          </a:p>
        </p:txBody>
      </p:sp>
      <p:sp>
        <p:nvSpPr>
          <p:cNvPr id="21" name="Rectangle 20"/>
          <p:cNvSpPr/>
          <p:nvPr/>
        </p:nvSpPr>
        <p:spPr>
          <a:xfrm>
            <a:off x="1425768" y="1858962"/>
            <a:ext cx="10460185" cy="498598"/>
          </a:xfrm>
          <a:prstGeom prst="rect">
            <a:avLst/>
          </a:prstGeom>
        </p:spPr>
        <p:txBody>
          <a:bodyPr wrap="square">
            <a:spAutoFit/>
          </a:bodyPr>
          <a:lstStyle/>
          <a:p>
            <a:pPr marL="571500" indent="-571500" algn="just">
              <a:lnSpc>
                <a:spcPct val="120000"/>
              </a:lnSpc>
              <a:spcBef>
                <a:spcPts val="400"/>
              </a:spcBef>
              <a:spcAft>
                <a:spcPts val="0"/>
              </a:spcAft>
              <a:buFont typeface="Courier New" panose="02070309020205020404" pitchFamily="49" charset="0"/>
              <a:buChar char="o"/>
            </a:pPr>
            <a:r>
              <a:rPr lang="vi-VN" sz="2200" dirty="0" smtClean="0">
                <a:solidFill>
                  <a:srgbClr val="0070C0"/>
                </a:solidFill>
                <a:ea typeface="Times New Roman" panose="02020603050405020304" pitchFamily="18" charset="0"/>
              </a:rPr>
              <a:t>Code file:   *.py</a:t>
            </a:r>
            <a:endParaRPr lang="vi-VN" sz="2200" dirty="0">
              <a:solidFill>
                <a:srgbClr val="0070C0"/>
              </a:solidFill>
              <a:ea typeface="Times New Roman" panose="02020603050405020304" pitchFamily="18" charset="0"/>
            </a:endParaRPr>
          </a:p>
        </p:txBody>
      </p:sp>
      <p:sp>
        <p:nvSpPr>
          <p:cNvPr id="22" name="Rectangle 21"/>
          <p:cNvSpPr/>
          <p:nvPr/>
        </p:nvSpPr>
        <p:spPr>
          <a:xfrm>
            <a:off x="1394785" y="2676075"/>
            <a:ext cx="10515601" cy="498598"/>
          </a:xfrm>
          <a:prstGeom prst="rect">
            <a:avLst/>
          </a:prstGeom>
        </p:spPr>
        <p:txBody>
          <a:bodyPr wrap="square">
            <a:spAutoFit/>
          </a:bodyPr>
          <a:lstStyle/>
          <a:p>
            <a:pPr marL="571500" indent="-571500" algn="just">
              <a:lnSpc>
                <a:spcPct val="120000"/>
              </a:lnSpc>
              <a:spcBef>
                <a:spcPts val="400"/>
              </a:spcBef>
              <a:spcAft>
                <a:spcPts val="0"/>
              </a:spcAft>
              <a:buFont typeface="Courier New" panose="02070309020205020404" pitchFamily="49" charset="0"/>
              <a:buChar char="o"/>
            </a:pPr>
            <a:r>
              <a:rPr lang="vi-VN" sz="2200" dirty="0" smtClean="0">
                <a:solidFill>
                  <a:srgbClr val="0070C0"/>
                </a:solidFill>
                <a:ea typeface="Times New Roman" panose="02020603050405020304" pitchFamily="18" charset="0"/>
              </a:rPr>
              <a:t>Tab đầu dòng: Không phải chỉ để cho dễ đọc mà rất quan trọng trong Python</a:t>
            </a:r>
            <a:endParaRPr lang="vi-VN" sz="2200" dirty="0">
              <a:solidFill>
                <a:srgbClr val="0070C0"/>
              </a:solidFill>
              <a:ea typeface="Times New Roman" panose="02020603050405020304" pitchFamily="18" charset="0"/>
            </a:endParaRPr>
          </a:p>
        </p:txBody>
      </p:sp>
      <p:sp>
        <p:nvSpPr>
          <p:cNvPr id="23" name="Rectangle 22"/>
          <p:cNvSpPr/>
          <p:nvPr/>
        </p:nvSpPr>
        <p:spPr>
          <a:xfrm>
            <a:off x="1394785" y="3148049"/>
            <a:ext cx="10460185" cy="498598"/>
          </a:xfrm>
          <a:prstGeom prst="rect">
            <a:avLst/>
          </a:prstGeom>
        </p:spPr>
        <p:txBody>
          <a:bodyPr wrap="square">
            <a:spAutoFit/>
          </a:bodyPr>
          <a:lstStyle/>
          <a:p>
            <a:pPr marL="571500" indent="-571500" algn="just">
              <a:lnSpc>
                <a:spcPct val="120000"/>
              </a:lnSpc>
              <a:spcBef>
                <a:spcPts val="400"/>
              </a:spcBef>
              <a:spcAft>
                <a:spcPts val="0"/>
              </a:spcAft>
              <a:buFont typeface="Courier New" panose="02070309020205020404" pitchFamily="49" charset="0"/>
              <a:buChar char="o"/>
            </a:pPr>
            <a:r>
              <a:rPr lang="vi-VN" sz="2200" dirty="0" smtClean="0">
                <a:solidFill>
                  <a:srgbClr val="0070C0"/>
                </a:solidFill>
                <a:ea typeface="Times New Roman" panose="02020603050405020304" pitchFamily="18" charset="0"/>
              </a:rPr>
              <a:t>Khối lệnh: được tạo ra bằng các tab đầu dòng. </a:t>
            </a:r>
            <a:endParaRPr lang="vi-VN" sz="2200" dirty="0">
              <a:solidFill>
                <a:srgbClr val="0070C0"/>
              </a:solidFill>
              <a:ea typeface="Times New Roman" panose="02020603050405020304" pitchFamily="18" charset="0"/>
            </a:endParaRPr>
          </a:p>
        </p:txBody>
      </p:sp>
      <p:sp>
        <p:nvSpPr>
          <p:cNvPr id="24" name="Rectangle 23"/>
          <p:cNvSpPr/>
          <p:nvPr/>
        </p:nvSpPr>
        <p:spPr>
          <a:xfrm>
            <a:off x="608349" y="3551482"/>
            <a:ext cx="11028218" cy="535531"/>
          </a:xfrm>
          <a:prstGeom prst="rect">
            <a:avLst/>
          </a:prstGeom>
        </p:spPr>
        <p:txBody>
          <a:bodyPr wrap="square">
            <a:spAutoFit/>
          </a:bodyPr>
          <a:lstStyle/>
          <a:p>
            <a:pPr marL="571500" indent="-571500" algn="just">
              <a:lnSpc>
                <a:spcPct val="120000"/>
              </a:lnSpc>
              <a:spcBef>
                <a:spcPts val="400"/>
              </a:spcBef>
              <a:spcAft>
                <a:spcPts val="0"/>
              </a:spcAft>
              <a:buFont typeface="Arial" panose="020B0604020202020204" pitchFamily="34" charset="0"/>
              <a:buChar char="•"/>
            </a:pPr>
            <a:r>
              <a:rPr lang="vi-VN" sz="2400" b="1" dirty="0" smtClean="0">
                <a:solidFill>
                  <a:srgbClr val="005064"/>
                </a:solidFill>
                <a:ea typeface="Times New Roman" panose="02020603050405020304" pitchFamily="18" charset="0"/>
              </a:rPr>
              <a:t>Python Variables</a:t>
            </a:r>
            <a:endParaRPr lang="vi-VN" sz="2400" b="1" dirty="0">
              <a:solidFill>
                <a:srgbClr val="005064"/>
              </a:solidFill>
              <a:ea typeface="Times New Roman" panose="02020603050405020304" pitchFamily="18" charset="0"/>
            </a:endParaRPr>
          </a:p>
        </p:txBody>
      </p:sp>
      <p:sp>
        <p:nvSpPr>
          <p:cNvPr id="25" name="Rectangle 24"/>
          <p:cNvSpPr/>
          <p:nvPr/>
        </p:nvSpPr>
        <p:spPr>
          <a:xfrm>
            <a:off x="595745" y="4993800"/>
            <a:ext cx="11028218" cy="535531"/>
          </a:xfrm>
          <a:prstGeom prst="rect">
            <a:avLst/>
          </a:prstGeom>
        </p:spPr>
        <p:txBody>
          <a:bodyPr wrap="square">
            <a:spAutoFit/>
          </a:bodyPr>
          <a:lstStyle/>
          <a:p>
            <a:pPr marL="571500" indent="-571500" algn="just">
              <a:lnSpc>
                <a:spcPct val="120000"/>
              </a:lnSpc>
              <a:spcBef>
                <a:spcPts val="400"/>
              </a:spcBef>
              <a:spcAft>
                <a:spcPts val="0"/>
              </a:spcAft>
              <a:buFont typeface="Arial" panose="020B0604020202020204" pitchFamily="34" charset="0"/>
              <a:buChar char="•"/>
            </a:pPr>
            <a:r>
              <a:rPr lang="vi-VN" sz="2400" b="1" dirty="0" smtClean="0">
                <a:solidFill>
                  <a:srgbClr val="005064"/>
                </a:solidFill>
                <a:ea typeface="Times New Roman" panose="02020603050405020304" pitchFamily="18" charset="0"/>
              </a:rPr>
              <a:t>Python Comments</a:t>
            </a:r>
            <a:endParaRPr lang="vi-VN" sz="2400" b="1" dirty="0">
              <a:solidFill>
                <a:srgbClr val="005064"/>
              </a:solidFill>
              <a:ea typeface="Times New Roman" panose="02020603050405020304" pitchFamily="18" charset="0"/>
            </a:endParaRPr>
          </a:p>
        </p:txBody>
      </p:sp>
      <p:sp>
        <p:nvSpPr>
          <p:cNvPr id="27" name="Rectangle 26"/>
          <p:cNvSpPr/>
          <p:nvPr/>
        </p:nvSpPr>
        <p:spPr>
          <a:xfrm>
            <a:off x="1394785" y="4070132"/>
            <a:ext cx="10377053" cy="498598"/>
          </a:xfrm>
          <a:prstGeom prst="rect">
            <a:avLst/>
          </a:prstGeom>
        </p:spPr>
        <p:txBody>
          <a:bodyPr wrap="square">
            <a:spAutoFit/>
          </a:bodyPr>
          <a:lstStyle/>
          <a:p>
            <a:pPr marL="571500" indent="-571500" algn="just">
              <a:lnSpc>
                <a:spcPct val="120000"/>
              </a:lnSpc>
              <a:spcBef>
                <a:spcPts val="400"/>
              </a:spcBef>
              <a:spcAft>
                <a:spcPts val="0"/>
              </a:spcAft>
              <a:buFont typeface="Courier New" panose="02070309020205020404" pitchFamily="49" charset="0"/>
              <a:buChar char="o"/>
            </a:pPr>
            <a:r>
              <a:rPr lang="vi-VN" sz="2200" dirty="0" smtClean="0">
                <a:solidFill>
                  <a:srgbClr val="0070C0"/>
                </a:solidFill>
                <a:ea typeface="Times New Roman" panose="02020603050405020304" pitchFamily="18" charset="0"/>
              </a:rPr>
              <a:t>Các </a:t>
            </a:r>
            <a:r>
              <a:rPr lang="vi-VN" sz="2200" dirty="0">
                <a:solidFill>
                  <a:srgbClr val="0070C0"/>
                </a:solidFill>
                <a:ea typeface="Times New Roman" panose="02020603050405020304" pitchFamily="18" charset="0"/>
              </a:rPr>
              <a:t>biến được tạo khi bạn gán giá trị cho </a:t>
            </a:r>
            <a:r>
              <a:rPr lang="vi-VN" sz="2200" dirty="0" smtClean="0">
                <a:solidFill>
                  <a:srgbClr val="0070C0"/>
                </a:solidFill>
                <a:ea typeface="Times New Roman" panose="02020603050405020304" pitchFamily="18" charset="0"/>
              </a:rPr>
              <a:t>nó</a:t>
            </a:r>
            <a:endParaRPr lang="vi-VN" sz="2200" dirty="0">
              <a:solidFill>
                <a:srgbClr val="0070C0"/>
              </a:solidFill>
              <a:ea typeface="Times New Roman" panose="02020603050405020304" pitchFamily="18" charset="0"/>
            </a:endParaRPr>
          </a:p>
        </p:txBody>
      </p:sp>
      <p:sp>
        <p:nvSpPr>
          <p:cNvPr id="28" name="Rectangle 27"/>
          <p:cNvSpPr/>
          <p:nvPr/>
        </p:nvSpPr>
        <p:spPr>
          <a:xfrm>
            <a:off x="1394785" y="4612800"/>
            <a:ext cx="10598727" cy="498598"/>
          </a:xfrm>
          <a:prstGeom prst="rect">
            <a:avLst/>
          </a:prstGeom>
        </p:spPr>
        <p:txBody>
          <a:bodyPr wrap="square">
            <a:spAutoFit/>
          </a:bodyPr>
          <a:lstStyle/>
          <a:p>
            <a:pPr marL="571500" indent="-571500" algn="just">
              <a:lnSpc>
                <a:spcPct val="120000"/>
              </a:lnSpc>
              <a:spcBef>
                <a:spcPts val="400"/>
              </a:spcBef>
              <a:spcAft>
                <a:spcPts val="0"/>
              </a:spcAft>
              <a:buFont typeface="Courier New" panose="02070309020205020404" pitchFamily="49" charset="0"/>
              <a:buChar char="o"/>
            </a:pPr>
            <a:r>
              <a:rPr lang="vi-VN" sz="2200" dirty="0" smtClean="0">
                <a:solidFill>
                  <a:srgbClr val="0070C0"/>
                </a:solidFill>
                <a:ea typeface="Times New Roman" panose="02020603050405020304" pitchFamily="18" charset="0"/>
              </a:rPr>
              <a:t>Không </a:t>
            </a:r>
            <a:r>
              <a:rPr lang="vi-VN" sz="2200" dirty="0">
                <a:solidFill>
                  <a:srgbClr val="0070C0"/>
                </a:solidFill>
                <a:ea typeface="Times New Roman" panose="02020603050405020304" pitchFamily="18" charset="0"/>
              </a:rPr>
              <a:t>có lệnh để khai báo một biến</a:t>
            </a:r>
          </a:p>
        </p:txBody>
      </p:sp>
      <p:sp>
        <p:nvSpPr>
          <p:cNvPr id="29" name="Rectangle 28"/>
          <p:cNvSpPr/>
          <p:nvPr/>
        </p:nvSpPr>
        <p:spPr>
          <a:xfrm>
            <a:off x="1425768" y="5479696"/>
            <a:ext cx="10228116" cy="498598"/>
          </a:xfrm>
          <a:prstGeom prst="rect">
            <a:avLst/>
          </a:prstGeom>
        </p:spPr>
        <p:txBody>
          <a:bodyPr wrap="square">
            <a:spAutoFit/>
          </a:bodyPr>
          <a:lstStyle/>
          <a:p>
            <a:pPr marL="571500" indent="-571500" algn="just">
              <a:lnSpc>
                <a:spcPct val="120000"/>
              </a:lnSpc>
              <a:spcBef>
                <a:spcPts val="400"/>
              </a:spcBef>
              <a:spcAft>
                <a:spcPts val="0"/>
              </a:spcAft>
              <a:buFont typeface="Courier New" panose="02070309020205020404" pitchFamily="49" charset="0"/>
              <a:buChar char="o"/>
            </a:pPr>
            <a:r>
              <a:rPr lang="vi-VN" sz="2200" dirty="0" smtClean="0">
                <a:solidFill>
                  <a:srgbClr val="0070C0"/>
                </a:solidFill>
                <a:ea typeface="Times New Roman" panose="02020603050405020304" pitchFamily="18" charset="0"/>
              </a:rPr>
              <a:t>Bắt đầu dòng comment bằng: </a:t>
            </a:r>
            <a:r>
              <a:rPr lang="vi-VN" sz="2200" dirty="0" smtClean="0">
                <a:solidFill>
                  <a:srgbClr val="00B050"/>
                </a:solidFill>
                <a:ea typeface="Times New Roman" panose="02020603050405020304" pitchFamily="18" charset="0"/>
              </a:rPr>
              <a:t>#</a:t>
            </a:r>
            <a:endParaRPr lang="vi-VN" sz="2200" dirty="0">
              <a:solidFill>
                <a:srgbClr val="00B050"/>
              </a:solidFill>
              <a:ea typeface="Times New Roman" panose="02020603050405020304" pitchFamily="18" charset="0"/>
            </a:endParaRPr>
          </a:p>
        </p:txBody>
      </p:sp>
      <p:sp>
        <p:nvSpPr>
          <p:cNvPr id="30" name="Rectangle 29"/>
          <p:cNvSpPr/>
          <p:nvPr/>
        </p:nvSpPr>
        <p:spPr>
          <a:xfrm>
            <a:off x="1422402" y="5947251"/>
            <a:ext cx="10501744" cy="498598"/>
          </a:xfrm>
          <a:prstGeom prst="rect">
            <a:avLst/>
          </a:prstGeom>
        </p:spPr>
        <p:txBody>
          <a:bodyPr wrap="square">
            <a:spAutoFit/>
          </a:bodyPr>
          <a:lstStyle/>
          <a:p>
            <a:pPr marL="571500" indent="-571500" algn="just">
              <a:lnSpc>
                <a:spcPct val="120000"/>
              </a:lnSpc>
              <a:spcBef>
                <a:spcPts val="400"/>
              </a:spcBef>
              <a:spcAft>
                <a:spcPts val="0"/>
              </a:spcAft>
              <a:buFont typeface="Courier New" panose="02070309020205020404" pitchFamily="49" charset="0"/>
              <a:buChar char="o"/>
            </a:pPr>
            <a:r>
              <a:rPr lang="vi-VN" sz="2200" dirty="0" smtClean="0">
                <a:solidFill>
                  <a:srgbClr val="0070C0"/>
                </a:solidFill>
                <a:ea typeface="Times New Roman" panose="02020603050405020304" pitchFamily="18" charset="0"/>
              </a:rPr>
              <a:t>Khối comment (comment trên nhiều dòng): </a:t>
            </a:r>
            <a:r>
              <a:rPr lang="vi-VN" sz="2200" dirty="0" smtClean="0">
                <a:solidFill>
                  <a:srgbClr val="00B050"/>
                </a:solidFill>
                <a:ea typeface="Times New Roman" panose="02020603050405020304" pitchFamily="18" charset="0"/>
              </a:rPr>
              <a:t>#, ’’’ comment ’’’, ””” comment ”””</a:t>
            </a:r>
            <a:endParaRPr lang="vi-VN" sz="2200" dirty="0">
              <a:solidFill>
                <a:srgbClr val="00B050"/>
              </a:solidFill>
              <a:ea typeface="Times New Roman" panose="02020603050405020304" pitchFamily="18" charset="0"/>
            </a:endParaRPr>
          </a:p>
        </p:txBody>
      </p:sp>
    </p:spTree>
    <p:extLst>
      <p:ext uri="{BB962C8B-B14F-4D97-AF65-F5344CB8AC3E}">
        <p14:creationId xmlns:p14="http://schemas.microsoft.com/office/powerpoint/2010/main" val="16476234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796061"/>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2"/>
          <p:cNvSpPr/>
          <p:nvPr/>
        </p:nvSpPr>
        <p:spPr>
          <a:xfrm>
            <a:off x="840119" y="0"/>
            <a:ext cx="124691" cy="796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bg1"/>
              </a:solidFill>
            </a:endParaRPr>
          </a:p>
        </p:txBody>
      </p:sp>
      <p:sp>
        <p:nvSpPr>
          <p:cNvPr id="4" name="TextBox 3"/>
          <p:cNvSpPr txBox="1"/>
          <p:nvPr/>
        </p:nvSpPr>
        <p:spPr>
          <a:xfrm>
            <a:off x="933060" y="28697"/>
            <a:ext cx="1898073" cy="738664"/>
          </a:xfrm>
          <a:prstGeom prst="rect">
            <a:avLst/>
          </a:prstGeom>
          <a:noFill/>
        </p:spPr>
        <p:txBody>
          <a:bodyPr wrap="square" rtlCol="0">
            <a:spAutoFit/>
          </a:bodyPr>
          <a:lstStyle/>
          <a:p>
            <a:r>
              <a:rPr lang="vi-VN" sz="1400" b="1" dirty="0" smtClean="0">
                <a:solidFill>
                  <a:schemeClr val="bg1"/>
                </a:solidFill>
                <a:latin typeface="Bahnschrift SemiLight" panose="020B0502040204020203" pitchFamily="34" charset="0"/>
              </a:rPr>
              <a:t>S</a:t>
            </a:r>
            <a:r>
              <a:rPr lang="vi-VN" sz="1400" dirty="0" smtClean="0">
                <a:solidFill>
                  <a:schemeClr val="bg1"/>
                </a:solidFill>
                <a:latin typeface="Bahnschrift SemiLight" panose="020B0502040204020203" pitchFamily="34" charset="0"/>
              </a:rPr>
              <a:t>cientific </a:t>
            </a:r>
          </a:p>
          <a:p>
            <a:r>
              <a:rPr lang="vi-VN" sz="1400" b="1" dirty="0">
                <a:solidFill>
                  <a:schemeClr val="bg1"/>
                </a:solidFill>
                <a:latin typeface="Bahnschrift SemiLight" panose="020B0502040204020203" pitchFamily="34" charset="0"/>
              </a:rPr>
              <a:t>P</a:t>
            </a:r>
            <a:r>
              <a:rPr lang="vi-VN" sz="1400" dirty="0" smtClean="0">
                <a:solidFill>
                  <a:schemeClr val="bg1"/>
                </a:solidFill>
                <a:latin typeface="Bahnschrift SemiLight" panose="020B0502040204020203" pitchFamily="34" charset="0"/>
              </a:rPr>
              <a:t>rogramming </a:t>
            </a:r>
          </a:p>
          <a:p>
            <a:r>
              <a:rPr lang="vi-VN" sz="1400" b="1" dirty="0" smtClean="0">
                <a:solidFill>
                  <a:schemeClr val="bg1"/>
                </a:solidFill>
                <a:latin typeface="Bahnschrift SemiLight" panose="020B0502040204020203" pitchFamily="34" charset="0"/>
              </a:rPr>
              <a:t>L</a:t>
            </a:r>
            <a:r>
              <a:rPr lang="vi-VN" sz="1400" dirty="0" smtClean="0">
                <a:solidFill>
                  <a:schemeClr val="bg1"/>
                </a:solidFill>
                <a:latin typeface="Bahnschrift SemiLight" panose="020B0502040204020203" pitchFamily="34" charset="0"/>
              </a:rPr>
              <a:t>anguage</a:t>
            </a:r>
            <a:endParaRPr lang="vi-VN" sz="1400" dirty="0">
              <a:solidFill>
                <a:schemeClr val="bg1"/>
              </a:solidFill>
              <a:latin typeface="Bahnschrift SemiLight" panose="020B0502040204020203" pitchFamily="34" charset="0"/>
            </a:endParaRPr>
          </a:p>
        </p:txBody>
      </p:sp>
      <p:sp>
        <p:nvSpPr>
          <p:cNvPr id="5" name="Rectangle 4"/>
          <p:cNvSpPr/>
          <p:nvPr/>
        </p:nvSpPr>
        <p:spPr>
          <a:xfrm>
            <a:off x="0" y="6464300"/>
            <a:ext cx="5689600" cy="393700"/>
          </a:xfrm>
          <a:prstGeom prst="rect">
            <a:avLst/>
          </a:prstGeom>
          <a:solidFill>
            <a:srgbClr val="FF66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p:cNvSpPr/>
          <p:nvPr/>
        </p:nvSpPr>
        <p:spPr>
          <a:xfrm>
            <a:off x="5689600" y="6464300"/>
            <a:ext cx="6502400" cy="393700"/>
          </a:xfrm>
          <a:prstGeom prst="rect">
            <a:avLst/>
          </a:prstGeom>
          <a:solidFill>
            <a:srgbClr val="005064"/>
          </a:solidFill>
          <a:ln>
            <a:solidFill>
              <a:srgbClr val="005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8" name="Straight Connector 7"/>
          <p:cNvCxnSpPr/>
          <p:nvPr/>
        </p:nvCxnSpPr>
        <p:spPr>
          <a:xfrm>
            <a:off x="0" y="878612"/>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Parallelogram 8"/>
          <p:cNvSpPr/>
          <p:nvPr/>
        </p:nvSpPr>
        <p:spPr>
          <a:xfrm>
            <a:off x="5508228" y="6464300"/>
            <a:ext cx="362744" cy="393700"/>
          </a:xfrm>
          <a:prstGeom prst="parallelogram">
            <a:avLst>
              <a:gd name="adj" fmla="val 486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 y="-5704"/>
            <a:ext cx="846471" cy="812154"/>
          </a:xfrm>
          <a:prstGeom prst="rect">
            <a:avLst/>
          </a:prstGeom>
        </p:spPr>
      </p:pic>
      <p:sp>
        <p:nvSpPr>
          <p:cNvPr id="7" name="Slide Number Placeholder 6"/>
          <p:cNvSpPr>
            <a:spLocks noGrp="1"/>
          </p:cNvSpPr>
          <p:nvPr>
            <p:ph type="sldNum" sz="quarter" idx="12"/>
          </p:nvPr>
        </p:nvSpPr>
        <p:spPr>
          <a:xfrm>
            <a:off x="11069782" y="6464300"/>
            <a:ext cx="976745" cy="365125"/>
          </a:xfrm>
        </p:spPr>
        <p:txBody>
          <a:bodyPr/>
          <a:lstStyle/>
          <a:p>
            <a:fld id="{3D49A7F4-9B60-4A5E-AF1E-92CD66206E12}" type="slidenum">
              <a:rPr lang="ru-RU" b="1" smtClean="0">
                <a:solidFill>
                  <a:schemeClr val="bg1"/>
                </a:solidFill>
              </a:rPr>
              <a:t>9</a:t>
            </a:fld>
            <a:endParaRPr lang="ru-RU" b="1" dirty="0">
              <a:solidFill>
                <a:schemeClr val="bg1"/>
              </a:solidFill>
            </a:endParaRPr>
          </a:p>
        </p:txBody>
      </p:sp>
      <p:sp>
        <p:nvSpPr>
          <p:cNvPr id="13" name="Rectangle 12"/>
          <p:cNvSpPr/>
          <p:nvPr/>
        </p:nvSpPr>
        <p:spPr>
          <a:xfrm>
            <a:off x="5689599" y="6470202"/>
            <a:ext cx="4396509" cy="424732"/>
          </a:xfrm>
          <a:prstGeom prst="rect">
            <a:avLst/>
          </a:prstGeom>
        </p:spPr>
        <p:txBody>
          <a:bodyPr wrap="square">
            <a:spAutoFit/>
          </a:bodyPr>
          <a:lstStyle/>
          <a:p>
            <a:pPr algn="ctr">
              <a:lnSpc>
                <a:spcPct val="120000"/>
              </a:lnSpc>
              <a:spcBef>
                <a:spcPts val="400"/>
              </a:spcBef>
              <a:spcAft>
                <a:spcPts val="0"/>
              </a:spcAft>
            </a:pPr>
            <a:r>
              <a:rPr lang="vi-VN" dirty="0" smtClean="0">
                <a:solidFill>
                  <a:schemeClr val="bg1"/>
                </a:solidFill>
                <a:latin typeface="Book Antiqua" panose="02040602050305030304" pitchFamily="18" charset="0"/>
              </a:rPr>
              <a:t>Bài 1: Tổng quan Python</a:t>
            </a:r>
            <a:endParaRPr lang="vi-VN" dirty="0">
              <a:solidFill>
                <a:schemeClr val="bg1"/>
              </a:solidFill>
              <a:latin typeface="Times New Roman" panose="02020603050405020304" pitchFamily="18" charset="0"/>
              <a:ea typeface="Times New Roman" panose="02020603050405020304" pitchFamily="18" charset="0"/>
            </a:endParaRPr>
          </a:p>
        </p:txBody>
      </p:sp>
      <p:sp>
        <p:nvSpPr>
          <p:cNvPr id="14" name="Rectangle 13"/>
          <p:cNvSpPr/>
          <p:nvPr/>
        </p:nvSpPr>
        <p:spPr>
          <a:xfrm>
            <a:off x="4447311" y="161448"/>
            <a:ext cx="7481454" cy="609398"/>
          </a:xfrm>
          <a:prstGeom prst="rect">
            <a:avLst/>
          </a:prstGeom>
        </p:spPr>
        <p:txBody>
          <a:bodyPr wrap="square">
            <a:spAutoFit/>
          </a:bodyPr>
          <a:lstStyle/>
          <a:p>
            <a:pPr algn="r">
              <a:lnSpc>
                <a:spcPct val="120000"/>
              </a:lnSpc>
              <a:spcBef>
                <a:spcPts val="400"/>
              </a:spcBef>
            </a:pPr>
            <a:r>
              <a:rPr lang="vi-VN" sz="2800" b="1" dirty="0">
                <a:solidFill>
                  <a:schemeClr val="bg1"/>
                </a:solidFill>
                <a:latin typeface="Book Antiqua" panose="02040602050305030304" pitchFamily="18" charset="0"/>
              </a:rPr>
              <a:t>2</a:t>
            </a:r>
            <a:r>
              <a:rPr lang="vi-VN" sz="2800" b="1" dirty="0" smtClean="0">
                <a:solidFill>
                  <a:schemeClr val="bg1"/>
                </a:solidFill>
                <a:latin typeface="Book Antiqua" panose="02040602050305030304" pitchFamily="18" charset="0"/>
              </a:rPr>
              <a:t>. Python Variables </a:t>
            </a:r>
            <a:r>
              <a:rPr lang="vi-VN" sz="2800" b="1" dirty="0">
                <a:solidFill>
                  <a:schemeClr val="bg1"/>
                </a:solidFill>
                <a:latin typeface="Book Antiqua" panose="02040602050305030304" pitchFamily="18" charset="0"/>
              </a:rPr>
              <a:t>– </a:t>
            </a:r>
            <a:r>
              <a:rPr lang="vi-VN" sz="2800" b="1" dirty="0" smtClean="0">
                <a:solidFill>
                  <a:schemeClr val="bg1"/>
                </a:solidFill>
                <a:latin typeface="Book Antiqua" panose="02040602050305030304" pitchFamily="18" charset="0"/>
              </a:rPr>
              <a:t>Biến</a:t>
            </a:r>
            <a:endParaRPr lang="vi-VN" sz="2800" b="1" dirty="0">
              <a:solidFill>
                <a:schemeClr val="bg1"/>
              </a:solidFill>
              <a:latin typeface="Book Antiqua" panose="02040602050305030304" pitchFamily="18" charset="0"/>
            </a:endParaRPr>
          </a:p>
        </p:txBody>
      </p:sp>
      <p:sp>
        <p:nvSpPr>
          <p:cNvPr id="17" name="Rectangle 16"/>
          <p:cNvSpPr/>
          <p:nvPr/>
        </p:nvSpPr>
        <p:spPr>
          <a:xfrm>
            <a:off x="416883" y="1033807"/>
            <a:ext cx="11028218" cy="494751"/>
          </a:xfrm>
          <a:prstGeom prst="rect">
            <a:avLst/>
          </a:prstGeom>
        </p:spPr>
        <p:txBody>
          <a:bodyPr wrap="square">
            <a:spAutoFit/>
          </a:bodyPr>
          <a:lstStyle/>
          <a:p>
            <a:pPr marL="571500" indent="-571500" algn="just">
              <a:lnSpc>
                <a:spcPct val="120000"/>
              </a:lnSpc>
              <a:spcBef>
                <a:spcPts val="400"/>
              </a:spcBef>
              <a:buFont typeface="Arial" panose="020B0604020202020204" pitchFamily="34" charset="0"/>
              <a:buChar char="•"/>
            </a:pPr>
            <a:r>
              <a:rPr lang="vi-VN" sz="2400" b="1" dirty="0" smtClean="0">
                <a:solidFill>
                  <a:srgbClr val="005064"/>
                </a:solidFill>
                <a:ea typeface="Times New Roman" panose="02020603050405020304" pitchFamily="18" charset="0"/>
              </a:rPr>
              <a:t>Khởi tạo biến</a:t>
            </a:r>
            <a:endParaRPr lang="vi-VN" sz="2400" b="1" dirty="0">
              <a:solidFill>
                <a:srgbClr val="005064"/>
              </a:solidFill>
              <a:ea typeface="Times New Roman" panose="02020603050405020304" pitchFamily="18" charset="0"/>
            </a:endParaRPr>
          </a:p>
        </p:txBody>
      </p:sp>
      <p:sp>
        <p:nvSpPr>
          <p:cNvPr id="18" name="Rectangle 17"/>
          <p:cNvSpPr/>
          <p:nvPr/>
        </p:nvSpPr>
        <p:spPr>
          <a:xfrm>
            <a:off x="529936" y="2770133"/>
            <a:ext cx="11028218" cy="494751"/>
          </a:xfrm>
          <a:prstGeom prst="rect">
            <a:avLst/>
          </a:prstGeom>
        </p:spPr>
        <p:txBody>
          <a:bodyPr wrap="square">
            <a:spAutoFit/>
          </a:bodyPr>
          <a:lstStyle/>
          <a:p>
            <a:pPr marL="571500" indent="-571500" algn="just">
              <a:lnSpc>
                <a:spcPct val="120000"/>
              </a:lnSpc>
              <a:spcBef>
                <a:spcPts val="400"/>
              </a:spcBef>
              <a:spcAft>
                <a:spcPts val="0"/>
              </a:spcAft>
              <a:buFont typeface="Arial" panose="020B0604020202020204" pitchFamily="34" charset="0"/>
              <a:buChar char="•"/>
            </a:pPr>
            <a:r>
              <a:rPr lang="vi-VN" sz="2400" b="1" dirty="0" smtClean="0">
                <a:solidFill>
                  <a:srgbClr val="005064"/>
                </a:solidFill>
                <a:ea typeface="Times New Roman" panose="02020603050405020304" pitchFamily="18" charset="0"/>
              </a:rPr>
              <a:t>Kiểu biến</a:t>
            </a:r>
            <a:endParaRPr lang="vi-VN" sz="2400" b="1" dirty="0">
              <a:solidFill>
                <a:srgbClr val="005064"/>
              </a:solidFill>
              <a:ea typeface="Times New Roman" panose="02020603050405020304" pitchFamily="18" charset="0"/>
            </a:endParaRPr>
          </a:p>
        </p:txBody>
      </p:sp>
      <p:sp>
        <p:nvSpPr>
          <p:cNvPr id="23" name="Rectangle 22"/>
          <p:cNvSpPr/>
          <p:nvPr/>
        </p:nvSpPr>
        <p:spPr>
          <a:xfrm>
            <a:off x="1330038" y="1724532"/>
            <a:ext cx="11028218" cy="461217"/>
          </a:xfrm>
          <a:prstGeom prst="rect">
            <a:avLst/>
          </a:prstGeom>
        </p:spPr>
        <p:txBody>
          <a:bodyPr wrap="square">
            <a:spAutoFit/>
          </a:bodyPr>
          <a:lstStyle/>
          <a:p>
            <a:pPr marL="571500" indent="-571500" algn="just">
              <a:lnSpc>
                <a:spcPct val="120000"/>
              </a:lnSpc>
              <a:spcBef>
                <a:spcPts val="400"/>
              </a:spcBef>
              <a:spcAft>
                <a:spcPts val="0"/>
              </a:spcAft>
              <a:buFont typeface="Courier New" panose="02070309020205020404" pitchFamily="49" charset="0"/>
              <a:buChar char="o"/>
            </a:pPr>
            <a:r>
              <a:rPr lang="vi-VN" sz="2200" dirty="0" smtClean="0">
                <a:solidFill>
                  <a:srgbClr val="0070C0"/>
                </a:solidFill>
                <a:ea typeface="Times New Roman" panose="02020603050405020304" pitchFamily="18" charset="0"/>
              </a:rPr>
              <a:t>Biến được sử dụng mà không cần khai báo</a:t>
            </a:r>
            <a:endParaRPr lang="vi-VN" sz="2200" dirty="0">
              <a:solidFill>
                <a:srgbClr val="0070C0"/>
              </a:solidFill>
              <a:ea typeface="Times New Roman" panose="02020603050405020304" pitchFamily="18" charset="0"/>
            </a:endParaRPr>
          </a:p>
        </p:txBody>
      </p:sp>
      <p:sp>
        <p:nvSpPr>
          <p:cNvPr id="24" name="Rectangle 23"/>
          <p:cNvSpPr/>
          <p:nvPr/>
        </p:nvSpPr>
        <p:spPr>
          <a:xfrm>
            <a:off x="1330038" y="2267200"/>
            <a:ext cx="11028218" cy="498598"/>
          </a:xfrm>
          <a:prstGeom prst="rect">
            <a:avLst/>
          </a:prstGeom>
        </p:spPr>
        <p:txBody>
          <a:bodyPr wrap="square">
            <a:spAutoFit/>
          </a:bodyPr>
          <a:lstStyle/>
          <a:p>
            <a:pPr marL="571500" indent="-571500" algn="just">
              <a:lnSpc>
                <a:spcPct val="120000"/>
              </a:lnSpc>
              <a:spcBef>
                <a:spcPts val="400"/>
              </a:spcBef>
              <a:spcAft>
                <a:spcPts val="0"/>
              </a:spcAft>
              <a:buFont typeface="Courier New" panose="02070309020205020404" pitchFamily="49" charset="0"/>
              <a:buChar char="o"/>
            </a:pPr>
            <a:r>
              <a:rPr lang="vi-VN" sz="2200" dirty="0" smtClean="0">
                <a:solidFill>
                  <a:srgbClr val="0070C0"/>
                </a:solidFill>
                <a:ea typeface="Times New Roman" panose="02020603050405020304" pitchFamily="18" charset="0"/>
              </a:rPr>
              <a:t>Biến được tạo ra tại lần đầu tiên sử dụng (lần đầu gán giá trị)</a:t>
            </a:r>
            <a:endParaRPr lang="vi-VN" sz="2200" dirty="0">
              <a:solidFill>
                <a:srgbClr val="0070C0"/>
              </a:solidFill>
              <a:ea typeface="Times New Roman" panose="02020603050405020304" pitchFamily="18" charset="0"/>
            </a:endParaRPr>
          </a:p>
        </p:txBody>
      </p:sp>
      <p:sp>
        <p:nvSpPr>
          <p:cNvPr id="25" name="Rectangle 24"/>
          <p:cNvSpPr/>
          <p:nvPr/>
        </p:nvSpPr>
        <p:spPr>
          <a:xfrm>
            <a:off x="1330038" y="3764868"/>
            <a:ext cx="11028218" cy="461217"/>
          </a:xfrm>
          <a:prstGeom prst="rect">
            <a:avLst/>
          </a:prstGeom>
        </p:spPr>
        <p:txBody>
          <a:bodyPr wrap="square">
            <a:spAutoFit/>
          </a:bodyPr>
          <a:lstStyle/>
          <a:p>
            <a:pPr marL="571500" indent="-571500" algn="just">
              <a:lnSpc>
                <a:spcPct val="120000"/>
              </a:lnSpc>
              <a:spcBef>
                <a:spcPts val="400"/>
              </a:spcBef>
              <a:spcAft>
                <a:spcPts val="0"/>
              </a:spcAft>
              <a:buFont typeface="Courier New" panose="02070309020205020404" pitchFamily="49" charset="0"/>
              <a:buChar char="o"/>
            </a:pPr>
            <a:r>
              <a:rPr lang="vi-VN" sz="2200" dirty="0" smtClean="0">
                <a:solidFill>
                  <a:srgbClr val="0070C0"/>
                </a:solidFill>
                <a:ea typeface="Times New Roman" panose="02020603050405020304" pitchFamily="18" charset="0"/>
              </a:rPr>
              <a:t>Ép kiểu/ lấy kiểu</a:t>
            </a:r>
            <a:endParaRPr lang="vi-VN" sz="2200" dirty="0">
              <a:solidFill>
                <a:srgbClr val="00B050"/>
              </a:solidFill>
              <a:ea typeface="Times New Roman" panose="02020603050405020304" pitchFamily="18" charset="0"/>
            </a:endParaRPr>
          </a:p>
        </p:txBody>
      </p:sp>
      <p:sp>
        <p:nvSpPr>
          <p:cNvPr id="32" name="Rectangle 31"/>
          <p:cNvSpPr/>
          <p:nvPr/>
        </p:nvSpPr>
        <p:spPr>
          <a:xfrm>
            <a:off x="529936" y="4298366"/>
            <a:ext cx="11028218" cy="494751"/>
          </a:xfrm>
          <a:prstGeom prst="rect">
            <a:avLst/>
          </a:prstGeom>
        </p:spPr>
        <p:txBody>
          <a:bodyPr wrap="square">
            <a:spAutoFit/>
          </a:bodyPr>
          <a:lstStyle/>
          <a:p>
            <a:pPr marL="571500" indent="-571500" algn="just">
              <a:lnSpc>
                <a:spcPct val="120000"/>
              </a:lnSpc>
              <a:spcBef>
                <a:spcPts val="400"/>
              </a:spcBef>
              <a:spcAft>
                <a:spcPts val="0"/>
              </a:spcAft>
              <a:buFont typeface="Arial" panose="020B0604020202020204" pitchFamily="34" charset="0"/>
              <a:buChar char="•"/>
            </a:pPr>
            <a:r>
              <a:rPr lang="vi-VN" sz="2400" b="1" dirty="0" smtClean="0">
                <a:solidFill>
                  <a:srgbClr val="005064"/>
                </a:solidFill>
                <a:ea typeface="Times New Roman" panose="02020603050405020304" pitchFamily="18" charset="0"/>
              </a:rPr>
              <a:t>Quy tắc đặt tên</a:t>
            </a:r>
            <a:endParaRPr lang="vi-VN" sz="2400" b="1" dirty="0">
              <a:solidFill>
                <a:srgbClr val="005064"/>
              </a:solidFill>
              <a:ea typeface="Times New Roman" panose="02020603050405020304" pitchFamily="18" charset="0"/>
            </a:endParaRPr>
          </a:p>
        </p:txBody>
      </p:sp>
      <p:sp>
        <p:nvSpPr>
          <p:cNvPr id="33" name="Rectangle 32"/>
          <p:cNvSpPr/>
          <p:nvPr/>
        </p:nvSpPr>
        <p:spPr>
          <a:xfrm>
            <a:off x="1330038" y="4830051"/>
            <a:ext cx="11028218" cy="498598"/>
          </a:xfrm>
          <a:prstGeom prst="rect">
            <a:avLst/>
          </a:prstGeom>
        </p:spPr>
        <p:txBody>
          <a:bodyPr wrap="square">
            <a:spAutoFit/>
          </a:bodyPr>
          <a:lstStyle/>
          <a:p>
            <a:pPr marL="571500" indent="-571500" algn="just">
              <a:lnSpc>
                <a:spcPct val="120000"/>
              </a:lnSpc>
              <a:spcBef>
                <a:spcPts val="400"/>
              </a:spcBef>
              <a:spcAft>
                <a:spcPts val="0"/>
              </a:spcAft>
              <a:buFont typeface="Courier New" panose="02070309020205020404" pitchFamily="49" charset="0"/>
              <a:buChar char="o"/>
            </a:pPr>
            <a:r>
              <a:rPr lang="vi-VN" sz="2200" dirty="0" smtClean="0">
                <a:solidFill>
                  <a:srgbClr val="0070C0"/>
                </a:solidFill>
                <a:ea typeface="Times New Roman" panose="02020603050405020304" pitchFamily="18" charset="0"/>
              </a:rPr>
              <a:t>Tên biến đặt theo quy tắc (tương tự C++)</a:t>
            </a:r>
            <a:endParaRPr lang="vi-VN" sz="2200" dirty="0">
              <a:solidFill>
                <a:srgbClr val="00B050"/>
              </a:solidFill>
              <a:ea typeface="Times New Roman" panose="02020603050405020304" pitchFamily="18" charset="0"/>
            </a:endParaRPr>
          </a:p>
        </p:txBody>
      </p:sp>
      <p:sp>
        <p:nvSpPr>
          <p:cNvPr id="34" name="Rectangle 33"/>
          <p:cNvSpPr/>
          <p:nvPr/>
        </p:nvSpPr>
        <p:spPr>
          <a:xfrm>
            <a:off x="1330038" y="3282801"/>
            <a:ext cx="11028218" cy="461217"/>
          </a:xfrm>
          <a:prstGeom prst="rect">
            <a:avLst/>
          </a:prstGeom>
        </p:spPr>
        <p:txBody>
          <a:bodyPr wrap="square">
            <a:spAutoFit/>
          </a:bodyPr>
          <a:lstStyle/>
          <a:p>
            <a:pPr marL="571500" indent="-571500" algn="just">
              <a:lnSpc>
                <a:spcPct val="120000"/>
              </a:lnSpc>
              <a:spcBef>
                <a:spcPts val="400"/>
              </a:spcBef>
              <a:spcAft>
                <a:spcPts val="0"/>
              </a:spcAft>
              <a:buFont typeface="Courier New" panose="02070309020205020404" pitchFamily="49" charset="0"/>
              <a:buChar char="o"/>
            </a:pPr>
            <a:r>
              <a:rPr lang="vi-VN" sz="2200" dirty="0" smtClean="0">
                <a:solidFill>
                  <a:srgbClr val="0070C0"/>
                </a:solidFill>
                <a:ea typeface="Times New Roman" panose="02020603050405020304" pitchFamily="18" charset="0"/>
              </a:rPr>
              <a:t>Các kiểu nguyên thủy</a:t>
            </a:r>
            <a:endParaRPr lang="vi-VN" sz="2200" dirty="0">
              <a:solidFill>
                <a:srgbClr val="00B050"/>
              </a:solidFill>
              <a:ea typeface="Times New Roman" panose="02020603050405020304" pitchFamily="18" charset="0"/>
            </a:endParaRPr>
          </a:p>
        </p:txBody>
      </p:sp>
    </p:spTree>
    <p:extLst>
      <p:ext uri="{BB962C8B-B14F-4D97-AF65-F5344CB8AC3E}">
        <p14:creationId xmlns:p14="http://schemas.microsoft.com/office/powerpoint/2010/main" val="17363408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10876</TotalTime>
  <Words>4940</Words>
  <Application>Microsoft Office PowerPoint</Application>
  <PresentationFormat>Widescreen</PresentationFormat>
  <Paragraphs>1225</Paragraphs>
  <Slides>70</Slides>
  <Notes>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70</vt:i4>
      </vt:variant>
    </vt:vector>
  </HeadingPairs>
  <TitlesOfParts>
    <vt:vector size="86" baseType="lpstr">
      <vt:lpstr>Arial</vt:lpstr>
      <vt:lpstr>Bahnschrift Light</vt:lpstr>
      <vt:lpstr>Bahnschrift SemiBold</vt:lpstr>
      <vt:lpstr>Bahnschrift SemiLight</vt:lpstr>
      <vt:lpstr>Book Antiqua</vt:lpstr>
      <vt:lpstr>Calibri</vt:lpstr>
      <vt:lpstr>Calibri Light</vt:lpstr>
      <vt:lpstr>Cambria</vt:lpstr>
      <vt:lpstr>Cambria Math</vt:lpstr>
      <vt:lpstr>Consolas</vt:lpstr>
      <vt:lpstr>Courier New</vt:lpstr>
      <vt:lpstr>Ebrima</vt:lpstr>
      <vt:lpstr>Symbol</vt:lpstr>
      <vt:lpstr>Times New Roman</vt:lpstr>
      <vt:lpstr>Wingdings</vt:lpstr>
      <vt:lpstr>Office Theme</vt:lpstr>
      <vt:lpstr>NGÔN NGỮ LẬP TRÌNH  KHOA HỌC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Thang Vu</dc:creator>
  <cp:lastModifiedBy>Admin</cp:lastModifiedBy>
  <cp:revision>346</cp:revision>
  <dcterms:created xsi:type="dcterms:W3CDTF">2021-07-02T09:21:26Z</dcterms:created>
  <dcterms:modified xsi:type="dcterms:W3CDTF">2022-03-26T04:25:11Z</dcterms:modified>
</cp:coreProperties>
</file>