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Lst>
  <p:sldSz cy="6858000" cx="12192000"/>
  <p:notesSz cx="6858000" cy="9144000"/>
  <p:embeddedFontLst>
    <p:embeddedFont>
      <p:font typeface="Book Antiqua"/>
      <p:regular r:id="rId131"/>
      <p:bold r:id="rId132"/>
      <p:italic r:id="rId133"/>
      <p:boldItalic r:id="rId134"/>
    </p:embeddedFont>
    <p:embeddedFont>
      <p:font typeface="Oi"/>
      <p:regular r:id="rId135"/>
    </p:embeddedFont>
    <p:embeddedFont>
      <p:font typeface="JetBrains Mono"/>
      <p:regular r:id="rId136"/>
      <p:bold r:id="rId137"/>
      <p:italic r:id="rId138"/>
      <p:boldItalic r:id="rId1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0" roundtripDataSignature="AMtx7miAHpbAQqJzkpSj1CSePGd9X6mr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56B2B4-8619-4FAF-BC9B-6BF7D71A4B77}">
  <a:tblStyle styleId="{C756B2B4-8619-4FAF-BC9B-6BF7D71A4B7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0"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font" Target="fonts/JetBrainsMono-boldItalic.fntdata"/><Relationship Id="rId138" Type="http://schemas.openxmlformats.org/officeDocument/2006/relationships/font" Target="fonts/JetBrainsMono-italic.fntdata"/><Relationship Id="rId137" Type="http://schemas.openxmlformats.org/officeDocument/2006/relationships/font" Target="fonts/JetBrainsMono-bold.fntdata"/><Relationship Id="rId132" Type="http://schemas.openxmlformats.org/officeDocument/2006/relationships/font" Target="fonts/BookAntiqua-bold.fntdata"/><Relationship Id="rId131" Type="http://schemas.openxmlformats.org/officeDocument/2006/relationships/font" Target="fonts/BookAntiqua-regular.fntdata"/><Relationship Id="rId130" Type="http://schemas.openxmlformats.org/officeDocument/2006/relationships/slide" Target="slides/slide125.xml"/><Relationship Id="rId136" Type="http://schemas.openxmlformats.org/officeDocument/2006/relationships/font" Target="fonts/JetBrainsMono-regular.fntdata"/><Relationship Id="rId135" Type="http://schemas.openxmlformats.org/officeDocument/2006/relationships/font" Target="fonts/Oi-regular.fntdata"/><Relationship Id="rId134" Type="http://schemas.openxmlformats.org/officeDocument/2006/relationships/font" Target="fonts/BookAntiqua-boldItalic.fntdata"/><Relationship Id="rId133" Type="http://schemas.openxmlformats.org/officeDocument/2006/relationships/font" Target="fonts/BookAntiqua-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9" name="Google Shape;2089;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0" name="Google Shape;2110;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1" name="Google Shape;2131;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3" name="Shape 2153"/>
        <p:cNvGrpSpPr/>
        <p:nvPr/>
      </p:nvGrpSpPr>
      <p:grpSpPr>
        <a:xfrm>
          <a:off x="0" y="0"/>
          <a:ext cx="0" cy="0"/>
          <a:chOff x="0" y="0"/>
          <a:chExt cx="0" cy="0"/>
        </a:xfrm>
      </p:grpSpPr>
      <p:sp>
        <p:nvSpPr>
          <p:cNvPr id="2154" name="Google Shape;2154;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5" name="Google Shape;2155;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1" name="Shape 2171"/>
        <p:cNvGrpSpPr/>
        <p:nvPr/>
      </p:nvGrpSpPr>
      <p:grpSpPr>
        <a:xfrm>
          <a:off x="0" y="0"/>
          <a:ext cx="0" cy="0"/>
          <a:chOff x="0" y="0"/>
          <a:chExt cx="0" cy="0"/>
        </a:xfrm>
      </p:grpSpPr>
      <p:sp>
        <p:nvSpPr>
          <p:cNvPr id="2172" name="Google Shape;2172;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3" name="Google Shape;2173;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5" name="Shape 2185"/>
        <p:cNvGrpSpPr/>
        <p:nvPr/>
      </p:nvGrpSpPr>
      <p:grpSpPr>
        <a:xfrm>
          <a:off x="0" y="0"/>
          <a:ext cx="0" cy="0"/>
          <a:chOff x="0" y="0"/>
          <a:chExt cx="0" cy="0"/>
        </a:xfrm>
      </p:grpSpPr>
      <p:sp>
        <p:nvSpPr>
          <p:cNvPr id="2186" name="Google Shape;2186;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7" name="Google Shape;2187;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3" name="Shape 2203"/>
        <p:cNvGrpSpPr/>
        <p:nvPr/>
      </p:nvGrpSpPr>
      <p:grpSpPr>
        <a:xfrm>
          <a:off x="0" y="0"/>
          <a:ext cx="0" cy="0"/>
          <a:chOff x="0" y="0"/>
          <a:chExt cx="0" cy="0"/>
        </a:xfrm>
      </p:grpSpPr>
      <p:sp>
        <p:nvSpPr>
          <p:cNvPr id="2204" name="Google Shape;2204;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5" name="Google Shape;2205;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8" name="Google Shape;2228;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6" name="Shape 2246"/>
        <p:cNvGrpSpPr/>
        <p:nvPr/>
      </p:nvGrpSpPr>
      <p:grpSpPr>
        <a:xfrm>
          <a:off x="0" y="0"/>
          <a:ext cx="0" cy="0"/>
          <a:chOff x="0" y="0"/>
          <a:chExt cx="0" cy="0"/>
        </a:xfrm>
      </p:grpSpPr>
      <p:sp>
        <p:nvSpPr>
          <p:cNvPr id="2247" name="Google Shape;2247;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8" name="Google Shape;2248;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9" name="Google Shape;2269;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6" name="Shape 2286"/>
        <p:cNvGrpSpPr/>
        <p:nvPr/>
      </p:nvGrpSpPr>
      <p:grpSpPr>
        <a:xfrm>
          <a:off x="0" y="0"/>
          <a:ext cx="0" cy="0"/>
          <a:chOff x="0" y="0"/>
          <a:chExt cx="0" cy="0"/>
        </a:xfrm>
      </p:grpSpPr>
      <p:sp>
        <p:nvSpPr>
          <p:cNvPr id="2287" name="Google Shape;2287;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8" name="Google Shape;2288;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9" name="Shape 2309"/>
        <p:cNvGrpSpPr/>
        <p:nvPr/>
      </p:nvGrpSpPr>
      <p:grpSpPr>
        <a:xfrm>
          <a:off x="0" y="0"/>
          <a:ext cx="0" cy="0"/>
          <a:chOff x="0" y="0"/>
          <a:chExt cx="0" cy="0"/>
        </a:xfrm>
      </p:grpSpPr>
      <p:sp>
        <p:nvSpPr>
          <p:cNvPr id="2310" name="Google Shape;2310;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1" name="Google Shape;2311;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5" name="Shape 2335"/>
        <p:cNvGrpSpPr/>
        <p:nvPr/>
      </p:nvGrpSpPr>
      <p:grpSpPr>
        <a:xfrm>
          <a:off x="0" y="0"/>
          <a:ext cx="0" cy="0"/>
          <a:chOff x="0" y="0"/>
          <a:chExt cx="0" cy="0"/>
        </a:xfrm>
      </p:grpSpPr>
      <p:sp>
        <p:nvSpPr>
          <p:cNvPr id="2336" name="Google Shape;2336;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7" name="Google Shape;2337;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3" name="Shape 2363"/>
        <p:cNvGrpSpPr/>
        <p:nvPr/>
      </p:nvGrpSpPr>
      <p:grpSpPr>
        <a:xfrm>
          <a:off x="0" y="0"/>
          <a:ext cx="0" cy="0"/>
          <a:chOff x="0" y="0"/>
          <a:chExt cx="0" cy="0"/>
        </a:xfrm>
      </p:grpSpPr>
      <p:sp>
        <p:nvSpPr>
          <p:cNvPr id="2364" name="Google Shape;2364;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5" name="Google Shape;2365;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5" name="Shape 2385"/>
        <p:cNvGrpSpPr/>
        <p:nvPr/>
      </p:nvGrpSpPr>
      <p:grpSpPr>
        <a:xfrm>
          <a:off x="0" y="0"/>
          <a:ext cx="0" cy="0"/>
          <a:chOff x="0" y="0"/>
          <a:chExt cx="0" cy="0"/>
        </a:xfrm>
      </p:grpSpPr>
      <p:sp>
        <p:nvSpPr>
          <p:cNvPr id="2386" name="Google Shape;2386;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7" name="Google Shape;2387;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4" name="Shape 2404"/>
        <p:cNvGrpSpPr/>
        <p:nvPr/>
      </p:nvGrpSpPr>
      <p:grpSpPr>
        <a:xfrm>
          <a:off x="0" y="0"/>
          <a:ext cx="0" cy="0"/>
          <a:chOff x="0" y="0"/>
          <a:chExt cx="0" cy="0"/>
        </a:xfrm>
      </p:grpSpPr>
      <p:sp>
        <p:nvSpPr>
          <p:cNvPr id="2405" name="Google Shape;2405;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6" name="Google Shape;2406;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4" name="Shape 2434"/>
        <p:cNvGrpSpPr/>
        <p:nvPr/>
      </p:nvGrpSpPr>
      <p:grpSpPr>
        <a:xfrm>
          <a:off x="0" y="0"/>
          <a:ext cx="0" cy="0"/>
          <a:chOff x="0" y="0"/>
          <a:chExt cx="0" cy="0"/>
        </a:xfrm>
      </p:grpSpPr>
      <p:sp>
        <p:nvSpPr>
          <p:cNvPr id="2435" name="Google Shape;2435;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6" name="Google Shape;2436;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0" name="Shape 2460"/>
        <p:cNvGrpSpPr/>
        <p:nvPr/>
      </p:nvGrpSpPr>
      <p:grpSpPr>
        <a:xfrm>
          <a:off x="0" y="0"/>
          <a:ext cx="0" cy="0"/>
          <a:chOff x="0" y="0"/>
          <a:chExt cx="0" cy="0"/>
        </a:xfrm>
      </p:grpSpPr>
      <p:sp>
        <p:nvSpPr>
          <p:cNvPr id="2461" name="Google Shape;2461;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2" name="Google Shape;2462;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1" name="Shape 2481"/>
        <p:cNvGrpSpPr/>
        <p:nvPr/>
      </p:nvGrpSpPr>
      <p:grpSpPr>
        <a:xfrm>
          <a:off x="0" y="0"/>
          <a:ext cx="0" cy="0"/>
          <a:chOff x="0" y="0"/>
          <a:chExt cx="0" cy="0"/>
        </a:xfrm>
      </p:grpSpPr>
      <p:sp>
        <p:nvSpPr>
          <p:cNvPr id="2482" name="Google Shape;2482;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3" name="Google Shape;2483;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0" name="Shape 2500"/>
        <p:cNvGrpSpPr/>
        <p:nvPr/>
      </p:nvGrpSpPr>
      <p:grpSpPr>
        <a:xfrm>
          <a:off x="0" y="0"/>
          <a:ext cx="0" cy="0"/>
          <a:chOff x="0" y="0"/>
          <a:chExt cx="0" cy="0"/>
        </a:xfrm>
      </p:grpSpPr>
      <p:sp>
        <p:nvSpPr>
          <p:cNvPr id="2501" name="Google Shape;2501;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2" name="Google Shape;2502;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5" name="Shape 2525"/>
        <p:cNvGrpSpPr/>
        <p:nvPr/>
      </p:nvGrpSpPr>
      <p:grpSpPr>
        <a:xfrm>
          <a:off x="0" y="0"/>
          <a:ext cx="0" cy="0"/>
          <a:chOff x="0" y="0"/>
          <a:chExt cx="0" cy="0"/>
        </a:xfrm>
      </p:grpSpPr>
      <p:sp>
        <p:nvSpPr>
          <p:cNvPr id="2526" name="Google Shape;2526;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7" name="Google Shape;2527;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9" name="Shape 2549"/>
        <p:cNvGrpSpPr/>
        <p:nvPr/>
      </p:nvGrpSpPr>
      <p:grpSpPr>
        <a:xfrm>
          <a:off x="0" y="0"/>
          <a:ext cx="0" cy="0"/>
          <a:chOff x="0" y="0"/>
          <a:chExt cx="0" cy="0"/>
        </a:xfrm>
      </p:grpSpPr>
      <p:sp>
        <p:nvSpPr>
          <p:cNvPr id="2550" name="Google Shape;2550;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1" name="Google Shape;2551;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3" name="Shape 2573"/>
        <p:cNvGrpSpPr/>
        <p:nvPr/>
      </p:nvGrpSpPr>
      <p:grpSpPr>
        <a:xfrm>
          <a:off x="0" y="0"/>
          <a:ext cx="0" cy="0"/>
          <a:chOff x="0" y="0"/>
          <a:chExt cx="0" cy="0"/>
        </a:xfrm>
      </p:grpSpPr>
      <p:sp>
        <p:nvSpPr>
          <p:cNvPr id="2574" name="Google Shape;2574;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5" name="Google Shape;2575;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0" name="Shape 2600"/>
        <p:cNvGrpSpPr/>
        <p:nvPr/>
      </p:nvGrpSpPr>
      <p:grpSpPr>
        <a:xfrm>
          <a:off x="0" y="0"/>
          <a:ext cx="0" cy="0"/>
          <a:chOff x="0" y="0"/>
          <a:chExt cx="0" cy="0"/>
        </a:xfrm>
      </p:grpSpPr>
      <p:sp>
        <p:nvSpPr>
          <p:cNvPr id="2601" name="Google Shape;2601;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2" name="Google Shape;2602;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7" name="Shape 2617"/>
        <p:cNvGrpSpPr/>
        <p:nvPr/>
      </p:nvGrpSpPr>
      <p:grpSpPr>
        <a:xfrm>
          <a:off x="0" y="0"/>
          <a:ext cx="0" cy="0"/>
          <a:chOff x="0" y="0"/>
          <a:chExt cx="0" cy="0"/>
        </a:xfrm>
      </p:grpSpPr>
      <p:sp>
        <p:nvSpPr>
          <p:cNvPr id="2618" name="Google Shape;2618;p1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9" name="Google Shape;2619;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1" name="Shape 2641"/>
        <p:cNvGrpSpPr/>
        <p:nvPr/>
      </p:nvGrpSpPr>
      <p:grpSpPr>
        <a:xfrm>
          <a:off x="0" y="0"/>
          <a:ext cx="0" cy="0"/>
          <a:chOff x="0" y="0"/>
          <a:chExt cx="0" cy="0"/>
        </a:xfrm>
      </p:grpSpPr>
      <p:sp>
        <p:nvSpPr>
          <p:cNvPr id="2642" name="Google Shape;2642;p1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3" name="Google Shape;2643;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1" name="Google Shape;92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6" name="Google Shape;93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8" name="Google Shape;95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6" name="Google Shape;99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7" name="Google Shape;107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1" name="Google Shape;110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2" name="Google Shape;112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0" name="Google Shape;114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8" name="Google Shape;1158;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3" name="Google Shape;117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9" name="Google Shape;119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0" name="Google Shape;122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2" name="Google Shape;124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8" name="Google Shape;126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9" name="Google Shape;128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7" name="Google Shape;130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0" name="Google Shape;133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5" name="Google Shape;134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9" name="Google Shape;136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4" name="Google Shape;139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6" name="Google Shape;1416;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0" name="Google Shape;1450;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9" name="Google Shape;1469;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1" name="Google Shape;149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3" name="Google Shape;1513;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2" name="Google Shape;1532;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6" name="Google Shape;155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8" name="Google Shape;157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7" name="Google Shape;159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5" name="Google Shape;161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9" name="Google Shape;1639;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0" name="Google Shape;1660;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8" name="Google Shape;1678;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2" name="Google Shape;1692;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9" name="Google Shape;170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3" name="Google Shape;1733;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6" name="Google Shape;1756;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0" name="Google Shape;1780;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8" name="Google Shape;1798;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2" name="Google Shape;1822;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3" name="Google Shape;1843;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4" name="Google Shape;1864;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2" name="Google Shape;1882;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5" name="Google Shape;1905;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9" name="Google Shape;192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3" name="Google Shape;1953;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1" name="Google Shape;1971;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5" name="Google Shape;1995;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8" name="Google Shape;2018;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7" name="Google Shape;2047;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1" name="Google Shape;2071;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 name="Shape 10"/>
        <p:cNvGrpSpPr/>
        <p:nvPr/>
      </p:nvGrpSpPr>
      <p:grpSpPr>
        <a:xfrm>
          <a:off x="0" y="0"/>
          <a:ext cx="0" cy="0"/>
          <a:chOff x="0" y="0"/>
          <a:chExt cx="0" cy="0"/>
        </a:xfrm>
      </p:grpSpPr>
      <p:sp>
        <p:nvSpPr>
          <p:cNvPr id="11" name="Google Shape;11;p12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2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57" name="Shape 57"/>
        <p:cNvGrpSpPr/>
        <p:nvPr/>
      </p:nvGrpSpPr>
      <p:grpSpPr>
        <a:xfrm>
          <a:off x="0" y="0"/>
          <a:ext cx="0" cy="0"/>
          <a:chOff x="0" y="0"/>
          <a:chExt cx="0" cy="0"/>
        </a:xfrm>
      </p:grpSpPr>
      <p:sp>
        <p:nvSpPr>
          <p:cNvPr id="58" name="Google Shape;58;p136"/>
          <p:cNvSpPr txBox="1"/>
          <p:nvPr>
            <p:ph type="title"/>
          </p:nvPr>
        </p:nvSpPr>
        <p:spPr>
          <a:xfrm rot="-5400000">
            <a:off x="-2486819" y="2851944"/>
            <a:ext cx="5811838" cy="838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200"/>
              <a:buFont typeface="Cambria"/>
              <a:buNone/>
              <a:defRPr b="1" i="0" sz="3200" u="none" cap="none" strike="noStrik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136"/>
          <p:cNvSpPr txBox="1"/>
          <p:nvPr>
            <p:ph idx="1" type="body"/>
          </p:nvPr>
        </p:nvSpPr>
        <p:spPr>
          <a:xfrm>
            <a:off x="996790" y="856457"/>
            <a:ext cx="10357009" cy="5320506"/>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13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3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3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63" name="Google Shape;63;p136"/>
          <p:cNvSpPr txBox="1"/>
          <p:nvPr/>
        </p:nvSpPr>
        <p:spPr>
          <a:xfrm>
            <a:off x="996790" y="0"/>
            <a:ext cx="10357010" cy="83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5064"/>
              </a:buClr>
              <a:buSzPts val="4400"/>
              <a:buFont typeface="Cambria"/>
              <a:buNone/>
            </a:pPr>
            <a:r>
              <a:rPr b="0" lang="en-US" sz="4400">
                <a:solidFill>
                  <a:srgbClr val="005064"/>
                </a:solidFill>
                <a:latin typeface="Cambria"/>
                <a:ea typeface="Cambria"/>
                <a:cs typeface="Cambria"/>
                <a:sym typeface="Cambria"/>
              </a:rPr>
              <a:t>Click to edit Master tyle</a:t>
            </a:r>
            <a:endParaRPr b="0" sz="4400">
              <a:solidFill>
                <a:srgbClr val="005064"/>
              </a:solidFill>
              <a:latin typeface="Cambria"/>
              <a:ea typeface="Cambria"/>
              <a:cs typeface="Cambria"/>
              <a:sym typeface="Cambr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7" name="Google Shape;17;p12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12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2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29"/>
          <p:cNvSpPr txBox="1"/>
          <p:nvPr>
            <p:ph type="title"/>
          </p:nvPr>
        </p:nvSpPr>
        <p:spPr>
          <a:xfrm>
            <a:off x="968829" y="234497"/>
            <a:ext cx="10515600" cy="5492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005064"/>
              </a:buClr>
              <a:buSzPts val="4400"/>
              <a:buFont typeface="Cambria"/>
              <a:buNone/>
              <a:defRPr b="1" i="0" sz="4400" u="none" cap="none" strike="noStrike">
                <a:solidFill>
                  <a:srgbClr val="00506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129"/>
          <p:cNvSpPr txBox="1"/>
          <p:nvPr>
            <p:ph idx="1" type="body"/>
          </p:nvPr>
        </p:nvSpPr>
        <p:spPr>
          <a:xfrm>
            <a:off x="968829" y="986971"/>
            <a:ext cx="10515599" cy="5160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3" name="Shape 23"/>
        <p:cNvGrpSpPr/>
        <p:nvPr/>
      </p:nvGrpSpPr>
      <p:grpSpPr>
        <a:xfrm>
          <a:off x="0" y="0"/>
          <a:ext cx="0" cy="0"/>
          <a:chOff x="0" y="0"/>
          <a:chExt cx="0" cy="0"/>
        </a:xfrm>
      </p:grpSpPr>
      <p:sp>
        <p:nvSpPr>
          <p:cNvPr id="24" name="Google Shape;24;p130"/>
          <p:cNvSpPr txBox="1"/>
          <p:nvPr>
            <p:ph type="title"/>
          </p:nvPr>
        </p:nvSpPr>
        <p:spPr>
          <a:xfrm>
            <a:off x="968829" y="234497"/>
            <a:ext cx="10515600" cy="5492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005064"/>
              </a:buClr>
              <a:buSzPts val="4400"/>
              <a:buFont typeface="Cambria"/>
              <a:buNone/>
              <a:defRPr b="1" i="0" sz="4400" u="none" cap="none" strike="noStrike">
                <a:solidFill>
                  <a:srgbClr val="00506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130"/>
          <p:cNvSpPr txBox="1"/>
          <p:nvPr>
            <p:ph idx="1" type="body"/>
          </p:nvPr>
        </p:nvSpPr>
        <p:spPr>
          <a:xfrm>
            <a:off x="968829" y="986971"/>
            <a:ext cx="10515599" cy="5160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131"/>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1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1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13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13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13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3" name="Shape 33"/>
        <p:cNvGrpSpPr/>
        <p:nvPr/>
      </p:nvGrpSpPr>
      <p:grpSpPr>
        <a:xfrm>
          <a:off x="0" y="0"/>
          <a:ext cx="0" cy="0"/>
          <a:chOff x="0" y="0"/>
          <a:chExt cx="0" cy="0"/>
        </a:xfrm>
      </p:grpSpPr>
      <p:sp>
        <p:nvSpPr>
          <p:cNvPr id="34" name="Google Shape;34;p132"/>
          <p:cNvSpPr txBox="1"/>
          <p:nvPr>
            <p:ph type="title"/>
          </p:nvPr>
        </p:nvSpPr>
        <p:spPr>
          <a:xfrm>
            <a:off x="838200" y="152400"/>
            <a:ext cx="10515600" cy="5159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400"/>
              <a:buFont typeface="Cambria"/>
              <a:buNone/>
              <a:defRPr b="1" i="0" sz="2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132"/>
          <p:cNvSpPr txBox="1"/>
          <p:nvPr>
            <p:ph idx="1" type="body"/>
          </p:nvPr>
        </p:nvSpPr>
        <p:spPr>
          <a:xfrm rot="-5400000">
            <a:off x="-2625484" y="2818524"/>
            <a:ext cx="6033292" cy="701043"/>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400"/>
              <a:buFont typeface="Arial"/>
              <a:buNone/>
              <a:defRPr b="1" i="0" sz="2400" u="none" cap="none" strike="noStrike">
                <a:solidFill>
                  <a:schemeClr val="lt1"/>
                </a:solidFill>
                <a:latin typeface="Cambria"/>
                <a:ea typeface="Cambria"/>
                <a:cs typeface="Cambria"/>
                <a:sym typeface="Cambria"/>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6" name="Google Shape;36;p132"/>
          <p:cNvSpPr txBox="1"/>
          <p:nvPr>
            <p:ph idx="2" type="body"/>
          </p:nvPr>
        </p:nvSpPr>
        <p:spPr>
          <a:xfrm>
            <a:off x="839788" y="782320"/>
            <a:ext cx="10512424" cy="540734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37" name="Shape 37"/>
        <p:cNvGrpSpPr/>
        <p:nvPr/>
      </p:nvGrpSpPr>
      <p:grpSpPr>
        <a:xfrm>
          <a:off x="0" y="0"/>
          <a:ext cx="0" cy="0"/>
          <a:chOff x="0" y="0"/>
          <a:chExt cx="0" cy="0"/>
        </a:xfrm>
      </p:grpSpPr>
      <p:sp>
        <p:nvSpPr>
          <p:cNvPr id="38" name="Google Shape;38;p133"/>
          <p:cNvSpPr txBox="1"/>
          <p:nvPr>
            <p:ph type="title"/>
          </p:nvPr>
        </p:nvSpPr>
        <p:spPr>
          <a:xfrm>
            <a:off x="838200" y="152400"/>
            <a:ext cx="10515600" cy="5159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Cambria"/>
              <a:buNone/>
              <a:defRPr b="1" i="0" sz="28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133"/>
          <p:cNvSpPr txBox="1"/>
          <p:nvPr>
            <p:ph idx="1" type="body"/>
          </p:nvPr>
        </p:nvSpPr>
        <p:spPr>
          <a:xfrm rot="-5400000">
            <a:off x="-2625484" y="2818524"/>
            <a:ext cx="6033292" cy="701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2400"/>
              <a:buFont typeface="Arial"/>
              <a:buNone/>
              <a:defRPr b="1" i="0" sz="2400" u="none" cap="none" strike="noStrike">
                <a:solidFill>
                  <a:schemeClr val="lt1"/>
                </a:solidFill>
                <a:latin typeface="Cambria"/>
                <a:ea typeface="Cambria"/>
                <a:cs typeface="Cambria"/>
                <a:sym typeface="Cambria"/>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0" name="Google Shape;40;p133"/>
          <p:cNvSpPr txBox="1"/>
          <p:nvPr>
            <p:ph idx="2" type="body"/>
          </p:nvPr>
        </p:nvSpPr>
        <p:spPr>
          <a:xfrm>
            <a:off x="839788" y="782320"/>
            <a:ext cx="10512424" cy="540734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13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13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13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1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34"/>
          <p:cNvSpPr/>
          <p:nvPr>
            <p:ph idx="2" type="pic"/>
          </p:nvPr>
        </p:nvSpPr>
        <p:spPr>
          <a:xfrm>
            <a:off x="5183188" y="987425"/>
            <a:ext cx="6172200" cy="4873625"/>
          </a:xfrm>
          <a:prstGeom prst="rect">
            <a:avLst/>
          </a:prstGeom>
          <a:noFill/>
          <a:ln>
            <a:noFill/>
          </a:ln>
        </p:spPr>
      </p:sp>
      <p:sp>
        <p:nvSpPr>
          <p:cNvPr id="47" name="Google Shape;47;p1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48" name="Google Shape;48;p13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13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13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13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13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13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1.jpg"/><Relationship Id="rId4" Type="http://schemas.openxmlformats.org/officeDocument/2006/relationships/image" Target="../media/image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1.jpg"/><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1.jpg"/><Relationship Id="rId4" Type="http://schemas.openxmlformats.org/officeDocument/2006/relationships/image" Target="../media/image1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1.jpg"/><Relationship Id="rId4" Type="http://schemas.openxmlformats.org/officeDocument/2006/relationships/hyperlink" Target="https://drive.google.com/file/d/138igz2JKn-QtA7n-G3B8y6hgQZgD52-J/view?usp=sharing" TargetMode="External"/><Relationship Id="rId5" Type="http://schemas.openxmlformats.org/officeDocument/2006/relationships/hyperlink" Target="https://drive.google.com/file/d/1h677NwbPHClpMrDQWMWA7rKY-D-L2Ynz/view?usp=sharing"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hyperlink" Target="https://drive.google.com/file/d/1JYAQeJCXTb9THBJ1pK5092PhO-GogA8h/view?usp=sharing"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 Id="rId4" Type="http://schemas.openxmlformats.org/officeDocument/2006/relationships/hyperlink" Target="https://scipy-lectures.org/intro/" TargetMode="External"/><Relationship Id="rId5" Type="http://schemas.openxmlformats.org/officeDocument/2006/relationships/hyperlink" Target="https://scipy-lectures.org/intro/"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 name="Google Shape;69;p1"/>
          <p:cNvSpPr txBox="1"/>
          <p:nvPr>
            <p:ph type="title"/>
          </p:nvPr>
        </p:nvSpPr>
        <p:spPr>
          <a:xfrm>
            <a:off x="416883" y="2479561"/>
            <a:ext cx="11435508" cy="18140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5064"/>
              </a:buClr>
              <a:buSzPts val="5000"/>
              <a:buFont typeface="Cambria"/>
              <a:buNone/>
            </a:pPr>
            <a:r>
              <a:rPr b="1" i="0" lang="en-US" sz="5000" u="none" cap="none" strike="noStrike">
                <a:solidFill>
                  <a:srgbClr val="005064"/>
                </a:solidFill>
                <a:latin typeface="Cambria"/>
                <a:ea typeface="Cambria"/>
                <a:cs typeface="Cambria"/>
                <a:sym typeface="Cambria"/>
              </a:rPr>
              <a:t>NGÔN NGỮ LẬP TRÌNH </a:t>
            </a:r>
            <a:br>
              <a:rPr b="1" i="0" lang="en-US" sz="5000" u="none" cap="none" strike="noStrike">
                <a:solidFill>
                  <a:srgbClr val="005064"/>
                </a:solidFill>
                <a:latin typeface="Cambria"/>
                <a:ea typeface="Cambria"/>
                <a:cs typeface="Cambria"/>
                <a:sym typeface="Cambria"/>
              </a:rPr>
            </a:br>
            <a:r>
              <a:rPr b="1" i="0" lang="en-US" sz="5000" u="none" cap="none" strike="noStrike">
                <a:solidFill>
                  <a:srgbClr val="005064"/>
                </a:solidFill>
                <a:latin typeface="Cambria"/>
                <a:ea typeface="Cambria"/>
                <a:cs typeface="Cambria"/>
                <a:sym typeface="Cambria"/>
              </a:rPr>
              <a:t>KHOA HỌC</a:t>
            </a:r>
            <a:endParaRPr b="1" i="0" sz="5000" u="none" cap="none" strike="noStrike">
              <a:solidFill>
                <a:srgbClr val="005064"/>
              </a:solidFill>
              <a:latin typeface="Cambria"/>
              <a:ea typeface="Cambria"/>
              <a:cs typeface="Cambria"/>
              <a:sym typeface="Cambria"/>
            </a:endParaRPr>
          </a:p>
        </p:txBody>
      </p:sp>
      <p:sp>
        <p:nvSpPr>
          <p:cNvPr id="70" name="Google Shape;70;p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 name="Google Shape;71;p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72" name="Google Shape;72;p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 name="Google Shape;73;p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4" name="Google Shape;74;p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75" name="Google Shape;75;p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6" name="Google Shape;76;p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77" name="Google Shape;77;p1"/>
          <p:cNvSpPr txBox="1"/>
          <p:nvPr/>
        </p:nvSpPr>
        <p:spPr>
          <a:xfrm>
            <a:off x="364446" y="6488668"/>
            <a:ext cx="30353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Nguyễn Mạnh Cường</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27" name="Google Shape;227;p1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9" name="Google Shape;229;p1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30" name="Google Shape;230;p1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1" name="Google Shape;231;p1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32" name="Google Shape;232;p1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33" name="Google Shape;233;p10"/>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1: Tổng quan Python</a:t>
            </a:r>
            <a:endParaRPr sz="1800">
              <a:solidFill>
                <a:schemeClr val="lt1"/>
              </a:solidFill>
              <a:latin typeface="Times New Roman"/>
              <a:ea typeface="Times New Roman"/>
              <a:cs typeface="Times New Roman"/>
              <a:sym typeface="Times New Roman"/>
            </a:endParaRPr>
          </a:p>
        </p:txBody>
      </p:sp>
      <p:sp>
        <p:nvSpPr>
          <p:cNvPr id="234" name="Google Shape;234;p10"/>
          <p:cNvSpPr/>
          <p:nvPr/>
        </p:nvSpPr>
        <p:spPr>
          <a:xfrm>
            <a:off x="4447311" y="161448"/>
            <a:ext cx="7481454"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Book Antiqua"/>
                <a:ea typeface="Book Antiqua"/>
                <a:cs typeface="Book Antiqua"/>
                <a:sym typeface="Book Antiqua"/>
              </a:rPr>
              <a:t>3. Python Expression – Biểu thức</a:t>
            </a:r>
            <a:endParaRPr b="1" sz="2800">
              <a:solidFill>
                <a:schemeClr val="lt1"/>
              </a:solidFill>
              <a:latin typeface="Book Antiqua"/>
              <a:ea typeface="Book Antiqua"/>
              <a:cs typeface="Book Antiqua"/>
              <a:sym typeface="Book Antiqua"/>
            </a:endParaRPr>
          </a:p>
        </p:txBody>
      </p:sp>
      <p:sp>
        <p:nvSpPr>
          <p:cNvPr id="235" name="Google Shape;235;p10"/>
          <p:cNvSpPr/>
          <p:nvPr/>
        </p:nvSpPr>
        <p:spPr>
          <a:xfrm>
            <a:off x="505783" y="1237007"/>
            <a:ext cx="11028218"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Toán tử</a:t>
            </a:r>
            <a:endParaRPr b="1" sz="2400">
              <a:solidFill>
                <a:srgbClr val="005064"/>
              </a:solidFill>
              <a:latin typeface="Calibri"/>
              <a:ea typeface="Calibri"/>
              <a:cs typeface="Calibri"/>
              <a:sym typeface="Calibri"/>
            </a:endParaRPr>
          </a:p>
        </p:txBody>
      </p:sp>
      <p:sp>
        <p:nvSpPr>
          <p:cNvPr id="236" name="Google Shape;236;p10"/>
          <p:cNvSpPr/>
          <p:nvPr/>
        </p:nvSpPr>
        <p:spPr>
          <a:xfrm>
            <a:off x="1168400" y="1867238"/>
            <a:ext cx="10020300" cy="256871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Arithmetic operators:	+, -, *, /, %, **, //</a:t>
            </a:r>
            <a:endParaRPr sz="2200">
              <a:solidFill>
                <a:srgbClr val="0070C0"/>
              </a:solidFill>
              <a:latin typeface="Arial"/>
              <a:ea typeface="Arial"/>
              <a:cs typeface="Arial"/>
              <a:sym typeface="Arial"/>
            </a:endParaRPr>
          </a:p>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Assignment operators:	=, +=, -=, *=,....</a:t>
            </a:r>
            <a:endParaRPr sz="2200">
              <a:solidFill>
                <a:srgbClr val="0070C0"/>
              </a:solidFill>
              <a:latin typeface="Arial"/>
              <a:ea typeface="Arial"/>
              <a:cs typeface="Arial"/>
              <a:sym typeface="Arial"/>
            </a:endParaRPr>
          </a:p>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Comparison operators: 	==, !=, &gt;, &lt;, &gt;=, &lt;=</a:t>
            </a:r>
            <a:endParaRPr sz="2200">
              <a:solidFill>
                <a:srgbClr val="0070C0"/>
              </a:solidFill>
              <a:latin typeface="Arial"/>
              <a:ea typeface="Arial"/>
              <a:cs typeface="Arial"/>
              <a:sym typeface="Arial"/>
            </a:endParaRPr>
          </a:p>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Logical operators:		and, or, not</a:t>
            </a:r>
            <a:endParaRPr/>
          </a:p>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a:t>
            </a:r>
            <a:endParaRPr/>
          </a:p>
        </p:txBody>
      </p:sp>
      <p:sp>
        <p:nvSpPr>
          <p:cNvPr id="237" name="Google Shape;237;p10"/>
          <p:cNvSpPr/>
          <p:nvPr/>
        </p:nvSpPr>
        <p:spPr>
          <a:xfrm>
            <a:off x="581891" y="4571435"/>
            <a:ext cx="11028218"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Toán hạng</a:t>
            </a:r>
            <a:endParaRPr b="1" sz="2400">
              <a:solidFill>
                <a:srgbClr val="005064"/>
              </a:solidFill>
              <a:latin typeface="Calibri"/>
              <a:ea typeface="Calibri"/>
              <a:cs typeface="Calibri"/>
              <a:sym typeface="Calibri"/>
            </a:endParaRPr>
          </a:p>
        </p:txBody>
      </p:sp>
      <p:sp>
        <p:nvSpPr>
          <p:cNvPr id="238" name="Google Shape;238;p10"/>
          <p:cNvSpPr/>
          <p:nvPr/>
        </p:nvSpPr>
        <p:spPr>
          <a:xfrm>
            <a:off x="1168400" y="5155884"/>
            <a:ext cx="10020300" cy="6001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Hằng, Biến, Hàm</a:t>
            </a:r>
            <a:endParaRPr sz="2200">
              <a:solidFill>
                <a:srgbClr val="0070C0"/>
              </a:solidFill>
              <a:latin typeface="Arial"/>
              <a:ea typeface="Arial"/>
              <a:cs typeface="Arial"/>
              <a:sym typeface="Arial"/>
            </a:endParaRPr>
          </a:p>
        </p:txBody>
      </p:sp>
      <p:sp>
        <p:nvSpPr>
          <p:cNvPr id="239" name="Google Shape;239;p10"/>
          <p:cNvSpPr/>
          <p:nvPr/>
        </p:nvSpPr>
        <p:spPr>
          <a:xfrm>
            <a:off x="1168400" y="5655263"/>
            <a:ext cx="10020300" cy="6001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Hằng số, hằng xâu, hằng ký tự, hằng date</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10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2" name="Google Shape;2092;p10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3" name="Google Shape;2093;p10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094" name="Google Shape;2094;p10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5" name="Google Shape;2095;p10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96" name="Google Shape;2096;p10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097" name="Google Shape;2097;p10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98" name="Google Shape;2098;p10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099" name="Google Shape;2099;p10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100" name="Google Shape;2100;p100"/>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2101" name="Google Shape;2101;p100"/>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Các thao tác cơ bản trên mảng</a:t>
            </a:r>
            <a:endParaRPr b="1" sz="2400">
              <a:solidFill>
                <a:srgbClr val="005064"/>
              </a:solidFill>
              <a:latin typeface="Arial"/>
              <a:ea typeface="Arial"/>
              <a:cs typeface="Arial"/>
              <a:sym typeface="Arial"/>
            </a:endParaRPr>
          </a:p>
        </p:txBody>
      </p:sp>
      <p:sp>
        <p:nvSpPr>
          <p:cNvPr id="2102" name="Google Shape;2102;p100"/>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2103" name="Google Shape;2103;p100"/>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2104" name="Google Shape;2104;p100"/>
          <p:cNvSpPr/>
          <p:nvPr/>
        </p:nvSpPr>
        <p:spPr>
          <a:xfrm>
            <a:off x="2344747" y="1723685"/>
            <a:ext cx="9348900" cy="369300"/>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Searching: Tìm kiếm</a:t>
            </a:r>
            <a:endParaRPr sz="2400">
              <a:solidFill>
                <a:srgbClr val="005064"/>
              </a:solidFill>
              <a:latin typeface="Calibri"/>
              <a:ea typeface="Calibri"/>
              <a:cs typeface="Calibri"/>
              <a:sym typeface="Calibri"/>
            </a:endParaRPr>
          </a:p>
        </p:txBody>
      </p:sp>
      <p:sp>
        <p:nvSpPr>
          <p:cNvPr id="2105" name="Google Shape;2105;p100"/>
          <p:cNvSpPr/>
          <p:nvPr/>
        </p:nvSpPr>
        <p:spPr>
          <a:xfrm>
            <a:off x="2831133" y="2326017"/>
            <a:ext cx="9348988" cy="307777"/>
          </a:xfrm>
          <a:prstGeom prst="rect">
            <a:avLst/>
          </a:prstGeom>
          <a:noFill/>
          <a:ln>
            <a:noFill/>
          </a:ln>
        </p:spPr>
        <p:txBody>
          <a:bodyPr anchorCtr="0" anchor="ctr" bIns="0" lIns="0" spcFirstLastPara="1" rIns="0" wrap="square" tIns="0">
            <a:spAutoFit/>
          </a:bodyPr>
          <a:lstStyle/>
          <a:p>
            <a:pPr indent="-342900" lvl="0" marL="3429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Tìm chỉ số theo điều kiện: </a:t>
            </a:r>
            <a:r>
              <a:rPr lang="en-US" sz="2000">
                <a:solidFill>
                  <a:srgbClr val="FF0000"/>
                </a:solidFill>
                <a:latin typeface="Calibri"/>
                <a:ea typeface="Calibri"/>
                <a:cs typeface="Calibri"/>
                <a:sym typeface="Calibri"/>
              </a:rPr>
              <a:t>where()</a:t>
            </a:r>
            <a:endParaRPr sz="2000">
              <a:solidFill>
                <a:srgbClr val="FF0000"/>
              </a:solidFill>
              <a:latin typeface="Calibri"/>
              <a:ea typeface="Calibri"/>
              <a:cs typeface="Calibri"/>
              <a:sym typeface="Calibri"/>
            </a:endParaRPr>
          </a:p>
        </p:txBody>
      </p:sp>
      <p:sp>
        <p:nvSpPr>
          <p:cNvPr id="2106" name="Google Shape;2106;p100"/>
          <p:cNvSpPr/>
          <p:nvPr/>
        </p:nvSpPr>
        <p:spPr>
          <a:xfrm>
            <a:off x="2844799" y="2734779"/>
            <a:ext cx="8848935" cy="14773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00"/>
                </a:solidFill>
                <a:latin typeface="Consolas"/>
                <a:ea typeface="Consolas"/>
                <a:cs typeface="Consolas"/>
                <a:sym typeface="Consolas"/>
              </a:rPr>
              <a:t>x =</a:t>
            </a:r>
            <a:r>
              <a:rPr b="1" lang="en-US" sz="2000">
                <a:solidFill>
                  <a:srgbClr val="FF0000"/>
                </a:solidFill>
                <a:latin typeface="Consolas"/>
                <a:ea typeface="Consolas"/>
                <a:cs typeface="Consolas"/>
                <a:sym typeface="Consolas"/>
              </a:rPr>
              <a:t> </a:t>
            </a:r>
            <a:r>
              <a:rPr b="1" lang="en-US" sz="2000">
                <a:solidFill>
                  <a:srgbClr val="000000"/>
                </a:solidFill>
                <a:latin typeface="Consolas"/>
                <a:ea typeface="Consolas"/>
                <a:cs typeface="Consolas"/>
                <a:sym typeface="Consolas"/>
              </a:rPr>
              <a:t>np.where(a ==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a:t>
            </a:r>
            <a:endParaRPr/>
          </a:p>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 x[</a:t>
            </a:r>
            <a:r>
              <a:rPr b="1" lang="en-US" sz="2000">
                <a:solidFill>
                  <a:srgbClr val="FF0000"/>
                </a:solidFill>
                <a:latin typeface="Consolas"/>
                <a:ea typeface="Consolas"/>
                <a:cs typeface="Consolas"/>
                <a:sym typeface="Consolas"/>
              </a:rPr>
              <a:t>0</a:t>
            </a:r>
            <a:r>
              <a:rPr b="1" lang="en-US" sz="2000">
                <a:solidFill>
                  <a:srgbClr val="000000"/>
                </a:solidFill>
                <a:latin typeface="Consolas"/>
                <a:ea typeface="Consolas"/>
                <a:cs typeface="Consolas"/>
                <a:sym typeface="Consolas"/>
              </a:rPr>
              <a:t>] chứa các chỉ số mà tại đó mang giá trị 4</a:t>
            </a:r>
            <a:endParaRPr b="1" sz="2000">
              <a:solidFill>
                <a:schemeClr val="dk1"/>
              </a:solidFill>
              <a:latin typeface="Calibri"/>
              <a:ea typeface="Calibri"/>
              <a:cs typeface="Calibri"/>
              <a:sym typeface="Calibri"/>
            </a:endParaRPr>
          </a:p>
        </p:txBody>
      </p:sp>
      <p:sp>
        <p:nvSpPr>
          <p:cNvPr id="2107" name="Google Shape;2107;p100"/>
          <p:cNvSpPr/>
          <p:nvPr/>
        </p:nvSpPr>
        <p:spPr>
          <a:xfrm>
            <a:off x="2831133" y="4709119"/>
            <a:ext cx="7814400" cy="1477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y =</a:t>
            </a:r>
            <a:r>
              <a:rPr b="1" lang="en-US" sz="2000">
                <a:solidFill>
                  <a:srgbClr val="FF0000"/>
                </a:solidFill>
                <a:latin typeface="Consolas"/>
                <a:ea typeface="Consolas"/>
                <a:cs typeface="Consolas"/>
                <a:sym typeface="Consolas"/>
              </a:rPr>
              <a:t> </a:t>
            </a:r>
            <a:r>
              <a:rPr b="1" lang="en-US" sz="2000">
                <a:solidFill>
                  <a:srgbClr val="000000"/>
                </a:solidFill>
                <a:latin typeface="Consolas"/>
                <a:ea typeface="Consolas"/>
                <a:cs typeface="Consolas"/>
                <a:sym typeface="Consolas"/>
              </a:rPr>
              <a:t>np.where(a %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 </a:t>
            </a:r>
            <a:r>
              <a:rPr b="1" lang="en-US" sz="2000">
                <a:solidFill>
                  <a:srgbClr val="FF0000"/>
                </a:solidFill>
                <a:latin typeface="Consolas"/>
                <a:ea typeface="Consolas"/>
                <a:cs typeface="Consolas"/>
                <a:sym typeface="Consolas"/>
              </a:rPr>
              <a:t>0</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CD"/>
                </a:solidFill>
                <a:latin typeface="Consolas"/>
                <a:ea typeface="Consolas"/>
                <a:cs typeface="Consolas"/>
                <a:sym typeface="Consolas"/>
              </a:rPr>
              <a:t>print</a:t>
            </a:r>
            <a:r>
              <a:rPr b="1" lang="en-US" sz="2000">
                <a:solidFill>
                  <a:srgbClr val="000000"/>
                </a:solidFill>
                <a:latin typeface="Consolas"/>
                <a:ea typeface="Consolas"/>
                <a:cs typeface="Consolas"/>
                <a:sym typeface="Consolas"/>
              </a:rPr>
              <a:t>(x)</a:t>
            </a:r>
            <a:endParaRPr/>
          </a:p>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 x[</a:t>
            </a:r>
            <a:r>
              <a:rPr b="1" lang="en-US" sz="2000">
                <a:solidFill>
                  <a:srgbClr val="FF0000"/>
                </a:solidFill>
                <a:latin typeface="Consolas"/>
                <a:ea typeface="Consolas"/>
                <a:cs typeface="Consolas"/>
                <a:sym typeface="Consolas"/>
              </a:rPr>
              <a:t>0</a:t>
            </a:r>
            <a:r>
              <a:rPr b="1" lang="en-US" sz="2000">
                <a:solidFill>
                  <a:srgbClr val="000000"/>
                </a:solidFill>
                <a:latin typeface="Consolas"/>
                <a:ea typeface="Consolas"/>
                <a:cs typeface="Consolas"/>
                <a:sym typeface="Consolas"/>
              </a:rPr>
              <a:t>] chứa các chỉ số của các số chẵn trong a</a:t>
            </a:r>
            <a:endParaRPr b="1"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10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3" name="Google Shape;2113;p10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4" name="Google Shape;2114;p10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115" name="Google Shape;2115;p10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6" name="Google Shape;2116;p10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17" name="Google Shape;2117;p10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118" name="Google Shape;2118;p10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19" name="Google Shape;2119;p10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120" name="Google Shape;2120;p10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121" name="Google Shape;2121;p101"/>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2122" name="Google Shape;2122;p101"/>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Các thao tác cơ bản trên mảng</a:t>
            </a:r>
            <a:endParaRPr b="1" sz="2400">
              <a:solidFill>
                <a:srgbClr val="005064"/>
              </a:solidFill>
              <a:latin typeface="Arial"/>
              <a:ea typeface="Arial"/>
              <a:cs typeface="Arial"/>
              <a:sym typeface="Arial"/>
            </a:endParaRPr>
          </a:p>
        </p:txBody>
      </p:sp>
      <p:sp>
        <p:nvSpPr>
          <p:cNvPr id="2123" name="Google Shape;2123;p101"/>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2124" name="Google Shape;2124;p101"/>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2125" name="Google Shape;2125;p101"/>
          <p:cNvSpPr/>
          <p:nvPr/>
        </p:nvSpPr>
        <p:spPr>
          <a:xfrm>
            <a:off x="2344747" y="1723685"/>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Searching: Tìm kiếm</a:t>
            </a:r>
            <a:endParaRPr sz="2400">
              <a:solidFill>
                <a:srgbClr val="005064"/>
              </a:solidFill>
              <a:latin typeface="Calibri"/>
              <a:ea typeface="Calibri"/>
              <a:cs typeface="Calibri"/>
              <a:sym typeface="Calibri"/>
            </a:endParaRPr>
          </a:p>
        </p:txBody>
      </p:sp>
      <p:sp>
        <p:nvSpPr>
          <p:cNvPr id="2126" name="Google Shape;2126;p101"/>
          <p:cNvSpPr/>
          <p:nvPr/>
        </p:nvSpPr>
        <p:spPr>
          <a:xfrm>
            <a:off x="2831133" y="2326017"/>
            <a:ext cx="9348988" cy="307777"/>
          </a:xfrm>
          <a:prstGeom prst="rect">
            <a:avLst/>
          </a:prstGeom>
          <a:noFill/>
          <a:ln>
            <a:noFill/>
          </a:ln>
        </p:spPr>
        <p:txBody>
          <a:bodyPr anchorCtr="0" anchor="ctr" bIns="0" lIns="0" spcFirstLastPara="1" rIns="0" wrap="square" tIns="0">
            <a:spAutoFit/>
          </a:bodyPr>
          <a:lstStyle/>
          <a:p>
            <a:pPr indent="-342900" lvl="0" marL="3429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Tìm kiếm nhị phân trên mảng được sắp: </a:t>
            </a:r>
            <a:r>
              <a:rPr lang="en-US" sz="2000">
                <a:solidFill>
                  <a:srgbClr val="FF0000"/>
                </a:solidFill>
                <a:latin typeface="Calibri"/>
                <a:ea typeface="Calibri"/>
                <a:cs typeface="Calibri"/>
                <a:sym typeface="Calibri"/>
              </a:rPr>
              <a:t>searchsorted()</a:t>
            </a:r>
            <a:endParaRPr sz="2000">
              <a:solidFill>
                <a:srgbClr val="FF0000"/>
              </a:solidFill>
              <a:latin typeface="Calibri"/>
              <a:ea typeface="Calibri"/>
              <a:cs typeface="Calibri"/>
              <a:sym typeface="Calibri"/>
            </a:endParaRPr>
          </a:p>
        </p:txBody>
      </p:sp>
      <p:sp>
        <p:nvSpPr>
          <p:cNvPr id="2127" name="Google Shape;2127;p101"/>
          <p:cNvSpPr/>
          <p:nvPr/>
        </p:nvSpPr>
        <p:spPr>
          <a:xfrm>
            <a:off x="2844799" y="2734779"/>
            <a:ext cx="8848935" cy="19389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dk1"/>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6</a:t>
            </a:r>
            <a:r>
              <a:rPr b="1" lang="en-US" sz="2000">
                <a:solidFill>
                  <a:schemeClr val="dk1"/>
                </a:solidFill>
                <a:latin typeface="Consolas"/>
                <a:ea typeface="Consolas"/>
                <a:cs typeface="Consolas"/>
                <a:sym typeface="Consolas"/>
              </a:rPr>
              <a:t>, </a:t>
            </a:r>
            <a:r>
              <a:rPr b="1" lang="en-US" sz="2000">
                <a:solidFill>
                  <a:srgbClr val="FF0000"/>
                </a:solidFill>
                <a:latin typeface="Consolas"/>
                <a:ea typeface="Consolas"/>
                <a:cs typeface="Consolas"/>
                <a:sym typeface="Consolas"/>
              </a:rPr>
              <a:t>7</a:t>
            </a:r>
            <a:r>
              <a:rPr b="1" lang="en-US" sz="2000">
                <a:solidFill>
                  <a:schemeClr val="dk1"/>
                </a:solidFill>
                <a:latin typeface="Consolas"/>
                <a:ea typeface="Consolas"/>
                <a:cs typeface="Consolas"/>
                <a:sym typeface="Consolas"/>
              </a:rPr>
              <a:t>, </a:t>
            </a:r>
            <a:r>
              <a:rPr b="1" lang="en-US" sz="2000">
                <a:solidFill>
                  <a:srgbClr val="FF0000"/>
                </a:solidFill>
                <a:latin typeface="Consolas"/>
                <a:ea typeface="Consolas"/>
                <a:cs typeface="Consolas"/>
                <a:sym typeface="Consolas"/>
              </a:rPr>
              <a:t>8</a:t>
            </a:r>
            <a:r>
              <a:rPr b="1" lang="en-US" sz="2000">
                <a:solidFill>
                  <a:schemeClr val="dk1"/>
                </a:solidFill>
                <a:latin typeface="Consolas"/>
                <a:ea typeface="Consolas"/>
                <a:cs typeface="Consolas"/>
                <a:sym typeface="Consolas"/>
              </a:rPr>
              <a:t>, </a:t>
            </a:r>
            <a:r>
              <a:rPr b="1" lang="en-US" sz="2000">
                <a:solidFill>
                  <a:srgbClr val="FF0000"/>
                </a:solidFill>
                <a:latin typeface="Consolas"/>
                <a:ea typeface="Consolas"/>
                <a:cs typeface="Consolas"/>
                <a:sym typeface="Consolas"/>
              </a:rPr>
              <a:t>9</a:t>
            </a:r>
            <a:r>
              <a:rPr b="1" lang="en-US" sz="2000">
                <a:solidFill>
                  <a:schemeClr val="dk1"/>
                </a:solidFill>
                <a:latin typeface="Consolas"/>
                <a:ea typeface="Consolas"/>
                <a:cs typeface="Consolas"/>
                <a:sym typeface="Consolas"/>
              </a:rPr>
              <a:t>])</a:t>
            </a:r>
            <a:br>
              <a:rPr b="1" lang="en-US" sz="2000">
                <a:solidFill>
                  <a:schemeClr val="dk1"/>
                </a:solidFill>
                <a:latin typeface="Consolas"/>
                <a:ea typeface="Consolas"/>
                <a:cs typeface="Consolas"/>
                <a:sym typeface="Consolas"/>
              </a:rPr>
            </a:br>
            <a:r>
              <a:rPr b="1" lang="en-US" sz="2000">
                <a:solidFill>
                  <a:schemeClr val="dk1"/>
                </a:solidFill>
                <a:latin typeface="Consolas"/>
                <a:ea typeface="Consolas"/>
                <a:cs typeface="Consolas"/>
                <a:sym typeface="Consolas"/>
              </a:rPr>
              <a:t>x = np.searchsorted(a, </a:t>
            </a:r>
            <a:r>
              <a:rPr b="1" lang="en-US" sz="2000">
                <a:solidFill>
                  <a:srgbClr val="FF0000"/>
                </a:solidFill>
                <a:latin typeface="Consolas"/>
                <a:ea typeface="Consolas"/>
                <a:cs typeface="Consolas"/>
                <a:sym typeface="Consolas"/>
              </a:rPr>
              <a:t>7</a:t>
            </a:r>
            <a:r>
              <a:rPr b="1" lang="en-US" sz="2000">
                <a:solidFill>
                  <a:schemeClr val="dk1"/>
                </a:solidFill>
                <a:latin typeface="Consolas"/>
                <a:ea typeface="Consolas"/>
                <a:cs typeface="Consolas"/>
                <a:sym typeface="Consolas"/>
              </a:rPr>
              <a:t>)</a:t>
            </a:r>
            <a:endParaRPr/>
          </a:p>
          <a:p>
            <a:pPr indent="-342900" lvl="0" marL="342900" marR="0" rtl="0" algn="l">
              <a:lnSpc>
                <a:spcPct val="150000"/>
              </a:lnSpc>
              <a:spcBef>
                <a:spcPts val="0"/>
              </a:spcBef>
              <a:spcAft>
                <a:spcPts val="0"/>
              </a:spcAft>
              <a:buClr>
                <a:srgbClr val="000000"/>
              </a:buClr>
              <a:buSzPts val="2000"/>
              <a:buFont typeface="Noto Sans Symbols"/>
              <a:buChar char="🡪"/>
            </a:pPr>
            <a:r>
              <a:rPr b="1" lang="en-US" sz="2000">
                <a:solidFill>
                  <a:srgbClr val="000000"/>
                </a:solidFill>
                <a:latin typeface="Consolas"/>
                <a:ea typeface="Consolas"/>
                <a:cs typeface="Consolas"/>
                <a:sym typeface="Consolas"/>
              </a:rPr>
              <a:t>x: Vị trí có thể chèn số 7 vào để không phá vỡ tính được</a:t>
            </a:r>
            <a:endParaRPr b="1" sz="2000">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     sắp của mảng.</a:t>
            </a:r>
            <a:endParaRPr b="1" sz="2000">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None/>
            </a:pPr>
            <a:r>
              <a:t/>
            </a:r>
            <a:endParaRPr b="1" sz="2000">
              <a:latin typeface="Consolas"/>
              <a:ea typeface="Consolas"/>
              <a:cs typeface="Consolas"/>
              <a:sym typeface="Consolas"/>
            </a:endParaRPr>
          </a:p>
        </p:txBody>
      </p:sp>
      <p:sp>
        <p:nvSpPr>
          <p:cNvPr id="2128" name="Google Shape;2128;p101"/>
          <p:cNvSpPr/>
          <p:nvPr/>
        </p:nvSpPr>
        <p:spPr>
          <a:xfrm>
            <a:off x="2822971" y="4907860"/>
            <a:ext cx="9223500" cy="1477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7</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00"/>
                </a:solidFill>
                <a:latin typeface="Consolas"/>
                <a:ea typeface="Consolas"/>
                <a:cs typeface="Consolas"/>
                <a:sym typeface="Consolas"/>
              </a:rPr>
              <a:t>x =</a:t>
            </a:r>
            <a:r>
              <a:rPr b="1" lang="en-US" sz="2000">
                <a:solidFill>
                  <a:srgbClr val="FF0000"/>
                </a:solidFill>
                <a:latin typeface="Consolas"/>
                <a:ea typeface="Consolas"/>
                <a:cs typeface="Consolas"/>
                <a:sym typeface="Consolas"/>
              </a:rPr>
              <a:t> </a:t>
            </a:r>
            <a:r>
              <a:rPr b="1" lang="en-US" sz="2000">
                <a:solidFill>
                  <a:srgbClr val="000000"/>
                </a:solidFill>
                <a:latin typeface="Consolas"/>
                <a:ea typeface="Consolas"/>
                <a:cs typeface="Consolas"/>
                <a:sym typeface="Consolas"/>
              </a:rPr>
              <a:t>np.searchsorted(a,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a:t>
            </a:r>
            <a:endParaRPr/>
          </a:p>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 x = [</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(các vị trí chèn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 vào mảng)</a:t>
            </a:r>
            <a:endParaRPr b="1"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2" name="Shape 2132"/>
        <p:cNvGrpSpPr/>
        <p:nvPr/>
      </p:nvGrpSpPr>
      <p:grpSpPr>
        <a:xfrm>
          <a:off x="0" y="0"/>
          <a:ext cx="0" cy="0"/>
          <a:chOff x="0" y="0"/>
          <a:chExt cx="0" cy="0"/>
        </a:xfrm>
      </p:grpSpPr>
      <p:sp>
        <p:nvSpPr>
          <p:cNvPr id="2133" name="Google Shape;2133;p102"/>
          <p:cNvSpPr/>
          <p:nvPr/>
        </p:nvSpPr>
        <p:spPr>
          <a:xfrm>
            <a:off x="-152400" y="-76200"/>
            <a:ext cx="12192000" cy="7962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4" name="Google Shape;2134;p10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5" name="Google Shape;2135;p10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136" name="Google Shape;2136;p10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7" name="Google Shape;2137;p10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38" name="Google Shape;2138;p10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139" name="Google Shape;2139;p10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40" name="Google Shape;2140;p10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141" name="Google Shape;2141;p10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142" name="Google Shape;2142;p102"/>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2143" name="Google Shape;2143;p102"/>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Các thao tác cơ bản trên mảng</a:t>
            </a:r>
            <a:endParaRPr b="1" sz="2400">
              <a:solidFill>
                <a:srgbClr val="005064"/>
              </a:solidFill>
              <a:latin typeface="Arial"/>
              <a:ea typeface="Arial"/>
              <a:cs typeface="Arial"/>
              <a:sym typeface="Arial"/>
            </a:endParaRPr>
          </a:p>
        </p:txBody>
      </p:sp>
      <p:sp>
        <p:nvSpPr>
          <p:cNvPr id="2144" name="Google Shape;2144;p102"/>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2145" name="Google Shape;2145;p102"/>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2146" name="Google Shape;2146;p102"/>
          <p:cNvSpPr/>
          <p:nvPr/>
        </p:nvSpPr>
        <p:spPr>
          <a:xfrm>
            <a:off x="2344747" y="1723685"/>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Sorting: Sắp xếp</a:t>
            </a:r>
            <a:endParaRPr sz="2400">
              <a:solidFill>
                <a:srgbClr val="005064"/>
              </a:solidFill>
              <a:latin typeface="Calibri"/>
              <a:ea typeface="Calibri"/>
              <a:cs typeface="Calibri"/>
              <a:sym typeface="Calibri"/>
            </a:endParaRPr>
          </a:p>
        </p:txBody>
      </p:sp>
      <p:sp>
        <p:nvSpPr>
          <p:cNvPr id="2147" name="Google Shape;2147;p102"/>
          <p:cNvSpPr/>
          <p:nvPr/>
        </p:nvSpPr>
        <p:spPr>
          <a:xfrm>
            <a:off x="2697539" y="2320377"/>
            <a:ext cx="9348988" cy="307777"/>
          </a:xfrm>
          <a:prstGeom prst="rect">
            <a:avLst/>
          </a:prstGeom>
          <a:noFill/>
          <a:ln>
            <a:noFill/>
          </a:ln>
        </p:spPr>
        <p:txBody>
          <a:bodyPr anchorCtr="0" anchor="ctr" bIns="0" lIns="0" spcFirstLastPara="1" rIns="0" wrap="square" tIns="0">
            <a:spAutoFit/>
          </a:bodyPr>
          <a:lstStyle/>
          <a:p>
            <a:pPr indent="-342900" lvl="0" marL="3429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Sắp tăng dần</a:t>
            </a:r>
            <a:endParaRPr sz="2000">
              <a:solidFill>
                <a:srgbClr val="005064"/>
              </a:solidFill>
              <a:latin typeface="Calibri"/>
              <a:ea typeface="Calibri"/>
              <a:cs typeface="Calibri"/>
              <a:sym typeface="Calibri"/>
            </a:endParaRPr>
          </a:p>
        </p:txBody>
      </p:sp>
      <p:sp>
        <p:nvSpPr>
          <p:cNvPr id="2148" name="Google Shape;2148;p102"/>
          <p:cNvSpPr/>
          <p:nvPr/>
        </p:nvSpPr>
        <p:spPr>
          <a:xfrm>
            <a:off x="2831134" y="4181169"/>
            <a:ext cx="8737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0</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CD"/>
                </a:solidFill>
                <a:latin typeface="Consolas"/>
                <a:ea typeface="Consolas"/>
                <a:cs typeface="Consolas"/>
                <a:sym typeface="Consolas"/>
              </a:rPr>
              <a:t>b = </a:t>
            </a:r>
            <a:r>
              <a:rPr b="1" lang="en-US" sz="2000">
                <a:solidFill>
                  <a:srgbClr val="000000"/>
                </a:solidFill>
                <a:latin typeface="Consolas"/>
                <a:ea typeface="Consolas"/>
                <a:cs typeface="Consolas"/>
                <a:sym typeface="Consolas"/>
              </a:rPr>
              <a:t>np.sort(a)  	🡪 	b = [</a:t>
            </a:r>
            <a:r>
              <a:rPr b="1" lang="en-US" sz="2000">
                <a:solidFill>
                  <a:srgbClr val="FF0000"/>
                </a:solidFill>
                <a:latin typeface="Consolas"/>
                <a:ea typeface="Consolas"/>
                <a:cs typeface="Consolas"/>
                <a:sym typeface="Consolas"/>
              </a:rPr>
              <a:t>0 1 2 3</a:t>
            </a:r>
            <a:r>
              <a:rPr b="1" lang="en-US" sz="2000">
                <a:solidFill>
                  <a:srgbClr val="000000"/>
                </a:solidFill>
                <a:latin typeface="Consolas"/>
                <a:ea typeface="Consolas"/>
                <a:cs typeface="Consolas"/>
                <a:sym typeface="Consolas"/>
              </a:rPr>
              <a:t>], a không đổi</a:t>
            </a:r>
            <a:endParaRPr b="1" sz="2000">
              <a:solidFill>
                <a:schemeClr val="dk1"/>
              </a:solidFill>
              <a:latin typeface="Calibri"/>
              <a:ea typeface="Calibri"/>
              <a:cs typeface="Calibri"/>
              <a:sym typeface="Calibri"/>
            </a:endParaRPr>
          </a:p>
        </p:txBody>
      </p:sp>
      <p:sp>
        <p:nvSpPr>
          <p:cNvPr id="2149" name="Google Shape;2149;p102"/>
          <p:cNvSpPr/>
          <p:nvPr/>
        </p:nvSpPr>
        <p:spPr>
          <a:xfrm>
            <a:off x="2697539" y="3916029"/>
            <a:ext cx="9348900" cy="307800"/>
          </a:xfrm>
          <a:prstGeom prst="rect">
            <a:avLst/>
          </a:prstGeom>
          <a:noFill/>
          <a:ln>
            <a:noFill/>
          </a:ln>
        </p:spPr>
        <p:txBody>
          <a:bodyPr anchorCtr="0" anchor="ctr" bIns="0" lIns="0" spcFirstLastPara="1" rIns="0" wrap="square" tIns="0">
            <a:spAutoFit/>
          </a:bodyPr>
          <a:lstStyle/>
          <a:p>
            <a:pPr indent="-342900" lvl="0" marL="3429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Lựa chọn thuật toán sắp:</a:t>
            </a:r>
            <a:endParaRPr sz="2000">
              <a:solidFill>
                <a:srgbClr val="005064"/>
              </a:solidFill>
              <a:latin typeface="Calibri"/>
              <a:ea typeface="Calibri"/>
              <a:cs typeface="Calibri"/>
              <a:sym typeface="Calibri"/>
            </a:endParaRPr>
          </a:p>
        </p:txBody>
      </p:sp>
      <p:sp>
        <p:nvSpPr>
          <p:cNvPr id="2150" name="Google Shape;2150;p102"/>
          <p:cNvSpPr/>
          <p:nvPr/>
        </p:nvSpPr>
        <p:spPr>
          <a:xfrm>
            <a:off x="3003445" y="4328389"/>
            <a:ext cx="873717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rPr b="1" lang="en-US" sz="2000">
                <a:solidFill>
                  <a:srgbClr val="00B050"/>
                </a:solidFill>
                <a:latin typeface="Consolas"/>
                <a:ea typeface="Consolas"/>
                <a:cs typeface="Consolas"/>
                <a:sym typeface="Consolas"/>
              </a:rPr>
              <a:t>kind: quicksort (mặc định), heapsort, mergesort, stable</a:t>
            </a:r>
            <a:endParaRPr b="1" sz="2000">
              <a:solidFill>
                <a:srgbClr val="00B050"/>
              </a:solidFill>
              <a:latin typeface="Calibri"/>
              <a:ea typeface="Calibri"/>
              <a:cs typeface="Calibri"/>
              <a:sym typeface="Calibri"/>
            </a:endParaRPr>
          </a:p>
        </p:txBody>
      </p:sp>
      <p:sp>
        <p:nvSpPr>
          <p:cNvPr id="2151" name="Google Shape;2151;p102"/>
          <p:cNvSpPr/>
          <p:nvPr/>
        </p:nvSpPr>
        <p:spPr>
          <a:xfrm>
            <a:off x="2697539" y="5429957"/>
            <a:ext cx="9348988" cy="307777"/>
          </a:xfrm>
          <a:prstGeom prst="rect">
            <a:avLst/>
          </a:prstGeom>
          <a:noFill/>
          <a:ln>
            <a:noFill/>
          </a:ln>
        </p:spPr>
        <p:txBody>
          <a:bodyPr anchorCtr="0" anchor="ctr" bIns="0" lIns="0" spcFirstLastPara="1" rIns="0" wrap="square" tIns="0">
            <a:spAutoFit/>
          </a:bodyPr>
          <a:lstStyle/>
          <a:p>
            <a:pPr indent="-342900" lvl="0" marL="3429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Sắp giảm dần</a:t>
            </a:r>
            <a:endParaRPr sz="2000">
              <a:solidFill>
                <a:srgbClr val="005064"/>
              </a:solidFill>
              <a:latin typeface="Calibri"/>
              <a:ea typeface="Calibri"/>
              <a:cs typeface="Calibri"/>
              <a:sym typeface="Calibri"/>
            </a:endParaRPr>
          </a:p>
        </p:txBody>
      </p:sp>
      <p:sp>
        <p:nvSpPr>
          <p:cNvPr id="2152" name="Google Shape;2152;p102"/>
          <p:cNvSpPr/>
          <p:nvPr/>
        </p:nvSpPr>
        <p:spPr>
          <a:xfrm>
            <a:off x="3003445" y="5910285"/>
            <a:ext cx="28440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CD"/>
                </a:solidFill>
                <a:latin typeface="Consolas"/>
                <a:ea typeface="Consolas"/>
                <a:cs typeface="Consolas"/>
                <a:sym typeface="Consolas"/>
              </a:rPr>
              <a:t>b = </a:t>
            </a:r>
            <a:r>
              <a:rPr b="1" lang="en-US" sz="1800">
                <a:solidFill>
                  <a:srgbClr val="000000"/>
                </a:solidFill>
                <a:latin typeface="Consolas"/>
                <a:ea typeface="Consolas"/>
                <a:cs typeface="Consolas"/>
                <a:sym typeface="Consolas"/>
              </a:rPr>
              <a:t>np.sort(a)[::</a:t>
            </a:r>
            <a:r>
              <a:rPr b="1" lang="en-US" sz="1800">
                <a:solidFill>
                  <a:srgbClr val="FF0000"/>
                </a:solidFill>
                <a:latin typeface="Consolas"/>
                <a:ea typeface="Consolas"/>
                <a:cs typeface="Consolas"/>
                <a:sym typeface="Consolas"/>
              </a:rPr>
              <a:t>-1</a:t>
            </a:r>
            <a:r>
              <a:rPr b="1" lang="en-US"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6" name="Shape 2156"/>
        <p:cNvGrpSpPr/>
        <p:nvPr/>
      </p:nvGrpSpPr>
      <p:grpSpPr>
        <a:xfrm>
          <a:off x="0" y="0"/>
          <a:ext cx="0" cy="0"/>
          <a:chOff x="0" y="0"/>
          <a:chExt cx="0" cy="0"/>
        </a:xfrm>
      </p:grpSpPr>
      <p:sp>
        <p:nvSpPr>
          <p:cNvPr id="2157" name="Google Shape;2157;p10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8" name="Google Shape;2158;p10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9" name="Google Shape;2159;p10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160" name="Google Shape;2160;p10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1" name="Google Shape;2161;p10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62" name="Google Shape;2162;p10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163" name="Google Shape;2163;p10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64" name="Google Shape;2164;p10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165" name="Google Shape;2165;p10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166" name="Google Shape;2166;p103"/>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2167" name="Google Shape;2167;p103"/>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Calibri"/>
                <a:ea typeface="Calibri"/>
                <a:cs typeface="Calibri"/>
                <a:sym typeface="Calibri"/>
              </a:rPr>
              <a:t>🕮  BÀI TẬP 5.5</a:t>
            </a:r>
            <a:endParaRPr b="1" sz="2400">
              <a:solidFill>
                <a:srgbClr val="C00000"/>
              </a:solidFill>
              <a:latin typeface="Arial"/>
              <a:ea typeface="Arial"/>
              <a:cs typeface="Arial"/>
              <a:sym typeface="Arial"/>
            </a:endParaRPr>
          </a:p>
        </p:txBody>
      </p:sp>
      <p:sp>
        <p:nvSpPr>
          <p:cNvPr id="2168" name="Google Shape;2168;p103"/>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2169" name="Google Shape;2169;p103"/>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2170" name="Google Shape;2170;p103"/>
          <p:cNvSpPr/>
          <p:nvPr/>
        </p:nvSpPr>
        <p:spPr>
          <a:xfrm>
            <a:off x="2346429" y="2107487"/>
            <a:ext cx="9348988" cy="2867708"/>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Nhập vào một mảng a gồm n phần tử nguyên từ bàn phím.</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Cho biết vị trí của các phần tử chẵn trong mảng, tính tổng các phần tử chẵn.</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Sắp a giảm dần vào in kết quả ra màn hình.</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Nhập 1 phần tử nguyên k  từ bàn phím, cho biết vị trí trong mảng a để chèn k vào a mà không phá vỡ tính được sắp của mảng.</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4" name="Shape 2174"/>
        <p:cNvGrpSpPr/>
        <p:nvPr/>
      </p:nvGrpSpPr>
      <p:grpSpPr>
        <a:xfrm>
          <a:off x="0" y="0"/>
          <a:ext cx="0" cy="0"/>
          <a:chOff x="0" y="0"/>
          <a:chExt cx="0" cy="0"/>
        </a:xfrm>
      </p:grpSpPr>
      <p:sp>
        <p:nvSpPr>
          <p:cNvPr id="2175" name="Google Shape;2175;p10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6" name="Google Shape;2176;p10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7" name="Google Shape;2177;p10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178" name="Google Shape;2178;p10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9" name="Google Shape;2179;p10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80" name="Google Shape;2180;p10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181" name="Google Shape;2181;p10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82" name="Google Shape;2182;p10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183" name="Google Shape;2183;p10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184" name="Google Shape;2184;p104"/>
          <p:cNvSpPr/>
          <p:nvPr/>
        </p:nvSpPr>
        <p:spPr>
          <a:xfrm>
            <a:off x="1867571" y="2259975"/>
            <a:ext cx="8181000" cy="19902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5000">
                <a:solidFill>
                  <a:srgbClr val="005064"/>
                </a:solidFill>
                <a:latin typeface="Book Antiqua"/>
                <a:ea typeface="Book Antiqua"/>
                <a:cs typeface="Book Antiqua"/>
                <a:sym typeface="Book Antiqua"/>
              </a:rPr>
              <a:t>BÀI 6</a:t>
            </a:r>
            <a:endParaRPr/>
          </a:p>
          <a:p>
            <a:pPr indent="0" lvl="0" marL="0" marR="0" rtl="0" algn="ctr">
              <a:lnSpc>
                <a:spcPct val="120000"/>
              </a:lnSpc>
              <a:spcBef>
                <a:spcPts val="400"/>
              </a:spcBef>
              <a:spcAft>
                <a:spcPts val="0"/>
              </a:spcAft>
              <a:buNone/>
            </a:pPr>
            <a:r>
              <a:rPr b="1" lang="en-US" sz="5000">
                <a:solidFill>
                  <a:srgbClr val="005064"/>
                </a:solidFill>
                <a:latin typeface="Times New Roman"/>
                <a:ea typeface="Times New Roman"/>
                <a:cs typeface="Times New Roman"/>
                <a:sym typeface="Times New Roman"/>
              </a:rPr>
              <a:t>DATA VISUALIZATION</a:t>
            </a:r>
            <a:endParaRPr b="1" sz="5000">
              <a:solidFill>
                <a:srgbClr val="005064"/>
              </a:solidFill>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8" name="Shape 2188"/>
        <p:cNvGrpSpPr/>
        <p:nvPr/>
      </p:nvGrpSpPr>
      <p:grpSpPr>
        <a:xfrm>
          <a:off x="0" y="0"/>
          <a:ext cx="0" cy="0"/>
          <a:chOff x="0" y="0"/>
          <a:chExt cx="0" cy="0"/>
        </a:xfrm>
      </p:grpSpPr>
      <p:sp>
        <p:nvSpPr>
          <p:cNvPr id="2189" name="Google Shape;2189;p10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0" name="Google Shape;2190;p10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1" name="Google Shape;2191;p10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192" name="Google Shape;2192;p10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3" name="Google Shape;2193;p10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94" name="Google Shape;2194;p10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195" name="Google Shape;2195;p10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96" name="Google Shape;2196;p10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197" name="Google Shape;2197;p10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198" name="Google Shape;2198;p105"/>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199" name="Google Shape;2199;p105"/>
          <p:cNvSpPr/>
          <p:nvPr/>
        </p:nvSpPr>
        <p:spPr>
          <a:xfrm>
            <a:off x="1995564" y="1142823"/>
            <a:ext cx="6921600" cy="495000"/>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Calibri"/>
                <a:ea typeface="Calibri"/>
                <a:cs typeface="Calibri"/>
                <a:sym typeface="Calibri"/>
              </a:rPr>
              <a:t>🕮  BÀI 6. DATA VISUALIZATION</a:t>
            </a:r>
            <a:endParaRPr b="1" sz="2400">
              <a:solidFill>
                <a:srgbClr val="C00000"/>
              </a:solidFill>
              <a:latin typeface="Arial"/>
              <a:ea typeface="Arial"/>
              <a:cs typeface="Arial"/>
              <a:sym typeface="Arial"/>
            </a:endParaRPr>
          </a:p>
        </p:txBody>
      </p:sp>
      <p:sp>
        <p:nvSpPr>
          <p:cNvPr id="2200" name="Google Shape;2200;p105"/>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201" name="Google Shape;2201;p105"/>
          <p:cNvSpPr/>
          <p:nvPr/>
        </p:nvSpPr>
        <p:spPr>
          <a:xfrm>
            <a:off x="2406858" y="1984570"/>
            <a:ext cx="4302565" cy="3767185"/>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Plotting</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Plot decor</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Subplot</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Scatter</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Bar</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Histogram</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Pie </a:t>
            </a:r>
            <a:endParaRPr/>
          </a:p>
        </p:txBody>
      </p:sp>
      <p:pic>
        <p:nvPicPr>
          <p:cNvPr id="2202" name="Google Shape;2202;p105"/>
          <p:cNvPicPr preferRelativeResize="0"/>
          <p:nvPr/>
        </p:nvPicPr>
        <p:blipFill rotWithShape="1">
          <a:blip r:embed="rId4">
            <a:alphaModFix/>
          </a:blip>
          <a:srcRect b="0" l="0" r="0" t="0"/>
          <a:stretch/>
        </p:blipFill>
        <p:spPr>
          <a:xfrm>
            <a:off x="6709423" y="1736671"/>
            <a:ext cx="5253259" cy="453318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6" name="Shape 2206"/>
        <p:cNvGrpSpPr/>
        <p:nvPr/>
      </p:nvGrpSpPr>
      <p:grpSpPr>
        <a:xfrm>
          <a:off x="0" y="0"/>
          <a:ext cx="0" cy="0"/>
          <a:chOff x="0" y="0"/>
          <a:chExt cx="0" cy="0"/>
        </a:xfrm>
      </p:grpSpPr>
      <p:sp>
        <p:nvSpPr>
          <p:cNvPr id="2207" name="Google Shape;2207;p10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8" name="Google Shape;2208;p10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9" name="Google Shape;2209;p10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210" name="Google Shape;2210;p10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1" name="Google Shape;2211;p10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12" name="Google Shape;2212;p10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213" name="Google Shape;2213;p10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14" name="Google Shape;2214;p10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215" name="Google Shape;2215;p10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216" name="Google Shape;2216;p106"/>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217" name="Google Shape;2217;p106"/>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Plotting</a:t>
            </a:r>
            <a:endParaRPr b="1" sz="2400">
              <a:solidFill>
                <a:srgbClr val="005064"/>
              </a:solidFill>
              <a:latin typeface="Arial"/>
              <a:ea typeface="Arial"/>
              <a:cs typeface="Arial"/>
              <a:sym typeface="Arial"/>
            </a:endParaRPr>
          </a:p>
        </p:txBody>
      </p:sp>
      <p:sp>
        <p:nvSpPr>
          <p:cNvPr id="2218" name="Google Shape;2218;p106"/>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0000FF"/>
                </a:solidFill>
                <a:latin typeface="Arial"/>
                <a:ea typeface="Arial"/>
                <a:cs typeface="Arial"/>
                <a:sym typeface="Arial"/>
              </a:rPr>
              <a:t>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219" name="Google Shape;2219;p106"/>
          <p:cNvSpPr/>
          <p:nvPr/>
        </p:nvSpPr>
        <p:spPr>
          <a:xfrm>
            <a:off x="2599508" y="2903815"/>
            <a:ext cx="9078685" cy="406265"/>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Đồ thị được tạo nên bằng cách nối các điểm: A(x, y) </a:t>
            </a:r>
            <a:endParaRPr/>
          </a:p>
        </p:txBody>
      </p:sp>
      <p:sp>
        <p:nvSpPr>
          <p:cNvPr id="2220" name="Google Shape;2220;p106"/>
          <p:cNvSpPr/>
          <p:nvPr/>
        </p:nvSpPr>
        <p:spPr>
          <a:xfrm>
            <a:off x="2924046" y="817816"/>
            <a:ext cx="8903100" cy="609300"/>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 Vẽ biểu đồ</a:t>
            </a:r>
            <a:endParaRPr b="1" sz="2800">
              <a:solidFill>
                <a:schemeClr val="lt1"/>
              </a:solidFill>
              <a:latin typeface="Arial"/>
              <a:ea typeface="Arial"/>
              <a:cs typeface="Arial"/>
              <a:sym typeface="Arial"/>
            </a:endParaRPr>
          </a:p>
        </p:txBody>
      </p:sp>
      <p:sp>
        <p:nvSpPr>
          <p:cNvPr id="2221" name="Google Shape;2221;p106"/>
          <p:cNvSpPr/>
          <p:nvPr/>
        </p:nvSpPr>
        <p:spPr>
          <a:xfrm>
            <a:off x="2599509" y="1593800"/>
            <a:ext cx="8934900" cy="831000"/>
          </a:xfrm>
          <a:prstGeom prst="rect">
            <a:avLst/>
          </a:prstGeom>
          <a:solidFill>
            <a:srgbClr val="2B2B2B"/>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7832"/>
              </a:buClr>
              <a:buSzPts val="2400"/>
              <a:buFont typeface="Consolas"/>
              <a:buNone/>
            </a:pPr>
            <a:r>
              <a:rPr b="0" i="0" lang="en-US" sz="2400" u="none" cap="none" strike="noStrike">
                <a:solidFill>
                  <a:srgbClr val="CC7832"/>
                </a:solidFill>
                <a:latin typeface="Consolas"/>
                <a:ea typeface="Consolas"/>
                <a:cs typeface="Consolas"/>
                <a:sym typeface="Consolas"/>
              </a:rPr>
              <a:t>import </a:t>
            </a:r>
            <a:r>
              <a:rPr b="0" i="0" lang="en-US" sz="2400" u="none" cap="none" strike="noStrike">
                <a:solidFill>
                  <a:srgbClr val="A9B7C6"/>
                </a:solidFill>
                <a:latin typeface="Consolas"/>
                <a:ea typeface="Consolas"/>
                <a:cs typeface="Consolas"/>
                <a:sym typeface="Consolas"/>
              </a:rPr>
              <a:t>matplotlib.pyplot </a:t>
            </a:r>
            <a:r>
              <a:rPr b="0" i="0" lang="en-US" sz="2400" u="none" cap="none" strike="noStrike">
                <a:solidFill>
                  <a:srgbClr val="CC7832"/>
                </a:solidFill>
                <a:latin typeface="Consolas"/>
                <a:ea typeface="Consolas"/>
                <a:cs typeface="Consolas"/>
                <a:sym typeface="Consolas"/>
              </a:rPr>
              <a:t>as </a:t>
            </a:r>
            <a:r>
              <a:rPr b="0" i="0" lang="en-US" sz="2400" u="none" cap="none" strike="noStrike">
                <a:solidFill>
                  <a:srgbClr val="A9B7C6"/>
                </a:solidFill>
                <a:latin typeface="Consolas"/>
                <a:ea typeface="Consolas"/>
                <a:cs typeface="Consolas"/>
                <a:sym typeface="Consolas"/>
              </a:rPr>
              <a:t>plt</a:t>
            </a:r>
            <a:br>
              <a:rPr b="0" i="0" lang="en-US" sz="2400" u="none" cap="none" strike="noStrike">
                <a:solidFill>
                  <a:srgbClr val="A9B7C6"/>
                </a:solidFill>
                <a:latin typeface="Consolas"/>
                <a:ea typeface="Consolas"/>
                <a:cs typeface="Consolas"/>
                <a:sym typeface="Consolas"/>
              </a:rPr>
            </a:br>
            <a:r>
              <a:rPr b="0" i="0" lang="en-US" sz="2400" u="none" cap="none" strike="noStrike">
                <a:solidFill>
                  <a:srgbClr val="CC7832"/>
                </a:solidFill>
                <a:latin typeface="Consolas"/>
                <a:ea typeface="Consolas"/>
                <a:cs typeface="Consolas"/>
                <a:sym typeface="Consolas"/>
              </a:rPr>
              <a:t>import </a:t>
            </a:r>
            <a:r>
              <a:rPr b="0" i="0" lang="en-US" sz="2400" u="none" cap="none" strike="noStrike">
                <a:solidFill>
                  <a:srgbClr val="A9B7C6"/>
                </a:solidFill>
                <a:latin typeface="Consolas"/>
                <a:ea typeface="Consolas"/>
                <a:cs typeface="Consolas"/>
                <a:sym typeface="Consolas"/>
              </a:rPr>
              <a:t>numpy </a:t>
            </a:r>
            <a:r>
              <a:rPr b="0" i="0" lang="en-US" sz="2400" u="none" cap="none" strike="noStrike">
                <a:solidFill>
                  <a:srgbClr val="CC7832"/>
                </a:solidFill>
                <a:latin typeface="Consolas"/>
                <a:ea typeface="Consolas"/>
                <a:cs typeface="Consolas"/>
                <a:sym typeface="Consolas"/>
              </a:rPr>
              <a:t>as </a:t>
            </a:r>
            <a:r>
              <a:rPr b="0" i="0" lang="en-US" sz="2400" u="none" cap="none" strike="noStrike">
                <a:solidFill>
                  <a:srgbClr val="A9B7C6"/>
                </a:solidFill>
                <a:latin typeface="Consolas"/>
                <a:ea typeface="Consolas"/>
                <a:cs typeface="Consolas"/>
                <a:sym typeface="Consolas"/>
              </a:rPr>
              <a:t>np</a:t>
            </a:r>
            <a:endParaRPr b="0" i="0" sz="2400" u="none" cap="none" strike="noStrike">
              <a:solidFill>
                <a:schemeClr val="dk1"/>
              </a:solidFill>
              <a:latin typeface="Consolas"/>
              <a:ea typeface="Consolas"/>
              <a:cs typeface="Consolas"/>
              <a:sym typeface="Consolas"/>
            </a:endParaRPr>
          </a:p>
        </p:txBody>
      </p:sp>
      <p:sp>
        <p:nvSpPr>
          <p:cNvPr id="2222" name="Google Shape;2222;p106"/>
          <p:cNvSpPr/>
          <p:nvPr/>
        </p:nvSpPr>
        <p:spPr>
          <a:xfrm>
            <a:off x="2599508" y="3462548"/>
            <a:ext cx="9196252" cy="966418"/>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x = mảng chứa n tọa độ trên trục x</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y = Mảng chứa n tọa độ trên trục y tương ứng với x</a:t>
            </a:r>
            <a:endParaRPr/>
          </a:p>
        </p:txBody>
      </p:sp>
      <p:sp>
        <p:nvSpPr>
          <p:cNvPr id="2223" name="Google Shape;2223;p106"/>
          <p:cNvSpPr/>
          <p:nvPr/>
        </p:nvSpPr>
        <p:spPr>
          <a:xfrm>
            <a:off x="5232398" y="4656357"/>
            <a:ext cx="3349899" cy="461665"/>
          </a:xfrm>
          <a:prstGeom prst="rect">
            <a:avLst/>
          </a:prstGeom>
          <a:solidFill>
            <a:srgbClr val="2B2B2B"/>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A9B7C6"/>
              </a:buClr>
              <a:buSzPts val="2400"/>
              <a:buFont typeface="Consolas"/>
              <a:buNone/>
            </a:pPr>
            <a:r>
              <a:rPr b="1" i="0" lang="en-US" sz="2400" u="none" cap="none" strike="noStrike">
                <a:solidFill>
                  <a:srgbClr val="A9B7C6"/>
                </a:solidFill>
                <a:latin typeface="Consolas"/>
                <a:ea typeface="Consolas"/>
                <a:cs typeface="Consolas"/>
                <a:sym typeface="Consolas"/>
              </a:rPr>
              <a:t>plt.plot(x</a:t>
            </a:r>
            <a:r>
              <a:rPr b="1" i="0" lang="en-US" sz="2400" u="none" cap="none" strike="noStrike">
                <a:solidFill>
                  <a:srgbClr val="CC7832"/>
                </a:solidFill>
                <a:latin typeface="Consolas"/>
                <a:ea typeface="Consolas"/>
                <a:cs typeface="Consolas"/>
                <a:sym typeface="Consolas"/>
              </a:rPr>
              <a:t>, </a:t>
            </a:r>
            <a:r>
              <a:rPr b="1" i="0" lang="en-US" sz="2400" u="none" cap="none" strike="noStrike">
                <a:solidFill>
                  <a:srgbClr val="A9B7C6"/>
                </a:solidFill>
                <a:latin typeface="Consolas"/>
                <a:ea typeface="Consolas"/>
                <a:cs typeface="Consolas"/>
                <a:sym typeface="Consolas"/>
              </a:rPr>
              <a:t>y)</a:t>
            </a:r>
            <a:endParaRPr b="1" i="0" sz="2400" u="none" cap="none" strike="noStrike">
              <a:solidFill>
                <a:schemeClr val="dk1"/>
              </a:solidFill>
              <a:latin typeface="Consolas"/>
              <a:ea typeface="Consolas"/>
              <a:cs typeface="Consolas"/>
              <a:sym typeface="Consolas"/>
            </a:endParaRPr>
          </a:p>
        </p:txBody>
      </p:sp>
      <p:sp>
        <p:nvSpPr>
          <p:cNvPr id="2224" name="Google Shape;2224;p106"/>
          <p:cNvSpPr/>
          <p:nvPr/>
        </p:nvSpPr>
        <p:spPr>
          <a:xfrm>
            <a:off x="5232397" y="5155043"/>
            <a:ext cx="3349899" cy="461665"/>
          </a:xfrm>
          <a:prstGeom prst="rect">
            <a:avLst/>
          </a:prstGeom>
          <a:solidFill>
            <a:srgbClr val="2B2B2B"/>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A9B7C6"/>
              </a:buClr>
              <a:buSzPts val="2400"/>
              <a:buFont typeface="Consolas"/>
              <a:buNone/>
            </a:pPr>
            <a:r>
              <a:rPr b="1" i="0" lang="en-US" sz="2400" u="none" cap="none" strike="noStrike">
                <a:solidFill>
                  <a:srgbClr val="A9B7C6"/>
                </a:solidFill>
                <a:latin typeface="Consolas"/>
                <a:ea typeface="Consolas"/>
                <a:cs typeface="Consolas"/>
                <a:sym typeface="Consolas"/>
              </a:rPr>
              <a:t>plt.show()</a:t>
            </a:r>
            <a:endParaRPr b="1" i="0" sz="2400" u="none" cap="none" strike="noStrike">
              <a:solidFill>
                <a:schemeClr val="dk1"/>
              </a:solidFill>
              <a:latin typeface="Consolas"/>
              <a:ea typeface="Consolas"/>
              <a:cs typeface="Consolas"/>
              <a:sym typeface="Consolas"/>
            </a:endParaRPr>
          </a:p>
        </p:txBody>
      </p:sp>
      <p:sp>
        <p:nvSpPr>
          <p:cNvPr id="2225" name="Google Shape;2225;p106"/>
          <p:cNvSpPr/>
          <p:nvPr/>
        </p:nvSpPr>
        <p:spPr>
          <a:xfrm>
            <a:off x="2599508" y="5807078"/>
            <a:ext cx="9078685" cy="406265"/>
          </a:xfrm>
          <a:prstGeom prst="rect">
            <a:avLst/>
          </a:prstGeom>
          <a:noFill/>
          <a:ln>
            <a:noFill/>
          </a:ln>
        </p:spPr>
        <p:txBody>
          <a:bodyPr anchorCtr="0" anchor="ctr" bIns="0" lIns="0" spcFirstLastPara="1" rIns="0" wrap="square" tIns="0">
            <a:spAutoFit/>
          </a:bodyPr>
          <a:lstStyle/>
          <a:p>
            <a:pPr indent="0" lvl="0" marL="0" marR="0" rtl="0" algn="just">
              <a:lnSpc>
                <a:spcPct val="110000"/>
              </a:lnSpc>
              <a:spcBef>
                <a:spcPts val="0"/>
              </a:spcBef>
              <a:spcAft>
                <a:spcPts val="0"/>
              </a:spcAft>
              <a:buNone/>
            </a:pPr>
            <a:r>
              <a:rPr b="1" lang="en-US" sz="2400">
                <a:solidFill>
                  <a:srgbClr val="FF6600"/>
                </a:solidFill>
                <a:latin typeface="Calibri"/>
                <a:ea typeface="Calibri"/>
                <a:cs typeface="Calibri"/>
                <a:sym typeface="Calibri"/>
              </a:rPr>
              <a:t>✍ x cần được sắp tăng, x và y phải có cùng kích thước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10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1" name="Google Shape;2231;p10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2" name="Google Shape;2232;p10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233" name="Google Shape;2233;p10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4" name="Google Shape;2234;p10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35" name="Google Shape;2235;p10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236" name="Google Shape;2236;p10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37" name="Google Shape;2237;p10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238" name="Google Shape;2238;p10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239" name="Google Shape;2239;p107"/>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240" name="Google Shape;2240;p107"/>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Plotting</a:t>
            </a:r>
            <a:endParaRPr b="1" sz="2400">
              <a:solidFill>
                <a:srgbClr val="005064"/>
              </a:solidFill>
              <a:latin typeface="Arial"/>
              <a:ea typeface="Arial"/>
              <a:cs typeface="Arial"/>
              <a:sym typeface="Arial"/>
            </a:endParaRPr>
          </a:p>
        </p:txBody>
      </p:sp>
      <p:sp>
        <p:nvSpPr>
          <p:cNvPr id="2241" name="Google Shape;2241;p107"/>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0000FF"/>
                </a:solidFill>
                <a:latin typeface="Arial"/>
                <a:ea typeface="Arial"/>
                <a:cs typeface="Arial"/>
                <a:sym typeface="Arial"/>
              </a:rPr>
              <a:t>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242" name="Google Shape;2242;p107"/>
          <p:cNvSpPr/>
          <p:nvPr/>
        </p:nvSpPr>
        <p:spPr>
          <a:xfrm>
            <a:off x="2368004" y="1699560"/>
            <a:ext cx="9078685" cy="374718"/>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Nếu thiếu mảng x, tọa độ x sẽ là các số nguyên liên tiếp từ 0</a:t>
            </a:r>
            <a:endParaRPr/>
          </a:p>
        </p:txBody>
      </p:sp>
      <p:sp>
        <p:nvSpPr>
          <p:cNvPr id="2243" name="Google Shape;2243;p107"/>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 Vẽ biểu đồ</a:t>
            </a:r>
            <a:endParaRPr b="1" sz="2800">
              <a:solidFill>
                <a:schemeClr val="lt1"/>
              </a:solidFill>
              <a:latin typeface="Arial"/>
              <a:ea typeface="Arial"/>
              <a:cs typeface="Arial"/>
              <a:sym typeface="Arial"/>
            </a:endParaRPr>
          </a:p>
        </p:txBody>
      </p:sp>
      <p:sp>
        <p:nvSpPr>
          <p:cNvPr id="2244" name="Google Shape;2244;p107"/>
          <p:cNvSpPr/>
          <p:nvPr/>
        </p:nvSpPr>
        <p:spPr>
          <a:xfrm>
            <a:off x="3735976" y="2156561"/>
            <a:ext cx="5793300" cy="1477200"/>
          </a:xfrm>
          <a:prstGeom prst="rect">
            <a:avLst/>
          </a:prstGeom>
          <a:solidFill>
            <a:srgbClr val="2B2B2B"/>
          </a:solid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A9B7C6"/>
              </a:buClr>
              <a:buSzPts val="2000"/>
              <a:buFont typeface="Consolas"/>
              <a:buNone/>
            </a:pPr>
            <a:r>
              <a:rPr b="1" i="0" lang="en-US" sz="2000" u="none" cap="none" strike="noStrike">
                <a:solidFill>
                  <a:srgbClr val="A9B7C6"/>
                </a:solidFill>
                <a:latin typeface="Consolas"/>
                <a:ea typeface="Consolas"/>
                <a:cs typeface="Consolas"/>
                <a:sym typeface="Consolas"/>
              </a:rPr>
              <a:t>y = np.array([</a:t>
            </a:r>
            <a:r>
              <a:rPr b="1" i="0" lang="en-US" sz="2000" u="none" cap="none" strike="noStrike">
                <a:solidFill>
                  <a:srgbClr val="6897BB"/>
                </a:solidFill>
                <a:latin typeface="Consolas"/>
                <a:ea typeface="Consolas"/>
                <a:cs typeface="Consolas"/>
                <a:sym typeface="Consolas"/>
              </a:rPr>
              <a:t>10</a:t>
            </a:r>
            <a:r>
              <a:rPr b="1" i="0" lang="en-US" sz="2000" u="none" cap="none" strike="noStrike">
                <a:solidFill>
                  <a:srgbClr val="CC7832"/>
                </a:solidFill>
                <a:latin typeface="Consolas"/>
                <a:ea typeface="Consolas"/>
                <a:cs typeface="Consolas"/>
                <a:sym typeface="Consolas"/>
              </a:rPr>
              <a:t>, </a:t>
            </a:r>
            <a:r>
              <a:rPr b="1" i="0" lang="en-US" sz="2000" u="none" cap="none" strike="noStrike">
                <a:solidFill>
                  <a:srgbClr val="6897BB"/>
                </a:solidFill>
                <a:latin typeface="Consolas"/>
                <a:ea typeface="Consolas"/>
                <a:cs typeface="Consolas"/>
                <a:sym typeface="Consolas"/>
              </a:rPr>
              <a:t>20</a:t>
            </a:r>
            <a:r>
              <a:rPr b="1" i="0" lang="en-US" sz="2000" u="none" cap="none" strike="noStrike">
                <a:solidFill>
                  <a:srgbClr val="CC7832"/>
                </a:solidFill>
                <a:latin typeface="Consolas"/>
                <a:ea typeface="Consolas"/>
                <a:cs typeface="Consolas"/>
                <a:sym typeface="Consolas"/>
              </a:rPr>
              <a:t>, </a:t>
            </a:r>
            <a:r>
              <a:rPr b="1" i="0" lang="en-US" sz="2000" u="none" cap="none" strike="noStrike">
                <a:solidFill>
                  <a:srgbClr val="6897BB"/>
                </a:solidFill>
                <a:latin typeface="Consolas"/>
                <a:ea typeface="Consolas"/>
                <a:cs typeface="Consolas"/>
                <a:sym typeface="Consolas"/>
              </a:rPr>
              <a:t>10</a:t>
            </a:r>
            <a:r>
              <a:rPr b="1" i="0" lang="en-US" sz="2000" u="none" cap="none" strike="noStrike">
                <a:solidFill>
                  <a:srgbClr val="CC7832"/>
                </a:solidFill>
                <a:latin typeface="Consolas"/>
                <a:ea typeface="Consolas"/>
                <a:cs typeface="Consolas"/>
                <a:sym typeface="Consolas"/>
              </a:rPr>
              <a:t>, </a:t>
            </a:r>
            <a:r>
              <a:rPr b="1" i="0" lang="en-US" sz="2000" u="none" cap="none" strike="noStrike">
                <a:solidFill>
                  <a:srgbClr val="6897BB"/>
                </a:solidFill>
                <a:latin typeface="Consolas"/>
                <a:ea typeface="Consolas"/>
                <a:cs typeface="Consolas"/>
                <a:sym typeface="Consolas"/>
              </a:rPr>
              <a:t>20</a:t>
            </a:r>
            <a:r>
              <a:rPr b="1" i="0" lang="en-US" sz="2000" u="none" cap="none" strike="noStrike">
                <a:solidFill>
                  <a:srgbClr val="CC7832"/>
                </a:solidFill>
                <a:latin typeface="Consolas"/>
                <a:ea typeface="Consolas"/>
                <a:cs typeface="Consolas"/>
                <a:sym typeface="Consolas"/>
              </a:rPr>
              <a:t>, </a:t>
            </a:r>
            <a:r>
              <a:rPr b="1" i="0" lang="en-US" sz="2000" u="none" cap="none" strike="noStrike">
                <a:solidFill>
                  <a:srgbClr val="6897BB"/>
                </a:solidFill>
                <a:latin typeface="Consolas"/>
                <a:ea typeface="Consolas"/>
                <a:cs typeface="Consolas"/>
                <a:sym typeface="Consolas"/>
              </a:rPr>
              <a:t>10</a:t>
            </a:r>
            <a:r>
              <a:rPr b="1" i="0" lang="en-US" sz="2000" u="none" cap="none" strike="noStrike">
                <a:solidFill>
                  <a:srgbClr val="CC7832"/>
                </a:solidFill>
                <a:latin typeface="Consolas"/>
                <a:ea typeface="Consolas"/>
                <a:cs typeface="Consolas"/>
                <a:sym typeface="Consolas"/>
              </a:rPr>
              <a:t>, </a:t>
            </a:r>
            <a:r>
              <a:rPr b="1" i="0" lang="en-US" sz="2000" u="none" cap="none" strike="noStrike">
                <a:solidFill>
                  <a:srgbClr val="6897BB"/>
                </a:solidFill>
                <a:latin typeface="Consolas"/>
                <a:ea typeface="Consolas"/>
                <a:cs typeface="Consolas"/>
                <a:sym typeface="Consolas"/>
              </a:rPr>
              <a:t>5</a:t>
            </a:r>
            <a:r>
              <a:rPr b="1" i="0" lang="en-US" sz="2000" u="none" cap="none" strike="noStrike">
                <a:solidFill>
                  <a:srgbClr val="A9B7C6"/>
                </a:solidFill>
                <a:latin typeface="Consolas"/>
                <a:ea typeface="Consolas"/>
                <a:cs typeface="Consolas"/>
                <a:sym typeface="Consolas"/>
              </a:rPr>
              <a:t>])</a:t>
            </a:r>
            <a:br>
              <a:rPr b="1" i="0" lang="en-US" sz="2000" u="none" cap="none" strike="noStrike">
                <a:solidFill>
                  <a:srgbClr val="A9B7C6"/>
                </a:solidFill>
                <a:latin typeface="Consolas"/>
                <a:ea typeface="Consolas"/>
                <a:cs typeface="Consolas"/>
                <a:sym typeface="Consolas"/>
              </a:rPr>
            </a:br>
            <a:r>
              <a:rPr b="1" i="0" lang="en-US" sz="2000" u="none" cap="none" strike="noStrike">
                <a:solidFill>
                  <a:srgbClr val="A9B7C6"/>
                </a:solidFill>
                <a:latin typeface="Consolas"/>
                <a:ea typeface="Consolas"/>
                <a:cs typeface="Consolas"/>
                <a:sym typeface="Consolas"/>
              </a:rPr>
              <a:t>plt.plot(y)</a:t>
            </a:r>
            <a:br>
              <a:rPr b="1" i="0" lang="en-US" sz="2000" u="none" cap="none" strike="noStrike">
                <a:solidFill>
                  <a:srgbClr val="A9B7C6"/>
                </a:solidFill>
                <a:latin typeface="Consolas"/>
                <a:ea typeface="Consolas"/>
                <a:cs typeface="Consolas"/>
                <a:sym typeface="Consolas"/>
              </a:rPr>
            </a:br>
            <a:r>
              <a:rPr b="1" i="0" lang="en-US" sz="2000" u="none" cap="none" strike="noStrike">
                <a:solidFill>
                  <a:srgbClr val="A9B7C6"/>
                </a:solidFill>
                <a:latin typeface="Consolas"/>
                <a:ea typeface="Consolas"/>
                <a:cs typeface="Consolas"/>
                <a:sym typeface="Consolas"/>
              </a:rPr>
              <a:t>plt.show()</a:t>
            </a:r>
            <a:endParaRPr b="1" i="0" sz="2000" u="none" cap="none" strike="noStrike">
              <a:solidFill>
                <a:schemeClr val="dk1"/>
              </a:solidFill>
              <a:latin typeface="Consolas"/>
              <a:ea typeface="Consolas"/>
              <a:cs typeface="Consolas"/>
              <a:sym typeface="Consolas"/>
            </a:endParaRPr>
          </a:p>
        </p:txBody>
      </p:sp>
      <p:pic>
        <p:nvPicPr>
          <p:cNvPr id="2245" name="Google Shape;2245;p107"/>
          <p:cNvPicPr preferRelativeResize="0"/>
          <p:nvPr/>
        </p:nvPicPr>
        <p:blipFill rotWithShape="1">
          <a:blip r:embed="rId4">
            <a:alphaModFix/>
          </a:blip>
          <a:srcRect b="0" l="0" r="0" t="0"/>
          <a:stretch/>
        </p:blipFill>
        <p:spPr>
          <a:xfrm>
            <a:off x="3735977" y="3633889"/>
            <a:ext cx="5759848" cy="26821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9" name="Shape 2249"/>
        <p:cNvGrpSpPr/>
        <p:nvPr/>
      </p:nvGrpSpPr>
      <p:grpSpPr>
        <a:xfrm>
          <a:off x="0" y="0"/>
          <a:ext cx="0" cy="0"/>
          <a:chOff x="0" y="0"/>
          <a:chExt cx="0" cy="0"/>
        </a:xfrm>
      </p:grpSpPr>
      <p:sp>
        <p:nvSpPr>
          <p:cNvPr id="2250" name="Google Shape;2250;p10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1" name="Google Shape;2251;p10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2" name="Google Shape;2252;p10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253" name="Google Shape;2253;p10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4" name="Google Shape;2254;p10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55" name="Google Shape;2255;p10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256" name="Google Shape;2256;p10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57" name="Google Shape;2257;p10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258" name="Google Shape;2258;p10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259" name="Google Shape;2259;p108"/>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260" name="Google Shape;2260;p108"/>
          <p:cNvSpPr/>
          <p:nvPr/>
        </p:nvSpPr>
        <p:spPr>
          <a:xfrm>
            <a:off x="2228864" y="1033615"/>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Plotting</a:t>
            </a:r>
            <a:endParaRPr b="1" sz="2400">
              <a:solidFill>
                <a:srgbClr val="005064"/>
              </a:solidFill>
              <a:latin typeface="Arial"/>
              <a:ea typeface="Arial"/>
              <a:cs typeface="Arial"/>
              <a:sym typeface="Arial"/>
            </a:endParaRPr>
          </a:p>
        </p:txBody>
      </p:sp>
      <p:sp>
        <p:nvSpPr>
          <p:cNvPr id="2261" name="Google Shape;2261;p108"/>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0000FF"/>
                </a:solidFill>
                <a:latin typeface="Arial"/>
                <a:ea typeface="Arial"/>
                <a:cs typeface="Arial"/>
                <a:sym typeface="Arial"/>
              </a:rPr>
              <a:t>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262" name="Google Shape;2262;p108"/>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 Vẽ biểu đồ</a:t>
            </a:r>
            <a:endParaRPr b="1" sz="2800">
              <a:solidFill>
                <a:schemeClr val="lt1"/>
              </a:solidFill>
              <a:latin typeface="Arial"/>
              <a:ea typeface="Arial"/>
              <a:cs typeface="Arial"/>
              <a:sym typeface="Arial"/>
            </a:endParaRPr>
          </a:p>
        </p:txBody>
      </p:sp>
      <p:sp>
        <p:nvSpPr>
          <p:cNvPr id="2263" name="Google Shape;2263;p108"/>
          <p:cNvSpPr/>
          <p:nvPr/>
        </p:nvSpPr>
        <p:spPr>
          <a:xfrm>
            <a:off x="2341877" y="1683368"/>
            <a:ext cx="4476934" cy="406265"/>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Vẽ đồ thị hàm số</a:t>
            </a:r>
            <a:endParaRPr/>
          </a:p>
        </p:txBody>
      </p:sp>
      <p:sp>
        <p:nvSpPr>
          <p:cNvPr id="2264" name="Google Shape;2264;p108"/>
          <p:cNvSpPr/>
          <p:nvPr/>
        </p:nvSpPr>
        <p:spPr>
          <a:xfrm>
            <a:off x="6391363" y="1099152"/>
            <a:ext cx="4947197" cy="1815882"/>
          </a:xfrm>
          <a:prstGeom prst="rect">
            <a:avLst/>
          </a:prstGeom>
          <a:solidFill>
            <a:srgbClr val="2B2B2B"/>
          </a:solidFill>
          <a:ln>
            <a:noFill/>
          </a:ln>
        </p:spPr>
        <p:txBody>
          <a:bodyPr anchorCtr="0" anchor="ctr" bIns="45700" lIns="91425" spcFirstLastPara="1" rIns="91425" wrap="square" tIns="45700">
            <a:spAutoFit/>
          </a:bodyPr>
          <a:lstStyle/>
          <a:p>
            <a:pPr indent="0" lvl="0" marL="0" marR="0" rtl="0" algn="l">
              <a:lnSpc>
                <a:spcPct val="140000"/>
              </a:lnSpc>
              <a:spcBef>
                <a:spcPts val="0"/>
              </a:spcBef>
              <a:spcAft>
                <a:spcPts val="0"/>
              </a:spcAft>
              <a:buClr>
                <a:srgbClr val="A9B7C6"/>
              </a:buClr>
              <a:buSzPts val="2000"/>
              <a:buFont typeface="JetBrains Mono"/>
              <a:buNone/>
            </a:pPr>
            <a:r>
              <a:rPr b="0" i="0" lang="en-US" sz="2000" u="none" cap="none" strike="noStrike">
                <a:solidFill>
                  <a:srgbClr val="A9B7C6"/>
                </a:solidFill>
                <a:latin typeface="JetBrains Mono"/>
                <a:ea typeface="JetBrains Mono"/>
                <a:cs typeface="JetBrains Mono"/>
                <a:sym typeface="JetBrains Mono"/>
              </a:rPr>
              <a:t>x = np.arange(</a:t>
            </a:r>
            <a:r>
              <a:rPr b="0" i="0" lang="en-US" sz="2000" u="none" cap="none" strike="noStrike">
                <a:solidFill>
                  <a:srgbClr val="6897BB"/>
                </a:solidFill>
                <a:latin typeface="JetBrains Mono"/>
                <a:ea typeface="JetBrains Mono"/>
                <a:cs typeface="JetBrains Mono"/>
                <a:sym typeface="JetBrains Mono"/>
              </a:rPr>
              <a:t>100</a:t>
            </a:r>
            <a:r>
              <a:rPr b="0" i="0" lang="en-US" sz="2000" u="none" cap="none" strike="noStrike">
                <a:solidFill>
                  <a:srgbClr val="A9B7C6"/>
                </a:solidFill>
                <a:latin typeface="JetBrains Mono"/>
                <a:ea typeface="JetBrains Mono"/>
                <a:cs typeface="JetBrains Mono"/>
                <a:sym typeface="JetBrains Mono"/>
              </a:rPr>
              <a:t>)</a:t>
            </a:r>
            <a:br>
              <a:rPr b="0" i="0" lang="en-US" sz="2000" u="none" cap="none" strike="noStrike">
                <a:solidFill>
                  <a:srgbClr val="A9B7C6"/>
                </a:solidFill>
                <a:latin typeface="JetBrains Mono"/>
                <a:ea typeface="JetBrains Mono"/>
                <a:cs typeface="JetBrains Mono"/>
                <a:sym typeface="JetBrains Mono"/>
              </a:rPr>
            </a:br>
            <a:r>
              <a:rPr b="0" i="0" lang="en-US" sz="2000" u="none" cap="none" strike="noStrike">
                <a:solidFill>
                  <a:srgbClr val="A9B7C6"/>
                </a:solidFill>
                <a:latin typeface="JetBrains Mono"/>
                <a:ea typeface="JetBrains Mono"/>
                <a:cs typeface="JetBrains Mono"/>
                <a:sym typeface="JetBrains Mono"/>
              </a:rPr>
              <a:t>y = </a:t>
            </a:r>
            <a:r>
              <a:rPr b="0" i="0" lang="en-US" sz="2000" u="none" cap="none" strike="noStrike">
                <a:solidFill>
                  <a:srgbClr val="6897BB"/>
                </a:solidFill>
                <a:latin typeface="JetBrains Mono"/>
                <a:ea typeface="JetBrains Mono"/>
                <a:cs typeface="JetBrains Mono"/>
                <a:sym typeface="JetBrains Mono"/>
              </a:rPr>
              <a:t>2</a:t>
            </a:r>
            <a:r>
              <a:rPr b="0" i="0" lang="en-US" sz="2000" u="none" cap="none" strike="noStrike">
                <a:solidFill>
                  <a:srgbClr val="A9B7C6"/>
                </a:solidFill>
                <a:latin typeface="JetBrains Mono"/>
                <a:ea typeface="JetBrains Mono"/>
                <a:cs typeface="JetBrains Mono"/>
                <a:sym typeface="JetBrains Mono"/>
              </a:rPr>
              <a:t>*x*x - </a:t>
            </a:r>
            <a:r>
              <a:rPr b="0" i="0" lang="en-US" sz="2000" u="none" cap="none" strike="noStrike">
                <a:solidFill>
                  <a:srgbClr val="6897BB"/>
                </a:solidFill>
                <a:latin typeface="JetBrains Mono"/>
                <a:ea typeface="JetBrains Mono"/>
                <a:cs typeface="JetBrains Mono"/>
                <a:sym typeface="JetBrains Mono"/>
              </a:rPr>
              <a:t>3</a:t>
            </a:r>
            <a:r>
              <a:rPr b="0" i="0" lang="en-US" sz="2000" u="none" cap="none" strike="noStrike">
                <a:solidFill>
                  <a:srgbClr val="A9B7C6"/>
                </a:solidFill>
                <a:latin typeface="JetBrains Mono"/>
                <a:ea typeface="JetBrains Mono"/>
                <a:cs typeface="JetBrains Mono"/>
                <a:sym typeface="JetBrains Mono"/>
              </a:rPr>
              <a:t>*x + </a:t>
            </a:r>
            <a:r>
              <a:rPr b="0" i="0" lang="en-US" sz="2000" u="none" cap="none" strike="noStrike">
                <a:solidFill>
                  <a:srgbClr val="6897BB"/>
                </a:solidFill>
                <a:latin typeface="JetBrains Mono"/>
                <a:ea typeface="JetBrains Mono"/>
                <a:cs typeface="JetBrains Mono"/>
                <a:sym typeface="JetBrains Mono"/>
              </a:rPr>
              <a:t>5</a:t>
            </a:r>
            <a:br>
              <a:rPr b="0" i="0" lang="en-US" sz="2000" u="none" cap="none" strike="noStrike">
                <a:solidFill>
                  <a:srgbClr val="6897BB"/>
                </a:solidFill>
                <a:latin typeface="JetBrains Mono"/>
                <a:ea typeface="JetBrains Mono"/>
                <a:cs typeface="JetBrains Mono"/>
                <a:sym typeface="JetBrains Mono"/>
              </a:rPr>
            </a:br>
            <a:r>
              <a:rPr b="0" i="0" lang="en-US" sz="2000" u="none" cap="none" strike="noStrike">
                <a:solidFill>
                  <a:srgbClr val="A9B7C6"/>
                </a:solidFill>
                <a:latin typeface="JetBrains Mono"/>
                <a:ea typeface="JetBrains Mono"/>
                <a:cs typeface="JetBrains Mono"/>
                <a:sym typeface="JetBrains Mono"/>
              </a:rPr>
              <a:t>plt.plot(x</a:t>
            </a:r>
            <a:r>
              <a:rPr b="0" i="0" lang="en-US" sz="2000" u="none" cap="none" strike="noStrike">
                <a:solidFill>
                  <a:srgbClr val="CC7832"/>
                </a:solidFill>
                <a:latin typeface="JetBrains Mono"/>
                <a:ea typeface="JetBrains Mono"/>
                <a:cs typeface="JetBrains Mono"/>
                <a:sym typeface="JetBrains Mono"/>
              </a:rPr>
              <a:t>, </a:t>
            </a:r>
            <a:r>
              <a:rPr b="0" i="0" lang="en-US" sz="2000" u="none" cap="none" strike="noStrike">
                <a:solidFill>
                  <a:srgbClr val="A9B7C6"/>
                </a:solidFill>
                <a:latin typeface="JetBrains Mono"/>
                <a:ea typeface="JetBrains Mono"/>
                <a:cs typeface="JetBrains Mono"/>
                <a:sym typeface="JetBrains Mono"/>
              </a:rPr>
              <a:t>y)</a:t>
            </a:r>
            <a:br>
              <a:rPr b="0" i="0" lang="en-US" sz="2000" u="none" cap="none" strike="noStrike">
                <a:solidFill>
                  <a:srgbClr val="A9B7C6"/>
                </a:solidFill>
                <a:latin typeface="JetBrains Mono"/>
                <a:ea typeface="JetBrains Mono"/>
                <a:cs typeface="JetBrains Mono"/>
                <a:sym typeface="JetBrains Mono"/>
              </a:rPr>
            </a:br>
            <a:r>
              <a:rPr b="0" i="0" lang="en-US" sz="2000" u="none" cap="none" strike="noStrike">
                <a:solidFill>
                  <a:srgbClr val="A9B7C6"/>
                </a:solidFill>
                <a:latin typeface="JetBrains Mono"/>
                <a:ea typeface="JetBrains Mono"/>
                <a:cs typeface="JetBrains Mono"/>
                <a:sym typeface="JetBrains Mono"/>
              </a:rPr>
              <a:t>plt.show()</a:t>
            </a:r>
            <a:endParaRPr b="0" i="0" sz="2000" u="none" cap="none" strike="noStrike">
              <a:solidFill>
                <a:schemeClr val="dk1"/>
              </a:solidFill>
              <a:latin typeface="Arial"/>
              <a:ea typeface="Arial"/>
              <a:cs typeface="Arial"/>
              <a:sym typeface="Arial"/>
            </a:endParaRPr>
          </a:p>
        </p:txBody>
      </p:sp>
      <p:sp>
        <p:nvSpPr>
          <p:cNvPr id="2265" name="Google Shape;2265;p108"/>
          <p:cNvSpPr/>
          <p:nvPr/>
        </p:nvSpPr>
        <p:spPr>
          <a:xfrm>
            <a:off x="2341877" y="2862814"/>
            <a:ext cx="3667037" cy="406265"/>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Hàm số tự định nghĩa</a:t>
            </a:r>
            <a:endParaRPr/>
          </a:p>
        </p:txBody>
      </p:sp>
      <p:sp>
        <p:nvSpPr>
          <p:cNvPr id="2266" name="Google Shape;2266;p108"/>
          <p:cNvSpPr/>
          <p:nvPr/>
        </p:nvSpPr>
        <p:spPr>
          <a:xfrm>
            <a:off x="2831133" y="3435528"/>
            <a:ext cx="8507427" cy="2862322"/>
          </a:xfrm>
          <a:prstGeom prst="rect">
            <a:avLst/>
          </a:prstGeom>
          <a:solidFill>
            <a:srgbClr val="2B2B2B"/>
          </a:solid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CC7832"/>
              </a:buClr>
              <a:buSzPts val="2000"/>
              <a:buFont typeface="JetBrains Mono"/>
              <a:buNone/>
            </a:pPr>
            <a:r>
              <a:rPr b="0" i="0" lang="en-US" sz="2000" u="none" cap="none" strike="noStrike">
                <a:solidFill>
                  <a:srgbClr val="CC7832"/>
                </a:solidFill>
                <a:latin typeface="JetBrains Mono"/>
                <a:ea typeface="JetBrains Mono"/>
                <a:cs typeface="JetBrains Mono"/>
                <a:sym typeface="JetBrains Mono"/>
              </a:rPr>
              <a:t>def </a:t>
            </a:r>
            <a:r>
              <a:rPr b="1" i="0" lang="en-US" sz="2000" u="none" cap="none" strike="noStrike">
                <a:solidFill>
                  <a:srgbClr val="FFC66D"/>
                </a:solidFill>
                <a:latin typeface="JetBrains Mono"/>
                <a:ea typeface="JetBrains Mono"/>
                <a:cs typeface="JetBrains Mono"/>
                <a:sym typeface="JetBrains Mono"/>
              </a:rPr>
              <a:t>f</a:t>
            </a:r>
            <a:r>
              <a:rPr b="0" i="0" lang="en-US" sz="2000" u="none" cap="none" strike="noStrike">
                <a:solidFill>
                  <a:srgbClr val="A9B7C6"/>
                </a:solidFill>
                <a:latin typeface="JetBrains Mono"/>
                <a:ea typeface="JetBrains Mono"/>
                <a:cs typeface="JetBrains Mono"/>
                <a:sym typeface="JetBrains Mono"/>
              </a:rPr>
              <a:t>(x):</a:t>
            </a:r>
            <a:br>
              <a:rPr b="0" i="0" lang="en-US" sz="2000" u="none" cap="none" strike="noStrike">
                <a:solidFill>
                  <a:srgbClr val="A9B7C6"/>
                </a:solidFill>
                <a:latin typeface="JetBrains Mono"/>
                <a:ea typeface="JetBrains Mono"/>
                <a:cs typeface="JetBrains Mono"/>
                <a:sym typeface="JetBrains Mono"/>
              </a:rPr>
            </a:br>
            <a:r>
              <a:rPr b="0" i="0" lang="en-US" sz="2000" u="none" cap="none" strike="noStrike">
                <a:solidFill>
                  <a:srgbClr val="A9B7C6"/>
                </a:solidFill>
                <a:latin typeface="JetBrains Mono"/>
                <a:ea typeface="JetBrains Mono"/>
                <a:cs typeface="JetBrains Mono"/>
                <a:sym typeface="JetBrains Mono"/>
              </a:rPr>
              <a:t>    </a:t>
            </a:r>
            <a:r>
              <a:rPr b="0" i="0" lang="en-US" sz="2000" u="none" cap="none" strike="noStrike">
                <a:solidFill>
                  <a:srgbClr val="CC7832"/>
                </a:solidFill>
                <a:latin typeface="JetBrains Mono"/>
                <a:ea typeface="JetBrains Mono"/>
                <a:cs typeface="JetBrains Mono"/>
                <a:sym typeface="JetBrains Mono"/>
              </a:rPr>
              <a:t>return </a:t>
            </a:r>
            <a:r>
              <a:rPr b="0" i="0" lang="en-US" sz="2000" u="none" cap="none" strike="noStrike">
                <a:solidFill>
                  <a:srgbClr val="A9B7C6"/>
                </a:solidFill>
                <a:latin typeface="JetBrains Mono"/>
                <a:ea typeface="JetBrains Mono"/>
                <a:cs typeface="JetBrains Mono"/>
                <a:sym typeface="JetBrains Mono"/>
              </a:rPr>
              <a:t>x*x + 2</a:t>
            </a:r>
            <a:endParaRPr/>
          </a:p>
          <a:p>
            <a:pPr indent="0" lvl="0" marL="0" marR="0" rtl="0" algn="l">
              <a:lnSpc>
                <a:spcPct val="150000"/>
              </a:lnSpc>
              <a:spcBef>
                <a:spcPts val="0"/>
              </a:spcBef>
              <a:spcAft>
                <a:spcPts val="0"/>
              </a:spcAft>
              <a:buClr>
                <a:srgbClr val="A9B7C6"/>
              </a:buClr>
              <a:buSzPts val="2000"/>
              <a:buFont typeface="JetBrains Mono"/>
              <a:buNone/>
            </a:pPr>
            <a:r>
              <a:rPr b="0" i="0" lang="en-US" sz="2000" u="none" cap="none" strike="noStrike">
                <a:solidFill>
                  <a:srgbClr val="A9B7C6"/>
                </a:solidFill>
                <a:latin typeface="JetBrains Mono"/>
                <a:ea typeface="JetBrains Mono"/>
                <a:cs typeface="JetBrains Mono"/>
                <a:sym typeface="JetBrains Mono"/>
              </a:rPr>
              <a:t>x = np.array([</a:t>
            </a:r>
            <a:r>
              <a:rPr b="0" i="0" lang="en-US" sz="2000" u="none" cap="none" strike="noStrike">
                <a:solidFill>
                  <a:srgbClr val="6897BB"/>
                </a:solidFill>
                <a:latin typeface="JetBrains Mono"/>
                <a:ea typeface="JetBrains Mono"/>
                <a:cs typeface="JetBrains Mono"/>
                <a:sym typeface="JetBrains Mono"/>
              </a:rPr>
              <a:t>1</a:t>
            </a:r>
            <a:r>
              <a:rPr lang="en-US" sz="2000">
                <a:solidFill>
                  <a:srgbClr val="6897BB"/>
                </a:solidFill>
                <a:latin typeface="JetBrains Mono"/>
                <a:ea typeface="JetBrains Mono"/>
                <a:cs typeface="JetBrains Mono"/>
                <a:sym typeface="JetBrains Mono"/>
              </a:rPr>
              <a:t>,  1.5,  2,  2.5,  </a:t>
            </a:r>
            <a:r>
              <a:rPr b="0" i="0" lang="en-US" sz="2000" u="none" cap="none" strike="noStrike">
                <a:solidFill>
                  <a:srgbClr val="6897BB"/>
                </a:solidFill>
                <a:latin typeface="JetBrains Mono"/>
                <a:ea typeface="JetBrains Mono"/>
                <a:cs typeface="JetBrains Mono"/>
                <a:sym typeface="JetBrains Mono"/>
              </a:rPr>
              <a:t>3</a:t>
            </a:r>
            <a:r>
              <a:rPr b="0" i="0" lang="en-US" sz="2000" u="none" cap="none" strike="noStrike">
                <a:solidFill>
                  <a:srgbClr val="A9B7C6"/>
                </a:solidFill>
                <a:latin typeface="JetBrains Mono"/>
                <a:ea typeface="JetBrains Mono"/>
                <a:cs typeface="JetBrains Mono"/>
                <a:sym typeface="JetBrains Mono"/>
              </a:rPr>
              <a:t>])</a:t>
            </a:r>
            <a:br>
              <a:rPr b="0" i="0" lang="en-US" sz="2000" u="none" cap="none" strike="noStrike">
                <a:solidFill>
                  <a:srgbClr val="A9B7C6"/>
                </a:solidFill>
                <a:latin typeface="JetBrains Mono"/>
                <a:ea typeface="JetBrains Mono"/>
                <a:cs typeface="JetBrains Mono"/>
                <a:sym typeface="JetBrains Mono"/>
              </a:rPr>
            </a:br>
            <a:r>
              <a:rPr b="0" i="0" lang="en-US" sz="2000" u="none" cap="none" strike="noStrike">
                <a:solidFill>
                  <a:srgbClr val="A9B7C6"/>
                </a:solidFill>
                <a:latin typeface="JetBrains Mono"/>
                <a:ea typeface="JetBrains Mono"/>
                <a:cs typeface="JetBrains Mono"/>
                <a:sym typeface="JetBrains Mono"/>
              </a:rPr>
              <a:t>y = f(x)</a:t>
            </a:r>
            <a:br>
              <a:rPr b="0" i="0" lang="en-US" sz="2000" u="none" cap="none" strike="noStrike">
                <a:solidFill>
                  <a:srgbClr val="A9B7C6"/>
                </a:solidFill>
                <a:latin typeface="JetBrains Mono"/>
                <a:ea typeface="JetBrains Mono"/>
                <a:cs typeface="JetBrains Mono"/>
                <a:sym typeface="JetBrains Mono"/>
              </a:rPr>
            </a:br>
            <a:r>
              <a:rPr b="0" i="0" lang="en-US" sz="2000" u="none" cap="none" strike="noStrike">
                <a:solidFill>
                  <a:srgbClr val="A9B7C6"/>
                </a:solidFill>
                <a:latin typeface="JetBrains Mono"/>
                <a:ea typeface="JetBrains Mono"/>
                <a:cs typeface="JetBrains Mono"/>
                <a:sym typeface="JetBrains Mono"/>
              </a:rPr>
              <a:t>plt.plot(x</a:t>
            </a:r>
            <a:r>
              <a:rPr b="0" i="0" lang="en-US" sz="2000" u="none" cap="none" strike="noStrike">
                <a:solidFill>
                  <a:srgbClr val="CC7832"/>
                </a:solidFill>
                <a:latin typeface="JetBrains Mono"/>
                <a:ea typeface="JetBrains Mono"/>
                <a:cs typeface="JetBrains Mono"/>
                <a:sym typeface="JetBrains Mono"/>
              </a:rPr>
              <a:t>,</a:t>
            </a:r>
            <a:r>
              <a:rPr b="0" i="0" lang="en-US" sz="2000" u="none" cap="none" strike="noStrike">
                <a:solidFill>
                  <a:srgbClr val="A9B7C6"/>
                </a:solidFill>
                <a:latin typeface="JetBrains Mono"/>
                <a:ea typeface="JetBrains Mono"/>
                <a:cs typeface="JetBrains Mono"/>
                <a:sym typeface="JetBrains Mono"/>
              </a:rPr>
              <a:t>y)</a:t>
            </a:r>
            <a:br>
              <a:rPr b="0" i="0" lang="en-US" sz="2000" u="none" cap="none" strike="noStrike">
                <a:solidFill>
                  <a:srgbClr val="A9B7C6"/>
                </a:solidFill>
                <a:latin typeface="JetBrains Mono"/>
                <a:ea typeface="JetBrains Mono"/>
                <a:cs typeface="JetBrains Mono"/>
                <a:sym typeface="JetBrains Mono"/>
              </a:rPr>
            </a:br>
            <a:r>
              <a:rPr b="0" i="0" lang="en-US" sz="2000" u="none" cap="none" strike="noStrike">
                <a:solidFill>
                  <a:srgbClr val="A9B7C6"/>
                </a:solidFill>
                <a:latin typeface="JetBrains Mono"/>
                <a:ea typeface="JetBrains Mono"/>
                <a:cs typeface="JetBrains Mono"/>
                <a:sym typeface="JetBrains Mono"/>
              </a:rPr>
              <a:t>plt.show()</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0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2" name="Google Shape;2272;p10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3" name="Google Shape;2273;p10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274" name="Google Shape;2274;p109"/>
          <p:cNvSpPr/>
          <p:nvPr/>
        </p:nvSpPr>
        <p:spPr>
          <a:xfrm>
            <a:off x="0" y="6464300"/>
            <a:ext cx="5689500" cy="3936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5" name="Google Shape;2275;p10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76" name="Google Shape;2276;p10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277" name="Google Shape;2277;p10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78" name="Google Shape;2278;p10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279" name="Google Shape;2279;p10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280" name="Google Shape;2280;p109"/>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281" name="Google Shape;2281;p109"/>
          <p:cNvSpPr/>
          <p:nvPr/>
        </p:nvSpPr>
        <p:spPr>
          <a:xfrm>
            <a:off x="2228864" y="1099060"/>
            <a:ext cx="6921469"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Calibri"/>
                <a:ea typeface="Calibri"/>
                <a:cs typeface="Calibri"/>
                <a:sym typeface="Calibri"/>
              </a:rPr>
              <a:t>🕮 BÀI TẬP 6.1</a:t>
            </a:r>
            <a:endParaRPr b="1" sz="2400">
              <a:solidFill>
                <a:srgbClr val="C00000"/>
              </a:solidFill>
              <a:latin typeface="Arial"/>
              <a:ea typeface="Arial"/>
              <a:cs typeface="Arial"/>
              <a:sym typeface="Arial"/>
            </a:endParaRPr>
          </a:p>
        </p:txBody>
      </p:sp>
      <p:sp>
        <p:nvSpPr>
          <p:cNvPr id="2282" name="Google Shape;2282;p109"/>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0000FF"/>
                </a:solidFill>
                <a:latin typeface="Arial"/>
                <a:ea typeface="Arial"/>
                <a:cs typeface="Arial"/>
                <a:sym typeface="Arial"/>
              </a:rPr>
              <a:t>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283" name="Google Shape;2283;p109"/>
          <p:cNvSpPr/>
          <p:nvPr/>
        </p:nvSpPr>
        <p:spPr>
          <a:xfrm>
            <a:off x="2368003" y="2720169"/>
            <a:ext cx="9078685" cy="374718"/>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Tạo 10 điểm có tọa độ bất kỳ, vẽ đồ thị bằng các điểm vừa tạo.</a:t>
            </a:r>
            <a:endParaRPr/>
          </a:p>
        </p:txBody>
      </p:sp>
      <p:sp>
        <p:nvSpPr>
          <p:cNvPr id="2284" name="Google Shape;2284;p109"/>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 Vẽ biểu đồ</a:t>
            </a:r>
            <a:endParaRPr b="1" sz="2800">
              <a:solidFill>
                <a:schemeClr val="lt1"/>
              </a:solidFill>
              <a:latin typeface="Arial"/>
              <a:ea typeface="Arial"/>
              <a:cs typeface="Arial"/>
              <a:sym typeface="Arial"/>
            </a:endParaRPr>
          </a:p>
        </p:txBody>
      </p:sp>
      <p:sp>
        <p:nvSpPr>
          <p:cNvPr id="2285" name="Google Shape;2285;p109"/>
          <p:cNvSpPr/>
          <p:nvPr/>
        </p:nvSpPr>
        <p:spPr>
          <a:xfrm>
            <a:off x="2368003" y="3453001"/>
            <a:ext cx="9078685" cy="8125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Vẽ đồ thị hàm số y = 2x</a:t>
            </a:r>
            <a:r>
              <a:rPr baseline="30000" lang="en-US" sz="2400">
                <a:solidFill>
                  <a:srgbClr val="005064"/>
                </a:solidFill>
                <a:latin typeface="Calibri"/>
                <a:ea typeface="Calibri"/>
                <a:cs typeface="Calibri"/>
                <a:sym typeface="Calibri"/>
              </a:rPr>
              <a:t>3</a:t>
            </a:r>
            <a:r>
              <a:rPr lang="en-US" sz="2400">
                <a:solidFill>
                  <a:srgbClr val="005064"/>
                </a:solidFill>
                <a:latin typeface="Calibri"/>
                <a:ea typeface="Calibri"/>
                <a:cs typeface="Calibri"/>
                <a:sym typeface="Calibri"/>
              </a:rPr>
              <a:t> – 3x</a:t>
            </a:r>
            <a:r>
              <a:rPr baseline="30000" lang="en-US" sz="2400">
                <a:solidFill>
                  <a:srgbClr val="005064"/>
                </a:solidFill>
                <a:latin typeface="Calibri"/>
                <a:ea typeface="Calibri"/>
                <a:cs typeface="Calibri"/>
                <a:sym typeface="Calibri"/>
              </a:rPr>
              <a:t>2</a:t>
            </a:r>
            <a:r>
              <a:rPr lang="en-US" sz="2400">
                <a:solidFill>
                  <a:srgbClr val="005064"/>
                </a:solidFill>
                <a:latin typeface="Calibri"/>
                <a:ea typeface="Calibri"/>
                <a:cs typeface="Calibri"/>
                <a:sym typeface="Calibri"/>
              </a:rPr>
              <a:t> + x + 1 với 100 điểm thuộc đoạn [-10, 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47" name="Google Shape;247;p1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9" name="Google Shape;249;p1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50" name="Google Shape;250;p1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1" name="Google Shape;251;p1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52" name="Google Shape;252;p1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53" name="Google Shape;253;p11"/>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1: Tổng quan Python</a:t>
            </a:r>
            <a:endParaRPr sz="1800">
              <a:solidFill>
                <a:schemeClr val="lt1"/>
              </a:solidFill>
              <a:latin typeface="Times New Roman"/>
              <a:ea typeface="Times New Roman"/>
              <a:cs typeface="Times New Roman"/>
              <a:sym typeface="Times New Roman"/>
            </a:endParaRPr>
          </a:p>
        </p:txBody>
      </p:sp>
      <p:sp>
        <p:nvSpPr>
          <p:cNvPr id="254" name="Google Shape;254;p11"/>
          <p:cNvSpPr/>
          <p:nvPr/>
        </p:nvSpPr>
        <p:spPr>
          <a:xfrm>
            <a:off x="4447311" y="161448"/>
            <a:ext cx="7481454"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Book Antiqua"/>
                <a:ea typeface="Book Antiqua"/>
                <a:cs typeface="Book Antiqua"/>
                <a:sym typeface="Book Antiqua"/>
              </a:rPr>
              <a:t>4. Python In/Out – Nhập/xuất</a:t>
            </a:r>
            <a:endParaRPr b="1" sz="2800">
              <a:solidFill>
                <a:schemeClr val="lt1"/>
              </a:solidFill>
              <a:latin typeface="Book Antiqua"/>
              <a:ea typeface="Book Antiqua"/>
              <a:cs typeface="Book Antiqua"/>
              <a:sym typeface="Book Antiqua"/>
            </a:endParaRPr>
          </a:p>
        </p:txBody>
      </p:sp>
      <p:sp>
        <p:nvSpPr>
          <p:cNvPr id="255" name="Google Shape;255;p11"/>
          <p:cNvSpPr/>
          <p:nvPr/>
        </p:nvSpPr>
        <p:spPr>
          <a:xfrm>
            <a:off x="505783" y="1237007"/>
            <a:ext cx="11028218"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Xuất dữ liệu ra màn hình</a:t>
            </a:r>
            <a:endParaRPr b="1" sz="2400">
              <a:solidFill>
                <a:srgbClr val="005064"/>
              </a:solidFill>
              <a:latin typeface="Calibri"/>
              <a:ea typeface="Calibri"/>
              <a:cs typeface="Calibri"/>
              <a:sym typeface="Calibri"/>
            </a:endParaRPr>
          </a:p>
        </p:txBody>
      </p:sp>
      <p:sp>
        <p:nvSpPr>
          <p:cNvPr id="256" name="Google Shape;256;p11"/>
          <p:cNvSpPr/>
          <p:nvPr/>
        </p:nvSpPr>
        <p:spPr>
          <a:xfrm>
            <a:off x="1168400" y="1737985"/>
            <a:ext cx="4339828" cy="212365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Xuất xâu ký tự</a:t>
            </a:r>
            <a:endParaRPr sz="2200">
              <a:solidFill>
                <a:srgbClr val="0070C0"/>
              </a:solidFill>
              <a:latin typeface="Arial"/>
              <a:ea typeface="Arial"/>
              <a:cs typeface="Arial"/>
              <a:sym typeface="Arial"/>
            </a:endParaRPr>
          </a:p>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Xuất dữ liệu từ biến</a:t>
            </a:r>
            <a:endParaRPr sz="2200">
              <a:solidFill>
                <a:srgbClr val="0070C0"/>
              </a:solidFill>
              <a:latin typeface="Arial"/>
              <a:ea typeface="Arial"/>
              <a:cs typeface="Arial"/>
              <a:sym typeface="Arial"/>
            </a:endParaRPr>
          </a:p>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Cú pháp tổng quát lệnh print</a:t>
            </a:r>
            <a:endParaRPr/>
          </a:p>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Định dạng dữ liệu xuất </a:t>
            </a:r>
            <a:endParaRPr/>
          </a:p>
        </p:txBody>
      </p:sp>
      <p:sp>
        <p:nvSpPr>
          <p:cNvPr id="257" name="Google Shape;257;p11"/>
          <p:cNvSpPr/>
          <p:nvPr/>
        </p:nvSpPr>
        <p:spPr>
          <a:xfrm>
            <a:off x="505783" y="3958790"/>
            <a:ext cx="11028218"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Nhập dữ liệu từ bàn phím</a:t>
            </a:r>
            <a:endParaRPr b="1" sz="2400">
              <a:solidFill>
                <a:srgbClr val="005064"/>
              </a:solidFill>
              <a:latin typeface="Calibri"/>
              <a:ea typeface="Calibri"/>
              <a:cs typeface="Calibri"/>
              <a:sym typeface="Calibri"/>
            </a:endParaRPr>
          </a:p>
        </p:txBody>
      </p:sp>
      <p:sp>
        <p:nvSpPr>
          <p:cNvPr id="258" name="Google Shape;258;p11"/>
          <p:cNvSpPr/>
          <p:nvPr/>
        </p:nvSpPr>
        <p:spPr>
          <a:xfrm>
            <a:off x="1168400" y="4507266"/>
            <a:ext cx="10020300" cy="53739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Lệnh input</a:t>
            </a:r>
            <a:endParaRPr/>
          </a:p>
        </p:txBody>
      </p:sp>
      <p:sp>
        <p:nvSpPr>
          <p:cNvPr id="259" name="Google Shape;259;p11"/>
          <p:cNvSpPr/>
          <p:nvPr/>
        </p:nvSpPr>
        <p:spPr>
          <a:xfrm>
            <a:off x="529936" y="5155909"/>
            <a:ext cx="11028218"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Sử dụng các module</a:t>
            </a:r>
            <a:endParaRPr b="1" sz="2400">
              <a:solidFill>
                <a:srgbClr val="005064"/>
              </a:solidFill>
              <a:latin typeface="Calibri"/>
              <a:ea typeface="Calibri"/>
              <a:cs typeface="Calibri"/>
              <a:sym typeface="Calibri"/>
            </a:endParaRPr>
          </a:p>
        </p:txBody>
      </p:sp>
      <p:sp>
        <p:nvSpPr>
          <p:cNvPr id="260" name="Google Shape;260;p11"/>
          <p:cNvSpPr/>
          <p:nvPr/>
        </p:nvSpPr>
        <p:spPr>
          <a:xfrm>
            <a:off x="1085850" y="5701662"/>
            <a:ext cx="10020300" cy="53739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Lệnh import</a:t>
            </a:r>
            <a:endParaRPr/>
          </a:p>
        </p:txBody>
      </p:sp>
      <p:sp>
        <p:nvSpPr>
          <p:cNvPr id="261" name="Google Shape;261;p11"/>
          <p:cNvSpPr/>
          <p:nvPr/>
        </p:nvSpPr>
        <p:spPr>
          <a:xfrm>
            <a:off x="7023234" y="1288548"/>
            <a:ext cx="4292465" cy="2729548"/>
          </a:xfrm>
          <a:prstGeom prst="rect">
            <a:avLst/>
          </a:prstGeom>
          <a:solidFill>
            <a:srgbClr val="383B40"/>
          </a:solidFill>
          <a:ln>
            <a:noFill/>
          </a:ln>
        </p:spPr>
        <p:txBody>
          <a:bodyPr anchorCtr="0" anchor="ctr" bIns="142825" lIns="0" spcFirstLastPara="1" rIns="0" wrap="square" tIns="0">
            <a:spAutoFit/>
          </a:bodyPr>
          <a:lstStyle/>
          <a:p>
            <a:pPr indent="0" lvl="0" marL="0" marR="0" rtl="0" algn="l">
              <a:lnSpc>
                <a:spcPct val="100000"/>
              </a:lnSpc>
              <a:spcBef>
                <a:spcPts val="0"/>
              </a:spcBef>
              <a:spcAft>
                <a:spcPts val="0"/>
              </a:spcAft>
              <a:buClr>
                <a:srgbClr val="D5D5D5"/>
              </a:buClr>
              <a:buSzPts val="2800"/>
              <a:buFont typeface="Arial"/>
              <a:buNone/>
            </a:pPr>
            <a:r>
              <a:rPr b="1" i="0" lang="en-US" sz="2800" u="none" cap="none" strike="noStrike">
                <a:solidFill>
                  <a:srgbClr val="D5D5D5"/>
                </a:solidFill>
                <a:latin typeface="Arial"/>
                <a:ea typeface="Arial"/>
                <a:cs typeface="Arial"/>
                <a:sym typeface="Arial"/>
              </a:rPr>
              <a:t>print(	*objects,</a:t>
            </a:r>
            <a:r>
              <a:rPr b="1" i="0" lang="en-US" sz="2800" u="none" cap="none" strike="noStrike">
                <a:solidFill>
                  <a:srgbClr val="D5D5D5"/>
                </a:solidFill>
                <a:latin typeface="Arial"/>
                <a:ea typeface="Arial"/>
                <a:cs typeface="Arial"/>
                <a:sym typeface="Arial"/>
              </a:rPr>
              <a:t> </a:t>
            </a:r>
            <a:endParaRPr/>
          </a:p>
          <a:p>
            <a:pPr indent="0" lvl="0" marL="0" marR="0" rtl="0" algn="l">
              <a:spcBef>
                <a:spcPts val="0"/>
              </a:spcBef>
              <a:spcAft>
                <a:spcPts val="0"/>
              </a:spcAft>
              <a:buNone/>
            </a:pPr>
            <a:r>
              <a:rPr b="1" i="0" lang="en-US" sz="2800" u="none" cap="none" strike="noStrike">
                <a:solidFill>
                  <a:srgbClr val="D5D5D5"/>
                </a:solidFill>
                <a:latin typeface="Arial"/>
                <a:ea typeface="Arial"/>
                <a:cs typeface="Arial"/>
                <a:sym typeface="Arial"/>
              </a:rPr>
              <a:t>                sep = '  </a:t>
            </a:r>
            <a:r>
              <a:rPr b="1" lang="en-US" sz="2800">
                <a:solidFill>
                  <a:srgbClr val="D5D5D5"/>
                </a:solidFill>
                <a:latin typeface="Arial"/>
                <a:ea typeface="Arial"/>
                <a:cs typeface="Arial"/>
                <a:sym typeface="Arial"/>
              </a:rPr>
              <a:t>', </a:t>
            </a:r>
            <a:endParaRPr/>
          </a:p>
          <a:p>
            <a:pPr indent="0" lvl="0" marL="0" marR="0" rtl="0" algn="l">
              <a:spcBef>
                <a:spcPts val="0"/>
              </a:spcBef>
              <a:spcAft>
                <a:spcPts val="0"/>
              </a:spcAft>
              <a:buNone/>
            </a:pPr>
            <a:r>
              <a:rPr b="1" i="0" lang="en-US" sz="2800" u="none" cap="none" strike="noStrike">
                <a:solidFill>
                  <a:srgbClr val="D5D5D5"/>
                </a:solidFill>
                <a:latin typeface="Arial"/>
                <a:ea typeface="Arial"/>
                <a:cs typeface="Arial"/>
                <a:sym typeface="Arial"/>
              </a:rPr>
              <a:t>                end = '\n</a:t>
            </a:r>
            <a:r>
              <a:rPr b="1" lang="en-US" sz="2800">
                <a:solidFill>
                  <a:srgbClr val="D5D5D5"/>
                </a:solidFill>
                <a:latin typeface="Arial"/>
                <a:ea typeface="Arial"/>
                <a:cs typeface="Arial"/>
                <a:sym typeface="Arial"/>
              </a:rPr>
              <a:t>',</a:t>
            </a:r>
            <a:endParaRPr/>
          </a:p>
          <a:p>
            <a:pPr indent="0" lvl="0" marL="0" marR="0" rtl="0" algn="l">
              <a:spcBef>
                <a:spcPts val="0"/>
              </a:spcBef>
              <a:spcAft>
                <a:spcPts val="0"/>
              </a:spcAft>
              <a:buNone/>
            </a:pPr>
            <a:r>
              <a:rPr b="1" i="0" lang="en-US" sz="2800" u="none" cap="none" strike="noStrike">
                <a:solidFill>
                  <a:srgbClr val="D5D5D5"/>
                </a:solidFill>
                <a:latin typeface="Arial"/>
                <a:ea typeface="Arial"/>
                <a:cs typeface="Arial"/>
                <a:sym typeface="Arial"/>
              </a:rPr>
              <a:t>	</a:t>
            </a:r>
            <a:r>
              <a:rPr b="1" i="0" lang="en-US" sz="2800" u="none" cap="none" strike="noStrike">
                <a:solidFill>
                  <a:srgbClr val="D5D5D5"/>
                </a:solidFill>
                <a:latin typeface="Arial"/>
                <a:ea typeface="Arial"/>
                <a:cs typeface="Arial"/>
                <a:sym typeface="Arial"/>
              </a:rPr>
              <a:t>file  =  sys.stdout,</a:t>
            </a:r>
            <a:r>
              <a:rPr b="1" i="0" lang="en-US" sz="2800" u="none" cap="none" strike="noStrike">
                <a:solidFill>
                  <a:srgbClr val="D5D5D5"/>
                </a:solidFill>
                <a:latin typeface="Arial"/>
                <a:ea typeface="Arial"/>
                <a:cs typeface="Arial"/>
                <a:sym typeface="Arial"/>
              </a:rPr>
              <a:t> </a:t>
            </a:r>
            <a:endParaRPr/>
          </a:p>
          <a:p>
            <a:pPr indent="0" lvl="0" marL="0" marR="0" rtl="0" algn="l">
              <a:spcBef>
                <a:spcPts val="0"/>
              </a:spcBef>
              <a:spcAft>
                <a:spcPts val="0"/>
              </a:spcAft>
              <a:buNone/>
            </a:pPr>
            <a:r>
              <a:rPr b="1" lang="en-US" sz="2800">
                <a:solidFill>
                  <a:srgbClr val="D5D5D5"/>
                </a:solidFill>
                <a:latin typeface="Arial"/>
                <a:ea typeface="Arial"/>
                <a:cs typeface="Arial"/>
                <a:sym typeface="Arial"/>
              </a:rPr>
              <a:t>	</a:t>
            </a:r>
            <a:r>
              <a:rPr b="1" i="0" lang="en-US" sz="2800" u="none" cap="none" strike="noStrike">
                <a:solidFill>
                  <a:srgbClr val="D5D5D5"/>
                </a:solidFill>
                <a:latin typeface="Arial"/>
                <a:ea typeface="Arial"/>
                <a:cs typeface="Arial"/>
                <a:sym typeface="Arial"/>
              </a:rPr>
              <a:t>flush = False</a:t>
            </a:r>
            <a:endParaRPr/>
          </a:p>
          <a:p>
            <a:pPr indent="0" lvl="0" marL="0" marR="0" rtl="0" algn="l">
              <a:spcBef>
                <a:spcPts val="0"/>
              </a:spcBef>
              <a:spcAft>
                <a:spcPts val="0"/>
              </a:spcAft>
              <a:buNone/>
            </a:pPr>
            <a:r>
              <a:rPr b="1" lang="en-US" sz="2800">
                <a:solidFill>
                  <a:srgbClr val="D5D5D5"/>
                </a:solidFill>
                <a:latin typeface="Arial"/>
                <a:ea typeface="Arial"/>
                <a:cs typeface="Arial"/>
                <a:sym typeface="Arial"/>
              </a:rPr>
              <a:t>             </a:t>
            </a:r>
            <a:r>
              <a:rPr b="1" i="0" lang="en-US" sz="2800" u="none" cap="none" strike="noStrike">
                <a:solidFill>
                  <a:srgbClr val="D5D5D5"/>
                </a:solidFill>
                <a:latin typeface="Arial"/>
                <a:ea typeface="Arial"/>
                <a:cs typeface="Arial"/>
                <a:sym typeface="Arial"/>
              </a:rPr>
              <a:t>)</a:t>
            </a:r>
            <a:r>
              <a:rPr b="1" i="0" lang="en-US" sz="2800" u="none" cap="none" strike="noStrike">
                <a:solidFill>
                  <a:schemeClr val="dk1"/>
                </a:solidFill>
                <a:latin typeface="Arial"/>
                <a:ea typeface="Arial"/>
                <a:cs typeface="Arial"/>
                <a:sym typeface="Arial"/>
              </a:rPr>
              <a:t>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9" name="Shape 2289"/>
        <p:cNvGrpSpPr/>
        <p:nvPr/>
      </p:nvGrpSpPr>
      <p:grpSpPr>
        <a:xfrm>
          <a:off x="0" y="0"/>
          <a:ext cx="0" cy="0"/>
          <a:chOff x="0" y="0"/>
          <a:chExt cx="0" cy="0"/>
        </a:xfrm>
      </p:grpSpPr>
      <p:sp>
        <p:nvSpPr>
          <p:cNvPr id="2290" name="Google Shape;2290;p11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1" name="Google Shape;2291;p11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2" name="Google Shape;2292;p11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293" name="Google Shape;2293;p11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4" name="Google Shape;2294;p11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95" name="Google Shape;2295;p11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296" name="Google Shape;2296;p11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97" name="Google Shape;2297;p11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298" name="Google Shape;2298;p11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299" name="Google Shape;2299;p110"/>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300" name="Google Shape;2300;p110"/>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Plotting decor</a:t>
            </a:r>
            <a:endParaRPr b="1" sz="2400">
              <a:solidFill>
                <a:srgbClr val="005064"/>
              </a:solidFill>
              <a:latin typeface="Arial"/>
              <a:ea typeface="Arial"/>
              <a:cs typeface="Arial"/>
              <a:sym typeface="Arial"/>
            </a:endParaRPr>
          </a:p>
        </p:txBody>
      </p:sp>
      <p:sp>
        <p:nvSpPr>
          <p:cNvPr id="2301" name="Google Shape;2301;p110"/>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0000FF"/>
                </a:solidFill>
                <a:latin typeface="Arial"/>
                <a:ea typeface="Arial"/>
                <a:cs typeface="Arial"/>
                <a:sym typeface="Arial"/>
              </a:rPr>
              <a:t>Decor</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302" name="Google Shape;2302;p110"/>
          <p:cNvSpPr/>
          <p:nvPr/>
        </p:nvSpPr>
        <p:spPr>
          <a:xfrm>
            <a:off x="2364495" y="1792915"/>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Title</a:t>
            </a:r>
            <a:endParaRPr/>
          </a:p>
        </p:txBody>
      </p:sp>
      <p:sp>
        <p:nvSpPr>
          <p:cNvPr id="2303" name="Google Shape;2303;p110"/>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decor – Trang trí biểu đồ</a:t>
            </a:r>
            <a:endParaRPr b="1" sz="2800">
              <a:solidFill>
                <a:schemeClr val="lt1"/>
              </a:solidFill>
              <a:latin typeface="Arial"/>
              <a:ea typeface="Arial"/>
              <a:cs typeface="Arial"/>
              <a:sym typeface="Arial"/>
            </a:endParaRPr>
          </a:p>
        </p:txBody>
      </p:sp>
      <p:sp>
        <p:nvSpPr>
          <p:cNvPr id="2304" name="Google Shape;2304;p110"/>
          <p:cNvSpPr/>
          <p:nvPr/>
        </p:nvSpPr>
        <p:spPr>
          <a:xfrm>
            <a:off x="2709512" y="2062531"/>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plt.title(“</a:t>
            </a:r>
            <a:r>
              <a:rPr b="1" lang="en-US" sz="2000">
                <a:solidFill>
                  <a:srgbClr val="FF6600"/>
                </a:solidFill>
                <a:latin typeface="Consolas"/>
                <a:ea typeface="Consolas"/>
                <a:cs typeface="Consolas"/>
                <a:sym typeface="Consolas"/>
              </a:rPr>
              <a:t>TIÊU ĐỀ</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sp>
        <p:nvSpPr>
          <p:cNvPr id="2305" name="Google Shape;2305;p110"/>
          <p:cNvSpPr/>
          <p:nvPr/>
        </p:nvSpPr>
        <p:spPr>
          <a:xfrm>
            <a:off x="2368002" y="3235258"/>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Label</a:t>
            </a:r>
            <a:endParaRPr/>
          </a:p>
        </p:txBody>
      </p:sp>
      <p:sp>
        <p:nvSpPr>
          <p:cNvPr id="2306" name="Google Shape;2306;p110"/>
          <p:cNvSpPr/>
          <p:nvPr/>
        </p:nvSpPr>
        <p:spPr>
          <a:xfrm>
            <a:off x="2709512" y="3518205"/>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plt.xlabel(“</a:t>
            </a:r>
            <a:r>
              <a:rPr b="1" lang="en-US" sz="2000">
                <a:solidFill>
                  <a:srgbClr val="FF6600"/>
                </a:solidFill>
                <a:latin typeface="Consolas"/>
                <a:ea typeface="Consolas"/>
                <a:cs typeface="Consolas"/>
                <a:sym typeface="Consolas"/>
              </a:rPr>
              <a:t>Nhãn trên trục x</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sp>
        <p:nvSpPr>
          <p:cNvPr id="2307" name="Google Shape;2307;p110"/>
          <p:cNvSpPr/>
          <p:nvPr/>
        </p:nvSpPr>
        <p:spPr>
          <a:xfrm>
            <a:off x="2709512" y="3920696"/>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plt.ylabel(“</a:t>
            </a:r>
            <a:r>
              <a:rPr b="1" lang="en-US" sz="2000">
                <a:solidFill>
                  <a:srgbClr val="FF6600"/>
                </a:solidFill>
                <a:latin typeface="Consolas"/>
                <a:ea typeface="Consolas"/>
                <a:cs typeface="Consolas"/>
                <a:sym typeface="Consolas"/>
              </a:rPr>
              <a:t>Nhãn trên trục y</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pic>
        <p:nvPicPr>
          <p:cNvPr id="2308" name="Google Shape;2308;p110"/>
          <p:cNvPicPr preferRelativeResize="0"/>
          <p:nvPr/>
        </p:nvPicPr>
        <p:blipFill rotWithShape="1">
          <a:blip r:embed="rId4">
            <a:alphaModFix/>
          </a:blip>
          <a:srcRect b="0" l="0" r="0" t="0"/>
          <a:stretch/>
        </p:blipFill>
        <p:spPr>
          <a:xfrm>
            <a:off x="7252781" y="1593811"/>
            <a:ext cx="4386225" cy="37849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2" name="Shape 2312"/>
        <p:cNvGrpSpPr/>
        <p:nvPr/>
      </p:nvGrpSpPr>
      <p:grpSpPr>
        <a:xfrm>
          <a:off x="0" y="0"/>
          <a:ext cx="0" cy="0"/>
          <a:chOff x="0" y="0"/>
          <a:chExt cx="0" cy="0"/>
        </a:xfrm>
      </p:grpSpPr>
      <p:sp>
        <p:nvSpPr>
          <p:cNvPr id="2313" name="Google Shape;2313;p11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4" name="Google Shape;2314;p11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5" name="Google Shape;2315;p11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316" name="Google Shape;2316;p11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7" name="Google Shape;2317;p11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18" name="Google Shape;2318;p11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319" name="Google Shape;2319;p11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20" name="Google Shape;2320;p11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321" name="Google Shape;2321;p11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322" name="Google Shape;2322;p111"/>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323" name="Google Shape;2323;p111"/>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Plotting decor</a:t>
            </a:r>
            <a:endParaRPr b="1" sz="2400">
              <a:solidFill>
                <a:srgbClr val="005064"/>
              </a:solidFill>
              <a:latin typeface="Arial"/>
              <a:ea typeface="Arial"/>
              <a:cs typeface="Arial"/>
              <a:sym typeface="Arial"/>
            </a:endParaRPr>
          </a:p>
        </p:txBody>
      </p:sp>
      <p:sp>
        <p:nvSpPr>
          <p:cNvPr id="2324" name="Google Shape;2324;p111"/>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0000FF"/>
                </a:solidFill>
                <a:latin typeface="Arial"/>
                <a:ea typeface="Arial"/>
                <a:cs typeface="Arial"/>
                <a:sym typeface="Arial"/>
              </a:rPr>
              <a:t>Decor</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325" name="Google Shape;2325;p111"/>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decor – Trang trí biểu đồ</a:t>
            </a:r>
            <a:endParaRPr b="1" sz="2800">
              <a:solidFill>
                <a:schemeClr val="lt1"/>
              </a:solidFill>
              <a:latin typeface="Arial"/>
              <a:ea typeface="Arial"/>
              <a:cs typeface="Arial"/>
              <a:sym typeface="Arial"/>
            </a:endParaRPr>
          </a:p>
        </p:txBody>
      </p:sp>
      <p:sp>
        <p:nvSpPr>
          <p:cNvPr id="2326" name="Google Shape;2326;p111"/>
          <p:cNvSpPr/>
          <p:nvPr/>
        </p:nvSpPr>
        <p:spPr>
          <a:xfrm>
            <a:off x="2338368" y="1735336"/>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Format font: </a:t>
            </a:r>
            <a:r>
              <a:rPr lang="en-US" sz="2000">
                <a:solidFill>
                  <a:srgbClr val="FF6600"/>
                </a:solidFill>
                <a:latin typeface="Calibri"/>
                <a:ea typeface="Calibri"/>
                <a:cs typeface="Calibri"/>
                <a:sym typeface="Calibri"/>
              </a:rPr>
              <a:t>font, font color, font size</a:t>
            </a:r>
            <a:endParaRPr/>
          </a:p>
        </p:txBody>
      </p:sp>
      <p:sp>
        <p:nvSpPr>
          <p:cNvPr id="2327" name="Google Shape;2327;p111"/>
          <p:cNvSpPr/>
          <p:nvPr/>
        </p:nvSpPr>
        <p:spPr>
          <a:xfrm>
            <a:off x="2683366" y="2148388"/>
            <a:ext cx="87372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Consolas"/>
                <a:ea typeface="Consolas"/>
                <a:cs typeface="Consolas"/>
                <a:sym typeface="Consolas"/>
              </a:rPr>
              <a:t>font</a:t>
            </a:r>
            <a:r>
              <a:rPr lang="en-US" sz="1800">
                <a:solidFill>
                  <a:schemeClr val="dk1"/>
                </a:solidFill>
                <a:latin typeface="Consolas"/>
                <a:ea typeface="Consolas"/>
                <a:cs typeface="Consolas"/>
                <a:sym typeface="Consolas"/>
              </a:rPr>
              <a:t> = {'family':</a:t>
            </a:r>
            <a:r>
              <a:rPr lang="en-US" sz="1800">
                <a:solidFill>
                  <a:srgbClr val="FF6600"/>
                </a:solidFill>
                <a:latin typeface="Consolas"/>
                <a:ea typeface="Consolas"/>
                <a:cs typeface="Consolas"/>
                <a:sym typeface="Consolas"/>
              </a:rPr>
              <a:t>'serif'</a:t>
            </a:r>
            <a:r>
              <a:rPr lang="en-US" sz="1800">
                <a:solidFill>
                  <a:schemeClr val="dk1"/>
                </a:solidFill>
                <a:latin typeface="Consolas"/>
                <a:ea typeface="Consolas"/>
                <a:cs typeface="Consolas"/>
                <a:sym typeface="Consolas"/>
              </a:rPr>
              <a:t>,'color':</a:t>
            </a:r>
            <a:r>
              <a:rPr lang="en-US" sz="1800">
                <a:solidFill>
                  <a:srgbClr val="FF6600"/>
                </a:solidFill>
                <a:latin typeface="Consolas"/>
                <a:ea typeface="Consolas"/>
                <a:cs typeface="Consolas"/>
                <a:sym typeface="Consolas"/>
              </a:rPr>
              <a:t>'blue'</a:t>
            </a:r>
            <a:r>
              <a:rPr lang="en-US" sz="1800">
                <a:solidFill>
                  <a:schemeClr val="dk1"/>
                </a:solidFill>
                <a:latin typeface="Consolas"/>
                <a:ea typeface="Consolas"/>
                <a:cs typeface="Consolas"/>
                <a:sym typeface="Consolas"/>
              </a:rPr>
              <a:t>,'size':</a:t>
            </a:r>
            <a:r>
              <a:rPr lang="en-US" sz="1800">
                <a:solidFill>
                  <a:srgbClr val="FF6600"/>
                </a:solidFill>
                <a:latin typeface="Consolas"/>
                <a:ea typeface="Consolas"/>
                <a:cs typeface="Consolas"/>
                <a:sym typeface="Consolas"/>
              </a:rPr>
              <a:t>20</a:t>
            </a:r>
            <a:r>
              <a:rPr lang="en-US" sz="1800">
                <a:solidFill>
                  <a:schemeClr val="dk1"/>
                </a:solidFill>
                <a:latin typeface="Consolas"/>
                <a:ea typeface="Consolas"/>
                <a:cs typeface="Consolas"/>
                <a:sym typeface="Consolas"/>
              </a:rPr>
              <a:t>}</a:t>
            </a:r>
            <a:endParaRPr b="1" sz="2000">
              <a:solidFill>
                <a:srgbClr val="00B050"/>
              </a:solidFill>
              <a:latin typeface="Consolas"/>
              <a:ea typeface="Consolas"/>
              <a:cs typeface="Consolas"/>
              <a:sym typeface="Consolas"/>
            </a:endParaRPr>
          </a:p>
        </p:txBody>
      </p:sp>
      <p:sp>
        <p:nvSpPr>
          <p:cNvPr id="2328" name="Google Shape;2328;p111"/>
          <p:cNvSpPr/>
          <p:nvPr/>
        </p:nvSpPr>
        <p:spPr>
          <a:xfrm>
            <a:off x="2831128" y="2564390"/>
            <a:ext cx="87372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CD"/>
                </a:solidFill>
                <a:latin typeface="Consolas"/>
                <a:ea typeface="Consolas"/>
                <a:cs typeface="Consolas"/>
                <a:sym typeface="Consolas"/>
              </a:rPr>
              <a:t>plt.</a:t>
            </a:r>
            <a:r>
              <a:rPr b="1" lang="en-US" sz="2000">
                <a:solidFill>
                  <a:srgbClr val="0000CD"/>
                </a:solidFill>
                <a:latin typeface="Consolas"/>
                <a:ea typeface="Consolas"/>
                <a:cs typeface="Consolas"/>
                <a:sym typeface="Consolas"/>
              </a:rPr>
              <a:t>title</a:t>
            </a:r>
            <a:r>
              <a:rPr lang="en-US" sz="2000">
                <a:solidFill>
                  <a:srgbClr val="0000CD"/>
                </a:solidFill>
                <a:latin typeface="Consolas"/>
                <a:ea typeface="Consolas"/>
                <a:cs typeface="Consolas"/>
                <a:sym typeface="Consolas"/>
              </a:rPr>
              <a:t>(“</a:t>
            </a:r>
            <a:r>
              <a:rPr lang="en-US" sz="2000">
                <a:solidFill>
                  <a:srgbClr val="FF6600"/>
                </a:solidFill>
                <a:latin typeface="Consolas"/>
                <a:ea typeface="Consolas"/>
                <a:cs typeface="Consolas"/>
                <a:sym typeface="Consolas"/>
              </a:rPr>
              <a:t>Tiêu đề</a:t>
            </a:r>
            <a:r>
              <a:rPr lang="en-US" sz="2000">
                <a:solidFill>
                  <a:srgbClr val="0000CD"/>
                </a:solidFill>
                <a:latin typeface="Consolas"/>
                <a:ea typeface="Consolas"/>
                <a:cs typeface="Consolas"/>
                <a:sym typeface="Consolas"/>
              </a:rPr>
              <a:t>”, </a:t>
            </a:r>
            <a:r>
              <a:rPr lang="en-US" sz="2000">
                <a:solidFill>
                  <a:srgbClr val="FF6600"/>
                </a:solidFill>
                <a:latin typeface="Consolas"/>
                <a:ea typeface="Consolas"/>
                <a:cs typeface="Consolas"/>
                <a:sym typeface="Consolas"/>
              </a:rPr>
              <a:t>fontdict</a:t>
            </a:r>
            <a:r>
              <a:rPr lang="en-US" sz="2000">
                <a:solidFill>
                  <a:srgbClr val="0000CD"/>
                </a:solidFill>
                <a:latin typeface="Consolas"/>
                <a:ea typeface="Consolas"/>
                <a:cs typeface="Consolas"/>
                <a:sym typeface="Consolas"/>
              </a:rPr>
              <a:t>=</a:t>
            </a:r>
            <a:r>
              <a:rPr lang="en-US" sz="2000">
                <a:solidFill>
                  <a:srgbClr val="FF6600"/>
                </a:solidFill>
                <a:latin typeface="Consolas"/>
                <a:ea typeface="Consolas"/>
                <a:cs typeface="Consolas"/>
                <a:sym typeface="Consolas"/>
              </a:rPr>
              <a:t>font</a:t>
            </a:r>
            <a:r>
              <a:rPr lang="en-US" sz="2000">
                <a:solidFill>
                  <a:srgbClr val="0000CD"/>
                </a:solidFill>
                <a:latin typeface="Consolas"/>
                <a:ea typeface="Consolas"/>
                <a:cs typeface="Consolas"/>
                <a:sym typeface="Consolas"/>
              </a:rPr>
              <a:t>)</a:t>
            </a:r>
            <a:endParaRPr sz="2000">
              <a:solidFill>
                <a:srgbClr val="00B050"/>
              </a:solidFill>
              <a:latin typeface="Calibri"/>
              <a:ea typeface="Calibri"/>
              <a:cs typeface="Calibri"/>
              <a:sym typeface="Calibri"/>
            </a:endParaRPr>
          </a:p>
        </p:txBody>
      </p:sp>
      <p:sp>
        <p:nvSpPr>
          <p:cNvPr id="2329" name="Google Shape;2329;p111"/>
          <p:cNvSpPr/>
          <p:nvPr/>
        </p:nvSpPr>
        <p:spPr>
          <a:xfrm>
            <a:off x="2683387" y="3041612"/>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CD"/>
                </a:solidFill>
                <a:latin typeface="Consolas"/>
                <a:ea typeface="Consolas"/>
                <a:cs typeface="Consolas"/>
                <a:sym typeface="Consolas"/>
              </a:rPr>
              <a:t>plt.</a:t>
            </a:r>
            <a:r>
              <a:rPr b="1" lang="en-US" sz="2000">
                <a:solidFill>
                  <a:srgbClr val="0000CD"/>
                </a:solidFill>
                <a:latin typeface="Consolas"/>
                <a:ea typeface="Consolas"/>
                <a:cs typeface="Consolas"/>
                <a:sym typeface="Consolas"/>
              </a:rPr>
              <a:t>xlabel</a:t>
            </a:r>
            <a:r>
              <a:rPr lang="en-US" sz="2000">
                <a:solidFill>
                  <a:srgbClr val="0000CD"/>
                </a:solidFill>
                <a:latin typeface="Consolas"/>
                <a:ea typeface="Consolas"/>
                <a:cs typeface="Consolas"/>
                <a:sym typeface="Consolas"/>
              </a:rPr>
              <a:t>(“</a:t>
            </a:r>
            <a:r>
              <a:rPr lang="en-US" sz="2000">
                <a:solidFill>
                  <a:srgbClr val="FF6600"/>
                </a:solidFill>
                <a:latin typeface="Consolas"/>
                <a:ea typeface="Consolas"/>
                <a:cs typeface="Consolas"/>
                <a:sym typeface="Consolas"/>
              </a:rPr>
              <a:t>Nhãn trên trục x</a:t>
            </a:r>
            <a:r>
              <a:rPr lang="en-US" sz="2000">
                <a:solidFill>
                  <a:srgbClr val="0000CD"/>
                </a:solidFill>
                <a:latin typeface="Consolas"/>
                <a:ea typeface="Consolas"/>
                <a:cs typeface="Consolas"/>
                <a:sym typeface="Consolas"/>
              </a:rPr>
              <a:t>”, </a:t>
            </a:r>
            <a:r>
              <a:rPr lang="en-US" sz="2000">
                <a:solidFill>
                  <a:srgbClr val="FF6600"/>
                </a:solidFill>
                <a:latin typeface="Consolas"/>
                <a:ea typeface="Consolas"/>
                <a:cs typeface="Consolas"/>
                <a:sym typeface="Consolas"/>
              </a:rPr>
              <a:t>fontdict</a:t>
            </a:r>
            <a:r>
              <a:rPr lang="en-US" sz="2000">
                <a:solidFill>
                  <a:srgbClr val="0000CD"/>
                </a:solidFill>
                <a:latin typeface="Consolas"/>
                <a:ea typeface="Consolas"/>
                <a:cs typeface="Consolas"/>
                <a:sym typeface="Consolas"/>
              </a:rPr>
              <a:t>=</a:t>
            </a:r>
            <a:r>
              <a:rPr lang="en-US" sz="2000">
                <a:solidFill>
                  <a:srgbClr val="FF6600"/>
                </a:solidFill>
                <a:latin typeface="Consolas"/>
                <a:ea typeface="Consolas"/>
                <a:cs typeface="Consolas"/>
                <a:sym typeface="Consolas"/>
              </a:rPr>
              <a:t>font</a:t>
            </a:r>
            <a:r>
              <a:rPr lang="en-US" sz="2000">
                <a:solidFill>
                  <a:srgbClr val="0000CD"/>
                </a:solidFill>
                <a:latin typeface="Consolas"/>
                <a:ea typeface="Consolas"/>
                <a:cs typeface="Consolas"/>
                <a:sym typeface="Consolas"/>
              </a:rPr>
              <a:t>)</a:t>
            </a:r>
            <a:endParaRPr sz="2000">
              <a:solidFill>
                <a:srgbClr val="00B050"/>
              </a:solidFill>
              <a:latin typeface="Calibri"/>
              <a:ea typeface="Calibri"/>
              <a:cs typeface="Calibri"/>
              <a:sym typeface="Calibri"/>
            </a:endParaRPr>
          </a:p>
        </p:txBody>
      </p:sp>
      <p:sp>
        <p:nvSpPr>
          <p:cNvPr id="2330" name="Google Shape;2330;p111"/>
          <p:cNvSpPr/>
          <p:nvPr/>
        </p:nvSpPr>
        <p:spPr>
          <a:xfrm>
            <a:off x="2334858" y="4316337"/>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Alignment: Ox: </a:t>
            </a:r>
            <a:r>
              <a:rPr lang="en-US" sz="2000">
                <a:solidFill>
                  <a:srgbClr val="FF6600"/>
                </a:solidFill>
                <a:latin typeface="Calibri"/>
                <a:ea typeface="Calibri"/>
                <a:cs typeface="Calibri"/>
                <a:sym typeface="Calibri"/>
              </a:rPr>
              <a:t>left, right, center;    </a:t>
            </a:r>
            <a:r>
              <a:rPr lang="en-US" sz="2000">
                <a:solidFill>
                  <a:srgbClr val="005064"/>
                </a:solidFill>
                <a:latin typeface="Calibri"/>
                <a:ea typeface="Calibri"/>
                <a:cs typeface="Calibri"/>
                <a:sym typeface="Calibri"/>
              </a:rPr>
              <a:t>Oy: </a:t>
            </a:r>
            <a:r>
              <a:rPr lang="en-US" sz="2000">
                <a:solidFill>
                  <a:srgbClr val="FF6600"/>
                </a:solidFill>
                <a:latin typeface="Calibri"/>
                <a:ea typeface="Calibri"/>
                <a:cs typeface="Calibri"/>
                <a:sym typeface="Calibri"/>
              </a:rPr>
              <a:t>top, center, bottom</a:t>
            </a:r>
            <a:endParaRPr/>
          </a:p>
        </p:txBody>
      </p:sp>
      <p:sp>
        <p:nvSpPr>
          <p:cNvPr id="2331" name="Google Shape;2331;p111"/>
          <p:cNvSpPr/>
          <p:nvPr/>
        </p:nvSpPr>
        <p:spPr>
          <a:xfrm>
            <a:off x="2676366" y="4804189"/>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plt.xlabel(“</a:t>
            </a:r>
            <a:r>
              <a:rPr b="1" lang="en-US" sz="2000">
                <a:solidFill>
                  <a:srgbClr val="FF6600"/>
                </a:solidFill>
                <a:latin typeface="Consolas"/>
                <a:ea typeface="Consolas"/>
                <a:cs typeface="Consolas"/>
                <a:sym typeface="Consolas"/>
              </a:rPr>
              <a:t>Nhãn trên trục x</a:t>
            </a:r>
            <a:r>
              <a:rPr b="1" lang="en-US" sz="2000">
                <a:solidFill>
                  <a:srgbClr val="0000CD"/>
                </a:solidFill>
                <a:latin typeface="Consolas"/>
                <a:ea typeface="Consolas"/>
                <a:cs typeface="Consolas"/>
                <a:sym typeface="Consolas"/>
              </a:rPr>
              <a:t>”, </a:t>
            </a:r>
            <a:r>
              <a:rPr b="1" lang="en-US" sz="2000">
                <a:solidFill>
                  <a:srgbClr val="FF6600"/>
                </a:solidFill>
                <a:latin typeface="Consolas"/>
                <a:ea typeface="Consolas"/>
                <a:cs typeface="Consolas"/>
                <a:sym typeface="Consolas"/>
              </a:rPr>
              <a:t>loc</a:t>
            </a:r>
            <a:r>
              <a:rPr b="1" lang="en-US" sz="2000">
                <a:solidFill>
                  <a:srgbClr val="0000FF"/>
                </a:solidFill>
                <a:latin typeface="Consolas"/>
                <a:ea typeface="Consolas"/>
                <a:cs typeface="Consolas"/>
                <a:sym typeface="Consolas"/>
              </a:rPr>
              <a:t>=</a:t>
            </a:r>
            <a:r>
              <a:rPr b="1" lang="en-US" sz="2000">
                <a:solidFill>
                  <a:srgbClr val="FF6600"/>
                </a:solidFill>
                <a:latin typeface="Consolas"/>
                <a:ea typeface="Consolas"/>
                <a:cs typeface="Consolas"/>
                <a:sym typeface="Consolas"/>
              </a:rPr>
              <a:t>‘left’</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sp>
        <p:nvSpPr>
          <p:cNvPr id="2332" name="Google Shape;2332;p111"/>
          <p:cNvSpPr/>
          <p:nvPr/>
        </p:nvSpPr>
        <p:spPr>
          <a:xfrm>
            <a:off x="2828768" y="3440417"/>
            <a:ext cx="87372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CD"/>
                </a:solidFill>
                <a:latin typeface="Consolas"/>
                <a:ea typeface="Consolas"/>
                <a:cs typeface="Consolas"/>
                <a:sym typeface="Consolas"/>
              </a:rPr>
              <a:t>plt.</a:t>
            </a:r>
            <a:r>
              <a:rPr b="1" lang="en-US" sz="2000">
                <a:solidFill>
                  <a:srgbClr val="0000CD"/>
                </a:solidFill>
                <a:latin typeface="Consolas"/>
                <a:ea typeface="Consolas"/>
                <a:cs typeface="Consolas"/>
                <a:sym typeface="Consolas"/>
              </a:rPr>
              <a:t>ylabel</a:t>
            </a:r>
            <a:r>
              <a:rPr lang="en-US" sz="2000">
                <a:solidFill>
                  <a:srgbClr val="0000CD"/>
                </a:solidFill>
                <a:latin typeface="Consolas"/>
                <a:ea typeface="Consolas"/>
                <a:cs typeface="Consolas"/>
                <a:sym typeface="Consolas"/>
              </a:rPr>
              <a:t>(“</a:t>
            </a:r>
            <a:r>
              <a:rPr lang="en-US" sz="2000">
                <a:solidFill>
                  <a:srgbClr val="FF6600"/>
                </a:solidFill>
                <a:latin typeface="Consolas"/>
                <a:ea typeface="Consolas"/>
                <a:cs typeface="Consolas"/>
                <a:sym typeface="Consolas"/>
              </a:rPr>
              <a:t>Nhãn trên trục y</a:t>
            </a:r>
            <a:r>
              <a:rPr lang="en-US" sz="2000">
                <a:solidFill>
                  <a:srgbClr val="0000CD"/>
                </a:solidFill>
                <a:latin typeface="Consolas"/>
                <a:ea typeface="Consolas"/>
                <a:cs typeface="Consolas"/>
                <a:sym typeface="Consolas"/>
              </a:rPr>
              <a:t>”, </a:t>
            </a:r>
            <a:r>
              <a:rPr lang="en-US" sz="2000">
                <a:solidFill>
                  <a:srgbClr val="FF6600"/>
                </a:solidFill>
                <a:latin typeface="Consolas"/>
                <a:ea typeface="Consolas"/>
                <a:cs typeface="Consolas"/>
                <a:sym typeface="Consolas"/>
              </a:rPr>
              <a:t>fontdict</a:t>
            </a:r>
            <a:r>
              <a:rPr lang="en-US" sz="2000">
                <a:solidFill>
                  <a:srgbClr val="0000CD"/>
                </a:solidFill>
                <a:latin typeface="Consolas"/>
                <a:ea typeface="Consolas"/>
                <a:cs typeface="Consolas"/>
                <a:sym typeface="Consolas"/>
              </a:rPr>
              <a:t>=</a:t>
            </a:r>
            <a:r>
              <a:rPr lang="en-US" sz="2000">
                <a:solidFill>
                  <a:srgbClr val="FF6600"/>
                </a:solidFill>
                <a:latin typeface="Consolas"/>
                <a:ea typeface="Consolas"/>
                <a:cs typeface="Consolas"/>
                <a:sym typeface="Consolas"/>
              </a:rPr>
              <a:t>font</a:t>
            </a:r>
            <a:r>
              <a:rPr lang="en-US" sz="2000">
                <a:solidFill>
                  <a:srgbClr val="0000CD"/>
                </a:solidFill>
                <a:latin typeface="Consolas"/>
                <a:ea typeface="Consolas"/>
                <a:cs typeface="Consolas"/>
                <a:sym typeface="Consolas"/>
              </a:rPr>
              <a:t>)</a:t>
            </a:r>
            <a:endParaRPr sz="2000">
              <a:solidFill>
                <a:srgbClr val="00B050"/>
              </a:solidFill>
              <a:latin typeface="Calibri"/>
              <a:ea typeface="Calibri"/>
              <a:cs typeface="Calibri"/>
              <a:sym typeface="Calibri"/>
            </a:endParaRPr>
          </a:p>
        </p:txBody>
      </p:sp>
      <p:sp>
        <p:nvSpPr>
          <p:cNvPr id="2333" name="Google Shape;2333;p111"/>
          <p:cNvSpPr/>
          <p:nvPr/>
        </p:nvSpPr>
        <p:spPr>
          <a:xfrm>
            <a:off x="2676366" y="5295247"/>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plt.ylabel(“</a:t>
            </a:r>
            <a:r>
              <a:rPr b="1" lang="en-US" sz="2000">
                <a:solidFill>
                  <a:srgbClr val="FF6600"/>
                </a:solidFill>
                <a:latin typeface="Consolas"/>
                <a:ea typeface="Consolas"/>
                <a:cs typeface="Consolas"/>
                <a:sym typeface="Consolas"/>
              </a:rPr>
              <a:t>Nhãn trên trục y</a:t>
            </a:r>
            <a:r>
              <a:rPr b="1" lang="en-US" sz="2000">
                <a:solidFill>
                  <a:srgbClr val="0000CD"/>
                </a:solidFill>
                <a:latin typeface="Consolas"/>
                <a:ea typeface="Consolas"/>
                <a:cs typeface="Consolas"/>
                <a:sym typeface="Consolas"/>
              </a:rPr>
              <a:t>”, </a:t>
            </a:r>
            <a:r>
              <a:rPr b="1" lang="en-US" sz="2000">
                <a:solidFill>
                  <a:srgbClr val="FF6600"/>
                </a:solidFill>
                <a:latin typeface="Consolas"/>
                <a:ea typeface="Consolas"/>
                <a:cs typeface="Consolas"/>
                <a:sym typeface="Consolas"/>
              </a:rPr>
              <a:t>loc</a:t>
            </a:r>
            <a:r>
              <a:rPr b="1" lang="en-US" sz="2000">
                <a:solidFill>
                  <a:srgbClr val="0000FF"/>
                </a:solidFill>
                <a:latin typeface="Consolas"/>
                <a:ea typeface="Consolas"/>
                <a:cs typeface="Consolas"/>
                <a:sym typeface="Consolas"/>
              </a:rPr>
              <a:t>=</a:t>
            </a:r>
            <a:r>
              <a:rPr b="1" lang="en-US" sz="2000">
                <a:solidFill>
                  <a:srgbClr val="FF6600"/>
                </a:solidFill>
                <a:latin typeface="Consolas"/>
                <a:ea typeface="Consolas"/>
                <a:cs typeface="Consolas"/>
                <a:sym typeface="Consolas"/>
              </a:rPr>
              <a:t>‘top’</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sp>
        <p:nvSpPr>
          <p:cNvPr id="2334" name="Google Shape;2334;p111"/>
          <p:cNvSpPr/>
          <p:nvPr/>
        </p:nvSpPr>
        <p:spPr>
          <a:xfrm>
            <a:off x="3212421" y="273366"/>
            <a:ext cx="8903100" cy="609300"/>
          </a:xfrm>
          <a:prstGeom prst="rect">
            <a:avLst/>
          </a:prstGeom>
          <a:noFill/>
          <a:ln>
            <a:noFill/>
          </a:ln>
        </p:spPr>
        <p:txBody>
          <a:bodyPr anchorCtr="0" anchor="t" bIns="45700" lIns="91425" spcFirstLastPara="1" rIns="91425" wrap="square" tIns="45700">
            <a:no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decor – Trang trí biểu đồ</a:t>
            </a:r>
            <a:endParaRPr b="1" sz="2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8" name="Shape 2338"/>
        <p:cNvGrpSpPr/>
        <p:nvPr/>
      </p:nvGrpSpPr>
      <p:grpSpPr>
        <a:xfrm>
          <a:off x="0" y="0"/>
          <a:ext cx="0" cy="0"/>
          <a:chOff x="0" y="0"/>
          <a:chExt cx="0" cy="0"/>
        </a:xfrm>
      </p:grpSpPr>
      <p:sp>
        <p:nvSpPr>
          <p:cNvPr id="2339" name="Google Shape;2339;p11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0" name="Google Shape;2340;p11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1" name="Google Shape;2341;p11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342" name="Google Shape;2342;p11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3" name="Google Shape;2343;p11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44" name="Google Shape;2344;p11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345" name="Google Shape;2345;p11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46" name="Google Shape;2346;p11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347" name="Google Shape;2347;p11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348" name="Google Shape;2348;p112"/>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349" name="Google Shape;2349;p112"/>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Plotting decor</a:t>
            </a:r>
            <a:endParaRPr b="1" sz="2400">
              <a:solidFill>
                <a:srgbClr val="005064"/>
              </a:solidFill>
              <a:latin typeface="Arial"/>
              <a:ea typeface="Arial"/>
              <a:cs typeface="Arial"/>
              <a:sym typeface="Arial"/>
            </a:endParaRPr>
          </a:p>
        </p:txBody>
      </p:sp>
      <p:sp>
        <p:nvSpPr>
          <p:cNvPr id="2350" name="Google Shape;2350;p112"/>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0000FF"/>
                </a:solidFill>
                <a:latin typeface="Arial"/>
                <a:ea typeface="Arial"/>
                <a:cs typeface="Arial"/>
                <a:sym typeface="Arial"/>
              </a:rPr>
              <a:t>Decor</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351" name="Google Shape;2351;p112"/>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decor – Trang trí biểu đồ</a:t>
            </a:r>
            <a:endParaRPr b="1" sz="2800">
              <a:solidFill>
                <a:schemeClr val="lt1"/>
              </a:solidFill>
              <a:latin typeface="Arial"/>
              <a:ea typeface="Arial"/>
              <a:cs typeface="Arial"/>
              <a:sym typeface="Arial"/>
            </a:endParaRPr>
          </a:p>
        </p:txBody>
      </p:sp>
      <p:sp>
        <p:nvSpPr>
          <p:cNvPr id="2352" name="Google Shape;2352;p112"/>
          <p:cNvSpPr/>
          <p:nvPr/>
        </p:nvSpPr>
        <p:spPr>
          <a:xfrm>
            <a:off x="2354739" y="1616325"/>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Markers</a:t>
            </a:r>
            <a:endParaRPr/>
          </a:p>
        </p:txBody>
      </p:sp>
      <p:sp>
        <p:nvSpPr>
          <p:cNvPr id="2353" name="Google Shape;2353;p112"/>
          <p:cNvSpPr/>
          <p:nvPr/>
        </p:nvSpPr>
        <p:spPr>
          <a:xfrm>
            <a:off x="2640685" y="1906298"/>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plt.plot(x, y, </a:t>
            </a:r>
            <a:r>
              <a:rPr b="1" lang="en-US" sz="2000">
                <a:solidFill>
                  <a:srgbClr val="FF6600"/>
                </a:solidFill>
                <a:latin typeface="Consolas"/>
                <a:ea typeface="Consolas"/>
                <a:cs typeface="Consolas"/>
                <a:sym typeface="Consolas"/>
              </a:rPr>
              <a:t>marker=‘o’</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sp>
        <p:nvSpPr>
          <p:cNvPr id="2354" name="Google Shape;2354;p112"/>
          <p:cNvSpPr/>
          <p:nvPr/>
        </p:nvSpPr>
        <p:spPr>
          <a:xfrm>
            <a:off x="2332271" y="3432739"/>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Line</a:t>
            </a:r>
            <a:endParaRPr/>
          </a:p>
        </p:txBody>
      </p:sp>
      <p:sp>
        <p:nvSpPr>
          <p:cNvPr id="2355" name="Google Shape;2355;p112"/>
          <p:cNvSpPr/>
          <p:nvPr/>
        </p:nvSpPr>
        <p:spPr>
          <a:xfrm>
            <a:off x="2640683" y="2293366"/>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plt.plot(x, y, </a:t>
            </a:r>
            <a:r>
              <a:rPr b="1" lang="en-US" sz="2000">
                <a:solidFill>
                  <a:srgbClr val="0000FF"/>
                </a:solidFill>
                <a:latin typeface="Consolas"/>
                <a:ea typeface="Consolas"/>
                <a:cs typeface="Consolas"/>
                <a:sym typeface="Consolas"/>
              </a:rPr>
              <a:t>marker=</a:t>
            </a:r>
            <a:r>
              <a:rPr b="1" lang="en-US" sz="2000">
                <a:solidFill>
                  <a:srgbClr val="FF6600"/>
                </a:solidFill>
                <a:latin typeface="Consolas"/>
                <a:ea typeface="Consolas"/>
                <a:cs typeface="Consolas"/>
                <a:sym typeface="Consolas"/>
              </a:rPr>
              <a:t>‘o’</a:t>
            </a:r>
            <a:r>
              <a:rPr b="1" lang="en-US" sz="2000">
                <a:solidFill>
                  <a:srgbClr val="0000FF"/>
                </a:solidFill>
                <a:latin typeface="Consolas"/>
                <a:ea typeface="Consolas"/>
                <a:cs typeface="Consolas"/>
                <a:sym typeface="Consolas"/>
              </a:rPr>
              <a:t>, ms</a:t>
            </a:r>
            <a:r>
              <a:rPr b="1" lang="en-US" sz="2000">
                <a:solidFill>
                  <a:srgbClr val="FF6600"/>
                </a:solidFill>
                <a:latin typeface="Consolas"/>
                <a:ea typeface="Consolas"/>
                <a:cs typeface="Consolas"/>
                <a:sym typeface="Consolas"/>
              </a:rPr>
              <a:t>=20</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sp>
        <p:nvSpPr>
          <p:cNvPr id="2356" name="Google Shape;2356;p112"/>
          <p:cNvSpPr/>
          <p:nvPr/>
        </p:nvSpPr>
        <p:spPr>
          <a:xfrm>
            <a:off x="2946806" y="2731995"/>
            <a:ext cx="87372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plt.plot(x, y, </a:t>
            </a:r>
            <a:r>
              <a:rPr b="1" lang="en-US" sz="2000">
                <a:solidFill>
                  <a:srgbClr val="0000FF"/>
                </a:solidFill>
                <a:latin typeface="Consolas"/>
                <a:ea typeface="Consolas"/>
                <a:cs typeface="Consolas"/>
                <a:sym typeface="Consolas"/>
              </a:rPr>
              <a:t>marker=</a:t>
            </a:r>
            <a:r>
              <a:rPr b="1" lang="en-US" sz="2000">
                <a:solidFill>
                  <a:srgbClr val="FF6600"/>
                </a:solidFill>
                <a:latin typeface="Consolas"/>
                <a:ea typeface="Consolas"/>
                <a:cs typeface="Consolas"/>
                <a:sym typeface="Consolas"/>
              </a:rPr>
              <a:t>‘o’</a:t>
            </a:r>
            <a:r>
              <a:rPr b="1" lang="en-US" sz="2000">
                <a:solidFill>
                  <a:srgbClr val="0000FF"/>
                </a:solidFill>
                <a:latin typeface="Consolas"/>
                <a:ea typeface="Consolas"/>
                <a:cs typeface="Consolas"/>
                <a:sym typeface="Consolas"/>
              </a:rPr>
              <a:t>, ms</a:t>
            </a:r>
            <a:r>
              <a:rPr b="1" lang="en-US" sz="2000">
                <a:solidFill>
                  <a:srgbClr val="FF6600"/>
                </a:solidFill>
                <a:latin typeface="Consolas"/>
                <a:ea typeface="Consolas"/>
                <a:cs typeface="Consolas"/>
                <a:sym typeface="Consolas"/>
              </a:rPr>
              <a:t>=20, </a:t>
            </a:r>
            <a:r>
              <a:rPr b="1" lang="en-US" sz="2000">
                <a:solidFill>
                  <a:srgbClr val="0000FF"/>
                </a:solidFill>
                <a:latin typeface="Consolas"/>
                <a:ea typeface="Consolas"/>
                <a:cs typeface="Consolas"/>
                <a:sym typeface="Consolas"/>
              </a:rPr>
              <a:t>mec</a:t>
            </a:r>
            <a:r>
              <a:rPr b="1" lang="en-US" sz="2000">
                <a:solidFill>
                  <a:srgbClr val="FF6600"/>
                </a:solidFill>
                <a:latin typeface="Consolas"/>
                <a:ea typeface="Consolas"/>
                <a:cs typeface="Consolas"/>
                <a:sym typeface="Consolas"/>
              </a:rPr>
              <a:t> = ‘r’, </a:t>
            </a:r>
            <a:r>
              <a:rPr b="1" lang="en-US" sz="2000">
                <a:solidFill>
                  <a:srgbClr val="0000FF"/>
                </a:solidFill>
                <a:latin typeface="Consolas"/>
                <a:ea typeface="Consolas"/>
                <a:cs typeface="Consolas"/>
                <a:sym typeface="Consolas"/>
              </a:rPr>
              <a:t>mfc</a:t>
            </a:r>
            <a:r>
              <a:rPr b="1" lang="en-US" sz="2000">
                <a:solidFill>
                  <a:srgbClr val="FF6600"/>
                </a:solidFill>
                <a:latin typeface="Consolas"/>
                <a:ea typeface="Consolas"/>
                <a:cs typeface="Consolas"/>
                <a:sym typeface="Consolas"/>
              </a:rPr>
              <a:t>=‘b’</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sp>
        <p:nvSpPr>
          <p:cNvPr id="2357" name="Google Shape;2357;p112"/>
          <p:cNvSpPr/>
          <p:nvPr/>
        </p:nvSpPr>
        <p:spPr>
          <a:xfrm>
            <a:off x="2673777" y="3828084"/>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plt.plot(x, y, </a:t>
            </a:r>
            <a:r>
              <a:rPr b="1" lang="en-US" sz="2000">
                <a:solidFill>
                  <a:srgbClr val="FF6600"/>
                </a:solidFill>
                <a:latin typeface="Consolas"/>
                <a:ea typeface="Consolas"/>
                <a:cs typeface="Consolas"/>
                <a:sym typeface="Consolas"/>
              </a:rPr>
              <a:t>linestyle=‘dotted’</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pic>
        <p:nvPicPr>
          <p:cNvPr id="2358" name="Google Shape;2358;p112"/>
          <p:cNvPicPr preferRelativeResize="0"/>
          <p:nvPr/>
        </p:nvPicPr>
        <p:blipFill rotWithShape="1">
          <a:blip r:embed="rId4">
            <a:alphaModFix/>
          </a:blip>
          <a:srcRect b="0" l="0" r="0" t="0"/>
          <a:stretch/>
        </p:blipFill>
        <p:spPr>
          <a:xfrm>
            <a:off x="9150333" y="3652956"/>
            <a:ext cx="2533650" cy="2476500"/>
          </a:xfrm>
          <a:prstGeom prst="rect">
            <a:avLst/>
          </a:prstGeom>
          <a:noFill/>
          <a:ln>
            <a:noFill/>
          </a:ln>
        </p:spPr>
      </p:pic>
      <p:sp>
        <p:nvSpPr>
          <p:cNvPr id="2359" name="Google Shape;2359;p112"/>
          <p:cNvSpPr/>
          <p:nvPr/>
        </p:nvSpPr>
        <p:spPr>
          <a:xfrm>
            <a:off x="2640677" y="4234611"/>
            <a:ext cx="87372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plt.plot(x, y, </a:t>
            </a:r>
            <a:r>
              <a:rPr b="1" lang="en-US" sz="2000">
                <a:solidFill>
                  <a:srgbClr val="FF6600"/>
                </a:solidFill>
                <a:latin typeface="Consolas"/>
                <a:ea typeface="Consolas"/>
                <a:cs typeface="Consolas"/>
                <a:sym typeface="Consolas"/>
              </a:rPr>
              <a:t>ls=‘:’</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sp>
        <p:nvSpPr>
          <p:cNvPr id="2360" name="Google Shape;2360;p112"/>
          <p:cNvSpPr/>
          <p:nvPr/>
        </p:nvSpPr>
        <p:spPr>
          <a:xfrm>
            <a:off x="2640681" y="4716926"/>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plt.plot(x, y, </a:t>
            </a:r>
            <a:r>
              <a:rPr b="1" lang="en-US" sz="2000">
                <a:solidFill>
                  <a:srgbClr val="FF6600"/>
                </a:solidFill>
                <a:latin typeface="Consolas"/>
                <a:ea typeface="Consolas"/>
                <a:cs typeface="Consolas"/>
                <a:sym typeface="Consolas"/>
              </a:rPr>
              <a:t>ls=‘:’, color=‘r’</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sp>
        <p:nvSpPr>
          <p:cNvPr id="2361" name="Google Shape;2361;p112"/>
          <p:cNvSpPr/>
          <p:nvPr/>
        </p:nvSpPr>
        <p:spPr>
          <a:xfrm>
            <a:off x="2228864" y="5432565"/>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Marker | Line | Color</a:t>
            </a:r>
            <a:endParaRPr/>
          </a:p>
        </p:txBody>
      </p:sp>
      <p:sp>
        <p:nvSpPr>
          <p:cNvPr id="2362" name="Google Shape;2362;p112"/>
          <p:cNvSpPr/>
          <p:nvPr/>
        </p:nvSpPr>
        <p:spPr>
          <a:xfrm>
            <a:off x="2673777" y="5737099"/>
            <a:ext cx="87371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plt.plot(x, y, </a:t>
            </a:r>
            <a:r>
              <a:rPr b="1" lang="en-US" sz="2000">
                <a:solidFill>
                  <a:srgbClr val="FF6600"/>
                </a:solidFill>
                <a:latin typeface="Consolas"/>
                <a:ea typeface="Consolas"/>
                <a:cs typeface="Consolas"/>
                <a:sym typeface="Consolas"/>
              </a:rPr>
              <a:t>‘o:r’</a:t>
            </a:r>
            <a:r>
              <a:rPr b="1" lang="en-US" sz="2000">
                <a:solidFill>
                  <a:srgbClr val="0000CD"/>
                </a:solidFill>
                <a:latin typeface="Consolas"/>
                <a:ea typeface="Consolas"/>
                <a:cs typeface="Consolas"/>
                <a:sym typeface="Consolas"/>
              </a:rPr>
              <a:t>)</a:t>
            </a:r>
            <a:endParaRPr b="1" sz="2000">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6" name="Shape 2366"/>
        <p:cNvGrpSpPr/>
        <p:nvPr/>
      </p:nvGrpSpPr>
      <p:grpSpPr>
        <a:xfrm>
          <a:off x="0" y="0"/>
          <a:ext cx="0" cy="0"/>
          <a:chOff x="0" y="0"/>
          <a:chExt cx="0" cy="0"/>
        </a:xfrm>
      </p:grpSpPr>
      <p:sp>
        <p:nvSpPr>
          <p:cNvPr id="2367" name="Google Shape;2367;p11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8" name="Google Shape;2368;p11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9" name="Google Shape;2369;p11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370" name="Google Shape;2370;p11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1" name="Google Shape;2371;p11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72" name="Google Shape;2372;p11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373" name="Google Shape;2373;p11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74" name="Google Shape;2374;p11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375" name="Google Shape;2375;p11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376" name="Google Shape;2376;p113"/>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377" name="Google Shape;2377;p113"/>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Plotting decor</a:t>
            </a:r>
            <a:endParaRPr b="1" sz="2400">
              <a:solidFill>
                <a:srgbClr val="005064"/>
              </a:solidFill>
              <a:latin typeface="Arial"/>
              <a:ea typeface="Arial"/>
              <a:cs typeface="Arial"/>
              <a:sym typeface="Arial"/>
            </a:endParaRPr>
          </a:p>
        </p:txBody>
      </p:sp>
      <p:sp>
        <p:nvSpPr>
          <p:cNvPr id="2378" name="Google Shape;2378;p113"/>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0000FF"/>
                </a:solidFill>
                <a:latin typeface="Arial"/>
                <a:ea typeface="Arial"/>
                <a:cs typeface="Arial"/>
                <a:sym typeface="Arial"/>
              </a:rPr>
              <a:t>Decor</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379" name="Google Shape;2379;p113"/>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decor – Trang trí biểu đồ</a:t>
            </a:r>
            <a:endParaRPr b="1" sz="2800">
              <a:solidFill>
                <a:schemeClr val="lt1"/>
              </a:solidFill>
              <a:latin typeface="Arial"/>
              <a:ea typeface="Arial"/>
              <a:cs typeface="Arial"/>
              <a:sym typeface="Arial"/>
            </a:endParaRPr>
          </a:p>
        </p:txBody>
      </p:sp>
      <p:sp>
        <p:nvSpPr>
          <p:cNvPr id="2380" name="Google Shape;2380;p113"/>
          <p:cNvSpPr/>
          <p:nvPr/>
        </p:nvSpPr>
        <p:spPr>
          <a:xfrm>
            <a:off x="2341679" y="1814258"/>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Grid</a:t>
            </a:r>
            <a:endParaRPr/>
          </a:p>
        </p:txBody>
      </p:sp>
      <p:sp>
        <p:nvSpPr>
          <p:cNvPr id="2381" name="Google Shape;2381;p113"/>
          <p:cNvSpPr/>
          <p:nvPr/>
        </p:nvSpPr>
        <p:spPr>
          <a:xfrm>
            <a:off x="2683189" y="2105220"/>
            <a:ext cx="8737175" cy="5029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plt.grid()</a:t>
            </a:r>
            <a:endParaRPr b="1" sz="2000">
              <a:solidFill>
                <a:srgbClr val="00B050"/>
              </a:solidFill>
              <a:latin typeface="Calibri"/>
              <a:ea typeface="Calibri"/>
              <a:cs typeface="Calibri"/>
              <a:sym typeface="Calibri"/>
            </a:endParaRPr>
          </a:p>
        </p:txBody>
      </p:sp>
      <p:sp>
        <p:nvSpPr>
          <p:cNvPr id="2382" name="Google Shape;2382;p113"/>
          <p:cNvSpPr/>
          <p:nvPr/>
        </p:nvSpPr>
        <p:spPr>
          <a:xfrm>
            <a:off x="2683189" y="2780251"/>
            <a:ext cx="2717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onsolas"/>
                <a:ea typeface="Consolas"/>
                <a:cs typeface="Consolas"/>
                <a:sym typeface="Consolas"/>
              </a:rPr>
              <a:t>plt.grid(axis = </a:t>
            </a:r>
            <a:r>
              <a:rPr b="1" lang="en-US" sz="1800">
                <a:solidFill>
                  <a:srgbClr val="A52A2A"/>
                </a:solidFill>
                <a:latin typeface="Consolas"/>
                <a:ea typeface="Consolas"/>
                <a:cs typeface="Consolas"/>
                <a:sym typeface="Consolas"/>
              </a:rPr>
              <a:t>'x'</a:t>
            </a:r>
            <a:r>
              <a:rPr b="1" lang="en-US" sz="1800">
                <a:solidFill>
                  <a:srgbClr val="000000"/>
                </a:solidFill>
                <a:latin typeface="Consolas"/>
                <a:ea typeface="Consolas"/>
                <a:cs typeface="Consolas"/>
                <a:sym typeface="Consolas"/>
              </a:rPr>
              <a:t>)</a:t>
            </a:r>
            <a:endParaRPr b="1" sz="1800">
              <a:solidFill>
                <a:schemeClr val="dk1"/>
              </a:solidFill>
              <a:latin typeface="Calibri"/>
              <a:ea typeface="Calibri"/>
              <a:cs typeface="Calibri"/>
              <a:sym typeface="Calibri"/>
            </a:endParaRPr>
          </a:p>
        </p:txBody>
      </p:sp>
      <p:sp>
        <p:nvSpPr>
          <p:cNvPr id="2383" name="Google Shape;2383;p113"/>
          <p:cNvSpPr/>
          <p:nvPr/>
        </p:nvSpPr>
        <p:spPr>
          <a:xfrm>
            <a:off x="2683188" y="3264331"/>
            <a:ext cx="2717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onsolas"/>
                <a:ea typeface="Consolas"/>
                <a:cs typeface="Consolas"/>
                <a:sym typeface="Consolas"/>
              </a:rPr>
              <a:t>plt.grid(axis = </a:t>
            </a:r>
            <a:r>
              <a:rPr b="1" lang="en-US" sz="1800">
                <a:solidFill>
                  <a:srgbClr val="A52A2A"/>
                </a:solidFill>
                <a:latin typeface="Consolas"/>
                <a:ea typeface="Consolas"/>
                <a:cs typeface="Consolas"/>
                <a:sym typeface="Consolas"/>
              </a:rPr>
              <a:t>‘y'</a:t>
            </a:r>
            <a:r>
              <a:rPr b="1" lang="en-US" sz="1800">
                <a:solidFill>
                  <a:srgbClr val="000000"/>
                </a:solidFill>
                <a:latin typeface="Consolas"/>
                <a:ea typeface="Consolas"/>
                <a:cs typeface="Consolas"/>
                <a:sym typeface="Consolas"/>
              </a:rPr>
              <a:t>)</a:t>
            </a:r>
            <a:endParaRPr b="1" sz="1800">
              <a:solidFill>
                <a:schemeClr val="dk1"/>
              </a:solidFill>
              <a:latin typeface="Calibri"/>
              <a:ea typeface="Calibri"/>
              <a:cs typeface="Calibri"/>
              <a:sym typeface="Calibri"/>
            </a:endParaRPr>
          </a:p>
        </p:txBody>
      </p:sp>
      <p:sp>
        <p:nvSpPr>
          <p:cNvPr id="2384" name="Google Shape;2384;p113"/>
          <p:cNvSpPr/>
          <p:nvPr/>
        </p:nvSpPr>
        <p:spPr>
          <a:xfrm>
            <a:off x="2683188" y="3778117"/>
            <a:ext cx="8737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onsolas"/>
                <a:ea typeface="Consolas"/>
                <a:cs typeface="Consolas"/>
                <a:sym typeface="Consolas"/>
              </a:rPr>
              <a:t>plt.grid(color = </a:t>
            </a:r>
            <a:r>
              <a:rPr b="1" lang="en-US" sz="1800">
                <a:solidFill>
                  <a:srgbClr val="A52A2A"/>
                </a:solidFill>
                <a:latin typeface="Consolas"/>
                <a:ea typeface="Consolas"/>
                <a:cs typeface="Consolas"/>
                <a:sym typeface="Consolas"/>
              </a:rPr>
              <a:t>'g'</a:t>
            </a:r>
            <a:r>
              <a:rPr b="1" lang="en-US" sz="1800">
                <a:solidFill>
                  <a:srgbClr val="000000"/>
                </a:solidFill>
                <a:latin typeface="Consolas"/>
                <a:ea typeface="Consolas"/>
                <a:cs typeface="Consolas"/>
                <a:sym typeface="Consolas"/>
              </a:rPr>
              <a:t>, linestyle = </a:t>
            </a:r>
            <a:r>
              <a:rPr b="1" lang="en-US" sz="1800">
                <a:solidFill>
                  <a:srgbClr val="A52A2A"/>
                </a:solidFill>
                <a:latin typeface="Consolas"/>
                <a:ea typeface="Consolas"/>
                <a:cs typeface="Consolas"/>
                <a:sym typeface="Consolas"/>
              </a:rPr>
              <a:t>'--'</a:t>
            </a:r>
            <a:r>
              <a:rPr b="1" lang="en-US" sz="1800">
                <a:solidFill>
                  <a:srgbClr val="000000"/>
                </a:solidFill>
                <a:latin typeface="Consolas"/>
                <a:ea typeface="Consolas"/>
                <a:cs typeface="Consolas"/>
                <a:sym typeface="Consolas"/>
              </a:rPr>
              <a:t>, linewidth = </a:t>
            </a:r>
            <a:r>
              <a:rPr b="1" lang="en-US" sz="1800">
                <a:solidFill>
                  <a:srgbClr val="FF0000"/>
                </a:solidFill>
                <a:latin typeface="Consolas"/>
                <a:ea typeface="Consolas"/>
                <a:cs typeface="Consolas"/>
                <a:sym typeface="Consolas"/>
              </a:rPr>
              <a:t>0.5</a:t>
            </a:r>
            <a:r>
              <a:rPr b="1" lang="en-US" sz="1800">
                <a:solidFill>
                  <a:srgbClr val="000000"/>
                </a:solidFill>
                <a:latin typeface="Consolas"/>
                <a:ea typeface="Consolas"/>
                <a:cs typeface="Consolas"/>
                <a:sym typeface="Consolas"/>
              </a:rPr>
              <a:t>)</a:t>
            </a:r>
            <a:endParaRPr b="1" sz="1800">
              <a:solidFill>
                <a:schemeClr val="dk1"/>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8" name="Shape 2388"/>
        <p:cNvGrpSpPr/>
        <p:nvPr/>
      </p:nvGrpSpPr>
      <p:grpSpPr>
        <a:xfrm>
          <a:off x="0" y="0"/>
          <a:ext cx="0" cy="0"/>
          <a:chOff x="0" y="0"/>
          <a:chExt cx="0" cy="0"/>
        </a:xfrm>
      </p:grpSpPr>
      <p:sp>
        <p:nvSpPr>
          <p:cNvPr id="2389" name="Google Shape;2389;p11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0" name="Google Shape;2390;p11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1" name="Google Shape;2391;p11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392" name="Google Shape;2392;p11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3" name="Google Shape;2393;p11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94" name="Google Shape;2394;p11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395" name="Google Shape;2395;p11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96" name="Google Shape;2396;p11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397" name="Google Shape;2397;p11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398" name="Google Shape;2398;p114"/>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399" name="Google Shape;2399;p114"/>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C00000"/>
              </a:buClr>
              <a:buSzPts val="2400"/>
              <a:buFont typeface="Arial"/>
              <a:buChar char="•"/>
            </a:pPr>
            <a:r>
              <a:rPr b="1" lang="en-US" sz="2400">
                <a:solidFill>
                  <a:srgbClr val="C00000"/>
                </a:solidFill>
                <a:latin typeface="Calibri"/>
                <a:ea typeface="Calibri"/>
                <a:cs typeface="Calibri"/>
                <a:sym typeface="Calibri"/>
              </a:rPr>
              <a:t>🕮 BÀI TẬP 6.2</a:t>
            </a:r>
            <a:endParaRPr b="1" sz="2400">
              <a:solidFill>
                <a:srgbClr val="C00000"/>
              </a:solidFill>
              <a:latin typeface="Arial"/>
              <a:ea typeface="Arial"/>
              <a:cs typeface="Arial"/>
              <a:sym typeface="Arial"/>
            </a:endParaRPr>
          </a:p>
        </p:txBody>
      </p:sp>
      <p:sp>
        <p:nvSpPr>
          <p:cNvPr id="2400" name="Google Shape;2400;p114"/>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0000FF"/>
                </a:solidFill>
                <a:latin typeface="Arial"/>
                <a:ea typeface="Arial"/>
                <a:cs typeface="Arial"/>
                <a:sym typeface="Arial"/>
              </a:rPr>
              <a:t>Decor</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401" name="Google Shape;2401;p114"/>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decor – Trang trí biểu đồ</a:t>
            </a:r>
            <a:endParaRPr b="1" sz="2800">
              <a:solidFill>
                <a:schemeClr val="lt1"/>
              </a:solidFill>
              <a:latin typeface="Arial"/>
              <a:ea typeface="Arial"/>
              <a:cs typeface="Arial"/>
              <a:sym typeface="Arial"/>
            </a:endParaRPr>
          </a:p>
        </p:txBody>
      </p:sp>
      <p:sp>
        <p:nvSpPr>
          <p:cNvPr id="2402" name="Google Shape;2402;p114"/>
          <p:cNvSpPr/>
          <p:nvPr/>
        </p:nvSpPr>
        <p:spPr>
          <a:xfrm>
            <a:off x="2341679" y="1798677"/>
            <a:ext cx="9078685" cy="343492"/>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200"/>
              <a:buFont typeface="Courier New"/>
              <a:buChar char="o"/>
            </a:pPr>
            <a:r>
              <a:rPr lang="en-US" sz="2200">
                <a:solidFill>
                  <a:srgbClr val="005064"/>
                </a:solidFill>
                <a:latin typeface="Calibri"/>
                <a:ea typeface="Calibri"/>
                <a:cs typeface="Calibri"/>
                <a:sym typeface="Calibri"/>
              </a:rPr>
              <a:t>Vẽ đồ thị hàm sin trên đoạn -10, 10</a:t>
            </a:r>
            <a:endParaRPr/>
          </a:p>
        </p:txBody>
      </p:sp>
      <p:sp>
        <p:nvSpPr>
          <p:cNvPr id="2403" name="Google Shape;2403;p114"/>
          <p:cNvSpPr/>
          <p:nvPr/>
        </p:nvSpPr>
        <p:spPr>
          <a:xfrm>
            <a:off x="2341679" y="2366439"/>
            <a:ext cx="9078685" cy="3003899"/>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200"/>
              <a:buFont typeface="Courier New"/>
              <a:buChar char="o"/>
            </a:pPr>
            <a:r>
              <a:rPr lang="en-US" sz="2200">
                <a:solidFill>
                  <a:srgbClr val="005064"/>
                </a:solidFill>
                <a:latin typeface="Calibri"/>
                <a:ea typeface="Calibri"/>
                <a:cs typeface="Calibri"/>
                <a:sym typeface="Calibri"/>
              </a:rPr>
              <a:t>Trang trí đồ thị:</a:t>
            </a:r>
            <a:endParaRPr/>
          </a:p>
          <a:p>
            <a:pPr indent="-342900" lvl="1" marL="800100" marR="0" rtl="0" algn="just">
              <a:lnSpc>
                <a:spcPct val="110000"/>
              </a:lnSpc>
              <a:spcBef>
                <a:spcPts val="1200"/>
              </a:spcBef>
              <a:spcAft>
                <a:spcPts val="0"/>
              </a:spcAft>
              <a:buClr>
                <a:srgbClr val="005064"/>
              </a:buClr>
              <a:buSzPts val="2200"/>
              <a:buFont typeface="Calibri"/>
              <a:buChar char="-"/>
            </a:pPr>
            <a:r>
              <a:rPr b="0" i="0" lang="en-US" sz="2200" u="none" cap="none" strike="noStrike">
                <a:solidFill>
                  <a:srgbClr val="005064"/>
                </a:solidFill>
                <a:latin typeface="Calibri"/>
                <a:ea typeface="Calibri"/>
                <a:cs typeface="Calibri"/>
                <a:sym typeface="Calibri"/>
              </a:rPr>
              <a:t>Đặt Tile, xLabel, yLabel tùy ý</a:t>
            </a:r>
            <a:endParaRPr/>
          </a:p>
          <a:p>
            <a:pPr indent="-342900" lvl="1" marL="800100" marR="0" rtl="0" algn="just">
              <a:lnSpc>
                <a:spcPct val="110000"/>
              </a:lnSpc>
              <a:spcBef>
                <a:spcPts val="1200"/>
              </a:spcBef>
              <a:spcAft>
                <a:spcPts val="0"/>
              </a:spcAft>
              <a:buClr>
                <a:srgbClr val="005064"/>
              </a:buClr>
              <a:buSzPts val="2200"/>
              <a:buFont typeface="Calibri"/>
              <a:buChar char="-"/>
            </a:pPr>
            <a:r>
              <a:rPr b="0" i="0" lang="en-US" sz="2200" u="none" cap="none" strike="noStrike">
                <a:solidFill>
                  <a:srgbClr val="005064"/>
                </a:solidFill>
                <a:latin typeface="Calibri"/>
                <a:ea typeface="Calibri"/>
                <a:cs typeface="Calibri"/>
                <a:sym typeface="Calibri"/>
              </a:rPr>
              <a:t>Đặt font chữ, cỡ chữ, màu chữ, căn lề cho Title và các label</a:t>
            </a:r>
            <a:endParaRPr/>
          </a:p>
          <a:p>
            <a:pPr indent="-342900" lvl="1" marL="800100" marR="0" rtl="0" algn="just">
              <a:lnSpc>
                <a:spcPct val="110000"/>
              </a:lnSpc>
              <a:spcBef>
                <a:spcPts val="1200"/>
              </a:spcBef>
              <a:spcAft>
                <a:spcPts val="0"/>
              </a:spcAft>
              <a:buClr>
                <a:srgbClr val="005064"/>
              </a:buClr>
              <a:buSzPts val="2200"/>
              <a:buFont typeface="Calibri"/>
              <a:buChar char="-"/>
            </a:pPr>
            <a:r>
              <a:rPr b="0" i="0" lang="en-US" sz="2200" u="none" cap="none" strike="noStrike">
                <a:solidFill>
                  <a:srgbClr val="005064"/>
                </a:solidFill>
                <a:latin typeface="Calibri"/>
                <a:ea typeface="Calibri"/>
                <a:cs typeface="Calibri"/>
                <a:sym typeface="Calibri"/>
              </a:rPr>
              <a:t>Đặt Marker hình *, đặt kích thước, màu viền, màu nền cho marker.</a:t>
            </a:r>
            <a:endParaRPr/>
          </a:p>
          <a:p>
            <a:pPr indent="-342900" lvl="1" marL="800100" marR="0" rtl="0" algn="just">
              <a:lnSpc>
                <a:spcPct val="110000"/>
              </a:lnSpc>
              <a:spcBef>
                <a:spcPts val="1200"/>
              </a:spcBef>
              <a:spcAft>
                <a:spcPts val="0"/>
              </a:spcAft>
              <a:buClr>
                <a:srgbClr val="005064"/>
              </a:buClr>
              <a:buSzPts val="2200"/>
              <a:buFont typeface="Calibri"/>
              <a:buChar char="-"/>
            </a:pPr>
            <a:r>
              <a:rPr b="0" i="0" lang="en-US" sz="2200" u="none" cap="none" strike="noStrike">
                <a:solidFill>
                  <a:srgbClr val="005064"/>
                </a:solidFill>
                <a:latin typeface="Calibri"/>
                <a:ea typeface="Calibri"/>
                <a:cs typeface="Calibri"/>
                <a:sym typeface="Calibri"/>
              </a:rPr>
              <a:t>Đặt kiểu đường, màu đường, độ rộng đường</a:t>
            </a:r>
            <a:endParaRPr/>
          </a:p>
          <a:p>
            <a:pPr indent="-342900" lvl="1" marL="800100" marR="0" rtl="0" algn="just">
              <a:lnSpc>
                <a:spcPct val="110000"/>
              </a:lnSpc>
              <a:spcBef>
                <a:spcPts val="1200"/>
              </a:spcBef>
              <a:spcAft>
                <a:spcPts val="0"/>
              </a:spcAft>
              <a:buClr>
                <a:srgbClr val="005064"/>
              </a:buClr>
              <a:buSzPts val="2200"/>
              <a:buFont typeface="Calibri"/>
              <a:buChar char="-"/>
            </a:pPr>
            <a:r>
              <a:rPr b="0" i="0" lang="en-US" sz="2200" u="none" cap="none" strike="noStrike">
                <a:solidFill>
                  <a:srgbClr val="005064"/>
                </a:solidFill>
                <a:latin typeface="Calibri"/>
                <a:ea typeface="Calibri"/>
                <a:cs typeface="Calibri"/>
                <a:sym typeface="Calibri"/>
              </a:rPr>
              <a:t>Đặt Grid kiểu dash, màu sắc và kích thước grid</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7" name="Shape 2407"/>
        <p:cNvGrpSpPr/>
        <p:nvPr/>
      </p:nvGrpSpPr>
      <p:grpSpPr>
        <a:xfrm>
          <a:off x="0" y="0"/>
          <a:ext cx="0" cy="0"/>
          <a:chOff x="0" y="0"/>
          <a:chExt cx="0" cy="0"/>
        </a:xfrm>
      </p:grpSpPr>
      <p:sp>
        <p:nvSpPr>
          <p:cNvPr id="2408" name="Google Shape;2408;p11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9" name="Google Shape;2409;p11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0" name="Google Shape;2410;p11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411" name="Google Shape;2411;p11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2" name="Google Shape;2412;p11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13" name="Google Shape;2413;p11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414" name="Google Shape;2414;p11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15" name="Google Shape;2415;p11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416" name="Google Shape;2416;p11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417" name="Google Shape;2417;p115"/>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418" name="Google Shape;2418;p115"/>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Subplot</a:t>
            </a:r>
            <a:endParaRPr b="1" sz="2400">
              <a:solidFill>
                <a:srgbClr val="005064"/>
              </a:solidFill>
              <a:latin typeface="Arial"/>
              <a:ea typeface="Arial"/>
              <a:cs typeface="Arial"/>
              <a:sym typeface="Arial"/>
            </a:endParaRPr>
          </a:p>
        </p:txBody>
      </p:sp>
      <p:sp>
        <p:nvSpPr>
          <p:cNvPr id="2419" name="Google Shape;2419;p115"/>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0000F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420" name="Google Shape;2420;p115"/>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Subplot – Vẽ nhiều biểu đồ</a:t>
            </a:r>
            <a:endParaRPr b="1" sz="2800">
              <a:solidFill>
                <a:schemeClr val="lt1"/>
              </a:solidFill>
              <a:latin typeface="Arial"/>
              <a:ea typeface="Arial"/>
              <a:cs typeface="Arial"/>
              <a:sym typeface="Arial"/>
            </a:endParaRPr>
          </a:p>
        </p:txBody>
      </p:sp>
      <p:sp>
        <p:nvSpPr>
          <p:cNvPr id="2421" name="Google Shape;2421;p115"/>
          <p:cNvSpPr/>
          <p:nvPr/>
        </p:nvSpPr>
        <p:spPr>
          <a:xfrm>
            <a:off x="2769735" y="1814258"/>
            <a:ext cx="6096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plt.subplot(</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00"/>
                </a:solidFill>
                <a:latin typeface="Consolas"/>
                <a:ea typeface="Consolas"/>
                <a:cs typeface="Consolas"/>
                <a:sym typeface="Consolas"/>
              </a:rPr>
              <a:t>plt.plot(x,y)</a:t>
            </a:r>
            <a:endParaRPr b="1" sz="2000">
              <a:solidFill>
                <a:schemeClr val="dk1"/>
              </a:solidFill>
              <a:latin typeface="Calibri"/>
              <a:ea typeface="Calibri"/>
              <a:cs typeface="Calibri"/>
              <a:sym typeface="Calibri"/>
            </a:endParaRPr>
          </a:p>
        </p:txBody>
      </p:sp>
      <p:sp>
        <p:nvSpPr>
          <p:cNvPr id="2422" name="Google Shape;2422;p115"/>
          <p:cNvSpPr/>
          <p:nvPr/>
        </p:nvSpPr>
        <p:spPr>
          <a:xfrm>
            <a:off x="2844800" y="3005038"/>
            <a:ext cx="6096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plt.subplot(</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00"/>
                </a:solidFill>
                <a:latin typeface="Consolas"/>
                <a:ea typeface="Consolas"/>
                <a:cs typeface="Consolas"/>
                <a:sym typeface="Consolas"/>
              </a:rPr>
              <a:t>plt.plot(x,y)</a:t>
            </a:r>
            <a:endParaRPr b="1" sz="2000">
              <a:solidFill>
                <a:schemeClr val="dk1"/>
              </a:solidFill>
              <a:latin typeface="Calibri"/>
              <a:ea typeface="Calibri"/>
              <a:cs typeface="Calibri"/>
              <a:sym typeface="Calibri"/>
            </a:endParaRPr>
          </a:p>
        </p:txBody>
      </p:sp>
      <p:sp>
        <p:nvSpPr>
          <p:cNvPr id="2423" name="Google Shape;2423;p115"/>
          <p:cNvSpPr/>
          <p:nvPr/>
        </p:nvSpPr>
        <p:spPr>
          <a:xfrm>
            <a:off x="6499938" y="1402045"/>
            <a:ext cx="1011628" cy="11757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424" name="Google Shape;2424;p115"/>
          <p:cNvSpPr/>
          <p:nvPr/>
        </p:nvSpPr>
        <p:spPr>
          <a:xfrm>
            <a:off x="7540926" y="1400717"/>
            <a:ext cx="1011628" cy="11757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425" name="Google Shape;2425;p115"/>
          <p:cNvSpPr/>
          <p:nvPr/>
        </p:nvSpPr>
        <p:spPr>
          <a:xfrm>
            <a:off x="9534188" y="1415349"/>
            <a:ext cx="1011628" cy="11757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426" name="Google Shape;2426;p115"/>
          <p:cNvSpPr/>
          <p:nvPr/>
        </p:nvSpPr>
        <p:spPr>
          <a:xfrm>
            <a:off x="10655218" y="1400716"/>
            <a:ext cx="1011628" cy="11757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427" name="Google Shape;2427;p115"/>
          <p:cNvSpPr/>
          <p:nvPr/>
        </p:nvSpPr>
        <p:spPr>
          <a:xfrm>
            <a:off x="6566463" y="3865130"/>
            <a:ext cx="1011628" cy="11757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428" name="Google Shape;2428;p115"/>
          <p:cNvSpPr/>
          <p:nvPr/>
        </p:nvSpPr>
        <p:spPr>
          <a:xfrm>
            <a:off x="6566463" y="5121514"/>
            <a:ext cx="1011628" cy="11757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429" name="Google Shape;2429;p115"/>
          <p:cNvSpPr/>
          <p:nvPr/>
        </p:nvSpPr>
        <p:spPr>
          <a:xfrm>
            <a:off x="9534188" y="2743503"/>
            <a:ext cx="1011628" cy="11757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2430" name="Google Shape;2430;p115"/>
          <p:cNvSpPr/>
          <p:nvPr/>
        </p:nvSpPr>
        <p:spPr>
          <a:xfrm>
            <a:off x="10633390" y="2743502"/>
            <a:ext cx="1011628" cy="11757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431" name="Google Shape;2431;p115"/>
          <p:cNvSpPr txBox="1"/>
          <p:nvPr/>
        </p:nvSpPr>
        <p:spPr>
          <a:xfrm>
            <a:off x="6423843" y="913052"/>
            <a:ext cx="23270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onsolas"/>
                <a:ea typeface="Consolas"/>
                <a:cs typeface="Consolas"/>
                <a:sym typeface="Consolas"/>
              </a:rPr>
              <a:t>subplot(</a:t>
            </a:r>
            <a:r>
              <a:rPr b="1" lang="en-US" sz="1800">
                <a:solidFill>
                  <a:srgbClr val="FF0000"/>
                </a:solidFill>
                <a:latin typeface="Consolas"/>
                <a:ea typeface="Consolas"/>
                <a:cs typeface="Consolas"/>
                <a:sym typeface="Consolas"/>
              </a:rPr>
              <a:t>1</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2</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a:t>
            </a:r>
            <a:r>
              <a:rPr b="1"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2432" name="Google Shape;2432;p115"/>
          <p:cNvSpPr txBox="1"/>
          <p:nvPr/>
        </p:nvSpPr>
        <p:spPr>
          <a:xfrm>
            <a:off x="9509096" y="889001"/>
            <a:ext cx="23270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onsolas"/>
                <a:ea typeface="Consolas"/>
                <a:cs typeface="Consolas"/>
                <a:sym typeface="Consolas"/>
              </a:rPr>
              <a:t>subplot(</a:t>
            </a:r>
            <a:r>
              <a:rPr b="1" lang="en-US" sz="1800">
                <a:solidFill>
                  <a:srgbClr val="FF0000"/>
                </a:solidFill>
                <a:latin typeface="Consolas"/>
                <a:ea typeface="Consolas"/>
                <a:cs typeface="Consolas"/>
                <a:sym typeface="Consolas"/>
              </a:rPr>
              <a:t>2</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2</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a:t>
            </a:r>
            <a:r>
              <a:rPr b="1"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2433" name="Google Shape;2433;p115"/>
          <p:cNvSpPr txBox="1"/>
          <p:nvPr/>
        </p:nvSpPr>
        <p:spPr>
          <a:xfrm>
            <a:off x="6525415" y="3427596"/>
            <a:ext cx="23270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onsolas"/>
                <a:ea typeface="Consolas"/>
                <a:cs typeface="Consolas"/>
                <a:sym typeface="Consolas"/>
              </a:rPr>
              <a:t>subplot(</a:t>
            </a:r>
            <a:r>
              <a:rPr b="1" lang="en-US" sz="1800">
                <a:solidFill>
                  <a:srgbClr val="FF0000"/>
                </a:solidFill>
                <a:latin typeface="Consolas"/>
                <a:ea typeface="Consolas"/>
                <a:cs typeface="Consolas"/>
                <a:sym typeface="Consolas"/>
              </a:rPr>
              <a:t>2</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1</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a:t>
            </a:r>
            <a:r>
              <a:rPr b="1"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7" name="Shape 2437"/>
        <p:cNvGrpSpPr/>
        <p:nvPr/>
      </p:nvGrpSpPr>
      <p:grpSpPr>
        <a:xfrm>
          <a:off x="0" y="0"/>
          <a:ext cx="0" cy="0"/>
          <a:chOff x="0" y="0"/>
          <a:chExt cx="0" cy="0"/>
        </a:xfrm>
      </p:grpSpPr>
      <p:sp>
        <p:nvSpPr>
          <p:cNvPr id="2438" name="Google Shape;2438;p11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9" name="Google Shape;2439;p11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0" name="Google Shape;2440;p11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441" name="Google Shape;2441;p11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2" name="Google Shape;2442;p11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43" name="Google Shape;2443;p11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444" name="Google Shape;2444;p11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45" name="Google Shape;2445;p11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446" name="Google Shape;2446;p11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447" name="Google Shape;2447;p116"/>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448" name="Google Shape;2448;p116"/>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Scatter charts</a:t>
            </a:r>
            <a:endParaRPr b="1" sz="2400">
              <a:solidFill>
                <a:srgbClr val="005064"/>
              </a:solidFill>
              <a:latin typeface="Arial"/>
              <a:ea typeface="Arial"/>
              <a:cs typeface="Arial"/>
              <a:sym typeface="Arial"/>
            </a:endParaRPr>
          </a:p>
        </p:txBody>
      </p:sp>
      <p:sp>
        <p:nvSpPr>
          <p:cNvPr id="2449" name="Google Shape;2449;p116"/>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450" name="Google Shape;2450;p116"/>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Scatter – Biểu đồ dạng đám mây</a:t>
            </a:r>
            <a:endParaRPr b="1" sz="2800">
              <a:solidFill>
                <a:schemeClr val="lt1"/>
              </a:solidFill>
              <a:latin typeface="Arial"/>
              <a:ea typeface="Arial"/>
              <a:cs typeface="Arial"/>
              <a:sym typeface="Arial"/>
            </a:endParaRPr>
          </a:p>
        </p:txBody>
      </p:sp>
      <p:sp>
        <p:nvSpPr>
          <p:cNvPr id="2451" name="Google Shape;2451;p116"/>
          <p:cNvSpPr/>
          <p:nvPr/>
        </p:nvSpPr>
        <p:spPr>
          <a:xfrm>
            <a:off x="2341679" y="1801146"/>
            <a:ext cx="9078685" cy="338554"/>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Create a scatter chart</a:t>
            </a:r>
            <a:endParaRPr/>
          </a:p>
        </p:txBody>
      </p:sp>
      <p:sp>
        <p:nvSpPr>
          <p:cNvPr id="2452" name="Google Shape;2452;p116"/>
          <p:cNvSpPr/>
          <p:nvPr/>
        </p:nvSpPr>
        <p:spPr>
          <a:xfrm>
            <a:off x="3703723" y="2963229"/>
            <a:ext cx="6096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plt.scatter(x, y, color = </a:t>
            </a:r>
            <a:r>
              <a:rPr b="1" lang="en-US" sz="2000">
                <a:solidFill>
                  <a:srgbClr val="A52A2A"/>
                </a:solidFill>
                <a:latin typeface="Consolas"/>
                <a:ea typeface="Consolas"/>
                <a:cs typeface="Consolas"/>
                <a:sym typeface="Consolas"/>
              </a:rPr>
              <a:t>‘r'</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2453" name="Google Shape;2453;p116"/>
          <p:cNvSpPr/>
          <p:nvPr/>
        </p:nvSpPr>
        <p:spPr>
          <a:xfrm>
            <a:off x="2641598" y="2227149"/>
            <a:ext cx="6096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plt.scatter(x, y)</a:t>
            </a:r>
            <a:endParaRPr b="1" sz="2000">
              <a:solidFill>
                <a:schemeClr val="dk1"/>
              </a:solidFill>
              <a:latin typeface="Calibri"/>
              <a:ea typeface="Calibri"/>
              <a:cs typeface="Calibri"/>
              <a:sym typeface="Calibri"/>
            </a:endParaRPr>
          </a:p>
        </p:txBody>
      </p:sp>
      <p:sp>
        <p:nvSpPr>
          <p:cNvPr id="2454" name="Google Shape;2454;p116"/>
          <p:cNvSpPr/>
          <p:nvPr/>
        </p:nvSpPr>
        <p:spPr>
          <a:xfrm>
            <a:off x="2641599" y="5729828"/>
            <a:ext cx="877876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6600"/>
                </a:solidFill>
                <a:latin typeface="Consolas"/>
                <a:ea typeface="Consolas"/>
                <a:cs typeface="Consolas"/>
                <a:sym typeface="Consolas"/>
              </a:rPr>
              <a:t>sizes</a:t>
            </a:r>
            <a:r>
              <a:rPr b="1" lang="en-US" sz="2000">
                <a:solidFill>
                  <a:srgbClr val="000000"/>
                </a:solidFill>
                <a:latin typeface="Consolas"/>
                <a:ea typeface="Consolas"/>
                <a:cs typeface="Consolas"/>
                <a:sym typeface="Consolas"/>
              </a:rPr>
              <a:t> = np.array([</a:t>
            </a:r>
            <a:r>
              <a:rPr b="1" lang="en-US" sz="2000">
                <a:solidFill>
                  <a:srgbClr val="FF0000"/>
                </a:solidFill>
                <a:latin typeface="Consolas"/>
                <a:ea typeface="Consolas"/>
                <a:cs typeface="Consolas"/>
                <a:sym typeface="Consolas"/>
              </a:rPr>
              <a:t>20</a:t>
            </a:r>
            <a:r>
              <a:rPr b="1" lang="en-US" sz="2000">
                <a:solidFill>
                  <a:srgbClr val="000000"/>
                </a:solidFill>
                <a:latin typeface="Consolas"/>
                <a:ea typeface="Consolas"/>
                <a:cs typeface="Consolas"/>
                <a:sym typeface="Consolas"/>
              </a:rPr>
              <a:t>,</a:t>
            </a:r>
            <a:r>
              <a:rPr b="1" lang="en-US" sz="2000">
                <a:solidFill>
                  <a:srgbClr val="FF0000"/>
                </a:solidFill>
                <a:latin typeface="Consolas"/>
                <a:ea typeface="Consolas"/>
                <a:cs typeface="Consolas"/>
                <a:sym typeface="Consolas"/>
              </a:rPr>
              <a:t>50</a:t>
            </a:r>
            <a:r>
              <a:rPr b="1" lang="en-US" sz="2000">
                <a:solidFill>
                  <a:srgbClr val="000000"/>
                </a:solidFill>
                <a:latin typeface="Consolas"/>
                <a:ea typeface="Consolas"/>
                <a:cs typeface="Consolas"/>
                <a:sym typeface="Consolas"/>
              </a:rPr>
              <a:t>,</a:t>
            </a:r>
            <a:r>
              <a:rPr b="1" lang="en-US" sz="2000">
                <a:solidFill>
                  <a:srgbClr val="FF0000"/>
                </a:solidFill>
                <a:latin typeface="Consolas"/>
                <a:ea typeface="Consolas"/>
                <a:cs typeface="Consolas"/>
                <a:sym typeface="Consolas"/>
              </a:rPr>
              <a:t>100</a:t>
            </a:r>
            <a:r>
              <a:rPr b="1" lang="en-US" sz="2000">
                <a:solidFill>
                  <a:srgbClr val="000000"/>
                </a:solidFill>
                <a:latin typeface="Consolas"/>
                <a:ea typeface="Consolas"/>
                <a:cs typeface="Consolas"/>
                <a:sym typeface="Consolas"/>
              </a:rPr>
              <a:t>,</a:t>
            </a:r>
            <a:r>
              <a:rPr b="1" lang="en-US" sz="2000">
                <a:solidFill>
                  <a:srgbClr val="FF0000"/>
                </a:solidFill>
                <a:latin typeface="Consolas"/>
                <a:ea typeface="Consolas"/>
                <a:cs typeface="Consolas"/>
                <a:sym typeface="Consolas"/>
              </a:rPr>
              <a:t>200</a:t>
            </a:r>
            <a:r>
              <a:rPr b="1" lang="en-US" sz="2000">
                <a:solidFill>
                  <a:srgbClr val="000000"/>
                </a:solidFill>
                <a:latin typeface="Consolas"/>
                <a:ea typeface="Consolas"/>
                <a:cs typeface="Consolas"/>
                <a:sym typeface="Consolas"/>
              </a:rPr>
              <a:t>])  </a:t>
            </a:r>
            <a:r>
              <a:rPr b="1" i="1" lang="en-US" sz="1600">
                <a:solidFill>
                  <a:srgbClr val="00B050"/>
                </a:solidFill>
                <a:latin typeface="Consolas"/>
                <a:ea typeface="Consolas"/>
                <a:cs typeface="Consolas"/>
                <a:sym typeface="Consolas"/>
              </a:rPr>
              <a:t>#sizes và x phải cùng kích thước</a:t>
            </a:r>
            <a:br>
              <a:rPr b="1" lang="en-US" sz="2000">
                <a:solidFill>
                  <a:schemeClr val="dk1"/>
                </a:solidFill>
                <a:latin typeface="Consolas"/>
                <a:ea typeface="Consolas"/>
                <a:cs typeface="Consolas"/>
                <a:sym typeface="Consolas"/>
              </a:rPr>
            </a:br>
            <a:r>
              <a:rPr b="1" lang="en-US" sz="2000">
                <a:solidFill>
                  <a:srgbClr val="000000"/>
                </a:solidFill>
                <a:latin typeface="Consolas"/>
                <a:ea typeface="Consolas"/>
                <a:cs typeface="Consolas"/>
                <a:sym typeface="Consolas"/>
              </a:rPr>
              <a:t>plt.scatter(x, y, s=</a:t>
            </a:r>
            <a:r>
              <a:rPr b="1" lang="en-US" sz="2000">
                <a:solidFill>
                  <a:srgbClr val="FF6600"/>
                </a:solidFill>
                <a:latin typeface="Consolas"/>
                <a:ea typeface="Consolas"/>
                <a:cs typeface="Consolas"/>
                <a:sym typeface="Consolas"/>
              </a:rPr>
              <a:t>sizes</a:t>
            </a:r>
            <a:r>
              <a:rPr b="1" lang="en-US" sz="2000">
                <a:solidFill>
                  <a:srgbClr val="000000"/>
                </a:solidFill>
                <a:latin typeface="Consolas"/>
                <a:ea typeface="Consolas"/>
                <a:cs typeface="Consolas"/>
                <a:sym typeface="Consolas"/>
              </a:rPr>
              <a:t>)</a:t>
            </a:r>
            <a:endParaRPr b="1" sz="2000">
              <a:solidFill>
                <a:schemeClr val="dk1"/>
              </a:solidFill>
              <a:latin typeface="Consolas"/>
              <a:ea typeface="Consolas"/>
              <a:cs typeface="Consolas"/>
              <a:sym typeface="Consolas"/>
            </a:endParaRPr>
          </a:p>
        </p:txBody>
      </p:sp>
      <p:sp>
        <p:nvSpPr>
          <p:cNvPr id="2455" name="Google Shape;2455;p116"/>
          <p:cNvSpPr/>
          <p:nvPr/>
        </p:nvSpPr>
        <p:spPr>
          <a:xfrm>
            <a:off x="2341677" y="2761868"/>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Color</a:t>
            </a:r>
            <a:endParaRPr/>
          </a:p>
        </p:txBody>
      </p:sp>
      <p:sp>
        <p:nvSpPr>
          <p:cNvPr id="2456" name="Google Shape;2456;p116"/>
          <p:cNvSpPr/>
          <p:nvPr/>
        </p:nvSpPr>
        <p:spPr>
          <a:xfrm>
            <a:off x="2341677" y="3699422"/>
            <a:ext cx="9078600" cy="31230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Color bar</a:t>
            </a:r>
            <a:endParaRPr/>
          </a:p>
        </p:txBody>
      </p:sp>
      <p:sp>
        <p:nvSpPr>
          <p:cNvPr id="2457" name="Google Shape;2457;p116"/>
          <p:cNvSpPr/>
          <p:nvPr/>
        </p:nvSpPr>
        <p:spPr>
          <a:xfrm>
            <a:off x="2641598" y="4092206"/>
            <a:ext cx="215956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plt.colorbar()</a:t>
            </a:r>
            <a:endParaRPr b="1" sz="2000">
              <a:solidFill>
                <a:schemeClr val="dk1"/>
              </a:solidFill>
              <a:latin typeface="Calibri"/>
              <a:ea typeface="Calibri"/>
              <a:cs typeface="Calibri"/>
              <a:sym typeface="Calibri"/>
            </a:endParaRPr>
          </a:p>
        </p:txBody>
      </p:sp>
      <p:sp>
        <p:nvSpPr>
          <p:cNvPr id="2458" name="Google Shape;2458;p116"/>
          <p:cNvSpPr/>
          <p:nvPr/>
        </p:nvSpPr>
        <p:spPr>
          <a:xfrm>
            <a:off x="2341677" y="4623883"/>
            <a:ext cx="9078685" cy="338554"/>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Size of dots</a:t>
            </a:r>
            <a:endParaRPr/>
          </a:p>
        </p:txBody>
      </p:sp>
      <p:sp>
        <p:nvSpPr>
          <p:cNvPr id="2459" name="Google Shape;2459;p116"/>
          <p:cNvSpPr/>
          <p:nvPr/>
        </p:nvSpPr>
        <p:spPr>
          <a:xfrm>
            <a:off x="2641598" y="5115162"/>
            <a:ext cx="342914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plt.scatter(x, y, s=</a:t>
            </a:r>
            <a:r>
              <a:rPr b="1" lang="en-US" sz="2000">
                <a:solidFill>
                  <a:srgbClr val="FF0000"/>
                </a:solidFill>
                <a:latin typeface="Consolas"/>
                <a:ea typeface="Consolas"/>
                <a:cs typeface="Consolas"/>
                <a:sym typeface="Consolas"/>
              </a:rPr>
              <a:t>20</a:t>
            </a:r>
            <a:r>
              <a:rPr b="1" lang="en-US" sz="2000">
                <a:solidFill>
                  <a:srgbClr val="000000"/>
                </a:solidFill>
                <a:latin typeface="Consolas"/>
                <a:ea typeface="Consolas"/>
                <a:cs typeface="Consolas"/>
                <a:sym typeface="Consolas"/>
              </a:rPr>
              <a:t>)</a:t>
            </a:r>
            <a:endParaRPr b="1" sz="20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3" name="Shape 2463"/>
        <p:cNvGrpSpPr/>
        <p:nvPr/>
      </p:nvGrpSpPr>
      <p:grpSpPr>
        <a:xfrm>
          <a:off x="0" y="0"/>
          <a:ext cx="0" cy="0"/>
          <a:chOff x="0" y="0"/>
          <a:chExt cx="0" cy="0"/>
        </a:xfrm>
      </p:grpSpPr>
      <p:sp>
        <p:nvSpPr>
          <p:cNvPr id="2464" name="Google Shape;2464;p11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5" name="Google Shape;2465;p11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6" name="Google Shape;2466;p11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467" name="Google Shape;2467;p11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8" name="Google Shape;2468;p11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69" name="Google Shape;2469;p11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470" name="Google Shape;2470;p11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71" name="Google Shape;2471;p11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472" name="Google Shape;2472;p11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473" name="Google Shape;2473;p117"/>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474" name="Google Shape;2474;p117"/>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Scatter charts</a:t>
            </a:r>
            <a:endParaRPr b="1" sz="2400">
              <a:solidFill>
                <a:srgbClr val="005064"/>
              </a:solidFill>
              <a:latin typeface="Arial"/>
              <a:ea typeface="Arial"/>
              <a:cs typeface="Arial"/>
              <a:sym typeface="Arial"/>
            </a:endParaRPr>
          </a:p>
        </p:txBody>
      </p:sp>
      <p:sp>
        <p:nvSpPr>
          <p:cNvPr id="2475" name="Google Shape;2475;p117"/>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476" name="Google Shape;2476;p117"/>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Scatter – Biểu đồ dạng đám mây</a:t>
            </a:r>
            <a:endParaRPr b="1" sz="2800">
              <a:solidFill>
                <a:schemeClr val="lt1"/>
              </a:solidFill>
              <a:latin typeface="Arial"/>
              <a:ea typeface="Arial"/>
              <a:cs typeface="Arial"/>
              <a:sym typeface="Arial"/>
            </a:endParaRPr>
          </a:p>
        </p:txBody>
      </p:sp>
      <p:sp>
        <p:nvSpPr>
          <p:cNvPr id="2477" name="Google Shape;2477;p117"/>
          <p:cNvSpPr/>
          <p:nvPr/>
        </p:nvSpPr>
        <p:spPr>
          <a:xfrm>
            <a:off x="2531211" y="1675364"/>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Dot transparency (độ đục alpha)</a:t>
            </a:r>
            <a:endParaRPr/>
          </a:p>
        </p:txBody>
      </p:sp>
      <p:sp>
        <p:nvSpPr>
          <p:cNvPr id="2478" name="Google Shape;2478;p117"/>
          <p:cNvSpPr/>
          <p:nvPr/>
        </p:nvSpPr>
        <p:spPr>
          <a:xfrm>
            <a:off x="2531211" y="2205896"/>
            <a:ext cx="413446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plt.scatter(x, y, </a:t>
            </a:r>
            <a:r>
              <a:rPr b="1" lang="en-US" sz="2000">
                <a:solidFill>
                  <a:srgbClr val="FF6600"/>
                </a:solidFill>
                <a:latin typeface="Consolas"/>
                <a:ea typeface="Consolas"/>
                <a:cs typeface="Consolas"/>
                <a:sym typeface="Consolas"/>
              </a:rPr>
              <a:t>alpha=</a:t>
            </a:r>
            <a:r>
              <a:rPr b="1" lang="en-US" sz="2000">
                <a:solidFill>
                  <a:srgbClr val="FF0000"/>
                </a:solidFill>
                <a:latin typeface="Consolas"/>
                <a:ea typeface="Consolas"/>
                <a:cs typeface="Consolas"/>
                <a:sym typeface="Consolas"/>
              </a:rPr>
              <a:t>0.5</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2479" name="Google Shape;2479;p117"/>
          <p:cNvSpPr/>
          <p:nvPr/>
        </p:nvSpPr>
        <p:spPr>
          <a:xfrm>
            <a:off x="2465151" y="2926476"/>
            <a:ext cx="3043077" cy="404663"/>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Color Size and Alpha</a:t>
            </a:r>
            <a:endParaRPr/>
          </a:p>
        </p:txBody>
      </p:sp>
      <p:sp>
        <p:nvSpPr>
          <p:cNvPr id="2480" name="Google Shape;2480;p117"/>
          <p:cNvSpPr/>
          <p:nvPr/>
        </p:nvSpPr>
        <p:spPr>
          <a:xfrm>
            <a:off x="2503238" y="3544788"/>
            <a:ext cx="596830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plt.scatter(x, y, </a:t>
            </a:r>
            <a:r>
              <a:rPr b="1" lang="en-US" sz="2000">
                <a:solidFill>
                  <a:srgbClr val="FF6600"/>
                </a:solidFill>
                <a:latin typeface="Consolas"/>
                <a:ea typeface="Consolas"/>
                <a:cs typeface="Consolas"/>
                <a:sym typeface="Consolas"/>
              </a:rPr>
              <a:t>c</a:t>
            </a:r>
            <a:r>
              <a:rPr b="1" lang="en-US" sz="2000">
                <a:solidFill>
                  <a:srgbClr val="000000"/>
                </a:solidFill>
                <a:latin typeface="Consolas"/>
                <a:ea typeface="Consolas"/>
                <a:cs typeface="Consolas"/>
                <a:sym typeface="Consolas"/>
              </a:rPr>
              <a:t>=</a:t>
            </a:r>
            <a:r>
              <a:rPr b="1" lang="en-US" sz="2000">
                <a:solidFill>
                  <a:schemeClr val="dk1"/>
                </a:solidFill>
                <a:latin typeface="Consolas"/>
                <a:ea typeface="Consolas"/>
                <a:cs typeface="Consolas"/>
                <a:sym typeface="Consolas"/>
              </a:rPr>
              <a:t>‘</a:t>
            </a:r>
            <a:r>
              <a:rPr b="1" lang="en-US" sz="2000">
                <a:solidFill>
                  <a:srgbClr val="FF0000"/>
                </a:solidFill>
                <a:latin typeface="Consolas"/>
                <a:ea typeface="Consolas"/>
                <a:cs typeface="Consolas"/>
                <a:sym typeface="Consolas"/>
              </a:rPr>
              <a:t>b</a:t>
            </a:r>
            <a:r>
              <a:rPr b="1" lang="en-US" sz="2000">
                <a:solidFill>
                  <a:schemeClr val="dk1"/>
                </a:solidFill>
                <a:latin typeface="Consolas"/>
                <a:ea typeface="Consolas"/>
                <a:cs typeface="Consolas"/>
                <a:sym typeface="Consolas"/>
              </a:rPr>
              <a:t>’</a:t>
            </a:r>
            <a:r>
              <a:rPr b="1" lang="en-US" sz="2000">
                <a:solidFill>
                  <a:srgbClr val="000000"/>
                </a:solidFill>
                <a:latin typeface="Consolas"/>
                <a:ea typeface="Consolas"/>
                <a:cs typeface="Consolas"/>
                <a:sym typeface="Consolas"/>
              </a:rPr>
              <a:t>, </a:t>
            </a:r>
            <a:r>
              <a:rPr b="1" lang="en-US" sz="2000">
                <a:solidFill>
                  <a:srgbClr val="FF6600"/>
                </a:solidFill>
                <a:latin typeface="Consolas"/>
                <a:ea typeface="Consolas"/>
                <a:cs typeface="Consolas"/>
                <a:sym typeface="Consolas"/>
              </a:rPr>
              <a:t>s</a:t>
            </a:r>
            <a:r>
              <a:rPr b="1" lang="en-US" sz="2000">
                <a:solidFill>
                  <a:srgbClr val="000000"/>
                </a:solidFill>
                <a:latin typeface="Consolas"/>
                <a:ea typeface="Consolas"/>
                <a:cs typeface="Consolas"/>
                <a:sym typeface="Consolas"/>
              </a:rPr>
              <a:t>=</a:t>
            </a:r>
            <a:r>
              <a:rPr b="1" lang="en-US" sz="2000">
                <a:solidFill>
                  <a:srgbClr val="FF0000"/>
                </a:solidFill>
                <a:latin typeface="Consolas"/>
                <a:ea typeface="Consolas"/>
                <a:cs typeface="Consolas"/>
                <a:sym typeface="Consolas"/>
              </a:rPr>
              <a:t>20</a:t>
            </a:r>
            <a:r>
              <a:rPr b="1" lang="en-US" sz="2000">
                <a:solidFill>
                  <a:srgbClr val="000000"/>
                </a:solidFill>
                <a:latin typeface="Consolas"/>
                <a:ea typeface="Consolas"/>
                <a:cs typeface="Consolas"/>
                <a:sym typeface="Consolas"/>
              </a:rPr>
              <a:t>, </a:t>
            </a:r>
            <a:r>
              <a:rPr b="1" lang="en-US" sz="2000">
                <a:solidFill>
                  <a:srgbClr val="FF6600"/>
                </a:solidFill>
                <a:latin typeface="Consolas"/>
                <a:ea typeface="Consolas"/>
                <a:cs typeface="Consolas"/>
                <a:sym typeface="Consolas"/>
              </a:rPr>
              <a:t>alpha</a:t>
            </a:r>
            <a:r>
              <a:rPr b="1" lang="en-US" sz="2000">
                <a:solidFill>
                  <a:srgbClr val="000000"/>
                </a:solidFill>
                <a:latin typeface="Consolas"/>
                <a:ea typeface="Consolas"/>
                <a:cs typeface="Consolas"/>
                <a:sym typeface="Consolas"/>
              </a:rPr>
              <a:t>=</a:t>
            </a:r>
            <a:r>
              <a:rPr b="1" lang="en-US" sz="2000">
                <a:solidFill>
                  <a:srgbClr val="FF0000"/>
                </a:solidFill>
                <a:latin typeface="Consolas"/>
                <a:ea typeface="Consolas"/>
                <a:cs typeface="Consolas"/>
                <a:sym typeface="Consolas"/>
              </a:rPr>
              <a:t>0.5)</a:t>
            </a:r>
            <a:endParaRPr b="1" sz="2000">
              <a:solidFill>
                <a:schemeClr val="dk1"/>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4" name="Shape 2484"/>
        <p:cNvGrpSpPr/>
        <p:nvPr/>
      </p:nvGrpSpPr>
      <p:grpSpPr>
        <a:xfrm>
          <a:off x="0" y="0"/>
          <a:ext cx="0" cy="0"/>
          <a:chOff x="0" y="0"/>
          <a:chExt cx="0" cy="0"/>
        </a:xfrm>
      </p:grpSpPr>
      <p:sp>
        <p:nvSpPr>
          <p:cNvPr id="2485" name="Google Shape;2485;p11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6" name="Google Shape;2486;p11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7" name="Google Shape;2487;p11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488" name="Google Shape;2488;p11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9" name="Google Shape;2489;p11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90" name="Google Shape;2490;p11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491" name="Google Shape;2491;p11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92" name="Google Shape;2492;p11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493" name="Google Shape;2493;p11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494" name="Google Shape;2494;p118"/>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495" name="Google Shape;2495;p118"/>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C00000"/>
              </a:buClr>
              <a:buSzPts val="2400"/>
              <a:buFont typeface="Arial"/>
              <a:buChar char="•"/>
            </a:pPr>
            <a:r>
              <a:rPr b="1" lang="en-US" sz="2400">
                <a:solidFill>
                  <a:srgbClr val="C00000"/>
                </a:solidFill>
                <a:latin typeface="Calibri"/>
                <a:ea typeface="Calibri"/>
                <a:cs typeface="Calibri"/>
                <a:sym typeface="Calibri"/>
              </a:rPr>
              <a:t>🕮 BÀI TẬP 6.3</a:t>
            </a:r>
            <a:endParaRPr b="1" sz="2400">
              <a:solidFill>
                <a:srgbClr val="C00000"/>
              </a:solidFill>
              <a:latin typeface="Arial"/>
              <a:ea typeface="Arial"/>
              <a:cs typeface="Arial"/>
              <a:sym typeface="Arial"/>
            </a:endParaRPr>
          </a:p>
        </p:txBody>
      </p:sp>
      <p:sp>
        <p:nvSpPr>
          <p:cNvPr id="2496" name="Google Shape;2496;p118"/>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497" name="Google Shape;2497;p118"/>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Plotting decor – Trang trí biểu đồ</a:t>
            </a:r>
            <a:endParaRPr b="1" sz="2800">
              <a:solidFill>
                <a:schemeClr val="lt1"/>
              </a:solidFill>
              <a:latin typeface="Arial"/>
              <a:ea typeface="Arial"/>
              <a:cs typeface="Arial"/>
              <a:sym typeface="Arial"/>
            </a:endParaRPr>
          </a:p>
        </p:txBody>
      </p:sp>
      <p:sp>
        <p:nvSpPr>
          <p:cNvPr id="2498" name="Google Shape;2498;p118"/>
          <p:cNvSpPr/>
          <p:nvPr/>
        </p:nvSpPr>
        <p:spPr>
          <a:xfrm>
            <a:off x="2341679" y="1876911"/>
            <a:ext cx="9078685" cy="715902"/>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200"/>
              <a:buFont typeface="Courier New"/>
              <a:buChar char="o"/>
            </a:pPr>
            <a:r>
              <a:rPr lang="en-US" sz="2200">
                <a:solidFill>
                  <a:srgbClr val="005064"/>
                </a:solidFill>
                <a:latin typeface="Calibri"/>
                <a:ea typeface="Calibri"/>
                <a:cs typeface="Calibri"/>
                <a:sym typeface="Calibri"/>
              </a:rPr>
              <a:t>Tạo mảng y chứa tổng sản lượng nông sản của từng tháng, trong 5 tháng, của 3 hợp tác xã khác nhau</a:t>
            </a:r>
            <a:endParaRPr/>
          </a:p>
        </p:txBody>
      </p:sp>
      <p:sp>
        <p:nvSpPr>
          <p:cNvPr id="2499" name="Google Shape;2499;p118"/>
          <p:cNvSpPr/>
          <p:nvPr/>
        </p:nvSpPr>
        <p:spPr>
          <a:xfrm>
            <a:off x="2341678" y="2932217"/>
            <a:ext cx="9078685" cy="744819"/>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200"/>
              <a:buFont typeface="Courier New"/>
              <a:buChar char="o"/>
            </a:pPr>
            <a:r>
              <a:rPr lang="en-US" sz="2200">
                <a:solidFill>
                  <a:srgbClr val="005064"/>
                </a:solidFill>
                <a:latin typeface="Calibri"/>
                <a:ea typeface="Calibri"/>
                <a:cs typeface="Calibri"/>
                <a:sym typeface="Calibri"/>
              </a:rPr>
              <a:t>Vẽ đồ thị dạng scatter với kích thước của mỗi điểm tương ứng với sản lượng nông sản của tháng tương ứng; đặt màu sắc cho đồ thị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3" name="Shape 2503"/>
        <p:cNvGrpSpPr/>
        <p:nvPr/>
      </p:nvGrpSpPr>
      <p:grpSpPr>
        <a:xfrm>
          <a:off x="0" y="0"/>
          <a:ext cx="0" cy="0"/>
          <a:chOff x="0" y="0"/>
          <a:chExt cx="0" cy="0"/>
        </a:xfrm>
      </p:grpSpPr>
      <p:sp>
        <p:nvSpPr>
          <p:cNvPr id="2504" name="Google Shape;2504;p11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5" name="Google Shape;2505;p11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6" name="Google Shape;2506;p11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507" name="Google Shape;2507;p11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8" name="Google Shape;2508;p11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09" name="Google Shape;2509;p11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510" name="Google Shape;2510;p11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11" name="Google Shape;2511;p11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512" name="Google Shape;2512;p11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513" name="Google Shape;2513;p119"/>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514" name="Google Shape;2514;p119"/>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Bar charts</a:t>
            </a:r>
            <a:endParaRPr b="1" sz="2400">
              <a:solidFill>
                <a:srgbClr val="005064"/>
              </a:solidFill>
              <a:latin typeface="Arial"/>
              <a:ea typeface="Arial"/>
              <a:cs typeface="Arial"/>
              <a:sym typeface="Arial"/>
            </a:endParaRPr>
          </a:p>
        </p:txBody>
      </p:sp>
      <p:sp>
        <p:nvSpPr>
          <p:cNvPr id="2515" name="Google Shape;2515;p119"/>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b="1" lang="en-US" sz="2400">
                <a:solidFill>
                  <a:srgbClr val="FF0000"/>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516" name="Google Shape;2516;p119"/>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Bar – Biểu đồ dạng cột</a:t>
            </a:r>
            <a:endParaRPr b="1" sz="2800">
              <a:solidFill>
                <a:schemeClr val="lt1"/>
              </a:solidFill>
              <a:latin typeface="Arial"/>
              <a:ea typeface="Arial"/>
              <a:cs typeface="Arial"/>
              <a:sym typeface="Arial"/>
            </a:endParaRPr>
          </a:p>
        </p:txBody>
      </p:sp>
      <p:sp>
        <p:nvSpPr>
          <p:cNvPr id="2517" name="Google Shape;2517;p119"/>
          <p:cNvSpPr/>
          <p:nvPr/>
        </p:nvSpPr>
        <p:spPr>
          <a:xfrm>
            <a:off x="2531211" y="2128934"/>
            <a:ext cx="201850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plt.bar(x, y)</a:t>
            </a:r>
            <a:endParaRPr b="1" sz="2000">
              <a:solidFill>
                <a:schemeClr val="dk1"/>
              </a:solidFill>
              <a:latin typeface="Calibri"/>
              <a:ea typeface="Calibri"/>
              <a:cs typeface="Calibri"/>
              <a:sym typeface="Calibri"/>
            </a:endParaRPr>
          </a:p>
        </p:txBody>
      </p:sp>
      <p:sp>
        <p:nvSpPr>
          <p:cNvPr id="2518" name="Google Shape;2518;p119"/>
          <p:cNvSpPr/>
          <p:nvPr/>
        </p:nvSpPr>
        <p:spPr>
          <a:xfrm>
            <a:off x="2228864" y="2868854"/>
            <a:ext cx="2371162" cy="430887"/>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Horizontal bars</a:t>
            </a:r>
            <a:endParaRPr sz="2000">
              <a:solidFill>
                <a:srgbClr val="005064"/>
              </a:solidFill>
              <a:latin typeface="Calibri"/>
              <a:ea typeface="Calibri"/>
              <a:cs typeface="Calibri"/>
              <a:sym typeface="Calibri"/>
            </a:endParaRPr>
          </a:p>
        </p:txBody>
      </p:sp>
      <p:sp>
        <p:nvSpPr>
          <p:cNvPr id="2519" name="Google Shape;2519;p119"/>
          <p:cNvSpPr/>
          <p:nvPr/>
        </p:nvSpPr>
        <p:spPr>
          <a:xfrm>
            <a:off x="2296696" y="1684824"/>
            <a:ext cx="9078685" cy="338554"/>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Create a bar chart</a:t>
            </a:r>
            <a:endParaRPr/>
          </a:p>
        </p:txBody>
      </p:sp>
      <p:sp>
        <p:nvSpPr>
          <p:cNvPr id="2520" name="Google Shape;2520;p119"/>
          <p:cNvSpPr/>
          <p:nvPr/>
        </p:nvSpPr>
        <p:spPr>
          <a:xfrm>
            <a:off x="5689598" y="2123005"/>
            <a:ext cx="399340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00B050"/>
                </a:solidFill>
                <a:latin typeface="Consolas"/>
                <a:ea typeface="Consolas"/>
                <a:cs typeface="Consolas"/>
                <a:sym typeface="Consolas"/>
              </a:rPr>
              <a:t>Chú ý: x có thể là mảng xâu</a:t>
            </a:r>
            <a:endParaRPr i="1" sz="2000">
              <a:solidFill>
                <a:srgbClr val="00B050"/>
              </a:solidFill>
              <a:latin typeface="Calibri"/>
              <a:ea typeface="Calibri"/>
              <a:cs typeface="Calibri"/>
              <a:sym typeface="Calibri"/>
            </a:endParaRPr>
          </a:p>
        </p:txBody>
      </p:sp>
      <p:sp>
        <p:nvSpPr>
          <p:cNvPr id="2521" name="Google Shape;2521;p119"/>
          <p:cNvSpPr/>
          <p:nvPr/>
        </p:nvSpPr>
        <p:spPr>
          <a:xfrm>
            <a:off x="2531211" y="3372958"/>
            <a:ext cx="2159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plt.barh(x, y)</a:t>
            </a:r>
            <a:endParaRPr b="1" sz="2000">
              <a:solidFill>
                <a:schemeClr val="dk1"/>
              </a:solidFill>
              <a:latin typeface="Calibri"/>
              <a:ea typeface="Calibri"/>
              <a:cs typeface="Calibri"/>
              <a:sym typeface="Calibri"/>
            </a:endParaRPr>
          </a:p>
        </p:txBody>
      </p:sp>
      <p:sp>
        <p:nvSpPr>
          <p:cNvPr id="2522" name="Google Shape;2522;p119"/>
          <p:cNvSpPr/>
          <p:nvPr/>
        </p:nvSpPr>
        <p:spPr>
          <a:xfrm>
            <a:off x="2228864" y="4091564"/>
            <a:ext cx="2555508" cy="430887"/>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Bar width/ height</a:t>
            </a:r>
            <a:endParaRPr sz="2000">
              <a:solidFill>
                <a:srgbClr val="005064"/>
              </a:solidFill>
              <a:latin typeface="Calibri"/>
              <a:ea typeface="Calibri"/>
              <a:cs typeface="Calibri"/>
              <a:sym typeface="Calibri"/>
            </a:endParaRPr>
          </a:p>
        </p:txBody>
      </p:sp>
      <p:sp>
        <p:nvSpPr>
          <p:cNvPr id="2523" name="Google Shape;2523;p119"/>
          <p:cNvSpPr/>
          <p:nvPr/>
        </p:nvSpPr>
        <p:spPr>
          <a:xfrm>
            <a:off x="2531211" y="4619743"/>
            <a:ext cx="385233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plt.bar(x, y, width = </a:t>
            </a:r>
            <a:r>
              <a:rPr b="1" lang="en-US" sz="2000">
                <a:solidFill>
                  <a:srgbClr val="FF0000"/>
                </a:solidFill>
                <a:latin typeface="Consolas"/>
                <a:ea typeface="Consolas"/>
                <a:cs typeface="Consolas"/>
                <a:sym typeface="Consolas"/>
              </a:rPr>
              <a:t>0.1</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2524" name="Google Shape;2524;p119"/>
          <p:cNvSpPr/>
          <p:nvPr/>
        </p:nvSpPr>
        <p:spPr>
          <a:xfrm>
            <a:off x="2531211" y="5056371"/>
            <a:ext cx="413446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plt.barh(x, y, height = </a:t>
            </a:r>
            <a:r>
              <a:rPr b="1" lang="en-US" sz="2000">
                <a:solidFill>
                  <a:srgbClr val="FF0000"/>
                </a:solidFill>
                <a:latin typeface="Consolas"/>
                <a:ea typeface="Consolas"/>
                <a:cs typeface="Consolas"/>
                <a:sym typeface="Consolas"/>
              </a:rPr>
              <a:t>0.1</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1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69" name="Google Shape;269;p1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1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1" name="Google Shape;271;p1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72" name="Google Shape;272;p1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3" name="Google Shape;273;p1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74" name="Google Shape;274;p1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75" name="Google Shape;275;p12"/>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1: Tổng quan Python</a:t>
            </a:r>
            <a:endParaRPr sz="1800">
              <a:solidFill>
                <a:schemeClr val="lt1"/>
              </a:solidFill>
              <a:latin typeface="Times New Roman"/>
              <a:ea typeface="Times New Roman"/>
              <a:cs typeface="Times New Roman"/>
              <a:sym typeface="Times New Roman"/>
            </a:endParaRPr>
          </a:p>
        </p:txBody>
      </p:sp>
      <p:sp>
        <p:nvSpPr>
          <p:cNvPr id="276" name="Google Shape;276;p12"/>
          <p:cNvSpPr/>
          <p:nvPr/>
        </p:nvSpPr>
        <p:spPr>
          <a:xfrm>
            <a:off x="4447311" y="161448"/>
            <a:ext cx="7481454"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Book Antiqua"/>
                <a:ea typeface="Book Antiqua"/>
                <a:cs typeface="Book Antiqua"/>
                <a:sym typeface="Book Antiqua"/>
              </a:rPr>
              <a:t>4. Python In/Out – Nhập/xuất</a:t>
            </a:r>
            <a:endParaRPr b="1" sz="2800">
              <a:solidFill>
                <a:schemeClr val="lt1"/>
              </a:solidFill>
              <a:latin typeface="Book Antiqua"/>
              <a:ea typeface="Book Antiqua"/>
              <a:cs typeface="Book Antiqua"/>
              <a:sym typeface="Book Antiqua"/>
            </a:endParaRPr>
          </a:p>
        </p:txBody>
      </p:sp>
      <p:sp>
        <p:nvSpPr>
          <p:cNvPr id="277" name="Google Shape;277;p12"/>
          <p:cNvSpPr/>
          <p:nvPr/>
        </p:nvSpPr>
        <p:spPr>
          <a:xfrm>
            <a:off x="505783" y="1237007"/>
            <a:ext cx="11028218"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Calibri"/>
                <a:ea typeface="Calibri"/>
                <a:cs typeface="Calibri"/>
                <a:sym typeface="Calibri"/>
              </a:rPr>
              <a:t>🕮  BÀI TẬP 1.1</a:t>
            </a:r>
            <a:endParaRPr b="1" sz="2400">
              <a:solidFill>
                <a:srgbClr val="C00000"/>
              </a:solidFill>
              <a:latin typeface="Calibri"/>
              <a:ea typeface="Calibri"/>
              <a:cs typeface="Calibri"/>
              <a:sym typeface="Calibri"/>
            </a:endParaRPr>
          </a:p>
        </p:txBody>
      </p:sp>
      <p:sp>
        <p:nvSpPr>
          <p:cNvPr id="278" name="Google Shape;278;p12"/>
          <p:cNvSpPr/>
          <p:nvPr/>
        </p:nvSpPr>
        <p:spPr>
          <a:xfrm>
            <a:off x="1049482" y="4114509"/>
            <a:ext cx="10020300" cy="110799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Nhập vào tọa độ của hai điểm A(x1, y1) và B(x2, y2). Tính và in ra khoảng cách Euclidean giữa A và B:</a:t>
            </a:r>
            <a:endParaRPr/>
          </a:p>
        </p:txBody>
      </p:sp>
      <p:sp>
        <p:nvSpPr>
          <p:cNvPr id="279" name="Google Shape;279;p12"/>
          <p:cNvSpPr txBox="1"/>
          <p:nvPr/>
        </p:nvSpPr>
        <p:spPr>
          <a:xfrm>
            <a:off x="4053611" y="5406035"/>
            <a:ext cx="5249718" cy="409984"/>
          </a:xfrm>
          <a:prstGeom prst="rect">
            <a:avLst/>
          </a:prstGeom>
          <a:blipFill rotWithShape="1">
            <a:blip r:embed="rId4">
              <a:alphaModFix/>
            </a:blip>
            <a:stretch>
              <a:fillRect b="-38805" l="-3250" r="0" t="-596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80" name="Google Shape;280;p12"/>
          <p:cNvSpPr/>
          <p:nvPr/>
        </p:nvSpPr>
        <p:spPr>
          <a:xfrm>
            <a:off x="1049482" y="1788513"/>
            <a:ext cx="10020300" cy="212365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Nhập vào từ bàn phím hai số nguyên a, b. Tính và in ra màn hình tổng, hiệu, tích, thương của a và b:</a:t>
            </a:r>
            <a:endParaRPr/>
          </a:p>
          <a:p>
            <a:pPr indent="-342900" lvl="0" marL="342900" marR="0" rtl="0" algn="l">
              <a:lnSpc>
                <a:spcPct val="150000"/>
              </a:lnSpc>
              <a:spcBef>
                <a:spcPts val="0"/>
              </a:spcBef>
              <a:spcAft>
                <a:spcPts val="0"/>
              </a:spcAft>
              <a:buClr>
                <a:srgbClr val="0070C0"/>
              </a:buClr>
              <a:buSzPts val="2200"/>
              <a:buFont typeface="Arial"/>
              <a:buChar char="-"/>
            </a:pPr>
            <a:r>
              <a:rPr lang="en-US" sz="2200">
                <a:solidFill>
                  <a:srgbClr val="0070C0"/>
                </a:solidFill>
                <a:latin typeface="Arial"/>
                <a:ea typeface="Arial"/>
                <a:cs typeface="Arial"/>
                <a:sym typeface="Arial"/>
              </a:rPr>
              <a:t>Mỗi kết quả in trên 1 dòng.</a:t>
            </a:r>
            <a:endParaRPr/>
          </a:p>
          <a:p>
            <a:pPr indent="-342900" lvl="0" marL="342900" marR="0" rtl="0" algn="l">
              <a:lnSpc>
                <a:spcPct val="150000"/>
              </a:lnSpc>
              <a:spcBef>
                <a:spcPts val="0"/>
              </a:spcBef>
              <a:spcAft>
                <a:spcPts val="0"/>
              </a:spcAft>
              <a:buClr>
                <a:srgbClr val="0070C0"/>
              </a:buClr>
              <a:buSzPts val="2200"/>
              <a:buFont typeface="Arial"/>
              <a:buChar char="-"/>
            </a:pPr>
            <a:r>
              <a:rPr lang="en-US" sz="2200">
                <a:solidFill>
                  <a:srgbClr val="0070C0"/>
                </a:solidFill>
                <a:latin typeface="Arial"/>
                <a:ea typeface="Arial"/>
                <a:cs typeface="Arial"/>
                <a:sym typeface="Arial"/>
              </a:rPr>
              <a:t>Kết quả của thương: là số thực có độ chính xác 3 chữ số hàng thập phân.</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8" name="Shape 2528"/>
        <p:cNvGrpSpPr/>
        <p:nvPr/>
      </p:nvGrpSpPr>
      <p:grpSpPr>
        <a:xfrm>
          <a:off x="0" y="0"/>
          <a:ext cx="0" cy="0"/>
          <a:chOff x="0" y="0"/>
          <a:chExt cx="0" cy="0"/>
        </a:xfrm>
      </p:grpSpPr>
      <p:sp>
        <p:nvSpPr>
          <p:cNvPr id="2529" name="Google Shape;2529;p12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0" name="Google Shape;2530;p12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1" name="Google Shape;2531;p12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532" name="Google Shape;2532;p12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3" name="Google Shape;2533;p12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34" name="Google Shape;2534;p12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535" name="Google Shape;2535;p12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36" name="Google Shape;2536;p12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537" name="Google Shape;2537;p12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538" name="Google Shape;2538;p120"/>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539" name="Google Shape;2539;p120"/>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Histogram charts</a:t>
            </a:r>
            <a:endParaRPr b="1" sz="2400">
              <a:solidFill>
                <a:srgbClr val="005064"/>
              </a:solidFill>
              <a:latin typeface="Arial"/>
              <a:ea typeface="Arial"/>
              <a:cs typeface="Arial"/>
              <a:sym typeface="Arial"/>
            </a:endParaRPr>
          </a:p>
        </p:txBody>
      </p:sp>
      <p:sp>
        <p:nvSpPr>
          <p:cNvPr id="2540" name="Google Shape;2540;p120"/>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b="1" lang="en-US" sz="2400">
                <a:solidFill>
                  <a:srgbClr val="FF0000"/>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541" name="Google Shape;2541;p120"/>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Histogram – Biểu đồ tần suất</a:t>
            </a:r>
            <a:endParaRPr b="1" sz="2800">
              <a:solidFill>
                <a:schemeClr val="lt1"/>
              </a:solidFill>
              <a:latin typeface="Arial"/>
              <a:ea typeface="Arial"/>
              <a:cs typeface="Arial"/>
              <a:sym typeface="Arial"/>
            </a:endParaRPr>
          </a:p>
        </p:txBody>
      </p:sp>
      <p:sp>
        <p:nvSpPr>
          <p:cNvPr id="2542" name="Google Shape;2542;p120"/>
          <p:cNvSpPr/>
          <p:nvPr/>
        </p:nvSpPr>
        <p:spPr>
          <a:xfrm>
            <a:off x="2648777" y="2076683"/>
            <a:ext cx="802357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Biểu đồ tần suất xuất hiện của các giá trị</a:t>
            </a:r>
            <a:endParaRPr b="1" sz="2000">
              <a:solidFill>
                <a:schemeClr val="dk1"/>
              </a:solidFill>
              <a:latin typeface="Calibri"/>
              <a:ea typeface="Calibri"/>
              <a:cs typeface="Calibri"/>
              <a:sym typeface="Calibri"/>
            </a:endParaRPr>
          </a:p>
        </p:txBody>
      </p:sp>
      <p:sp>
        <p:nvSpPr>
          <p:cNvPr id="2543" name="Google Shape;2543;p120"/>
          <p:cNvSpPr/>
          <p:nvPr/>
        </p:nvSpPr>
        <p:spPr>
          <a:xfrm>
            <a:off x="2296696" y="1697936"/>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Histogram</a:t>
            </a:r>
            <a:endParaRPr/>
          </a:p>
        </p:txBody>
      </p:sp>
      <p:sp>
        <p:nvSpPr>
          <p:cNvPr id="2544" name="Google Shape;2544;p120"/>
          <p:cNvSpPr/>
          <p:nvPr/>
        </p:nvSpPr>
        <p:spPr>
          <a:xfrm>
            <a:off x="2648777" y="2594268"/>
            <a:ext cx="802357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Dữ liệu chứa trong một mảng x:</a:t>
            </a:r>
            <a:endParaRPr b="1" sz="2000">
              <a:solidFill>
                <a:schemeClr val="dk1"/>
              </a:solidFill>
              <a:latin typeface="Calibri"/>
              <a:ea typeface="Calibri"/>
              <a:cs typeface="Calibri"/>
              <a:sym typeface="Calibri"/>
            </a:endParaRPr>
          </a:p>
        </p:txBody>
      </p:sp>
      <p:sp>
        <p:nvSpPr>
          <p:cNvPr id="2545" name="Google Shape;2545;p120"/>
          <p:cNvSpPr/>
          <p:nvPr/>
        </p:nvSpPr>
        <p:spPr>
          <a:xfrm>
            <a:off x="3060021" y="3045181"/>
            <a:ext cx="802357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x = np.array([</a:t>
            </a:r>
            <a:r>
              <a:rPr lang="en-US" sz="2000">
                <a:solidFill>
                  <a:srgbClr val="FF0000"/>
                </a:solidFill>
                <a:latin typeface="Consolas"/>
                <a:ea typeface="Consolas"/>
                <a:cs typeface="Consolas"/>
                <a:sym typeface="Consolas"/>
              </a:rPr>
              <a:t>1</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3</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2</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5</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4</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2</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5</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3</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6</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4</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7</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5</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4</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3</a:t>
            </a:r>
            <a:r>
              <a:rPr lang="en-US" sz="2000">
                <a:solidFill>
                  <a:srgbClr val="000000"/>
                </a:solidFill>
                <a:latin typeface="Consolas"/>
                <a:ea typeface="Consolas"/>
                <a:cs typeface="Consolas"/>
                <a:sym typeface="Consolas"/>
              </a:rPr>
              <a:t>])</a:t>
            </a:r>
            <a:endParaRPr/>
          </a:p>
        </p:txBody>
      </p:sp>
      <p:sp>
        <p:nvSpPr>
          <p:cNvPr id="2546" name="Google Shape;2546;p120"/>
          <p:cNvSpPr/>
          <p:nvPr/>
        </p:nvSpPr>
        <p:spPr>
          <a:xfrm>
            <a:off x="3053725" y="3452763"/>
            <a:ext cx="802357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Bảng tần suất thu được:</a:t>
            </a:r>
            <a:endParaRPr/>
          </a:p>
        </p:txBody>
      </p:sp>
      <p:graphicFrame>
        <p:nvGraphicFramePr>
          <p:cNvPr id="2547" name="Google Shape;2547;p120"/>
          <p:cNvGraphicFramePr/>
          <p:nvPr/>
        </p:nvGraphicFramePr>
        <p:xfrm>
          <a:off x="3157497" y="3852873"/>
          <a:ext cx="3000000" cy="3000000"/>
        </p:xfrm>
        <a:graphic>
          <a:graphicData uri="http://schemas.openxmlformats.org/drawingml/2006/table">
            <a:tbl>
              <a:tblPr bandRow="1" firstRow="1">
                <a:noFill/>
                <a:tableStyleId>{C756B2B4-8619-4FAF-BC9B-6BF7D71A4B77}</a:tableStyleId>
              </a:tblPr>
              <a:tblGrid>
                <a:gridCol w="1126300"/>
                <a:gridCol w="1126300"/>
              </a:tblGrid>
              <a:tr h="2802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r>
              <a:tr h="280200">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tc>
              </a:tr>
              <a:tr h="280200">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tc>
              </a:tr>
              <a:tr h="280200">
                <a:tc>
                  <a:txBody>
                    <a:bodyPr/>
                    <a:lstStyle/>
                    <a:p>
                      <a:pPr indent="0" lvl="0" marL="0" marR="0" rtl="0" algn="ctr">
                        <a:spcBef>
                          <a:spcPts val="0"/>
                        </a:spcBef>
                        <a:spcAft>
                          <a:spcPts val="0"/>
                        </a:spcAft>
                        <a:buNone/>
                      </a:pPr>
                      <a:r>
                        <a:rPr lang="en-US" sz="1800" u="none" cap="none" strike="noStrike"/>
                        <a:t>4</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tc>
              </a:tr>
              <a:tr h="280200">
                <a:tc>
                  <a:txBody>
                    <a:bodyPr/>
                    <a:lstStyle/>
                    <a:p>
                      <a:pPr indent="0" lvl="0" marL="0" marR="0" rtl="0" algn="ctr">
                        <a:spcBef>
                          <a:spcPts val="0"/>
                        </a:spcBef>
                        <a:spcAft>
                          <a:spcPts val="0"/>
                        </a:spcAft>
                        <a:buNone/>
                      </a:pPr>
                      <a:r>
                        <a:rPr lang="en-US" sz="1800" u="none" cap="none" strike="noStrike"/>
                        <a:t>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tc>
              </a:tr>
              <a:tr h="280200">
                <a:tc>
                  <a:txBody>
                    <a:bodyPr/>
                    <a:lstStyle/>
                    <a:p>
                      <a:pPr indent="0" lvl="0" marL="0" marR="0" rtl="0" algn="ctr">
                        <a:spcBef>
                          <a:spcPts val="0"/>
                        </a:spcBef>
                        <a:spcAft>
                          <a:spcPts val="0"/>
                        </a:spcAft>
                        <a:buNone/>
                      </a:pPr>
                      <a:r>
                        <a:rPr lang="en-US" sz="1800" u="none" cap="none" strike="noStrike"/>
                        <a:t>6</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r>
              <a:tr h="280200">
                <a:tc>
                  <a:txBody>
                    <a:bodyPr/>
                    <a:lstStyle/>
                    <a:p>
                      <a:pPr indent="0" lvl="0" marL="0" marR="0" rtl="0" algn="ctr">
                        <a:spcBef>
                          <a:spcPts val="0"/>
                        </a:spcBef>
                        <a:spcAft>
                          <a:spcPts val="0"/>
                        </a:spcAft>
                        <a:buNone/>
                      </a:pPr>
                      <a:r>
                        <a:rPr lang="en-US" sz="1800" u="none" cap="none" strike="noStrike"/>
                        <a:t>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r>
            </a:tbl>
          </a:graphicData>
        </a:graphic>
      </p:graphicFrame>
      <p:pic>
        <p:nvPicPr>
          <p:cNvPr id="2548" name="Google Shape;2548;p120"/>
          <p:cNvPicPr preferRelativeResize="0"/>
          <p:nvPr/>
        </p:nvPicPr>
        <p:blipFill rotWithShape="1">
          <a:blip r:embed="rId4">
            <a:alphaModFix/>
          </a:blip>
          <a:srcRect b="0" l="0" r="0" t="0"/>
          <a:stretch/>
        </p:blipFill>
        <p:spPr>
          <a:xfrm>
            <a:off x="7820877" y="3749373"/>
            <a:ext cx="3112736" cy="26860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2" name="Shape 2552"/>
        <p:cNvGrpSpPr/>
        <p:nvPr/>
      </p:nvGrpSpPr>
      <p:grpSpPr>
        <a:xfrm>
          <a:off x="0" y="0"/>
          <a:ext cx="0" cy="0"/>
          <a:chOff x="0" y="0"/>
          <a:chExt cx="0" cy="0"/>
        </a:xfrm>
      </p:grpSpPr>
      <p:sp>
        <p:nvSpPr>
          <p:cNvPr id="2553" name="Google Shape;2553;p12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4" name="Google Shape;2554;p12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5" name="Google Shape;2555;p12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556" name="Google Shape;2556;p12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7" name="Google Shape;2557;p12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58" name="Google Shape;2558;p12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559" name="Google Shape;2559;p12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60" name="Google Shape;2560;p12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561" name="Google Shape;2561;p12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562" name="Google Shape;2562;p121"/>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563" name="Google Shape;2563;p121"/>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Histogram charts</a:t>
            </a:r>
            <a:endParaRPr b="1" sz="2400">
              <a:solidFill>
                <a:srgbClr val="005064"/>
              </a:solidFill>
              <a:latin typeface="Arial"/>
              <a:ea typeface="Arial"/>
              <a:cs typeface="Arial"/>
              <a:sym typeface="Arial"/>
            </a:endParaRPr>
          </a:p>
        </p:txBody>
      </p:sp>
      <p:sp>
        <p:nvSpPr>
          <p:cNvPr id="2564" name="Google Shape;2564;p121"/>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b="1" lang="en-US" sz="2400">
                <a:solidFill>
                  <a:srgbClr val="FF0000"/>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Pie</a:t>
            </a:r>
            <a:endParaRPr sz="2400">
              <a:solidFill>
                <a:srgbClr val="7F7F7F"/>
              </a:solidFill>
              <a:latin typeface="Arial"/>
              <a:ea typeface="Arial"/>
              <a:cs typeface="Arial"/>
              <a:sym typeface="Arial"/>
            </a:endParaRPr>
          </a:p>
        </p:txBody>
      </p:sp>
      <p:sp>
        <p:nvSpPr>
          <p:cNvPr id="2565" name="Google Shape;2565;p121"/>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Histogram – Biểu đồ tần suất</a:t>
            </a:r>
            <a:endParaRPr b="1" sz="2800">
              <a:solidFill>
                <a:schemeClr val="lt1"/>
              </a:solidFill>
              <a:latin typeface="Arial"/>
              <a:ea typeface="Arial"/>
              <a:cs typeface="Arial"/>
              <a:sym typeface="Arial"/>
            </a:endParaRPr>
          </a:p>
        </p:txBody>
      </p:sp>
      <p:sp>
        <p:nvSpPr>
          <p:cNvPr id="2566" name="Google Shape;2566;p121"/>
          <p:cNvSpPr/>
          <p:nvPr/>
        </p:nvSpPr>
        <p:spPr>
          <a:xfrm>
            <a:off x="2296696" y="1697936"/>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Create a histogram</a:t>
            </a:r>
            <a:endParaRPr/>
          </a:p>
        </p:txBody>
      </p:sp>
      <p:sp>
        <p:nvSpPr>
          <p:cNvPr id="2567" name="Google Shape;2567;p121"/>
          <p:cNvSpPr/>
          <p:nvPr/>
        </p:nvSpPr>
        <p:spPr>
          <a:xfrm>
            <a:off x="2706130" y="2203639"/>
            <a:ext cx="17363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plt.hist(x)</a:t>
            </a:r>
            <a:endParaRPr b="1" sz="2000">
              <a:solidFill>
                <a:schemeClr val="dk1"/>
              </a:solidFill>
              <a:latin typeface="Calibri"/>
              <a:ea typeface="Calibri"/>
              <a:cs typeface="Calibri"/>
              <a:sym typeface="Calibri"/>
            </a:endParaRPr>
          </a:p>
        </p:txBody>
      </p:sp>
      <p:sp>
        <p:nvSpPr>
          <p:cNvPr id="2568" name="Google Shape;2568;p121"/>
          <p:cNvSpPr/>
          <p:nvPr/>
        </p:nvSpPr>
        <p:spPr>
          <a:xfrm>
            <a:off x="2296695" y="2752742"/>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Examples</a:t>
            </a:r>
            <a:endParaRPr/>
          </a:p>
        </p:txBody>
      </p:sp>
      <p:sp>
        <p:nvSpPr>
          <p:cNvPr id="2569" name="Google Shape;2569;p121"/>
          <p:cNvSpPr/>
          <p:nvPr/>
        </p:nvSpPr>
        <p:spPr>
          <a:xfrm>
            <a:off x="3048000" y="3587881"/>
            <a:ext cx="6096000" cy="1107996"/>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2000">
                <a:solidFill>
                  <a:srgbClr val="000000"/>
                </a:solidFill>
                <a:latin typeface="Consolas"/>
                <a:ea typeface="Consolas"/>
                <a:cs typeface="Consolas"/>
                <a:sym typeface="Consolas"/>
              </a:rPr>
              <a:t>x = np.random.normal(</a:t>
            </a:r>
            <a:r>
              <a:rPr lang="en-US" sz="2000">
                <a:solidFill>
                  <a:srgbClr val="FF0000"/>
                </a:solidFill>
                <a:latin typeface="Consolas"/>
                <a:ea typeface="Consolas"/>
                <a:cs typeface="Consolas"/>
                <a:sym typeface="Consolas"/>
              </a:rPr>
              <a:t>170</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10</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250</a:t>
            </a:r>
            <a:r>
              <a:rPr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lang="en-US" sz="2000">
                <a:solidFill>
                  <a:srgbClr val="000000"/>
                </a:solidFill>
                <a:latin typeface="Consolas"/>
                <a:ea typeface="Consolas"/>
                <a:cs typeface="Consolas"/>
                <a:sym typeface="Consolas"/>
              </a:rPr>
              <a:t>plt.hist(x)</a:t>
            </a:r>
            <a:br>
              <a:rPr lang="en-US" sz="2000">
                <a:solidFill>
                  <a:schemeClr val="dk1"/>
                </a:solidFill>
                <a:latin typeface="Calibri"/>
                <a:ea typeface="Calibri"/>
                <a:cs typeface="Calibri"/>
                <a:sym typeface="Calibri"/>
              </a:rPr>
            </a:br>
            <a:r>
              <a:rPr lang="en-US" sz="2000">
                <a:solidFill>
                  <a:srgbClr val="000000"/>
                </a:solidFill>
                <a:latin typeface="Consolas"/>
                <a:ea typeface="Consolas"/>
                <a:cs typeface="Consolas"/>
                <a:sym typeface="Consolas"/>
              </a:rPr>
              <a:t>plt.show()</a:t>
            </a:r>
            <a:endParaRPr sz="2000">
              <a:solidFill>
                <a:schemeClr val="dk1"/>
              </a:solidFill>
              <a:latin typeface="Calibri"/>
              <a:ea typeface="Calibri"/>
              <a:cs typeface="Calibri"/>
              <a:sym typeface="Calibri"/>
            </a:endParaRPr>
          </a:p>
        </p:txBody>
      </p:sp>
      <p:sp>
        <p:nvSpPr>
          <p:cNvPr id="2570" name="Google Shape;2570;p121"/>
          <p:cNvSpPr/>
          <p:nvPr/>
        </p:nvSpPr>
        <p:spPr>
          <a:xfrm>
            <a:off x="3113315" y="3249327"/>
            <a:ext cx="9078685" cy="338554"/>
          </a:xfrm>
          <a:prstGeom prst="rect">
            <a:avLst/>
          </a:prstGeom>
          <a:noFill/>
          <a:ln>
            <a:noFill/>
          </a:ln>
        </p:spPr>
        <p:txBody>
          <a:bodyPr anchorCtr="0" anchor="ctr" bIns="0" lIns="0" spcFirstLastPara="1" rIns="0" wrap="square" tIns="0">
            <a:spAutoFit/>
          </a:bodyPr>
          <a:lstStyle/>
          <a:p>
            <a:pPr indent="0" lvl="0" marL="0" marR="0" rtl="0" algn="just">
              <a:lnSpc>
                <a:spcPct val="110000"/>
              </a:lnSpc>
              <a:spcBef>
                <a:spcPts val="0"/>
              </a:spcBef>
              <a:spcAft>
                <a:spcPts val="0"/>
              </a:spcAft>
              <a:buNone/>
            </a:pPr>
            <a:r>
              <a:rPr b="1" lang="en-US" sz="2000">
                <a:solidFill>
                  <a:srgbClr val="005064"/>
                </a:solidFill>
                <a:latin typeface="Consolas"/>
                <a:ea typeface="Consolas"/>
                <a:cs typeface="Consolas"/>
                <a:sym typeface="Consolas"/>
              </a:rPr>
              <a:t>Normal distribution (</a:t>
            </a:r>
            <a:r>
              <a:rPr b="1" lang="en-US" sz="2000">
                <a:solidFill>
                  <a:schemeClr val="accent2"/>
                </a:solidFill>
                <a:latin typeface="Consolas"/>
                <a:ea typeface="Consolas"/>
                <a:cs typeface="Consolas"/>
                <a:sym typeface="Consolas"/>
              </a:rPr>
              <a:t>mean, sdv, numpoints</a:t>
            </a:r>
            <a:r>
              <a:rPr b="1" lang="en-US" sz="2000">
                <a:solidFill>
                  <a:srgbClr val="005064"/>
                </a:solidFill>
                <a:latin typeface="Consolas"/>
                <a:ea typeface="Consolas"/>
                <a:cs typeface="Consolas"/>
                <a:sym typeface="Consolas"/>
              </a:rPr>
              <a:t>)</a:t>
            </a:r>
            <a:endParaRPr/>
          </a:p>
        </p:txBody>
      </p:sp>
      <p:sp>
        <p:nvSpPr>
          <p:cNvPr id="2571" name="Google Shape;2571;p121"/>
          <p:cNvSpPr/>
          <p:nvPr/>
        </p:nvSpPr>
        <p:spPr>
          <a:xfrm>
            <a:off x="3060021" y="4865471"/>
            <a:ext cx="9078685" cy="338554"/>
          </a:xfrm>
          <a:prstGeom prst="rect">
            <a:avLst/>
          </a:prstGeom>
          <a:noFill/>
          <a:ln>
            <a:noFill/>
          </a:ln>
        </p:spPr>
        <p:txBody>
          <a:bodyPr anchorCtr="0" anchor="ctr" bIns="0" lIns="0" spcFirstLastPara="1" rIns="0" wrap="square" tIns="0">
            <a:spAutoFit/>
          </a:bodyPr>
          <a:lstStyle/>
          <a:p>
            <a:pPr indent="0" lvl="0" marL="0" marR="0" rtl="0" algn="just">
              <a:lnSpc>
                <a:spcPct val="110000"/>
              </a:lnSpc>
              <a:spcBef>
                <a:spcPts val="0"/>
              </a:spcBef>
              <a:spcAft>
                <a:spcPts val="0"/>
              </a:spcAft>
              <a:buNone/>
            </a:pPr>
            <a:r>
              <a:rPr b="1" lang="en-US" sz="2000">
                <a:solidFill>
                  <a:srgbClr val="005064"/>
                </a:solidFill>
                <a:latin typeface="Consolas"/>
                <a:ea typeface="Consolas"/>
                <a:cs typeface="Consolas"/>
                <a:sym typeface="Consolas"/>
              </a:rPr>
              <a:t>Poisson distribution (</a:t>
            </a:r>
            <a:r>
              <a:rPr b="1" lang="en-US" sz="2000">
                <a:solidFill>
                  <a:schemeClr val="accent2"/>
                </a:solidFill>
                <a:latin typeface="Consolas"/>
                <a:ea typeface="Consolas"/>
                <a:cs typeface="Consolas"/>
                <a:sym typeface="Consolas"/>
              </a:rPr>
              <a:t>lamda, k- numpoints</a:t>
            </a:r>
            <a:r>
              <a:rPr b="1" lang="en-US" sz="2000">
                <a:solidFill>
                  <a:srgbClr val="005064"/>
                </a:solidFill>
                <a:latin typeface="Consolas"/>
                <a:ea typeface="Consolas"/>
                <a:cs typeface="Consolas"/>
                <a:sym typeface="Consolas"/>
              </a:rPr>
              <a:t>)</a:t>
            </a:r>
            <a:endParaRPr b="1" sz="2000">
              <a:solidFill>
                <a:srgbClr val="005064"/>
              </a:solidFill>
              <a:latin typeface="Consolas"/>
              <a:ea typeface="Consolas"/>
              <a:cs typeface="Consolas"/>
              <a:sym typeface="Consolas"/>
            </a:endParaRPr>
          </a:p>
        </p:txBody>
      </p:sp>
      <p:sp>
        <p:nvSpPr>
          <p:cNvPr id="2572" name="Google Shape;2572;p121"/>
          <p:cNvSpPr/>
          <p:nvPr/>
        </p:nvSpPr>
        <p:spPr>
          <a:xfrm>
            <a:off x="3048000" y="5280164"/>
            <a:ext cx="6096000" cy="1107996"/>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2000">
                <a:solidFill>
                  <a:srgbClr val="000000"/>
                </a:solidFill>
                <a:latin typeface="Consolas"/>
                <a:ea typeface="Consolas"/>
                <a:cs typeface="Consolas"/>
                <a:sym typeface="Consolas"/>
              </a:rPr>
              <a:t>y = np.random.poisson(</a:t>
            </a:r>
            <a:r>
              <a:rPr lang="en-US" sz="2000">
                <a:solidFill>
                  <a:srgbClr val="FF0000"/>
                </a:solidFill>
                <a:latin typeface="Consolas"/>
                <a:ea typeface="Consolas"/>
                <a:cs typeface="Consolas"/>
                <a:sym typeface="Consolas"/>
              </a:rPr>
              <a:t>5</a:t>
            </a:r>
            <a:r>
              <a:rPr lang="en-US" sz="2000">
                <a:solidFill>
                  <a:srgbClr val="000000"/>
                </a:solidFill>
                <a:latin typeface="Consolas"/>
                <a:ea typeface="Consolas"/>
                <a:cs typeface="Consolas"/>
                <a:sym typeface="Consolas"/>
              </a:rPr>
              <a:t>, </a:t>
            </a:r>
            <a:r>
              <a:rPr lang="en-US" sz="2000">
                <a:solidFill>
                  <a:srgbClr val="FF0000"/>
                </a:solidFill>
                <a:latin typeface="Consolas"/>
                <a:ea typeface="Consolas"/>
                <a:cs typeface="Consolas"/>
                <a:sym typeface="Consolas"/>
              </a:rPr>
              <a:t>250</a:t>
            </a:r>
            <a:r>
              <a:rPr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lang="en-US" sz="2000">
                <a:solidFill>
                  <a:srgbClr val="000000"/>
                </a:solidFill>
                <a:latin typeface="Consolas"/>
                <a:ea typeface="Consolas"/>
                <a:cs typeface="Consolas"/>
                <a:sym typeface="Consolas"/>
              </a:rPr>
              <a:t>plt.hist(y)</a:t>
            </a:r>
            <a:br>
              <a:rPr lang="en-US" sz="2000">
                <a:solidFill>
                  <a:schemeClr val="dk1"/>
                </a:solidFill>
                <a:latin typeface="Calibri"/>
                <a:ea typeface="Calibri"/>
                <a:cs typeface="Calibri"/>
                <a:sym typeface="Calibri"/>
              </a:rPr>
            </a:br>
            <a:r>
              <a:rPr lang="en-US" sz="2000">
                <a:solidFill>
                  <a:srgbClr val="000000"/>
                </a:solidFill>
                <a:latin typeface="Consolas"/>
                <a:ea typeface="Consolas"/>
                <a:cs typeface="Consolas"/>
                <a:sym typeface="Consolas"/>
              </a:rPr>
              <a:t>plt.show()</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6" name="Shape 2576"/>
        <p:cNvGrpSpPr/>
        <p:nvPr/>
      </p:nvGrpSpPr>
      <p:grpSpPr>
        <a:xfrm>
          <a:off x="0" y="0"/>
          <a:ext cx="0" cy="0"/>
          <a:chOff x="0" y="0"/>
          <a:chExt cx="0" cy="0"/>
        </a:xfrm>
      </p:grpSpPr>
      <p:sp>
        <p:nvSpPr>
          <p:cNvPr id="2577" name="Google Shape;2577;p12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8" name="Google Shape;2578;p12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9" name="Google Shape;2579;p12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580" name="Google Shape;2580;p12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1" name="Google Shape;2581;p12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82" name="Google Shape;2582;p12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583" name="Google Shape;2583;p12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84" name="Google Shape;2584;p12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585" name="Google Shape;2585;p12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586" name="Google Shape;2586;p122"/>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587" name="Google Shape;2587;p122"/>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Pie charts</a:t>
            </a:r>
            <a:endParaRPr b="1" sz="2400">
              <a:solidFill>
                <a:srgbClr val="005064"/>
              </a:solidFill>
              <a:latin typeface="Arial"/>
              <a:ea typeface="Arial"/>
              <a:cs typeface="Arial"/>
              <a:sym typeface="Arial"/>
            </a:endParaRPr>
          </a:p>
        </p:txBody>
      </p:sp>
      <p:sp>
        <p:nvSpPr>
          <p:cNvPr id="2588" name="Google Shape;2588;p122"/>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6</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Plotting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Decor</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Subplot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Scatter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Bar</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Histogram</a:t>
            </a:r>
            <a:endParaRPr/>
          </a:p>
          <a:p>
            <a:pPr indent="0" lvl="0" marL="0" marR="0" rtl="0" algn="l">
              <a:lnSpc>
                <a:spcPct val="150000"/>
              </a:lnSpc>
              <a:spcBef>
                <a:spcPts val="0"/>
              </a:spcBef>
              <a:spcAft>
                <a:spcPts val="0"/>
              </a:spcAft>
              <a:buNone/>
            </a:pPr>
            <a:r>
              <a:rPr b="1" lang="en-US" sz="2400">
                <a:solidFill>
                  <a:srgbClr val="FF0000"/>
                </a:solidFill>
                <a:latin typeface="Arial"/>
                <a:ea typeface="Arial"/>
                <a:cs typeface="Arial"/>
                <a:sym typeface="Arial"/>
              </a:rPr>
              <a:t>Pie</a:t>
            </a:r>
            <a:endParaRPr b="1" sz="2400">
              <a:solidFill>
                <a:srgbClr val="FF0000"/>
              </a:solidFill>
              <a:latin typeface="Arial"/>
              <a:ea typeface="Arial"/>
              <a:cs typeface="Arial"/>
              <a:sym typeface="Arial"/>
            </a:endParaRPr>
          </a:p>
        </p:txBody>
      </p:sp>
      <p:sp>
        <p:nvSpPr>
          <p:cNvPr id="2589" name="Google Shape;2589;p122"/>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Pie – Biểu đồ miếng</a:t>
            </a:r>
            <a:endParaRPr b="1" sz="2800">
              <a:solidFill>
                <a:schemeClr val="lt1"/>
              </a:solidFill>
              <a:latin typeface="Arial"/>
              <a:ea typeface="Arial"/>
              <a:cs typeface="Arial"/>
              <a:sym typeface="Arial"/>
            </a:endParaRPr>
          </a:p>
        </p:txBody>
      </p:sp>
      <p:sp>
        <p:nvSpPr>
          <p:cNvPr id="2590" name="Google Shape;2590;p122"/>
          <p:cNvSpPr/>
          <p:nvPr/>
        </p:nvSpPr>
        <p:spPr>
          <a:xfrm>
            <a:off x="2296696" y="1684824"/>
            <a:ext cx="9078685" cy="338554"/>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Create a pie chart</a:t>
            </a:r>
            <a:endParaRPr/>
          </a:p>
        </p:txBody>
      </p:sp>
      <p:sp>
        <p:nvSpPr>
          <p:cNvPr id="2591" name="Google Shape;2591;p122"/>
          <p:cNvSpPr/>
          <p:nvPr/>
        </p:nvSpPr>
        <p:spPr>
          <a:xfrm>
            <a:off x="2706130" y="2203639"/>
            <a:ext cx="159530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plt.pie(x)</a:t>
            </a:r>
            <a:endParaRPr b="1" sz="2000">
              <a:solidFill>
                <a:schemeClr val="dk1"/>
              </a:solidFill>
              <a:latin typeface="Calibri"/>
              <a:ea typeface="Calibri"/>
              <a:cs typeface="Calibri"/>
              <a:sym typeface="Calibri"/>
            </a:endParaRPr>
          </a:p>
        </p:txBody>
      </p:sp>
      <p:sp>
        <p:nvSpPr>
          <p:cNvPr id="2592" name="Google Shape;2592;p122"/>
          <p:cNvSpPr/>
          <p:nvPr/>
        </p:nvSpPr>
        <p:spPr>
          <a:xfrm>
            <a:off x="2296695" y="2752742"/>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Labels</a:t>
            </a:r>
            <a:endParaRPr/>
          </a:p>
        </p:txBody>
      </p:sp>
      <p:sp>
        <p:nvSpPr>
          <p:cNvPr id="2593" name="Google Shape;2593;p122"/>
          <p:cNvSpPr/>
          <p:nvPr/>
        </p:nvSpPr>
        <p:spPr>
          <a:xfrm>
            <a:off x="2706130" y="3636949"/>
            <a:ext cx="4275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plt.pie(y, </a:t>
            </a:r>
            <a:r>
              <a:rPr b="1" lang="en-US" sz="2000">
                <a:solidFill>
                  <a:srgbClr val="0000FF"/>
                </a:solidFill>
                <a:latin typeface="Consolas"/>
                <a:ea typeface="Consolas"/>
                <a:cs typeface="Consolas"/>
                <a:sym typeface="Consolas"/>
              </a:rPr>
              <a:t>labels</a:t>
            </a:r>
            <a:r>
              <a:rPr b="1" lang="en-US" sz="2000">
                <a:solidFill>
                  <a:srgbClr val="FF6600"/>
                </a:solidFill>
                <a:latin typeface="Consolas"/>
                <a:ea typeface="Consolas"/>
                <a:cs typeface="Consolas"/>
                <a:sym typeface="Consolas"/>
              </a:rPr>
              <a:t> = mylabels</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2594" name="Google Shape;2594;p122"/>
          <p:cNvSpPr/>
          <p:nvPr/>
        </p:nvSpPr>
        <p:spPr>
          <a:xfrm>
            <a:off x="2706130" y="3184654"/>
            <a:ext cx="7728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mylabels = [</a:t>
            </a:r>
            <a:r>
              <a:rPr b="1" lang="en-US" sz="2000">
                <a:solidFill>
                  <a:srgbClr val="A52A2A"/>
                </a:solidFill>
                <a:latin typeface="Consolas"/>
                <a:ea typeface="Consolas"/>
                <a:cs typeface="Consolas"/>
                <a:sym typeface="Consolas"/>
              </a:rPr>
              <a:t>"Apples"</a:t>
            </a:r>
            <a:r>
              <a:rPr b="1" lang="en-US" sz="2000">
                <a:solidFill>
                  <a:srgbClr val="000000"/>
                </a:solidFill>
                <a:latin typeface="Consolas"/>
                <a:ea typeface="Consolas"/>
                <a:cs typeface="Consolas"/>
                <a:sym typeface="Consolas"/>
              </a:rPr>
              <a:t>, </a:t>
            </a:r>
            <a:r>
              <a:rPr b="1" lang="en-US" sz="2000">
                <a:solidFill>
                  <a:srgbClr val="A52A2A"/>
                </a:solidFill>
                <a:latin typeface="Consolas"/>
                <a:ea typeface="Consolas"/>
                <a:cs typeface="Consolas"/>
                <a:sym typeface="Consolas"/>
              </a:rPr>
              <a:t>"Bananas"</a:t>
            </a:r>
            <a:r>
              <a:rPr b="1" lang="en-US" sz="2000">
                <a:solidFill>
                  <a:srgbClr val="000000"/>
                </a:solidFill>
                <a:latin typeface="Consolas"/>
                <a:ea typeface="Consolas"/>
                <a:cs typeface="Consolas"/>
                <a:sym typeface="Consolas"/>
              </a:rPr>
              <a:t>, </a:t>
            </a:r>
            <a:r>
              <a:rPr b="1" lang="en-US" sz="2000">
                <a:solidFill>
                  <a:srgbClr val="A52A2A"/>
                </a:solidFill>
                <a:latin typeface="Consolas"/>
                <a:ea typeface="Consolas"/>
                <a:cs typeface="Consolas"/>
                <a:sym typeface="Consolas"/>
              </a:rPr>
              <a:t>"Cherries"</a:t>
            </a:r>
            <a:r>
              <a:rPr b="1" lang="en-US" sz="2000">
                <a:solidFill>
                  <a:srgbClr val="000000"/>
                </a:solidFill>
                <a:latin typeface="Consolas"/>
                <a:ea typeface="Consolas"/>
                <a:cs typeface="Consolas"/>
                <a:sym typeface="Consolas"/>
              </a:rPr>
              <a:t>, </a:t>
            </a:r>
            <a:r>
              <a:rPr b="1" lang="en-US" sz="2000">
                <a:solidFill>
                  <a:srgbClr val="A52A2A"/>
                </a:solidFill>
                <a:latin typeface="Consolas"/>
                <a:ea typeface="Consolas"/>
                <a:cs typeface="Consolas"/>
                <a:sym typeface="Consolas"/>
              </a:rPr>
              <a:t>"Dates"</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2595" name="Google Shape;2595;p122"/>
          <p:cNvSpPr/>
          <p:nvPr/>
        </p:nvSpPr>
        <p:spPr>
          <a:xfrm>
            <a:off x="2228864" y="4166589"/>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Start angle</a:t>
            </a:r>
            <a:endParaRPr/>
          </a:p>
        </p:txBody>
      </p:sp>
      <p:sp>
        <p:nvSpPr>
          <p:cNvPr id="2596" name="Google Shape;2596;p122"/>
          <p:cNvSpPr/>
          <p:nvPr/>
        </p:nvSpPr>
        <p:spPr>
          <a:xfrm>
            <a:off x="2684608" y="4634755"/>
            <a:ext cx="66736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plt.pie(y, </a:t>
            </a:r>
            <a:r>
              <a:rPr b="1" lang="en-US" sz="2000">
                <a:solidFill>
                  <a:srgbClr val="0000FF"/>
                </a:solidFill>
                <a:latin typeface="Consolas"/>
                <a:ea typeface="Consolas"/>
                <a:cs typeface="Consolas"/>
                <a:sym typeface="Consolas"/>
              </a:rPr>
              <a:t>labels</a:t>
            </a:r>
            <a:r>
              <a:rPr b="1" lang="en-US" sz="2000">
                <a:solidFill>
                  <a:srgbClr val="000000"/>
                </a:solidFill>
                <a:latin typeface="Consolas"/>
                <a:ea typeface="Consolas"/>
                <a:cs typeface="Consolas"/>
                <a:sym typeface="Consolas"/>
              </a:rPr>
              <a:t> = mylabels, </a:t>
            </a:r>
            <a:r>
              <a:rPr b="1" lang="en-US" sz="2000">
                <a:solidFill>
                  <a:srgbClr val="0000FF"/>
                </a:solidFill>
                <a:latin typeface="Consolas"/>
                <a:ea typeface="Consolas"/>
                <a:cs typeface="Consolas"/>
                <a:sym typeface="Consolas"/>
              </a:rPr>
              <a:t>startangle</a:t>
            </a:r>
            <a:r>
              <a:rPr b="1" lang="en-US" sz="2000">
                <a:solidFill>
                  <a:srgbClr val="000000"/>
                </a:solidFill>
                <a:latin typeface="Consolas"/>
                <a:ea typeface="Consolas"/>
                <a:cs typeface="Consolas"/>
                <a:sym typeface="Consolas"/>
              </a:rPr>
              <a:t> = </a:t>
            </a:r>
            <a:r>
              <a:rPr b="1" lang="en-US" sz="2000">
                <a:solidFill>
                  <a:srgbClr val="FF0000"/>
                </a:solidFill>
                <a:latin typeface="Consolas"/>
                <a:ea typeface="Consolas"/>
                <a:cs typeface="Consolas"/>
                <a:sym typeface="Consolas"/>
              </a:rPr>
              <a:t>90</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2597" name="Google Shape;2597;p122"/>
          <p:cNvSpPr/>
          <p:nvPr/>
        </p:nvSpPr>
        <p:spPr>
          <a:xfrm>
            <a:off x="2296693" y="5208283"/>
            <a:ext cx="9078685" cy="312330"/>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000"/>
              <a:buFont typeface="Courier New"/>
              <a:buChar char="o"/>
            </a:pPr>
            <a:r>
              <a:rPr lang="en-US" sz="2000">
                <a:solidFill>
                  <a:srgbClr val="005064"/>
                </a:solidFill>
                <a:latin typeface="Calibri"/>
                <a:ea typeface="Calibri"/>
                <a:cs typeface="Calibri"/>
                <a:sym typeface="Calibri"/>
              </a:rPr>
              <a:t>Explode</a:t>
            </a:r>
            <a:endParaRPr/>
          </a:p>
        </p:txBody>
      </p:sp>
      <p:sp>
        <p:nvSpPr>
          <p:cNvPr id="2598" name="Google Shape;2598;p122"/>
          <p:cNvSpPr/>
          <p:nvPr/>
        </p:nvSpPr>
        <p:spPr>
          <a:xfrm>
            <a:off x="2684608" y="5639797"/>
            <a:ext cx="9586299" cy="701731"/>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1800">
                <a:solidFill>
                  <a:srgbClr val="000000"/>
                </a:solidFill>
                <a:latin typeface="Consolas"/>
                <a:ea typeface="Consolas"/>
                <a:cs typeface="Consolas"/>
                <a:sym typeface="Consolas"/>
              </a:rPr>
              <a:t>myexplode = [</a:t>
            </a:r>
            <a:r>
              <a:rPr b="1" lang="en-US" sz="1800">
                <a:solidFill>
                  <a:srgbClr val="FF0000"/>
                </a:solidFill>
                <a:latin typeface="Consolas"/>
                <a:ea typeface="Consolas"/>
                <a:cs typeface="Consolas"/>
                <a:sym typeface="Consolas"/>
              </a:rPr>
              <a:t>0.2</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0</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0</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0</a:t>
            </a:r>
            <a:r>
              <a:rPr b="1" lang="en-US" sz="1800">
                <a:solidFill>
                  <a:srgbClr val="000000"/>
                </a:solidFill>
                <a:latin typeface="Consolas"/>
                <a:ea typeface="Consolas"/>
                <a:cs typeface="Consolas"/>
                <a:sym typeface="Consolas"/>
              </a:rPr>
              <a:t>]</a:t>
            </a:r>
            <a:br>
              <a:rPr b="1" lang="en-US" sz="1800">
                <a:solidFill>
                  <a:schemeClr val="dk1"/>
                </a:solidFill>
                <a:latin typeface="Calibri"/>
                <a:ea typeface="Calibri"/>
                <a:cs typeface="Calibri"/>
                <a:sym typeface="Calibri"/>
              </a:rPr>
            </a:br>
            <a:r>
              <a:rPr b="1" lang="en-US" sz="1800">
                <a:solidFill>
                  <a:srgbClr val="000000"/>
                </a:solidFill>
                <a:latin typeface="Consolas"/>
                <a:ea typeface="Consolas"/>
                <a:cs typeface="Consolas"/>
                <a:sym typeface="Consolas"/>
              </a:rPr>
              <a:t>plt.pie(y, </a:t>
            </a:r>
            <a:r>
              <a:rPr b="1" lang="en-US" sz="1800">
                <a:solidFill>
                  <a:srgbClr val="0000FF"/>
                </a:solidFill>
                <a:latin typeface="Consolas"/>
                <a:ea typeface="Consolas"/>
                <a:cs typeface="Consolas"/>
                <a:sym typeface="Consolas"/>
              </a:rPr>
              <a:t>labels</a:t>
            </a:r>
            <a:r>
              <a:rPr b="1" lang="en-US" sz="1800">
                <a:solidFill>
                  <a:srgbClr val="000000"/>
                </a:solidFill>
                <a:latin typeface="Consolas"/>
                <a:ea typeface="Consolas"/>
                <a:cs typeface="Consolas"/>
                <a:sym typeface="Consolas"/>
              </a:rPr>
              <a:t> = mylabels, </a:t>
            </a:r>
            <a:r>
              <a:rPr b="1" lang="en-US" sz="1800">
                <a:solidFill>
                  <a:srgbClr val="0000FF"/>
                </a:solidFill>
                <a:latin typeface="Consolas"/>
                <a:ea typeface="Consolas"/>
                <a:cs typeface="Consolas"/>
                <a:sym typeface="Consolas"/>
              </a:rPr>
              <a:t>explode</a:t>
            </a:r>
            <a:r>
              <a:rPr b="1" lang="en-US" sz="1800">
                <a:solidFill>
                  <a:srgbClr val="FF6600"/>
                </a:solidFill>
                <a:latin typeface="Consolas"/>
                <a:ea typeface="Consolas"/>
                <a:cs typeface="Consolas"/>
                <a:sym typeface="Consolas"/>
              </a:rPr>
              <a:t> = myexplode</a:t>
            </a:r>
            <a:r>
              <a:rPr b="1" lang="en-US" sz="1800">
                <a:solidFill>
                  <a:srgbClr val="000000"/>
                </a:solidFill>
                <a:latin typeface="Consolas"/>
                <a:ea typeface="Consolas"/>
                <a:cs typeface="Consolas"/>
                <a:sym typeface="Consolas"/>
              </a:rPr>
              <a:t>)</a:t>
            </a:r>
            <a:endParaRPr b="1" sz="1800">
              <a:solidFill>
                <a:schemeClr val="dk1"/>
              </a:solidFill>
              <a:latin typeface="Calibri"/>
              <a:ea typeface="Calibri"/>
              <a:cs typeface="Calibri"/>
              <a:sym typeface="Calibri"/>
            </a:endParaRPr>
          </a:p>
        </p:txBody>
      </p:sp>
      <p:pic>
        <p:nvPicPr>
          <p:cNvPr id="2599" name="Google Shape;2599;p122"/>
          <p:cNvPicPr preferRelativeResize="0"/>
          <p:nvPr/>
        </p:nvPicPr>
        <p:blipFill rotWithShape="1">
          <a:blip r:embed="rId4">
            <a:alphaModFix/>
          </a:blip>
          <a:srcRect b="0" l="0" r="0" t="0"/>
          <a:stretch/>
        </p:blipFill>
        <p:spPr>
          <a:xfrm>
            <a:off x="9640389" y="933799"/>
            <a:ext cx="2454637" cy="2118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3" name="Shape 2603"/>
        <p:cNvGrpSpPr/>
        <p:nvPr/>
      </p:nvGrpSpPr>
      <p:grpSpPr>
        <a:xfrm>
          <a:off x="0" y="0"/>
          <a:ext cx="0" cy="0"/>
          <a:chOff x="0" y="0"/>
          <a:chExt cx="0" cy="0"/>
        </a:xfrm>
      </p:grpSpPr>
      <p:sp>
        <p:nvSpPr>
          <p:cNvPr id="2604" name="Google Shape;2604;p12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5" name="Google Shape;2605;p12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6" name="Google Shape;2606;p12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607" name="Google Shape;2607;p12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8" name="Google Shape;2608;p12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09" name="Google Shape;2609;p12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610" name="Google Shape;2610;p12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11" name="Google Shape;2611;p12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612" name="Google Shape;2612;p12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613" name="Google Shape;2613;p123"/>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6: Data visualization</a:t>
            </a:r>
            <a:endParaRPr sz="1800">
              <a:solidFill>
                <a:schemeClr val="lt1"/>
              </a:solidFill>
              <a:latin typeface="Times New Roman"/>
              <a:ea typeface="Times New Roman"/>
              <a:cs typeface="Times New Roman"/>
              <a:sym typeface="Times New Roman"/>
            </a:endParaRPr>
          </a:p>
        </p:txBody>
      </p:sp>
      <p:sp>
        <p:nvSpPr>
          <p:cNvPr id="2614" name="Google Shape;2614;p123"/>
          <p:cNvSpPr/>
          <p:nvPr/>
        </p:nvSpPr>
        <p:spPr>
          <a:xfrm>
            <a:off x="840119" y="1149293"/>
            <a:ext cx="6921469" cy="53553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Calibri"/>
                <a:ea typeface="Calibri"/>
                <a:cs typeface="Calibri"/>
                <a:sym typeface="Calibri"/>
              </a:rPr>
              <a:t>🕮   BÀI THU HOẠCH – ASSIGNMENT 1</a:t>
            </a:r>
            <a:endParaRPr b="1" sz="2400">
              <a:solidFill>
                <a:srgbClr val="C00000"/>
              </a:solidFill>
              <a:latin typeface="Arial"/>
              <a:ea typeface="Arial"/>
              <a:cs typeface="Arial"/>
              <a:sym typeface="Arial"/>
            </a:endParaRPr>
          </a:p>
        </p:txBody>
      </p:sp>
      <p:sp>
        <p:nvSpPr>
          <p:cNvPr id="2615" name="Google Shape;2615;p123"/>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BÀI THU HOẠCH</a:t>
            </a:r>
            <a:endParaRPr/>
          </a:p>
        </p:txBody>
      </p:sp>
      <p:sp>
        <p:nvSpPr>
          <p:cNvPr id="2616" name="Google Shape;2616;p123"/>
          <p:cNvSpPr/>
          <p:nvPr/>
        </p:nvSpPr>
        <p:spPr>
          <a:xfrm>
            <a:off x="416883" y="1747318"/>
            <a:ext cx="11521440" cy="4618508"/>
          </a:xfrm>
          <a:prstGeom prst="rect">
            <a:avLst/>
          </a:prstGeom>
          <a:noFill/>
          <a:ln>
            <a:noFill/>
          </a:ln>
        </p:spPr>
        <p:txBody>
          <a:bodyPr anchorCtr="0" anchor="ctr" bIns="0" lIns="0" spcFirstLastPara="1" rIns="0" wrap="square" tIns="0">
            <a:spAutoFit/>
          </a:bodyPr>
          <a:lstStyle/>
          <a:p>
            <a:pPr indent="0" lvl="0" marL="0" marR="0" rtl="0" algn="just">
              <a:lnSpc>
                <a:spcPct val="110000"/>
              </a:lnSpc>
              <a:spcBef>
                <a:spcPts val="0"/>
              </a:spcBef>
              <a:spcAft>
                <a:spcPts val="0"/>
              </a:spcAft>
              <a:buNone/>
            </a:pPr>
            <a:r>
              <a:rPr lang="en-US" sz="2200">
                <a:solidFill>
                  <a:srgbClr val="005064"/>
                </a:solidFill>
                <a:latin typeface="Calibri"/>
                <a:ea typeface="Calibri"/>
                <a:cs typeface="Calibri"/>
                <a:sym typeface="Calibri"/>
              </a:rPr>
              <a:t>Cho hai bộ dữ liệu trích 5% từ KDDCUP99 gồm 2 file: </a:t>
            </a:r>
            <a:r>
              <a:rPr lang="en-US" sz="2200" u="sng">
                <a:solidFill>
                  <a:srgbClr val="005064"/>
                </a:solidFill>
                <a:latin typeface="Calibri"/>
                <a:ea typeface="Calibri"/>
                <a:cs typeface="Calibri"/>
                <a:sym typeface="Calibri"/>
                <a:hlinkClick r:id="rId4">
                  <a:extLst>
                    <a:ext uri="{A12FA001-AC4F-418D-AE19-62706E023703}">
                      <ahyp:hlinkClr val="tx"/>
                    </a:ext>
                  </a:extLst>
                </a:hlinkClick>
              </a:rPr>
              <a:t>kddcup.data</a:t>
            </a:r>
            <a:r>
              <a:rPr lang="en-US" sz="2200">
                <a:solidFill>
                  <a:srgbClr val="005064"/>
                </a:solidFill>
                <a:latin typeface="Calibri"/>
                <a:ea typeface="Calibri"/>
                <a:cs typeface="Calibri"/>
                <a:sym typeface="Calibri"/>
              </a:rPr>
              <a:t> và </a:t>
            </a:r>
            <a:r>
              <a:rPr lang="en-US" sz="2200" u="sng">
                <a:solidFill>
                  <a:srgbClr val="005064"/>
                </a:solidFill>
                <a:latin typeface="Calibri"/>
                <a:ea typeface="Calibri"/>
                <a:cs typeface="Calibri"/>
                <a:sym typeface="Calibri"/>
                <a:hlinkClick r:id="rId5">
                  <a:extLst>
                    <a:ext uri="{A12FA001-AC4F-418D-AE19-62706E023703}">
                      <ahyp:hlinkClr val="tx"/>
                    </a:ext>
                  </a:extLst>
                </a:hlinkClick>
              </a:rPr>
              <a:t>kddcup.test</a:t>
            </a:r>
            <a:r>
              <a:rPr lang="en-US" sz="2200">
                <a:solidFill>
                  <a:srgbClr val="005064"/>
                </a:solidFill>
                <a:latin typeface="Calibri"/>
                <a:ea typeface="Calibri"/>
                <a:cs typeface="Calibri"/>
                <a:sym typeface="Calibri"/>
              </a:rPr>
              <a:t>. Viết:</a:t>
            </a:r>
            <a:endParaRPr/>
          </a:p>
          <a:p>
            <a:pPr indent="-342900" lvl="0" marL="342900" marR="0" rtl="0" algn="just">
              <a:lnSpc>
                <a:spcPct val="110000"/>
              </a:lnSpc>
              <a:spcBef>
                <a:spcPts val="1200"/>
              </a:spcBef>
              <a:spcAft>
                <a:spcPts val="0"/>
              </a:spcAft>
              <a:buClr>
                <a:srgbClr val="005064"/>
              </a:buClr>
              <a:buSzPts val="2200"/>
              <a:buFont typeface="Courier New"/>
              <a:buChar char="o"/>
            </a:pPr>
            <a:r>
              <a:rPr lang="en-US" sz="2200">
                <a:solidFill>
                  <a:srgbClr val="005064"/>
                </a:solidFill>
                <a:latin typeface="Calibri"/>
                <a:ea typeface="Calibri"/>
                <a:cs typeface="Calibri"/>
                <a:sym typeface="Calibri"/>
              </a:rPr>
              <a:t>Hàm </a:t>
            </a:r>
            <a:r>
              <a:rPr lang="en-US" sz="2200">
                <a:solidFill>
                  <a:schemeClr val="accent2"/>
                </a:solidFill>
                <a:latin typeface="Calibri"/>
                <a:ea typeface="Calibri"/>
                <a:cs typeface="Calibri"/>
                <a:sym typeface="Calibri"/>
              </a:rPr>
              <a:t>read</a:t>
            </a:r>
            <a:r>
              <a:rPr lang="en-US" sz="2200">
                <a:solidFill>
                  <a:srgbClr val="005064"/>
                </a:solidFill>
                <a:latin typeface="Calibri"/>
                <a:ea typeface="Calibri"/>
                <a:cs typeface="Calibri"/>
                <a:sym typeface="Calibri"/>
              </a:rPr>
              <a:t>: đọc toàn bộ dữ liệu của 1 tệp lên mảng, trả về mảng đọc được.</a:t>
            </a:r>
            <a:endParaRPr/>
          </a:p>
          <a:p>
            <a:pPr indent="-342900" lvl="0" marL="342900" marR="0" rtl="0" algn="just">
              <a:lnSpc>
                <a:spcPct val="110000"/>
              </a:lnSpc>
              <a:spcBef>
                <a:spcPts val="1200"/>
              </a:spcBef>
              <a:spcAft>
                <a:spcPts val="0"/>
              </a:spcAft>
              <a:buClr>
                <a:srgbClr val="005064"/>
              </a:buClr>
              <a:buSzPts val="2200"/>
              <a:buFont typeface="Courier New"/>
              <a:buChar char="o"/>
            </a:pPr>
            <a:r>
              <a:rPr lang="en-US" sz="2200">
                <a:solidFill>
                  <a:srgbClr val="005064"/>
                </a:solidFill>
                <a:latin typeface="Calibri"/>
                <a:ea typeface="Calibri"/>
                <a:cs typeface="Calibri"/>
                <a:sym typeface="Calibri"/>
              </a:rPr>
              <a:t>Hàm </a:t>
            </a:r>
            <a:r>
              <a:rPr lang="en-US" sz="2200">
                <a:solidFill>
                  <a:schemeClr val="accent2"/>
                </a:solidFill>
                <a:latin typeface="Calibri"/>
                <a:ea typeface="Calibri"/>
                <a:cs typeface="Calibri"/>
                <a:sym typeface="Calibri"/>
              </a:rPr>
              <a:t>distance</a:t>
            </a:r>
            <a:r>
              <a:rPr lang="en-US" sz="2200">
                <a:solidFill>
                  <a:srgbClr val="005064"/>
                </a:solidFill>
                <a:latin typeface="Calibri"/>
                <a:ea typeface="Calibri"/>
                <a:cs typeface="Calibri"/>
                <a:sym typeface="Calibri"/>
              </a:rPr>
              <a:t>: tính khoảng cách Euclidean giữa hai dòng bất kỳ của x.</a:t>
            </a:r>
            <a:endParaRPr/>
          </a:p>
          <a:p>
            <a:pPr indent="-342900" lvl="0" marL="342900" marR="0" rtl="0" algn="just">
              <a:lnSpc>
                <a:spcPct val="110000"/>
              </a:lnSpc>
              <a:spcBef>
                <a:spcPts val="1200"/>
              </a:spcBef>
              <a:spcAft>
                <a:spcPts val="0"/>
              </a:spcAft>
              <a:buClr>
                <a:srgbClr val="005064"/>
              </a:buClr>
              <a:buSzPts val="2200"/>
              <a:buFont typeface="Courier New"/>
              <a:buChar char="o"/>
            </a:pPr>
            <a:r>
              <a:rPr lang="en-US" sz="2200">
                <a:solidFill>
                  <a:srgbClr val="005064"/>
                </a:solidFill>
                <a:latin typeface="Calibri"/>
                <a:ea typeface="Calibri"/>
                <a:cs typeface="Calibri"/>
                <a:sym typeface="Calibri"/>
              </a:rPr>
              <a:t>Hàm </a:t>
            </a:r>
            <a:r>
              <a:rPr lang="en-US" sz="2200">
                <a:solidFill>
                  <a:schemeClr val="accent2"/>
                </a:solidFill>
                <a:latin typeface="Calibri"/>
                <a:ea typeface="Calibri"/>
                <a:cs typeface="Calibri"/>
                <a:sym typeface="Calibri"/>
              </a:rPr>
              <a:t>distancetoall</a:t>
            </a:r>
            <a:r>
              <a:rPr lang="en-US" sz="2200">
                <a:solidFill>
                  <a:srgbClr val="005064"/>
                </a:solidFill>
                <a:latin typeface="Calibri"/>
                <a:ea typeface="Calibri"/>
                <a:cs typeface="Calibri"/>
                <a:sym typeface="Calibri"/>
              </a:rPr>
              <a:t>: tính khoảng cách Euclidean từ 1 dòng test tới tất cả các dòng của x.</a:t>
            </a:r>
            <a:endParaRPr/>
          </a:p>
          <a:p>
            <a:pPr indent="0" lvl="0" marL="0" marR="0" rtl="0" algn="just">
              <a:lnSpc>
                <a:spcPct val="110000"/>
              </a:lnSpc>
              <a:spcBef>
                <a:spcPts val="1200"/>
              </a:spcBef>
              <a:spcAft>
                <a:spcPts val="0"/>
              </a:spcAft>
              <a:buNone/>
            </a:pPr>
            <a:r>
              <a:rPr b="1" lang="en-US" sz="2200">
                <a:solidFill>
                  <a:srgbClr val="FF0000"/>
                </a:solidFill>
                <a:latin typeface="Calibri"/>
                <a:ea typeface="Calibri"/>
                <a:cs typeface="Calibri"/>
                <a:sym typeface="Calibri"/>
              </a:rPr>
              <a:t>[1]. </a:t>
            </a:r>
            <a:r>
              <a:rPr lang="en-US" sz="2200">
                <a:solidFill>
                  <a:srgbClr val="005064"/>
                </a:solidFill>
                <a:latin typeface="Calibri"/>
                <a:ea typeface="Calibri"/>
                <a:cs typeface="Calibri"/>
                <a:sym typeface="Calibri"/>
              </a:rPr>
              <a:t>Đọc toàn bộ tệp </a:t>
            </a:r>
            <a:r>
              <a:rPr lang="en-US" sz="2200">
                <a:solidFill>
                  <a:srgbClr val="00B050"/>
                </a:solidFill>
                <a:latin typeface="Calibri"/>
                <a:ea typeface="Calibri"/>
                <a:cs typeface="Calibri"/>
                <a:sym typeface="Calibri"/>
              </a:rPr>
              <a:t>kddcup.data </a:t>
            </a:r>
            <a:r>
              <a:rPr lang="en-US" sz="2200">
                <a:solidFill>
                  <a:srgbClr val="005064"/>
                </a:solidFill>
                <a:latin typeface="Calibri"/>
                <a:ea typeface="Calibri"/>
                <a:cs typeface="Calibri"/>
                <a:sym typeface="Calibri"/>
              </a:rPr>
              <a:t>lên mảng </a:t>
            </a:r>
            <a:r>
              <a:rPr lang="en-US" sz="2200">
                <a:solidFill>
                  <a:srgbClr val="00B050"/>
                </a:solidFill>
                <a:latin typeface="Calibri"/>
                <a:ea typeface="Calibri"/>
                <a:cs typeface="Calibri"/>
                <a:sym typeface="Calibri"/>
              </a:rPr>
              <a:t>x_train</a:t>
            </a:r>
            <a:r>
              <a:rPr lang="en-US" sz="2200">
                <a:solidFill>
                  <a:srgbClr val="005064"/>
                </a:solidFill>
                <a:latin typeface="Calibri"/>
                <a:ea typeface="Calibri"/>
                <a:cs typeface="Calibri"/>
                <a:sym typeface="Calibri"/>
              </a:rPr>
              <a:t>; cắt bỏ 4 cột đầu tiên và cắt cột cuối cùng của </a:t>
            </a:r>
            <a:r>
              <a:rPr lang="en-US" sz="2200">
                <a:solidFill>
                  <a:srgbClr val="00B050"/>
                </a:solidFill>
                <a:latin typeface="Calibri"/>
                <a:ea typeface="Calibri"/>
                <a:cs typeface="Calibri"/>
                <a:sym typeface="Calibri"/>
              </a:rPr>
              <a:t>x_train</a:t>
            </a:r>
            <a:r>
              <a:rPr lang="en-US" sz="2200">
                <a:solidFill>
                  <a:srgbClr val="005064"/>
                </a:solidFill>
                <a:latin typeface="Calibri"/>
                <a:ea typeface="Calibri"/>
                <a:cs typeface="Calibri"/>
                <a:sym typeface="Calibri"/>
              </a:rPr>
              <a:t> ra một mảng </a:t>
            </a:r>
            <a:r>
              <a:rPr lang="en-US" sz="2200">
                <a:solidFill>
                  <a:srgbClr val="00B050"/>
                </a:solidFill>
                <a:latin typeface="Calibri"/>
                <a:ea typeface="Calibri"/>
                <a:cs typeface="Calibri"/>
                <a:sym typeface="Calibri"/>
              </a:rPr>
              <a:t>label</a:t>
            </a:r>
            <a:r>
              <a:rPr lang="en-US" sz="2200">
                <a:solidFill>
                  <a:srgbClr val="005064"/>
                </a:solidFill>
                <a:latin typeface="Calibri"/>
                <a:ea typeface="Calibri"/>
                <a:cs typeface="Calibri"/>
                <a:sym typeface="Calibri"/>
              </a:rPr>
              <a:t>; chuyển </a:t>
            </a:r>
            <a:r>
              <a:rPr lang="en-US" sz="2200">
                <a:solidFill>
                  <a:srgbClr val="00B050"/>
                </a:solidFill>
                <a:latin typeface="Calibri"/>
                <a:ea typeface="Calibri"/>
                <a:cs typeface="Calibri"/>
                <a:sym typeface="Calibri"/>
              </a:rPr>
              <a:t>x_train</a:t>
            </a:r>
            <a:r>
              <a:rPr lang="en-US" sz="2200">
                <a:solidFill>
                  <a:srgbClr val="005064"/>
                </a:solidFill>
                <a:latin typeface="Calibri"/>
                <a:ea typeface="Calibri"/>
                <a:cs typeface="Calibri"/>
                <a:sym typeface="Calibri"/>
              </a:rPr>
              <a:t> về kiểu float.</a:t>
            </a:r>
            <a:endParaRPr/>
          </a:p>
          <a:p>
            <a:pPr indent="0" lvl="0" marL="0" marR="0" rtl="0" algn="just">
              <a:lnSpc>
                <a:spcPct val="110000"/>
              </a:lnSpc>
              <a:spcBef>
                <a:spcPts val="1200"/>
              </a:spcBef>
              <a:spcAft>
                <a:spcPts val="0"/>
              </a:spcAft>
              <a:buNone/>
            </a:pPr>
            <a:r>
              <a:rPr b="1" lang="en-US" sz="2200">
                <a:solidFill>
                  <a:srgbClr val="FF0000"/>
                </a:solidFill>
                <a:latin typeface="Calibri"/>
                <a:ea typeface="Calibri"/>
                <a:cs typeface="Calibri"/>
                <a:sym typeface="Calibri"/>
              </a:rPr>
              <a:t>[2]. </a:t>
            </a:r>
            <a:r>
              <a:rPr lang="en-US" sz="2200">
                <a:solidFill>
                  <a:srgbClr val="005064"/>
                </a:solidFill>
                <a:latin typeface="Calibri"/>
                <a:ea typeface="Calibri"/>
                <a:cs typeface="Calibri"/>
                <a:sym typeface="Calibri"/>
              </a:rPr>
              <a:t>Đọc toàn bộ file </a:t>
            </a:r>
            <a:r>
              <a:rPr lang="en-US" sz="2200">
                <a:solidFill>
                  <a:srgbClr val="00B050"/>
                </a:solidFill>
                <a:latin typeface="Calibri"/>
                <a:ea typeface="Calibri"/>
                <a:cs typeface="Calibri"/>
                <a:sym typeface="Calibri"/>
              </a:rPr>
              <a:t>kddcup.test</a:t>
            </a:r>
            <a:r>
              <a:rPr lang="en-US" sz="2200">
                <a:solidFill>
                  <a:srgbClr val="005064"/>
                </a:solidFill>
                <a:latin typeface="Calibri"/>
                <a:ea typeface="Calibri"/>
                <a:cs typeface="Calibri"/>
                <a:sym typeface="Calibri"/>
              </a:rPr>
              <a:t> lên mảng </a:t>
            </a:r>
            <a:r>
              <a:rPr lang="en-US" sz="2200">
                <a:solidFill>
                  <a:srgbClr val="00B050"/>
                </a:solidFill>
                <a:latin typeface="Calibri"/>
                <a:ea typeface="Calibri"/>
                <a:cs typeface="Calibri"/>
                <a:sym typeface="Calibri"/>
              </a:rPr>
              <a:t>x_test</a:t>
            </a:r>
            <a:r>
              <a:rPr lang="en-US" sz="2200">
                <a:solidFill>
                  <a:srgbClr val="005064"/>
                </a:solidFill>
                <a:latin typeface="Calibri"/>
                <a:ea typeface="Calibri"/>
                <a:cs typeface="Calibri"/>
                <a:sym typeface="Calibri"/>
              </a:rPr>
              <a:t>; cắt bỏ 4 cột đầu và cột cuối cùng của </a:t>
            </a:r>
            <a:r>
              <a:rPr lang="en-US" sz="2200">
                <a:solidFill>
                  <a:srgbClr val="00B050"/>
                </a:solidFill>
                <a:latin typeface="Calibri"/>
                <a:ea typeface="Calibri"/>
                <a:cs typeface="Calibri"/>
                <a:sym typeface="Calibri"/>
              </a:rPr>
              <a:t>x_test </a:t>
            </a:r>
            <a:r>
              <a:rPr lang="en-US" sz="2200">
                <a:solidFill>
                  <a:srgbClr val="005064"/>
                </a:solidFill>
                <a:latin typeface="Calibri"/>
                <a:ea typeface="Calibri"/>
                <a:cs typeface="Calibri"/>
                <a:sym typeface="Calibri"/>
              </a:rPr>
              <a:t>rồi chuyển mảng về kiểu thực.</a:t>
            </a:r>
            <a:endParaRPr/>
          </a:p>
          <a:p>
            <a:pPr indent="0" lvl="0" marL="0" marR="0" rtl="0" algn="just">
              <a:lnSpc>
                <a:spcPct val="110000"/>
              </a:lnSpc>
              <a:spcBef>
                <a:spcPts val="1200"/>
              </a:spcBef>
              <a:spcAft>
                <a:spcPts val="0"/>
              </a:spcAft>
              <a:buNone/>
            </a:pPr>
            <a:r>
              <a:rPr b="1" lang="en-US" sz="2200">
                <a:solidFill>
                  <a:srgbClr val="FF0000"/>
                </a:solidFill>
                <a:latin typeface="Calibri"/>
                <a:ea typeface="Calibri"/>
                <a:cs typeface="Calibri"/>
                <a:sym typeface="Calibri"/>
              </a:rPr>
              <a:t>[3]. </a:t>
            </a:r>
            <a:r>
              <a:rPr lang="en-US" sz="2200">
                <a:solidFill>
                  <a:srgbClr val="005064"/>
                </a:solidFill>
                <a:latin typeface="Calibri"/>
                <a:ea typeface="Calibri"/>
                <a:cs typeface="Calibri"/>
                <a:sym typeface="Calibri"/>
              </a:rPr>
              <a:t>Lấy 1 dòng bất kỳ từ mảng </a:t>
            </a:r>
            <a:r>
              <a:rPr lang="en-US" sz="2200">
                <a:solidFill>
                  <a:srgbClr val="00B050"/>
                </a:solidFill>
                <a:latin typeface="Calibri"/>
                <a:ea typeface="Calibri"/>
                <a:cs typeface="Calibri"/>
                <a:sym typeface="Calibri"/>
              </a:rPr>
              <a:t>x_test</a:t>
            </a:r>
            <a:r>
              <a:rPr lang="en-US" sz="2200">
                <a:solidFill>
                  <a:srgbClr val="005064"/>
                </a:solidFill>
                <a:latin typeface="Calibri"/>
                <a:ea typeface="Calibri"/>
                <a:cs typeface="Calibri"/>
                <a:sym typeface="Calibri"/>
              </a:rPr>
              <a:t> hãy dự đoán </a:t>
            </a:r>
            <a:r>
              <a:rPr lang="en-US" sz="2200">
                <a:solidFill>
                  <a:srgbClr val="00B050"/>
                </a:solidFill>
                <a:latin typeface="Calibri"/>
                <a:ea typeface="Calibri"/>
                <a:cs typeface="Calibri"/>
                <a:sym typeface="Calibri"/>
              </a:rPr>
              <a:t>label</a:t>
            </a:r>
            <a:r>
              <a:rPr lang="en-US" sz="2200">
                <a:solidFill>
                  <a:srgbClr val="005064"/>
                </a:solidFill>
                <a:latin typeface="Calibri"/>
                <a:ea typeface="Calibri"/>
                <a:cs typeface="Calibri"/>
                <a:sym typeface="Calibri"/>
              </a:rPr>
              <a:t> của nó bằng cách: tính khoảng cách từ nó tới tất cả các dòng của </a:t>
            </a:r>
            <a:r>
              <a:rPr lang="en-US" sz="2200">
                <a:solidFill>
                  <a:srgbClr val="00B050"/>
                </a:solidFill>
                <a:latin typeface="Calibri"/>
                <a:ea typeface="Calibri"/>
                <a:cs typeface="Calibri"/>
                <a:sym typeface="Calibri"/>
              </a:rPr>
              <a:t>x_train</a:t>
            </a:r>
            <a:r>
              <a:rPr lang="en-US" sz="2200">
                <a:solidFill>
                  <a:srgbClr val="005064"/>
                </a:solidFill>
                <a:latin typeface="Calibri"/>
                <a:ea typeface="Calibri"/>
                <a:cs typeface="Calibri"/>
                <a:sym typeface="Calibri"/>
              </a:rPr>
              <a:t>. Label của nó là label của dòng gần với nó nhất.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0" name="Shape 2620"/>
        <p:cNvGrpSpPr/>
        <p:nvPr/>
      </p:nvGrpSpPr>
      <p:grpSpPr>
        <a:xfrm>
          <a:off x="0" y="0"/>
          <a:ext cx="0" cy="0"/>
          <a:chOff x="0" y="0"/>
          <a:chExt cx="0" cy="0"/>
        </a:xfrm>
      </p:grpSpPr>
      <p:sp>
        <p:nvSpPr>
          <p:cNvPr id="2621" name="Google Shape;2621;p12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2" name="Google Shape;2622;p12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3" name="Google Shape;2623;p12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624" name="Google Shape;2624;p12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5" name="Google Shape;2625;p12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26" name="Google Shape;2626;p12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627" name="Google Shape;2627;p12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28" name="Google Shape;2628;p12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629" name="Google Shape;2629;p12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630" name="Google Shape;2630;p124"/>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CÁC HỌC PHẦN TIẾP THEO</a:t>
            </a:r>
            <a:endParaRPr/>
          </a:p>
        </p:txBody>
      </p:sp>
      <p:sp>
        <p:nvSpPr>
          <p:cNvPr id="2631" name="Google Shape;2631;p124"/>
          <p:cNvSpPr txBox="1"/>
          <p:nvPr/>
        </p:nvSpPr>
        <p:spPr>
          <a:xfrm>
            <a:off x="3801292" y="1384663"/>
            <a:ext cx="4349932" cy="369332"/>
          </a:xfrm>
          <a:prstGeom prst="rect">
            <a:avLst/>
          </a:prstGeom>
          <a:solidFill>
            <a:srgbClr val="005064"/>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NGÔN NGỮ LẬP TRÌNH KHOA HỌC</a:t>
            </a:r>
            <a:endParaRPr b="1" sz="1800">
              <a:solidFill>
                <a:schemeClr val="lt1"/>
              </a:solidFill>
              <a:latin typeface="Calibri"/>
              <a:ea typeface="Calibri"/>
              <a:cs typeface="Calibri"/>
              <a:sym typeface="Calibri"/>
            </a:endParaRPr>
          </a:p>
        </p:txBody>
      </p:sp>
      <p:sp>
        <p:nvSpPr>
          <p:cNvPr id="2632" name="Google Shape;2632;p124"/>
          <p:cNvSpPr txBox="1"/>
          <p:nvPr/>
        </p:nvSpPr>
        <p:spPr>
          <a:xfrm>
            <a:off x="840118" y="3548993"/>
            <a:ext cx="2961173" cy="800219"/>
          </a:xfrm>
          <a:prstGeom prst="rect">
            <a:avLst/>
          </a:prstGeom>
          <a:solidFill>
            <a:srgbClr val="FF6600"/>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PyTorch</a:t>
            </a:r>
            <a:endParaRPr/>
          </a:p>
          <a:p>
            <a:pPr indent="0" lvl="0" marL="0" marR="0" rtl="0" algn="ctr">
              <a:spcBef>
                <a:spcPts val="1200"/>
              </a:spcBef>
              <a:spcAft>
                <a:spcPts val="0"/>
              </a:spcAft>
              <a:buNone/>
            </a:pPr>
            <a:r>
              <a:rPr b="1" lang="en-US" sz="1800">
                <a:solidFill>
                  <a:schemeClr val="lt1"/>
                </a:solidFill>
                <a:latin typeface="Calibri"/>
                <a:ea typeface="Calibri"/>
                <a:cs typeface="Calibri"/>
                <a:sym typeface="Calibri"/>
              </a:rPr>
              <a:t>(tự học)</a:t>
            </a:r>
            <a:endParaRPr b="1" sz="1800">
              <a:solidFill>
                <a:schemeClr val="lt1"/>
              </a:solidFill>
              <a:latin typeface="Calibri"/>
              <a:ea typeface="Calibri"/>
              <a:cs typeface="Calibri"/>
              <a:sym typeface="Calibri"/>
            </a:endParaRPr>
          </a:p>
        </p:txBody>
      </p:sp>
      <p:sp>
        <p:nvSpPr>
          <p:cNvPr id="2633" name="Google Shape;2633;p124"/>
          <p:cNvSpPr txBox="1"/>
          <p:nvPr/>
        </p:nvSpPr>
        <p:spPr>
          <a:xfrm>
            <a:off x="4480561" y="3532982"/>
            <a:ext cx="2991394" cy="812530"/>
          </a:xfrm>
          <a:prstGeom prst="rect">
            <a:avLst/>
          </a:prstGeom>
          <a:solidFill>
            <a:srgbClr val="FF6600"/>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lang="en-US" sz="1800">
                <a:solidFill>
                  <a:schemeClr val="lt1"/>
                </a:solidFill>
                <a:latin typeface="Calibri"/>
                <a:ea typeface="Calibri"/>
                <a:cs typeface="Calibri"/>
                <a:sym typeface="Calibri"/>
              </a:rPr>
              <a:t>Công cụ và kỹ thuật tính toán khoa học</a:t>
            </a:r>
            <a:endParaRPr/>
          </a:p>
        </p:txBody>
      </p:sp>
      <p:sp>
        <p:nvSpPr>
          <p:cNvPr id="2634" name="Google Shape;2634;p124"/>
          <p:cNvSpPr txBox="1"/>
          <p:nvPr/>
        </p:nvSpPr>
        <p:spPr>
          <a:xfrm>
            <a:off x="8136114" y="3517819"/>
            <a:ext cx="2868403" cy="775084"/>
          </a:xfrm>
          <a:prstGeom prst="rect">
            <a:avLst/>
          </a:prstGeom>
          <a:solidFill>
            <a:srgbClr val="FF6600"/>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lang="en-US" sz="1800">
                <a:solidFill>
                  <a:schemeClr val="lt1"/>
                </a:solidFill>
                <a:latin typeface="Calibri"/>
                <a:ea typeface="Calibri"/>
                <a:cs typeface="Calibri"/>
                <a:sym typeface="Calibri"/>
              </a:rPr>
              <a:t>Lập trình web với Python</a:t>
            </a:r>
            <a:endParaRPr/>
          </a:p>
        </p:txBody>
      </p:sp>
      <p:cxnSp>
        <p:nvCxnSpPr>
          <p:cNvPr id="2635" name="Google Shape;2635;p124"/>
          <p:cNvCxnSpPr>
            <a:stCxn id="2631" idx="2"/>
            <a:endCxn id="2633" idx="0"/>
          </p:cNvCxnSpPr>
          <p:nvPr/>
        </p:nvCxnSpPr>
        <p:spPr>
          <a:xfrm>
            <a:off x="5976258" y="1753995"/>
            <a:ext cx="0" cy="1779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36" name="Google Shape;2636;p124"/>
          <p:cNvCxnSpPr>
            <a:stCxn id="2631" idx="2"/>
            <a:endCxn id="2632" idx="0"/>
          </p:cNvCxnSpPr>
          <p:nvPr/>
        </p:nvCxnSpPr>
        <p:spPr>
          <a:xfrm flipH="1">
            <a:off x="2320758" y="1753995"/>
            <a:ext cx="3655500" cy="1794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37" name="Google Shape;2637;p124"/>
          <p:cNvCxnSpPr>
            <a:stCxn id="2631" idx="2"/>
            <a:endCxn id="2634" idx="0"/>
          </p:cNvCxnSpPr>
          <p:nvPr/>
        </p:nvCxnSpPr>
        <p:spPr>
          <a:xfrm>
            <a:off x="5976258" y="1753995"/>
            <a:ext cx="3594000" cy="1763700"/>
          </a:xfrm>
          <a:prstGeom prst="straightConnector1">
            <a:avLst/>
          </a:prstGeom>
          <a:noFill/>
          <a:ln cap="flat" cmpd="sng" w="9525">
            <a:solidFill>
              <a:schemeClr val="accent1"/>
            </a:solidFill>
            <a:prstDash val="solid"/>
            <a:miter lim="800000"/>
            <a:headEnd len="sm" w="sm" type="none"/>
            <a:tailEnd len="med" w="med" type="triangle"/>
          </a:ln>
        </p:spPr>
      </p:cxnSp>
      <p:sp>
        <p:nvSpPr>
          <p:cNvPr id="2638" name="Google Shape;2638;p124"/>
          <p:cNvSpPr txBox="1"/>
          <p:nvPr/>
        </p:nvSpPr>
        <p:spPr>
          <a:xfrm>
            <a:off x="840118" y="4820194"/>
            <a:ext cx="296117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AI framework của FaceBook</a:t>
            </a:r>
            <a:endParaRPr sz="1800">
              <a:solidFill>
                <a:schemeClr val="dk1"/>
              </a:solidFill>
              <a:latin typeface="Calibri"/>
              <a:ea typeface="Calibri"/>
              <a:cs typeface="Calibri"/>
              <a:sym typeface="Calibri"/>
            </a:endParaRPr>
          </a:p>
        </p:txBody>
      </p:sp>
      <p:sp>
        <p:nvSpPr>
          <p:cNvPr id="2639" name="Google Shape;2639;p124"/>
          <p:cNvSpPr txBox="1"/>
          <p:nvPr/>
        </p:nvSpPr>
        <p:spPr>
          <a:xfrm>
            <a:off x="4461843" y="4807756"/>
            <a:ext cx="296117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Pandas, Tensorflow/ Keras gói công cụ dành cho ứng dụng AI/ Data Analysis</a:t>
            </a:r>
            <a:endParaRPr sz="1800">
              <a:solidFill>
                <a:schemeClr val="dk1"/>
              </a:solidFill>
              <a:latin typeface="Calibri"/>
              <a:ea typeface="Calibri"/>
              <a:cs typeface="Calibri"/>
              <a:sym typeface="Calibri"/>
            </a:endParaRPr>
          </a:p>
        </p:txBody>
      </p:sp>
      <p:sp>
        <p:nvSpPr>
          <p:cNvPr id="2640" name="Google Shape;2640;p124"/>
          <p:cNvSpPr txBox="1"/>
          <p:nvPr/>
        </p:nvSpPr>
        <p:spPr>
          <a:xfrm>
            <a:off x="8108609" y="4713323"/>
            <a:ext cx="296117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Các framework phát triển ứng dụng web: Django/ Flask</a:t>
            </a:r>
            <a:endParaRPr sz="1800">
              <a:solidFill>
                <a:schemeClr val="dk1"/>
              </a:solidFill>
              <a:latin typeface="Calibri"/>
              <a:ea typeface="Calibri"/>
              <a:cs typeface="Calibri"/>
              <a:sym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4" name="Shape 2644"/>
        <p:cNvGrpSpPr/>
        <p:nvPr/>
      </p:nvGrpSpPr>
      <p:grpSpPr>
        <a:xfrm>
          <a:off x="0" y="0"/>
          <a:ext cx="0" cy="0"/>
          <a:chOff x="0" y="0"/>
          <a:chExt cx="0" cy="0"/>
        </a:xfrm>
      </p:grpSpPr>
      <p:sp>
        <p:nvSpPr>
          <p:cNvPr id="2645" name="Google Shape;2645;p12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6" name="Google Shape;2646;p125"/>
          <p:cNvSpPr txBox="1"/>
          <p:nvPr>
            <p:ph type="title"/>
          </p:nvPr>
        </p:nvSpPr>
        <p:spPr>
          <a:xfrm>
            <a:off x="416883" y="2479561"/>
            <a:ext cx="11435508" cy="18140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5064"/>
              </a:buClr>
              <a:buSzPts val="5000"/>
              <a:buFont typeface="Cambria"/>
              <a:buNone/>
            </a:pPr>
            <a:r>
              <a:rPr b="1" i="0" lang="en-US" sz="5000" u="none" cap="none" strike="noStrike">
                <a:solidFill>
                  <a:srgbClr val="005064"/>
                </a:solidFill>
                <a:latin typeface="Cambria"/>
                <a:ea typeface="Cambria"/>
                <a:cs typeface="Cambria"/>
                <a:sym typeface="Cambria"/>
              </a:rPr>
              <a:t>KẾT THÚC</a:t>
            </a:r>
            <a:endParaRPr b="1" i="0" sz="5000" u="none" cap="none" strike="noStrike">
              <a:solidFill>
                <a:srgbClr val="005064"/>
              </a:solidFill>
              <a:latin typeface="Cambria"/>
              <a:ea typeface="Cambria"/>
              <a:cs typeface="Cambria"/>
              <a:sym typeface="Cambria"/>
            </a:endParaRPr>
          </a:p>
        </p:txBody>
      </p:sp>
      <p:sp>
        <p:nvSpPr>
          <p:cNvPr id="2647" name="Google Shape;2647;p12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8" name="Google Shape;2648;p12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649" name="Google Shape;2649;p12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0" name="Google Shape;2650;p12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51" name="Google Shape;2651;p12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652" name="Google Shape;2652;p12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53" name="Google Shape;2653;p12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654" name="Google Shape;2654;p125"/>
          <p:cNvSpPr txBox="1"/>
          <p:nvPr/>
        </p:nvSpPr>
        <p:spPr>
          <a:xfrm>
            <a:off x="364446" y="6488668"/>
            <a:ext cx="30353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Nguyễn Mạnh Cường</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1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88" name="Google Shape;288;p1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1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0" name="Google Shape;290;p1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91" name="Google Shape;291;p1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2" name="Google Shape;292;p1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93" name="Google Shape;293;p1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94" name="Google Shape;294;p13"/>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1: Tổng quan Python</a:t>
            </a:r>
            <a:endParaRPr sz="1800">
              <a:solidFill>
                <a:schemeClr val="lt1"/>
              </a:solidFill>
              <a:latin typeface="Times New Roman"/>
              <a:ea typeface="Times New Roman"/>
              <a:cs typeface="Times New Roman"/>
              <a:sym typeface="Times New Roman"/>
            </a:endParaRPr>
          </a:p>
        </p:txBody>
      </p:sp>
      <p:sp>
        <p:nvSpPr>
          <p:cNvPr id="295" name="Google Shape;295;p13"/>
          <p:cNvSpPr/>
          <p:nvPr/>
        </p:nvSpPr>
        <p:spPr>
          <a:xfrm>
            <a:off x="3162300" y="161448"/>
            <a:ext cx="8766465"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Book Antiqua"/>
                <a:ea typeface="Book Antiqua"/>
                <a:cs typeface="Book Antiqua"/>
                <a:sym typeface="Book Antiqua"/>
              </a:rPr>
              <a:t>5. Python Control Structures – Cấu trúc điều khiển</a:t>
            </a:r>
            <a:endParaRPr b="1" sz="2800">
              <a:solidFill>
                <a:schemeClr val="lt1"/>
              </a:solidFill>
              <a:latin typeface="Book Antiqua"/>
              <a:ea typeface="Book Antiqua"/>
              <a:cs typeface="Book Antiqua"/>
              <a:sym typeface="Book Antiqua"/>
            </a:endParaRPr>
          </a:p>
        </p:txBody>
      </p:sp>
      <p:sp>
        <p:nvSpPr>
          <p:cNvPr id="296" name="Google Shape;296;p13"/>
          <p:cNvSpPr/>
          <p:nvPr/>
        </p:nvSpPr>
        <p:spPr>
          <a:xfrm>
            <a:off x="529936" y="1140232"/>
            <a:ext cx="11028218" cy="6093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 Python Control Structures</a:t>
            </a:r>
            <a:endParaRPr/>
          </a:p>
        </p:txBody>
      </p:sp>
      <p:sp>
        <p:nvSpPr>
          <p:cNvPr id="297" name="Google Shape;297;p13"/>
          <p:cNvSpPr/>
          <p:nvPr/>
        </p:nvSpPr>
        <p:spPr>
          <a:xfrm>
            <a:off x="1085850" y="2306653"/>
            <a:ext cx="10020300"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70C0"/>
              </a:buClr>
              <a:buSzPts val="2800"/>
              <a:buFont typeface="Courier New"/>
              <a:buChar char="o"/>
            </a:pPr>
            <a:r>
              <a:rPr lang="en-US" sz="2800">
                <a:solidFill>
                  <a:srgbClr val="0070C0"/>
                </a:solidFill>
                <a:latin typeface="Arial"/>
                <a:ea typeface="Arial"/>
                <a:cs typeface="Arial"/>
                <a:sym typeface="Arial"/>
              </a:rPr>
              <a:t>if ... elif...else</a:t>
            </a:r>
            <a:endParaRPr sz="2800">
              <a:solidFill>
                <a:srgbClr val="0070C0"/>
              </a:solidFill>
              <a:latin typeface="Arial"/>
              <a:ea typeface="Arial"/>
              <a:cs typeface="Arial"/>
              <a:sym typeface="Arial"/>
            </a:endParaRPr>
          </a:p>
        </p:txBody>
      </p:sp>
      <p:sp>
        <p:nvSpPr>
          <p:cNvPr id="298" name="Google Shape;298;p13"/>
          <p:cNvSpPr/>
          <p:nvPr/>
        </p:nvSpPr>
        <p:spPr>
          <a:xfrm>
            <a:off x="1085850" y="3056749"/>
            <a:ext cx="10020300"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70C0"/>
              </a:buClr>
              <a:buSzPts val="2800"/>
              <a:buFont typeface="Courier New"/>
              <a:buChar char="o"/>
            </a:pPr>
            <a:r>
              <a:rPr lang="en-US" sz="2800">
                <a:solidFill>
                  <a:srgbClr val="0070C0"/>
                </a:solidFill>
                <a:latin typeface="Arial"/>
                <a:ea typeface="Arial"/>
                <a:cs typeface="Arial"/>
                <a:sym typeface="Arial"/>
              </a:rPr>
              <a:t>for loops</a:t>
            </a:r>
            <a:endParaRPr sz="2800">
              <a:solidFill>
                <a:srgbClr val="0070C0"/>
              </a:solidFill>
              <a:latin typeface="Arial"/>
              <a:ea typeface="Arial"/>
              <a:cs typeface="Arial"/>
              <a:sym typeface="Arial"/>
            </a:endParaRPr>
          </a:p>
        </p:txBody>
      </p:sp>
      <p:sp>
        <p:nvSpPr>
          <p:cNvPr id="299" name="Google Shape;299;p13"/>
          <p:cNvSpPr/>
          <p:nvPr/>
        </p:nvSpPr>
        <p:spPr>
          <a:xfrm>
            <a:off x="1085850" y="3824715"/>
            <a:ext cx="10020300"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70C0"/>
              </a:buClr>
              <a:buSzPts val="2800"/>
              <a:buFont typeface="Courier New"/>
              <a:buChar char="o"/>
            </a:pPr>
            <a:r>
              <a:rPr lang="en-US" sz="2800">
                <a:solidFill>
                  <a:srgbClr val="0070C0"/>
                </a:solidFill>
                <a:latin typeface="Arial"/>
                <a:ea typeface="Arial"/>
                <a:cs typeface="Arial"/>
                <a:sym typeface="Arial"/>
              </a:rPr>
              <a:t>while loops</a:t>
            </a:r>
            <a:endParaRPr sz="2800">
              <a:solidFill>
                <a:srgbClr val="0070C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1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1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307" name="Google Shape;307;p1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1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9" name="Google Shape;309;p1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10" name="Google Shape;310;p1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1" name="Google Shape;311;p1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312" name="Google Shape;312;p1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313" name="Google Shape;313;p14"/>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1: Tổng quan Python</a:t>
            </a:r>
            <a:endParaRPr sz="1800">
              <a:solidFill>
                <a:schemeClr val="lt1"/>
              </a:solidFill>
              <a:latin typeface="Times New Roman"/>
              <a:ea typeface="Times New Roman"/>
              <a:cs typeface="Times New Roman"/>
              <a:sym typeface="Times New Roman"/>
            </a:endParaRPr>
          </a:p>
        </p:txBody>
      </p:sp>
      <p:sp>
        <p:nvSpPr>
          <p:cNvPr id="314" name="Google Shape;314;p14"/>
          <p:cNvSpPr/>
          <p:nvPr/>
        </p:nvSpPr>
        <p:spPr>
          <a:xfrm>
            <a:off x="505783" y="1237007"/>
            <a:ext cx="11028218"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Calibri"/>
                <a:ea typeface="Calibri"/>
                <a:cs typeface="Calibri"/>
                <a:sym typeface="Calibri"/>
              </a:rPr>
              <a:t>🕮  BÀI TẬP 1.2</a:t>
            </a:r>
            <a:endParaRPr b="1" sz="2400">
              <a:solidFill>
                <a:srgbClr val="C00000"/>
              </a:solidFill>
              <a:latin typeface="Calibri"/>
              <a:ea typeface="Calibri"/>
              <a:cs typeface="Calibri"/>
              <a:sym typeface="Calibri"/>
            </a:endParaRPr>
          </a:p>
        </p:txBody>
      </p:sp>
      <p:sp>
        <p:nvSpPr>
          <p:cNvPr id="315" name="Google Shape;315;p14"/>
          <p:cNvSpPr/>
          <p:nvPr/>
        </p:nvSpPr>
        <p:spPr>
          <a:xfrm>
            <a:off x="1030765" y="2721570"/>
            <a:ext cx="10020300" cy="110799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Nhập vào một số nguyên n cho tới khi n ∈ [20, 30], nhập vào số thực x.  Tính và in ra:</a:t>
            </a:r>
            <a:endParaRPr sz="2200">
              <a:solidFill>
                <a:srgbClr val="0070C0"/>
              </a:solidFill>
              <a:latin typeface="Arial"/>
              <a:ea typeface="Arial"/>
              <a:cs typeface="Arial"/>
              <a:sym typeface="Arial"/>
            </a:endParaRPr>
          </a:p>
        </p:txBody>
      </p:sp>
      <p:sp>
        <p:nvSpPr>
          <p:cNvPr id="316" name="Google Shape;316;p14"/>
          <p:cNvSpPr txBox="1"/>
          <p:nvPr/>
        </p:nvSpPr>
        <p:spPr>
          <a:xfrm>
            <a:off x="3649033" y="3951204"/>
            <a:ext cx="5291767" cy="524311"/>
          </a:xfrm>
          <a:prstGeom prst="rect">
            <a:avLst/>
          </a:prstGeom>
          <a:blipFill rotWithShape="1">
            <a:blip r:embed="rId4">
              <a:alphaModFix/>
            </a:blip>
            <a:stretch>
              <a:fillRect b="-19764" l="-3570" r="0" t="-348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17" name="Google Shape;317;p14"/>
          <p:cNvSpPr/>
          <p:nvPr/>
        </p:nvSpPr>
        <p:spPr>
          <a:xfrm>
            <a:off x="1049482" y="1992124"/>
            <a:ext cx="10020300" cy="53739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Giải phương trình bậc 2</a:t>
            </a:r>
            <a:endParaRPr/>
          </a:p>
        </p:txBody>
      </p:sp>
      <p:sp>
        <p:nvSpPr>
          <p:cNvPr id="318" name="Google Shape;318;p14"/>
          <p:cNvSpPr/>
          <p:nvPr/>
        </p:nvSpPr>
        <p:spPr>
          <a:xfrm>
            <a:off x="3280062" y="117090"/>
            <a:ext cx="8766465"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Book Antiqua"/>
                <a:ea typeface="Book Antiqua"/>
                <a:cs typeface="Book Antiqua"/>
                <a:sym typeface="Book Antiqua"/>
              </a:rPr>
              <a:t>5. Python Control Structures – Cấu trúc điều khiển</a:t>
            </a:r>
            <a:endParaRPr b="1" sz="2800">
              <a:solidFill>
                <a:schemeClr val="lt1"/>
              </a:solidFill>
              <a:latin typeface="Book Antiqua"/>
              <a:ea typeface="Book Antiqua"/>
              <a:cs typeface="Book Antiqua"/>
              <a:sym typeface="Book Antiqua"/>
            </a:endParaRPr>
          </a:p>
        </p:txBody>
      </p:sp>
      <p:sp>
        <p:nvSpPr>
          <p:cNvPr id="319" name="Google Shape;319;p14"/>
          <p:cNvSpPr/>
          <p:nvPr/>
        </p:nvSpPr>
        <p:spPr>
          <a:xfrm>
            <a:off x="964810" y="4730846"/>
            <a:ext cx="10020300" cy="10452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Nhập vào một số nguyên dương n. kiểm tra xem n có phải là số nguyên tố hay không?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1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1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327" name="Google Shape;327;p1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1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9" name="Google Shape;329;p1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30" name="Google Shape;330;p1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1" name="Google Shape;331;p1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332" name="Google Shape;332;p1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333" name="Google Shape;333;p15"/>
          <p:cNvSpPr/>
          <p:nvPr/>
        </p:nvSpPr>
        <p:spPr>
          <a:xfrm>
            <a:off x="840119" y="2274525"/>
            <a:ext cx="10534463" cy="206415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5000">
                <a:solidFill>
                  <a:srgbClr val="005064"/>
                </a:solidFill>
                <a:latin typeface="Book Antiqua"/>
                <a:ea typeface="Book Antiqua"/>
                <a:cs typeface="Book Antiqua"/>
                <a:sym typeface="Book Antiqua"/>
              </a:rPr>
              <a:t>BÀI 2</a:t>
            </a:r>
            <a:endParaRPr/>
          </a:p>
          <a:p>
            <a:pPr indent="0" lvl="0" marL="0" marR="0" rtl="0" algn="ctr">
              <a:lnSpc>
                <a:spcPct val="120000"/>
              </a:lnSpc>
              <a:spcBef>
                <a:spcPts val="400"/>
              </a:spcBef>
              <a:spcAft>
                <a:spcPts val="0"/>
              </a:spcAft>
              <a:buNone/>
            </a:pPr>
            <a:r>
              <a:rPr b="1" lang="en-US" sz="5400">
                <a:solidFill>
                  <a:srgbClr val="005064"/>
                </a:solidFill>
                <a:latin typeface="Book Antiqua"/>
                <a:ea typeface="Book Antiqua"/>
                <a:cs typeface="Book Antiqua"/>
                <a:sym typeface="Book Antiqua"/>
              </a:rPr>
              <a:t>FUNCTIONS &amp; MODULES</a:t>
            </a:r>
            <a:endParaRPr b="1" sz="5000">
              <a:solidFill>
                <a:srgbClr val="005064"/>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1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1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341" name="Google Shape;341;p1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3" name="Google Shape;343;p1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44" name="Google Shape;344;p1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45" name="Google Shape;345;p1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346" name="Google Shape;346;p1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347" name="Google Shape;347;p16"/>
          <p:cNvSpPr/>
          <p:nvPr/>
        </p:nvSpPr>
        <p:spPr>
          <a:xfrm>
            <a:off x="1292027" y="1237007"/>
            <a:ext cx="10241973" cy="53553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55A11"/>
                </a:solidFill>
                <a:latin typeface="Calibri"/>
                <a:ea typeface="Calibri"/>
                <a:cs typeface="Calibri"/>
                <a:sym typeface="Calibri"/>
              </a:rPr>
              <a:t>BÀI 2: FUNCTIONS &amp; MODULES</a:t>
            </a:r>
            <a:endParaRPr b="1" sz="2400">
              <a:solidFill>
                <a:srgbClr val="C55A11"/>
              </a:solidFill>
              <a:latin typeface="Calibri"/>
              <a:ea typeface="Calibri"/>
              <a:cs typeface="Calibri"/>
              <a:sym typeface="Calibri"/>
            </a:endParaRPr>
          </a:p>
        </p:txBody>
      </p:sp>
      <p:sp>
        <p:nvSpPr>
          <p:cNvPr id="348" name="Google Shape;348;p16"/>
          <p:cNvSpPr/>
          <p:nvPr/>
        </p:nvSpPr>
        <p:spPr>
          <a:xfrm>
            <a:off x="1292028" y="2106405"/>
            <a:ext cx="10020300"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functions</a:t>
            </a:r>
            <a:endParaRPr/>
          </a:p>
          <a:p>
            <a:pPr indent="-342900" lvl="0" marL="342900" marR="0" rtl="0" algn="l">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Arguments</a:t>
            </a:r>
            <a:endParaRPr/>
          </a:p>
          <a:p>
            <a:pPr indent="-342900" lvl="0" marL="342900" marR="0" rtl="0" algn="l">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Global variables</a:t>
            </a:r>
            <a:endParaRPr/>
          </a:p>
          <a:p>
            <a:pPr indent="-342900" lvl="0" marL="342900" marR="0" rtl="0" algn="l">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modules</a:t>
            </a:r>
            <a:endParaRPr/>
          </a:p>
          <a:p>
            <a:pPr indent="-342900" lvl="0" marL="342900" marR="0" rtl="0" algn="l">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package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1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356" name="Google Shape;356;p1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1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58" name="Google Shape;358;p1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59" name="Google Shape;359;p1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0" name="Google Shape;360;p1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361" name="Google Shape;361;p1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362" name="Google Shape;362;p17"/>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363" name="Google Shape;363;p17"/>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342900" lvl="0" marL="342900" marR="0" rtl="0" algn="r">
              <a:lnSpc>
                <a:spcPct val="120000"/>
              </a:lnSpc>
              <a:spcBef>
                <a:spcPts val="0"/>
              </a:spcBef>
              <a:spcAft>
                <a:spcPts val="0"/>
              </a:spcAft>
              <a:buClr>
                <a:schemeClr val="lt1"/>
              </a:buClr>
              <a:buSzPts val="2800"/>
              <a:buFont typeface="Arial"/>
              <a:buChar char="•"/>
            </a:pPr>
            <a:r>
              <a:rPr b="1" lang="en-US" sz="2800">
                <a:solidFill>
                  <a:schemeClr val="lt1"/>
                </a:solidFill>
                <a:latin typeface="Arial"/>
                <a:ea typeface="Arial"/>
                <a:cs typeface="Arial"/>
                <a:sym typeface="Arial"/>
              </a:rPr>
              <a:t>Python functions – Hàm trong Python</a:t>
            </a:r>
            <a:endParaRPr/>
          </a:p>
        </p:txBody>
      </p:sp>
      <p:sp>
        <p:nvSpPr>
          <p:cNvPr id="364" name="Google Shape;364;p17"/>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365" name="Google Shape;365;p17"/>
          <p:cNvSpPr/>
          <p:nvPr/>
        </p:nvSpPr>
        <p:spPr>
          <a:xfrm>
            <a:off x="2557941" y="961164"/>
            <a:ext cx="7076117" cy="60939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Định nghĩa một hàm</a:t>
            </a:r>
            <a:endParaRPr b="1" sz="2800">
              <a:solidFill>
                <a:srgbClr val="005064"/>
              </a:solidFill>
              <a:latin typeface="Arial"/>
              <a:ea typeface="Arial"/>
              <a:cs typeface="Arial"/>
              <a:sym typeface="Arial"/>
            </a:endParaRPr>
          </a:p>
        </p:txBody>
      </p:sp>
      <p:sp>
        <p:nvSpPr>
          <p:cNvPr id="366" name="Google Shape;366;p17"/>
          <p:cNvSpPr/>
          <p:nvPr/>
        </p:nvSpPr>
        <p:spPr>
          <a:xfrm>
            <a:off x="2557941" y="1459967"/>
            <a:ext cx="8747367" cy="1107996"/>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70C0"/>
              </a:buClr>
              <a:buSzPts val="2200"/>
              <a:buFont typeface="Courier New"/>
              <a:buChar char="o"/>
            </a:pPr>
            <a:r>
              <a:rPr b="1" lang="en-US" sz="2200">
                <a:solidFill>
                  <a:srgbClr val="0070C0"/>
                </a:solidFill>
                <a:latin typeface="Arial"/>
                <a:ea typeface="Arial"/>
                <a:cs typeface="Arial"/>
                <a:sym typeface="Arial"/>
              </a:rPr>
              <a:t>Ví dụ 2.1:    </a:t>
            </a:r>
            <a:r>
              <a:rPr lang="en-US" sz="2200">
                <a:solidFill>
                  <a:srgbClr val="0070C0"/>
                </a:solidFill>
                <a:latin typeface="Arial"/>
                <a:ea typeface="Arial"/>
                <a:cs typeface="Arial"/>
                <a:sym typeface="Arial"/>
              </a:rPr>
              <a:t>Viết hàm tính n!. Sử dụng hàm đó để tính:</a:t>
            </a:r>
            <a:endParaRPr/>
          </a:p>
          <a:p>
            <a:pPr indent="0" lvl="0" marL="0" marR="0" rtl="0" algn="ctr">
              <a:lnSpc>
                <a:spcPct val="150000"/>
              </a:lnSpc>
              <a:spcBef>
                <a:spcPts val="0"/>
              </a:spcBef>
              <a:spcAft>
                <a:spcPts val="0"/>
              </a:spcAft>
              <a:buNone/>
            </a:pPr>
            <a:r>
              <a:rPr b="1" lang="en-US" sz="2200">
                <a:solidFill>
                  <a:srgbClr val="0070C0"/>
                </a:solidFill>
                <a:latin typeface="Arial"/>
                <a:ea typeface="Arial"/>
                <a:cs typeface="Arial"/>
                <a:sym typeface="Arial"/>
              </a:rPr>
              <a:t>P = (n+1) ! + (2n) ! </a:t>
            </a:r>
            <a:endParaRPr b="1" sz="2200">
              <a:solidFill>
                <a:srgbClr val="0070C0"/>
              </a:solidFill>
              <a:latin typeface="Arial"/>
              <a:ea typeface="Arial"/>
              <a:cs typeface="Arial"/>
              <a:sym typeface="Arial"/>
            </a:endParaRPr>
          </a:p>
        </p:txBody>
      </p:sp>
      <p:sp>
        <p:nvSpPr>
          <p:cNvPr id="367" name="Google Shape;367;p17"/>
          <p:cNvSpPr/>
          <p:nvPr/>
        </p:nvSpPr>
        <p:spPr>
          <a:xfrm>
            <a:off x="2782929" y="2946471"/>
            <a:ext cx="8522379" cy="3139321"/>
          </a:xfrm>
          <a:prstGeom prst="rect">
            <a:avLst/>
          </a:prstGeom>
          <a:no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00B050"/>
                </a:solidFill>
                <a:latin typeface="Courier New"/>
                <a:ea typeface="Courier New"/>
                <a:cs typeface="Courier New"/>
                <a:sym typeface="Courier New"/>
              </a:rPr>
              <a:t>def</a:t>
            </a:r>
            <a:r>
              <a:rPr lang="en-US" sz="2200">
                <a:solidFill>
                  <a:srgbClr val="00B050"/>
                </a:solidFill>
                <a:latin typeface="Courier New"/>
                <a:ea typeface="Courier New"/>
                <a:cs typeface="Courier New"/>
                <a:sym typeface="Courier New"/>
              </a:rPr>
              <a:t> </a:t>
            </a:r>
            <a:r>
              <a:rPr b="1" lang="en-US" sz="2200">
                <a:solidFill>
                  <a:srgbClr val="005064"/>
                </a:solidFill>
                <a:latin typeface="Courier New"/>
                <a:ea typeface="Courier New"/>
                <a:cs typeface="Courier New"/>
                <a:sym typeface="Courier New"/>
              </a:rPr>
              <a:t>fuctorial</a:t>
            </a:r>
            <a:r>
              <a:rPr b="1" lang="en-US" sz="2200">
                <a:solidFill>
                  <a:srgbClr val="00B050"/>
                </a:solidFill>
                <a:latin typeface="Courier New"/>
                <a:ea typeface="Courier New"/>
                <a:cs typeface="Courier New"/>
                <a:sym typeface="Courier New"/>
              </a:rPr>
              <a:t>(n</a:t>
            </a:r>
            <a:r>
              <a:rPr lang="en-US" sz="2200">
                <a:solidFill>
                  <a:srgbClr val="00B050"/>
                </a:solidFill>
                <a:latin typeface="Courier New"/>
                <a:ea typeface="Courier New"/>
                <a:cs typeface="Courier New"/>
                <a:sym typeface="Courier New"/>
              </a:rPr>
              <a:t>):    </a:t>
            </a:r>
            <a:endParaRPr sz="2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	g = 1    </a:t>
            </a:r>
            <a:endParaRPr sz="2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	</a:t>
            </a:r>
            <a:r>
              <a:rPr b="1" lang="en-US" sz="2200">
                <a:solidFill>
                  <a:srgbClr val="00B050"/>
                </a:solidFill>
                <a:latin typeface="Courier New"/>
                <a:ea typeface="Courier New"/>
                <a:cs typeface="Courier New"/>
                <a:sym typeface="Courier New"/>
              </a:rPr>
              <a:t>for</a:t>
            </a:r>
            <a:r>
              <a:rPr lang="en-US" sz="2200">
                <a:solidFill>
                  <a:srgbClr val="00B050"/>
                </a:solidFill>
                <a:latin typeface="Courier New"/>
                <a:ea typeface="Courier New"/>
                <a:cs typeface="Courier New"/>
                <a:sym typeface="Courier New"/>
              </a:rPr>
              <a:t> i </a:t>
            </a:r>
            <a:r>
              <a:rPr b="1" lang="en-US" sz="2200">
                <a:solidFill>
                  <a:srgbClr val="00B050"/>
                </a:solidFill>
                <a:latin typeface="Courier New"/>
                <a:ea typeface="Courier New"/>
                <a:cs typeface="Courier New"/>
                <a:sym typeface="Courier New"/>
              </a:rPr>
              <a:t>in</a:t>
            </a:r>
            <a:r>
              <a:rPr lang="en-US" sz="2200">
                <a:solidFill>
                  <a:srgbClr val="00B050"/>
                </a:solidFill>
                <a:latin typeface="Courier New"/>
                <a:ea typeface="Courier New"/>
                <a:cs typeface="Courier New"/>
                <a:sym typeface="Courier New"/>
              </a:rPr>
              <a:t> </a:t>
            </a:r>
            <a:r>
              <a:rPr b="1" lang="en-US" sz="2200">
                <a:solidFill>
                  <a:srgbClr val="00B050"/>
                </a:solidFill>
                <a:latin typeface="Courier New"/>
                <a:ea typeface="Courier New"/>
                <a:cs typeface="Courier New"/>
                <a:sym typeface="Courier New"/>
              </a:rPr>
              <a:t>range(1</a:t>
            </a:r>
            <a:r>
              <a:rPr lang="en-US" sz="2200">
                <a:solidFill>
                  <a:srgbClr val="00B050"/>
                </a:solidFill>
                <a:latin typeface="Courier New"/>
                <a:ea typeface="Courier New"/>
                <a:cs typeface="Courier New"/>
                <a:sym typeface="Courier New"/>
              </a:rPr>
              <a:t>, n + 1):        </a:t>
            </a:r>
            <a:endParaRPr sz="2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		g = g * i    </a:t>
            </a:r>
            <a:endParaRPr sz="2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	</a:t>
            </a:r>
            <a:r>
              <a:rPr b="1" lang="en-US" sz="2200">
                <a:solidFill>
                  <a:srgbClr val="00B050"/>
                </a:solidFill>
                <a:latin typeface="Courier New"/>
                <a:ea typeface="Courier New"/>
                <a:cs typeface="Courier New"/>
                <a:sym typeface="Courier New"/>
              </a:rPr>
              <a:t>return</a:t>
            </a:r>
            <a:r>
              <a:rPr lang="en-US" sz="2200">
                <a:solidFill>
                  <a:srgbClr val="00B050"/>
                </a:solidFill>
                <a:latin typeface="Courier New"/>
                <a:ea typeface="Courier New"/>
                <a:cs typeface="Courier New"/>
                <a:sym typeface="Courier New"/>
              </a:rPr>
              <a:t> g</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n = </a:t>
            </a:r>
            <a:r>
              <a:rPr b="1" lang="en-US" sz="2200">
                <a:solidFill>
                  <a:schemeClr val="dk1"/>
                </a:solidFill>
                <a:latin typeface="Courier New"/>
                <a:ea typeface="Courier New"/>
                <a:cs typeface="Courier New"/>
                <a:sym typeface="Courier New"/>
              </a:rPr>
              <a:t>int(input</a:t>
            </a:r>
            <a:r>
              <a:rPr lang="en-US" sz="2200">
                <a:solidFill>
                  <a:schemeClr val="dk1"/>
                </a:solidFill>
                <a:latin typeface="Courier New"/>
                <a:ea typeface="Courier New"/>
                <a:cs typeface="Courier New"/>
                <a:sym typeface="Courier New"/>
              </a:rPr>
              <a:t>("n = "))</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P = </a:t>
            </a:r>
            <a:r>
              <a:rPr b="1" lang="en-US" sz="2200">
                <a:solidFill>
                  <a:schemeClr val="dk1"/>
                </a:solidFill>
                <a:latin typeface="Courier New"/>
                <a:ea typeface="Courier New"/>
                <a:cs typeface="Courier New"/>
                <a:sym typeface="Courier New"/>
              </a:rPr>
              <a:t>fuctorial</a:t>
            </a:r>
            <a:r>
              <a:rPr lang="en-US" sz="2200">
                <a:solidFill>
                  <a:schemeClr val="dk1"/>
                </a:solidFill>
                <a:latin typeface="Courier New"/>
                <a:ea typeface="Courier New"/>
                <a:cs typeface="Courier New"/>
                <a:sym typeface="Courier New"/>
              </a:rPr>
              <a:t>(n+1) + </a:t>
            </a:r>
            <a:r>
              <a:rPr b="1" lang="en-US" sz="2200">
                <a:solidFill>
                  <a:schemeClr val="dk1"/>
                </a:solidFill>
                <a:latin typeface="Courier New"/>
                <a:ea typeface="Courier New"/>
                <a:cs typeface="Courier New"/>
                <a:sym typeface="Courier New"/>
              </a:rPr>
              <a:t>fuctorial</a:t>
            </a:r>
            <a:r>
              <a:rPr lang="en-US" sz="2200">
                <a:solidFill>
                  <a:schemeClr val="dk1"/>
                </a:solidFill>
                <a:latin typeface="Courier New"/>
                <a:ea typeface="Courier New"/>
                <a:cs typeface="Courier New"/>
                <a:sym typeface="Courier New"/>
              </a:rPr>
              <a:t>(2*n)</a:t>
            </a:r>
            <a:endParaRPr/>
          </a:p>
          <a:p>
            <a:pPr indent="0" lvl="0" marL="0" marR="0" rtl="0" algn="l">
              <a:spcBef>
                <a:spcPts val="0"/>
              </a:spcBef>
              <a:spcAft>
                <a:spcPts val="0"/>
              </a:spcAft>
              <a:buNone/>
            </a:pPr>
            <a:r>
              <a:rPr b="1" lang="en-US" sz="2200">
                <a:solidFill>
                  <a:schemeClr val="dk1"/>
                </a:solidFill>
                <a:latin typeface="Courier New"/>
                <a:ea typeface="Courier New"/>
                <a:cs typeface="Courier New"/>
                <a:sym typeface="Courier New"/>
              </a:rPr>
              <a:t>print</a:t>
            </a:r>
            <a:r>
              <a:rPr lang="en-US" sz="2200">
                <a:solidFill>
                  <a:schemeClr val="dk1"/>
                </a:solidFill>
                <a:latin typeface="Courier New"/>
                <a:ea typeface="Courier New"/>
                <a:cs typeface="Courier New"/>
                <a:sym typeface="Courier New"/>
              </a:rPr>
              <a:t>("Result: P= ", P)</a:t>
            </a:r>
            <a:endParaRPr sz="22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1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1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375" name="Google Shape;375;p1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1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7" name="Google Shape;377;p1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78" name="Google Shape;378;p1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79" name="Google Shape;379;p1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380" name="Google Shape;380;p1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381" name="Google Shape;381;p18"/>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382" name="Google Shape;382;p18"/>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342900" lvl="0" marL="342900" marR="0" rtl="0" algn="r">
              <a:lnSpc>
                <a:spcPct val="120000"/>
              </a:lnSpc>
              <a:spcBef>
                <a:spcPts val="0"/>
              </a:spcBef>
              <a:spcAft>
                <a:spcPts val="0"/>
              </a:spcAft>
              <a:buClr>
                <a:schemeClr val="lt1"/>
              </a:buClr>
              <a:buSzPts val="2800"/>
              <a:buFont typeface="Arial"/>
              <a:buChar char="•"/>
            </a:pPr>
            <a:r>
              <a:rPr b="1" lang="en-US" sz="2800">
                <a:solidFill>
                  <a:schemeClr val="lt1"/>
                </a:solidFill>
                <a:latin typeface="Arial"/>
                <a:ea typeface="Arial"/>
                <a:cs typeface="Arial"/>
                <a:sym typeface="Arial"/>
              </a:rPr>
              <a:t>Python functions – Hàm trong Python</a:t>
            </a:r>
            <a:endParaRPr/>
          </a:p>
        </p:txBody>
      </p:sp>
      <p:sp>
        <p:nvSpPr>
          <p:cNvPr id="383" name="Google Shape;383;p18"/>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384" name="Google Shape;384;p18"/>
          <p:cNvSpPr/>
          <p:nvPr/>
        </p:nvSpPr>
        <p:spPr>
          <a:xfrm>
            <a:off x="2557941" y="961164"/>
            <a:ext cx="7076117" cy="60939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Định nghĩa một hàm</a:t>
            </a:r>
            <a:endParaRPr b="1" sz="2800">
              <a:solidFill>
                <a:srgbClr val="005064"/>
              </a:solidFill>
              <a:latin typeface="Arial"/>
              <a:ea typeface="Arial"/>
              <a:cs typeface="Arial"/>
              <a:sym typeface="Arial"/>
            </a:endParaRPr>
          </a:p>
        </p:txBody>
      </p:sp>
      <p:sp>
        <p:nvSpPr>
          <p:cNvPr id="385" name="Google Shape;385;p18"/>
          <p:cNvSpPr/>
          <p:nvPr/>
        </p:nvSpPr>
        <p:spPr>
          <a:xfrm>
            <a:off x="7219707" y="1082338"/>
            <a:ext cx="4743404" cy="2160591"/>
          </a:xfrm>
          <a:prstGeom prst="rect">
            <a:avLst/>
          </a:prstGeom>
          <a:noFill/>
          <a:ln cap="flat" cmpd="sng" w="9525">
            <a:solidFill>
              <a:srgbClr val="75707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rgbClr val="005064"/>
                </a:solidFill>
                <a:latin typeface="Arial"/>
                <a:ea typeface="Arial"/>
                <a:cs typeface="Arial"/>
                <a:sym typeface="Arial"/>
              </a:rPr>
              <a:t>def   </a:t>
            </a:r>
            <a:r>
              <a:rPr b="1" lang="en-US" sz="2800">
                <a:solidFill>
                  <a:srgbClr val="00B050"/>
                </a:solidFill>
                <a:latin typeface="Arial"/>
                <a:ea typeface="Arial"/>
                <a:cs typeface="Arial"/>
                <a:sym typeface="Arial"/>
              </a:rPr>
              <a:t>〈tên_hàm〉 </a:t>
            </a:r>
            <a:r>
              <a:rPr b="1" lang="en-US" sz="2800">
                <a:solidFill>
                  <a:srgbClr val="005064"/>
                </a:solidFill>
                <a:latin typeface="Arial"/>
                <a:ea typeface="Arial"/>
                <a:cs typeface="Arial"/>
                <a:sym typeface="Arial"/>
              </a:rPr>
              <a:t>( </a:t>
            </a:r>
            <a:r>
              <a:rPr b="1" lang="en-US" sz="2800">
                <a:solidFill>
                  <a:srgbClr val="00B050"/>
                </a:solidFill>
                <a:latin typeface="Arial"/>
                <a:ea typeface="Arial"/>
                <a:cs typeface="Arial"/>
                <a:sym typeface="Arial"/>
              </a:rPr>
              <a:t>[đối_số]</a:t>
            </a:r>
            <a:r>
              <a:rPr b="1" lang="en-US" sz="2800">
                <a:solidFill>
                  <a:srgbClr val="005064"/>
                </a:solidFill>
                <a:latin typeface="Arial"/>
                <a:ea typeface="Arial"/>
                <a:cs typeface="Arial"/>
                <a:sym typeface="Arial"/>
              </a:rPr>
              <a:t> ):</a:t>
            </a:r>
            <a:endParaRPr/>
          </a:p>
          <a:p>
            <a:pPr indent="0" lvl="0" marL="0" marR="0" rtl="0" algn="l">
              <a:lnSpc>
                <a:spcPct val="120000"/>
              </a:lnSpc>
              <a:spcBef>
                <a:spcPts val="0"/>
              </a:spcBef>
              <a:spcAft>
                <a:spcPts val="0"/>
              </a:spcAft>
              <a:buNone/>
            </a:pPr>
            <a:r>
              <a:rPr b="1" lang="en-US" sz="2800">
                <a:solidFill>
                  <a:srgbClr val="005064"/>
                </a:solidFill>
                <a:latin typeface="Arial"/>
                <a:ea typeface="Arial"/>
                <a:cs typeface="Arial"/>
                <a:sym typeface="Arial"/>
              </a:rPr>
              <a:t>	</a:t>
            </a:r>
            <a:r>
              <a:rPr b="1" lang="en-US" sz="2800">
                <a:solidFill>
                  <a:srgbClr val="00B050"/>
                </a:solidFill>
                <a:latin typeface="Arial"/>
                <a:ea typeface="Arial"/>
                <a:cs typeface="Arial"/>
                <a:sym typeface="Arial"/>
              </a:rPr>
              <a:t> 〈lệnh 1〉</a:t>
            </a:r>
            <a:endParaRPr/>
          </a:p>
          <a:p>
            <a:pPr indent="0" lvl="0" marL="0" marR="0" rtl="0" algn="l">
              <a:lnSpc>
                <a:spcPct val="120000"/>
              </a:lnSpc>
              <a:spcBef>
                <a:spcPts val="0"/>
              </a:spcBef>
              <a:spcAft>
                <a:spcPts val="0"/>
              </a:spcAft>
              <a:buNone/>
            </a:pPr>
            <a:r>
              <a:rPr b="1" lang="en-US" sz="2800">
                <a:solidFill>
                  <a:srgbClr val="005064"/>
                </a:solidFill>
                <a:latin typeface="Arial"/>
                <a:ea typeface="Arial"/>
                <a:cs typeface="Arial"/>
                <a:sym typeface="Arial"/>
              </a:rPr>
              <a:t>	</a:t>
            </a:r>
            <a:r>
              <a:rPr b="1" lang="en-US" sz="2800">
                <a:solidFill>
                  <a:srgbClr val="00B050"/>
                </a:solidFill>
                <a:latin typeface="Arial"/>
                <a:ea typeface="Arial"/>
                <a:cs typeface="Arial"/>
                <a:sym typeface="Arial"/>
              </a:rPr>
              <a:t> 〈lệnh 2〉</a:t>
            </a:r>
            <a:endParaRPr b="1" sz="2800">
              <a:solidFill>
                <a:srgbClr val="005064"/>
              </a:solidFill>
              <a:latin typeface="Arial"/>
              <a:ea typeface="Arial"/>
              <a:cs typeface="Arial"/>
              <a:sym typeface="Arial"/>
            </a:endParaRPr>
          </a:p>
          <a:p>
            <a:pPr indent="0" lvl="0" marL="0" marR="0" rtl="0" algn="l">
              <a:lnSpc>
                <a:spcPct val="120000"/>
              </a:lnSpc>
              <a:spcBef>
                <a:spcPts val="0"/>
              </a:spcBef>
              <a:spcAft>
                <a:spcPts val="0"/>
              </a:spcAft>
              <a:buNone/>
            </a:pPr>
            <a:r>
              <a:rPr b="1" lang="en-US" sz="2800">
                <a:solidFill>
                  <a:srgbClr val="005064"/>
                </a:solidFill>
                <a:latin typeface="Arial"/>
                <a:ea typeface="Arial"/>
                <a:cs typeface="Arial"/>
                <a:sym typeface="Arial"/>
              </a:rPr>
              <a:t>	</a:t>
            </a:r>
            <a:r>
              <a:rPr b="1" lang="en-US" sz="2800">
                <a:solidFill>
                  <a:srgbClr val="00B050"/>
                </a:solidFill>
                <a:latin typeface="Arial"/>
                <a:ea typeface="Arial"/>
                <a:cs typeface="Arial"/>
                <a:sym typeface="Arial"/>
              </a:rPr>
              <a:t>  ...</a:t>
            </a:r>
            <a:endParaRPr b="1" sz="2800">
              <a:solidFill>
                <a:srgbClr val="005064"/>
              </a:solidFill>
              <a:latin typeface="Arial"/>
              <a:ea typeface="Arial"/>
              <a:cs typeface="Arial"/>
              <a:sym typeface="Arial"/>
            </a:endParaRPr>
          </a:p>
        </p:txBody>
      </p:sp>
      <p:sp>
        <p:nvSpPr>
          <p:cNvPr id="386" name="Google Shape;386;p18"/>
          <p:cNvSpPr/>
          <p:nvPr/>
        </p:nvSpPr>
        <p:spPr>
          <a:xfrm>
            <a:off x="2713658" y="2729956"/>
            <a:ext cx="7469434" cy="2123658"/>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B050"/>
              </a:buClr>
              <a:buSzPts val="2200"/>
              <a:buFont typeface="Courier New"/>
              <a:buChar char="o"/>
            </a:pPr>
            <a:r>
              <a:rPr b="1" lang="en-US" sz="2200">
                <a:solidFill>
                  <a:srgbClr val="00B050"/>
                </a:solidFill>
                <a:latin typeface="Arial"/>
                <a:ea typeface="Arial"/>
                <a:cs typeface="Arial"/>
                <a:sym typeface="Arial"/>
              </a:rPr>
              <a:t>〈tên_hàm〉 : </a:t>
            </a:r>
            <a:r>
              <a:rPr b="1" lang="en-US" sz="2200">
                <a:solidFill>
                  <a:srgbClr val="0070C0"/>
                </a:solidFill>
                <a:latin typeface="Arial"/>
                <a:ea typeface="Arial"/>
                <a:cs typeface="Arial"/>
                <a:sym typeface="Arial"/>
              </a:rPr>
              <a:t>Đặt theo quy tắc</a:t>
            </a:r>
            <a:endParaRPr b="1" sz="2200">
              <a:solidFill>
                <a:srgbClr val="0070C0"/>
              </a:solidFill>
              <a:latin typeface="Arial"/>
              <a:ea typeface="Arial"/>
              <a:cs typeface="Arial"/>
              <a:sym typeface="Arial"/>
            </a:endParaRPr>
          </a:p>
          <a:p>
            <a:pPr indent="-457200" lvl="0" marL="457200" marR="0" rtl="0" algn="l">
              <a:lnSpc>
                <a:spcPct val="150000"/>
              </a:lnSpc>
              <a:spcBef>
                <a:spcPts val="0"/>
              </a:spcBef>
              <a:spcAft>
                <a:spcPts val="0"/>
              </a:spcAft>
              <a:buClr>
                <a:srgbClr val="00B050"/>
              </a:buClr>
              <a:buSzPts val="2200"/>
              <a:buFont typeface="Courier New"/>
              <a:buChar char="o"/>
            </a:pPr>
            <a:r>
              <a:rPr b="1" lang="en-US" sz="2200">
                <a:solidFill>
                  <a:srgbClr val="00B050"/>
                </a:solidFill>
                <a:latin typeface="Arial"/>
                <a:ea typeface="Arial"/>
                <a:cs typeface="Arial"/>
                <a:sym typeface="Arial"/>
              </a:rPr>
              <a:t>[đối_số] : </a:t>
            </a:r>
            <a:r>
              <a:rPr b="1" lang="en-US" sz="2200">
                <a:solidFill>
                  <a:srgbClr val="0070C0"/>
                </a:solidFill>
                <a:latin typeface="Arial"/>
                <a:ea typeface="Arial"/>
                <a:cs typeface="Arial"/>
                <a:sym typeface="Arial"/>
              </a:rPr>
              <a:t>Thông qua nó ta truyền các giá trị vào hàm</a:t>
            </a:r>
            <a:endParaRPr b="1" sz="2200">
              <a:solidFill>
                <a:srgbClr val="0070C0"/>
              </a:solidFill>
              <a:latin typeface="Arial"/>
              <a:ea typeface="Arial"/>
              <a:cs typeface="Arial"/>
              <a:sym typeface="Arial"/>
            </a:endParaRPr>
          </a:p>
          <a:p>
            <a:pPr indent="-457200" lvl="0" marL="457200" marR="0" rtl="0" algn="l">
              <a:lnSpc>
                <a:spcPct val="150000"/>
              </a:lnSpc>
              <a:spcBef>
                <a:spcPts val="0"/>
              </a:spcBef>
              <a:spcAft>
                <a:spcPts val="0"/>
              </a:spcAft>
              <a:buClr>
                <a:srgbClr val="00B050"/>
              </a:buClr>
              <a:buSzPts val="2200"/>
              <a:buFont typeface="Courier New"/>
              <a:buChar char="o"/>
            </a:pPr>
            <a:r>
              <a:rPr b="1" lang="en-US" sz="2200">
                <a:solidFill>
                  <a:srgbClr val="00B050"/>
                </a:solidFill>
                <a:latin typeface="Arial"/>
                <a:ea typeface="Arial"/>
                <a:cs typeface="Arial"/>
                <a:sym typeface="Arial"/>
              </a:rPr>
              <a:t>〈lệnh 1〉, 〈lệnh 2〉,... : </a:t>
            </a:r>
            <a:r>
              <a:rPr b="1" lang="en-US" sz="2200">
                <a:solidFill>
                  <a:srgbClr val="0070C0"/>
                </a:solidFill>
                <a:latin typeface="Arial"/>
                <a:ea typeface="Arial"/>
                <a:cs typeface="Arial"/>
                <a:sym typeface="Arial"/>
              </a:rPr>
              <a:t>Các câu lệnh trong thân hàm</a:t>
            </a:r>
            <a:endParaRPr b="1" sz="2200">
              <a:solidFill>
                <a:srgbClr val="0070C0"/>
              </a:solidFill>
              <a:latin typeface="Arial"/>
              <a:ea typeface="Arial"/>
              <a:cs typeface="Arial"/>
              <a:sym typeface="Arial"/>
            </a:endParaRPr>
          </a:p>
          <a:p>
            <a:pPr indent="-457200" lvl="0" marL="457200" marR="0" rtl="0" algn="l">
              <a:lnSpc>
                <a:spcPct val="150000"/>
              </a:lnSpc>
              <a:spcBef>
                <a:spcPts val="0"/>
              </a:spcBef>
              <a:spcAft>
                <a:spcPts val="0"/>
              </a:spcAft>
              <a:buClr>
                <a:srgbClr val="0070C0"/>
              </a:buClr>
              <a:buSzPts val="2200"/>
              <a:buFont typeface="Courier New"/>
              <a:buChar char="o"/>
            </a:pPr>
            <a:r>
              <a:rPr b="1" lang="en-US" sz="2200">
                <a:solidFill>
                  <a:srgbClr val="0070C0"/>
                </a:solidFill>
                <a:latin typeface="Arial"/>
                <a:ea typeface="Arial"/>
                <a:cs typeface="Arial"/>
                <a:sym typeface="Arial"/>
              </a:rPr>
              <a:t>Lệnh </a:t>
            </a:r>
            <a:r>
              <a:rPr b="1" lang="en-US" sz="2200">
                <a:solidFill>
                  <a:srgbClr val="00B050"/>
                </a:solidFill>
                <a:latin typeface="Arial"/>
                <a:ea typeface="Arial"/>
                <a:cs typeface="Arial"/>
                <a:sym typeface="Arial"/>
              </a:rPr>
              <a:t>return</a:t>
            </a:r>
            <a:r>
              <a:rPr b="1" lang="en-US" sz="2200">
                <a:solidFill>
                  <a:srgbClr val="0070C0"/>
                </a:solidFill>
                <a:latin typeface="Arial"/>
                <a:ea typeface="Arial"/>
                <a:cs typeface="Arial"/>
                <a:sym typeface="Arial"/>
              </a:rPr>
              <a:t> có thể được sử dụng để trả về các giá trị</a:t>
            </a:r>
            <a:endParaRPr b="1" sz="2200">
              <a:solidFill>
                <a:srgbClr val="0070C0"/>
              </a:solidFill>
              <a:latin typeface="Arial"/>
              <a:ea typeface="Arial"/>
              <a:cs typeface="Arial"/>
              <a:sym typeface="Arial"/>
            </a:endParaRPr>
          </a:p>
        </p:txBody>
      </p:sp>
      <p:sp>
        <p:nvSpPr>
          <p:cNvPr id="387" name="Google Shape;387;p18"/>
          <p:cNvSpPr/>
          <p:nvPr/>
        </p:nvSpPr>
        <p:spPr>
          <a:xfrm>
            <a:off x="4492228" y="5033687"/>
            <a:ext cx="5234125" cy="738664"/>
          </a:xfrm>
          <a:prstGeom prst="rect">
            <a:avLst/>
          </a:prstGeom>
          <a:no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005064"/>
                </a:solidFill>
                <a:latin typeface="Arial"/>
                <a:ea typeface="Arial"/>
                <a:cs typeface="Arial"/>
                <a:sym typeface="Arial"/>
              </a:rPr>
              <a:t>return</a:t>
            </a:r>
            <a:r>
              <a:rPr b="1" lang="en-US" sz="2800">
                <a:solidFill>
                  <a:srgbClr val="00B050"/>
                </a:solidFill>
                <a:latin typeface="Arial"/>
                <a:ea typeface="Arial"/>
                <a:cs typeface="Arial"/>
                <a:sym typeface="Arial"/>
              </a:rPr>
              <a:t>  〈giá_trị_1〉, 〈giá_trị_2〉, ...   </a:t>
            </a:r>
            <a:endParaRPr b="1" sz="2800">
              <a:solidFill>
                <a:srgbClr val="0070C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Google Shape;393;p1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p1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395" name="Google Shape;395;p1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1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97" name="Google Shape;397;p1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398" name="Google Shape;398;p1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99" name="Google Shape;399;p1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400" name="Google Shape;400;p1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401" name="Google Shape;401;p19"/>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402" name="Google Shape;402;p19"/>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342900" lvl="0" marL="342900" marR="0" rtl="0" algn="r">
              <a:lnSpc>
                <a:spcPct val="120000"/>
              </a:lnSpc>
              <a:spcBef>
                <a:spcPts val="0"/>
              </a:spcBef>
              <a:spcAft>
                <a:spcPts val="0"/>
              </a:spcAft>
              <a:buClr>
                <a:schemeClr val="lt1"/>
              </a:buClr>
              <a:buSzPts val="2800"/>
              <a:buFont typeface="Arial"/>
              <a:buChar char="•"/>
            </a:pPr>
            <a:r>
              <a:rPr b="1" lang="en-US" sz="2800">
                <a:solidFill>
                  <a:schemeClr val="lt1"/>
                </a:solidFill>
                <a:latin typeface="Arial"/>
                <a:ea typeface="Arial"/>
                <a:cs typeface="Arial"/>
                <a:sym typeface="Arial"/>
              </a:rPr>
              <a:t>Python functions – Hàm trong Python</a:t>
            </a:r>
            <a:endParaRPr/>
          </a:p>
        </p:txBody>
      </p:sp>
      <p:sp>
        <p:nvSpPr>
          <p:cNvPr id="403" name="Google Shape;403;p19"/>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404" name="Google Shape;404;p19"/>
          <p:cNvSpPr/>
          <p:nvPr/>
        </p:nvSpPr>
        <p:spPr>
          <a:xfrm>
            <a:off x="2557941" y="961164"/>
            <a:ext cx="7076117" cy="60939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Định nghĩa một hàm</a:t>
            </a:r>
            <a:endParaRPr b="1" sz="2800">
              <a:solidFill>
                <a:srgbClr val="005064"/>
              </a:solidFill>
              <a:latin typeface="Arial"/>
              <a:ea typeface="Arial"/>
              <a:cs typeface="Arial"/>
              <a:sym typeface="Arial"/>
            </a:endParaRPr>
          </a:p>
        </p:txBody>
      </p:sp>
      <p:sp>
        <p:nvSpPr>
          <p:cNvPr id="405" name="Google Shape;405;p19"/>
          <p:cNvSpPr/>
          <p:nvPr/>
        </p:nvSpPr>
        <p:spPr>
          <a:xfrm>
            <a:off x="2533805" y="1715364"/>
            <a:ext cx="3337167" cy="3139321"/>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rgbClr val="0070C0"/>
              </a:buClr>
              <a:buSzPts val="2200"/>
              <a:buFont typeface="Courier New"/>
              <a:buChar char="o"/>
            </a:pPr>
            <a:r>
              <a:rPr b="1" lang="en-US" sz="2200">
                <a:solidFill>
                  <a:srgbClr val="0070C0"/>
                </a:solidFill>
                <a:latin typeface="Arial"/>
                <a:ea typeface="Arial"/>
                <a:cs typeface="Arial"/>
                <a:sym typeface="Arial"/>
              </a:rPr>
              <a:t>Ví dụ 2.2:    </a:t>
            </a:r>
            <a:r>
              <a:rPr lang="en-US" sz="2200">
                <a:solidFill>
                  <a:srgbClr val="0070C0"/>
                </a:solidFill>
                <a:latin typeface="Arial"/>
                <a:ea typeface="Arial"/>
                <a:cs typeface="Arial"/>
                <a:sym typeface="Arial"/>
              </a:rPr>
              <a:t>Viết hàm tìm số lớn nhất trong ba số nguyên a, b, c. Sử dụng hàm đó để tìm số lớn nhất trong 5 số x, y, z, t, q.</a:t>
            </a:r>
            <a:endParaRPr/>
          </a:p>
        </p:txBody>
      </p:sp>
      <p:sp>
        <p:nvSpPr>
          <p:cNvPr id="406" name="Google Shape;406;p19"/>
          <p:cNvSpPr/>
          <p:nvPr/>
        </p:nvSpPr>
        <p:spPr>
          <a:xfrm>
            <a:off x="6522893" y="1090133"/>
            <a:ext cx="5440218" cy="5170646"/>
          </a:xfrm>
          <a:prstGeom prst="rect">
            <a:avLst/>
          </a:prstGeom>
          <a:no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005064"/>
                </a:solidFill>
                <a:latin typeface="Courier New"/>
                <a:ea typeface="Courier New"/>
                <a:cs typeface="Courier New"/>
                <a:sym typeface="Courier New"/>
              </a:rPr>
              <a:t>def max(a, b, c):    </a:t>
            </a:r>
            <a:endParaRPr b="1" sz="2200">
              <a:solidFill>
                <a:srgbClr val="005064"/>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	m = a    </a:t>
            </a:r>
            <a:endParaRPr sz="2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	</a:t>
            </a:r>
            <a:r>
              <a:rPr b="1" lang="en-US" sz="2200">
                <a:solidFill>
                  <a:srgbClr val="00B050"/>
                </a:solidFill>
                <a:latin typeface="Courier New"/>
                <a:ea typeface="Courier New"/>
                <a:cs typeface="Courier New"/>
                <a:sym typeface="Courier New"/>
              </a:rPr>
              <a:t>if</a:t>
            </a:r>
            <a:r>
              <a:rPr lang="en-US" sz="2200">
                <a:solidFill>
                  <a:srgbClr val="00B050"/>
                </a:solidFill>
                <a:latin typeface="Courier New"/>
                <a:ea typeface="Courier New"/>
                <a:cs typeface="Courier New"/>
                <a:sym typeface="Courier New"/>
              </a:rPr>
              <a:t> b &gt; m:        </a:t>
            </a:r>
            <a:endParaRPr sz="2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		m = b    </a:t>
            </a:r>
            <a:endParaRPr sz="2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	</a:t>
            </a:r>
            <a:r>
              <a:rPr b="1" lang="en-US" sz="2200">
                <a:solidFill>
                  <a:srgbClr val="00B050"/>
                </a:solidFill>
                <a:latin typeface="Courier New"/>
                <a:ea typeface="Courier New"/>
                <a:cs typeface="Courier New"/>
                <a:sym typeface="Courier New"/>
              </a:rPr>
              <a:t>if</a:t>
            </a:r>
            <a:r>
              <a:rPr lang="en-US" sz="2200">
                <a:solidFill>
                  <a:srgbClr val="00B050"/>
                </a:solidFill>
                <a:latin typeface="Courier New"/>
                <a:ea typeface="Courier New"/>
                <a:cs typeface="Courier New"/>
                <a:sym typeface="Courier New"/>
              </a:rPr>
              <a:t> c &gt; m:        </a:t>
            </a:r>
            <a:endParaRPr sz="2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		m = c    </a:t>
            </a:r>
            <a:endParaRPr sz="2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	</a:t>
            </a:r>
            <a:r>
              <a:rPr b="1" lang="en-US" sz="2200">
                <a:solidFill>
                  <a:srgbClr val="00B050"/>
                </a:solidFill>
                <a:latin typeface="Courier New"/>
                <a:ea typeface="Courier New"/>
                <a:cs typeface="Courier New"/>
                <a:sym typeface="Courier New"/>
              </a:rPr>
              <a:t>return</a:t>
            </a:r>
            <a:r>
              <a:rPr lang="en-US" sz="2200">
                <a:solidFill>
                  <a:srgbClr val="00B050"/>
                </a:solidFill>
                <a:latin typeface="Courier New"/>
                <a:ea typeface="Courier New"/>
                <a:cs typeface="Courier New"/>
                <a:sym typeface="Courier New"/>
              </a:rPr>
              <a:t> m</a:t>
            </a:r>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x = int(</a:t>
            </a:r>
            <a:r>
              <a:rPr b="1" lang="en-US" sz="2200">
                <a:solidFill>
                  <a:srgbClr val="00B050"/>
                </a:solidFill>
                <a:latin typeface="Courier New"/>
                <a:ea typeface="Courier New"/>
                <a:cs typeface="Courier New"/>
                <a:sym typeface="Courier New"/>
              </a:rPr>
              <a:t>input</a:t>
            </a:r>
            <a:r>
              <a:rPr lang="en-US" sz="2200">
                <a:solidFill>
                  <a:srgbClr val="00B050"/>
                </a:solidFill>
                <a:latin typeface="Courier New"/>
                <a:ea typeface="Courier New"/>
                <a:cs typeface="Courier New"/>
                <a:sym typeface="Courier New"/>
              </a:rPr>
              <a:t>("x = "))</a:t>
            </a:r>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y = int(</a:t>
            </a:r>
            <a:r>
              <a:rPr b="1" lang="en-US" sz="2200">
                <a:solidFill>
                  <a:srgbClr val="00B050"/>
                </a:solidFill>
                <a:latin typeface="Courier New"/>
                <a:ea typeface="Courier New"/>
                <a:cs typeface="Courier New"/>
                <a:sym typeface="Courier New"/>
              </a:rPr>
              <a:t>input</a:t>
            </a:r>
            <a:r>
              <a:rPr lang="en-US" sz="2200">
                <a:solidFill>
                  <a:srgbClr val="00B050"/>
                </a:solidFill>
                <a:latin typeface="Courier New"/>
                <a:ea typeface="Courier New"/>
                <a:cs typeface="Courier New"/>
                <a:sym typeface="Courier New"/>
              </a:rPr>
              <a:t>("y = "))</a:t>
            </a:r>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z = int(</a:t>
            </a:r>
            <a:r>
              <a:rPr b="1" lang="en-US" sz="2200">
                <a:solidFill>
                  <a:srgbClr val="00B050"/>
                </a:solidFill>
                <a:latin typeface="Courier New"/>
                <a:ea typeface="Courier New"/>
                <a:cs typeface="Courier New"/>
                <a:sym typeface="Courier New"/>
              </a:rPr>
              <a:t>input</a:t>
            </a:r>
            <a:r>
              <a:rPr lang="en-US" sz="2200">
                <a:solidFill>
                  <a:srgbClr val="00B050"/>
                </a:solidFill>
                <a:latin typeface="Courier New"/>
                <a:ea typeface="Courier New"/>
                <a:cs typeface="Courier New"/>
                <a:sym typeface="Courier New"/>
              </a:rPr>
              <a:t>("z = "))</a:t>
            </a:r>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t = int(</a:t>
            </a:r>
            <a:r>
              <a:rPr b="1" lang="en-US" sz="2200">
                <a:solidFill>
                  <a:srgbClr val="00B050"/>
                </a:solidFill>
                <a:latin typeface="Courier New"/>
                <a:ea typeface="Courier New"/>
                <a:cs typeface="Courier New"/>
                <a:sym typeface="Courier New"/>
              </a:rPr>
              <a:t>input</a:t>
            </a:r>
            <a:r>
              <a:rPr lang="en-US" sz="2200">
                <a:solidFill>
                  <a:srgbClr val="00B050"/>
                </a:solidFill>
                <a:latin typeface="Courier New"/>
                <a:ea typeface="Courier New"/>
                <a:cs typeface="Courier New"/>
                <a:sym typeface="Courier New"/>
              </a:rPr>
              <a:t>("t = "))</a:t>
            </a:r>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q = int(</a:t>
            </a:r>
            <a:r>
              <a:rPr b="1" lang="en-US" sz="2200">
                <a:solidFill>
                  <a:srgbClr val="00B050"/>
                </a:solidFill>
                <a:latin typeface="Courier New"/>
                <a:ea typeface="Courier New"/>
                <a:cs typeface="Courier New"/>
                <a:sym typeface="Courier New"/>
              </a:rPr>
              <a:t>inpu</a:t>
            </a:r>
            <a:r>
              <a:rPr lang="en-US" sz="2200">
                <a:solidFill>
                  <a:srgbClr val="00B050"/>
                </a:solidFill>
                <a:latin typeface="Courier New"/>
                <a:ea typeface="Courier New"/>
                <a:cs typeface="Courier New"/>
                <a:sym typeface="Courier New"/>
              </a:rPr>
              <a:t>t("q = "))</a:t>
            </a:r>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F = </a:t>
            </a:r>
            <a:r>
              <a:rPr b="1" lang="en-US" sz="2200">
                <a:solidFill>
                  <a:srgbClr val="00B050"/>
                </a:solidFill>
                <a:latin typeface="Courier New"/>
                <a:ea typeface="Courier New"/>
                <a:cs typeface="Courier New"/>
                <a:sym typeface="Courier New"/>
              </a:rPr>
              <a:t>max</a:t>
            </a:r>
            <a:r>
              <a:rPr lang="en-US" sz="2200">
                <a:solidFill>
                  <a:srgbClr val="00B050"/>
                </a:solidFill>
                <a:latin typeface="Courier New"/>
                <a:ea typeface="Courier New"/>
                <a:cs typeface="Courier New"/>
                <a:sym typeface="Courier New"/>
              </a:rPr>
              <a:t>(x, y, z)</a:t>
            </a:r>
            <a:endParaRPr/>
          </a:p>
          <a:p>
            <a:pPr indent="0" lvl="0" marL="0" marR="0" rtl="0" algn="l">
              <a:spcBef>
                <a:spcPts val="0"/>
              </a:spcBef>
              <a:spcAft>
                <a:spcPts val="0"/>
              </a:spcAft>
              <a:buNone/>
            </a:pPr>
            <a:r>
              <a:rPr lang="en-US" sz="2200">
                <a:solidFill>
                  <a:srgbClr val="00B050"/>
                </a:solidFill>
                <a:latin typeface="Courier New"/>
                <a:ea typeface="Courier New"/>
                <a:cs typeface="Courier New"/>
                <a:sym typeface="Courier New"/>
              </a:rPr>
              <a:t>S = </a:t>
            </a:r>
            <a:r>
              <a:rPr b="1" lang="en-US" sz="2200">
                <a:solidFill>
                  <a:srgbClr val="00B050"/>
                </a:solidFill>
                <a:latin typeface="Courier New"/>
                <a:ea typeface="Courier New"/>
                <a:cs typeface="Courier New"/>
                <a:sym typeface="Courier New"/>
              </a:rPr>
              <a:t>max</a:t>
            </a:r>
            <a:r>
              <a:rPr lang="en-US" sz="2200">
                <a:solidFill>
                  <a:srgbClr val="00B050"/>
                </a:solidFill>
                <a:latin typeface="Courier New"/>
                <a:ea typeface="Courier New"/>
                <a:cs typeface="Courier New"/>
                <a:sym typeface="Courier New"/>
              </a:rPr>
              <a:t>(F, t, q)</a:t>
            </a:r>
            <a:endParaRPr/>
          </a:p>
          <a:p>
            <a:pPr indent="0" lvl="0" marL="0" marR="0" rtl="0" algn="l">
              <a:spcBef>
                <a:spcPts val="0"/>
              </a:spcBef>
              <a:spcAft>
                <a:spcPts val="0"/>
              </a:spcAft>
              <a:buNone/>
            </a:pPr>
            <a:r>
              <a:rPr b="1" lang="en-US" sz="2200">
                <a:solidFill>
                  <a:srgbClr val="00B050"/>
                </a:solidFill>
                <a:latin typeface="Courier New"/>
                <a:ea typeface="Courier New"/>
                <a:cs typeface="Courier New"/>
                <a:sym typeface="Courier New"/>
              </a:rPr>
              <a:t>print</a:t>
            </a:r>
            <a:r>
              <a:rPr lang="en-US" sz="2200">
                <a:solidFill>
                  <a:srgbClr val="00B050"/>
                </a:solidFill>
                <a:latin typeface="Courier New"/>
                <a:ea typeface="Courier New"/>
                <a:cs typeface="Courier New"/>
                <a:sym typeface="Courier New"/>
              </a:rPr>
              <a:t>("Max of 5 numbers: ", S)</a:t>
            </a:r>
            <a:endParaRPr sz="22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 name="Google Shape;83;p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 name="Google Shape;84;p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85" name="Google Shape;85;p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7" name="Google Shape;87;p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88" name="Google Shape;88;p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9" name="Google Shape;89;p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90" name="Google Shape;90;p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graphicFrame>
        <p:nvGraphicFramePr>
          <p:cNvPr id="91" name="Google Shape;91;p2"/>
          <p:cNvGraphicFramePr/>
          <p:nvPr/>
        </p:nvGraphicFramePr>
        <p:xfrm>
          <a:off x="304800" y="1108364"/>
          <a:ext cx="3000000" cy="3000000"/>
        </p:xfrm>
        <a:graphic>
          <a:graphicData uri="http://schemas.openxmlformats.org/drawingml/2006/table">
            <a:tbl>
              <a:tblPr bandRow="1" firstCol="1" firstRow="1">
                <a:noFill/>
                <a:tableStyleId>{C756B2B4-8619-4FAF-BC9B-6BF7D71A4B77}</a:tableStyleId>
              </a:tblPr>
              <a:tblGrid>
                <a:gridCol w="3238350"/>
                <a:gridCol w="8399475"/>
              </a:tblGrid>
              <a:tr h="463125">
                <a:tc>
                  <a:txBody>
                    <a:bodyPr/>
                    <a:lstStyle/>
                    <a:p>
                      <a:pPr indent="0" lvl="0" marL="457200" marR="0" rtl="0" algn="l">
                        <a:lnSpc>
                          <a:spcPct val="115000"/>
                        </a:lnSpc>
                        <a:spcBef>
                          <a:spcPts val="0"/>
                        </a:spcBef>
                        <a:spcAft>
                          <a:spcPts val="0"/>
                        </a:spcAft>
                        <a:buNone/>
                      </a:pPr>
                      <a:r>
                        <a:rPr b="1" lang="en-US" sz="1800" u="none" cap="none" strike="noStrike">
                          <a:solidFill>
                            <a:schemeClr val="lt1"/>
                          </a:solidFill>
                          <a:latin typeface="Arial"/>
                          <a:ea typeface="Arial"/>
                          <a:cs typeface="Arial"/>
                          <a:sym typeface="Arial"/>
                        </a:rPr>
                        <a:t>Tên học phần</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c>
                  <a:txBody>
                    <a:bodyPr/>
                    <a:lstStyle/>
                    <a:p>
                      <a:pPr indent="0" lvl="0" marL="457200" marR="0" rtl="0" algn="l">
                        <a:lnSpc>
                          <a:spcPct val="115000"/>
                        </a:lnSpc>
                        <a:spcBef>
                          <a:spcPts val="0"/>
                        </a:spcBef>
                        <a:spcAft>
                          <a:spcPts val="0"/>
                        </a:spcAft>
                        <a:buNone/>
                      </a:pPr>
                      <a:r>
                        <a:rPr b="1" lang="en-US" sz="1800" u="none" cap="none" strike="noStrike">
                          <a:solidFill>
                            <a:schemeClr val="lt1"/>
                          </a:solidFill>
                          <a:latin typeface="Arial"/>
                          <a:ea typeface="Arial"/>
                          <a:cs typeface="Arial"/>
                          <a:sym typeface="Arial"/>
                        </a:rPr>
                        <a:t>Ngôn ngữ lập trình khoa học</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r>
              <a:tr h="360550">
                <a:tc>
                  <a:txBody>
                    <a:bodyPr/>
                    <a:lstStyle/>
                    <a:p>
                      <a:pPr indent="0" lvl="0" marL="457200" marR="0" rtl="0" algn="l">
                        <a:lnSpc>
                          <a:spcPct val="115000"/>
                        </a:lnSpc>
                        <a:spcBef>
                          <a:spcPts val="0"/>
                        </a:spcBef>
                        <a:spcAft>
                          <a:spcPts val="0"/>
                        </a:spcAft>
                        <a:buNone/>
                      </a:pPr>
                      <a:r>
                        <a:rPr b="1" lang="en-US" sz="1800" u="none" cap="none" strike="noStrike">
                          <a:solidFill>
                            <a:schemeClr val="lt1"/>
                          </a:solidFill>
                          <a:latin typeface="Arial"/>
                          <a:ea typeface="Arial"/>
                          <a:cs typeface="Arial"/>
                          <a:sym typeface="Arial"/>
                        </a:rPr>
                        <a:t>Thời lượng:</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c>
                  <a:txBody>
                    <a:bodyPr/>
                    <a:lstStyle/>
                    <a:p>
                      <a:pPr indent="0" lvl="0" marL="457200" marR="0" rtl="0" algn="l">
                        <a:lnSpc>
                          <a:spcPct val="115000"/>
                        </a:lnSpc>
                        <a:spcBef>
                          <a:spcPts val="0"/>
                        </a:spcBef>
                        <a:spcAft>
                          <a:spcPts val="0"/>
                        </a:spcAft>
                        <a:buNone/>
                      </a:pPr>
                      <a:r>
                        <a:rPr b="0" lang="en-US" sz="1800" u="none" cap="none" strike="noStrike">
                          <a:solidFill>
                            <a:schemeClr val="lt1"/>
                          </a:solidFill>
                          <a:latin typeface="Arial"/>
                          <a:ea typeface="Arial"/>
                          <a:cs typeface="Arial"/>
                          <a:sym typeface="Arial"/>
                        </a:rPr>
                        <a:t>Lý thuyết: 30 tiết; Thực hành: 30 giờ.</a:t>
                      </a:r>
                      <a:endParaRPr b="0" sz="1800" u="none" cap="none" strike="noStrike">
                        <a:solidFill>
                          <a:schemeClr val="lt1"/>
                        </a:solidFill>
                        <a:latin typeface="Arial"/>
                        <a:ea typeface="Arial"/>
                        <a:cs typeface="Arial"/>
                        <a:sym typeface="Arial"/>
                      </a:endParaRPr>
                    </a:p>
                  </a:txBody>
                  <a:tcPr marT="0" marB="0" marR="62150" marL="62150" anchor="ctr">
                    <a:solidFill>
                      <a:srgbClr val="005064"/>
                    </a:solidFill>
                  </a:tcPr>
                </a:tc>
              </a:tr>
              <a:tr h="463125">
                <a:tc>
                  <a:txBody>
                    <a:bodyPr/>
                    <a:lstStyle/>
                    <a:p>
                      <a:pPr indent="0" lvl="0" marL="457200" marR="0" rtl="0" algn="l">
                        <a:lnSpc>
                          <a:spcPct val="115000"/>
                        </a:lnSpc>
                        <a:spcBef>
                          <a:spcPts val="0"/>
                        </a:spcBef>
                        <a:spcAft>
                          <a:spcPts val="0"/>
                        </a:spcAft>
                        <a:buNone/>
                      </a:pPr>
                      <a:r>
                        <a:rPr b="1" lang="en-US" sz="1800" u="none" cap="none" strike="noStrike">
                          <a:solidFill>
                            <a:schemeClr val="lt1"/>
                          </a:solidFill>
                          <a:latin typeface="Arial"/>
                          <a:ea typeface="Arial"/>
                          <a:cs typeface="Arial"/>
                          <a:sym typeface="Arial"/>
                        </a:rPr>
                        <a:t>Số bài kiểm tra:</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c>
                  <a:txBody>
                    <a:bodyPr/>
                    <a:lstStyle/>
                    <a:p>
                      <a:pPr indent="0" lvl="0" marL="457200" marR="0" rtl="0" algn="l">
                        <a:lnSpc>
                          <a:spcPct val="115000"/>
                        </a:lnSpc>
                        <a:spcBef>
                          <a:spcPts val="0"/>
                        </a:spcBef>
                        <a:spcAft>
                          <a:spcPts val="0"/>
                        </a:spcAft>
                        <a:buNone/>
                      </a:pPr>
                      <a:r>
                        <a:rPr b="0" lang="en-US" sz="1800" u="none" cap="none" strike="noStrike">
                          <a:solidFill>
                            <a:schemeClr val="lt1"/>
                          </a:solidFill>
                          <a:latin typeface="Arial"/>
                          <a:ea typeface="Arial"/>
                          <a:cs typeface="Arial"/>
                          <a:sym typeface="Arial"/>
                        </a:rPr>
                        <a:t>02 bài</a:t>
                      </a:r>
                      <a:endParaRPr b="0" sz="1800" u="none" cap="none" strike="noStrike">
                        <a:solidFill>
                          <a:schemeClr val="lt1"/>
                        </a:solidFill>
                        <a:latin typeface="Arial"/>
                        <a:ea typeface="Arial"/>
                        <a:cs typeface="Arial"/>
                        <a:sym typeface="Arial"/>
                      </a:endParaRPr>
                    </a:p>
                  </a:txBody>
                  <a:tcPr marT="0" marB="0" marR="62150" marL="62150" anchor="ctr">
                    <a:solidFill>
                      <a:srgbClr val="005064"/>
                    </a:solidFill>
                  </a:tcPr>
                </a:tc>
              </a:tr>
              <a:tr h="463125">
                <a:tc>
                  <a:txBody>
                    <a:bodyPr/>
                    <a:lstStyle/>
                    <a:p>
                      <a:pPr indent="0" lvl="0" marL="457200" marR="0" rtl="0" algn="l">
                        <a:lnSpc>
                          <a:spcPct val="115000"/>
                        </a:lnSpc>
                        <a:spcBef>
                          <a:spcPts val="0"/>
                        </a:spcBef>
                        <a:spcAft>
                          <a:spcPts val="0"/>
                        </a:spcAft>
                        <a:buNone/>
                      </a:pPr>
                      <a:r>
                        <a:rPr b="1" lang="en-US" sz="1800" u="none" cap="none" strike="noStrike">
                          <a:solidFill>
                            <a:schemeClr val="lt1"/>
                          </a:solidFill>
                          <a:latin typeface="Arial"/>
                          <a:ea typeface="Arial"/>
                          <a:cs typeface="Arial"/>
                          <a:sym typeface="Arial"/>
                        </a:rPr>
                        <a:t>Điểm chuyên cần:</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c>
                  <a:txBody>
                    <a:bodyPr/>
                    <a:lstStyle/>
                    <a:p>
                      <a:pPr indent="0" lvl="0" marL="457200" marR="0" rtl="0" algn="l">
                        <a:lnSpc>
                          <a:spcPct val="115000"/>
                        </a:lnSpc>
                        <a:spcBef>
                          <a:spcPts val="0"/>
                        </a:spcBef>
                        <a:spcAft>
                          <a:spcPts val="0"/>
                        </a:spcAft>
                        <a:buNone/>
                      </a:pPr>
                      <a:r>
                        <a:rPr b="0" lang="en-US" sz="1800" u="none" cap="none" strike="noStrike">
                          <a:solidFill>
                            <a:schemeClr val="lt1"/>
                          </a:solidFill>
                          <a:latin typeface="Arial"/>
                          <a:ea typeface="Arial"/>
                          <a:cs typeface="Arial"/>
                          <a:sym typeface="Arial"/>
                        </a:rPr>
                        <a:t>Có, dự phòng</a:t>
                      </a:r>
                      <a:endParaRPr b="0" sz="1800" u="none" cap="none" strike="noStrike">
                        <a:solidFill>
                          <a:schemeClr val="lt1"/>
                        </a:solidFill>
                        <a:latin typeface="Arial"/>
                        <a:ea typeface="Arial"/>
                        <a:cs typeface="Arial"/>
                        <a:sym typeface="Arial"/>
                      </a:endParaRPr>
                    </a:p>
                  </a:txBody>
                  <a:tcPr marT="0" marB="0" marR="62150" marL="62150" anchor="ctr">
                    <a:solidFill>
                      <a:srgbClr val="005064"/>
                    </a:solidFill>
                  </a:tcPr>
                </a:tc>
              </a:tr>
              <a:tr h="463125">
                <a:tc>
                  <a:txBody>
                    <a:bodyPr/>
                    <a:lstStyle/>
                    <a:p>
                      <a:pPr indent="0" lvl="0" marL="457200" marR="0" rtl="0" algn="l">
                        <a:lnSpc>
                          <a:spcPct val="115000"/>
                        </a:lnSpc>
                        <a:spcBef>
                          <a:spcPts val="0"/>
                        </a:spcBef>
                        <a:spcAft>
                          <a:spcPts val="0"/>
                        </a:spcAft>
                        <a:buNone/>
                      </a:pPr>
                      <a:r>
                        <a:rPr b="1" lang="en-US" sz="1800" u="none" cap="none" strike="noStrike">
                          <a:solidFill>
                            <a:schemeClr val="lt1"/>
                          </a:solidFill>
                          <a:latin typeface="Arial"/>
                          <a:ea typeface="Arial"/>
                          <a:cs typeface="Arial"/>
                          <a:sym typeface="Arial"/>
                        </a:rPr>
                        <a:t>Hình thức kiểm tra:</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c>
                  <a:txBody>
                    <a:bodyPr/>
                    <a:lstStyle/>
                    <a:p>
                      <a:pPr indent="0" lvl="0" marL="457200" marR="0" rtl="0" algn="l">
                        <a:lnSpc>
                          <a:spcPct val="115000"/>
                        </a:lnSpc>
                        <a:spcBef>
                          <a:spcPts val="0"/>
                        </a:spcBef>
                        <a:spcAft>
                          <a:spcPts val="0"/>
                        </a:spcAft>
                        <a:buNone/>
                      </a:pPr>
                      <a:r>
                        <a:rPr b="0" lang="en-US" sz="1800" u="none" cap="none" strike="noStrike">
                          <a:solidFill>
                            <a:schemeClr val="lt1"/>
                          </a:solidFill>
                          <a:latin typeface="Arial"/>
                          <a:ea typeface="Arial"/>
                          <a:cs typeface="Arial"/>
                          <a:sym typeface="Arial"/>
                        </a:rPr>
                        <a:t>Trên máy, 45 phút</a:t>
                      </a:r>
                      <a:endParaRPr b="0" sz="1800" u="none" cap="none" strike="noStrike">
                        <a:solidFill>
                          <a:schemeClr val="lt1"/>
                        </a:solidFill>
                        <a:latin typeface="Arial"/>
                        <a:ea typeface="Arial"/>
                        <a:cs typeface="Arial"/>
                        <a:sym typeface="Arial"/>
                      </a:endParaRPr>
                    </a:p>
                  </a:txBody>
                  <a:tcPr marT="0" marB="0" marR="62150" marL="62150" anchor="ctr">
                    <a:solidFill>
                      <a:srgbClr val="005064"/>
                    </a:solidFill>
                  </a:tcPr>
                </a:tc>
              </a:tr>
              <a:tr h="463125">
                <a:tc>
                  <a:txBody>
                    <a:bodyPr/>
                    <a:lstStyle/>
                    <a:p>
                      <a:pPr indent="0" lvl="0" marL="457200" marR="0" rtl="0" algn="l">
                        <a:lnSpc>
                          <a:spcPct val="115000"/>
                        </a:lnSpc>
                        <a:spcBef>
                          <a:spcPts val="0"/>
                        </a:spcBef>
                        <a:spcAft>
                          <a:spcPts val="0"/>
                        </a:spcAft>
                        <a:buNone/>
                      </a:pPr>
                      <a:r>
                        <a:rPr b="1" lang="en-US" sz="1800" u="none" cap="none" strike="noStrike">
                          <a:solidFill>
                            <a:schemeClr val="lt1"/>
                          </a:solidFill>
                          <a:latin typeface="Arial"/>
                          <a:ea typeface="Arial"/>
                          <a:cs typeface="Arial"/>
                          <a:sym typeface="Arial"/>
                        </a:rPr>
                        <a:t>Hình thức thi:</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c>
                  <a:txBody>
                    <a:bodyPr/>
                    <a:lstStyle/>
                    <a:p>
                      <a:pPr indent="0" lvl="0" marL="457200" marR="0" rtl="0" algn="l">
                        <a:lnSpc>
                          <a:spcPct val="115000"/>
                        </a:lnSpc>
                        <a:spcBef>
                          <a:spcPts val="0"/>
                        </a:spcBef>
                        <a:spcAft>
                          <a:spcPts val="0"/>
                        </a:spcAft>
                        <a:buNone/>
                      </a:pPr>
                      <a:r>
                        <a:rPr b="0" lang="en-US" sz="1800" u="none" cap="none" strike="noStrike">
                          <a:solidFill>
                            <a:schemeClr val="lt1"/>
                          </a:solidFill>
                          <a:latin typeface="Arial"/>
                          <a:ea typeface="Arial"/>
                          <a:cs typeface="Arial"/>
                          <a:sym typeface="Arial"/>
                        </a:rPr>
                        <a:t>Trên máy, 60 phút</a:t>
                      </a:r>
                      <a:endParaRPr b="0" sz="1800" u="none" cap="none" strike="noStrike">
                        <a:solidFill>
                          <a:schemeClr val="lt1"/>
                        </a:solidFill>
                        <a:latin typeface="Arial"/>
                        <a:ea typeface="Arial"/>
                        <a:cs typeface="Arial"/>
                        <a:sym typeface="Arial"/>
                      </a:endParaRPr>
                    </a:p>
                  </a:txBody>
                  <a:tcPr marT="0" marB="0" marR="62150" marL="62150" anchor="ctr">
                    <a:solidFill>
                      <a:srgbClr val="005064"/>
                    </a:solidFill>
                  </a:tcPr>
                </a:tc>
              </a:tr>
              <a:tr h="463125">
                <a:tc>
                  <a:txBody>
                    <a:bodyPr/>
                    <a:lstStyle/>
                    <a:p>
                      <a:pPr indent="0" lvl="0" marL="457200" marR="0" rtl="0" algn="l">
                        <a:lnSpc>
                          <a:spcPct val="115000"/>
                        </a:lnSpc>
                        <a:spcBef>
                          <a:spcPts val="0"/>
                        </a:spcBef>
                        <a:spcAft>
                          <a:spcPts val="0"/>
                        </a:spcAft>
                        <a:buNone/>
                      </a:pPr>
                      <a:r>
                        <a:rPr b="1" lang="en-US" sz="1800" u="none" cap="none" strike="noStrike">
                          <a:solidFill>
                            <a:schemeClr val="lt1"/>
                          </a:solidFill>
                          <a:latin typeface="Arial"/>
                          <a:ea typeface="Arial"/>
                          <a:cs typeface="Arial"/>
                          <a:sym typeface="Arial"/>
                        </a:rPr>
                        <a:t>Điều kiện tiên quyết:</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c>
                  <a:txBody>
                    <a:bodyPr/>
                    <a:lstStyle/>
                    <a:p>
                      <a:pPr indent="0" lvl="0" marL="457200" marR="0" rtl="0" algn="l">
                        <a:lnSpc>
                          <a:spcPct val="115000"/>
                        </a:lnSpc>
                        <a:spcBef>
                          <a:spcPts val="0"/>
                        </a:spcBef>
                        <a:spcAft>
                          <a:spcPts val="0"/>
                        </a:spcAft>
                        <a:buNone/>
                      </a:pPr>
                      <a:r>
                        <a:rPr b="0" lang="en-US" sz="1800" u="none" cap="none" strike="noStrike">
                          <a:solidFill>
                            <a:schemeClr val="lt1"/>
                          </a:solidFill>
                          <a:latin typeface="Arial"/>
                          <a:ea typeface="Arial"/>
                          <a:cs typeface="Arial"/>
                          <a:sym typeface="Arial"/>
                        </a:rPr>
                        <a:t>Không</a:t>
                      </a:r>
                      <a:endParaRPr b="0" sz="1800" u="none" cap="none" strike="noStrike">
                        <a:solidFill>
                          <a:schemeClr val="lt1"/>
                        </a:solidFill>
                        <a:latin typeface="Arial"/>
                        <a:ea typeface="Arial"/>
                        <a:cs typeface="Arial"/>
                        <a:sym typeface="Arial"/>
                      </a:endParaRPr>
                    </a:p>
                  </a:txBody>
                  <a:tcPr marT="0" marB="0" marR="62150" marL="62150" anchor="ctr">
                    <a:solidFill>
                      <a:srgbClr val="005064"/>
                    </a:solidFill>
                  </a:tcPr>
                </a:tc>
              </a:tr>
              <a:tr h="565550">
                <a:tc>
                  <a:txBody>
                    <a:bodyPr/>
                    <a:lstStyle/>
                    <a:p>
                      <a:pPr indent="0" lvl="0" marL="457200" marR="0" rtl="0" algn="l">
                        <a:lnSpc>
                          <a:spcPct val="115000"/>
                        </a:lnSpc>
                        <a:spcBef>
                          <a:spcPts val="0"/>
                        </a:spcBef>
                        <a:spcAft>
                          <a:spcPts val="0"/>
                        </a:spcAft>
                        <a:buNone/>
                      </a:pPr>
                      <a:r>
                        <a:rPr b="1" lang="en-US" sz="1800" u="none" cap="none" strike="noStrike">
                          <a:solidFill>
                            <a:schemeClr val="lt1"/>
                          </a:solidFill>
                          <a:latin typeface="Arial"/>
                          <a:ea typeface="Arial"/>
                          <a:cs typeface="Arial"/>
                          <a:sym typeface="Arial"/>
                        </a:rPr>
                        <a:t>Học phần tiếp theo:</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c>
                  <a:txBody>
                    <a:bodyPr/>
                    <a:lstStyle/>
                    <a:p>
                      <a:pPr indent="0" lvl="0" marL="0" marR="0" rtl="0" algn="l">
                        <a:lnSpc>
                          <a:spcPct val="115000"/>
                        </a:lnSpc>
                        <a:spcBef>
                          <a:spcPts val="0"/>
                        </a:spcBef>
                        <a:spcAft>
                          <a:spcPts val="0"/>
                        </a:spcAft>
                        <a:buClr>
                          <a:schemeClr val="lt1"/>
                        </a:buClr>
                        <a:buSzPts val="1800"/>
                        <a:buFont typeface="Times New Roman"/>
                        <a:buNone/>
                      </a:pPr>
                      <a:r>
                        <a:rPr b="1" lang="en-US" sz="1800" u="none" cap="none" strike="noStrike">
                          <a:solidFill>
                            <a:schemeClr val="lt1"/>
                          </a:solidFill>
                          <a:latin typeface="Arial"/>
                          <a:ea typeface="Arial"/>
                          <a:cs typeface="Arial"/>
                          <a:sym typeface="Arial"/>
                        </a:rPr>
                        <a:t>           Công cụ  và kỹ thuật tính toán khoa học</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r>
              <a:tr h="1324375">
                <a:tc>
                  <a:txBody>
                    <a:bodyPr/>
                    <a:lstStyle/>
                    <a:p>
                      <a:pPr indent="0" lvl="0" marL="457200" marR="0" rtl="0" algn="l">
                        <a:lnSpc>
                          <a:spcPct val="115000"/>
                        </a:lnSpc>
                        <a:spcBef>
                          <a:spcPts val="0"/>
                        </a:spcBef>
                        <a:spcAft>
                          <a:spcPts val="0"/>
                        </a:spcAft>
                        <a:buNone/>
                      </a:pPr>
                      <a:r>
                        <a:rPr b="1" lang="en-US" sz="1800" u="none" cap="none" strike="noStrike">
                          <a:solidFill>
                            <a:schemeClr val="lt1"/>
                          </a:solidFill>
                          <a:latin typeface="Arial"/>
                          <a:ea typeface="Arial"/>
                          <a:cs typeface="Arial"/>
                          <a:sym typeface="Arial"/>
                        </a:rPr>
                        <a:t>Tài liệu:</a:t>
                      </a:r>
                      <a:endParaRPr b="1" sz="1800" u="none" cap="none" strike="noStrike">
                        <a:solidFill>
                          <a:schemeClr val="lt1"/>
                        </a:solidFill>
                        <a:latin typeface="Arial"/>
                        <a:ea typeface="Arial"/>
                        <a:cs typeface="Arial"/>
                        <a:sym typeface="Arial"/>
                      </a:endParaRPr>
                    </a:p>
                  </a:txBody>
                  <a:tcPr marT="0" marB="0" marR="62150" marL="62150" anchor="ctr">
                    <a:solidFill>
                      <a:srgbClr val="005064"/>
                    </a:solidFill>
                  </a:tcPr>
                </a:tc>
                <a:tc>
                  <a:txBody>
                    <a:bodyPr/>
                    <a:lstStyle/>
                    <a:p>
                      <a:pPr indent="-260350" lvl="0" marL="260350" marR="0" rtl="0" algn="l">
                        <a:lnSpc>
                          <a:spcPct val="130000"/>
                        </a:lnSpc>
                        <a:spcBef>
                          <a:spcPts val="0"/>
                        </a:spcBef>
                        <a:spcAft>
                          <a:spcPts val="0"/>
                        </a:spcAft>
                        <a:buNone/>
                      </a:pPr>
                      <a:r>
                        <a:rPr b="0" lang="en-US" sz="1800" u="none" cap="none" strike="noStrike">
                          <a:solidFill>
                            <a:schemeClr val="lt1"/>
                          </a:solidFill>
                          <a:latin typeface="Arial"/>
                          <a:ea typeface="Arial"/>
                          <a:cs typeface="Arial"/>
                          <a:sym typeface="Arial"/>
                        </a:rPr>
                        <a:t>      [1]. Slide bài giảng: Giảng viên cung cấp.</a:t>
                      </a:r>
                      <a:endParaRPr b="0" sz="1800" u="none" cap="none" strike="noStrike">
                        <a:solidFill>
                          <a:schemeClr val="lt1"/>
                        </a:solidFill>
                        <a:latin typeface="Arial"/>
                        <a:ea typeface="Arial"/>
                        <a:cs typeface="Arial"/>
                        <a:sym typeface="Arial"/>
                      </a:endParaRPr>
                    </a:p>
                    <a:p>
                      <a:pPr indent="-260350" lvl="0" marL="260350" marR="0" rtl="0" algn="l">
                        <a:lnSpc>
                          <a:spcPct val="130000"/>
                        </a:lnSpc>
                        <a:spcBef>
                          <a:spcPts val="0"/>
                        </a:spcBef>
                        <a:spcAft>
                          <a:spcPts val="0"/>
                        </a:spcAft>
                        <a:buNone/>
                      </a:pPr>
                      <a:r>
                        <a:rPr b="0" lang="en-US" sz="1800" u="none" cap="none" strike="noStrike">
                          <a:solidFill>
                            <a:schemeClr val="lt1"/>
                          </a:solidFill>
                          <a:latin typeface="Arial"/>
                          <a:ea typeface="Arial"/>
                          <a:cs typeface="Arial"/>
                          <a:sym typeface="Arial"/>
                        </a:rPr>
                        <a:t>      [2]. Bài thực hành (8 bài): Giảng viên cung cấp.</a:t>
                      </a:r>
                      <a:endParaRPr b="0" sz="1800" u="none" cap="none" strike="noStrike">
                        <a:solidFill>
                          <a:schemeClr val="lt1"/>
                        </a:solidFill>
                        <a:latin typeface="Arial"/>
                        <a:ea typeface="Arial"/>
                        <a:cs typeface="Arial"/>
                        <a:sym typeface="Arial"/>
                      </a:endParaRPr>
                    </a:p>
                    <a:p>
                      <a:pPr indent="-260350" lvl="0" marL="260350" marR="0" rtl="0" algn="l">
                        <a:lnSpc>
                          <a:spcPct val="130000"/>
                        </a:lnSpc>
                        <a:spcBef>
                          <a:spcPts val="0"/>
                        </a:spcBef>
                        <a:spcAft>
                          <a:spcPts val="0"/>
                        </a:spcAft>
                        <a:buNone/>
                      </a:pPr>
                      <a:r>
                        <a:rPr b="0" lang="en-US" sz="1800" u="none" cap="none" strike="noStrike">
                          <a:solidFill>
                            <a:schemeClr val="lt1"/>
                          </a:solidFill>
                          <a:latin typeface="Arial"/>
                          <a:ea typeface="Arial"/>
                          <a:cs typeface="Arial"/>
                          <a:sym typeface="Arial"/>
                        </a:rPr>
                        <a:t>      [3]. Các tài liệu trên mạng Internet: Giảng viên cung cấp</a:t>
                      </a:r>
                      <a:endParaRPr b="0" sz="1800" u="none" cap="none" strike="noStrike">
                        <a:solidFill>
                          <a:schemeClr val="lt1"/>
                        </a:solidFill>
                        <a:latin typeface="Arial"/>
                        <a:ea typeface="Arial"/>
                        <a:cs typeface="Arial"/>
                        <a:sym typeface="Arial"/>
                      </a:endParaRPr>
                    </a:p>
                  </a:txBody>
                  <a:tcPr marT="0" marB="0" marR="62150" marL="62150" anchor="ctr">
                    <a:solidFill>
                      <a:srgbClr val="005064"/>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Google Shape;412;p2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2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414" name="Google Shape;414;p2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2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16" name="Google Shape;416;p2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17" name="Google Shape;417;p2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18" name="Google Shape;418;p2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419" name="Google Shape;419;p2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420" name="Google Shape;420;p20"/>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421" name="Google Shape;421;p20"/>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342900" lvl="0" marL="342900" marR="0" rtl="0" algn="r">
              <a:lnSpc>
                <a:spcPct val="120000"/>
              </a:lnSpc>
              <a:spcBef>
                <a:spcPts val="0"/>
              </a:spcBef>
              <a:spcAft>
                <a:spcPts val="0"/>
              </a:spcAft>
              <a:buClr>
                <a:schemeClr val="lt1"/>
              </a:buClr>
              <a:buSzPts val="2800"/>
              <a:buFont typeface="Arial"/>
              <a:buChar char="•"/>
            </a:pPr>
            <a:r>
              <a:rPr b="1" lang="en-US" sz="2800">
                <a:solidFill>
                  <a:schemeClr val="lt1"/>
                </a:solidFill>
                <a:latin typeface="Arial"/>
                <a:ea typeface="Arial"/>
                <a:cs typeface="Arial"/>
                <a:sym typeface="Arial"/>
              </a:rPr>
              <a:t>Python functions – Hàm trong Python</a:t>
            </a:r>
            <a:endParaRPr/>
          </a:p>
        </p:txBody>
      </p:sp>
      <p:sp>
        <p:nvSpPr>
          <p:cNvPr id="422" name="Google Shape;422;p20"/>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423" name="Google Shape;423;p20"/>
          <p:cNvSpPr/>
          <p:nvPr/>
        </p:nvSpPr>
        <p:spPr>
          <a:xfrm>
            <a:off x="2557941" y="961164"/>
            <a:ext cx="7076117" cy="57054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rgbClr val="C00000"/>
                </a:solidFill>
                <a:latin typeface="Arial"/>
                <a:ea typeface="Arial"/>
                <a:cs typeface="Arial"/>
                <a:sym typeface="Arial"/>
              </a:rPr>
              <a:t>🕮  BÀI TẬP 2.1</a:t>
            </a:r>
            <a:endParaRPr/>
          </a:p>
        </p:txBody>
      </p:sp>
      <p:sp>
        <p:nvSpPr>
          <p:cNvPr id="424" name="Google Shape;424;p20"/>
          <p:cNvSpPr/>
          <p:nvPr/>
        </p:nvSpPr>
        <p:spPr>
          <a:xfrm>
            <a:off x="2533805" y="1715364"/>
            <a:ext cx="8799213" cy="4662815"/>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Viết hàm tính khoảng cách Euclidean giữa hai điểm A(x1, y1) và B(x2, y2). </a:t>
            </a:r>
            <a:endParaRPr/>
          </a:p>
          <a:p>
            <a:pPr indent="-457200" lvl="0" marL="457200" marR="0" rtl="0" algn="just">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Viết hàm kiểm tra xem hai điểm A, B, điểm nào gần tâm O hơn.</a:t>
            </a:r>
            <a:endParaRPr sz="2200">
              <a:solidFill>
                <a:srgbClr val="0070C0"/>
              </a:solidFill>
              <a:latin typeface="Arial"/>
              <a:ea typeface="Arial"/>
              <a:cs typeface="Arial"/>
              <a:sym typeface="Arial"/>
            </a:endParaRPr>
          </a:p>
          <a:p>
            <a:pPr indent="-457200" lvl="0" marL="457200" marR="0" rtl="0" algn="just">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Chương trình chính: Nhập vào tọa độ của hai điểm A, B như trên. Sử dụng hàm trên để tính và in ra:</a:t>
            </a:r>
            <a:endParaRPr/>
          </a:p>
          <a:p>
            <a:pPr indent="-342900" lvl="1" marL="800100" marR="0" rtl="0" algn="just">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Khoảng cách A, B</a:t>
            </a:r>
            <a:endParaRPr/>
          </a:p>
          <a:p>
            <a:pPr indent="-342900" lvl="1" marL="800100" marR="0" rtl="0" algn="just">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Chu vi tam giác OAB</a:t>
            </a:r>
            <a:endParaRPr/>
          </a:p>
          <a:p>
            <a:pPr indent="-342900" lvl="1" marL="800100" marR="0" rtl="0" algn="just">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Cho biết A hay B gần tâm O hơn</a:t>
            </a:r>
            <a:endParaRPr b="0" i="0" sz="2200" u="none" cap="none" strike="noStrike">
              <a:solidFill>
                <a:srgbClr val="0070C0"/>
              </a:solidFill>
              <a:latin typeface="Arial"/>
              <a:ea typeface="Arial"/>
              <a:cs typeface="Arial"/>
              <a:sym typeface="Arial"/>
            </a:endParaRPr>
          </a:p>
          <a:p>
            <a:pPr indent="0" lvl="0" marL="0" marR="0" rtl="0" algn="just">
              <a:lnSpc>
                <a:spcPct val="150000"/>
              </a:lnSpc>
              <a:spcBef>
                <a:spcPts val="0"/>
              </a:spcBef>
              <a:spcAft>
                <a:spcPts val="0"/>
              </a:spcAft>
              <a:buNone/>
            </a:pPr>
            <a:r>
              <a:t/>
            </a:r>
            <a:endParaRPr sz="2200">
              <a:solidFill>
                <a:srgbClr val="0070C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2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2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432" name="Google Shape;432;p2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2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34" name="Google Shape;434;p2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35" name="Google Shape;435;p2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36" name="Google Shape;436;p2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437" name="Google Shape;437;p2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438" name="Google Shape;438;p21"/>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439" name="Google Shape;439;p21"/>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342900" lvl="0" marL="342900" marR="0" rtl="0" algn="r">
              <a:lnSpc>
                <a:spcPct val="120000"/>
              </a:lnSpc>
              <a:spcBef>
                <a:spcPts val="0"/>
              </a:spcBef>
              <a:spcAft>
                <a:spcPts val="0"/>
              </a:spcAft>
              <a:buClr>
                <a:schemeClr val="lt1"/>
              </a:buClr>
              <a:buSzPts val="2800"/>
              <a:buFont typeface="Arial"/>
              <a:buChar char="•"/>
            </a:pPr>
            <a:r>
              <a:rPr b="1" lang="en-US" sz="2800">
                <a:solidFill>
                  <a:schemeClr val="lt1"/>
                </a:solidFill>
                <a:latin typeface="Arial"/>
                <a:ea typeface="Arial"/>
                <a:cs typeface="Arial"/>
                <a:sym typeface="Arial"/>
              </a:rPr>
              <a:t>Arguments – Tham số</a:t>
            </a:r>
            <a:endParaRPr b="1" sz="2800">
              <a:solidFill>
                <a:schemeClr val="lt1"/>
              </a:solidFill>
              <a:latin typeface="Arial"/>
              <a:ea typeface="Arial"/>
              <a:cs typeface="Arial"/>
              <a:sym typeface="Arial"/>
            </a:endParaRPr>
          </a:p>
        </p:txBody>
      </p:sp>
      <p:sp>
        <p:nvSpPr>
          <p:cNvPr id="440" name="Google Shape;440;p21"/>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Arguments</a:t>
            </a:r>
            <a:endParaRPr b="1" sz="1800">
              <a:solidFill>
                <a:srgbClr val="171616"/>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441" name="Google Shape;441;p21"/>
          <p:cNvSpPr/>
          <p:nvPr/>
        </p:nvSpPr>
        <p:spPr>
          <a:xfrm>
            <a:off x="2557941" y="961164"/>
            <a:ext cx="7076117" cy="5705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Truyền tham số cho hàm</a:t>
            </a:r>
            <a:endParaRPr b="1" sz="2800">
              <a:solidFill>
                <a:srgbClr val="005064"/>
              </a:solidFill>
              <a:latin typeface="Arial"/>
              <a:ea typeface="Arial"/>
              <a:cs typeface="Arial"/>
              <a:sym typeface="Arial"/>
            </a:endParaRPr>
          </a:p>
        </p:txBody>
      </p:sp>
      <p:sp>
        <p:nvSpPr>
          <p:cNvPr id="442" name="Google Shape;442;p21"/>
          <p:cNvSpPr/>
          <p:nvPr/>
        </p:nvSpPr>
        <p:spPr>
          <a:xfrm>
            <a:off x="4003963" y="1782011"/>
            <a:ext cx="6539345" cy="2215991"/>
          </a:xfrm>
          <a:prstGeom prst="rect">
            <a:avLst/>
          </a:prstGeom>
          <a:solidFill>
            <a:srgbClr val="383B40"/>
          </a:solidFill>
          <a:ln>
            <a:noFill/>
          </a:ln>
        </p:spPr>
        <p:txBody>
          <a:bodyPr anchorCtr="0" anchor="ctr" bIns="0" lIns="0" spcFirstLastPara="1" rIns="0" wrap="square" tIns="0">
            <a:spAutoFit/>
          </a:bodyPr>
          <a:lstStyle/>
          <a:p>
            <a:pPr indent="0" lvl="0" marL="0" marR="0" rtl="0" algn="l">
              <a:lnSpc>
                <a:spcPct val="150000"/>
              </a:lnSpc>
              <a:spcBef>
                <a:spcPts val="0"/>
              </a:spcBef>
              <a:spcAft>
                <a:spcPts val="0"/>
              </a:spcAft>
              <a:buClr>
                <a:srgbClr val="C678DD"/>
              </a:buClr>
              <a:buSzPts val="2400"/>
              <a:buFont typeface="Arial"/>
              <a:buNone/>
            </a:pPr>
            <a:r>
              <a:rPr i="0" lang="en-US" sz="2400" u="none" cap="none" strike="noStrike">
                <a:solidFill>
                  <a:srgbClr val="C678DD"/>
                </a:solidFill>
                <a:latin typeface="Arial"/>
                <a:ea typeface="Arial"/>
                <a:cs typeface="Arial"/>
                <a:sym typeface="Arial"/>
              </a:rPr>
              <a:t>def</a:t>
            </a:r>
            <a:r>
              <a:rPr i="0" lang="en-US" sz="2400" u="none" cap="none" strike="noStrike">
                <a:solidFill>
                  <a:srgbClr val="D3D3D3"/>
                </a:solidFill>
                <a:latin typeface="Arial"/>
                <a:ea typeface="Arial"/>
                <a:cs typeface="Arial"/>
                <a:sym typeface="Arial"/>
              </a:rPr>
              <a:t>  </a:t>
            </a:r>
            <a:r>
              <a:rPr i="0" lang="en-US" sz="2400" u="none" cap="none" strike="noStrike">
                <a:solidFill>
                  <a:srgbClr val="61AEEE"/>
                </a:solidFill>
                <a:latin typeface="Arial"/>
                <a:ea typeface="Arial"/>
                <a:cs typeface="Arial"/>
                <a:sym typeface="Arial"/>
              </a:rPr>
              <a:t>greet</a:t>
            </a:r>
            <a:r>
              <a:rPr i="0" lang="en-US" sz="2400" u="none" cap="none" strike="noStrike">
                <a:solidFill>
                  <a:srgbClr val="D3D3D3"/>
                </a:solidFill>
                <a:latin typeface="Arial"/>
                <a:ea typeface="Arial"/>
                <a:cs typeface="Arial"/>
                <a:sym typeface="Arial"/>
              </a:rPr>
              <a:t>(name,  msg): </a:t>
            </a:r>
            <a:endParaRPr/>
          </a:p>
          <a:p>
            <a:pPr indent="0" lvl="0" marL="0" marR="0" rtl="0" algn="l">
              <a:lnSpc>
                <a:spcPct val="150000"/>
              </a:lnSpc>
              <a:spcBef>
                <a:spcPts val="0"/>
              </a:spcBef>
              <a:spcAft>
                <a:spcPts val="0"/>
              </a:spcAft>
              <a:buClr>
                <a:srgbClr val="D3D3D3"/>
              </a:buClr>
              <a:buSzPts val="2400"/>
              <a:buFont typeface="Arial"/>
              <a:buNone/>
            </a:pPr>
            <a:r>
              <a:rPr lang="en-US" sz="2400">
                <a:solidFill>
                  <a:srgbClr val="D3D3D3"/>
                </a:solidFill>
                <a:latin typeface="Arial"/>
                <a:ea typeface="Arial"/>
                <a:cs typeface="Arial"/>
                <a:sym typeface="Arial"/>
              </a:rPr>
              <a:t>	</a:t>
            </a:r>
            <a:r>
              <a:rPr i="0" lang="en-US" sz="2400" u="none" cap="none" strike="noStrike">
                <a:solidFill>
                  <a:srgbClr val="C678DD"/>
                </a:solidFill>
                <a:latin typeface="Arial"/>
                <a:ea typeface="Arial"/>
                <a:cs typeface="Arial"/>
                <a:sym typeface="Arial"/>
              </a:rPr>
              <a:t>print</a:t>
            </a:r>
            <a:r>
              <a:rPr i="0" lang="en-US" sz="2400" u="none" cap="none" strike="noStrike">
                <a:solidFill>
                  <a:srgbClr val="D3D3D3"/>
                </a:solidFill>
                <a:latin typeface="Arial"/>
                <a:ea typeface="Arial"/>
                <a:cs typeface="Arial"/>
                <a:sym typeface="Arial"/>
              </a:rPr>
              <a:t>(</a:t>
            </a:r>
            <a:r>
              <a:rPr i="0" lang="en-US" sz="2400" u="none" cap="none" strike="noStrike">
                <a:solidFill>
                  <a:srgbClr val="98C379"/>
                </a:solidFill>
                <a:latin typeface="Arial"/>
                <a:ea typeface="Arial"/>
                <a:cs typeface="Arial"/>
                <a:sym typeface="Arial"/>
              </a:rPr>
              <a:t>"Hello"</a:t>
            </a:r>
            <a:r>
              <a:rPr i="0" lang="en-US" sz="2400" u="none" cap="none" strike="noStrike">
                <a:solidFill>
                  <a:srgbClr val="D3D3D3"/>
                </a:solidFill>
                <a:latin typeface="Arial"/>
                <a:ea typeface="Arial"/>
                <a:cs typeface="Arial"/>
                <a:sym typeface="Arial"/>
              </a:rPr>
              <a:t>, name + </a:t>
            </a:r>
            <a:r>
              <a:rPr i="0" lang="en-US" sz="2400" u="none" cap="none" strike="noStrike">
                <a:solidFill>
                  <a:srgbClr val="98C379"/>
                </a:solidFill>
                <a:latin typeface="Arial"/>
                <a:ea typeface="Arial"/>
                <a:cs typeface="Arial"/>
                <a:sym typeface="Arial"/>
              </a:rPr>
              <a:t>', '</a:t>
            </a:r>
            <a:r>
              <a:rPr i="0" lang="en-US" sz="2400" u="none" cap="none" strike="noStrike">
                <a:solidFill>
                  <a:srgbClr val="D3D3D3"/>
                </a:solidFill>
                <a:latin typeface="Arial"/>
                <a:ea typeface="Arial"/>
                <a:cs typeface="Arial"/>
                <a:sym typeface="Arial"/>
              </a:rPr>
              <a:t> + msg)</a:t>
            </a:r>
            <a:endParaRPr/>
          </a:p>
          <a:p>
            <a:pPr indent="0" lvl="0" marL="0" marR="0" rtl="0" algn="l">
              <a:lnSpc>
                <a:spcPct val="150000"/>
              </a:lnSpc>
              <a:spcBef>
                <a:spcPts val="0"/>
              </a:spcBef>
              <a:spcAft>
                <a:spcPts val="0"/>
              </a:spcAft>
              <a:buClr>
                <a:schemeClr val="dk1"/>
              </a:buClr>
              <a:buSzPts val="2400"/>
              <a:buFont typeface="Calibri"/>
              <a:buNone/>
            </a:pPr>
            <a:r>
              <a:t/>
            </a:r>
            <a:endParaRPr i="0" sz="2400" u="none" cap="none" strike="noStrike">
              <a:solidFill>
                <a:srgbClr val="D3D3D3"/>
              </a:solidFill>
              <a:latin typeface="Arial"/>
              <a:ea typeface="Arial"/>
              <a:cs typeface="Arial"/>
              <a:sym typeface="Arial"/>
            </a:endParaRPr>
          </a:p>
          <a:p>
            <a:pPr indent="0" lvl="0" marL="0" marR="0" rtl="0" algn="l">
              <a:lnSpc>
                <a:spcPct val="150000"/>
              </a:lnSpc>
              <a:spcBef>
                <a:spcPts val="0"/>
              </a:spcBef>
              <a:spcAft>
                <a:spcPts val="0"/>
              </a:spcAft>
              <a:buClr>
                <a:srgbClr val="D3D3D3"/>
              </a:buClr>
              <a:buSzPts val="2400"/>
              <a:buFont typeface="Arial"/>
              <a:buNone/>
            </a:pPr>
            <a:r>
              <a:rPr i="0" lang="en-US" sz="2400" u="none" cap="none" strike="noStrike">
                <a:solidFill>
                  <a:srgbClr val="D3D3D3"/>
                </a:solidFill>
                <a:latin typeface="Arial"/>
                <a:ea typeface="Arial"/>
                <a:cs typeface="Arial"/>
                <a:sym typeface="Arial"/>
              </a:rPr>
              <a:t>greet(</a:t>
            </a:r>
            <a:r>
              <a:rPr i="0" lang="en-US" sz="2400" u="none" cap="none" strike="noStrike">
                <a:solidFill>
                  <a:srgbClr val="98C379"/>
                </a:solidFill>
                <a:latin typeface="Arial"/>
                <a:ea typeface="Arial"/>
                <a:cs typeface="Arial"/>
                <a:sym typeface="Arial"/>
              </a:rPr>
              <a:t>"Monica"</a:t>
            </a:r>
            <a:r>
              <a:rPr i="0" lang="en-US" sz="2400" u="none" cap="none" strike="noStrike">
                <a:solidFill>
                  <a:srgbClr val="D3D3D3"/>
                </a:solidFill>
                <a:latin typeface="Arial"/>
                <a:ea typeface="Arial"/>
                <a:cs typeface="Arial"/>
                <a:sym typeface="Arial"/>
              </a:rPr>
              <a:t>, </a:t>
            </a:r>
            <a:r>
              <a:rPr i="0" lang="en-US" sz="2400" u="none" cap="none" strike="noStrike">
                <a:solidFill>
                  <a:srgbClr val="98C379"/>
                </a:solidFill>
                <a:latin typeface="Arial"/>
                <a:ea typeface="Arial"/>
                <a:cs typeface="Arial"/>
                <a:sym typeface="Arial"/>
              </a:rPr>
              <a:t>"Good morning!"</a:t>
            </a:r>
            <a:r>
              <a:rPr i="0" lang="en-US" sz="2400" u="none" cap="none" strike="noStrike">
                <a:solidFill>
                  <a:srgbClr val="D3D3D3"/>
                </a:solidFill>
                <a:latin typeface="Arial"/>
                <a:ea typeface="Arial"/>
                <a:cs typeface="Arial"/>
                <a:sym typeface="Arial"/>
              </a:rPr>
              <a:t>)</a:t>
            </a:r>
            <a:r>
              <a:rPr i="0" lang="en-US" sz="2400" u="none" cap="none" strike="noStrike">
                <a:solidFill>
                  <a:schemeClr val="dk1"/>
                </a:solidFill>
                <a:latin typeface="Arial"/>
                <a:ea typeface="Arial"/>
                <a:cs typeface="Arial"/>
                <a:sym typeface="Arial"/>
              </a:rPr>
              <a:t> </a:t>
            </a:r>
            <a:endParaRPr/>
          </a:p>
        </p:txBody>
      </p:sp>
      <p:sp>
        <p:nvSpPr>
          <p:cNvPr id="443" name="Google Shape;443;p21"/>
          <p:cNvSpPr/>
          <p:nvPr/>
        </p:nvSpPr>
        <p:spPr>
          <a:xfrm>
            <a:off x="2758941" y="4153536"/>
            <a:ext cx="8799213" cy="212365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Nếu hàm có đối số, khi gọi hàm, ta cần truyền tham số cho hàm.</a:t>
            </a:r>
            <a:endParaRPr/>
          </a:p>
          <a:p>
            <a:pPr indent="-342900" lvl="0" marL="342900" marR="0" rtl="0" algn="just">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Tham số truyền vào cần:</a:t>
            </a:r>
            <a:endParaRPr/>
          </a:p>
          <a:p>
            <a:pPr indent="0" lvl="0" marL="0" marR="0" rtl="0" algn="just">
              <a:lnSpc>
                <a:spcPct val="150000"/>
              </a:lnSpc>
              <a:spcBef>
                <a:spcPts val="0"/>
              </a:spcBef>
              <a:spcAft>
                <a:spcPts val="0"/>
              </a:spcAft>
              <a:buNone/>
            </a:pPr>
            <a:r>
              <a:rPr lang="en-US" sz="2200">
                <a:solidFill>
                  <a:srgbClr val="0070C0"/>
                </a:solidFill>
                <a:latin typeface="Arial"/>
                <a:ea typeface="Arial"/>
                <a:cs typeface="Arial"/>
                <a:sym typeface="Arial"/>
              </a:rPr>
              <a:t>	- Đủ về số lượng</a:t>
            </a:r>
            <a:endParaRPr sz="2200">
              <a:solidFill>
                <a:srgbClr val="0070C0"/>
              </a:solidFill>
              <a:latin typeface="Arial"/>
              <a:ea typeface="Arial"/>
              <a:cs typeface="Arial"/>
              <a:sym typeface="Arial"/>
            </a:endParaRPr>
          </a:p>
          <a:p>
            <a:pPr indent="0" lvl="0" marL="0" marR="0" rtl="0" algn="just">
              <a:lnSpc>
                <a:spcPct val="150000"/>
              </a:lnSpc>
              <a:spcBef>
                <a:spcPts val="0"/>
              </a:spcBef>
              <a:spcAft>
                <a:spcPts val="0"/>
              </a:spcAft>
              <a:buNone/>
            </a:pPr>
            <a:r>
              <a:rPr lang="en-US" sz="2200">
                <a:solidFill>
                  <a:srgbClr val="0070C0"/>
                </a:solidFill>
                <a:latin typeface="Arial"/>
                <a:ea typeface="Arial"/>
                <a:cs typeface="Arial"/>
                <a:sym typeface="Arial"/>
              </a:rPr>
              <a:t>	- Đúng thứ tự</a:t>
            </a:r>
            <a:endParaRPr sz="2200">
              <a:solidFill>
                <a:srgbClr val="0070C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Google Shape;449;p2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2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451" name="Google Shape;451;p2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2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53" name="Google Shape;453;p2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54" name="Google Shape;454;p2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55" name="Google Shape;455;p2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456" name="Google Shape;456;p2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457" name="Google Shape;457;p22"/>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458" name="Google Shape;458;p22"/>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342900" lvl="0" marL="342900" marR="0" rtl="0" algn="r">
              <a:lnSpc>
                <a:spcPct val="120000"/>
              </a:lnSpc>
              <a:spcBef>
                <a:spcPts val="0"/>
              </a:spcBef>
              <a:spcAft>
                <a:spcPts val="0"/>
              </a:spcAft>
              <a:buClr>
                <a:schemeClr val="lt1"/>
              </a:buClr>
              <a:buSzPts val="2800"/>
              <a:buFont typeface="Arial"/>
              <a:buChar char="•"/>
            </a:pPr>
            <a:r>
              <a:rPr b="1" lang="en-US" sz="2800">
                <a:solidFill>
                  <a:schemeClr val="lt1"/>
                </a:solidFill>
                <a:latin typeface="Arial"/>
                <a:ea typeface="Arial"/>
                <a:cs typeface="Arial"/>
                <a:sym typeface="Arial"/>
              </a:rPr>
              <a:t>Arguments – Tham số</a:t>
            </a:r>
            <a:endParaRPr b="1" sz="2800">
              <a:solidFill>
                <a:schemeClr val="lt1"/>
              </a:solidFill>
              <a:latin typeface="Arial"/>
              <a:ea typeface="Arial"/>
              <a:cs typeface="Arial"/>
              <a:sym typeface="Arial"/>
            </a:endParaRPr>
          </a:p>
        </p:txBody>
      </p:sp>
      <p:sp>
        <p:nvSpPr>
          <p:cNvPr id="459" name="Google Shape;459;p22"/>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Arguments</a:t>
            </a:r>
            <a:endParaRPr b="1" sz="1800">
              <a:solidFill>
                <a:srgbClr val="171616"/>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460" name="Google Shape;460;p22"/>
          <p:cNvSpPr/>
          <p:nvPr/>
        </p:nvSpPr>
        <p:spPr>
          <a:xfrm>
            <a:off x="2557941" y="961164"/>
            <a:ext cx="8858204" cy="5705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Tham số có giá trị mặc định – Default  arguments</a:t>
            </a:r>
            <a:endParaRPr/>
          </a:p>
        </p:txBody>
      </p:sp>
      <p:sp>
        <p:nvSpPr>
          <p:cNvPr id="461" name="Google Shape;461;p22"/>
          <p:cNvSpPr/>
          <p:nvPr/>
        </p:nvSpPr>
        <p:spPr>
          <a:xfrm>
            <a:off x="3948545" y="1618286"/>
            <a:ext cx="6539345" cy="2215991"/>
          </a:xfrm>
          <a:prstGeom prst="rect">
            <a:avLst/>
          </a:prstGeom>
          <a:solidFill>
            <a:schemeClr val="lt2"/>
          </a:solidFill>
          <a:ln cap="flat" cmpd="sng" w="9525">
            <a:solidFill>
              <a:srgbClr val="AEABAB"/>
            </a:solidFill>
            <a:prstDash val="solid"/>
            <a:round/>
            <a:headEnd len="sm" w="sm" type="none"/>
            <a:tailEnd len="sm" w="sm" type="none"/>
          </a:ln>
        </p:spPr>
        <p:txBody>
          <a:bodyPr anchorCtr="0" anchor="ctr" bIns="0" lIns="0" spcFirstLastPara="1" rIns="0" wrap="square" tIns="0">
            <a:spAutoFit/>
          </a:bodyPr>
          <a:lstStyle/>
          <a:p>
            <a:pPr indent="0" lvl="0" marL="0" marR="0" rtl="0" algn="l">
              <a:lnSpc>
                <a:spcPct val="150000"/>
              </a:lnSpc>
              <a:spcBef>
                <a:spcPts val="0"/>
              </a:spcBef>
              <a:spcAft>
                <a:spcPts val="0"/>
              </a:spcAft>
              <a:buClr>
                <a:srgbClr val="005064"/>
              </a:buClr>
              <a:buSzPts val="2400"/>
              <a:buFont typeface="Arial"/>
              <a:buNone/>
            </a:pPr>
            <a:r>
              <a:rPr b="1" i="0" lang="en-US" sz="2400" u="none" cap="none" strike="noStrike">
                <a:solidFill>
                  <a:srgbClr val="005064"/>
                </a:solidFill>
                <a:latin typeface="Arial"/>
                <a:ea typeface="Arial"/>
                <a:cs typeface="Arial"/>
                <a:sym typeface="Arial"/>
              </a:rPr>
              <a:t>def  greet</a:t>
            </a:r>
            <a:r>
              <a:rPr i="0" lang="en-US" sz="2400" u="none" cap="none" strike="noStrike">
                <a:solidFill>
                  <a:srgbClr val="00B050"/>
                </a:solidFill>
                <a:latin typeface="Arial"/>
                <a:ea typeface="Arial"/>
                <a:cs typeface="Arial"/>
                <a:sym typeface="Arial"/>
              </a:rPr>
              <a:t>(name,  msg = “How</a:t>
            </a:r>
            <a:r>
              <a:rPr i="0" lang="en-US" sz="2400" u="none" cap="none" strike="noStrike">
                <a:solidFill>
                  <a:srgbClr val="00B050"/>
                </a:solidFill>
                <a:latin typeface="Arial"/>
                <a:ea typeface="Arial"/>
                <a:cs typeface="Arial"/>
                <a:sym typeface="Arial"/>
              </a:rPr>
              <a:t> are you ?”</a:t>
            </a:r>
            <a:r>
              <a:rPr i="0" lang="en-US" sz="2400" u="none" cap="none" strike="noStrike">
                <a:solidFill>
                  <a:srgbClr val="00B050"/>
                </a:solidFill>
                <a:latin typeface="Arial"/>
                <a:ea typeface="Arial"/>
                <a:cs typeface="Arial"/>
                <a:sym typeface="Arial"/>
              </a:rPr>
              <a:t>): </a:t>
            </a:r>
            <a:endParaRPr/>
          </a:p>
          <a:p>
            <a:pPr indent="0" lvl="0" marL="0" marR="0" rtl="0" algn="l">
              <a:lnSpc>
                <a:spcPct val="150000"/>
              </a:lnSpc>
              <a:spcBef>
                <a:spcPts val="0"/>
              </a:spcBef>
              <a:spcAft>
                <a:spcPts val="0"/>
              </a:spcAft>
              <a:buClr>
                <a:srgbClr val="00B050"/>
              </a:buClr>
              <a:buSzPts val="2400"/>
              <a:buFont typeface="Arial"/>
              <a:buNone/>
            </a:pPr>
            <a:r>
              <a:rPr lang="en-US" sz="2400">
                <a:solidFill>
                  <a:srgbClr val="00B050"/>
                </a:solidFill>
                <a:latin typeface="Arial"/>
                <a:ea typeface="Arial"/>
                <a:cs typeface="Arial"/>
                <a:sym typeface="Arial"/>
              </a:rPr>
              <a:t>	</a:t>
            </a:r>
            <a:r>
              <a:rPr i="0" lang="en-US" sz="2400" u="none" cap="none" strike="noStrike">
                <a:solidFill>
                  <a:srgbClr val="00B050"/>
                </a:solidFill>
                <a:latin typeface="Arial"/>
                <a:ea typeface="Arial"/>
                <a:cs typeface="Arial"/>
                <a:sym typeface="Arial"/>
              </a:rPr>
              <a:t>print("Hello", name + ', ' + msg)</a:t>
            </a:r>
            <a:endParaRPr/>
          </a:p>
          <a:p>
            <a:pPr indent="0" lvl="0" marL="0" marR="0" rtl="0" algn="l">
              <a:lnSpc>
                <a:spcPct val="150000"/>
              </a:lnSpc>
              <a:spcBef>
                <a:spcPts val="0"/>
              </a:spcBef>
              <a:spcAft>
                <a:spcPts val="0"/>
              </a:spcAft>
              <a:buClr>
                <a:srgbClr val="005064"/>
              </a:buClr>
              <a:buSzPts val="2400"/>
              <a:buFont typeface="Arial"/>
              <a:buNone/>
            </a:pPr>
            <a:r>
              <a:rPr i="0" lang="en-US" sz="2400" u="none" cap="none" strike="noStrike">
                <a:solidFill>
                  <a:srgbClr val="005064"/>
                </a:solidFill>
                <a:latin typeface="Arial"/>
                <a:ea typeface="Arial"/>
                <a:cs typeface="Arial"/>
                <a:sym typeface="Arial"/>
              </a:rPr>
              <a:t>greet("Monica") </a:t>
            </a:r>
            <a:endParaRPr/>
          </a:p>
          <a:p>
            <a:pPr indent="0" lvl="0" marL="0" marR="0" rtl="0" algn="l">
              <a:lnSpc>
                <a:spcPct val="150000"/>
              </a:lnSpc>
              <a:spcBef>
                <a:spcPts val="0"/>
              </a:spcBef>
              <a:spcAft>
                <a:spcPts val="0"/>
              </a:spcAft>
              <a:buNone/>
            </a:pPr>
            <a:r>
              <a:rPr lang="en-US" sz="2400">
                <a:solidFill>
                  <a:srgbClr val="005064"/>
                </a:solidFill>
                <a:latin typeface="Arial"/>
                <a:ea typeface="Arial"/>
                <a:cs typeface="Arial"/>
                <a:sym typeface="Arial"/>
              </a:rPr>
              <a:t>greet("Monica“, “My name is Ricky”) </a:t>
            </a:r>
            <a:endParaRPr sz="2400">
              <a:solidFill>
                <a:srgbClr val="005064"/>
              </a:solidFill>
              <a:latin typeface="Arial"/>
              <a:ea typeface="Arial"/>
              <a:cs typeface="Arial"/>
              <a:sym typeface="Arial"/>
            </a:endParaRPr>
          </a:p>
        </p:txBody>
      </p:sp>
      <p:sp>
        <p:nvSpPr>
          <p:cNvPr id="462" name="Google Shape;462;p22"/>
          <p:cNvSpPr/>
          <p:nvPr/>
        </p:nvSpPr>
        <p:spPr>
          <a:xfrm>
            <a:off x="2557941" y="4097881"/>
            <a:ext cx="8799213" cy="212365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Nếu đối số có giá trị mặc định, khi gọi hàm ta có hai lựa chọn:</a:t>
            </a:r>
            <a:endParaRPr/>
          </a:p>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	</a:t>
            </a:r>
            <a:r>
              <a:rPr lang="en-US" sz="2200">
                <a:solidFill>
                  <a:srgbClr val="005064"/>
                </a:solidFill>
                <a:latin typeface="Arial"/>
                <a:ea typeface="Arial"/>
                <a:cs typeface="Arial"/>
                <a:sym typeface="Arial"/>
              </a:rPr>
              <a:t>- Không truyền tham số cho đối số đó</a:t>
            </a:r>
            <a:endParaRPr sz="2200">
              <a:solidFill>
                <a:srgbClr val="005064"/>
              </a:solidFill>
              <a:latin typeface="Arial"/>
              <a:ea typeface="Arial"/>
              <a:cs typeface="Arial"/>
              <a:sym typeface="Arial"/>
            </a:endParaRPr>
          </a:p>
          <a:p>
            <a:pPr indent="0" lvl="0" marL="0" marR="0" rtl="0" algn="just">
              <a:lnSpc>
                <a:spcPct val="120000"/>
              </a:lnSpc>
              <a:spcBef>
                <a:spcPts val="0"/>
              </a:spcBef>
              <a:spcAft>
                <a:spcPts val="0"/>
              </a:spcAft>
              <a:buNone/>
            </a:pPr>
            <a:r>
              <a:rPr lang="en-US" sz="2200">
                <a:solidFill>
                  <a:srgbClr val="005064"/>
                </a:solidFill>
                <a:latin typeface="Arial"/>
                <a:ea typeface="Arial"/>
                <a:cs typeface="Arial"/>
                <a:sym typeface="Arial"/>
              </a:rPr>
              <a:t>	- Truyền tham số như bình thường.</a:t>
            </a:r>
            <a:endParaRPr sz="2200">
              <a:solidFill>
                <a:srgbClr val="005064"/>
              </a:solidFill>
              <a:latin typeface="Arial"/>
              <a:ea typeface="Arial"/>
              <a:cs typeface="Arial"/>
              <a:sym typeface="Arial"/>
            </a:endParaRPr>
          </a:p>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Không được định nghĩa một đối số “không mặc định” theo sau một đối số “mặc định”.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2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2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470" name="Google Shape;470;p2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Google Shape;471;p2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72" name="Google Shape;472;p2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73" name="Google Shape;473;p2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74" name="Google Shape;474;p2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475" name="Google Shape;475;p2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476" name="Google Shape;476;p23"/>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477" name="Google Shape;477;p23"/>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342900" lvl="0" marL="342900" marR="0" rtl="0" algn="r">
              <a:lnSpc>
                <a:spcPct val="120000"/>
              </a:lnSpc>
              <a:spcBef>
                <a:spcPts val="0"/>
              </a:spcBef>
              <a:spcAft>
                <a:spcPts val="0"/>
              </a:spcAft>
              <a:buClr>
                <a:schemeClr val="lt1"/>
              </a:buClr>
              <a:buSzPts val="2800"/>
              <a:buFont typeface="Arial"/>
              <a:buChar char="•"/>
            </a:pPr>
            <a:r>
              <a:rPr b="1" lang="en-US" sz="2800">
                <a:solidFill>
                  <a:schemeClr val="lt1"/>
                </a:solidFill>
                <a:latin typeface="Arial"/>
                <a:ea typeface="Arial"/>
                <a:cs typeface="Arial"/>
                <a:sym typeface="Arial"/>
              </a:rPr>
              <a:t>Arguments – Tham số</a:t>
            </a:r>
            <a:endParaRPr b="1" sz="2800">
              <a:solidFill>
                <a:schemeClr val="lt1"/>
              </a:solidFill>
              <a:latin typeface="Arial"/>
              <a:ea typeface="Arial"/>
              <a:cs typeface="Arial"/>
              <a:sym typeface="Arial"/>
            </a:endParaRPr>
          </a:p>
        </p:txBody>
      </p:sp>
      <p:sp>
        <p:nvSpPr>
          <p:cNvPr id="478" name="Google Shape;478;p23"/>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Arguments</a:t>
            </a:r>
            <a:endParaRPr b="1" sz="1800">
              <a:solidFill>
                <a:srgbClr val="171616"/>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479" name="Google Shape;479;p23"/>
          <p:cNvSpPr/>
          <p:nvPr/>
        </p:nvSpPr>
        <p:spPr>
          <a:xfrm>
            <a:off x="2557941" y="961164"/>
            <a:ext cx="8858204" cy="5705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Truyền tham số theo từ khóa</a:t>
            </a:r>
            <a:endParaRPr b="1" sz="2800">
              <a:solidFill>
                <a:srgbClr val="005064"/>
              </a:solidFill>
              <a:latin typeface="Arial"/>
              <a:ea typeface="Arial"/>
              <a:cs typeface="Arial"/>
              <a:sym typeface="Arial"/>
            </a:endParaRPr>
          </a:p>
        </p:txBody>
      </p:sp>
      <p:sp>
        <p:nvSpPr>
          <p:cNvPr id="480" name="Google Shape;480;p23"/>
          <p:cNvSpPr/>
          <p:nvPr/>
        </p:nvSpPr>
        <p:spPr>
          <a:xfrm>
            <a:off x="3865417" y="1614256"/>
            <a:ext cx="6539345" cy="2769989"/>
          </a:xfrm>
          <a:prstGeom prst="rect">
            <a:avLst/>
          </a:prstGeom>
          <a:solidFill>
            <a:schemeClr val="lt2"/>
          </a:solidFill>
          <a:ln cap="flat" cmpd="sng" w="9525">
            <a:solidFill>
              <a:srgbClr val="AEABAB"/>
            </a:solidFill>
            <a:prstDash val="solid"/>
            <a:round/>
            <a:headEnd len="sm" w="sm" type="none"/>
            <a:tailEnd len="sm" w="sm" type="none"/>
          </a:ln>
        </p:spPr>
        <p:txBody>
          <a:bodyPr anchorCtr="0" anchor="ctr" bIns="0" lIns="0" spcFirstLastPara="1" rIns="0" wrap="square" tIns="0">
            <a:spAutoFit/>
          </a:bodyPr>
          <a:lstStyle/>
          <a:p>
            <a:pPr indent="0" lvl="0" marL="0" marR="0" rtl="0" algn="l">
              <a:lnSpc>
                <a:spcPct val="150000"/>
              </a:lnSpc>
              <a:spcBef>
                <a:spcPts val="0"/>
              </a:spcBef>
              <a:spcAft>
                <a:spcPts val="0"/>
              </a:spcAft>
              <a:buClr>
                <a:srgbClr val="005064"/>
              </a:buClr>
              <a:buSzPts val="2400"/>
              <a:buFont typeface="Arial"/>
              <a:buNone/>
            </a:pPr>
            <a:r>
              <a:rPr b="1" i="0" lang="en-US" sz="2400" u="none" cap="none" strike="noStrike">
                <a:solidFill>
                  <a:srgbClr val="005064"/>
                </a:solidFill>
                <a:latin typeface="Arial"/>
                <a:ea typeface="Arial"/>
                <a:cs typeface="Arial"/>
                <a:sym typeface="Arial"/>
              </a:rPr>
              <a:t>def  greet</a:t>
            </a:r>
            <a:r>
              <a:rPr i="0" lang="en-US" sz="2400" u="none" cap="none" strike="noStrike">
                <a:solidFill>
                  <a:srgbClr val="00B050"/>
                </a:solidFill>
                <a:latin typeface="Arial"/>
                <a:ea typeface="Arial"/>
                <a:cs typeface="Arial"/>
                <a:sym typeface="Arial"/>
              </a:rPr>
              <a:t>(name,  msg): </a:t>
            </a:r>
            <a:endParaRPr/>
          </a:p>
          <a:p>
            <a:pPr indent="0" lvl="0" marL="0" marR="0" rtl="0" algn="l">
              <a:lnSpc>
                <a:spcPct val="150000"/>
              </a:lnSpc>
              <a:spcBef>
                <a:spcPts val="0"/>
              </a:spcBef>
              <a:spcAft>
                <a:spcPts val="0"/>
              </a:spcAft>
              <a:buClr>
                <a:srgbClr val="00B050"/>
              </a:buClr>
              <a:buSzPts val="2400"/>
              <a:buFont typeface="Arial"/>
              <a:buNone/>
            </a:pPr>
            <a:r>
              <a:rPr lang="en-US" sz="2400">
                <a:solidFill>
                  <a:srgbClr val="00B050"/>
                </a:solidFill>
                <a:latin typeface="Arial"/>
                <a:ea typeface="Arial"/>
                <a:cs typeface="Arial"/>
                <a:sym typeface="Arial"/>
              </a:rPr>
              <a:t>	</a:t>
            </a:r>
            <a:r>
              <a:rPr i="0" lang="en-US" sz="2400" u="none" cap="none" strike="noStrike">
                <a:solidFill>
                  <a:srgbClr val="00B050"/>
                </a:solidFill>
                <a:latin typeface="Arial"/>
                <a:ea typeface="Arial"/>
                <a:cs typeface="Arial"/>
                <a:sym typeface="Arial"/>
              </a:rPr>
              <a:t>print("Hello", name + ', ' + msg)</a:t>
            </a:r>
            <a:endParaRPr/>
          </a:p>
          <a:p>
            <a:pPr indent="0" lvl="0" marL="0" marR="0" rtl="0" algn="l">
              <a:lnSpc>
                <a:spcPct val="150000"/>
              </a:lnSpc>
              <a:spcBef>
                <a:spcPts val="0"/>
              </a:spcBef>
              <a:spcAft>
                <a:spcPts val="0"/>
              </a:spcAft>
              <a:buClr>
                <a:srgbClr val="005064"/>
              </a:buClr>
              <a:buSzPts val="2400"/>
              <a:buFont typeface="Arial"/>
              <a:buNone/>
            </a:pPr>
            <a:r>
              <a:rPr i="0" lang="en-US" sz="2400" u="none" cap="none" strike="noStrike">
                <a:solidFill>
                  <a:srgbClr val="005064"/>
                </a:solidFill>
                <a:latin typeface="Arial"/>
                <a:ea typeface="Arial"/>
                <a:cs typeface="Arial"/>
                <a:sym typeface="Arial"/>
              </a:rPr>
              <a:t>greet(name = "Monica“, msg = “How</a:t>
            </a:r>
            <a:r>
              <a:rPr i="0" lang="en-US" sz="2400" u="none" cap="none" strike="noStrike">
                <a:solidFill>
                  <a:srgbClr val="005064"/>
                </a:solidFill>
                <a:latin typeface="Arial"/>
                <a:ea typeface="Arial"/>
                <a:cs typeface="Arial"/>
                <a:sym typeface="Arial"/>
              </a:rPr>
              <a:t> are you?”</a:t>
            </a:r>
            <a:r>
              <a:rPr i="0" lang="en-US" sz="2400" u="none" cap="none" strike="noStrike">
                <a:solidFill>
                  <a:srgbClr val="005064"/>
                </a:solidFill>
                <a:latin typeface="Arial"/>
                <a:ea typeface="Arial"/>
                <a:cs typeface="Arial"/>
                <a:sym typeface="Arial"/>
              </a:rPr>
              <a:t>) </a:t>
            </a:r>
            <a:endParaRPr/>
          </a:p>
          <a:p>
            <a:pPr indent="0" lvl="0" marL="0" marR="0" rtl="0" algn="l">
              <a:lnSpc>
                <a:spcPct val="150000"/>
              </a:lnSpc>
              <a:spcBef>
                <a:spcPts val="0"/>
              </a:spcBef>
              <a:spcAft>
                <a:spcPts val="0"/>
              </a:spcAft>
              <a:buNone/>
            </a:pPr>
            <a:r>
              <a:rPr lang="en-US" sz="2400">
                <a:solidFill>
                  <a:srgbClr val="005064"/>
                </a:solidFill>
                <a:latin typeface="Arial"/>
                <a:ea typeface="Arial"/>
                <a:cs typeface="Arial"/>
                <a:sym typeface="Arial"/>
              </a:rPr>
              <a:t>greet(msg = “How are you?”, name = "Monica“) </a:t>
            </a:r>
            <a:endParaRPr/>
          </a:p>
          <a:p>
            <a:pPr indent="0" lvl="0" marL="0" marR="0" rtl="0" algn="l">
              <a:lnSpc>
                <a:spcPct val="150000"/>
              </a:lnSpc>
              <a:spcBef>
                <a:spcPts val="0"/>
              </a:spcBef>
              <a:spcAft>
                <a:spcPts val="0"/>
              </a:spcAft>
              <a:buNone/>
            </a:pPr>
            <a:r>
              <a:rPr lang="en-US" sz="2400">
                <a:solidFill>
                  <a:srgbClr val="005064"/>
                </a:solidFill>
                <a:latin typeface="Arial"/>
                <a:ea typeface="Arial"/>
                <a:cs typeface="Arial"/>
                <a:sym typeface="Arial"/>
              </a:rPr>
              <a:t>greet("Monica“, msg = “How are you?”) </a:t>
            </a:r>
            <a:endParaRPr/>
          </a:p>
        </p:txBody>
      </p:sp>
      <p:sp>
        <p:nvSpPr>
          <p:cNvPr id="481" name="Google Shape;481;p23"/>
          <p:cNvSpPr/>
          <p:nvPr/>
        </p:nvSpPr>
        <p:spPr>
          <a:xfrm>
            <a:off x="2584081" y="4462077"/>
            <a:ext cx="8799213"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Sử dụng từ khóa là “tên đối” để truyền tham số:</a:t>
            </a:r>
            <a:endParaRPr/>
          </a:p>
        </p:txBody>
      </p:sp>
      <p:sp>
        <p:nvSpPr>
          <p:cNvPr id="482" name="Google Shape;482;p23"/>
          <p:cNvSpPr/>
          <p:nvPr/>
        </p:nvSpPr>
        <p:spPr>
          <a:xfrm>
            <a:off x="5146277" y="4932925"/>
            <a:ext cx="3674819" cy="498598"/>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〈Tên_đối_số〉 = 〈Giá_trị〉</a:t>
            </a:r>
            <a:endParaRPr/>
          </a:p>
        </p:txBody>
      </p:sp>
      <p:sp>
        <p:nvSpPr>
          <p:cNvPr id="483" name="Google Shape;483;p23"/>
          <p:cNvSpPr/>
          <p:nvPr/>
        </p:nvSpPr>
        <p:spPr>
          <a:xfrm>
            <a:off x="2587436" y="5509355"/>
            <a:ext cx="8799213" cy="90486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Không được truyền tham số theo từ khóa, theo sau đó là 1 tham số không theo từ khóa.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2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2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491" name="Google Shape;491;p2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2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93" name="Google Shape;493;p2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494" name="Google Shape;494;p2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95" name="Google Shape;495;p2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496" name="Google Shape;496;p2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497" name="Google Shape;497;p24"/>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498" name="Google Shape;498;p24"/>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342900" lvl="0" marL="342900" marR="0" rtl="0" algn="r">
              <a:lnSpc>
                <a:spcPct val="120000"/>
              </a:lnSpc>
              <a:spcBef>
                <a:spcPts val="0"/>
              </a:spcBef>
              <a:spcAft>
                <a:spcPts val="0"/>
              </a:spcAft>
              <a:buClr>
                <a:schemeClr val="lt1"/>
              </a:buClr>
              <a:buSzPts val="2800"/>
              <a:buFont typeface="Arial"/>
              <a:buChar char="•"/>
            </a:pPr>
            <a:r>
              <a:rPr b="1" lang="en-US" sz="2800">
                <a:solidFill>
                  <a:schemeClr val="lt1"/>
                </a:solidFill>
                <a:latin typeface="Arial"/>
                <a:ea typeface="Arial"/>
                <a:cs typeface="Arial"/>
                <a:sym typeface="Arial"/>
              </a:rPr>
              <a:t>Arguments – Tham số</a:t>
            </a:r>
            <a:endParaRPr b="1" sz="2800">
              <a:solidFill>
                <a:schemeClr val="lt1"/>
              </a:solidFill>
              <a:latin typeface="Arial"/>
              <a:ea typeface="Arial"/>
              <a:cs typeface="Arial"/>
              <a:sym typeface="Arial"/>
            </a:endParaRPr>
          </a:p>
        </p:txBody>
      </p:sp>
      <p:sp>
        <p:nvSpPr>
          <p:cNvPr id="499" name="Google Shape;499;p24"/>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Arguments</a:t>
            </a:r>
            <a:endParaRPr b="1" sz="1800">
              <a:solidFill>
                <a:srgbClr val="171616"/>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500" name="Google Shape;500;p24"/>
          <p:cNvSpPr/>
          <p:nvPr/>
        </p:nvSpPr>
        <p:spPr>
          <a:xfrm>
            <a:off x="2557941" y="961164"/>
            <a:ext cx="8858204" cy="60939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Đối số là một tập hợp (các bộ - tuple) </a:t>
            </a:r>
            <a:endParaRPr/>
          </a:p>
        </p:txBody>
      </p:sp>
      <p:sp>
        <p:nvSpPr>
          <p:cNvPr id="501" name="Google Shape;501;p24"/>
          <p:cNvSpPr/>
          <p:nvPr/>
        </p:nvSpPr>
        <p:spPr>
          <a:xfrm>
            <a:off x="3837708" y="2048271"/>
            <a:ext cx="6539345" cy="1661993"/>
          </a:xfrm>
          <a:prstGeom prst="rect">
            <a:avLst/>
          </a:prstGeom>
          <a:solidFill>
            <a:schemeClr val="lt2"/>
          </a:solidFill>
          <a:ln cap="flat" cmpd="sng" w="9525">
            <a:solidFill>
              <a:srgbClr val="AEABAB"/>
            </a:solidFill>
            <a:prstDash val="solid"/>
            <a:round/>
            <a:headEnd len="sm" w="sm" type="none"/>
            <a:tailEnd len="sm" w="sm" type="none"/>
          </a:ln>
        </p:spPr>
        <p:txBody>
          <a:bodyPr anchorCtr="0" anchor="ctr" bIns="0" lIns="0" spcFirstLastPara="1" rIns="0" wrap="square" tIns="0">
            <a:spAutoFit/>
          </a:bodyPr>
          <a:lstStyle/>
          <a:p>
            <a:pPr indent="0" lvl="0" marL="0" marR="0" rtl="0" algn="l">
              <a:lnSpc>
                <a:spcPct val="150000"/>
              </a:lnSpc>
              <a:spcBef>
                <a:spcPts val="0"/>
              </a:spcBef>
              <a:spcAft>
                <a:spcPts val="0"/>
              </a:spcAft>
              <a:buClr>
                <a:srgbClr val="005064"/>
              </a:buClr>
              <a:buSzPts val="2400"/>
              <a:buFont typeface="Arial"/>
              <a:buNone/>
            </a:pPr>
            <a:r>
              <a:rPr b="1" i="0" lang="en-US" sz="2400" u="none" cap="none" strike="noStrike">
                <a:solidFill>
                  <a:srgbClr val="005064"/>
                </a:solidFill>
                <a:latin typeface="Arial"/>
                <a:ea typeface="Arial"/>
                <a:cs typeface="Arial"/>
                <a:sym typeface="Arial"/>
              </a:rPr>
              <a:t>def  greet</a:t>
            </a:r>
            <a:r>
              <a:rPr b="1" i="0" lang="en-US" sz="2400" u="none" cap="none" strike="noStrike">
                <a:solidFill>
                  <a:srgbClr val="00B050"/>
                </a:solidFill>
                <a:latin typeface="Arial"/>
                <a:ea typeface="Arial"/>
                <a:cs typeface="Arial"/>
                <a:sym typeface="Arial"/>
              </a:rPr>
              <a:t>(</a:t>
            </a:r>
            <a:r>
              <a:rPr b="1" i="0" lang="en-US" sz="2400" u="none" cap="none" strike="noStrike">
                <a:solidFill>
                  <a:srgbClr val="FF0000"/>
                </a:solidFill>
                <a:latin typeface="Arial"/>
                <a:ea typeface="Arial"/>
                <a:cs typeface="Arial"/>
                <a:sym typeface="Arial"/>
              </a:rPr>
              <a:t>*</a:t>
            </a:r>
            <a:r>
              <a:rPr b="1" i="0" lang="en-US" sz="2400" u="none" cap="none" strike="noStrike">
                <a:solidFill>
                  <a:srgbClr val="00B050"/>
                </a:solidFill>
                <a:latin typeface="Arial"/>
                <a:ea typeface="Arial"/>
                <a:cs typeface="Arial"/>
                <a:sym typeface="Arial"/>
              </a:rPr>
              <a:t>names): </a:t>
            </a:r>
            <a:endParaRPr/>
          </a:p>
          <a:p>
            <a:pPr indent="0" lvl="0" marL="0" marR="0" rtl="0" algn="l">
              <a:lnSpc>
                <a:spcPct val="150000"/>
              </a:lnSpc>
              <a:spcBef>
                <a:spcPts val="0"/>
              </a:spcBef>
              <a:spcAft>
                <a:spcPts val="0"/>
              </a:spcAft>
              <a:buClr>
                <a:srgbClr val="00B050"/>
              </a:buClr>
              <a:buSzPts val="2400"/>
              <a:buFont typeface="Arial"/>
              <a:buNone/>
            </a:pPr>
            <a:r>
              <a:rPr lang="en-US" sz="2400">
                <a:solidFill>
                  <a:srgbClr val="00B050"/>
                </a:solidFill>
                <a:latin typeface="Arial"/>
                <a:ea typeface="Arial"/>
                <a:cs typeface="Arial"/>
                <a:sym typeface="Arial"/>
              </a:rPr>
              <a:t>	</a:t>
            </a:r>
            <a:r>
              <a:rPr i="0" lang="en-US" sz="2400" u="none" cap="none" strike="noStrike">
                <a:solidFill>
                  <a:srgbClr val="00B050"/>
                </a:solidFill>
                <a:latin typeface="Arial"/>
                <a:ea typeface="Arial"/>
                <a:cs typeface="Arial"/>
                <a:sym typeface="Arial"/>
              </a:rPr>
              <a:t>print("Hello", name)</a:t>
            </a:r>
            <a:endParaRPr/>
          </a:p>
          <a:p>
            <a:pPr indent="0" lvl="0" marL="0" marR="0" rtl="0" algn="l">
              <a:lnSpc>
                <a:spcPct val="150000"/>
              </a:lnSpc>
              <a:spcBef>
                <a:spcPts val="0"/>
              </a:spcBef>
              <a:spcAft>
                <a:spcPts val="0"/>
              </a:spcAft>
              <a:buNone/>
            </a:pPr>
            <a:r>
              <a:rPr lang="en-US" sz="2400">
                <a:solidFill>
                  <a:srgbClr val="005064"/>
                </a:solidFill>
                <a:latin typeface="Arial"/>
                <a:ea typeface="Arial"/>
                <a:cs typeface="Arial"/>
                <a:sym typeface="Arial"/>
              </a:rPr>
              <a:t>greet("Monica", "Luke", "Steve", "John")</a:t>
            </a:r>
            <a:endParaRPr sz="2400">
              <a:solidFill>
                <a:srgbClr val="005064"/>
              </a:solidFill>
              <a:latin typeface="Arial"/>
              <a:ea typeface="Arial"/>
              <a:cs typeface="Arial"/>
              <a:sym typeface="Arial"/>
            </a:endParaRPr>
          </a:p>
        </p:txBody>
      </p:sp>
      <p:sp>
        <p:nvSpPr>
          <p:cNvPr id="502" name="Google Shape;502;p24"/>
          <p:cNvSpPr/>
          <p:nvPr/>
        </p:nvSpPr>
        <p:spPr>
          <a:xfrm>
            <a:off x="2584081" y="4462077"/>
            <a:ext cx="8799213"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Sử dụng đối số là một tuple:</a:t>
            </a:r>
            <a:endParaRPr/>
          </a:p>
        </p:txBody>
      </p:sp>
      <p:sp>
        <p:nvSpPr>
          <p:cNvPr id="503" name="Google Shape;503;p24"/>
          <p:cNvSpPr/>
          <p:nvPr/>
        </p:nvSpPr>
        <p:spPr>
          <a:xfrm>
            <a:off x="3060021" y="5066485"/>
            <a:ext cx="7813963" cy="90486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Arial"/>
              <a:buChar char="‒"/>
            </a:pPr>
            <a:r>
              <a:rPr lang="en-US" sz="2200">
                <a:solidFill>
                  <a:srgbClr val="0070C0"/>
                </a:solidFill>
                <a:latin typeface="Arial"/>
                <a:ea typeface="Arial"/>
                <a:cs typeface="Arial"/>
                <a:sym typeface="Arial"/>
              </a:rPr>
              <a:t>       *〈tên_đối〉</a:t>
            </a:r>
            <a:endParaRPr/>
          </a:p>
          <a:p>
            <a:pPr indent="-342900" lvl="0" marL="342900" marR="0" rtl="0" algn="just">
              <a:lnSpc>
                <a:spcPct val="120000"/>
              </a:lnSpc>
              <a:spcBef>
                <a:spcPts val="0"/>
              </a:spcBef>
              <a:spcAft>
                <a:spcPts val="0"/>
              </a:spcAft>
              <a:buClr>
                <a:srgbClr val="0070C0"/>
              </a:buClr>
              <a:buSzPts val="2200"/>
              <a:buFont typeface="Arial"/>
              <a:buChar char="‒"/>
            </a:pPr>
            <a:r>
              <a:rPr lang="en-US" sz="2200">
                <a:solidFill>
                  <a:srgbClr val="0070C0"/>
                </a:solidFill>
                <a:latin typeface="Arial"/>
                <a:ea typeface="Arial"/>
                <a:cs typeface="Arial"/>
                <a:sym typeface="Arial"/>
              </a:rPr>
              <a:t>       Số lượng tham số truyền vào là linh động</a:t>
            </a:r>
            <a:endParaRPr sz="2200">
              <a:solidFill>
                <a:srgbClr val="0070C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9" name="Google Shape;509;p2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Google Shape;510;p2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511" name="Google Shape;511;p2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2" name="Google Shape;512;p2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13" name="Google Shape;513;p2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14" name="Google Shape;514;p2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5" name="Google Shape;515;p2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516" name="Google Shape;516;p2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517" name="Google Shape;517;p25"/>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518" name="Google Shape;518;p25"/>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342900" lvl="0" marL="342900" marR="0" rtl="0" algn="r">
              <a:lnSpc>
                <a:spcPct val="120000"/>
              </a:lnSpc>
              <a:spcBef>
                <a:spcPts val="0"/>
              </a:spcBef>
              <a:spcAft>
                <a:spcPts val="0"/>
              </a:spcAft>
              <a:buClr>
                <a:schemeClr val="lt1"/>
              </a:buClr>
              <a:buSzPts val="2800"/>
              <a:buFont typeface="Arial"/>
              <a:buChar char="•"/>
            </a:pPr>
            <a:r>
              <a:rPr b="1" lang="en-US" sz="2800">
                <a:solidFill>
                  <a:schemeClr val="lt1"/>
                </a:solidFill>
                <a:latin typeface="Arial"/>
                <a:ea typeface="Arial"/>
                <a:cs typeface="Arial"/>
                <a:sym typeface="Arial"/>
              </a:rPr>
              <a:t>Global Variables – Biến toàn cục</a:t>
            </a:r>
            <a:endParaRPr b="1" sz="2800">
              <a:solidFill>
                <a:schemeClr val="lt1"/>
              </a:solidFill>
              <a:latin typeface="Arial"/>
              <a:ea typeface="Arial"/>
              <a:cs typeface="Arial"/>
              <a:sym typeface="Arial"/>
            </a:endParaRPr>
          </a:p>
        </p:txBody>
      </p:sp>
      <p:sp>
        <p:nvSpPr>
          <p:cNvPr id="519" name="Google Shape;519;p25"/>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520" name="Google Shape;520;p25"/>
          <p:cNvSpPr/>
          <p:nvPr/>
        </p:nvSpPr>
        <p:spPr>
          <a:xfrm>
            <a:off x="2557941" y="961164"/>
            <a:ext cx="8858204" cy="5705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Sử dụng biến toàn cục</a:t>
            </a:r>
            <a:endParaRPr b="1" sz="2800">
              <a:solidFill>
                <a:srgbClr val="005064"/>
              </a:solidFill>
              <a:latin typeface="Arial"/>
              <a:ea typeface="Arial"/>
              <a:cs typeface="Arial"/>
              <a:sym typeface="Arial"/>
            </a:endParaRPr>
          </a:p>
        </p:txBody>
      </p:sp>
      <p:sp>
        <p:nvSpPr>
          <p:cNvPr id="521" name="Google Shape;521;p25"/>
          <p:cNvSpPr/>
          <p:nvPr/>
        </p:nvSpPr>
        <p:spPr>
          <a:xfrm>
            <a:off x="2557941" y="1734619"/>
            <a:ext cx="3801295" cy="293618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Biến được khai báo bên ngoài hàm</a:t>
            </a:r>
            <a:endParaRPr/>
          </a:p>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Có thể được truy cập bên trong hoặc bên ngoài hàm</a:t>
            </a:r>
            <a:endParaRPr/>
          </a:p>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Trong hàm, muốn sử dụng biến toàn cục, cần khai báo:</a:t>
            </a:r>
            <a:endParaRPr sz="2200">
              <a:solidFill>
                <a:srgbClr val="0070C0"/>
              </a:solidFill>
              <a:latin typeface="Arial"/>
              <a:ea typeface="Arial"/>
              <a:cs typeface="Arial"/>
              <a:sym typeface="Arial"/>
            </a:endParaRPr>
          </a:p>
        </p:txBody>
      </p:sp>
      <p:sp>
        <p:nvSpPr>
          <p:cNvPr id="522" name="Google Shape;522;p25"/>
          <p:cNvSpPr/>
          <p:nvPr/>
        </p:nvSpPr>
        <p:spPr>
          <a:xfrm>
            <a:off x="6768472" y="1163270"/>
            <a:ext cx="5278055" cy="4893647"/>
          </a:xfrm>
          <a:prstGeom prst="rect">
            <a:avLst/>
          </a:prstGeom>
          <a:no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000">
                <a:solidFill>
                  <a:srgbClr val="005064"/>
                </a:solidFill>
                <a:latin typeface="Arial"/>
                <a:ea typeface="Arial"/>
                <a:cs typeface="Arial"/>
                <a:sym typeface="Arial"/>
              </a:rPr>
              <a:t>k</a:t>
            </a:r>
            <a:r>
              <a:rPr lang="en-US" sz="2000">
                <a:solidFill>
                  <a:srgbClr val="005064"/>
                </a:solidFill>
                <a:latin typeface="Arial"/>
                <a:ea typeface="Arial"/>
                <a:cs typeface="Arial"/>
                <a:sym typeface="Arial"/>
              </a:rPr>
              <a:t> = 0 		    </a:t>
            </a:r>
            <a:r>
              <a:rPr lang="en-US" sz="2000">
                <a:solidFill>
                  <a:srgbClr val="548135"/>
                </a:solidFill>
                <a:latin typeface="Arial"/>
                <a:ea typeface="Arial"/>
                <a:cs typeface="Arial"/>
                <a:sym typeface="Arial"/>
              </a:rPr>
              <a:t># Biến k là biến toàn cục</a:t>
            </a:r>
            <a:endParaRPr sz="2000">
              <a:solidFill>
                <a:srgbClr val="548135"/>
              </a:solidFill>
              <a:latin typeface="Arial"/>
              <a:ea typeface="Arial"/>
              <a:cs typeface="Arial"/>
              <a:sym typeface="Arial"/>
            </a:endParaRPr>
          </a:p>
          <a:p>
            <a:pPr indent="0" lvl="0" marL="0" marR="0" rtl="0" algn="just">
              <a:lnSpc>
                <a:spcPct val="120000"/>
              </a:lnSpc>
              <a:spcBef>
                <a:spcPts val="0"/>
              </a:spcBef>
              <a:spcAft>
                <a:spcPts val="0"/>
              </a:spcAft>
              <a:buNone/>
            </a:pPr>
            <a:r>
              <a:t/>
            </a:r>
            <a:endParaRPr sz="2000">
              <a:solidFill>
                <a:srgbClr val="548135"/>
              </a:solidFill>
              <a:latin typeface="Arial"/>
              <a:ea typeface="Arial"/>
              <a:cs typeface="Arial"/>
              <a:sym typeface="Arial"/>
            </a:endParaRPr>
          </a:p>
          <a:p>
            <a:pPr indent="0" lvl="0" marL="0" marR="0" rtl="0" algn="just">
              <a:lnSpc>
                <a:spcPct val="120000"/>
              </a:lnSpc>
              <a:spcBef>
                <a:spcPts val="0"/>
              </a:spcBef>
              <a:spcAft>
                <a:spcPts val="0"/>
              </a:spcAft>
              <a:buNone/>
            </a:pPr>
            <a:r>
              <a:rPr b="1" lang="en-US" sz="2000">
                <a:solidFill>
                  <a:srgbClr val="005064"/>
                </a:solidFill>
                <a:latin typeface="Arial"/>
                <a:ea typeface="Arial"/>
                <a:cs typeface="Arial"/>
                <a:sym typeface="Arial"/>
              </a:rPr>
              <a:t>def Func1</a:t>
            </a:r>
            <a:r>
              <a:rPr lang="en-US" sz="2000">
                <a:solidFill>
                  <a:srgbClr val="005064"/>
                </a:solidFill>
                <a:latin typeface="Arial"/>
                <a:ea typeface="Arial"/>
                <a:cs typeface="Arial"/>
                <a:sym typeface="Arial"/>
              </a:rPr>
              <a:t>():    </a:t>
            </a:r>
            <a:endParaRPr sz="2000">
              <a:solidFill>
                <a:srgbClr val="005064"/>
              </a:solidFill>
              <a:latin typeface="Arial"/>
              <a:ea typeface="Arial"/>
              <a:cs typeface="Arial"/>
              <a:sym typeface="Arial"/>
            </a:endParaRPr>
          </a:p>
          <a:p>
            <a:pPr indent="0" lvl="0" marL="0" marR="0" rtl="0" algn="just">
              <a:lnSpc>
                <a:spcPct val="120000"/>
              </a:lnSpc>
              <a:spcBef>
                <a:spcPts val="0"/>
              </a:spcBef>
              <a:spcAft>
                <a:spcPts val="0"/>
              </a:spcAft>
              <a:buNone/>
            </a:pPr>
            <a:r>
              <a:rPr lang="en-US" sz="2000">
                <a:solidFill>
                  <a:srgbClr val="005064"/>
                </a:solidFill>
                <a:latin typeface="Arial"/>
                <a:ea typeface="Arial"/>
                <a:cs typeface="Arial"/>
                <a:sym typeface="Arial"/>
              </a:rPr>
              <a:t>       </a:t>
            </a:r>
            <a:r>
              <a:rPr lang="en-US" sz="2000">
                <a:solidFill>
                  <a:srgbClr val="00B050"/>
                </a:solidFill>
                <a:latin typeface="Arial"/>
                <a:ea typeface="Arial"/>
                <a:cs typeface="Arial"/>
                <a:sym typeface="Arial"/>
              </a:rPr>
              <a:t>k = 3   </a:t>
            </a:r>
            <a:r>
              <a:rPr lang="en-US" sz="2000">
                <a:solidFill>
                  <a:srgbClr val="005064"/>
                </a:solidFill>
                <a:latin typeface="Arial"/>
                <a:ea typeface="Arial"/>
                <a:cs typeface="Arial"/>
                <a:sym typeface="Arial"/>
              </a:rPr>
              <a:t>	    </a:t>
            </a:r>
            <a:r>
              <a:rPr lang="en-US" sz="2000">
                <a:solidFill>
                  <a:srgbClr val="548135"/>
                </a:solidFill>
                <a:latin typeface="Arial"/>
                <a:ea typeface="Arial"/>
                <a:cs typeface="Arial"/>
                <a:sym typeface="Arial"/>
              </a:rPr>
              <a:t># biến k là cục bộ    </a:t>
            </a:r>
            <a:endParaRPr sz="2000">
              <a:solidFill>
                <a:srgbClr val="548135"/>
              </a:solidFill>
              <a:latin typeface="Arial"/>
              <a:ea typeface="Arial"/>
              <a:cs typeface="Arial"/>
              <a:sym typeface="Arial"/>
            </a:endParaRPr>
          </a:p>
          <a:p>
            <a:pPr indent="0" lvl="0" marL="0" marR="0" rtl="0" algn="just">
              <a:lnSpc>
                <a:spcPct val="120000"/>
              </a:lnSpc>
              <a:spcBef>
                <a:spcPts val="0"/>
              </a:spcBef>
              <a:spcAft>
                <a:spcPts val="0"/>
              </a:spcAft>
              <a:buNone/>
            </a:pPr>
            <a:r>
              <a:rPr lang="en-US" sz="2000">
                <a:solidFill>
                  <a:srgbClr val="005064"/>
                </a:solidFill>
                <a:latin typeface="Arial"/>
                <a:ea typeface="Arial"/>
                <a:cs typeface="Arial"/>
                <a:sym typeface="Arial"/>
              </a:rPr>
              <a:t>       </a:t>
            </a:r>
            <a:r>
              <a:rPr b="1" lang="en-US" sz="2000">
                <a:solidFill>
                  <a:srgbClr val="00B050"/>
                </a:solidFill>
                <a:latin typeface="Arial"/>
                <a:ea typeface="Arial"/>
                <a:cs typeface="Arial"/>
                <a:sym typeface="Arial"/>
              </a:rPr>
              <a:t>print</a:t>
            </a:r>
            <a:r>
              <a:rPr lang="en-US" sz="2000">
                <a:solidFill>
                  <a:srgbClr val="00B050"/>
                </a:solidFill>
                <a:latin typeface="Arial"/>
                <a:ea typeface="Arial"/>
                <a:cs typeface="Arial"/>
                <a:sym typeface="Arial"/>
              </a:rPr>
              <a:t>("K inside Func1= ", k)</a:t>
            </a:r>
            <a:endParaRPr/>
          </a:p>
          <a:p>
            <a:pPr indent="0" lvl="0" marL="0" marR="0" rtl="0" algn="just">
              <a:lnSpc>
                <a:spcPct val="120000"/>
              </a:lnSpc>
              <a:spcBef>
                <a:spcPts val="0"/>
              </a:spcBef>
              <a:spcAft>
                <a:spcPts val="0"/>
              </a:spcAft>
              <a:buNone/>
            </a:pPr>
            <a:r>
              <a:rPr b="1" lang="en-US" sz="2000">
                <a:solidFill>
                  <a:srgbClr val="005064"/>
                </a:solidFill>
                <a:latin typeface="Arial"/>
                <a:ea typeface="Arial"/>
                <a:cs typeface="Arial"/>
                <a:sym typeface="Arial"/>
              </a:rPr>
              <a:t>def Func2</a:t>
            </a:r>
            <a:r>
              <a:rPr lang="en-US" sz="2000">
                <a:solidFill>
                  <a:srgbClr val="005064"/>
                </a:solidFill>
                <a:latin typeface="Arial"/>
                <a:ea typeface="Arial"/>
                <a:cs typeface="Arial"/>
                <a:sym typeface="Arial"/>
              </a:rPr>
              <a:t>():    </a:t>
            </a:r>
            <a:endParaRPr sz="2000">
              <a:solidFill>
                <a:srgbClr val="005064"/>
              </a:solidFill>
              <a:latin typeface="Arial"/>
              <a:ea typeface="Arial"/>
              <a:cs typeface="Arial"/>
              <a:sym typeface="Arial"/>
            </a:endParaRPr>
          </a:p>
          <a:p>
            <a:pPr indent="0" lvl="0" marL="0" marR="0" rtl="0" algn="just">
              <a:lnSpc>
                <a:spcPct val="120000"/>
              </a:lnSpc>
              <a:spcBef>
                <a:spcPts val="0"/>
              </a:spcBef>
              <a:spcAft>
                <a:spcPts val="0"/>
              </a:spcAft>
              <a:buNone/>
            </a:pPr>
            <a:r>
              <a:rPr lang="en-US" sz="2000">
                <a:solidFill>
                  <a:srgbClr val="005064"/>
                </a:solidFill>
                <a:latin typeface="Arial"/>
                <a:ea typeface="Arial"/>
                <a:cs typeface="Arial"/>
                <a:sym typeface="Arial"/>
              </a:rPr>
              <a:t>       </a:t>
            </a:r>
            <a:r>
              <a:rPr lang="en-US" sz="2000">
                <a:solidFill>
                  <a:srgbClr val="00B050"/>
                </a:solidFill>
                <a:latin typeface="Arial"/>
                <a:ea typeface="Arial"/>
                <a:cs typeface="Arial"/>
                <a:sym typeface="Arial"/>
              </a:rPr>
              <a:t>global k</a:t>
            </a:r>
            <a:r>
              <a:rPr lang="en-US" sz="2000">
                <a:solidFill>
                  <a:srgbClr val="005064"/>
                </a:solidFill>
                <a:latin typeface="Arial"/>
                <a:ea typeface="Arial"/>
                <a:cs typeface="Arial"/>
                <a:sym typeface="Arial"/>
              </a:rPr>
              <a:t>    </a:t>
            </a:r>
            <a:r>
              <a:rPr lang="en-US" sz="2000">
                <a:solidFill>
                  <a:srgbClr val="548135"/>
                </a:solidFill>
                <a:latin typeface="Arial"/>
                <a:ea typeface="Arial"/>
                <a:cs typeface="Arial"/>
                <a:sym typeface="Arial"/>
              </a:rPr>
              <a:t># Chỉ định k là biến toàn cục    </a:t>
            </a:r>
            <a:endParaRPr sz="2000">
              <a:solidFill>
                <a:srgbClr val="548135"/>
              </a:solidFill>
              <a:latin typeface="Arial"/>
              <a:ea typeface="Arial"/>
              <a:cs typeface="Arial"/>
              <a:sym typeface="Arial"/>
            </a:endParaRPr>
          </a:p>
          <a:p>
            <a:pPr indent="0" lvl="0" marL="0" marR="0" rtl="0" algn="just">
              <a:lnSpc>
                <a:spcPct val="120000"/>
              </a:lnSpc>
              <a:spcBef>
                <a:spcPts val="0"/>
              </a:spcBef>
              <a:spcAft>
                <a:spcPts val="0"/>
              </a:spcAft>
              <a:buNone/>
            </a:pPr>
            <a:r>
              <a:rPr lang="en-US" sz="2000">
                <a:solidFill>
                  <a:srgbClr val="005064"/>
                </a:solidFill>
                <a:latin typeface="Arial"/>
                <a:ea typeface="Arial"/>
                <a:cs typeface="Arial"/>
                <a:sym typeface="Arial"/>
              </a:rPr>
              <a:t>       </a:t>
            </a:r>
            <a:r>
              <a:rPr lang="en-US" sz="2000">
                <a:solidFill>
                  <a:srgbClr val="00B050"/>
                </a:solidFill>
                <a:latin typeface="Arial"/>
                <a:ea typeface="Arial"/>
                <a:cs typeface="Arial"/>
                <a:sym typeface="Arial"/>
              </a:rPr>
              <a:t>k = 5</a:t>
            </a:r>
            <a:endParaRPr/>
          </a:p>
          <a:p>
            <a:pPr indent="0" lvl="0" marL="0" marR="0" rtl="0" algn="just">
              <a:lnSpc>
                <a:spcPct val="120000"/>
              </a:lnSpc>
              <a:spcBef>
                <a:spcPts val="0"/>
              </a:spcBef>
              <a:spcAft>
                <a:spcPts val="0"/>
              </a:spcAft>
              <a:buNone/>
            </a:pPr>
            <a:r>
              <a:rPr lang="en-US" sz="2000">
                <a:solidFill>
                  <a:srgbClr val="005064"/>
                </a:solidFill>
                <a:latin typeface="Arial"/>
                <a:ea typeface="Arial"/>
                <a:cs typeface="Arial"/>
                <a:sym typeface="Arial"/>
              </a:rPr>
              <a:t>       </a:t>
            </a:r>
            <a:r>
              <a:rPr b="1" lang="en-US" sz="2000">
                <a:solidFill>
                  <a:srgbClr val="00B050"/>
                </a:solidFill>
                <a:latin typeface="Arial"/>
                <a:ea typeface="Arial"/>
                <a:cs typeface="Arial"/>
                <a:sym typeface="Arial"/>
              </a:rPr>
              <a:t>print</a:t>
            </a:r>
            <a:r>
              <a:rPr lang="en-US" sz="2000">
                <a:solidFill>
                  <a:srgbClr val="00B050"/>
                </a:solidFill>
                <a:latin typeface="Arial"/>
                <a:ea typeface="Arial"/>
                <a:cs typeface="Arial"/>
                <a:sym typeface="Arial"/>
              </a:rPr>
              <a:t>("K inside Func2= ", k)</a:t>
            </a:r>
            <a:endParaRPr/>
          </a:p>
          <a:p>
            <a:pPr indent="0" lvl="0" marL="0" marR="0" rtl="0" algn="just">
              <a:lnSpc>
                <a:spcPct val="120000"/>
              </a:lnSpc>
              <a:spcBef>
                <a:spcPts val="0"/>
              </a:spcBef>
              <a:spcAft>
                <a:spcPts val="0"/>
              </a:spcAft>
              <a:buNone/>
            </a:pPr>
            <a:r>
              <a:t/>
            </a:r>
            <a:endParaRPr sz="2000">
              <a:solidFill>
                <a:srgbClr val="00B050"/>
              </a:solidFill>
              <a:latin typeface="Arial"/>
              <a:ea typeface="Arial"/>
              <a:cs typeface="Arial"/>
              <a:sym typeface="Arial"/>
            </a:endParaRPr>
          </a:p>
          <a:p>
            <a:pPr indent="0" lvl="0" marL="0" marR="0" rtl="0" algn="just">
              <a:lnSpc>
                <a:spcPct val="120000"/>
              </a:lnSpc>
              <a:spcBef>
                <a:spcPts val="0"/>
              </a:spcBef>
              <a:spcAft>
                <a:spcPts val="0"/>
              </a:spcAft>
              <a:buNone/>
            </a:pPr>
            <a:r>
              <a:rPr b="1" lang="en-US" sz="2000">
                <a:solidFill>
                  <a:srgbClr val="005064"/>
                </a:solidFill>
                <a:latin typeface="Arial"/>
                <a:ea typeface="Arial"/>
                <a:cs typeface="Arial"/>
                <a:sym typeface="Arial"/>
              </a:rPr>
              <a:t>Func1</a:t>
            </a:r>
            <a:r>
              <a:rPr lang="en-US" sz="2000">
                <a:solidFill>
                  <a:srgbClr val="005064"/>
                </a:solidFill>
                <a:latin typeface="Arial"/>
                <a:ea typeface="Arial"/>
                <a:cs typeface="Arial"/>
                <a:sym typeface="Arial"/>
              </a:rPr>
              <a:t>()</a:t>
            </a:r>
            <a:endParaRPr/>
          </a:p>
          <a:p>
            <a:pPr indent="0" lvl="0" marL="0" marR="0" rtl="0" algn="just">
              <a:lnSpc>
                <a:spcPct val="120000"/>
              </a:lnSpc>
              <a:spcBef>
                <a:spcPts val="0"/>
              </a:spcBef>
              <a:spcAft>
                <a:spcPts val="0"/>
              </a:spcAft>
              <a:buNone/>
            </a:pPr>
            <a:r>
              <a:rPr b="1" lang="en-US" sz="2000">
                <a:solidFill>
                  <a:srgbClr val="005064"/>
                </a:solidFill>
                <a:latin typeface="Arial"/>
                <a:ea typeface="Arial"/>
                <a:cs typeface="Arial"/>
                <a:sym typeface="Arial"/>
              </a:rPr>
              <a:t>print</a:t>
            </a:r>
            <a:r>
              <a:rPr lang="en-US" sz="2000">
                <a:solidFill>
                  <a:srgbClr val="005064"/>
                </a:solidFill>
                <a:latin typeface="Arial"/>
                <a:ea typeface="Arial"/>
                <a:cs typeface="Arial"/>
                <a:sym typeface="Arial"/>
              </a:rPr>
              <a:t>("K outside: ", k)</a:t>
            </a:r>
            <a:endParaRPr/>
          </a:p>
          <a:p>
            <a:pPr indent="0" lvl="0" marL="0" marR="0" rtl="0" algn="just">
              <a:lnSpc>
                <a:spcPct val="120000"/>
              </a:lnSpc>
              <a:spcBef>
                <a:spcPts val="0"/>
              </a:spcBef>
              <a:spcAft>
                <a:spcPts val="0"/>
              </a:spcAft>
              <a:buNone/>
            </a:pPr>
            <a:r>
              <a:rPr b="1" lang="en-US" sz="2000">
                <a:solidFill>
                  <a:srgbClr val="005064"/>
                </a:solidFill>
                <a:latin typeface="Arial"/>
                <a:ea typeface="Arial"/>
                <a:cs typeface="Arial"/>
                <a:sym typeface="Arial"/>
              </a:rPr>
              <a:t>Func2</a:t>
            </a:r>
            <a:r>
              <a:rPr lang="en-US" sz="2000">
                <a:solidFill>
                  <a:srgbClr val="005064"/>
                </a:solidFill>
                <a:latin typeface="Arial"/>
                <a:ea typeface="Arial"/>
                <a:cs typeface="Arial"/>
                <a:sym typeface="Arial"/>
              </a:rPr>
              <a:t>()</a:t>
            </a:r>
            <a:endParaRPr/>
          </a:p>
        </p:txBody>
      </p:sp>
      <p:sp>
        <p:nvSpPr>
          <p:cNvPr id="523" name="Google Shape;523;p25"/>
          <p:cNvSpPr/>
          <p:nvPr/>
        </p:nvSpPr>
        <p:spPr>
          <a:xfrm>
            <a:off x="2588850" y="4819656"/>
            <a:ext cx="3975004" cy="498598"/>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2200">
                <a:solidFill>
                  <a:srgbClr val="005064"/>
                </a:solidFill>
                <a:latin typeface="Arial"/>
                <a:ea typeface="Arial"/>
                <a:cs typeface="Arial"/>
                <a:sym typeface="Arial"/>
              </a:rPr>
              <a:t>global 〈tên_biến_toàn_cục〉 </a:t>
            </a:r>
            <a:endParaRPr b="1" sz="2200">
              <a:solidFill>
                <a:srgbClr val="00506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9" name="Google Shape;529;p2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Google Shape;530;p2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531" name="Google Shape;531;p2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2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33" name="Google Shape;533;p2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34" name="Google Shape;534;p2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35" name="Google Shape;535;p2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536" name="Google Shape;536;p2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537" name="Google Shape;537;p26"/>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538" name="Google Shape;538;p26"/>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modules </a:t>
            </a:r>
            <a:endParaRPr/>
          </a:p>
        </p:txBody>
      </p:sp>
      <p:sp>
        <p:nvSpPr>
          <p:cNvPr id="539" name="Google Shape;539;p26"/>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540" name="Google Shape;540;p26"/>
          <p:cNvSpPr/>
          <p:nvPr/>
        </p:nvSpPr>
        <p:spPr>
          <a:xfrm>
            <a:off x="2557941" y="961164"/>
            <a:ext cx="8858204" cy="5705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Lập trình theo modules</a:t>
            </a:r>
            <a:endParaRPr/>
          </a:p>
        </p:txBody>
      </p:sp>
      <p:sp>
        <p:nvSpPr>
          <p:cNvPr id="541" name="Google Shape;541;p26"/>
          <p:cNvSpPr/>
          <p:nvPr/>
        </p:nvSpPr>
        <p:spPr>
          <a:xfrm>
            <a:off x="2557941" y="1734619"/>
            <a:ext cx="9107586" cy="86748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Module: một tệp chứa các câu lệnh và định nghĩa Python. Mỗi file .py có thể coi là một module, tên module chính là tên file</a:t>
            </a:r>
            <a:endParaRPr sz="2200">
              <a:solidFill>
                <a:srgbClr val="0070C0"/>
              </a:solidFill>
              <a:latin typeface="Arial"/>
              <a:ea typeface="Arial"/>
              <a:cs typeface="Arial"/>
              <a:sym typeface="Arial"/>
            </a:endParaRPr>
          </a:p>
        </p:txBody>
      </p:sp>
      <p:sp>
        <p:nvSpPr>
          <p:cNvPr id="542" name="Google Shape;542;p26"/>
          <p:cNvSpPr/>
          <p:nvPr/>
        </p:nvSpPr>
        <p:spPr>
          <a:xfrm>
            <a:off x="2450568" y="5276303"/>
            <a:ext cx="9107586" cy="86793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Noto Sans Symbols"/>
              <a:buChar char="✍"/>
            </a:pPr>
            <a:r>
              <a:rPr lang="en-US" sz="2200">
                <a:solidFill>
                  <a:srgbClr val="0070C0"/>
                </a:solidFill>
                <a:latin typeface="Calibri"/>
                <a:ea typeface="Calibri"/>
                <a:cs typeface="Calibri"/>
                <a:sym typeface="Calibri"/>
              </a:rPr>
              <a:t>Trong trường hợp không tìm ra module, chương trình sẽ báo lỗi.  </a:t>
            </a:r>
            <a:endParaRPr/>
          </a:p>
          <a:p>
            <a:pPr indent="0" lvl="0" marL="0" marR="0" rtl="0" algn="just">
              <a:lnSpc>
                <a:spcPct val="150000"/>
              </a:lnSpc>
              <a:spcBef>
                <a:spcPts val="0"/>
              </a:spcBef>
              <a:spcAft>
                <a:spcPts val="0"/>
              </a:spcAft>
              <a:buNone/>
            </a:pPr>
            <a:r>
              <a:rPr lang="en-US" sz="1600">
                <a:solidFill>
                  <a:srgbClr val="00B050"/>
                </a:solidFill>
                <a:latin typeface="Arial"/>
                <a:ea typeface="Arial"/>
                <a:cs typeface="Arial"/>
                <a:sym typeface="Arial"/>
              </a:rPr>
              <a:t>      (Đặt đường dẫn tới thư mục chứa module: xem trực tiếp trên Pycharm.)</a:t>
            </a:r>
            <a:endParaRPr sz="1600">
              <a:solidFill>
                <a:srgbClr val="00B050"/>
              </a:solidFill>
              <a:latin typeface="Arial"/>
              <a:ea typeface="Arial"/>
              <a:cs typeface="Arial"/>
              <a:sym typeface="Arial"/>
            </a:endParaRPr>
          </a:p>
        </p:txBody>
      </p:sp>
      <p:sp>
        <p:nvSpPr>
          <p:cNvPr id="543" name="Google Shape;543;p26"/>
          <p:cNvSpPr/>
          <p:nvPr/>
        </p:nvSpPr>
        <p:spPr>
          <a:xfrm>
            <a:off x="2557941" y="2702119"/>
            <a:ext cx="9107586" cy="86748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Một chương trình được tạo nên từ nhiều module. Một module có thể được sử dụng trong nhiều chương trình</a:t>
            </a:r>
            <a:endParaRPr sz="2200">
              <a:solidFill>
                <a:srgbClr val="0070C0"/>
              </a:solidFill>
              <a:latin typeface="Arial"/>
              <a:ea typeface="Arial"/>
              <a:cs typeface="Arial"/>
              <a:sym typeface="Arial"/>
            </a:endParaRPr>
          </a:p>
        </p:txBody>
      </p:sp>
      <p:sp>
        <p:nvSpPr>
          <p:cNvPr id="544" name="Google Shape;544;p26"/>
          <p:cNvSpPr/>
          <p:nvPr/>
        </p:nvSpPr>
        <p:spPr>
          <a:xfrm>
            <a:off x="2450568" y="3788952"/>
            <a:ext cx="9107586" cy="117570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Để sử dụng một module</a:t>
            </a:r>
            <a:r>
              <a:rPr b="1" lang="en-US" sz="2200">
                <a:solidFill>
                  <a:srgbClr val="005064"/>
                </a:solidFill>
                <a:latin typeface="Calibri"/>
                <a:ea typeface="Calibri"/>
                <a:cs typeface="Calibri"/>
                <a:sym typeface="Calibri"/>
              </a:rPr>
              <a:t>:  import toàn module  </a:t>
            </a:r>
            <a:endParaRPr/>
          </a:p>
          <a:p>
            <a:pPr indent="0" lvl="0" marL="0" marR="0" rtl="0" algn="ctr">
              <a:lnSpc>
                <a:spcPct val="200000"/>
              </a:lnSpc>
              <a:spcBef>
                <a:spcPts val="0"/>
              </a:spcBef>
              <a:spcAft>
                <a:spcPts val="0"/>
              </a:spcAft>
              <a:buNone/>
            </a:pPr>
            <a:r>
              <a:rPr b="1" lang="en-US" sz="2200">
                <a:solidFill>
                  <a:srgbClr val="005064"/>
                </a:solidFill>
                <a:latin typeface="Calibri"/>
                <a:ea typeface="Calibri"/>
                <a:cs typeface="Calibri"/>
                <a:sym typeface="Calibri"/>
              </a:rPr>
              <a:t>import </a:t>
            </a:r>
            <a:r>
              <a:rPr b="1" lang="en-US" sz="2200">
                <a:solidFill>
                  <a:srgbClr val="00B050"/>
                </a:solidFill>
                <a:latin typeface="Calibri"/>
                <a:ea typeface="Calibri"/>
                <a:cs typeface="Calibri"/>
                <a:sym typeface="Calibri"/>
              </a:rPr>
              <a:t>〈tên_module〉   </a:t>
            </a:r>
            <a:r>
              <a:rPr b="1" lang="en-US" sz="2200">
                <a:solidFill>
                  <a:srgbClr val="005064"/>
                </a:solidFill>
                <a:latin typeface="Calibri"/>
                <a:ea typeface="Calibri"/>
                <a:cs typeface="Calibri"/>
                <a:sym typeface="Calibri"/>
              </a:rPr>
              <a:t>[as   </a:t>
            </a:r>
            <a:r>
              <a:rPr b="1" lang="en-US" sz="2200">
                <a:solidFill>
                  <a:srgbClr val="00B050"/>
                </a:solidFill>
                <a:latin typeface="Calibri"/>
                <a:ea typeface="Calibri"/>
                <a:cs typeface="Calibri"/>
                <a:sym typeface="Calibri"/>
              </a:rPr>
              <a:t>〈bí_danh〉</a:t>
            </a:r>
            <a:r>
              <a:rPr b="1" lang="en-US" sz="2200">
                <a:solidFill>
                  <a:srgbClr val="005064"/>
                </a:solidFill>
                <a:latin typeface="Calibri"/>
                <a:ea typeface="Calibri"/>
                <a:cs typeface="Calibri"/>
                <a:sym typeface="Calibri"/>
              </a:rPr>
              <a:t>]</a:t>
            </a:r>
            <a:endParaRPr b="1" sz="2200">
              <a:solidFill>
                <a:srgbClr val="00506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2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2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552" name="Google Shape;552;p2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2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54" name="Google Shape;554;p2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55" name="Google Shape;555;p2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56" name="Google Shape;556;p2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557" name="Google Shape;557;p2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558" name="Google Shape;558;p27"/>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559" name="Google Shape;559;p27"/>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modules </a:t>
            </a:r>
            <a:endParaRPr/>
          </a:p>
        </p:txBody>
      </p:sp>
      <p:sp>
        <p:nvSpPr>
          <p:cNvPr id="560" name="Google Shape;560;p27"/>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561" name="Google Shape;561;p27"/>
          <p:cNvSpPr/>
          <p:nvPr/>
        </p:nvSpPr>
        <p:spPr>
          <a:xfrm>
            <a:off x="2557941" y="961164"/>
            <a:ext cx="8858204" cy="5705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import</a:t>
            </a:r>
            <a:endParaRPr/>
          </a:p>
        </p:txBody>
      </p:sp>
      <p:sp>
        <p:nvSpPr>
          <p:cNvPr id="562" name="Google Shape;562;p27"/>
          <p:cNvSpPr/>
          <p:nvPr/>
        </p:nvSpPr>
        <p:spPr>
          <a:xfrm>
            <a:off x="2571004" y="1570666"/>
            <a:ext cx="3803670" cy="498598"/>
          </a:xfrm>
          <a:prstGeom prst="rect">
            <a:avLst/>
          </a:prstGeom>
          <a:solidFill>
            <a:schemeClr val="lt2"/>
          </a:solid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mymodule.py</a:t>
            </a:r>
            <a:endParaRPr sz="2200">
              <a:solidFill>
                <a:srgbClr val="0070C0"/>
              </a:solidFill>
              <a:latin typeface="Arial"/>
              <a:ea typeface="Arial"/>
              <a:cs typeface="Arial"/>
              <a:sym typeface="Arial"/>
            </a:endParaRPr>
          </a:p>
        </p:txBody>
      </p:sp>
      <p:sp>
        <p:nvSpPr>
          <p:cNvPr id="563" name="Google Shape;563;p27"/>
          <p:cNvSpPr/>
          <p:nvPr/>
        </p:nvSpPr>
        <p:spPr>
          <a:xfrm>
            <a:off x="6669177" y="1596792"/>
            <a:ext cx="4996349" cy="461217"/>
          </a:xfrm>
          <a:prstGeom prst="rect">
            <a:avLst/>
          </a:prstGeom>
          <a:solidFill>
            <a:schemeClr val="lt2"/>
          </a:solid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myprogram.py</a:t>
            </a:r>
            <a:endParaRPr sz="2200">
              <a:solidFill>
                <a:srgbClr val="0070C0"/>
              </a:solidFill>
              <a:latin typeface="Arial"/>
              <a:ea typeface="Arial"/>
              <a:cs typeface="Arial"/>
              <a:sym typeface="Arial"/>
            </a:endParaRPr>
          </a:p>
        </p:txBody>
      </p:sp>
      <p:sp>
        <p:nvSpPr>
          <p:cNvPr id="564" name="Google Shape;564;p27"/>
          <p:cNvSpPr/>
          <p:nvPr/>
        </p:nvSpPr>
        <p:spPr>
          <a:xfrm>
            <a:off x="2568444" y="2062008"/>
            <a:ext cx="3805438" cy="1785104"/>
          </a:xfrm>
          <a:prstGeom prst="rect">
            <a:avLst/>
          </a:prstGeom>
          <a:noFill/>
          <a:ln cap="flat" cmpd="sng" w="9525">
            <a:solidFill>
              <a:srgbClr val="AEABAB"/>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B050"/>
              </a:buClr>
              <a:buSzPts val="2200"/>
              <a:buFont typeface="Arial"/>
              <a:buNone/>
            </a:pPr>
            <a:r>
              <a:rPr b="1" i="0" lang="en-US" sz="2200" u="none" cap="none" strike="noStrike">
                <a:solidFill>
                  <a:srgbClr val="00B050"/>
                </a:solidFill>
                <a:latin typeface="Arial"/>
                <a:ea typeface="Arial"/>
                <a:cs typeface="Arial"/>
                <a:sym typeface="Arial"/>
              </a:rPr>
              <a:t>PI</a:t>
            </a:r>
            <a:r>
              <a:rPr b="0" i="0" lang="en-US" sz="2200" u="none" cap="none" strike="noStrike">
                <a:solidFill>
                  <a:srgbClr val="00B050"/>
                </a:solidFill>
                <a:latin typeface="Arial"/>
                <a:ea typeface="Arial"/>
                <a:cs typeface="Arial"/>
                <a:sym typeface="Arial"/>
              </a:rPr>
              <a:t> = 3.14</a:t>
            </a:r>
            <a:br>
              <a:rPr b="0" i="0" lang="en-US" sz="2200" u="none" cap="none" strike="noStrike">
                <a:solidFill>
                  <a:srgbClr val="00B050"/>
                </a:solidFill>
                <a:latin typeface="Arial"/>
                <a:ea typeface="Arial"/>
                <a:cs typeface="Arial"/>
                <a:sym typeface="Arial"/>
              </a:rPr>
            </a:br>
            <a:br>
              <a:rPr b="0" i="0" lang="en-US" sz="2200" u="none" cap="none" strike="noStrike">
                <a:solidFill>
                  <a:srgbClr val="00B050"/>
                </a:solidFill>
                <a:latin typeface="Arial"/>
                <a:ea typeface="Arial"/>
                <a:cs typeface="Arial"/>
                <a:sym typeface="Arial"/>
              </a:rPr>
            </a:br>
            <a:br>
              <a:rPr b="0" i="0" lang="en-US" sz="2200" u="none" cap="none" strike="noStrike">
                <a:solidFill>
                  <a:srgbClr val="00B050"/>
                </a:solidFill>
                <a:latin typeface="Arial"/>
                <a:ea typeface="Arial"/>
                <a:cs typeface="Arial"/>
                <a:sym typeface="Arial"/>
              </a:rPr>
            </a:br>
            <a:r>
              <a:rPr b="1" i="0" lang="en-US" sz="2200" u="none" cap="none" strike="noStrike">
                <a:solidFill>
                  <a:srgbClr val="00B050"/>
                </a:solidFill>
                <a:latin typeface="Arial"/>
                <a:ea typeface="Arial"/>
                <a:cs typeface="Arial"/>
                <a:sym typeface="Arial"/>
              </a:rPr>
              <a:t>def add</a:t>
            </a:r>
            <a:r>
              <a:rPr b="0" i="0" lang="en-US" sz="2200" u="none" cap="none" strike="noStrike">
                <a:solidFill>
                  <a:srgbClr val="00B050"/>
                </a:solidFill>
                <a:latin typeface="Arial"/>
                <a:ea typeface="Arial"/>
                <a:cs typeface="Arial"/>
                <a:sym typeface="Arial"/>
              </a:rPr>
              <a:t>(a, b):</a:t>
            </a:r>
            <a:br>
              <a:rPr b="0" i="0" lang="en-US" sz="2200" u="none" cap="none" strike="noStrike">
                <a:solidFill>
                  <a:srgbClr val="00B050"/>
                </a:solidFill>
                <a:latin typeface="Arial"/>
                <a:ea typeface="Arial"/>
                <a:cs typeface="Arial"/>
                <a:sym typeface="Arial"/>
              </a:rPr>
            </a:br>
            <a:r>
              <a:rPr b="0" i="0" lang="en-US" sz="2200" u="none" cap="none" strike="noStrike">
                <a:solidFill>
                  <a:srgbClr val="00B050"/>
                </a:solidFill>
                <a:latin typeface="Arial"/>
                <a:ea typeface="Arial"/>
                <a:cs typeface="Arial"/>
                <a:sym typeface="Arial"/>
              </a:rPr>
              <a:t>    return a + b</a:t>
            </a:r>
            <a:endParaRPr/>
          </a:p>
        </p:txBody>
      </p:sp>
      <p:sp>
        <p:nvSpPr>
          <p:cNvPr id="565" name="Google Shape;565;p27"/>
          <p:cNvSpPr/>
          <p:nvPr/>
        </p:nvSpPr>
        <p:spPr>
          <a:xfrm>
            <a:off x="6669176" y="2062008"/>
            <a:ext cx="4996349" cy="1785104"/>
          </a:xfrm>
          <a:prstGeom prst="rect">
            <a:avLst/>
          </a:prstGeom>
          <a:noFill/>
          <a:ln cap="flat" cmpd="sng" w="9525">
            <a:solidFill>
              <a:srgbClr val="AEABAB"/>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7832"/>
              </a:buClr>
              <a:buSzPts val="2200"/>
              <a:buFont typeface="Arial"/>
              <a:buNone/>
            </a:pPr>
            <a:r>
              <a:rPr b="1" i="0" lang="en-US" sz="2200" u="none" cap="none" strike="noStrike">
                <a:solidFill>
                  <a:srgbClr val="CC7832"/>
                </a:solidFill>
                <a:latin typeface="Arial"/>
                <a:ea typeface="Arial"/>
                <a:cs typeface="Arial"/>
                <a:sym typeface="Arial"/>
              </a:rPr>
              <a:t>import </a:t>
            </a:r>
            <a:r>
              <a:rPr b="1" i="0" lang="en-US" sz="2200" u="none" cap="none" strike="noStrike">
                <a:solidFill>
                  <a:srgbClr val="00B050"/>
                </a:solidFill>
                <a:latin typeface="Arial"/>
                <a:ea typeface="Arial"/>
                <a:cs typeface="Arial"/>
                <a:sym typeface="Arial"/>
              </a:rPr>
              <a:t>mymodule</a:t>
            </a:r>
            <a:br>
              <a:rPr b="1" i="0" lang="en-US" sz="2200" u="none" cap="none" strike="noStrike">
                <a:solidFill>
                  <a:srgbClr val="A9B7C6"/>
                </a:solidFill>
                <a:latin typeface="Arial"/>
                <a:ea typeface="Arial"/>
                <a:cs typeface="Arial"/>
                <a:sym typeface="Arial"/>
              </a:rPr>
            </a:br>
            <a:r>
              <a:rPr b="0" i="0" lang="en-US" sz="2200" u="none" cap="none" strike="noStrike">
                <a:solidFill>
                  <a:srgbClr val="005064"/>
                </a:solidFill>
                <a:latin typeface="Arial"/>
                <a:ea typeface="Arial"/>
                <a:cs typeface="Arial"/>
                <a:sym typeface="Arial"/>
              </a:rPr>
              <a:t>a = 3</a:t>
            </a:r>
            <a:br>
              <a:rPr b="0" i="0" lang="en-US" sz="2200" u="none" cap="none" strike="noStrike">
                <a:solidFill>
                  <a:srgbClr val="005064"/>
                </a:solidFill>
                <a:latin typeface="Arial"/>
                <a:ea typeface="Arial"/>
                <a:cs typeface="Arial"/>
                <a:sym typeface="Arial"/>
              </a:rPr>
            </a:br>
            <a:r>
              <a:rPr b="0" i="0" lang="en-US" sz="2200" u="none" cap="none" strike="noStrike">
                <a:solidFill>
                  <a:srgbClr val="005064"/>
                </a:solidFill>
                <a:latin typeface="Arial"/>
                <a:ea typeface="Arial"/>
                <a:cs typeface="Arial"/>
                <a:sym typeface="Arial"/>
              </a:rPr>
              <a:t>b = 5</a:t>
            </a:r>
            <a:br>
              <a:rPr b="0" i="0" lang="en-US" sz="2200" u="none" cap="none" strike="noStrike">
                <a:solidFill>
                  <a:srgbClr val="005064"/>
                </a:solidFill>
                <a:latin typeface="Arial"/>
                <a:ea typeface="Arial"/>
                <a:cs typeface="Arial"/>
                <a:sym typeface="Arial"/>
              </a:rPr>
            </a:br>
            <a:r>
              <a:rPr b="0" i="0" lang="en-US" sz="2200" u="none" cap="none" strike="noStrike">
                <a:solidFill>
                  <a:srgbClr val="8888C6"/>
                </a:solidFill>
                <a:latin typeface="Arial"/>
                <a:ea typeface="Arial"/>
                <a:cs typeface="Arial"/>
                <a:sym typeface="Arial"/>
              </a:rPr>
              <a:t>print</a:t>
            </a:r>
            <a:r>
              <a:rPr b="0" i="0" lang="en-US" sz="2200" u="none" cap="none" strike="noStrike">
                <a:solidFill>
                  <a:srgbClr val="A9B7C6"/>
                </a:solidFill>
                <a:latin typeface="Arial"/>
                <a:ea typeface="Arial"/>
                <a:cs typeface="Arial"/>
                <a:sym typeface="Arial"/>
              </a:rPr>
              <a:t>(</a:t>
            </a:r>
            <a:r>
              <a:rPr b="0" i="0" lang="en-US" sz="2200" u="none" cap="none" strike="noStrike">
                <a:solidFill>
                  <a:srgbClr val="6A8759"/>
                </a:solidFill>
                <a:latin typeface="Arial"/>
                <a:ea typeface="Arial"/>
                <a:cs typeface="Arial"/>
                <a:sym typeface="Arial"/>
              </a:rPr>
              <a:t>"Tong = “</a:t>
            </a:r>
            <a:r>
              <a:rPr b="0" i="0" lang="en-US" sz="2200" u="none" cap="none" strike="noStrike">
                <a:solidFill>
                  <a:srgbClr val="CC7832"/>
                </a:solidFill>
                <a:latin typeface="Arial"/>
                <a:ea typeface="Arial"/>
                <a:cs typeface="Arial"/>
                <a:sym typeface="Arial"/>
              </a:rPr>
              <a:t>, </a:t>
            </a:r>
            <a:r>
              <a:rPr b="1" i="0" lang="en-US" sz="2200" u="none" cap="none" strike="noStrike">
                <a:solidFill>
                  <a:srgbClr val="00B050"/>
                </a:solidFill>
                <a:latin typeface="Arial"/>
                <a:ea typeface="Arial"/>
                <a:cs typeface="Arial"/>
                <a:sym typeface="Arial"/>
              </a:rPr>
              <a:t>mymodule.add</a:t>
            </a:r>
            <a:r>
              <a:rPr b="0" i="0" lang="en-US" sz="2200" u="none" cap="none" strike="noStrike">
                <a:solidFill>
                  <a:srgbClr val="A9B7C6"/>
                </a:solidFill>
                <a:latin typeface="Arial"/>
                <a:ea typeface="Arial"/>
                <a:cs typeface="Arial"/>
                <a:sym typeface="Arial"/>
              </a:rPr>
              <a:t>(a</a:t>
            </a:r>
            <a:r>
              <a:rPr b="0" i="0" lang="en-US" sz="2200" u="none" cap="none" strike="noStrike">
                <a:solidFill>
                  <a:srgbClr val="CC7832"/>
                </a:solidFill>
                <a:latin typeface="Arial"/>
                <a:ea typeface="Arial"/>
                <a:cs typeface="Arial"/>
                <a:sym typeface="Arial"/>
              </a:rPr>
              <a:t>, </a:t>
            </a:r>
            <a:r>
              <a:rPr b="0" i="0" lang="en-US" sz="2200" u="none" cap="none" strike="noStrike">
                <a:solidFill>
                  <a:srgbClr val="A9B7C6"/>
                </a:solidFill>
                <a:latin typeface="Arial"/>
                <a:ea typeface="Arial"/>
                <a:cs typeface="Arial"/>
                <a:sym typeface="Arial"/>
              </a:rPr>
              <a:t>b))</a:t>
            </a:r>
            <a:br>
              <a:rPr b="0" i="0" lang="en-US" sz="2200" u="none" cap="none" strike="noStrike">
                <a:solidFill>
                  <a:srgbClr val="A9B7C6"/>
                </a:solidFill>
                <a:latin typeface="Arial"/>
                <a:ea typeface="Arial"/>
                <a:cs typeface="Arial"/>
                <a:sym typeface="Arial"/>
              </a:rPr>
            </a:br>
            <a:r>
              <a:rPr b="0" i="0" lang="en-US" sz="2200" u="none" cap="none" strike="noStrike">
                <a:solidFill>
                  <a:srgbClr val="8888C6"/>
                </a:solidFill>
                <a:latin typeface="Arial"/>
                <a:ea typeface="Arial"/>
                <a:cs typeface="Arial"/>
                <a:sym typeface="Arial"/>
              </a:rPr>
              <a:t>print</a:t>
            </a:r>
            <a:r>
              <a:rPr b="0" i="0" lang="en-US" sz="2200" u="none" cap="none" strike="noStrike">
                <a:solidFill>
                  <a:srgbClr val="A9B7C6"/>
                </a:solidFill>
                <a:latin typeface="Arial"/>
                <a:ea typeface="Arial"/>
                <a:cs typeface="Arial"/>
                <a:sym typeface="Arial"/>
              </a:rPr>
              <a:t>(</a:t>
            </a:r>
            <a:r>
              <a:rPr b="0" i="0" lang="en-US" sz="2200" u="none" cap="none" strike="noStrike">
                <a:solidFill>
                  <a:srgbClr val="6A8759"/>
                </a:solidFill>
                <a:latin typeface="Arial"/>
                <a:ea typeface="Arial"/>
                <a:cs typeface="Arial"/>
                <a:sym typeface="Arial"/>
              </a:rPr>
              <a:t>"PI   = "</a:t>
            </a:r>
            <a:r>
              <a:rPr b="0" i="0" lang="en-US" sz="2200" u="none" cap="none" strike="noStrike">
                <a:solidFill>
                  <a:srgbClr val="CC7832"/>
                </a:solidFill>
                <a:latin typeface="Arial"/>
                <a:ea typeface="Arial"/>
                <a:cs typeface="Arial"/>
                <a:sym typeface="Arial"/>
              </a:rPr>
              <a:t>, </a:t>
            </a:r>
            <a:r>
              <a:rPr b="1" i="0" lang="en-US" sz="2200" u="none" cap="none" strike="noStrike">
                <a:solidFill>
                  <a:srgbClr val="00B050"/>
                </a:solidFill>
                <a:latin typeface="Arial"/>
                <a:ea typeface="Arial"/>
                <a:cs typeface="Arial"/>
                <a:sym typeface="Arial"/>
              </a:rPr>
              <a:t>mymodule.PI</a:t>
            </a:r>
            <a:r>
              <a:rPr b="0" i="0" lang="en-US" sz="2200" u="none" cap="none" strike="noStrike">
                <a:solidFill>
                  <a:srgbClr val="A9B7C6"/>
                </a:solidFill>
                <a:latin typeface="Arial"/>
                <a:ea typeface="Arial"/>
                <a:cs typeface="Arial"/>
                <a:sym typeface="Arial"/>
              </a:rPr>
              <a:t>)</a:t>
            </a:r>
            <a:endParaRPr b="0" i="0" sz="2200" u="none" cap="none" strike="noStrike">
              <a:solidFill>
                <a:schemeClr val="dk1"/>
              </a:solidFill>
              <a:latin typeface="Arial"/>
              <a:ea typeface="Arial"/>
              <a:cs typeface="Arial"/>
              <a:sym typeface="Arial"/>
            </a:endParaRPr>
          </a:p>
        </p:txBody>
      </p:sp>
      <p:sp>
        <p:nvSpPr>
          <p:cNvPr id="566" name="Google Shape;566;p27"/>
          <p:cNvSpPr/>
          <p:nvPr/>
        </p:nvSpPr>
        <p:spPr>
          <a:xfrm>
            <a:off x="6669176" y="4000798"/>
            <a:ext cx="4996349" cy="461217"/>
          </a:xfrm>
          <a:prstGeom prst="rect">
            <a:avLst/>
          </a:prstGeom>
          <a:solidFill>
            <a:schemeClr val="lt2"/>
          </a:solid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myprogram.py</a:t>
            </a:r>
            <a:endParaRPr sz="2200">
              <a:solidFill>
                <a:srgbClr val="0070C0"/>
              </a:solidFill>
              <a:latin typeface="Arial"/>
              <a:ea typeface="Arial"/>
              <a:cs typeface="Arial"/>
              <a:sym typeface="Arial"/>
            </a:endParaRPr>
          </a:p>
        </p:txBody>
      </p:sp>
      <p:sp>
        <p:nvSpPr>
          <p:cNvPr id="567" name="Google Shape;567;p27"/>
          <p:cNvSpPr/>
          <p:nvPr/>
        </p:nvSpPr>
        <p:spPr>
          <a:xfrm>
            <a:off x="6669175" y="4466014"/>
            <a:ext cx="4996349" cy="1785104"/>
          </a:xfrm>
          <a:prstGeom prst="rect">
            <a:avLst/>
          </a:prstGeom>
          <a:noFill/>
          <a:ln cap="flat" cmpd="sng" w="9525">
            <a:solidFill>
              <a:srgbClr val="AEABAB"/>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7832"/>
              </a:buClr>
              <a:buSzPts val="2200"/>
              <a:buFont typeface="Arial"/>
              <a:buNone/>
            </a:pPr>
            <a:r>
              <a:rPr b="1" i="0" lang="en-US" sz="2200" u="none" cap="none" strike="noStrike">
                <a:solidFill>
                  <a:srgbClr val="CC7832"/>
                </a:solidFill>
                <a:latin typeface="Arial"/>
                <a:ea typeface="Arial"/>
                <a:cs typeface="Arial"/>
                <a:sym typeface="Arial"/>
              </a:rPr>
              <a:t>import </a:t>
            </a:r>
            <a:r>
              <a:rPr b="1" i="0" lang="en-US" sz="2200" u="none" cap="none" strike="noStrike">
                <a:solidFill>
                  <a:srgbClr val="00B050"/>
                </a:solidFill>
                <a:latin typeface="Arial"/>
                <a:ea typeface="Arial"/>
                <a:cs typeface="Arial"/>
                <a:sym typeface="Arial"/>
              </a:rPr>
              <a:t>mymodule as</a:t>
            </a:r>
            <a:r>
              <a:rPr b="1" i="0" lang="en-US" sz="2200" u="none" cap="none" strike="noStrike">
                <a:solidFill>
                  <a:srgbClr val="00B050"/>
                </a:solidFill>
                <a:latin typeface="Arial"/>
                <a:ea typeface="Arial"/>
                <a:cs typeface="Arial"/>
                <a:sym typeface="Arial"/>
              </a:rPr>
              <a:t> </a:t>
            </a:r>
            <a:r>
              <a:rPr b="1" i="0" lang="en-US" sz="2200" u="none" cap="none" strike="noStrike">
                <a:solidFill>
                  <a:srgbClr val="FF0000"/>
                </a:solidFill>
                <a:latin typeface="Arial"/>
                <a:ea typeface="Arial"/>
                <a:cs typeface="Arial"/>
                <a:sym typeface="Arial"/>
              </a:rPr>
              <a:t>m</a:t>
            </a:r>
            <a:br>
              <a:rPr b="1" i="0" lang="en-US" sz="2200" u="none" cap="none" strike="noStrike">
                <a:solidFill>
                  <a:srgbClr val="A9B7C6"/>
                </a:solidFill>
                <a:latin typeface="Arial"/>
                <a:ea typeface="Arial"/>
                <a:cs typeface="Arial"/>
                <a:sym typeface="Arial"/>
              </a:rPr>
            </a:br>
            <a:r>
              <a:rPr b="0" i="0" lang="en-US" sz="2200" u="none" cap="none" strike="noStrike">
                <a:solidFill>
                  <a:srgbClr val="005064"/>
                </a:solidFill>
                <a:latin typeface="Arial"/>
                <a:ea typeface="Arial"/>
                <a:cs typeface="Arial"/>
                <a:sym typeface="Arial"/>
              </a:rPr>
              <a:t>a = 3</a:t>
            </a:r>
            <a:br>
              <a:rPr b="0" i="0" lang="en-US" sz="2200" u="none" cap="none" strike="noStrike">
                <a:solidFill>
                  <a:srgbClr val="005064"/>
                </a:solidFill>
                <a:latin typeface="Arial"/>
                <a:ea typeface="Arial"/>
                <a:cs typeface="Arial"/>
                <a:sym typeface="Arial"/>
              </a:rPr>
            </a:br>
            <a:r>
              <a:rPr b="0" i="0" lang="en-US" sz="2200" u="none" cap="none" strike="noStrike">
                <a:solidFill>
                  <a:srgbClr val="005064"/>
                </a:solidFill>
                <a:latin typeface="Arial"/>
                <a:ea typeface="Arial"/>
                <a:cs typeface="Arial"/>
                <a:sym typeface="Arial"/>
              </a:rPr>
              <a:t>b = 5</a:t>
            </a:r>
            <a:br>
              <a:rPr b="0" i="0" lang="en-US" sz="2200" u="none" cap="none" strike="noStrike">
                <a:solidFill>
                  <a:srgbClr val="005064"/>
                </a:solidFill>
                <a:latin typeface="Arial"/>
                <a:ea typeface="Arial"/>
                <a:cs typeface="Arial"/>
                <a:sym typeface="Arial"/>
              </a:rPr>
            </a:br>
            <a:r>
              <a:rPr b="0" i="0" lang="en-US" sz="2200" u="none" cap="none" strike="noStrike">
                <a:solidFill>
                  <a:srgbClr val="8888C6"/>
                </a:solidFill>
                <a:latin typeface="Arial"/>
                <a:ea typeface="Arial"/>
                <a:cs typeface="Arial"/>
                <a:sym typeface="Arial"/>
              </a:rPr>
              <a:t>print</a:t>
            </a:r>
            <a:r>
              <a:rPr b="0" i="0" lang="en-US" sz="2200" u="none" cap="none" strike="noStrike">
                <a:solidFill>
                  <a:srgbClr val="A9B7C6"/>
                </a:solidFill>
                <a:latin typeface="Arial"/>
                <a:ea typeface="Arial"/>
                <a:cs typeface="Arial"/>
                <a:sym typeface="Arial"/>
              </a:rPr>
              <a:t>(</a:t>
            </a:r>
            <a:r>
              <a:rPr b="0" i="0" lang="en-US" sz="2200" u="none" cap="none" strike="noStrike">
                <a:solidFill>
                  <a:srgbClr val="6A8759"/>
                </a:solidFill>
                <a:latin typeface="Arial"/>
                <a:ea typeface="Arial"/>
                <a:cs typeface="Arial"/>
                <a:sym typeface="Arial"/>
              </a:rPr>
              <a:t>"Tong = “</a:t>
            </a:r>
            <a:r>
              <a:rPr b="0" i="0" lang="en-US" sz="2200" u="none" cap="none" strike="noStrike">
                <a:solidFill>
                  <a:srgbClr val="CC7832"/>
                </a:solidFill>
                <a:latin typeface="Arial"/>
                <a:ea typeface="Arial"/>
                <a:cs typeface="Arial"/>
                <a:sym typeface="Arial"/>
              </a:rPr>
              <a:t>, </a:t>
            </a:r>
            <a:r>
              <a:rPr b="1" i="0" lang="en-US" sz="2200" u="none" cap="none" strike="noStrike">
                <a:solidFill>
                  <a:srgbClr val="FF0000"/>
                </a:solidFill>
                <a:latin typeface="Arial"/>
                <a:ea typeface="Arial"/>
                <a:cs typeface="Arial"/>
                <a:sym typeface="Arial"/>
              </a:rPr>
              <a:t>m</a:t>
            </a:r>
            <a:r>
              <a:rPr b="1" i="0" lang="en-US" sz="2200" u="none" cap="none" strike="noStrike">
                <a:solidFill>
                  <a:srgbClr val="00B050"/>
                </a:solidFill>
                <a:latin typeface="Arial"/>
                <a:ea typeface="Arial"/>
                <a:cs typeface="Arial"/>
                <a:sym typeface="Arial"/>
              </a:rPr>
              <a:t>.add</a:t>
            </a:r>
            <a:r>
              <a:rPr b="0" i="0" lang="en-US" sz="2200" u="none" cap="none" strike="noStrike">
                <a:solidFill>
                  <a:srgbClr val="A9B7C6"/>
                </a:solidFill>
                <a:latin typeface="Arial"/>
                <a:ea typeface="Arial"/>
                <a:cs typeface="Arial"/>
                <a:sym typeface="Arial"/>
              </a:rPr>
              <a:t>(a</a:t>
            </a:r>
            <a:r>
              <a:rPr b="0" i="0" lang="en-US" sz="2200" u="none" cap="none" strike="noStrike">
                <a:solidFill>
                  <a:srgbClr val="CC7832"/>
                </a:solidFill>
                <a:latin typeface="Arial"/>
                <a:ea typeface="Arial"/>
                <a:cs typeface="Arial"/>
                <a:sym typeface="Arial"/>
              </a:rPr>
              <a:t>, </a:t>
            </a:r>
            <a:r>
              <a:rPr b="0" i="0" lang="en-US" sz="2200" u="none" cap="none" strike="noStrike">
                <a:solidFill>
                  <a:srgbClr val="A9B7C6"/>
                </a:solidFill>
                <a:latin typeface="Arial"/>
                <a:ea typeface="Arial"/>
                <a:cs typeface="Arial"/>
                <a:sym typeface="Arial"/>
              </a:rPr>
              <a:t>b))</a:t>
            </a:r>
            <a:br>
              <a:rPr b="0" i="0" lang="en-US" sz="2200" u="none" cap="none" strike="noStrike">
                <a:solidFill>
                  <a:srgbClr val="A9B7C6"/>
                </a:solidFill>
                <a:latin typeface="Arial"/>
                <a:ea typeface="Arial"/>
                <a:cs typeface="Arial"/>
                <a:sym typeface="Arial"/>
              </a:rPr>
            </a:br>
            <a:r>
              <a:rPr b="0" i="0" lang="en-US" sz="2200" u="none" cap="none" strike="noStrike">
                <a:solidFill>
                  <a:srgbClr val="8888C6"/>
                </a:solidFill>
                <a:latin typeface="Arial"/>
                <a:ea typeface="Arial"/>
                <a:cs typeface="Arial"/>
                <a:sym typeface="Arial"/>
              </a:rPr>
              <a:t>print</a:t>
            </a:r>
            <a:r>
              <a:rPr b="0" i="0" lang="en-US" sz="2200" u="none" cap="none" strike="noStrike">
                <a:solidFill>
                  <a:srgbClr val="A9B7C6"/>
                </a:solidFill>
                <a:latin typeface="Arial"/>
                <a:ea typeface="Arial"/>
                <a:cs typeface="Arial"/>
                <a:sym typeface="Arial"/>
              </a:rPr>
              <a:t>(</a:t>
            </a:r>
            <a:r>
              <a:rPr b="0" i="0" lang="en-US" sz="2200" u="none" cap="none" strike="noStrike">
                <a:solidFill>
                  <a:srgbClr val="6A8759"/>
                </a:solidFill>
                <a:latin typeface="Arial"/>
                <a:ea typeface="Arial"/>
                <a:cs typeface="Arial"/>
                <a:sym typeface="Arial"/>
              </a:rPr>
              <a:t>"PI   = "</a:t>
            </a:r>
            <a:r>
              <a:rPr b="0" i="0" lang="en-US" sz="2200" u="none" cap="none" strike="noStrike">
                <a:solidFill>
                  <a:srgbClr val="CC7832"/>
                </a:solidFill>
                <a:latin typeface="Arial"/>
                <a:ea typeface="Arial"/>
                <a:cs typeface="Arial"/>
                <a:sym typeface="Arial"/>
              </a:rPr>
              <a:t>, </a:t>
            </a:r>
            <a:r>
              <a:rPr b="1" i="0" lang="en-US" sz="2200" u="none" cap="none" strike="noStrike">
                <a:solidFill>
                  <a:srgbClr val="FF0000"/>
                </a:solidFill>
                <a:latin typeface="Arial"/>
                <a:ea typeface="Arial"/>
                <a:cs typeface="Arial"/>
                <a:sym typeface="Arial"/>
              </a:rPr>
              <a:t>m</a:t>
            </a:r>
            <a:r>
              <a:rPr b="1" i="0" lang="en-US" sz="2200" u="none" cap="none" strike="noStrike">
                <a:solidFill>
                  <a:srgbClr val="00B050"/>
                </a:solidFill>
                <a:latin typeface="Arial"/>
                <a:ea typeface="Arial"/>
                <a:cs typeface="Arial"/>
                <a:sym typeface="Arial"/>
              </a:rPr>
              <a:t>.PI</a:t>
            </a:r>
            <a:r>
              <a:rPr b="0" i="0" lang="en-US" sz="2200" u="none" cap="none" strike="noStrike">
                <a:solidFill>
                  <a:srgbClr val="A9B7C6"/>
                </a:solidFill>
                <a:latin typeface="Arial"/>
                <a:ea typeface="Arial"/>
                <a:cs typeface="Arial"/>
                <a:sym typeface="Arial"/>
              </a:rPr>
              <a:t>)</a:t>
            </a:r>
            <a:endParaRPr b="0" i="0" sz="2200" u="none" cap="none" strike="noStrike">
              <a:solidFill>
                <a:schemeClr val="dk1"/>
              </a:solidFill>
              <a:latin typeface="Arial"/>
              <a:ea typeface="Arial"/>
              <a:cs typeface="Arial"/>
              <a:sym typeface="Arial"/>
            </a:endParaRPr>
          </a:p>
        </p:txBody>
      </p:sp>
      <p:sp>
        <p:nvSpPr>
          <p:cNvPr id="568" name="Google Shape;568;p27"/>
          <p:cNvSpPr/>
          <p:nvPr/>
        </p:nvSpPr>
        <p:spPr>
          <a:xfrm>
            <a:off x="2359882" y="4369088"/>
            <a:ext cx="4014000" cy="90486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200"/>
              <a:buFont typeface="Noto Sans Symbols"/>
              <a:buChar char="✍"/>
            </a:pPr>
            <a:r>
              <a:rPr lang="en-US" sz="2200">
                <a:solidFill>
                  <a:srgbClr val="005064"/>
                </a:solidFill>
                <a:latin typeface="Arial"/>
                <a:ea typeface="Arial"/>
                <a:cs typeface="Arial"/>
                <a:sym typeface="Arial"/>
              </a:rPr>
              <a:t>Để xem trong module có chứa những gì, ta dùng </a:t>
            </a:r>
            <a:r>
              <a:rPr b="1" lang="en-US" sz="2200">
                <a:solidFill>
                  <a:srgbClr val="005064"/>
                </a:solidFill>
                <a:latin typeface="Arial"/>
                <a:ea typeface="Arial"/>
                <a:cs typeface="Arial"/>
                <a:sym typeface="Arial"/>
              </a:rPr>
              <a:t>dir</a:t>
            </a:r>
            <a:r>
              <a:rPr lang="en-US" sz="2200">
                <a:solidFill>
                  <a:srgbClr val="005064"/>
                </a:solidFill>
                <a:latin typeface="Arial"/>
                <a:ea typeface="Arial"/>
                <a:cs typeface="Arial"/>
                <a:sym typeface="Arial"/>
              </a:rPr>
              <a:t>:</a:t>
            </a:r>
            <a:endParaRPr sz="2200">
              <a:solidFill>
                <a:srgbClr val="005064"/>
              </a:solidFill>
              <a:latin typeface="Arial"/>
              <a:ea typeface="Arial"/>
              <a:cs typeface="Arial"/>
              <a:sym typeface="Arial"/>
            </a:endParaRPr>
          </a:p>
        </p:txBody>
      </p:sp>
      <p:sp>
        <p:nvSpPr>
          <p:cNvPr id="569" name="Google Shape;569;p27"/>
          <p:cNvSpPr/>
          <p:nvPr/>
        </p:nvSpPr>
        <p:spPr>
          <a:xfrm>
            <a:off x="2681392" y="5337869"/>
            <a:ext cx="3692490" cy="904863"/>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200">
                <a:solidFill>
                  <a:srgbClr val="005064"/>
                </a:solidFill>
                <a:latin typeface="Arial"/>
                <a:ea typeface="Arial"/>
                <a:cs typeface="Arial"/>
                <a:sym typeface="Arial"/>
              </a:rPr>
              <a:t>import</a:t>
            </a:r>
            <a:r>
              <a:rPr lang="en-US" sz="2200">
                <a:solidFill>
                  <a:srgbClr val="005064"/>
                </a:solidFill>
                <a:latin typeface="Arial"/>
                <a:ea typeface="Arial"/>
                <a:cs typeface="Arial"/>
                <a:sym typeface="Arial"/>
              </a:rPr>
              <a:t> mymodule as m</a:t>
            </a:r>
            <a:endParaRPr/>
          </a:p>
          <a:p>
            <a:pPr indent="0" lvl="0" marL="0" marR="0" rtl="0" algn="just">
              <a:lnSpc>
                <a:spcPct val="120000"/>
              </a:lnSpc>
              <a:spcBef>
                <a:spcPts val="0"/>
              </a:spcBef>
              <a:spcAft>
                <a:spcPts val="0"/>
              </a:spcAft>
              <a:buNone/>
            </a:pPr>
            <a:r>
              <a:rPr b="1" lang="en-US" sz="2200">
                <a:solidFill>
                  <a:srgbClr val="005064"/>
                </a:solidFill>
                <a:latin typeface="Arial"/>
                <a:ea typeface="Arial"/>
                <a:cs typeface="Arial"/>
                <a:sym typeface="Arial"/>
              </a:rPr>
              <a:t>print</a:t>
            </a:r>
            <a:r>
              <a:rPr lang="en-US" sz="2200">
                <a:solidFill>
                  <a:srgbClr val="005064"/>
                </a:solidFill>
                <a:latin typeface="Arial"/>
                <a:ea typeface="Arial"/>
                <a:cs typeface="Arial"/>
                <a:sym typeface="Arial"/>
              </a:rPr>
              <a:t>(</a:t>
            </a:r>
            <a:r>
              <a:rPr b="1" lang="en-US" sz="2200">
                <a:solidFill>
                  <a:srgbClr val="00B050"/>
                </a:solidFill>
                <a:latin typeface="Arial"/>
                <a:ea typeface="Arial"/>
                <a:cs typeface="Arial"/>
                <a:sym typeface="Arial"/>
              </a:rPr>
              <a:t>dir</a:t>
            </a:r>
            <a:r>
              <a:rPr lang="en-US" sz="2200">
                <a:solidFill>
                  <a:srgbClr val="005064"/>
                </a:solidFill>
                <a:latin typeface="Arial"/>
                <a:ea typeface="Arial"/>
                <a:cs typeface="Arial"/>
                <a:sym typeface="Arial"/>
              </a:rPr>
              <a:t>(m))</a:t>
            </a:r>
            <a:endParaRPr sz="2200">
              <a:solidFill>
                <a:srgbClr val="00506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2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6" name="Google Shape;576;p2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577" name="Google Shape;577;p2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2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79" name="Google Shape;579;p2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580" name="Google Shape;580;p2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81" name="Google Shape;581;p2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582" name="Google Shape;582;p2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583" name="Google Shape;583;p28"/>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584" name="Google Shape;584;p28"/>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modules </a:t>
            </a:r>
            <a:endParaRPr/>
          </a:p>
        </p:txBody>
      </p:sp>
      <p:sp>
        <p:nvSpPr>
          <p:cNvPr id="585" name="Google Shape;585;p28"/>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586" name="Google Shape;586;p28"/>
          <p:cNvSpPr/>
          <p:nvPr/>
        </p:nvSpPr>
        <p:spPr>
          <a:xfrm>
            <a:off x="2557941" y="961164"/>
            <a:ext cx="8858204" cy="55412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from/ import</a:t>
            </a:r>
            <a:endParaRPr/>
          </a:p>
        </p:txBody>
      </p:sp>
      <p:sp>
        <p:nvSpPr>
          <p:cNvPr id="587" name="Google Shape;587;p28"/>
          <p:cNvSpPr/>
          <p:nvPr/>
        </p:nvSpPr>
        <p:spPr>
          <a:xfrm>
            <a:off x="2547438" y="1846001"/>
            <a:ext cx="3829004" cy="461217"/>
          </a:xfrm>
          <a:prstGeom prst="rect">
            <a:avLst/>
          </a:prstGeom>
          <a:solidFill>
            <a:schemeClr val="lt2"/>
          </a:solid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mymodule.py</a:t>
            </a:r>
            <a:endParaRPr sz="2200">
              <a:solidFill>
                <a:srgbClr val="0070C0"/>
              </a:solidFill>
              <a:latin typeface="Arial"/>
              <a:ea typeface="Arial"/>
              <a:cs typeface="Arial"/>
              <a:sym typeface="Arial"/>
            </a:endParaRPr>
          </a:p>
        </p:txBody>
      </p:sp>
      <p:sp>
        <p:nvSpPr>
          <p:cNvPr id="588" name="Google Shape;588;p28"/>
          <p:cNvSpPr/>
          <p:nvPr/>
        </p:nvSpPr>
        <p:spPr>
          <a:xfrm>
            <a:off x="6658674" y="1846001"/>
            <a:ext cx="4996349" cy="461217"/>
          </a:xfrm>
          <a:prstGeom prst="rect">
            <a:avLst/>
          </a:prstGeom>
          <a:solidFill>
            <a:schemeClr val="lt2"/>
          </a:solid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myprogram.py</a:t>
            </a:r>
            <a:endParaRPr sz="2200">
              <a:solidFill>
                <a:srgbClr val="0070C0"/>
              </a:solidFill>
              <a:latin typeface="Arial"/>
              <a:ea typeface="Arial"/>
              <a:cs typeface="Arial"/>
              <a:sym typeface="Arial"/>
            </a:endParaRPr>
          </a:p>
        </p:txBody>
      </p:sp>
      <p:sp>
        <p:nvSpPr>
          <p:cNvPr id="589" name="Google Shape;589;p28"/>
          <p:cNvSpPr/>
          <p:nvPr/>
        </p:nvSpPr>
        <p:spPr>
          <a:xfrm>
            <a:off x="2557941" y="2337343"/>
            <a:ext cx="3805438" cy="1785104"/>
          </a:xfrm>
          <a:prstGeom prst="rect">
            <a:avLst/>
          </a:prstGeom>
          <a:noFill/>
          <a:ln cap="flat" cmpd="sng" w="9525">
            <a:solidFill>
              <a:srgbClr val="AEABAB"/>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B050"/>
              </a:buClr>
              <a:buSzPts val="2200"/>
              <a:buFont typeface="Arial"/>
              <a:buNone/>
            </a:pPr>
            <a:r>
              <a:rPr b="1" i="0" lang="en-US" sz="2200" u="none" cap="none" strike="noStrike">
                <a:solidFill>
                  <a:srgbClr val="00B050"/>
                </a:solidFill>
                <a:latin typeface="Arial"/>
                <a:ea typeface="Arial"/>
                <a:cs typeface="Arial"/>
                <a:sym typeface="Arial"/>
              </a:rPr>
              <a:t>PI</a:t>
            </a:r>
            <a:r>
              <a:rPr b="0" i="0" lang="en-US" sz="2200" u="none" cap="none" strike="noStrike">
                <a:solidFill>
                  <a:srgbClr val="00B050"/>
                </a:solidFill>
                <a:latin typeface="Arial"/>
                <a:ea typeface="Arial"/>
                <a:cs typeface="Arial"/>
                <a:sym typeface="Arial"/>
              </a:rPr>
              <a:t> = 3.14</a:t>
            </a:r>
            <a:br>
              <a:rPr b="0" i="0" lang="en-US" sz="2200" u="none" cap="none" strike="noStrike">
                <a:solidFill>
                  <a:srgbClr val="00B050"/>
                </a:solidFill>
                <a:latin typeface="Arial"/>
                <a:ea typeface="Arial"/>
                <a:cs typeface="Arial"/>
                <a:sym typeface="Arial"/>
              </a:rPr>
            </a:br>
            <a:br>
              <a:rPr b="0" i="0" lang="en-US" sz="2200" u="none" cap="none" strike="noStrike">
                <a:solidFill>
                  <a:srgbClr val="00B050"/>
                </a:solidFill>
                <a:latin typeface="Arial"/>
                <a:ea typeface="Arial"/>
                <a:cs typeface="Arial"/>
                <a:sym typeface="Arial"/>
              </a:rPr>
            </a:br>
            <a:br>
              <a:rPr b="0" i="0" lang="en-US" sz="2200" u="none" cap="none" strike="noStrike">
                <a:solidFill>
                  <a:srgbClr val="00B050"/>
                </a:solidFill>
                <a:latin typeface="Arial"/>
                <a:ea typeface="Arial"/>
                <a:cs typeface="Arial"/>
                <a:sym typeface="Arial"/>
              </a:rPr>
            </a:br>
            <a:r>
              <a:rPr b="1" i="0" lang="en-US" sz="2200" u="none" cap="none" strike="noStrike">
                <a:solidFill>
                  <a:srgbClr val="00B050"/>
                </a:solidFill>
                <a:latin typeface="Arial"/>
                <a:ea typeface="Arial"/>
                <a:cs typeface="Arial"/>
                <a:sym typeface="Arial"/>
              </a:rPr>
              <a:t>def add</a:t>
            </a:r>
            <a:r>
              <a:rPr b="0" i="0" lang="en-US" sz="2200" u="none" cap="none" strike="noStrike">
                <a:solidFill>
                  <a:srgbClr val="00B050"/>
                </a:solidFill>
                <a:latin typeface="Arial"/>
                <a:ea typeface="Arial"/>
                <a:cs typeface="Arial"/>
                <a:sym typeface="Arial"/>
              </a:rPr>
              <a:t>(a, b):</a:t>
            </a:r>
            <a:br>
              <a:rPr b="0" i="0" lang="en-US" sz="2200" u="none" cap="none" strike="noStrike">
                <a:solidFill>
                  <a:srgbClr val="00B050"/>
                </a:solidFill>
                <a:latin typeface="Arial"/>
                <a:ea typeface="Arial"/>
                <a:cs typeface="Arial"/>
                <a:sym typeface="Arial"/>
              </a:rPr>
            </a:br>
            <a:r>
              <a:rPr b="0" i="0" lang="en-US" sz="2200" u="none" cap="none" strike="noStrike">
                <a:solidFill>
                  <a:srgbClr val="00B050"/>
                </a:solidFill>
                <a:latin typeface="Arial"/>
                <a:ea typeface="Arial"/>
                <a:cs typeface="Arial"/>
                <a:sym typeface="Arial"/>
              </a:rPr>
              <a:t>    return a + b</a:t>
            </a:r>
            <a:endParaRPr/>
          </a:p>
        </p:txBody>
      </p:sp>
      <p:sp>
        <p:nvSpPr>
          <p:cNvPr id="590" name="Google Shape;590;p28"/>
          <p:cNvSpPr/>
          <p:nvPr/>
        </p:nvSpPr>
        <p:spPr>
          <a:xfrm>
            <a:off x="6658673" y="2337343"/>
            <a:ext cx="4996349" cy="2123658"/>
          </a:xfrm>
          <a:prstGeom prst="rect">
            <a:avLst/>
          </a:prstGeom>
          <a:noFill/>
          <a:ln cap="flat" cmpd="sng" w="9525">
            <a:solidFill>
              <a:srgbClr val="AEABAB"/>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7832"/>
              </a:buClr>
              <a:buSzPts val="2200"/>
              <a:buFont typeface="Arial"/>
              <a:buNone/>
            </a:pPr>
            <a:r>
              <a:rPr b="1" i="0" lang="en-US" sz="2200" u="none" cap="none" strike="noStrike">
                <a:solidFill>
                  <a:srgbClr val="CC7832"/>
                </a:solidFill>
                <a:latin typeface="Arial"/>
                <a:ea typeface="Arial"/>
                <a:cs typeface="Arial"/>
                <a:sym typeface="Arial"/>
              </a:rPr>
              <a:t>from </a:t>
            </a:r>
            <a:r>
              <a:rPr b="1" i="0" lang="en-US" sz="2200" u="none" cap="none" strike="noStrike">
                <a:solidFill>
                  <a:srgbClr val="00B050"/>
                </a:solidFill>
                <a:latin typeface="Arial"/>
                <a:ea typeface="Arial"/>
                <a:cs typeface="Arial"/>
                <a:sym typeface="Arial"/>
              </a:rPr>
              <a:t>mymodule import</a:t>
            </a:r>
            <a:r>
              <a:rPr b="1" i="0" lang="en-US" sz="2200" u="none" cap="none" strike="noStrike">
                <a:solidFill>
                  <a:srgbClr val="00B050"/>
                </a:solidFill>
                <a:latin typeface="Arial"/>
                <a:ea typeface="Arial"/>
                <a:cs typeface="Arial"/>
                <a:sym typeface="Arial"/>
              </a:rPr>
              <a:t> add</a:t>
            </a:r>
            <a:endParaRPr/>
          </a:p>
          <a:p>
            <a:pPr indent="0" lvl="0" marL="0" marR="0" rtl="0" algn="l">
              <a:spcBef>
                <a:spcPts val="0"/>
              </a:spcBef>
              <a:spcAft>
                <a:spcPts val="0"/>
              </a:spcAft>
              <a:buNone/>
            </a:pPr>
            <a:r>
              <a:rPr b="1" lang="en-US" sz="2200">
                <a:solidFill>
                  <a:srgbClr val="CC7832"/>
                </a:solidFill>
                <a:latin typeface="Arial"/>
                <a:ea typeface="Arial"/>
                <a:cs typeface="Arial"/>
                <a:sym typeface="Arial"/>
              </a:rPr>
              <a:t>from </a:t>
            </a:r>
            <a:r>
              <a:rPr b="1" lang="en-US" sz="2200">
                <a:solidFill>
                  <a:srgbClr val="00B050"/>
                </a:solidFill>
                <a:latin typeface="Arial"/>
                <a:ea typeface="Arial"/>
                <a:cs typeface="Arial"/>
                <a:sym typeface="Arial"/>
              </a:rPr>
              <a:t>mymodule import PI as P</a:t>
            </a:r>
            <a:endParaRPr b="1" sz="2200">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5064"/>
              </a:buClr>
              <a:buSzPts val="2200"/>
              <a:buFont typeface="Arial"/>
              <a:buNone/>
            </a:pPr>
            <a:r>
              <a:rPr b="0" i="0" lang="en-US" sz="2200" u="none" cap="none" strike="noStrike">
                <a:solidFill>
                  <a:srgbClr val="005064"/>
                </a:solidFill>
                <a:latin typeface="Arial"/>
                <a:ea typeface="Arial"/>
                <a:cs typeface="Arial"/>
                <a:sym typeface="Arial"/>
              </a:rPr>
              <a:t>a = 3</a:t>
            </a:r>
            <a:br>
              <a:rPr b="0" i="0" lang="en-US" sz="2200" u="none" cap="none" strike="noStrike">
                <a:solidFill>
                  <a:srgbClr val="005064"/>
                </a:solidFill>
                <a:latin typeface="Arial"/>
                <a:ea typeface="Arial"/>
                <a:cs typeface="Arial"/>
                <a:sym typeface="Arial"/>
              </a:rPr>
            </a:br>
            <a:r>
              <a:rPr b="0" i="0" lang="en-US" sz="2200" u="none" cap="none" strike="noStrike">
                <a:solidFill>
                  <a:srgbClr val="005064"/>
                </a:solidFill>
                <a:latin typeface="Arial"/>
                <a:ea typeface="Arial"/>
                <a:cs typeface="Arial"/>
                <a:sym typeface="Arial"/>
              </a:rPr>
              <a:t>b = 5</a:t>
            </a:r>
            <a:br>
              <a:rPr b="0" i="0" lang="en-US" sz="2200" u="none" cap="none" strike="noStrike">
                <a:solidFill>
                  <a:srgbClr val="005064"/>
                </a:solidFill>
                <a:latin typeface="Arial"/>
                <a:ea typeface="Arial"/>
                <a:cs typeface="Arial"/>
                <a:sym typeface="Arial"/>
              </a:rPr>
            </a:br>
            <a:r>
              <a:rPr b="0" i="0" lang="en-US" sz="2200" u="none" cap="none" strike="noStrike">
                <a:solidFill>
                  <a:srgbClr val="8888C6"/>
                </a:solidFill>
                <a:latin typeface="Arial"/>
                <a:ea typeface="Arial"/>
                <a:cs typeface="Arial"/>
                <a:sym typeface="Arial"/>
              </a:rPr>
              <a:t>print</a:t>
            </a:r>
            <a:r>
              <a:rPr b="0" i="0" lang="en-US" sz="2200" u="none" cap="none" strike="noStrike">
                <a:solidFill>
                  <a:srgbClr val="A9B7C6"/>
                </a:solidFill>
                <a:latin typeface="Arial"/>
                <a:ea typeface="Arial"/>
                <a:cs typeface="Arial"/>
                <a:sym typeface="Arial"/>
              </a:rPr>
              <a:t>(</a:t>
            </a:r>
            <a:r>
              <a:rPr b="0" i="0" lang="en-US" sz="2200" u="none" cap="none" strike="noStrike">
                <a:solidFill>
                  <a:srgbClr val="6A8759"/>
                </a:solidFill>
                <a:latin typeface="Arial"/>
                <a:ea typeface="Arial"/>
                <a:cs typeface="Arial"/>
                <a:sym typeface="Arial"/>
              </a:rPr>
              <a:t>"Tong = “</a:t>
            </a:r>
            <a:r>
              <a:rPr b="0" i="0" lang="en-US" sz="2200" u="none" cap="none" strike="noStrike">
                <a:solidFill>
                  <a:srgbClr val="CC7832"/>
                </a:solidFill>
                <a:latin typeface="Arial"/>
                <a:ea typeface="Arial"/>
                <a:cs typeface="Arial"/>
                <a:sym typeface="Arial"/>
              </a:rPr>
              <a:t>, </a:t>
            </a:r>
            <a:r>
              <a:rPr b="1" i="0" lang="en-US" sz="2200" u="none" cap="none" strike="noStrike">
                <a:solidFill>
                  <a:srgbClr val="00B050"/>
                </a:solidFill>
                <a:latin typeface="Arial"/>
                <a:ea typeface="Arial"/>
                <a:cs typeface="Arial"/>
                <a:sym typeface="Arial"/>
              </a:rPr>
              <a:t>add</a:t>
            </a:r>
            <a:r>
              <a:rPr b="0" i="0" lang="en-US" sz="2200" u="none" cap="none" strike="noStrike">
                <a:solidFill>
                  <a:srgbClr val="A9B7C6"/>
                </a:solidFill>
                <a:latin typeface="Arial"/>
                <a:ea typeface="Arial"/>
                <a:cs typeface="Arial"/>
                <a:sym typeface="Arial"/>
              </a:rPr>
              <a:t>(a</a:t>
            </a:r>
            <a:r>
              <a:rPr b="0" i="0" lang="en-US" sz="2200" u="none" cap="none" strike="noStrike">
                <a:solidFill>
                  <a:srgbClr val="CC7832"/>
                </a:solidFill>
                <a:latin typeface="Arial"/>
                <a:ea typeface="Arial"/>
                <a:cs typeface="Arial"/>
                <a:sym typeface="Arial"/>
              </a:rPr>
              <a:t>, </a:t>
            </a:r>
            <a:r>
              <a:rPr b="0" i="0" lang="en-US" sz="2200" u="none" cap="none" strike="noStrike">
                <a:solidFill>
                  <a:srgbClr val="A9B7C6"/>
                </a:solidFill>
                <a:latin typeface="Arial"/>
                <a:ea typeface="Arial"/>
                <a:cs typeface="Arial"/>
                <a:sym typeface="Arial"/>
              </a:rPr>
              <a:t>b))</a:t>
            </a:r>
            <a:br>
              <a:rPr b="0" i="0" lang="en-US" sz="2200" u="none" cap="none" strike="noStrike">
                <a:solidFill>
                  <a:srgbClr val="A9B7C6"/>
                </a:solidFill>
                <a:latin typeface="Arial"/>
                <a:ea typeface="Arial"/>
                <a:cs typeface="Arial"/>
                <a:sym typeface="Arial"/>
              </a:rPr>
            </a:br>
            <a:r>
              <a:rPr b="0" i="0" lang="en-US" sz="2200" u="none" cap="none" strike="noStrike">
                <a:solidFill>
                  <a:srgbClr val="8888C6"/>
                </a:solidFill>
                <a:latin typeface="Arial"/>
                <a:ea typeface="Arial"/>
                <a:cs typeface="Arial"/>
                <a:sym typeface="Arial"/>
              </a:rPr>
              <a:t>print</a:t>
            </a:r>
            <a:r>
              <a:rPr b="0" i="0" lang="en-US" sz="2200" u="none" cap="none" strike="noStrike">
                <a:solidFill>
                  <a:srgbClr val="A9B7C6"/>
                </a:solidFill>
                <a:latin typeface="Arial"/>
                <a:ea typeface="Arial"/>
                <a:cs typeface="Arial"/>
                <a:sym typeface="Arial"/>
              </a:rPr>
              <a:t>(</a:t>
            </a:r>
            <a:r>
              <a:rPr b="0" i="0" lang="en-US" sz="2200" u="none" cap="none" strike="noStrike">
                <a:solidFill>
                  <a:srgbClr val="6A8759"/>
                </a:solidFill>
                <a:latin typeface="Arial"/>
                <a:ea typeface="Arial"/>
                <a:cs typeface="Arial"/>
                <a:sym typeface="Arial"/>
              </a:rPr>
              <a:t>"PI   = "</a:t>
            </a:r>
            <a:r>
              <a:rPr b="0" i="0" lang="en-US" sz="2200" u="none" cap="none" strike="noStrike">
                <a:solidFill>
                  <a:srgbClr val="CC7832"/>
                </a:solidFill>
                <a:latin typeface="Arial"/>
                <a:ea typeface="Arial"/>
                <a:cs typeface="Arial"/>
                <a:sym typeface="Arial"/>
              </a:rPr>
              <a:t>, </a:t>
            </a:r>
            <a:r>
              <a:rPr b="1" i="0" lang="en-US" sz="2200" u="none" cap="none" strike="noStrike">
                <a:solidFill>
                  <a:srgbClr val="00B050"/>
                </a:solidFill>
                <a:latin typeface="Arial"/>
                <a:ea typeface="Arial"/>
                <a:cs typeface="Arial"/>
                <a:sym typeface="Arial"/>
              </a:rPr>
              <a:t>P</a:t>
            </a:r>
            <a:r>
              <a:rPr b="0" i="0" lang="en-US" sz="2200" u="none" cap="none" strike="noStrike">
                <a:solidFill>
                  <a:srgbClr val="A9B7C6"/>
                </a:solidFill>
                <a:latin typeface="Arial"/>
                <a:ea typeface="Arial"/>
                <a:cs typeface="Arial"/>
                <a:sym typeface="Arial"/>
              </a:rPr>
              <a:t>)</a:t>
            </a:r>
            <a:endParaRPr b="0" i="0" sz="2200" u="none" cap="none" strike="noStrike">
              <a:solidFill>
                <a:schemeClr val="dk1"/>
              </a:solidFill>
              <a:latin typeface="Arial"/>
              <a:ea typeface="Arial"/>
              <a:cs typeface="Arial"/>
              <a:sym typeface="Arial"/>
            </a:endParaRPr>
          </a:p>
        </p:txBody>
      </p:sp>
      <p:sp>
        <p:nvSpPr>
          <p:cNvPr id="591" name="Google Shape;591;p28"/>
          <p:cNvSpPr/>
          <p:nvPr/>
        </p:nvSpPr>
        <p:spPr>
          <a:xfrm>
            <a:off x="3935812" y="5319946"/>
            <a:ext cx="5445722"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1800">
                <a:solidFill>
                  <a:srgbClr val="005064"/>
                </a:solidFill>
                <a:latin typeface="Calibri"/>
                <a:ea typeface="Calibri"/>
                <a:cs typeface="Calibri"/>
                <a:sym typeface="Calibri"/>
              </a:rPr>
              <a:t>from  </a:t>
            </a:r>
            <a:r>
              <a:rPr b="1" lang="en-US" sz="1800">
                <a:solidFill>
                  <a:srgbClr val="00B050"/>
                </a:solidFill>
                <a:latin typeface="Calibri"/>
                <a:ea typeface="Calibri"/>
                <a:cs typeface="Calibri"/>
                <a:sym typeface="Calibri"/>
              </a:rPr>
              <a:t>〈tên_module〉  </a:t>
            </a:r>
            <a:r>
              <a:rPr b="1" lang="en-US" sz="1800">
                <a:solidFill>
                  <a:srgbClr val="005064"/>
                </a:solidFill>
                <a:latin typeface="Calibri"/>
                <a:ea typeface="Calibri"/>
                <a:cs typeface="Calibri"/>
                <a:sym typeface="Calibri"/>
              </a:rPr>
              <a:t>import </a:t>
            </a:r>
            <a:r>
              <a:rPr b="1" lang="en-US" sz="1800">
                <a:solidFill>
                  <a:srgbClr val="00B050"/>
                </a:solidFill>
                <a:latin typeface="Calibri"/>
                <a:ea typeface="Calibri"/>
                <a:cs typeface="Calibri"/>
                <a:sym typeface="Calibri"/>
              </a:rPr>
              <a:t>〈tên〉  </a:t>
            </a:r>
            <a:r>
              <a:rPr b="1" lang="en-US" sz="1800">
                <a:solidFill>
                  <a:srgbClr val="005064"/>
                </a:solidFill>
                <a:latin typeface="Calibri"/>
                <a:ea typeface="Calibri"/>
                <a:cs typeface="Calibri"/>
                <a:sym typeface="Calibri"/>
              </a:rPr>
              <a:t>[as   </a:t>
            </a:r>
            <a:r>
              <a:rPr b="1" lang="en-US" sz="1800">
                <a:solidFill>
                  <a:srgbClr val="00B050"/>
                </a:solidFill>
                <a:latin typeface="Calibri"/>
                <a:ea typeface="Calibri"/>
                <a:cs typeface="Calibri"/>
                <a:sym typeface="Calibri"/>
              </a:rPr>
              <a:t>〈bí_danh〉</a:t>
            </a:r>
            <a:r>
              <a:rPr b="1" lang="en-US" sz="1800">
                <a:solidFill>
                  <a:srgbClr val="005064"/>
                </a:solidFill>
                <a:latin typeface="Calibri"/>
                <a:ea typeface="Calibri"/>
                <a:cs typeface="Calibri"/>
                <a:sym typeface="Calibri"/>
              </a:rPr>
              <a:t>]</a:t>
            </a:r>
            <a:endParaRPr b="1" sz="1800">
              <a:solidFill>
                <a:srgbClr val="005064"/>
              </a:solidFill>
              <a:latin typeface="Arial"/>
              <a:ea typeface="Arial"/>
              <a:cs typeface="Arial"/>
              <a:sym typeface="Arial"/>
            </a:endParaRPr>
          </a:p>
        </p:txBody>
      </p:sp>
      <p:sp>
        <p:nvSpPr>
          <p:cNvPr id="592" name="Google Shape;592;p28"/>
          <p:cNvSpPr/>
          <p:nvPr/>
        </p:nvSpPr>
        <p:spPr>
          <a:xfrm>
            <a:off x="2422973" y="4888802"/>
            <a:ext cx="4564070" cy="394210"/>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20000"/>
              </a:lnSpc>
              <a:spcBef>
                <a:spcPts val="0"/>
              </a:spcBef>
              <a:spcAft>
                <a:spcPts val="0"/>
              </a:spcAft>
              <a:buClr>
                <a:srgbClr val="0070C0"/>
              </a:buClr>
              <a:buSzPts val="1800"/>
              <a:buFont typeface="Courier New"/>
              <a:buChar char="o"/>
            </a:pPr>
            <a:r>
              <a:rPr b="1" lang="en-US" sz="1800">
                <a:solidFill>
                  <a:srgbClr val="0070C0"/>
                </a:solidFill>
                <a:latin typeface="Arial"/>
                <a:ea typeface="Arial"/>
                <a:cs typeface="Arial"/>
                <a:sym typeface="Arial"/>
              </a:rPr>
              <a:t>Chỉ import một vài thứ trong module:</a:t>
            </a:r>
            <a:endParaRPr b="1" sz="1800">
              <a:solidFill>
                <a:srgbClr val="0070C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8" name="Google Shape;598;p2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 name="Google Shape;599;p2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600" name="Google Shape;600;p2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2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02" name="Google Shape;602;p2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603" name="Google Shape;603;p2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04" name="Google Shape;604;p2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605" name="Google Shape;605;p2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606" name="Google Shape;606;p29"/>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607" name="Google Shape;607;p29"/>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modules </a:t>
            </a:r>
            <a:endParaRPr/>
          </a:p>
        </p:txBody>
      </p:sp>
      <p:sp>
        <p:nvSpPr>
          <p:cNvPr id="608" name="Google Shape;608;p29"/>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609" name="Google Shape;609;p29"/>
          <p:cNvSpPr/>
          <p:nvPr/>
        </p:nvSpPr>
        <p:spPr>
          <a:xfrm>
            <a:off x="2557941" y="961164"/>
            <a:ext cx="8858204" cy="5705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import * from</a:t>
            </a:r>
            <a:endParaRPr/>
          </a:p>
        </p:txBody>
      </p:sp>
      <p:sp>
        <p:nvSpPr>
          <p:cNvPr id="610" name="Google Shape;610;p29"/>
          <p:cNvSpPr/>
          <p:nvPr/>
        </p:nvSpPr>
        <p:spPr>
          <a:xfrm>
            <a:off x="2547438" y="1846001"/>
            <a:ext cx="3829004" cy="461217"/>
          </a:xfrm>
          <a:prstGeom prst="rect">
            <a:avLst/>
          </a:prstGeom>
          <a:solidFill>
            <a:schemeClr val="lt2"/>
          </a:solid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mymodule.py</a:t>
            </a:r>
            <a:endParaRPr sz="2200">
              <a:solidFill>
                <a:srgbClr val="0070C0"/>
              </a:solidFill>
              <a:latin typeface="Arial"/>
              <a:ea typeface="Arial"/>
              <a:cs typeface="Arial"/>
              <a:sym typeface="Arial"/>
            </a:endParaRPr>
          </a:p>
        </p:txBody>
      </p:sp>
      <p:sp>
        <p:nvSpPr>
          <p:cNvPr id="611" name="Google Shape;611;p29"/>
          <p:cNvSpPr/>
          <p:nvPr/>
        </p:nvSpPr>
        <p:spPr>
          <a:xfrm>
            <a:off x="6658674" y="1846001"/>
            <a:ext cx="4996349" cy="461217"/>
          </a:xfrm>
          <a:prstGeom prst="rect">
            <a:avLst/>
          </a:prstGeom>
          <a:solidFill>
            <a:schemeClr val="lt2"/>
          </a:solid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myprogram.py</a:t>
            </a:r>
            <a:endParaRPr sz="2200">
              <a:solidFill>
                <a:srgbClr val="0070C0"/>
              </a:solidFill>
              <a:latin typeface="Arial"/>
              <a:ea typeface="Arial"/>
              <a:cs typeface="Arial"/>
              <a:sym typeface="Arial"/>
            </a:endParaRPr>
          </a:p>
        </p:txBody>
      </p:sp>
      <p:sp>
        <p:nvSpPr>
          <p:cNvPr id="612" name="Google Shape;612;p29"/>
          <p:cNvSpPr/>
          <p:nvPr/>
        </p:nvSpPr>
        <p:spPr>
          <a:xfrm>
            <a:off x="2544878" y="2324280"/>
            <a:ext cx="3829796" cy="1785104"/>
          </a:xfrm>
          <a:prstGeom prst="rect">
            <a:avLst/>
          </a:prstGeom>
          <a:noFill/>
          <a:ln cap="flat" cmpd="sng" w="9525">
            <a:solidFill>
              <a:srgbClr val="AEABAB"/>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B050"/>
              </a:buClr>
              <a:buSzPts val="2200"/>
              <a:buFont typeface="Arial"/>
              <a:buNone/>
            </a:pPr>
            <a:r>
              <a:rPr b="1" i="0" lang="en-US" sz="2200" u="none" cap="none" strike="noStrike">
                <a:solidFill>
                  <a:srgbClr val="00B050"/>
                </a:solidFill>
                <a:latin typeface="Arial"/>
                <a:ea typeface="Arial"/>
                <a:cs typeface="Arial"/>
                <a:sym typeface="Arial"/>
              </a:rPr>
              <a:t>PI</a:t>
            </a:r>
            <a:r>
              <a:rPr b="0" i="0" lang="en-US" sz="2200" u="none" cap="none" strike="noStrike">
                <a:solidFill>
                  <a:srgbClr val="00B050"/>
                </a:solidFill>
                <a:latin typeface="Arial"/>
                <a:ea typeface="Arial"/>
                <a:cs typeface="Arial"/>
                <a:sym typeface="Arial"/>
              </a:rPr>
              <a:t> = 3.14</a:t>
            </a:r>
            <a:br>
              <a:rPr b="0" i="0" lang="en-US" sz="2200" u="none" cap="none" strike="noStrike">
                <a:solidFill>
                  <a:srgbClr val="00B050"/>
                </a:solidFill>
                <a:latin typeface="Arial"/>
                <a:ea typeface="Arial"/>
                <a:cs typeface="Arial"/>
                <a:sym typeface="Arial"/>
              </a:rPr>
            </a:br>
            <a:br>
              <a:rPr b="0" i="0" lang="en-US" sz="2200" u="none" cap="none" strike="noStrike">
                <a:solidFill>
                  <a:srgbClr val="00B050"/>
                </a:solidFill>
                <a:latin typeface="Arial"/>
                <a:ea typeface="Arial"/>
                <a:cs typeface="Arial"/>
                <a:sym typeface="Arial"/>
              </a:rPr>
            </a:br>
            <a:br>
              <a:rPr b="0" i="0" lang="en-US" sz="2200" u="none" cap="none" strike="noStrike">
                <a:solidFill>
                  <a:srgbClr val="00B050"/>
                </a:solidFill>
                <a:latin typeface="Arial"/>
                <a:ea typeface="Arial"/>
                <a:cs typeface="Arial"/>
                <a:sym typeface="Arial"/>
              </a:rPr>
            </a:br>
            <a:r>
              <a:rPr b="1" i="0" lang="en-US" sz="2200" u="none" cap="none" strike="noStrike">
                <a:solidFill>
                  <a:srgbClr val="00B050"/>
                </a:solidFill>
                <a:latin typeface="Arial"/>
                <a:ea typeface="Arial"/>
                <a:cs typeface="Arial"/>
                <a:sym typeface="Arial"/>
              </a:rPr>
              <a:t>def add</a:t>
            </a:r>
            <a:r>
              <a:rPr b="0" i="0" lang="en-US" sz="2200" u="none" cap="none" strike="noStrike">
                <a:solidFill>
                  <a:srgbClr val="00B050"/>
                </a:solidFill>
                <a:latin typeface="Arial"/>
                <a:ea typeface="Arial"/>
                <a:cs typeface="Arial"/>
                <a:sym typeface="Arial"/>
              </a:rPr>
              <a:t>(a, b):</a:t>
            </a:r>
            <a:br>
              <a:rPr b="0" i="0" lang="en-US" sz="2200" u="none" cap="none" strike="noStrike">
                <a:solidFill>
                  <a:srgbClr val="00B050"/>
                </a:solidFill>
                <a:latin typeface="Arial"/>
                <a:ea typeface="Arial"/>
                <a:cs typeface="Arial"/>
                <a:sym typeface="Arial"/>
              </a:rPr>
            </a:br>
            <a:r>
              <a:rPr b="0" i="0" lang="en-US" sz="2200" u="none" cap="none" strike="noStrike">
                <a:solidFill>
                  <a:srgbClr val="00B050"/>
                </a:solidFill>
                <a:latin typeface="Arial"/>
                <a:ea typeface="Arial"/>
                <a:cs typeface="Arial"/>
                <a:sym typeface="Arial"/>
              </a:rPr>
              <a:t>    return a + b</a:t>
            </a:r>
            <a:endParaRPr/>
          </a:p>
        </p:txBody>
      </p:sp>
      <p:sp>
        <p:nvSpPr>
          <p:cNvPr id="613" name="Google Shape;613;p29"/>
          <p:cNvSpPr/>
          <p:nvPr/>
        </p:nvSpPr>
        <p:spPr>
          <a:xfrm>
            <a:off x="6658673" y="2311426"/>
            <a:ext cx="4996349" cy="1785104"/>
          </a:xfrm>
          <a:prstGeom prst="rect">
            <a:avLst/>
          </a:prstGeom>
          <a:noFill/>
          <a:ln cap="flat" cmpd="sng" w="9525">
            <a:solidFill>
              <a:srgbClr val="AEABAB"/>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7832"/>
              </a:buClr>
              <a:buSzPts val="2200"/>
              <a:buFont typeface="Arial"/>
              <a:buNone/>
            </a:pPr>
            <a:r>
              <a:rPr b="1" i="0" lang="en-US" sz="2200" u="none" cap="none" strike="noStrike">
                <a:solidFill>
                  <a:srgbClr val="CC7832"/>
                </a:solidFill>
                <a:latin typeface="Arial"/>
                <a:ea typeface="Arial"/>
                <a:cs typeface="Arial"/>
                <a:sym typeface="Arial"/>
              </a:rPr>
              <a:t>from </a:t>
            </a:r>
            <a:r>
              <a:rPr b="1" i="0" lang="en-US" sz="2200" u="none" cap="none" strike="noStrike">
                <a:solidFill>
                  <a:srgbClr val="00B050"/>
                </a:solidFill>
                <a:latin typeface="Arial"/>
                <a:ea typeface="Arial"/>
                <a:cs typeface="Arial"/>
                <a:sym typeface="Arial"/>
              </a:rPr>
              <a:t>mymodule import</a:t>
            </a:r>
            <a:r>
              <a:rPr b="1" i="0" lang="en-US" sz="2200" u="none" cap="none" strike="noStrike">
                <a:solidFill>
                  <a:srgbClr val="00B050"/>
                </a:solidFill>
                <a:latin typeface="Arial"/>
                <a:ea typeface="Arial"/>
                <a:cs typeface="Arial"/>
                <a:sym typeface="Arial"/>
              </a:rPr>
              <a:t> *</a:t>
            </a:r>
            <a:endParaRPr/>
          </a:p>
          <a:p>
            <a:pPr indent="0" lvl="0" marL="0" marR="0" rtl="0" algn="l">
              <a:lnSpc>
                <a:spcPct val="100000"/>
              </a:lnSpc>
              <a:spcBef>
                <a:spcPts val="0"/>
              </a:spcBef>
              <a:spcAft>
                <a:spcPts val="0"/>
              </a:spcAft>
              <a:buClr>
                <a:srgbClr val="005064"/>
              </a:buClr>
              <a:buSzPts val="2200"/>
              <a:buFont typeface="Arial"/>
              <a:buNone/>
            </a:pPr>
            <a:r>
              <a:rPr b="0" i="0" lang="en-US" sz="2200" u="none" cap="none" strike="noStrike">
                <a:solidFill>
                  <a:srgbClr val="005064"/>
                </a:solidFill>
                <a:latin typeface="Arial"/>
                <a:ea typeface="Arial"/>
                <a:cs typeface="Arial"/>
                <a:sym typeface="Arial"/>
              </a:rPr>
              <a:t>a = 3</a:t>
            </a:r>
            <a:br>
              <a:rPr b="0" i="0" lang="en-US" sz="2200" u="none" cap="none" strike="noStrike">
                <a:solidFill>
                  <a:srgbClr val="005064"/>
                </a:solidFill>
                <a:latin typeface="Arial"/>
                <a:ea typeface="Arial"/>
                <a:cs typeface="Arial"/>
                <a:sym typeface="Arial"/>
              </a:rPr>
            </a:br>
            <a:r>
              <a:rPr b="0" i="0" lang="en-US" sz="2200" u="none" cap="none" strike="noStrike">
                <a:solidFill>
                  <a:srgbClr val="005064"/>
                </a:solidFill>
                <a:latin typeface="Arial"/>
                <a:ea typeface="Arial"/>
                <a:cs typeface="Arial"/>
                <a:sym typeface="Arial"/>
              </a:rPr>
              <a:t>b = 5</a:t>
            </a:r>
            <a:br>
              <a:rPr b="0" i="0" lang="en-US" sz="2200" u="none" cap="none" strike="noStrike">
                <a:solidFill>
                  <a:srgbClr val="005064"/>
                </a:solidFill>
                <a:latin typeface="Arial"/>
                <a:ea typeface="Arial"/>
                <a:cs typeface="Arial"/>
                <a:sym typeface="Arial"/>
              </a:rPr>
            </a:br>
            <a:r>
              <a:rPr b="0" i="0" lang="en-US" sz="2200" u="none" cap="none" strike="noStrike">
                <a:solidFill>
                  <a:srgbClr val="8888C6"/>
                </a:solidFill>
                <a:latin typeface="Arial"/>
                <a:ea typeface="Arial"/>
                <a:cs typeface="Arial"/>
                <a:sym typeface="Arial"/>
              </a:rPr>
              <a:t>print</a:t>
            </a:r>
            <a:r>
              <a:rPr b="0" i="0" lang="en-US" sz="2200" u="none" cap="none" strike="noStrike">
                <a:solidFill>
                  <a:srgbClr val="A9B7C6"/>
                </a:solidFill>
                <a:latin typeface="Arial"/>
                <a:ea typeface="Arial"/>
                <a:cs typeface="Arial"/>
                <a:sym typeface="Arial"/>
              </a:rPr>
              <a:t>(</a:t>
            </a:r>
            <a:r>
              <a:rPr b="0" i="0" lang="en-US" sz="2200" u="none" cap="none" strike="noStrike">
                <a:solidFill>
                  <a:srgbClr val="6A8759"/>
                </a:solidFill>
                <a:latin typeface="Arial"/>
                <a:ea typeface="Arial"/>
                <a:cs typeface="Arial"/>
                <a:sym typeface="Arial"/>
              </a:rPr>
              <a:t>"Tong = “</a:t>
            </a:r>
            <a:r>
              <a:rPr b="0" i="0" lang="en-US" sz="2200" u="none" cap="none" strike="noStrike">
                <a:solidFill>
                  <a:srgbClr val="CC7832"/>
                </a:solidFill>
                <a:latin typeface="Arial"/>
                <a:ea typeface="Arial"/>
                <a:cs typeface="Arial"/>
                <a:sym typeface="Arial"/>
              </a:rPr>
              <a:t>, </a:t>
            </a:r>
            <a:r>
              <a:rPr b="1" i="0" lang="en-US" sz="2200" u="none" cap="none" strike="noStrike">
                <a:solidFill>
                  <a:srgbClr val="00B050"/>
                </a:solidFill>
                <a:latin typeface="Arial"/>
                <a:ea typeface="Arial"/>
                <a:cs typeface="Arial"/>
                <a:sym typeface="Arial"/>
              </a:rPr>
              <a:t>add</a:t>
            </a:r>
            <a:r>
              <a:rPr b="0" i="0" lang="en-US" sz="2200" u="none" cap="none" strike="noStrike">
                <a:solidFill>
                  <a:srgbClr val="A9B7C6"/>
                </a:solidFill>
                <a:latin typeface="Arial"/>
                <a:ea typeface="Arial"/>
                <a:cs typeface="Arial"/>
                <a:sym typeface="Arial"/>
              </a:rPr>
              <a:t>(a</a:t>
            </a:r>
            <a:r>
              <a:rPr b="0" i="0" lang="en-US" sz="2200" u="none" cap="none" strike="noStrike">
                <a:solidFill>
                  <a:srgbClr val="CC7832"/>
                </a:solidFill>
                <a:latin typeface="Arial"/>
                <a:ea typeface="Arial"/>
                <a:cs typeface="Arial"/>
                <a:sym typeface="Arial"/>
              </a:rPr>
              <a:t>, </a:t>
            </a:r>
            <a:r>
              <a:rPr b="0" i="0" lang="en-US" sz="2200" u="none" cap="none" strike="noStrike">
                <a:solidFill>
                  <a:srgbClr val="A9B7C6"/>
                </a:solidFill>
                <a:latin typeface="Arial"/>
                <a:ea typeface="Arial"/>
                <a:cs typeface="Arial"/>
                <a:sym typeface="Arial"/>
              </a:rPr>
              <a:t>b))</a:t>
            </a:r>
            <a:br>
              <a:rPr b="0" i="0" lang="en-US" sz="2200" u="none" cap="none" strike="noStrike">
                <a:solidFill>
                  <a:srgbClr val="A9B7C6"/>
                </a:solidFill>
                <a:latin typeface="Arial"/>
                <a:ea typeface="Arial"/>
                <a:cs typeface="Arial"/>
                <a:sym typeface="Arial"/>
              </a:rPr>
            </a:br>
            <a:r>
              <a:rPr b="0" i="0" lang="en-US" sz="2200" u="none" cap="none" strike="noStrike">
                <a:solidFill>
                  <a:srgbClr val="8888C6"/>
                </a:solidFill>
                <a:latin typeface="Arial"/>
                <a:ea typeface="Arial"/>
                <a:cs typeface="Arial"/>
                <a:sym typeface="Arial"/>
              </a:rPr>
              <a:t>print</a:t>
            </a:r>
            <a:r>
              <a:rPr b="0" i="0" lang="en-US" sz="2200" u="none" cap="none" strike="noStrike">
                <a:solidFill>
                  <a:srgbClr val="A9B7C6"/>
                </a:solidFill>
                <a:latin typeface="Arial"/>
                <a:ea typeface="Arial"/>
                <a:cs typeface="Arial"/>
                <a:sym typeface="Arial"/>
              </a:rPr>
              <a:t>(</a:t>
            </a:r>
            <a:r>
              <a:rPr b="0" i="0" lang="en-US" sz="2200" u="none" cap="none" strike="noStrike">
                <a:solidFill>
                  <a:srgbClr val="6A8759"/>
                </a:solidFill>
                <a:latin typeface="Arial"/>
                <a:ea typeface="Arial"/>
                <a:cs typeface="Arial"/>
                <a:sym typeface="Arial"/>
              </a:rPr>
              <a:t>"PI   = "</a:t>
            </a:r>
            <a:r>
              <a:rPr b="0" i="0" lang="en-US" sz="2200" u="none" cap="none" strike="noStrike">
                <a:solidFill>
                  <a:srgbClr val="CC7832"/>
                </a:solidFill>
                <a:latin typeface="Arial"/>
                <a:ea typeface="Arial"/>
                <a:cs typeface="Arial"/>
                <a:sym typeface="Arial"/>
              </a:rPr>
              <a:t>, </a:t>
            </a:r>
            <a:r>
              <a:rPr b="1" i="0" lang="en-US" sz="2200" u="none" cap="none" strike="noStrike">
                <a:solidFill>
                  <a:srgbClr val="00B050"/>
                </a:solidFill>
                <a:latin typeface="Arial"/>
                <a:ea typeface="Arial"/>
                <a:cs typeface="Arial"/>
                <a:sym typeface="Arial"/>
              </a:rPr>
              <a:t>PI</a:t>
            </a:r>
            <a:r>
              <a:rPr b="0" i="0" lang="en-US" sz="2200" u="none" cap="none" strike="noStrike">
                <a:solidFill>
                  <a:srgbClr val="A9B7C6"/>
                </a:solidFill>
                <a:latin typeface="Arial"/>
                <a:ea typeface="Arial"/>
                <a:cs typeface="Arial"/>
                <a:sym typeface="Arial"/>
              </a:rPr>
              <a:t>)</a:t>
            </a:r>
            <a:endParaRPr b="0" i="0" sz="2200" u="none" cap="none" strike="noStrike">
              <a:solidFill>
                <a:schemeClr val="dk1"/>
              </a:solidFill>
              <a:latin typeface="Arial"/>
              <a:ea typeface="Arial"/>
              <a:cs typeface="Arial"/>
              <a:sym typeface="Arial"/>
            </a:endParaRPr>
          </a:p>
        </p:txBody>
      </p:sp>
      <p:sp>
        <p:nvSpPr>
          <p:cNvPr id="614" name="Google Shape;614;p29"/>
          <p:cNvSpPr/>
          <p:nvPr/>
        </p:nvSpPr>
        <p:spPr>
          <a:xfrm>
            <a:off x="5022648" y="5159804"/>
            <a:ext cx="3272050" cy="393698"/>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1800">
                <a:solidFill>
                  <a:srgbClr val="005064"/>
                </a:solidFill>
                <a:latin typeface="Calibri"/>
                <a:ea typeface="Calibri"/>
                <a:cs typeface="Calibri"/>
                <a:sym typeface="Calibri"/>
              </a:rPr>
              <a:t>from  </a:t>
            </a:r>
            <a:r>
              <a:rPr b="1" lang="en-US" sz="1800">
                <a:solidFill>
                  <a:srgbClr val="00B050"/>
                </a:solidFill>
                <a:latin typeface="Calibri"/>
                <a:ea typeface="Calibri"/>
                <a:cs typeface="Calibri"/>
                <a:sym typeface="Calibri"/>
              </a:rPr>
              <a:t>〈tên_module〉  </a:t>
            </a:r>
            <a:r>
              <a:rPr b="1" lang="en-US" sz="1800">
                <a:solidFill>
                  <a:srgbClr val="005064"/>
                </a:solidFill>
                <a:latin typeface="Calibri"/>
                <a:ea typeface="Calibri"/>
                <a:cs typeface="Calibri"/>
                <a:sym typeface="Calibri"/>
              </a:rPr>
              <a:t>import </a:t>
            </a:r>
            <a:r>
              <a:rPr b="1" lang="en-US" sz="1800">
                <a:solidFill>
                  <a:srgbClr val="00B050"/>
                </a:solidFill>
                <a:latin typeface="Calibri"/>
                <a:ea typeface="Calibri"/>
                <a:cs typeface="Calibri"/>
                <a:sym typeface="Calibri"/>
              </a:rPr>
              <a:t>*</a:t>
            </a:r>
            <a:endParaRPr b="1" sz="1800">
              <a:solidFill>
                <a:srgbClr val="00B050"/>
              </a:solidFill>
              <a:latin typeface="Arial"/>
              <a:ea typeface="Arial"/>
              <a:cs typeface="Arial"/>
              <a:sym typeface="Arial"/>
            </a:endParaRPr>
          </a:p>
        </p:txBody>
      </p:sp>
      <p:sp>
        <p:nvSpPr>
          <p:cNvPr id="615" name="Google Shape;615;p29"/>
          <p:cNvSpPr/>
          <p:nvPr/>
        </p:nvSpPr>
        <p:spPr>
          <a:xfrm>
            <a:off x="2544878" y="4698138"/>
            <a:ext cx="4820550" cy="424732"/>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20000"/>
              </a:lnSpc>
              <a:spcBef>
                <a:spcPts val="0"/>
              </a:spcBef>
              <a:spcAft>
                <a:spcPts val="0"/>
              </a:spcAft>
              <a:buClr>
                <a:srgbClr val="0070C0"/>
              </a:buClr>
              <a:buSzPts val="1800"/>
              <a:buFont typeface="Courier New"/>
              <a:buChar char="o"/>
            </a:pPr>
            <a:r>
              <a:rPr b="1" lang="en-US" sz="1800">
                <a:solidFill>
                  <a:srgbClr val="0070C0"/>
                </a:solidFill>
                <a:latin typeface="Arial"/>
                <a:ea typeface="Arial"/>
                <a:cs typeface="Arial"/>
                <a:sym typeface="Arial"/>
              </a:rPr>
              <a:t>import tất cả các tên trong một module:</a:t>
            </a:r>
            <a:endParaRPr b="1" sz="1800">
              <a:solidFill>
                <a:srgbClr val="0070C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99" name="Google Shape;99;p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1" name="Google Shape;101;p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02" name="Google Shape;102;p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3" name="Google Shape;103;p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04" name="Google Shape;104;p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05" name="Google Shape;105;p3"/>
          <p:cNvSpPr txBox="1"/>
          <p:nvPr/>
        </p:nvSpPr>
        <p:spPr>
          <a:xfrm>
            <a:off x="736600" y="1092200"/>
            <a:ext cx="10896600" cy="12618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5064"/>
              </a:buClr>
              <a:buSzPts val="2200"/>
              <a:buFont typeface="Arial"/>
              <a:buChar char="•"/>
            </a:pPr>
            <a:r>
              <a:rPr b="1" lang="en-US" sz="2200">
                <a:solidFill>
                  <a:srgbClr val="005064"/>
                </a:solidFill>
                <a:latin typeface="Arial"/>
                <a:ea typeface="Arial"/>
                <a:cs typeface="Arial"/>
                <a:sym typeface="Arial"/>
              </a:rPr>
              <a:t>MỤC TIÊU:</a:t>
            </a:r>
            <a:endParaRPr/>
          </a:p>
          <a:p>
            <a:pPr indent="-285750" lvl="0" marL="285750" marR="0" rtl="0" algn="l">
              <a:spcBef>
                <a:spcPts val="600"/>
              </a:spcBef>
              <a:spcAft>
                <a:spcPts val="0"/>
              </a:spcAft>
              <a:buClr>
                <a:srgbClr val="005064"/>
              </a:buClr>
              <a:buSzPts val="2200"/>
              <a:buFont typeface="Arial"/>
              <a:buChar char="-"/>
            </a:pPr>
            <a:r>
              <a:rPr lang="en-US" sz="2200">
                <a:solidFill>
                  <a:srgbClr val="005064"/>
                </a:solidFill>
                <a:latin typeface="Arial"/>
                <a:ea typeface="Arial"/>
                <a:cs typeface="Arial"/>
                <a:sym typeface="Arial"/>
              </a:rPr>
              <a:t>Thành thạo một ngôn ngữ lập trình dành cho các tính toán khoa học</a:t>
            </a:r>
            <a:endParaRPr/>
          </a:p>
          <a:p>
            <a:pPr indent="-285750" lvl="0" marL="285750" marR="0" rtl="0" algn="l">
              <a:spcBef>
                <a:spcPts val="600"/>
              </a:spcBef>
              <a:spcAft>
                <a:spcPts val="0"/>
              </a:spcAft>
              <a:buClr>
                <a:srgbClr val="005064"/>
              </a:buClr>
              <a:buSzPts val="2200"/>
              <a:buFont typeface="Arial"/>
              <a:buChar char="-"/>
            </a:pPr>
            <a:r>
              <a:rPr lang="en-US" sz="2200">
                <a:solidFill>
                  <a:srgbClr val="005064"/>
                </a:solidFill>
                <a:latin typeface="Arial"/>
                <a:ea typeface="Arial"/>
                <a:cs typeface="Arial"/>
                <a:sym typeface="Arial"/>
              </a:rPr>
              <a:t>Sử dụng để giải quyết được một số bài toán tính toán</a:t>
            </a:r>
            <a:endParaRPr sz="2200">
              <a:solidFill>
                <a:srgbClr val="005064"/>
              </a:solidFill>
              <a:latin typeface="Arial"/>
              <a:ea typeface="Arial"/>
              <a:cs typeface="Arial"/>
              <a:sym typeface="Arial"/>
            </a:endParaRPr>
          </a:p>
        </p:txBody>
      </p:sp>
      <p:sp>
        <p:nvSpPr>
          <p:cNvPr id="106" name="Google Shape;106;p3"/>
          <p:cNvSpPr txBox="1"/>
          <p:nvPr/>
        </p:nvSpPr>
        <p:spPr>
          <a:xfrm>
            <a:off x="736600" y="3103702"/>
            <a:ext cx="10896600" cy="343972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0000"/>
              </a:lnSpc>
              <a:spcBef>
                <a:spcPts val="0"/>
              </a:spcBef>
              <a:spcAft>
                <a:spcPts val="0"/>
              </a:spcAft>
              <a:buClr>
                <a:srgbClr val="005064"/>
              </a:buClr>
              <a:buSzPts val="2200"/>
              <a:buFont typeface="Arial"/>
              <a:buChar char="•"/>
            </a:pPr>
            <a:r>
              <a:rPr b="1" lang="en-US" sz="2200">
                <a:solidFill>
                  <a:srgbClr val="005064"/>
                </a:solidFill>
                <a:latin typeface="Arial"/>
                <a:ea typeface="Arial"/>
                <a:cs typeface="Arial"/>
                <a:sym typeface="Arial"/>
              </a:rPr>
              <a:t>TẠI SAO LÀ PYTHON ?</a:t>
            </a:r>
            <a:endParaRPr/>
          </a:p>
          <a:p>
            <a:pPr indent="-285750" lvl="0" marL="285750" marR="0" rtl="0" algn="l">
              <a:lnSpc>
                <a:spcPct val="110000"/>
              </a:lnSpc>
              <a:spcBef>
                <a:spcPts val="1200"/>
              </a:spcBef>
              <a:spcAft>
                <a:spcPts val="0"/>
              </a:spcAft>
              <a:buClr>
                <a:srgbClr val="005064"/>
              </a:buClr>
              <a:buSzPts val="2200"/>
              <a:buFont typeface="Arial"/>
              <a:buChar char="-"/>
            </a:pPr>
            <a:r>
              <a:rPr lang="en-US" sz="2200">
                <a:solidFill>
                  <a:srgbClr val="005064"/>
                </a:solidFill>
                <a:latin typeface="Arial"/>
                <a:ea typeface="Arial"/>
                <a:cs typeface="Arial"/>
                <a:sym typeface="Arial"/>
              </a:rPr>
              <a:t>Ngôn ngữ đơn giản, dễ tiếp cận</a:t>
            </a:r>
            <a:endParaRPr sz="2200">
              <a:solidFill>
                <a:srgbClr val="005064"/>
              </a:solidFill>
              <a:latin typeface="Arial"/>
              <a:ea typeface="Arial"/>
              <a:cs typeface="Arial"/>
              <a:sym typeface="Arial"/>
            </a:endParaRPr>
          </a:p>
          <a:p>
            <a:pPr indent="-285750" lvl="0" marL="285750" marR="0" rtl="0" algn="l">
              <a:lnSpc>
                <a:spcPct val="110000"/>
              </a:lnSpc>
              <a:spcBef>
                <a:spcPts val="1200"/>
              </a:spcBef>
              <a:spcAft>
                <a:spcPts val="0"/>
              </a:spcAft>
              <a:buClr>
                <a:srgbClr val="005064"/>
              </a:buClr>
              <a:buSzPts val="2200"/>
              <a:buFont typeface="Arial"/>
              <a:buChar char="-"/>
            </a:pPr>
            <a:r>
              <a:rPr lang="en-US" sz="2200">
                <a:solidFill>
                  <a:srgbClr val="005064"/>
                </a:solidFill>
                <a:latin typeface="Arial"/>
                <a:ea typeface="Arial"/>
                <a:cs typeface="Arial"/>
                <a:sym typeface="Arial"/>
              </a:rPr>
              <a:t>Ngôn ngữ phổ biến hàng đầu</a:t>
            </a:r>
            <a:endParaRPr sz="2200">
              <a:solidFill>
                <a:srgbClr val="005064"/>
              </a:solidFill>
              <a:latin typeface="Arial"/>
              <a:ea typeface="Arial"/>
              <a:cs typeface="Arial"/>
              <a:sym typeface="Arial"/>
            </a:endParaRPr>
          </a:p>
          <a:p>
            <a:pPr indent="-285750" lvl="0" marL="285750" marR="0" rtl="0" algn="l">
              <a:lnSpc>
                <a:spcPct val="110000"/>
              </a:lnSpc>
              <a:spcBef>
                <a:spcPts val="1200"/>
              </a:spcBef>
              <a:spcAft>
                <a:spcPts val="0"/>
              </a:spcAft>
              <a:buClr>
                <a:srgbClr val="005064"/>
              </a:buClr>
              <a:buSzPts val="2200"/>
              <a:buFont typeface="Arial"/>
              <a:buChar char="-"/>
            </a:pPr>
            <a:r>
              <a:rPr lang="en-US" sz="2200">
                <a:solidFill>
                  <a:srgbClr val="005064"/>
                </a:solidFill>
                <a:latin typeface="Arial"/>
                <a:ea typeface="Arial"/>
                <a:cs typeface="Arial"/>
                <a:sym typeface="Arial"/>
              </a:rPr>
              <a:t>Làm được nhiều việc: Machine Learning, Web development, Data analysis, Scientific research, Automation,...</a:t>
            </a:r>
            <a:endParaRPr/>
          </a:p>
          <a:p>
            <a:pPr indent="-285750" lvl="0" marL="285750" marR="0" rtl="0" algn="l">
              <a:lnSpc>
                <a:spcPct val="110000"/>
              </a:lnSpc>
              <a:spcBef>
                <a:spcPts val="1200"/>
              </a:spcBef>
              <a:spcAft>
                <a:spcPts val="0"/>
              </a:spcAft>
              <a:buClr>
                <a:srgbClr val="005064"/>
              </a:buClr>
              <a:buSzPts val="2200"/>
              <a:buFont typeface="Arial"/>
              <a:buChar char="-"/>
            </a:pPr>
            <a:r>
              <a:rPr lang="en-US" sz="2200">
                <a:solidFill>
                  <a:srgbClr val="005064"/>
                </a:solidFill>
                <a:latin typeface="Arial"/>
                <a:ea typeface="Arial"/>
                <a:cs typeface="Arial"/>
                <a:sym typeface="Arial"/>
              </a:rPr>
              <a:t>Sử dụng trong nhiều công ty nổi tiếng: Google, Meta, Netflix,...</a:t>
            </a:r>
            <a:endParaRPr/>
          </a:p>
          <a:p>
            <a:pPr indent="-146050" lvl="0" marL="285750" marR="0" rtl="0" algn="l">
              <a:lnSpc>
                <a:spcPct val="110000"/>
              </a:lnSpc>
              <a:spcBef>
                <a:spcPts val="1200"/>
              </a:spcBef>
              <a:spcAft>
                <a:spcPts val="0"/>
              </a:spcAft>
              <a:buClr>
                <a:schemeClr val="dk1"/>
              </a:buClr>
              <a:buSzPts val="2200"/>
              <a:buFont typeface="Calibri"/>
              <a:buNone/>
            </a:pPr>
            <a:r>
              <a:t/>
            </a:r>
            <a:endParaRPr sz="2200">
              <a:solidFill>
                <a:srgbClr val="005064"/>
              </a:solidFill>
              <a:latin typeface="Arial"/>
              <a:ea typeface="Arial"/>
              <a:cs typeface="Arial"/>
              <a:sym typeface="Arial"/>
            </a:endParaRPr>
          </a:p>
        </p:txBody>
      </p:sp>
      <p:pic>
        <p:nvPicPr>
          <p:cNvPr id="107" name="Google Shape;107;p3"/>
          <p:cNvPicPr preferRelativeResize="0"/>
          <p:nvPr/>
        </p:nvPicPr>
        <p:blipFill rotWithShape="1">
          <a:blip r:embed="rId3">
            <a:alphaModFix/>
          </a:blip>
          <a:srcRect b="0" l="0" r="0" t="0"/>
          <a:stretch/>
        </p:blipFill>
        <p:spPr>
          <a:xfrm>
            <a:off x="8517564" y="2370673"/>
            <a:ext cx="846471" cy="812154"/>
          </a:xfrm>
          <a:prstGeom prst="rect">
            <a:avLst/>
          </a:prstGeom>
          <a:noFill/>
          <a:ln>
            <a:noFill/>
          </a:ln>
        </p:spPr>
      </p:pic>
      <p:sp>
        <p:nvSpPr>
          <p:cNvPr id="108" name="Google Shape;108;p3"/>
          <p:cNvSpPr txBox="1"/>
          <p:nvPr/>
        </p:nvSpPr>
        <p:spPr>
          <a:xfrm>
            <a:off x="736600" y="2502833"/>
            <a:ext cx="6642100"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5064"/>
              </a:buClr>
              <a:buSzPts val="2200"/>
              <a:buFont typeface="Arial"/>
              <a:buChar char="•"/>
            </a:pPr>
            <a:r>
              <a:rPr b="1" lang="en-US" sz="2200">
                <a:solidFill>
                  <a:srgbClr val="005064"/>
                </a:solidFill>
                <a:latin typeface="Arial"/>
                <a:ea typeface="Arial"/>
                <a:cs typeface="Arial"/>
                <a:sym typeface="Arial"/>
              </a:rPr>
              <a:t>NGÔN NGỮ SỬ DỤNG TRONG KHÓA HỌC:</a:t>
            </a:r>
            <a:endParaRPr sz="2200">
              <a:solidFill>
                <a:srgbClr val="005064"/>
              </a:solidFill>
              <a:latin typeface="Arial"/>
              <a:ea typeface="Arial"/>
              <a:cs typeface="Arial"/>
              <a:sym typeface="Arial"/>
            </a:endParaRPr>
          </a:p>
        </p:txBody>
      </p:sp>
      <p:sp>
        <p:nvSpPr>
          <p:cNvPr id="109" name="Google Shape;109;p3"/>
          <p:cNvSpPr txBox="1"/>
          <p:nvPr/>
        </p:nvSpPr>
        <p:spPr>
          <a:xfrm>
            <a:off x="9433385" y="2592066"/>
            <a:ext cx="149321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005064"/>
                </a:solidFill>
                <a:latin typeface="Arial"/>
                <a:ea typeface="Arial"/>
                <a:cs typeface="Arial"/>
                <a:sym typeface="Arial"/>
              </a:rPr>
              <a:t>PYTHON</a:t>
            </a:r>
            <a:endParaRPr b="1" sz="2200">
              <a:solidFill>
                <a:srgbClr val="00506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1" name="Google Shape;621;p3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2" name="Google Shape;622;p3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623" name="Google Shape;623;p3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 name="Google Shape;624;p3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25" name="Google Shape;625;p3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626" name="Google Shape;626;p3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27" name="Google Shape;627;p3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628" name="Google Shape;628;p3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629" name="Google Shape;629;p30"/>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630" name="Google Shape;630;p30"/>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modules </a:t>
            </a:r>
            <a:endParaRPr/>
          </a:p>
        </p:txBody>
      </p:sp>
      <p:sp>
        <p:nvSpPr>
          <p:cNvPr id="631" name="Google Shape;631;p30"/>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632" name="Google Shape;632;p30"/>
          <p:cNvSpPr/>
          <p:nvPr/>
        </p:nvSpPr>
        <p:spPr>
          <a:xfrm>
            <a:off x="2557941" y="961164"/>
            <a:ext cx="8858204" cy="57054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rgbClr val="C00000"/>
                </a:solidFill>
                <a:latin typeface="Arial"/>
                <a:ea typeface="Arial"/>
                <a:cs typeface="Arial"/>
                <a:sym typeface="Arial"/>
              </a:rPr>
              <a:t>🕮   BÀI TẬP 2.2</a:t>
            </a:r>
            <a:endParaRPr/>
          </a:p>
        </p:txBody>
      </p:sp>
      <p:sp>
        <p:nvSpPr>
          <p:cNvPr id="633" name="Google Shape;633;p30"/>
          <p:cNvSpPr/>
          <p:nvPr/>
        </p:nvSpPr>
        <p:spPr>
          <a:xfrm>
            <a:off x="3128610" y="2445859"/>
            <a:ext cx="6660798" cy="75713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1800">
                <a:solidFill>
                  <a:srgbClr val="005064"/>
                </a:solidFill>
                <a:latin typeface="Calibri"/>
                <a:ea typeface="Calibri"/>
                <a:cs typeface="Calibri"/>
                <a:sym typeface="Calibri"/>
              </a:rPr>
              <a:t>Module 1: </a:t>
            </a:r>
            <a:endParaRPr/>
          </a:p>
          <a:p>
            <a:pPr indent="-285750" lvl="0" marL="285750" marR="0" rtl="0" algn="l">
              <a:lnSpc>
                <a:spcPct val="120000"/>
              </a:lnSpc>
              <a:spcBef>
                <a:spcPts val="0"/>
              </a:spcBef>
              <a:spcAft>
                <a:spcPts val="0"/>
              </a:spcAft>
              <a:buClr>
                <a:srgbClr val="005064"/>
              </a:buClr>
              <a:buSzPts val="1800"/>
              <a:buFont typeface="Calibri"/>
              <a:buChar char="-"/>
            </a:pPr>
            <a:r>
              <a:rPr b="1" lang="en-US" sz="1800">
                <a:solidFill>
                  <a:srgbClr val="005064"/>
                </a:solidFill>
                <a:latin typeface="Calibri"/>
                <a:ea typeface="Calibri"/>
                <a:cs typeface="Calibri"/>
                <a:sym typeface="Calibri"/>
              </a:rPr>
              <a:t>Định nghĩa tỷ giá: USD = 23000, EUR = 26000, RUB = 170</a:t>
            </a:r>
            <a:endParaRPr/>
          </a:p>
        </p:txBody>
      </p:sp>
      <p:sp>
        <p:nvSpPr>
          <p:cNvPr id="634" name="Google Shape;634;p30"/>
          <p:cNvSpPr/>
          <p:nvPr/>
        </p:nvSpPr>
        <p:spPr>
          <a:xfrm>
            <a:off x="2509814" y="1813595"/>
            <a:ext cx="5009705" cy="39421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20000"/>
              </a:lnSpc>
              <a:spcBef>
                <a:spcPts val="0"/>
              </a:spcBef>
              <a:spcAft>
                <a:spcPts val="0"/>
              </a:spcAft>
              <a:buClr>
                <a:srgbClr val="0070C0"/>
              </a:buClr>
              <a:buSzPts val="1800"/>
              <a:buFont typeface="Courier New"/>
              <a:buChar char="o"/>
            </a:pPr>
            <a:r>
              <a:rPr b="1" lang="en-US" sz="1800">
                <a:solidFill>
                  <a:srgbClr val="0070C0"/>
                </a:solidFill>
                <a:latin typeface="Arial"/>
                <a:ea typeface="Arial"/>
                <a:cs typeface="Arial"/>
                <a:sym typeface="Arial"/>
              </a:rPr>
              <a:t>Tổ chức chương trình thành các module:</a:t>
            </a:r>
            <a:endParaRPr b="1" sz="1800">
              <a:solidFill>
                <a:srgbClr val="0070C0"/>
              </a:solidFill>
              <a:latin typeface="Arial"/>
              <a:ea typeface="Arial"/>
              <a:cs typeface="Arial"/>
              <a:sym typeface="Arial"/>
            </a:endParaRPr>
          </a:p>
        </p:txBody>
      </p:sp>
      <p:sp>
        <p:nvSpPr>
          <p:cNvPr id="635" name="Google Shape;635;p30"/>
          <p:cNvSpPr/>
          <p:nvPr/>
        </p:nvSpPr>
        <p:spPr>
          <a:xfrm>
            <a:off x="3128610" y="3393725"/>
            <a:ext cx="6500497" cy="1089529"/>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1800">
                <a:solidFill>
                  <a:srgbClr val="005064"/>
                </a:solidFill>
                <a:latin typeface="Calibri"/>
                <a:ea typeface="Calibri"/>
                <a:cs typeface="Calibri"/>
                <a:sym typeface="Calibri"/>
              </a:rPr>
              <a:t>Module 2: </a:t>
            </a:r>
            <a:endParaRPr/>
          </a:p>
          <a:p>
            <a:pPr indent="-285750" lvl="0" marL="285750" marR="0" rtl="0" algn="l">
              <a:lnSpc>
                <a:spcPct val="120000"/>
              </a:lnSpc>
              <a:spcBef>
                <a:spcPts val="0"/>
              </a:spcBef>
              <a:spcAft>
                <a:spcPts val="0"/>
              </a:spcAft>
              <a:buClr>
                <a:srgbClr val="005064"/>
              </a:buClr>
              <a:buSzPts val="1800"/>
              <a:buFont typeface="Calibri"/>
              <a:buChar char="-"/>
            </a:pPr>
            <a:r>
              <a:rPr b="1" lang="en-US" sz="1800">
                <a:solidFill>
                  <a:srgbClr val="005064"/>
                </a:solidFill>
                <a:latin typeface="Calibri"/>
                <a:ea typeface="Calibri"/>
                <a:cs typeface="Calibri"/>
                <a:sym typeface="Calibri"/>
              </a:rPr>
              <a:t>Các hàm quy đổi n USD/ EUR/ RUB ra VND (ba hàm)</a:t>
            </a:r>
            <a:endParaRPr b="1" sz="1800">
              <a:solidFill>
                <a:srgbClr val="00B050"/>
              </a:solidFill>
              <a:latin typeface="Arial"/>
              <a:ea typeface="Arial"/>
              <a:cs typeface="Arial"/>
              <a:sym typeface="Arial"/>
            </a:endParaRPr>
          </a:p>
          <a:p>
            <a:pPr indent="-285750" lvl="0" marL="285750" marR="0" rtl="0" algn="l">
              <a:lnSpc>
                <a:spcPct val="120000"/>
              </a:lnSpc>
              <a:spcBef>
                <a:spcPts val="0"/>
              </a:spcBef>
              <a:spcAft>
                <a:spcPts val="0"/>
              </a:spcAft>
              <a:buClr>
                <a:srgbClr val="005064"/>
              </a:buClr>
              <a:buSzPts val="1800"/>
              <a:buFont typeface="Calibri"/>
              <a:buChar char="-"/>
            </a:pPr>
            <a:r>
              <a:rPr b="1" lang="en-US" sz="1800">
                <a:solidFill>
                  <a:srgbClr val="005064"/>
                </a:solidFill>
                <a:latin typeface="Calibri"/>
                <a:ea typeface="Calibri"/>
                <a:cs typeface="Calibri"/>
                <a:sym typeface="Calibri"/>
              </a:rPr>
              <a:t>Định nghĩa các hàm cộng ba số thực, cộng hai số thực</a:t>
            </a:r>
            <a:endParaRPr b="1" sz="1800">
              <a:solidFill>
                <a:srgbClr val="00B050"/>
              </a:solidFill>
              <a:latin typeface="Arial"/>
              <a:ea typeface="Arial"/>
              <a:cs typeface="Arial"/>
              <a:sym typeface="Arial"/>
            </a:endParaRPr>
          </a:p>
        </p:txBody>
      </p:sp>
      <p:sp>
        <p:nvSpPr>
          <p:cNvPr id="636" name="Google Shape;636;p30"/>
          <p:cNvSpPr/>
          <p:nvPr/>
        </p:nvSpPr>
        <p:spPr>
          <a:xfrm>
            <a:off x="3128611" y="4673990"/>
            <a:ext cx="8510396" cy="1089529"/>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1800">
                <a:solidFill>
                  <a:srgbClr val="005064"/>
                </a:solidFill>
                <a:latin typeface="Calibri"/>
                <a:ea typeface="Calibri"/>
                <a:cs typeface="Calibri"/>
                <a:sym typeface="Calibri"/>
              </a:rPr>
              <a:t>Chương trình chính: </a:t>
            </a:r>
            <a:endParaRPr/>
          </a:p>
          <a:p>
            <a:pPr indent="-285750" lvl="0" marL="285750" marR="0" rtl="0" algn="l">
              <a:lnSpc>
                <a:spcPct val="120000"/>
              </a:lnSpc>
              <a:spcBef>
                <a:spcPts val="0"/>
              </a:spcBef>
              <a:spcAft>
                <a:spcPts val="0"/>
              </a:spcAft>
              <a:buClr>
                <a:srgbClr val="005064"/>
              </a:buClr>
              <a:buSzPts val="1800"/>
              <a:buFont typeface="Calibri"/>
              <a:buChar char="-"/>
            </a:pPr>
            <a:r>
              <a:rPr b="1" lang="en-US" sz="1800">
                <a:solidFill>
                  <a:srgbClr val="005064"/>
                </a:solidFill>
                <a:latin typeface="Calibri"/>
                <a:ea typeface="Calibri"/>
                <a:cs typeface="Calibri"/>
                <a:sym typeface="Calibri"/>
              </a:rPr>
              <a:t>Sử dụng các hàm trong hai module để: Nhập vào số tiền USD, EUR, RUB hiện có; In ra tổng số tiền VND sau quy đổi.</a:t>
            </a:r>
            <a:endParaRPr b="1" sz="1800">
              <a:solidFill>
                <a:srgbClr val="00B05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 name="Google Shape;642;p3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3" name="Google Shape;643;p3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644" name="Google Shape;644;p3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 name="Google Shape;645;p3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46" name="Google Shape;646;p3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647" name="Google Shape;647;p3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48" name="Google Shape;648;p3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649" name="Google Shape;649;p3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650" name="Google Shape;650;p32"/>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651" name="Google Shape;651;p32"/>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package </a:t>
            </a:r>
            <a:endParaRPr/>
          </a:p>
        </p:txBody>
      </p:sp>
      <p:sp>
        <p:nvSpPr>
          <p:cNvPr id="652" name="Google Shape;652;p32"/>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653" name="Google Shape;653;p32"/>
          <p:cNvSpPr/>
          <p:nvPr/>
        </p:nvSpPr>
        <p:spPr>
          <a:xfrm>
            <a:off x="2410237" y="987791"/>
            <a:ext cx="8858204" cy="5705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Package</a:t>
            </a:r>
            <a:endParaRPr/>
          </a:p>
        </p:txBody>
      </p:sp>
      <p:pic>
        <p:nvPicPr>
          <p:cNvPr id="654" name="Google Shape;654;p32"/>
          <p:cNvPicPr preferRelativeResize="0"/>
          <p:nvPr/>
        </p:nvPicPr>
        <p:blipFill rotWithShape="1">
          <a:blip r:embed="rId4">
            <a:alphaModFix/>
          </a:blip>
          <a:srcRect b="0" l="0" r="0" t="0"/>
          <a:stretch/>
        </p:blipFill>
        <p:spPr>
          <a:xfrm>
            <a:off x="5137162" y="1517084"/>
            <a:ext cx="6407916" cy="4759278"/>
          </a:xfrm>
          <a:prstGeom prst="rect">
            <a:avLst/>
          </a:prstGeom>
          <a:noFill/>
          <a:ln>
            <a:noFill/>
          </a:ln>
        </p:spPr>
      </p:pic>
      <p:sp>
        <p:nvSpPr>
          <p:cNvPr id="655" name="Google Shape;655;p32"/>
          <p:cNvSpPr/>
          <p:nvPr/>
        </p:nvSpPr>
        <p:spPr>
          <a:xfrm>
            <a:off x="2410237" y="1607060"/>
            <a:ext cx="6921469" cy="46121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Cấu trúc của một package (ví dụ)</a:t>
            </a:r>
            <a:endParaRPr sz="2200">
              <a:solidFill>
                <a:srgbClr val="0070C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Google Shape;661;p3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2" name="Google Shape;662;p3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663" name="Google Shape;663;p3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4" name="Google Shape;664;p3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65" name="Google Shape;665;p3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666" name="Google Shape;666;p3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67" name="Google Shape;667;p3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668" name="Google Shape;668;p3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669" name="Google Shape;669;p31"/>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670" name="Google Shape;670;p31"/>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package </a:t>
            </a:r>
            <a:endParaRPr/>
          </a:p>
        </p:txBody>
      </p:sp>
      <p:sp>
        <p:nvSpPr>
          <p:cNvPr id="671" name="Google Shape;671;p31"/>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672" name="Google Shape;672;p31"/>
          <p:cNvSpPr/>
          <p:nvPr/>
        </p:nvSpPr>
        <p:spPr>
          <a:xfrm>
            <a:off x="2410237" y="987791"/>
            <a:ext cx="8858204" cy="5705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2800"/>
              <a:buFont typeface="Arial"/>
              <a:buChar char="•"/>
            </a:pPr>
            <a:r>
              <a:rPr b="1" lang="en-US" sz="2800">
                <a:solidFill>
                  <a:srgbClr val="005064"/>
                </a:solidFill>
                <a:latin typeface="Arial"/>
                <a:ea typeface="Arial"/>
                <a:cs typeface="Arial"/>
                <a:sym typeface="Arial"/>
              </a:rPr>
              <a:t>Package</a:t>
            </a:r>
            <a:endParaRPr/>
          </a:p>
        </p:txBody>
      </p:sp>
      <p:sp>
        <p:nvSpPr>
          <p:cNvPr id="673" name="Google Shape;673;p31"/>
          <p:cNvSpPr/>
          <p:nvPr/>
        </p:nvSpPr>
        <p:spPr>
          <a:xfrm>
            <a:off x="2344924" y="1891409"/>
            <a:ext cx="8923517" cy="498598"/>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Package: là gói chứa các gói con (sub-package) hoặc các module</a:t>
            </a:r>
            <a:endParaRPr sz="2200">
              <a:solidFill>
                <a:srgbClr val="0070C0"/>
              </a:solidFill>
              <a:latin typeface="Arial"/>
              <a:ea typeface="Arial"/>
              <a:cs typeface="Arial"/>
              <a:sym typeface="Arial"/>
            </a:endParaRPr>
          </a:p>
        </p:txBody>
      </p:sp>
      <p:sp>
        <p:nvSpPr>
          <p:cNvPr id="674" name="Google Shape;674;p31"/>
          <p:cNvSpPr/>
          <p:nvPr/>
        </p:nvSpPr>
        <p:spPr>
          <a:xfrm>
            <a:off x="2410238" y="2452130"/>
            <a:ext cx="6921469" cy="49859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Trong một package/ sub-package có chứa:</a:t>
            </a:r>
            <a:endParaRPr sz="2200">
              <a:solidFill>
                <a:srgbClr val="0070C0"/>
              </a:solidFill>
              <a:latin typeface="Arial"/>
              <a:ea typeface="Arial"/>
              <a:cs typeface="Arial"/>
              <a:sym typeface="Arial"/>
            </a:endParaRPr>
          </a:p>
        </p:txBody>
      </p:sp>
      <p:sp>
        <p:nvSpPr>
          <p:cNvPr id="675" name="Google Shape;675;p31"/>
          <p:cNvSpPr/>
          <p:nvPr/>
        </p:nvSpPr>
        <p:spPr>
          <a:xfrm>
            <a:off x="2923178" y="3238153"/>
            <a:ext cx="8650514" cy="1311128"/>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 File chỉ dấu:            </a:t>
            </a:r>
            <a:r>
              <a:rPr lang="en-US" sz="2200">
                <a:solidFill>
                  <a:srgbClr val="C00000"/>
                </a:solidFill>
                <a:latin typeface="Arial"/>
                <a:ea typeface="Arial"/>
                <a:cs typeface="Arial"/>
                <a:sym typeface="Arial"/>
              </a:rPr>
              <a:t>__init__.py    </a:t>
            </a:r>
            <a:r>
              <a:rPr lang="en-US" sz="2200">
                <a:solidFill>
                  <a:srgbClr val="0070C0"/>
                </a:solidFill>
                <a:latin typeface="Arial"/>
                <a:ea typeface="Arial"/>
                <a:cs typeface="Arial"/>
                <a:sym typeface="Arial"/>
              </a:rPr>
              <a:t>(bắt buộc)</a:t>
            </a:r>
            <a:endParaRPr/>
          </a:p>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 Các file module.</a:t>
            </a:r>
            <a:endParaRPr/>
          </a:p>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 Subpackages </a:t>
            </a:r>
            <a:endParaRPr sz="2200">
              <a:solidFill>
                <a:srgbClr val="0070C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1" name="Google Shape;681;p3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2" name="Google Shape;682;p3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683" name="Google Shape;683;p3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3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85" name="Google Shape;685;p3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686" name="Google Shape;686;p3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87" name="Google Shape;687;p3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688" name="Google Shape;688;p3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689" name="Google Shape;689;p35"/>
          <p:cNvSpPr/>
          <p:nvPr/>
        </p:nvSpPr>
        <p:spPr>
          <a:xfrm>
            <a:off x="1279327" y="1237007"/>
            <a:ext cx="10254673" cy="53553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55A11"/>
                </a:solidFill>
                <a:latin typeface="Calibri"/>
                <a:ea typeface="Calibri"/>
                <a:cs typeface="Calibri"/>
                <a:sym typeface="Calibri"/>
              </a:rPr>
              <a:t>BÀI 3: DATA STRUCTURES</a:t>
            </a:r>
            <a:endParaRPr b="1" sz="2400">
              <a:solidFill>
                <a:srgbClr val="C55A11"/>
              </a:solidFill>
              <a:latin typeface="Calibri"/>
              <a:ea typeface="Calibri"/>
              <a:cs typeface="Calibri"/>
              <a:sym typeface="Calibri"/>
            </a:endParaRPr>
          </a:p>
        </p:txBody>
      </p:sp>
      <p:sp>
        <p:nvSpPr>
          <p:cNvPr id="690" name="Google Shape;690;p35"/>
          <p:cNvSpPr/>
          <p:nvPr/>
        </p:nvSpPr>
        <p:spPr>
          <a:xfrm>
            <a:off x="1279328" y="2147962"/>
            <a:ext cx="10020300"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list</a:t>
            </a:r>
            <a:endParaRPr/>
          </a:p>
          <a:p>
            <a:pPr indent="-342900" lvl="0" marL="342900" marR="0" rtl="0" algn="l">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tuple</a:t>
            </a:r>
            <a:endParaRPr/>
          </a:p>
          <a:p>
            <a:pPr indent="-342900" lvl="0" marL="342900" marR="0" rtl="0" algn="l">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set</a:t>
            </a:r>
            <a:endParaRPr/>
          </a:p>
          <a:p>
            <a:pPr indent="-342900" lvl="0" marL="342900" marR="0" rtl="0" algn="l">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dictionary</a:t>
            </a:r>
            <a:endParaRPr/>
          </a:p>
          <a:p>
            <a:pPr indent="-342900" lvl="0" marL="342900" marR="0" rtl="0" algn="l">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string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6" name="Google Shape;696;p3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7" name="Google Shape;697;p3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698" name="Google Shape;698;p3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9" name="Google Shape;699;p3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00" name="Google Shape;700;p3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701" name="Google Shape;701;p3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02" name="Google Shape;702;p3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703" name="Google Shape;703;p3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704" name="Google Shape;704;p33"/>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2: Functions &amp; Modules</a:t>
            </a:r>
            <a:endParaRPr sz="1800">
              <a:solidFill>
                <a:schemeClr val="lt1"/>
              </a:solidFill>
              <a:latin typeface="Times New Roman"/>
              <a:ea typeface="Times New Roman"/>
              <a:cs typeface="Times New Roman"/>
              <a:sym typeface="Times New Roman"/>
            </a:endParaRPr>
          </a:p>
        </p:txBody>
      </p:sp>
      <p:sp>
        <p:nvSpPr>
          <p:cNvPr id="705" name="Google Shape;705;p33"/>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package </a:t>
            </a:r>
            <a:endParaRPr/>
          </a:p>
        </p:txBody>
      </p:sp>
      <p:sp>
        <p:nvSpPr>
          <p:cNvPr id="706" name="Google Shape;706;p33"/>
          <p:cNvSpPr/>
          <p:nvPr/>
        </p:nvSpPr>
        <p:spPr>
          <a:xfrm>
            <a:off x="-6352" y="889001"/>
            <a:ext cx="2139952" cy="5553364"/>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BÀI 2</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functions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Arguments</a:t>
            </a:r>
            <a:endParaRPr b="1" sz="1800">
              <a:solidFill>
                <a:srgbClr val="757070"/>
              </a:solidFill>
              <a:latin typeface="Arial"/>
              <a:ea typeface="Arial"/>
              <a:cs typeface="Arial"/>
              <a:sym typeface="Arial"/>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Global variables</a:t>
            </a:r>
            <a:endParaRPr/>
          </a:p>
          <a:p>
            <a:pPr indent="0" lvl="0" marL="0" marR="0" rtl="0" algn="ctr">
              <a:lnSpc>
                <a:spcPct val="320000"/>
              </a:lnSpc>
              <a:spcBef>
                <a:spcPts val="0"/>
              </a:spcBef>
              <a:spcAft>
                <a:spcPts val="0"/>
              </a:spcAft>
              <a:buNone/>
            </a:pPr>
            <a:r>
              <a:rPr b="1" lang="en-US" sz="1800">
                <a:solidFill>
                  <a:srgbClr val="757070"/>
                </a:solidFill>
                <a:latin typeface="Arial"/>
                <a:ea typeface="Arial"/>
                <a:cs typeface="Arial"/>
                <a:sym typeface="Arial"/>
              </a:rPr>
              <a:t>Python modules</a:t>
            </a:r>
            <a:endParaRPr/>
          </a:p>
          <a:p>
            <a:pPr indent="0" lvl="0" marL="0" marR="0" rtl="0" algn="ctr">
              <a:lnSpc>
                <a:spcPct val="320000"/>
              </a:lnSpc>
              <a:spcBef>
                <a:spcPts val="0"/>
              </a:spcBef>
              <a:spcAft>
                <a:spcPts val="0"/>
              </a:spcAft>
              <a:buNone/>
            </a:pPr>
            <a:r>
              <a:rPr b="1" lang="en-US" sz="1800">
                <a:solidFill>
                  <a:srgbClr val="171616"/>
                </a:solidFill>
                <a:latin typeface="Arial"/>
                <a:ea typeface="Arial"/>
                <a:cs typeface="Arial"/>
                <a:sym typeface="Arial"/>
              </a:rPr>
              <a:t>Python package</a:t>
            </a:r>
            <a:endParaRPr/>
          </a:p>
          <a:p>
            <a:pPr indent="0" lvl="0" marL="0" marR="0" rtl="0" algn="ctr">
              <a:lnSpc>
                <a:spcPct val="320000"/>
              </a:lnSpc>
              <a:spcBef>
                <a:spcPts val="0"/>
              </a:spcBef>
              <a:spcAft>
                <a:spcPts val="0"/>
              </a:spcAft>
              <a:buNone/>
            </a:pPr>
            <a:r>
              <a:t/>
            </a:r>
            <a:endParaRPr b="1" sz="1800">
              <a:solidFill>
                <a:srgbClr val="757070"/>
              </a:solidFill>
              <a:latin typeface="Arial"/>
              <a:ea typeface="Arial"/>
              <a:cs typeface="Arial"/>
              <a:sym typeface="Arial"/>
            </a:endParaRPr>
          </a:p>
        </p:txBody>
      </p:sp>
      <p:sp>
        <p:nvSpPr>
          <p:cNvPr id="707" name="Google Shape;707;p33"/>
          <p:cNvSpPr/>
          <p:nvPr/>
        </p:nvSpPr>
        <p:spPr>
          <a:xfrm>
            <a:off x="2410237" y="987791"/>
            <a:ext cx="8858204" cy="57054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rgbClr val="C00000"/>
                </a:solidFill>
                <a:latin typeface="Arial"/>
                <a:ea typeface="Arial"/>
                <a:cs typeface="Arial"/>
                <a:sym typeface="Arial"/>
              </a:rPr>
              <a:t>🕮 BÀI TẬP 2.3</a:t>
            </a:r>
            <a:endParaRPr/>
          </a:p>
        </p:txBody>
      </p:sp>
      <p:sp>
        <p:nvSpPr>
          <p:cNvPr id="708" name="Google Shape;708;p33"/>
          <p:cNvSpPr/>
          <p:nvPr/>
        </p:nvSpPr>
        <p:spPr>
          <a:xfrm>
            <a:off x="2410237" y="1607060"/>
            <a:ext cx="6921469" cy="46121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Tạo một package theo cấu trúc sau</a:t>
            </a:r>
            <a:endParaRPr sz="2200">
              <a:solidFill>
                <a:srgbClr val="0070C0"/>
              </a:solidFill>
              <a:latin typeface="Arial"/>
              <a:ea typeface="Arial"/>
              <a:cs typeface="Arial"/>
              <a:sym typeface="Arial"/>
            </a:endParaRPr>
          </a:p>
        </p:txBody>
      </p:sp>
      <p:grpSp>
        <p:nvGrpSpPr>
          <p:cNvPr id="709" name="Google Shape;709;p33"/>
          <p:cNvGrpSpPr/>
          <p:nvPr/>
        </p:nvGrpSpPr>
        <p:grpSpPr>
          <a:xfrm>
            <a:off x="5820572" y="1667510"/>
            <a:ext cx="5737582" cy="2852906"/>
            <a:chOff x="4153931" y="2386896"/>
            <a:chExt cx="5737582" cy="2852906"/>
          </a:xfrm>
        </p:grpSpPr>
        <p:sp>
          <p:nvSpPr>
            <p:cNvPr id="710" name="Google Shape;710;p33"/>
            <p:cNvSpPr/>
            <p:nvPr/>
          </p:nvSpPr>
          <p:spPr>
            <a:xfrm>
              <a:off x="5870971" y="2386896"/>
              <a:ext cx="1535668" cy="57476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MYPACK</a:t>
              </a:r>
              <a:endParaRPr sz="1800">
                <a:solidFill>
                  <a:schemeClr val="lt1"/>
                </a:solidFill>
                <a:latin typeface="Calibri"/>
                <a:ea typeface="Calibri"/>
                <a:cs typeface="Calibri"/>
                <a:sym typeface="Calibri"/>
              </a:endParaRPr>
            </a:p>
          </p:txBody>
        </p:sp>
        <p:sp>
          <p:nvSpPr>
            <p:cNvPr id="711" name="Google Shape;711;p33"/>
            <p:cNvSpPr/>
            <p:nvPr/>
          </p:nvSpPr>
          <p:spPr>
            <a:xfrm>
              <a:off x="4153931" y="3602964"/>
              <a:ext cx="1535668" cy="57476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SUBPACK1</a:t>
              </a:r>
              <a:endParaRPr sz="1800">
                <a:solidFill>
                  <a:schemeClr val="lt1"/>
                </a:solidFill>
                <a:latin typeface="Calibri"/>
                <a:ea typeface="Calibri"/>
                <a:cs typeface="Calibri"/>
                <a:sym typeface="Calibri"/>
              </a:endParaRPr>
            </a:p>
          </p:txBody>
        </p:sp>
        <p:sp>
          <p:nvSpPr>
            <p:cNvPr id="712" name="Google Shape;712;p33"/>
            <p:cNvSpPr/>
            <p:nvPr/>
          </p:nvSpPr>
          <p:spPr>
            <a:xfrm>
              <a:off x="7406639" y="3602964"/>
              <a:ext cx="1535668" cy="57476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SUBPACK2</a:t>
              </a:r>
              <a:endParaRPr sz="1800">
                <a:solidFill>
                  <a:schemeClr val="lt1"/>
                </a:solidFill>
                <a:latin typeface="Calibri"/>
                <a:ea typeface="Calibri"/>
                <a:cs typeface="Calibri"/>
                <a:sym typeface="Calibri"/>
              </a:endParaRPr>
            </a:p>
          </p:txBody>
        </p:sp>
        <p:cxnSp>
          <p:nvCxnSpPr>
            <p:cNvPr id="713" name="Google Shape;713;p33"/>
            <p:cNvCxnSpPr>
              <a:stCxn id="710" idx="2"/>
            </p:cNvCxnSpPr>
            <p:nvPr/>
          </p:nvCxnSpPr>
          <p:spPr>
            <a:xfrm>
              <a:off x="6638805" y="2961662"/>
              <a:ext cx="0" cy="304200"/>
            </a:xfrm>
            <a:prstGeom prst="straightConnector1">
              <a:avLst/>
            </a:prstGeom>
            <a:noFill/>
            <a:ln cap="flat" cmpd="sng" w="9525">
              <a:solidFill>
                <a:schemeClr val="accent1"/>
              </a:solidFill>
              <a:prstDash val="solid"/>
              <a:miter lim="800000"/>
              <a:headEnd len="sm" w="sm" type="none"/>
              <a:tailEnd len="sm" w="sm" type="none"/>
            </a:ln>
          </p:spPr>
        </p:cxnSp>
        <p:cxnSp>
          <p:nvCxnSpPr>
            <p:cNvPr id="714" name="Google Shape;714;p33"/>
            <p:cNvCxnSpPr/>
            <p:nvPr/>
          </p:nvCxnSpPr>
          <p:spPr>
            <a:xfrm>
              <a:off x="4921765" y="3265714"/>
              <a:ext cx="3252708" cy="0"/>
            </a:xfrm>
            <a:prstGeom prst="straightConnector1">
              <a:avLst/>
            </a:prstGeom>
            <a:noFill/>
            <a:ln cap="flat" cmpd="sng" w="9525">
              <a:solidFill>
                <a:schemeClr val="accent1"/>
              </a:solidFill>
              <a:prstDash val="solid"/>
              <a:miter lim="800000"/>
              <a:headEnd len="sm" w="sm" type="none"/>
              <a:tailEnd len="sm" w="sm" type="none"/>
            </a:ln>
          </p:spPr>
        </p:cxnSp>
        <p:cxnSp>
          <p:nvCxnSpPr>
            <p:cNvPr id="715" name="Google Shape;715;p33"/>
            <p:cNvCxnSpPr>
              <a:endCxn id="711" idx="0"/>
            </p:cNvCxnSpPr>
            <p:nvPr/>
          </p:nvCxnSpPr>
          <p:spPr>
            <a:xfrm>
              <a:off x="4921765" y="3265764"/>
              <a:ext cx="0" cy="337200"/>
            </a:xfrm>
            <a:prstGeom prst="straightConnector1">
              <a:avLst/>
            </a:prstGeom>
            <a:noFill/>
            <a:ln cap="flat" cmpd="sng" w="9525">
              <a:solidFill>
                <a:schemeClr val="accent1"/>
              </a:solidFill>
              <a:prstDash val="solid"/>
              <a:miter lim="800000"/>
              <a:headEnd len="sm" w="sm" type="none"/>
              <a:tailEnd len="sm" w="sm" type="none"/>
            </a:ln>
          </p:spPr>
        </p:cxnSp>
        <p:cxnSp>
          <p:nvCxnSpPr>
            <p:cNvPr id="716" name="Google Shape;716;p33"/>
            <p:cNvCxnSpPr>
              <a:stCxn id="712" idx="0"/>
            </p:cNvCxnSpPr>
            <p:nvPr/>
          </p:nvCxnSpPr>
          <p:spPr>
            <a:xfrm rot="10800000">
              <a:off x="8174473" y="3265764"/>
              <a:ext cx="0" cy="337200"/>
            </a:xfrm>
            <a:prstGeom prst="straightConnector1">
              <a:avLst/>
            </a:prstGeom>
            <a:noFill/>
            <a:ln cap="flat" cmpd="sng" w="9525">
              <a:solidFill>
                <a:schemeClr val="accent1"/>
              </a:solidFill>
              <a:prstDash val="solid"/>
              <a:miter lim="800000"/>
              <a:headEnd len="sm" w="sm" type="none"/>
              <a:tailEnd len="sm" w="sm" type="none"/>
            </a:ln>
          </p:spPr>
        </p:cxnSp>
        <p:sp>
          <p:nvSpPr>
            <p:cNvPr id="717" name="Google Shape;717;p33"/>
            <p:cNvSpPr/>
            <p:nvPr/>
          </p:nvSpPr>
          <p:spPr>
            <a:xfrm>
              <a:off x="5103137" y="4665036"/>
              <a:ext cx="1535668" cy="574766"/>
            </a:xfrm>
            <a:prstGeom prst="rect">
              <a:avLst/>
            </a:prstGeom>
            <a:no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5064"/>
                  </a:solidFill>
                  <a:latin typeface="Calibri"/>
                  <a:ea typeface="Calibri"/>
                  <a:cs typeface="Calibri"/>
                  <a:sym typeface="Calibri"/>
                </a:rPr>
                <a:t>module1.py</a:t>
              </a:r>
              <a:endParaRPr b="1" sz="1800">
                <a:solidFill>
                  <a:srgbClr val="005064"/>
                </a:solidFill>
                <a:latin typeface="Calibri"/>
                <a:ea typeface="Calibri"/>
                <a:cs typeface="Calibri"/>
                <a:sym typeface="Calibri"/>
              </a:endParaRPr>
            </a:p>
          </p:txBody>
        </p:sp>
        <p:sp>
          <p:nvSpPr>
            <p:cNvPr id="718" name="Google Shape;718;p33"/>
            <p:cNvSpPr/>
            <p:nvPr/>
          </p:nvSpPr>
          <p:spPr>
            <a:xfrm>
              <a:off x="8355845" y="4521344"/>
              <a:ext cx="1535668" cy="574766"/>
            </a:xfrm>
            <a:prstGeom prst="rect">
              <a:avLst/>
            </a:prstGeom>
            <a:no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5064"/>
                  </a:solidFill>
                  <a:latin typeface="Calibri"/>
                  <a:ea typeface="Calibri"/>
                  <a:cs typeface="Calibri"/>
                  <a:sym typeface="Calibri"/>
                </a:rPr>
                <a:t>module2.py</a:t>
              </a:r>
              <a:endParaRPr b="1" sz="1800">
                <a:solidFill>
                  <a:srgbClr val="005064"/>
                </a:solidFill>
                <a:latin typeface="Calibri"/>
                <a:ea typeface="Calibri"/>
                <a:cs typeface="Calibri"/>
                <a:sym typeface="Calibri"/>
              </a:endParaRPr>
            </a:p>
          </p:txBody>
        </p:sp>
        <p:cxnSp>
          <p:nvCxnSpPr>
            <p:cNvPr id="719" name="Google Shape;719;p33"/>
            <p:cNvCxnSpPr>
              <a:stCxn id="711" idx="2"/>
            </p:cNvCxnSpPr>
            <p:nvPr/>
          </p:nvCxnSpPr>
          <p:spPr>
            <a:xfrm>
              <a:off x="4921765" y="4177730"/>
              <a:ext cx="0" cy="774600"/>
            </a:xfrm>
            <a:prstGeom prst="straightConnector1">
              <a:avLst/>
            </a:prstGeom>
            <a:noFill/>
            <a:ln cap="flat" cmpd="sng" w="9525">
              <a:solidFill>
                <a:schemeClr val="accent1"/>
              </a:solidFill>
              <a:prstDash val="solid"/>
              <a:miter lim="800000"/>
              <a:headEnd len="sm" w="sm" type="none"/>
              <a:tailEnd len="sm" w="sm" type="none"/>
            </a:ln>
          </p:spPr>
        </p:cxnSp>
        <p:cxnSp>
          <p:nvCxnSpPr>
            <p:cNvPr id="720" name="Google Shape;720;p33"/>
            <p:cNvCxnSpPr>
              <a:stCxn id="717" idx="1"/>
            </p:cNvCxnSpPr>
            <p:nvPr/>
          </p:nvCxnSpPr>
          <p:spPr>
            <a:xfrm rot="10800000">
              <a:off x="4921637" y="4952419"/>
              <a:ext cx="181500" cy="0"/>
            </a:xfrm>
            <a:prstGeom prst="straightConnector1">
              <a:avLst/>
            </a:prstGeom>
            <a:noFill/>
            <a:ln cap="flat" cmpd="sng" w="9525">
              <a:solidFill>
                <a:schemeClr val="accent1"/>
              </a:solidFill>
              <a:prstDash val="solid"/>
              <a:miter lim="800000"/>
              <a:headEnd len="sm" w="sm" type="none"/>
              <a:tailEnd len="sm" w="sm" type="none"/>
            </a:ln>
          </p:spPr>
        </p:cxnSp>
        <p:cxnSp>
          <p:nvCxnSpPr>
            <p:cNvPr id="721" name="Google Shape;721;p33"/>
            <p:cNvCxnSpPr/>
            <p:nvPr/>
          </p:nvCxnSpPr>
          <p:spPr>
            <a:xfrm>
              <a:off x="8181338" y="4034038"/>
              <a:ext cx="0" cy="774689"/>
            </a:xfrm>
            <a:prstGeom prst="straightConnector1">
              <a:avLst/>
            </a:prstGeom>
            <a:noFill/>
            <a:ln cap="flat" cmpd="sng" w="9525">
              <a:solidFill>
                <a:schemeClr val="accent1"/>
              </a:solidFill>
              <a:prstDash val="solid"/>
              <a:miter lim="800000"/>
              <a:headEnd len="sm" w="sm" type="none"/>
              <a:tailEnd len="sm" w="sm" type="none"/>
            </a:ln>
          </p:spPr>
        </p:cxnSp>
        <p:cxnSp>
          <p:nvCxnSpPr>
            <p:cNvPr id="722" name="Google Shape;722;p33"/>
            <p:cNvCxnSpPr/>
            <p:nvPr/>
          </p:nvCxnSpPr>
          <p:spPr>
            <a:xfrm rot="10800000">
              <a:off x="8174473" y="4808727"/>
              <a:ext cx="181372" cy="0"/>
            </a:xfrm>
            <a:prstGeom prst="straightConnector1">
              <a:avLst/>
            </a:prstGeom>
            <a:noFill/>
            <a:ln cap="flat" cmpd="sng" w="9525">
              <a:solidFill>
                <a:schemeClr val="accent1"/>
              </a:solidFill>
              <a:prstDash val="solid"/>
              <a:miter lim="800000"/>
              <a:headEnd len="sm" w="sm" type="none"/>
              <a:tailEnd len="sm" w="sm" type="none"/>
            </a:ln>
          </p:spPr>
        </p:cxnSp>
      </p:grpSp>
      <p:sp>
        <p:nvSpPr>
          <p:cNvPr id="723" name="Google Shape;723;p33"/>
          <p:cNvSpPr/>
          <p:nvPr/>
        </p:nvSpPr>
        <p:spPr>
          <a:xfrm>
            <a:off x="2844800" y="4995780"/>
            <a:ext cx="7962900" cy="42473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1800">
                <a:solidFill>
                  <a:srgbClr val="00B050"/>
                </a:solidFill>
                <a:latin typeface="Arial"/>
                <a:ea typeface="Arial"/>
                <a:cs typeface="Arial"/>
                <a:sym typeface="Arial"/>
              </a:rPr>
              <a:t>Với module1.py và module2.py là hai module đã tạo ra ở BÀI TẬP 2.2</a:t>
            </a:r>
            <a:endParaRPr/>
          </a:p>
        </p:txBody>
      </p:sp>
      <p:sp>
        <p:nvSpPr>
          <p:cNvPr id="724" name="Google Shape;724;p33"/>
          <p:cNvSpPr/>
          <p:nvPr/>
        </p:nvSpPr>
        <p:spPr>
          <a:xfrm>
            <a:off x="2443253" y="5581060"/>
            <a:ext cx="8999447" cy="49859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Viết chương trình như trong BÀI TẬP 2.2 để sử dụng package</a:t>
            </a:r>
            <a:endParaRPr sz="2200">
              <a:solidFill>
                <a:srgbClr val="0070C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3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Google Shape;730;p3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1" name="Google Shape;731;p3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732" name="Google Shape;732;p3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3" name="Google Shape;733;p3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34" name="Google Shape;734;p3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735" name="Google Shape;735;p3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36" name="Google Shape;736;p3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737" name="Google Shape;737;p3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738" name="Google Shape;738;p34"/>
          <p:cNvSpPr/>
          <p:nvPr/>
        </p:nvSpPr>
        <p:spPr>
          <a:xfrm>
            <a:off x="840119" y="2274525"/>
            <a:ext cx="10534463" cy="206415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5000">
                <a:solidFill>
                  <a:srgbClr val="005064"/>
                </a:solidFill>
                <a:latin typeface="Book Antiqua"/>
                <a:ea typeface="Book Antiqua"/>
                <a:cs typeface="Book Antiqua"/>
                <a:sym typeface="Book Antiqua"/>
              </a:rPr>
              <a:t>BÀI 3</a:t>
            </a:r>
            <a:endParaRPr/>
          </a:p>
          <a:p>
            <a:pPr indent="0" lvl="0" marL="0" marR="0" rtl="0" algn="ctr">
              <a:lnSpc>
                <a:spcPct val="120000"/>
              </a:lnSpc>
              <a:spcBef>
                <a:spcPts val="400"/>
              </a:spcBef>
              <a:spcAft>
                <a:spcPts val="0"/>
              </a:spcAft>
              <a:buNone/>
            </a:pPr>
            <a:r>
              <a:rPr b="1" lang="en-US" sz="5400">
                <a:solidFill>
                  <a:srgbClr val="005064"/>
                </a:solidFill>
                <a:latin typeface="Times New Roman"/>
                <a:ea typeface="Times New Roman"/>
                <a:cs typeface="Times New Roman"/>
                <a:sym typeface="Times New Roman"/>
              </a:rPr>
              <a:t>DATA STRUCTURES</a:t>
            </a:r>
            <a:endParaRPr b="1" sz="5000">
              <a:solidFill>
                <a:srgbClr val="005064"/>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4" name="Google Shape;744;p3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5" name="Google Shape;745;p3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746" name="Google Shape;746;p3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p3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48" name="Google Shape;748;p3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749" name="Google Shape;749;p3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50" name="Google Shape;750;p3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751" name="Google Shape;751;p3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752" name="Google Shape;752;p36"/>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753" name="Google Shape;753;p36"/>
          <p:cNvSpPr/>
          <p:nvPr/>
        </p:nvSpPr>
        <p:spPr>
          <a:xfrm>
            <a:off x="1288452" y="2543436"/>
            <a:ext cx="9615095" cy="1411669"/>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8000">
                <a:solidFill>
                  <a:srgbClr val="005064"/>
                </a:solidFill>
                <a:latin typeface="Arial"/>
                <a:ea typeface="Arial"/>
                <a:cs typeface="Arial"/>
                <a:sym typeface="Arial"/>
              </a:rPr>
              <a:t>Python list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p3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0" name="Google Shape;760;p3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761" name="Google Shape;761;p3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p3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63" name="Google Shape;763;p3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764" name="Google Shape;764;p3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65" name="Google Shape;765;p3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766" name="Google Shape;766;p3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767" name="Google Shape;767;p37"/>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768" name="Google Shape;768;p37"/>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List (danh sách)</a:t>
            </a:r>
            <a:endParaRPr b="1" sz="2400">
              <a:solidFill>
                <a:srgbClr val="005064"/>
              </a:solidFill>
              <a:latin typeface="Arial"/>
              <a:ea typeface="Arial"/>
              <a:cs typeface="Arial"/>
              <a:sym typeface="Arial"/>
            </a:endParaRPr>
          </a:p>
        </p:txBody>
      </p:sp>
      <p:sp>
        <p:nvSpPr>
          <p:cNvPr id="769" name="Google Shape;769;p37"/>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list </a:t>
            </a:r>
            <a:endParaRPr/>
          </a:p>
        </p:txBody>
      </p:sp>
      <p:sp>
        <p:nvSpPr>
          <p:cNvPr id="770" name="Google Shape;770;p37"/>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b="1" lang="en-US" sz="2400">
                <a:solidFill>
                  <a:srgbClr val="002060"/>
                </a:solidFill>
                <a:latin typeface="Arial"/>
                <a:ea typeface="Arial"/>
                <a:cs typeface="Arial"/>
                <a:sym typeface="Arial"/>
              </a:rPr>
              <a:t> List</a:t>
            </a:r>
            <a:endParaRPr b="1" sz="2400">
              <a:solidFill>
                <a:srgbClr val="00206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Tuple</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Set</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771" name="Google Shape;771;p37"/>
          <p:cNvSpPr/>
          <p:nvPr/>
        </p:nvSpPr>
        <p:spPr>
          <a:xfrm>
            <a:off x="2228864" y="1615746"/>
            <a:ext cx="6921469" cy="4612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Cấu trúc để lưu trữ một dãy các phần tử</a:t>
            </a:r>
            <a:endParaRPr sz="2200">
              <a:solidFill>
                <a:srgbClr val="0070C0"/>
              </a:solidFill>
              <a:latin typeface="Arial"/>
              <a:ea typeface="Arial"/>
              <a:cs typeface="Arial"/>
              <a:sym typeface="Arial"/>
            </a:endParaRPr>
          </a:p>
        </p:txBody>
      </p:sp>
      <p:sp>
        <p:nvSpPr>
          <p:cNvPr id="772" name="Google Shape;772;p37"/>
          <p:cNvSpPr/>
          <p:nvPr/>
        </p:nvSpPr>
        <p:spPr>
          <a:xfrm>
            <a:off x="2228864" y="2304767"/>
            <a:ext cx="6921469" cy="4612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Khởi tạo một list:</a:t>
            </a:r>
            <a:endParaRPr sz="2200">
              <a:solidFill>
                <a:srgbClr val="0070C0"/>
              </a:solidFill>
              <a:latin typeface="Arial"/>
              <a:ea typeface="Arial"/>
              <a:cs typeface="Arial"/>
              <a:sym typeface="Arial"/>
            </a:endParaRPr>
          </a:p>
        </p:txBody>
      </p:sp>
      <p:sp>
        <p:nvSpPr>
          <p:cNvPr id="773" name="Google Shape;773;p37"/>
          <p:cNvSpPr/>
          <p:nvPr/>
        </p:nvSpPr>
        <p:spPr>
          <a:xfrm>
            <a:off x="5156183" y="2287681"/>
            <a:ext cx="5384817" cy="86748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200">
                <a:solidFill>
                  <a:srgbClr val="FF6600"/>
                </a:solidFill>
                <a:latin typeface="Arial"/>
                <a:ea typeface="Arial"/>
                <a:cs typeface="Arial"/>
                <a:sym typeface="Arial"/>
              </a:rPr>
              <a:t>a = [1, 3, 2, 4, 5]</a:t>
            </a:r>
            <a:endParaRPr/>
          </a:p>
          <a:p>
            <a:pPr indent="0" lvl="0" marL="0" marR="0" rtl="0" algn="just">
              <a:lnSpc>
                <a:spcPct val="120000"/>
              </a:lnSpc>
              <a:spcBef>
                <a:spcPts val="0"/>
              </a:spcBef>
              <a:spcAft>
                <a:spcPts val="0"/>
              </a:spcAft>
              <a:buNone/>
            </a:pPr>
            <a:r>
              <a:rPr b="1" lang="en-US" sz="2200">
                <a:solidFill>
                  <a:srgbClr val="FF6600"/>
                </a:solidFill>
                <a:latin typeface="Arial"/>
                <a:ea typeface="Arial"/>
                <a:cs typeface="Arial"/>
                <a:sym typeface="Arial"/>
              </a:rPr>
              <a:t>b = [“Hoa”, “Hải”, “Hồng”, “Hoàng”]</a:t>
            </a:r>
            <a:endParaRPr b="1" sz="2200">
              <a:solidFill>
                <a:srgbClr val="FF6600"/>
              </a:solidFill>
              <a:latin typeface="Arial"/>
              <a:ea typeface="Arial"/>
              <a:cs typeface="Arial"/>
              <a:sym typeface="Arial"/>
            </a:endParaRPr>
          </a:p>
        </p:txBody>
      </p:sp>
      <p:sp>
        <p:nvSpPr>
          <p:cNvPr id="774" name="Google Shape;774;p37"/>
          <p:cNvSpPr/>
          <p:nvPr/>
        </p:nvSpPr>
        <p:spPr>
          <a:xfrm>
            <a:off x="2254247" y="3929103"/>
            <a:ext cx="8545354"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Các phần tử trong một list không nhất thiết phải cùng kiểu:</a:t>
            </a:r>
            <a:endParaRPr sz="2200">
              <a:solidFill>
                <a:srgbClr val="0070C0"/>
              </a:solidFill>
              <a:latin typeface="Arial"/>
              <a:ea typeface="Arial"/>
              <a:cs typeface="Arial"/>
              <a:sym typeface="Arial"/>
            </a:endParaRPr>
          </a:p>
        </p:txBody>
      </p:sp>
      <p:sp>
        <p:nvSpPr>
          <p:cNvPr id="775" name="Google Shape;775;p37"/>
          <p:cNvSpPr/>
          <p:nvPr/>
        </p:nvSpPr>
        <p:spPr>
          <a:xfrm>
            <a:off x="4288867" y="4449636"/>
            <a:ext cx="5109091" cy="46121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200">
                <a:solidFill>
                  <a:srgbClr val="FF6600"/>
                </a:solidFill>
                <a:latin typeface="Arial"/>
                <a:ea typeface="Arial"/>
                <a:cs typeface="Arial"/>
                <a:sym typeface="Arial"/>
              </a:rPr>
              <a:t>c = [1,   2,   “Hoa”,   3.1,   “Hồng”,   5]</a:t>
            </a:r>
            <a:endParaRPr b="1" sz="2200">
              <a:solidFill>
                <a:srgbClr val="FF6600"/>
              </a:solidFill>
              <a:latin typeface="Arial"/>
              <a:ea typeface="Arial"/>
              <a:cs typeface="Arial"/>
              <a:sym typeface="Arial"/>
            </a:endParaRPr>
          </a:p>
        </p:txBody>
      </p:sp>
      <p:sp>
        <p:nvSpPr>
          <p:cNvPr id="776" name="Google Shape;776;p37"/>
          <p:cNvSpPr/>
          <p:nvPr/>
        </p:nvSpPr>
        <p:spPr>
          <a:xfrm>
            <a:off x="4295328" y="4850343"/>
            <a:ext cx="3214974" cy="461217"/>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200">
                <a:solidFill>
                  <a:srgbClr val="FF6600"/>
                </a:solidFill>
                <a:latin typeface="Arial"/>
                <a:ea typeface="Arial"/>
                <a:cs typeface="Arial"/>
                <a:sym typeface="Arial"/>
              </a:rPr>
              <a:t>d = [ ]</a:t>
            </a:r>
            <a:endParaRPr b="1" sz="2200">
              <a:solidFill>
                <a:srgbClr val="FF6600"/>
              </a:solidFill>
              <a:latin typeface="Arial"/>
              <a:ea typeface="Arial"/>
              <a:cs typeface="Arial"/>
              <a:sym typeface="Arial"/>
            </a:endParaRPr>
          </a:p>
        </p:txBody>
      </p:sp>
      <p:sp>
        <p:nvSpPr>
          <p:cNvPr id="777" name="Google Shape;777;p37"/>
          <p:cNvSpPr/>
          <p:nvPr/>
        </p:nvSpPr>
        <p:spPr>
          <a:xfrm>
            <a:off x="2254247" y="5293761"/>
            <a:ext cx="8545354"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Các phần tử lại có thể là một list (</a:t>
            </a:r>
            <a:r>
              <a:rPr b="1" lang="en-US" sz="2200">
                <a:solidFill>
                  <a:srgbClr val="FF6600"/>
                </a:solidFill>
                <a:latin typeface="Arial"/>
                <a:ea typeface="Arial"/>
                <a:cs typeface="Arial"/>
                <a:sym typeface="Arial"/>
              </a:rPr>
              <a:t>nested list</a:t>
            </a:r>
            <a:r>
              <a:rPr lang="en-US" sz="2200">
                <a:solidFill>
                  <a:srgbClr val="0070C0"/>
                </a:solidFill>
                <a:latin typeface="Arial"/>
                <a:ea typeface="Arial"/>
                <a:cs typeface="Arial"/>
                <a:sym typeface="Arial"/>
              </a:rPr>
              <a:t>):</a:t>
            </a:r>
            <a:endParaRPr sz="2200">
              <a:solidFill>
                <a:srgbClr val="0070C0"/>
              </a:solidFill>
              <a:latin typeface="Arial"/>
              <a:ea typeface="Arial"/>
              <a:cs typeface="Arial"/>
              <a:sym typeface="Arial"/>
            </a:endParaRPr>
          </a:p>
        </p:txBody>
      </p:sp>
      <p:sp>
        <p:nvSpPr>
          <p:cNvPr id="778" name="Google Shape;778;p37"/>
          <p:cNvSpPr/>
          <p:nvPr/>
        </p:nvSpPr>
        <p:spPr>
          <a:xfrm>
            <a:off x="4288867" y="5891835"/>
            <a:ext cx="4613815" cy="53553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FF6600"/>
                </a:solidFill>
                <a:latin typeface="Arial"/>
                <a:ea typeface="Arial"/>
                <a:cs typeface="Arial"/>
                <a:sym typeface="Arial"/>
              </a:rPr>
              <a:t>e = [ 1,  2, </a:t>
            </a:r>
            <a:r>
              <a:rPr b="1" lang="en-US" sz="2400">
                <a:solidFill>
                  <a:srgbClr val="FF0000"/>
                </a:solidFill>
                <a:latin typeface="Arial"/>
                <a:ea typeface="Arial"/>
                <a:cs typeface="Arial"/>
                <a:sym typeface="Arial"/>
              </a:rPr>
              <a:t>[4,  5, 6]</a:t>
            </a:r>
            <a:r>
              <a:rPr b="1" lang="en-US" sz="2400">
                <a:solidFill>
                  <a:srgbClr val="FF6600"/>
                </a:solidFill>
                <a:latin typeface="Arial"/>
                <a:ea typeface="Arial"/>
                <a:cs typeface="Arial"/>
                <a:sym typeface="Arial"/>
              </a:rPr>
              <a:t>, 9, 8]</a:t>
            </a:r>
            <a:endParaRPr b="1" sz="2400">
              <a:solidFill>
                <a:srgbClr val="FF6600"/>
              </a:solidFill>
              <a:latin typeface="Arial"/>
              <a:ea typeface="Arial"/>
              <a:cs typeface="Arial"/>
              <a:sym typeface="Arial"/>
            </a:endParaRPr>
          </a:p>
        </p:txBody>
      </p:sp>
      <p:sp>
        <p:nvSpPr>
          <p:cNvPr id="779" name="Google Shape;779;p37"/>
          <p:cNvSpPr/>
          <p:nvPr/>
        </p:nvSpPr>
        <p:spPr>
          <a:xfrm>
            <a:off x="2623315" y="3267533"/>
            <a:ext cx="8446467" cy="461345"/>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B050"/>
                </a:solidFill>
                <a:latin typeface="Arial"/>
                <a:ea typeface="Arial"/>
                <a:cs typeface="Arial"/>
                <a:sym typeface="Arial"/>
              </a:rPr>
              <a:t>k = [</a:t>
            </a:r>
            <a:r>
              <a:rPr lang="en-US" sz="2200">
                <a:solidFill>
                  <a:srgbClr val="FF0000"/>
                </a:solidFill>
                <a:latin typeface="Arial"/>
                <a:ea typeface="Arial"/>
                <a:cs typeface="Arial"/>
                <a:sym typeface="Arial"/>
              </a:rPr>
              <a:t>2*i</a:t>
            </a:r>
            <a:r>
              <a:rPr lang="en-US" sz="2200">
                <a:solidFill>
                  <a:srgbClr val="00B050"/>
                </a:solidFill>
                <a:latin typeface="Arial"/>
                <a:ea typeface="Arial"/>
                <a:cs typeface="Arial"/>
                <a:sym typeface="Arial"/>
              </a:rPr>
              <a:t> </a:t>
            </a:r>
            <a:r>
              <a:rPr b="1" lang="en-US" sz="2200">
                <a:solidFill>
                  <a:srgbClr val="005064"/>
                </a:solidFill>
                <a:latin typeface="Arial"/>
                <a:ea typeface="Arial"/>
                <a:cs typeface="Arial"/>
                <a:sym typeface="Arial"/>
              </a:rPr>
              <a:t>for i in range (1, 10)</a:t>
            </a:r>
            <a:r>
              <a:rPr lang="en-US" sz="2200">
                <a:solidFill>
                  <a:srgbClr val="00B050"/>
                </a:solidFill>
                <a:latin typeface="Arial"/>
                <a:ea typeface="Arial"/>
                <a:cs typeface="Arial"/>
                <a:sym typeface="Arial"/>
              </a:rPr>
              <a:t>]   🡪     [2, 4, 6, 8, 10, 12, 14, 16, 18]</a:t>
            </a:r>
            <a:endParaRPr sz="2200">
              <a:solidFill>
                <a:srgbClr val="00B05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3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5" name="Google Shape;785;p3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6" name="Google Shape;786;p3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787" name="Google Shape;787;p3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8" name="Google Shape;788;p3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89" name="Google Shape;789;p3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790" name="Google Shape;790;p3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91" name="Google Shape;791;p3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792" name="Google Shape;792;p3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793" name="Google Shape;793;p38"/>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794" name="Google Shape;794;p38"/>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List index (chỉ số)</a:t>
            </a:r>
            <a:endParaRPr b="1" sz="2400">
              <a:solidFill>
                <a:srgbClr val="005064"/>
              </a:solidFill>
              <a:latin typeface="Arial"/>
              <a:ea typeface="Arial"/>
              <a:cs typeface="Arial"/>
              <a:sym typeface="Arial"/>
            </a:endParaRPr>
          </a:p>
        </p:txBody>
      </p:sp>
      <p:sp>
        <p:nvSpPr>
          <p:cNvPr id="795" name="Google Shape;795;p38"/>
          <p:cNvSpPr/>
          <p:nvPr/>
        </p:nvSpPr>
        <p:spPr>
          <a:xfrm>
            <a:off x="2924046" y="25291"/>
            <a:ext cx="8903100" cy="554100"/>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list </a:t>
            </a:r>
            <a:endParaRPr/>
          </a:p>
        </p:txBody>
      </p:sp>
      <p:sp>
        <p:nvSpPr>
          <p:cNvPr id="796" name="Google Shape;796;p38"/>
          <p:cNvSpPr/>
          <p:nvPr/>
        </p:nvSpPr>
        <p:spPr>
          <a:xfrm>
            <a:off x="2228864" y="1615746"/>
            <a:ext cx="6921469" cy="4612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Chỉ số được tính từ 0</a:t>
            </a:r>
            <a:endParaRPr sz="2200">
              <a:solidFill>
                <a:srgbClr val="0070C0"/>
              </a:solidFill>
              <a:latin typeface="Arial"/>
              <a:ea typeface="Arial"/>
              <a:cs typeface="Arial"/>
              <a:sym typeface="Arial"/>
            </a:endParaRPr>
          </a:p>
        </p:txBody>
      </p:sp>
      <p:sp>
        <p:nvSpPr>
          <p:cNvPr id="797" name="Google Shape;797;p38"/>
          <p:cNvSpPr/>
          <p:nvPr/>
        </p:nvSpPr>
        <p:spPr>
          <a:xfrm>
            <a:off x="2228864" y="2113425"/>
            <a:ext cx="6921469"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Chỉ số của nested list:</a:t>
            </a:r>
            <a:endParaRPr sz="2200">
              <a:solidFill>
                <a:srgbClr val="0070C0"/>
              </a:solidFill>
              <a:latin typeface="Arial"/>
              <a:ea typeface="Arial"/>
              <a:cs typeface="Arial"/>
              <a:sym typeface="Arial"/>
            </a:endParaRPr>
          </a:p>
        </p:txBody>
      </p:sp>
      <p:sp>
        <p:nvSpPr>
          <p:cNvPr id="798" name="Google Shape;798;p38"/>
          <p:cNvSpPr/>
          <p:nvPr/>
        </p:nvSpPr>
        <p:spPr>
          <a:xfrm>
            <a:off x="2228864" y="3474131"/>
            <a:ext cx="8545354" cy="4612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Chỉ số âm:</a:t>
            </a:r>
            <a:endParaRPr sz="2200">
              <a:solidFill>
                <a:srgbClr val="0070C0"/>
              </a:solidFill>
              <a:latin typeface="Arial"/>
              <a:ea typeface="Arial"/>
              <a:cs typeface="Arial"/>
              <a:sym typeface="Arial"/>
            </a:endParaRPr>
          </a:p>
        </p:txBody>
      </p:sp>
      <p:sp>
        <p:nvSpPr>
          <p:cNvPr id="799" name="Google Shape;799;p38"/>
          <p:cNvSpPr/>
          <p:nvPr/>
        </p:nvSpPr>
        <p:spPr>
          <a:xfrm>
            <a:off x="4269944" y="2523860"/>
            <a:ext cx="3241593" cy="46121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200">
                <a:solidFill>
                  <a:srgbClr val="FF6600"/>
                </a:solidFill>
                <a:latin typeface="Arial"/>
                <a:ea typeface="Arial"/>
                <a:cs typeface="Arial"/>
                <a:sym typeface="Arial"/>
              </a:rPr>
              <a:t>c = [1,   2,   [</a:t>
            </a:r>
            <a:r>
              <a:rPr b="1" lang="en-US" sz="2200">
                <a:solidFill>
                  <a:srgbClr val="005064"/>
                </a:solidFill>
                <a:latin typeface="Arial"/>
                <a:ea typeface="Arial"/>
                <a:cs typeface="Arial"/>
                <a:sym typeface="Arial"/>
              </a:rPr>
              <a:t>3</a:t>
            </a:r>
            <a:r>
              <a:rPr b="1" lang="en-US" sz="2200">
                <a:solidFill>
                  <a:srgbClr val="FF6600"/>
                </a:solidFill>
                <a:latin typeface="Arial"/>
                <a:ea typeface="Arial"/>
                <a:cs typeface="Arial"/>
                <a:sym typeface="Arial"/>
              </a:rPr>
              <a:t>, 4, 5],   6]</a:t>
            </a:r>
            <a:endParaRPr b="1" sz="2200">
              <a:solidFill>
                <a:srgbClr val="FF6600"/>
              </a:solidFill>
              <a:latin typeface="Arial"/>
              <a:ea typeface="Arial"/>
              <a:cs typeface="Arial"/>
              <a:sym typeface="Arial"/>
            </a:endParaRPr>
          </a:p>
        </p:txBody>
      </p:sp>
      <p:sp>
        <p:nvSpPr>
          <p:cNvPr id="800" name="Google Shape;800;p38"/>
          <p:cNvSpPr/>
          <p:nvPr/>
        </p:nvSpPr>
        <p:spPr>
          <a:xfrm>
            <a:off x="4317201" y="4090357"/>
            <a:ext cx="7287056" cy="498598"/>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200">
                <a:solidFill>
                  <a:srgbClr val="00B050"/>
                </a:solidFill>
                <a:latin typeface="Arial"/>
                <a:ea typeface="Arial"/>
                <a:cs typeface="Arial"/>
                <a:sym typeface="Arial"/>
              </a:rPr>
              <a:t>c[-1] = 6,    c[-2] = [3, 4, 5],        c[-2][2] = c[-2][-1] = 5</a:t>
            </a:r>
            <a:endParaRPr b="1" sz="2200">
              <a:solidFill>
                <a:srgbClr val="00B050"/>
              </a:solidFill>
              <a:latin typeface="Arial"/>
              <a:ea typeface="Arial"/>
              <a:cs typeface="Arial"/>
              <a:sym typeface="Arial"/>
            </a:endParaRPr>
          </a:p>
        </p:txBody>
      </p:sp>
      <p:sp>
        <p:nvSpPr>
          <p:cNvPr id="801" name="Google Shape;801;p38"/>
          <p:cNvSpPr/>
          <p:nvPr/>
        </p:nvSpPr>
        <p:spPr>
          <a:xfrm>
            <a:off x="4279101" y="3511512"/>
            <a:ext cx="3241593" cy="46121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200">
                <a:solidFill>
                  <a:srgbClr val="FF6600"/>
                </a:solidFill>
                <a:latin typeface="Arial"/>
                <a:ea typeface="Arial"/>
                <a:cs typeface="Arial"/>
                <a:sym typeface="Arial"/>
              </a:rPr>
              <a:t>c = [1,   2,   [</a:t>
            </a:r>
            <a:r>
              <a:rPr b="1" lang="en-US" sz="2200">
                <a:solidFill>
                  <a:srgbClr val="005064"/>
                </a:solidFill>
                <a:latin typeface="Arial"/>
                <a:ea typeface="Arial"/>
                <a:cs typeface="Arial"/>
                <a:sym typeface="Arial"/>
              </a:rPr>
              <a:t>3</a:t>
            </a:r>
            <a:r>
              <a:rPr b="1" lang="en-US" sz="2200">
                <a:solidFill>
                  <a:srgbClr val="FF6600"/>
                </a:solidFill>
                <a:latin typeface="Arial"/>
                <a:ea typeface="Arial"/>
                <a:cs typeface="Arial"/>
                <a:sym typeface="Arial"/>
              </a:rPr>
              <a:t>, 4, 5],   6]</a:t>
            </a:r>
            <a:endParaRPr b="1" sz="2200">
              <a:solidFill>
                <a:srgbClr val="FF6600"/>
              </a:solidFill>
              <a:latin typeface="Arial"/>
              <a:ea typeface="Arial"/>
              <a:cs typeface="Arial"/>
              <a:sym typeface="Arial"/>
            </a:endParaRPr>
          </a:p>
        </p:txBody>
      </p:sp>
      <p:sp>
        <p:nvSpPr>
          <p:cNvPr id="802" name="Google Shape;802;p38"/>
          <p:cNvSpPr/>
          <p:nvPr/>
        </p:nvSpPr>
        <p:spPr>
          <a:xfrm>
            <a:off x="4279101" y="2990979"/>
            <a:ext cx="7287056" cy="498598"/>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200">
                <a:solidFill>
                  <a:srgbClr val="00B050"/>
                </a:solidFill>
                <a:latin typeface="Arial"/>
                <a:ea typeface="Arial"/>
                <a:cs typeface="Arial"/>
                <a:sym typeface="Arial"/>
              </a:rPr>
              <a:t>c[1] = 2,      c[2] = [3, 4, 5],        c[2][1] = 4</a:t>
            </a:r>
            <a:endParaRPr b="1" sz="2200">
              <a:solidFill>
                <a:srgbClr val="00B050"/>
              </a:solidFill>
              <a:latin typeface="Arial"/>
              <a:ea typeface="Arial"/>
              <a:cs typeface="Arial"/>
              <a:sym typeface="Arial"/>
            </a:endParaRPr>
          </a:p>
        </p:txBody>
      </p:sp>
      <p:pic>
        <p:nvPicPr>
          <p:cNvPr id="803" name="Google Shape;803;p38"/>
          <p:cNvPicPr preferRelativeResize="0"/>
          <p:nvPr/>
        </p:nvPicPr>
        <p:blipFill rotWithShape="1">
          <a:blip r:embed="rId4">
            <a:alphaModFix/>
          </a:blip>
          <a:srcRect b="0" l="0" r="0" t="0"/>
          <a:stretch/>
        </p:blipFill>
        <p:spPr>
          <a:xfrm>
            <a:off x="3060021" y="4556596"/>
            <a:ext cx="4391866" cy="1778984"/>
          </a:xfrm>
          <a:prstGeom prst="rect">
            <a:avLst/>
          </a:prstGeom>
          <a:noFill/>
          <a:ln>
            <a:noFill/>
          </a:ln>
        </p:spPr>
      </p:pic>
      <p:sp>
        <p:nvSpPr>
          <p:cNvPr id="804" name="Google Shape;804;p38"/>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b="1" lang="en-US" sz="2400">
                <a:solidFill>
                  <a:srgbClr val="002060"/>
                </a:solidFill>
                <a:latin typeface="Arial"/>
                <a:ea typeface="Arial"/>
                <a:cs typeface="Arial"/>
                <a:sym typeface="Arial"/>
              </a:rPr>
              <a:t> List</a:t>
            </a:r>
            <a:endParaRPr b="1" sz="2400">
              <a:solidFill>
                <a:srgbClr val="00206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Tuple</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Set</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3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0" name="Google Shape;810;p3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1" name="Google Shape;811;p3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812" name="Google Shape;812;p3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3" name="Google Shape;813;p3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14" name="Google Shape;814;p3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815" name="Google Shape;815;p3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16" name="Google Shape;816;p3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817" name="Google Shape;817;p3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818" name="Google Shape;818;p39"/>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819" name="Google Shape;819;p39"/>
          <p:cNvSpPr/>
          <p:nvPr/>
        </p:nvSpPr>
        <p:spPr>
          <a:xfrm>
            <a:off x="2228864" y="1099060"/>
            <a:ext cx="6921469"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3.1</a:t>
            </a:r>
            <a:endParaRPr b="1" sz="2400">
              <a:solidFill>
                <a:srgbClr val="C00000"/>
              </a:solidFill>
              <a:latin typeface="Arial"/>
              <a:ea typeface="Arial"/>
              <a:cs typeface="Arial"/>
              <a:sym typeface="Arial"/>
            </a:endParaRPr>
          </a:p>
        </p:txBody>
      </p:sp>
      <p:sp>
        <p:nvSpPr>
          <p:cNvPr id="820" name="Google Shape;820;p39"/>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list </a:t>
            </a:r>
            <a:endParaRPr/>
          </a:p>
        </p:txBody>
      </p:sp>
      <p:sp>
        <p:nvSpPr>
          <p:cNvPr id="821" name="Google Shape;821;p39"/>
          <p:cNvSpPr/>
          <p:nvPr/>
        </p:nvSpPr>
        <p:spPr>
          <a:xfrm>
            <a:off x="2228864" y="1615746"/>
            <a:ext cx="9057445"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Khởi tạo một list a với bộ 5 giá trị bất kỳ, in ra màn hình</a:t>
            </a:r>
            <a:endParaRPr sz="2200">
              <a:solidFill>
                <a:srgbClr val="0070C0"/>
              </a:solidFill>
              <a:latin typeface="Arial"/>
              <a:ea typeface="Arial"/>
              <a:cs typeface="Arial"/>
              <a:sym typeface="Arial"/>
            </a:endParaRPr>
          </a:p>
        </p:txBody>
      </p:sp>
      <p:sp>
        <p:nvSpPr>
          <p:cNvPr id="822" name="Google Shape;822;p39"/>
          <p:cNvSpPr/>
          <p:nvPr/>
        </p:nvSpPr>
        <p:spPr>
          <a:xfrm>
            <a:off x="2228864" y="2113425"/>
            <a:ext cx="9337293"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Khởi tạo và in một list b với 100 số nguyên chẵn đầu tiên [2, 4, 6, ...]</a:t>
            </a:r>
            <a:endParaRPr sz="2200">
              <a:solidFill>
                <a:srgbClr val="0070C0"/>
              </a:solidFill>
              <a:latin typeface="Arial"/>
              <a:ea typeface="Arial"/>
              <a:cs typeface="Arial"/>
              <a:sym typeface="Arial"/>
            </a:endParaRPr>
          </a:p>
        </p:txBody>
      </p:sp>
      <p:sp>
        <p:nvSpPr>
          <p:cNvPr id="823" name="Google Shape;823;p39"/>
          <p:cNvSpPr/>
          <p:nvPr/>
        </p:nvSpPr>
        <p:spPr>
          <a:xfrm>
            <a:off x="2228864" y="2711435"/>
            <a:ext cx="8545500" cy="9048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Sử dụng list để nhập vào từ bàn phím một mảng c gồm n phần tử nguyên. Tính tổng các phần tử trong mảng.</a:t>
            </a:r>
            <a:endParaRPr sz="2200">
              <a:solidFill>
                <a:srgbClr val="0070C0"/>
              </a:solidFill>
              <a:latin typeface="Arial"/>
              <a:ea typeface="Arial"/>
              <a:cs typeface="Arial"/>
              <a:sym typeface="Arial"/>
            </a:endParaRPr>
          </a:p>
        </p:txBody>
      </p:sp>
      <p:sp>
        <p:nvSpPr>
          <p:cNvPr id="824" name="Google Shape;824;p39"/>
          <p:cNvSpPr/>
          <p:nvPr/>
        </p:nvSpPr>
        <p:spPr>
          <a:xfrm>
            <a:off x="2228864" y="3715694"/>
            <a:ext cx="8840918" cy="90486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Sử dụng list để nhập vào từ bàn phím một mảng hai chiều </a:t>
            </a:r>
            <a:endParaRPr/>
          </a:p>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     d(n x m) các số thực. Hiển thị mảng d lên màn hình. </a:t>
            </a:r>
            <a:endParaRPr sz="2200">
              <a:solidFill>
                <a:srgbClr val="0070C0"/>
              </a:solidFill>
              <a:latin typeface="Arial"/>
              <a:ea typeface="Arial"/>
              <a:cs typeface="Arial"/>
              <a:sym typeface="Arial"/>
            </a:endParaRPr>
          </a:p>
        </p:txBody>
      </p:sp>
      <p:sp>
        <p:nvSpPr>
          <p:cNvPr id="825" name="Google Shape;825;p39"/>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b="1" lang="en-US" sz="2400">
                <a:solidFill>
                  <a:srgbClr val="002060"/>
                </a:solidFill>
                <a:latin typeface="Arial"/>
                <a:ea typeface="Arial"/>
                <a:cs typeface="Arial"/>
                <a:sym typeface="Arial"/>
              </a:rPr>
              <a:t> List</a:t>
            </a:r>
            <a:endParaRPr b="1" sz="2400">
              <a:solidFill>
                <a:srgbClr val="00206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Tuple</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Set</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17" name="Google Shape;117;p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9" name="Google Shape;119;p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20" name="Google Shape;120;p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22" name="Google Shape;122;p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graphicFrame>
        <p:nvGraphicFramePr>
          <p:cNvPr id="123" name="Google Shape;123;p4"/>
          <p:cNvGraphicFramePr/>
          <p:nvPr/>
        </p:nvGraphicFramePr>
        <p:xfrm>
          <a:off x="1108364" y="1390232"/>
          <a:ext cx="3000000" cy="3000000"/>
        </p:xfrm>
        <a:graphic>
          <a:graphicData uri="http://schemas.openxmlformats.org/drawingml/2006/table">
            <a:tbl>
              <a:tblPr bandRow="1">
                <a:noFill/>
                <a:tableStyleId>{C756B2B4-8619-4FAF-BC9B-6BF7D71A4B77}</a:tableStyleId>
              </a:tblPr>
              <a:tblGrid>
                <a:gridCol w="9393375"/>
              </a:tblGrid>
              <a:tr h="770450">
                <a:tc>
                  <a:txBody>
                    <a:bodyPr/>
                    <a:lstStyle/>
                    <a:p>
                      <a:pPr indent="0" lvl="0" marL="0" marR="0" rtl="0" algn="just">
                        <a:lnSpc>
                          <a:spcPct val="120000"/>
                        </a:lnSpc>
                        <a:spcBef>
                          <a:spcPts val="0"/>
                        </a:spcBef>
                        <a:spcAft>
                          <a:spcPts val="0"/>
                        </a:spcAft>
                        <a:buNone/>
                      </a:pPr>
                      <a:r>
                        <a:rPr b="1" lang="en-US" sz="2800" u="none" cap="none" strike="noStrike">
                          <a:solidFill>
                            <a:srgbClr val="005064"/>
                          </a:solidFill>
                          <a:latin typeface="Arial"/>
                          <a:ea typeface="Arial"/>
                          <a:cs typeface="Arial"/>
                          <a:sym typeface="Arial"/>
                        </a:rPr>
                        <a:t>Bài 1. Tổng quan Python (3)</a:t>
                      </a:r>
                      <a:endParaRPr b="1" sz="2800" u="none" cap="none" strike="noStrike">
                        <a:solidFill>
                          <a:srgbClr val="005064"/>
                        </a:solidFill>
                        <a:latin typeface="Arial"/>
                        <a:ea typeface="Arial"/>
                        <a:cs typeface="Arial"/>
                        <a:sym typeface="Arial"/>
                      </a:endParaRPr>
                    </a:p>
                  </a:txBody>
                  <a:tcPr marT="0" marB="0" marR="68575" marL="68575" anchor="ctr"/>
                </a:tc>
              </a:tr>
              <a:tr h="770450">
                <a:tc>
                  <a:txBody>
                    <a:bodyPr/>
                    <a:lstStyle/>
                    <a:p>
                      <a:pPr indent="0" lvl="0" marL="0" marR="0" rtl="0" algn="just">
                        <a:lnSpc>
                          <a:spcPct val="120000"/>
                        </a:lnSpc>
                        <a:spcBef>
                          <a:spcPts val="0"/>
                        </a:spcBef>
                        <a:spcAft>
                          <a:spcPts val="0"/>
                        </a:spcAft>
                        <a:buNone/>
                      </a:pPr>
                      <a:r>
                        <a:rPr b="1" lang="en-US" sz="2800" u="none" cap="none" strike="noStrike">
                          <a:solidFill>
                            <a:srgbClr val="005064"/>
                          </a:solidFill>
                          <a:latin typeface="Arial"/>
                          <a:ea typeface="Arial"/>
                          <a:cs typeface="Arial"/>
                          <a:sym typeface="Arial"/>
                        </a:rPr>
                        <a:t>Bài 2: Functions &amp; Modules (3)</a:t>
                      </a:r>
                      <a:endParaRPr b="1" sz="2800" u="none" cap="none" strike="noStrike">
                        <a:solidFill>
                          <a:srgbClr val="005064"/>
                        </a:solidFill>
                        <a:latin typeface="Arial"/>
                        <a:ea typeface="Arial"/>
                        <a:cs typeface="Arial"/>
                        <a:sym typeface="Arial"/>
                      </a:endParaRPr>
                    </a:p>
                  </a:txBody>
                  <a:tcPr marT="0" marB="0" marR="68575" marL="68575" anchor="ctr"/>
                </a:tc>
              </a:tr>
              <a:tr h="770450">
                <a:tc>
                  <a:txBody>
                    <a:bodyPr/>
                    <a:lstStyle/>
                    <a:p>
                      <a:pPr indent="0" lvl="0" marL="0" marR="0" rtl="0" algn="just">
                        <a:lnSpc>
                          <a:spcPct val="120000"/>
                        </a:lnSpc>
                        <a:spcBef>
                          <a:spcPts val="0"/>
                        </a:spcBef>
                        <a:spcAft>
                          <a:spcPts val="0"/>
                        </a:spcAft>
                        <a:buNone/>
                      </a:pPr>
                      <a:r>
                        <a:rPr b="1" lang="en-US" sz="2800" u="none" cap="none" strike="noStrike">
                          <a:solidFill>
                            <a:srgbClr val="005064"/>
                          </a:solidFill>
                          <a:latin typeface="Arial"/>
                          <a:ea typeface="Arial"/>
                          <a:cs typeface="Arial"/>
                          <a:sym typeface="Arial"/>
                        </a:rPr>
                        <a:t>Bài 3: Data Structures (6)</a:t>
                      </a:r>
                      <a:endParaRPr b="1" sz="2800" u="none" cap="none" strike="noStrike">
                        <a:solidFill>
                          <a:srgbClr val="005064"/>
                        </a:solidFill>
                        <a:latin typeface="Arial"/>
                        <a:ea typeface="Arial"/>
                        <a:cs typeface="Arial"/>
                        <a:sym typeface="Arial"/>
                      </a:endParaRPr>
                    </a:p>
                  </a:txBody>
                  <a:tcPr marT="0" marB="0" marR="68575" marL="68575" anchor="ctr"/>
                </a:tc>
              </a:tr>
              <a:tr h="770450">
                <a:tc>
                  <a:txBody>
                    <a:bodyPr/>
                    <a:lstStyle/>
                    <a:p>
                      <a:pPr indent="0" lvl="0" marL="0" marR="0" rtl="0" algn="just">
                        <a:lnSpc>
                          <a:spcPct val="120000"/>
                        </a:lnSpc>
                        <a:spcBef>
                          <a:spcPts val="0"/>
                        </a:spcBef>
                        <a:spcAft>
                          <a:spcPts val="0"/>
                        </a:spcAft>
                        <a:buNone/>
                      </a:pPr>
                      <a:r>
                        <a:rPr b="1" lang="en-US" sz="2800" u="none" cap="none" strike="noStrike">
                          <a:solidFill>
                            <a:srgbClr val="005064"/>
                          </a:solidFill>
                          <a:latin typeface="Arial"/>
                          <a:ea typeface="Arial"/>
                          <a:cs typeface="Arial"/>
                          <a:sym typeface="Arial"/>
                        </a:rPr>
                        <a:t>Bài 4: File Input/ Output (6)</a:t>
                      </a:r>
                      <a:endParaRPr b="1" sz="2800" u="none" cap="none" strike="noStrike">
                        <a:solidFill>
                          <a:srgbClr val="005064"/>
                        </a:solidFill>
                        <a:latin typeface="Arial"/>
                        <a:ea typeface="Arial"/>
                        <a:cs typeface="Arial"/>
                        <a:sym typeface="Arial"/>
                      </a:endParaRPr>
                    </a:p>
                  </a:txBody>
                  <a:tcPr marT="0" marB="0" marR="68575" marL="68575" anchor="ctr"/>
                </a:tc>
              </a:tr>
              <a:tr h="770450">
                <a:tc>
                  <a:txBody>
                    <a:bodyPr/>
                    <a:lstStyle/>
                    <a:p>
                      <a:pPr indent="0" lvl="0" marL="0" marR="0" rtl="0" algn="just">
                        <a:lnSpc>
                          <a:spcPct val="120000"/>
                        </a:lnSpc>
                        <a:spcBef>
                          <a:spcPts val="0"/>
                        </a:spcBef>
                        <a:spcAft>
                          <a:spcPts val="0"/>
                        </a:spcAft>
                        <a:buNone/>
                      </a:pPr>
                      <a:r>
                        <a:rPr b="1" lang="en-US" sz="2800" u="none" cap="none" strike="noStrike">
                          <a:solidFill>
                            <a:srgbClr val="005064"/>
                          </a:solidFill>
                          <a:latin typeface="Arial"/>
                          <a:ea typeface="Arial"/>
                          <a:cs typeface="Arial"/>
                          <a:sym typeface="Arial"/>
                        </a:rPr>
                        <a:t>Bài 5: Matrix &amp; Vector (6)</a:t>
                      </a:r>
                      <a:endParaRPr b="1" sz="2800" u="none" cap="none" strike="noStrike">
                        <a:solidFill>
                          <a:srgbClr val="005064"/>
                        </a:solidFill>
                        <a:latin typeface="Arial"/>
                        <a:ea typeface="Arial"/>
                        <a:cs typeface="Arial"/>
                        <a:sym typeface="Arial"/>
                      </a:endParaRPr>
                    </a:p>
                  </a:txBody>
                  <a:tcPr marT="0" marB="0" marR="68575" marL="68575" anchor="ctr"/>
                </a:tc>
              </a:tr>
              <a:tr h="770450">
                <a:tc>
                  <a:txBody>
                    <a:bodyPr/>
                    <a:lstStyle/>
                    <a:p>
                      <a:pPr indent="0" lvl="0" marL="0" marR="0" rtl="0" algn="just">
                        <a:lnSpc>
                          <a:spcPct val="120000"/>
                        </a:lnSpc>
                        <a:spcBef>
                          <a:spcPts val="0"/>
                        </a:spcBef>
                        <a:spcAft>
                          <a:spcPts val="0"/>
                        </a:spcAft>
                        <a:buNone/>
                      </a:pPr>
                      <a:r>
                        <a:rPr b="1" lang="en-US" sz="2800" u="none" cap="none" strike="noStrike">
                          <a:solidFill>
                            <a:srgbClr val="005064"/>
                          </a:solidFill>
                          <a:latin typeface="Arial"/>
                          <a:ea typeface="Arial"/>
                          <a:cs typeface="Arial"/>
                          <a:sym typeface="Arial"/>
                        </a:rPr>
                        <a:t>Bài 6: Data Visualization (6)</a:t>
                      </a:r>
                      <a:endParaRPr b="1" sz="2800" u="none" cap="none" strike="noStrike">
                        <a:solidFill>
                          <a:srgbClr val="005064"/>
                        </a:solidFill>
                        <a:latin typeface="Arial"/>
                        <a:ea typeface="Arial"/>
                        <a:cs typeface="Arial"/>
                        <a:sym typeface="Arial"/>
                      </a:endParaRPr>
                    </a:p>
                  </a:txBody>
                  <a:tcPr marT="0" marB="0" marR="68575" marL="68575"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1" name="Google Shape;831;p4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2" name="Google Shape;832;p4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833" name="Google Shape;833;p4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4" name="Google Shape;834;p4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35" name="Google Shape;835;p4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836" name="Google Shape;836;p4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37" name="Google Shape;837;p4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838" name="Google Shape;838;p4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839" name="Google Shape;839;p40"/>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840" name="Google Shape;840;p40"/>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List slicing (chia cắt list)</a:t>
            </a:r>
            <a:endParaRPr b="1" sz="2400">
              <a:solidFill>
                <a:srgbClr val="005064"/>
              </a:solidFill>
              <a:latin typeface="Arial"/>
              <a:ea typeface="Arial"/>
              <a:cs typeface="Arial"/>
              <a:sym typeface="Arial"/>
            </a:endParaRPr>
          </a:p>
        </p:txBody>
      </p:sp>
      <p:sp>
        <p:nvSpPr>
          <p:cNvPr id="841" name="Google Shape;841;p40"/>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list </a:t>
            </a:r>
            <a:endParaRPr/>
          </a:p>
        </p:txBody>
      </p:sp>
      <p:sp>
        <p:nvSpPr>
          <p:cNvPr id="842" name="Google Shape;842;p40"/>
          <p:cNvSpPr/>
          <p:nvPr/>
        </p:nvSpPr>
        <p:spPr>
          <a:xfrm>
            <a:off x="2228864" y="1740707"/>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List slicing: Truy cập vào các phần tử liên tiếp trong list</a:t>
            </a:r>
            <a:endParaRPr sz="2200">
              <a:solidFill>
                <a:srgbClr val="0070C0"/>
              </a:solidFill>
              <a:latin typeface="Arial"/>
              <a:ea typeface="Arial"/>
              <a:cs typeface="Arial"/>
              <a:sym typeface="Arial"/>
            </a:endParaRPr>
          </a:p>
        </p:txBody>
      </p:sp>
      <p:sp>
        <p:nvSpPr>
          <p:cNvPr id="843" name="Google Shape;843;p40"/>
          <p:cNvSpPr/>
          <p:nvPr/>
        </p:nvSpPr>
        <p:spPr>
          <a:xfrm>
            <a:off x="2831133" y="2933853"/>
            <a:ext cx="3241593" cy="46121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200">
                <a:solidFill>
                  <a:srgbClr val="FF6600"/>
                </a:solidFill>
                <a:latin typeface="Arial"/>
                <a:ea typeface="Arial"/>
                <a:cs typeface="Arial"/>
                <a:sym typeface="Arial"/>
              </a:rPr>
              <a:t>c = [1,   2,   [</a:t>
            </a:r>
            <a:r>
              <a:rPr b="1" lang="en-US" sz="2200">
                <a:solidFill>
                  <a:srgbClr val="005064"/>
                </a:solidFill>
                <a:latin typeface="Arial"/>
                <a:ea typeface="Arial"/>
                <a:cs typeface="Arial"/>
                <a:sym typeface="Arial"/>
              </a:rPr>
              <a:t>3</a:t>
            </a:r>
            <a:r>
              <a:rPr b="1" lang="en-US" sz="2200">
                <a:solidFill>
                  <a:srgbClr val="FF6600"/>
                </a:solidFill>
                <a:latin typeface="Arial"/>
                <a:ea typeface="Arial"/>
                <a:cs typeface="Arial"/>
                <a:sym typeface="Arial"/>
              </a:rPr>
              <a:t>, 4, 5],   6]</a:t>
            </a:r>
            <a:endParaRPr b="1" sz="2200">
              <a:solidFill>
                <a:srgbClr val="FF6600"/>
              </a:solidFill>
              <a:latin typeface="Arial"/>
              <a:ea typeface="Arial"/>
              <a:cs typeface="Arial"/>
              <a:sym typeface="Arial"/>
            </a:endParaRPr>
          </a:p>
        </p:txBody>
      </p:sp>
      <p:sp>
        <p:nvSpPr>
          <p:cNvPr id="844" name="Google Shape;844;p40"/>
          <p:cNvSpPr/>
          <p:nvPr/>
        </p:nvSpPr>
        <p:spPr>
          <a:xfrm>
            <a:off x="2831133" y="3410950"/>
            <a:ext cx="7287056" cy="1311128"/>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200">
                <a:solidFill>
                  <a:srgbClr val="005064"/>
                </a:solidFill>
                <a:latin typeface="Arial"/>
                <a:ea typeface="Arial"/>
                <a:cs typeface="Arial"/>
                <a:sym typeface="Arial"/>
              </a:rPr>
              <a:t>c[1 : 3] </a:t>
            </a:r>
            <a:r>
              <a:rPr b="1" lang="en-US" sz="2200">
                <a:solidFill>
                  <a:srgbClr val="00B050"/>
                </a:solidFill>
                <a:latin typeface="Arial"/>
                <a:ea typeface="Arial"/>
                <a:cs typeface="Arial"/>
                <a:sym typeface="Arial"/>
              </a:rPr>
              <a:t>= c[1], c[2]</a:t>
            </a:r>
            <a:endParaRPr/>
          </a:p>
          <a:p>
            <a:pPr indent="0" lvl="0" marL="0" marR="0" rtl="0" algn="just">
              <a:lnSpc>
                <a:spcPct val="120000"/>
              </a:lnSpc>
              <a:spcBef>
                <a:spcPts val="0"/>
              </a:spcBef>
              <a:spcAft>
                <a:spcPts val="0"/>
              </a:spcAft>
              <a:buNone/>
            </a:pPr>
            <a:r>
              <a:rPr b="1" lang="en-US" sz="2200">
                <a:solidFill>
                  <a:srgbClr val="005064"/>
                </a:solidFill>
                <a:latin typeface="Arial"/>
                <a:ea typeface="Arial"/>
                <a:cs typeface="Arial"/>
                <a:sym typeface="Arial"/>
              </a:rPr>
              <a:t>c[1 : ]   </a:t>
            </a:r>
            <a:r>
              <a:rPr b="1" lang="en-US" sz="2200">
                <a:solidFill>
                  <a:srgbClr val="00B050"/>
                </a:solidFill>
                <a:latin typeface="Arial"/>
                <a:ea typeface="Arial"/>
                <a:cs typeface="Arial"/>
                <a:sym typeface="Arial"/>
              </a:rPr>
              <a:t>= c[1], c[2], c[3]</a:t>
            </a:r>
            <a:endParaRPr/>
          </a:p>
          <a:p>
            <a:pPr indent="0" lvl="0" marL="0" marR="0" rtl="0" algn="just">
              <a:lnSpc>
                <a:spcPct val="120000"/>
              </a:lnSpc>
              <a:spcBef>
                <a:spcPts val="0"/>
              </a:spcBef>
              <a:spcAft>
                <a:spcPts val="0"/>
              </a:spcAft>
              <a:buNone/>
            </a:pPr>
            <a:r>
              <a:rPr b="1" lang="en-US" sz="2200">
                <a:solidFill>
                  <a:srgbClr val="005064"/>
                </a:solidFill>
                <a:latin typeface="Arial"/>
                <a:ea typeface="Arial"/>
                <a:cs typeface="Arial"/>
                <a:sym typeface="Arial"/>
              </a:rPr>
              <a:t>c[:]       </a:t>
            </a:r>
            <a:r>
              <a:rPr b="1" lang="en-US" sz="2200">
                <a:solidFill>
                  <a:srgbClr val="00B050"/>
                </a:solidFill>
                <a:latin typeface="Arial"/>
                <a:ea typeface="Arial"/>
                <a:cs typeface="Arial"/>
                <a:sym typeface="Arial"/>
              </a:rPr>
              <a:t>= c</a:t>
            </a:r>
            <a:endParaRPr b="1" sz="2200">
              <a:solidFill>
                <a:srgbClr val="00B050"/>
              </a:solidFill>
              <a:latin typeface="Arial"/>
              <a:ea typeface="Arial"/>
              <a:cs typeface="Arial"/>
              <a:sym typeface="Arial"/>
            </a:endParaRPr>
          </a:p>
        </p:txBody>
      </p:sp>
      <p:sp>
        <p:nvSpPr>
          <p:cNvPr id="845" name="Google Shape;845;p40"/>
          <p:cNvSpPr/>
          <p:nvPr/>
        </p:nvSpPr>
        <p:spPr>
          <a:xfrm>
            <a:off x="7247989" y="2933574"/>
            <a:ext cx="3314700" cy="1311128"/>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0070C0"/>
                </a:solidFill>
                <a:latin typeface="Arial"/>
                <a:ea typeface="Arial"/>
                <a:cs typeface="Arial"/>
                <a:sym typeface="Arial"/>
              </a:rPr>
              <a:t>✍ List slicing: không tính phần tử ở đầu mút bên phải</a:t>
            </a:r>
            <a:endParaRPr sz="2200">
              <a:solidFill>
                <a:srgbClr val="0070C0"/>
              </a:solidFill>
              <a:latin typeface="Arial"/>
              <a:ea typeface="Arial"/>
              <a:cs typeface="Arial"/>
              <a:sym typeface="Arial"/>
            </a:endParaRPr>
          </a:p>
        </p:txBody>
      </p:sp>
      <p:sp>
        <p:nvSpPr>
          <p:cNvPr id="846" name="Google Shape;846;p40"/>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b="1" lang="en-US" sz="2400">
                <a:solidFill>
                  <a:srgbClr val="002060"/>
                </a:solidFill>
                <a:latin typeface="Arial"/>
                <a:ea typeface="Arial"/>
                <a:cs typeface="Arial"/>
                <a:sym typeface="Arial"/>
              </a:rPr>
              <a:t> List</a:t>
            </a:r>
            <a:endParaRPr b="1" sz="2400">
              <a:solidFill>
                <a:srgbClr val="00206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Tuple</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Set</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4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2" name="Google Shape;852;p4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3" name="Google Shape;853;p4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854" name="Google Shape;854;p4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5" name="Google Shape;855;p4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56" name="Google Shape;856;p4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857" name="Google Shape;857;p4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58" name="Google Shape;858;p4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859" name="Google Shape;859;p4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860" name="Google Shape;860;p41"/>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861" name="Google Shape;861;p41"/>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Thao tác cơ bản trên list</a:t>
            </a:r>
            <a:endParaRPr b="1" sz="2400">
              <a:solidFill>
                <a:srgbClr val="005064"/>
              </a:solidFill>
              <a:latin typeface="Arial"/>
              <a:ea typeface="Arial"/>
              <a:cs typeface="Arial"/>
              <a:sym typeface="Arial"/>
            </a:endParaRPr>
          </a:p>
        </p:txBody>
      </p:sp>
      <p:sp>
        <p:nvSpPr>
          <p:cNvPr id="862" name="Google Shape;862;p41"/>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list </a:t>
            </a:r>
            <a:endParaRPr/>
          </a:p>
        </p:txBody>
      </p:sp>
      <p:sp>
        <p:nvSpPr>
          <p:cNvPr id="863" name="Google Shape;863;p41"/>
          <p:cNvSpPr/>
          <p:nvPr/>
        </p:nvSpPr>
        <p:spPr>
          <a:xfrm>
            <a:off x="2242243" y="2144874"/>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Thêm 1 phần tử vào cuối: 		append()</a:t>
            </a:r>
            <a:endParaRPr sz="2200">
              <a:solidFill>
                <a:srgbClr val="0070C0"/>
              </a:solidFill>
              <a:latin typeface="Arial"/>
              <a:ea typeface="Arial"/>
              <a:cs typeface="Arial"/>
              <a:sym typeface="Arial"/>
            </a:endParaRPr>
          </a:p>
        </p:txBody>
      </p:sp>
      <p:sp>
        <p:nvSpPr>
          <p:cNvPr id="864" name="Google Shape;864;p41"/>
          <p:cNvSpPr/>
          <p:nvPr/>
        </p:nvSpPr>
        <p:spPr>
          <a:xfrm>
            <a:off x="2242243" y="3118194"/>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Thêm nhiều phần tử: 		extend()</a:t>
            </a:r>
            <a:endParaRPr sz="2200">
              <a:solidFill>
                <a:srgbClr val="0070C0"/>
              </a:solidFill>
              <a:latin typeface="Arial"/>
              <a:ea typeface="Arial"/>
              <a:cs typeface="Arial"/>
              <a:sym typeface="Arial"/>
            </a:endParaRPr>
          </a:p>
        </p:txBody>
      </p:sp>
      <p:sp>
        <p:nvSpPr>
          <p:cNvPr id="865" name="Google Shape;865;p41"/>
          <p:cNvSpPr/>
          <p:nvPr/>
        </p:nvSpPr>
        <p:spPr>
          <a:xfrm>
            <a:off x="2228864" y="2629430"/>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Chèn 1 phần tử : 			insert()</a:t>
            </a:r>
            <a:endParaRPr sz="2200">
              <a:solidFill>
                <a:srgbClr val="0070C0"/>
              </a:solidFill>
              <a:latin typeface="Arial"/>
              <a:ea typeface="Arial"/>
              <a:cs typeface="Arial"/>
              <a:sym typeface="Arial"/>
            </a:endParaRPr>
          </a:p>
        </p:txBody>
      </p:sp>
      <p:sp>
        <p:nvSpPr>
          <p:cNvPr id="866" name="Google Shape;866;p41"/>
          <p:cNvSpPr/>
          <p:nvPr/>
        </p:nvSpPr>
        <p:spPr>
          <a:xfrm>
            <a:off x="2242243" y="4289040"/>
            <a:ext cx="8159736" cy="4612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Xóa phần tử: 			del</a:t>
            </a:r>
            <a:endParaRPr sz="2200">
              <a:solidFill>
                <a:srgbClr val="00B050"/>
              </a:solidFill>
              <a:latin typeface="Arial"/>
              <a:ea typeface="Arial"/>
              <a:cs typeface="Arial"/>
              <a:sym typeface="Arial"/>
            </a:endParaRPr>
          </a:p>
        </p:txBody>
      </p:sp>
      <p:sp>
        <p:nvSpPr>
          <p:cNvPr id="867" name="Google Shape;867;p41"/>
          <p:cNvSpPr/>
          <p:nvPr/>
        </p:nvSpPr>
        <p:spPr>
          <a:xfrm>
            <a:off x="2242243" y="4823575"/>
            <a:ext cx="8159736" cy="4612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Xóa phần tử theo giá trị: 		remove()</a:t>
            </a:r>
            <a:endParaRPr sz="2200">
              <a:solidFill>
                <a:srgbClr val="00B050"/>
              </a:solidFill>
              <a:latin typeface="Arial"/>
              <a:ea typeface="Arial"/>
              <a:cs typeface="Arial"/>
              <a:sym typeface="Arial"/>
            </a:endParaRPr>
          </a:p>
        </p:txBody>
      </p:sp>
      <p:sp>
        <p:nvSpPr>
          <p:cNvPr id="868" name="Google Shape;868;p41"/>
          <p:cNvSpPr/>
          <p:nvPr/>
        </p:nvSpPr>
        <p:spPr>
          <a:xfrm>
            <a:off x="2242243" y="5344067"/>
            <a:ext cx="8159736" cy="4612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Xóa phần tử theo chỉ số: 		pop ()</a:t>
            </a:r>
            <a:endParaRPr sz="2200">
              <a:solidFill>
                <a:srgbClr val="00B050"/>
              </a:solidFill>
              <a:latin typeface="Arial"/>
              <a:ea typeface="Arial"/>
              <a:cs typeface="Arial"/>
              <a:sym typeface="Arial"/>
            </a:endParaRPr>
          </a:p>
        </p:txBody>
      </p:sp>
      <p:sp>
        <p:nvSpPr>
          <p:cNvPr id="869" name="Google Shape;869;p41"/>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b="1" lang="en-US" sz="2400">
                <a:solidFill>
                  <a:srgbClr val="002060"/>
                </a:solidFill>
                <a:latin typeface="Arial"/>
                <a:ea typeface="Arial"/>
                <a:cs typeface="Arial"/>
                <a:sym typeface="Arial"/>
              </a:rPr>
              <a:t> List</a:t>
            </a:r>
            <a:endParaRPr b="1" sz="2400">
              <a:solidFill>
                <a:srgbClr val="00206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Tuple</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Set</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870" name="Google Shape;870;p41"/>
          <p:cNvSpPr/>
          <p:nvPr/>
        </p:nvSpPr>
        <p:spPr>
          <a:xfrm>
            <a:off x="2228864" y="1628454"/>
            <a:ext cx="1598237" cy="461217"/>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C00000"/>
                </a:solidFill>
                <a:latin typeface="Arial"/>
                <a:ea typeface="Arial"/>
                <a:cs typeface="Arial"/>
                <a:sym typeface="Arial"/>
              </a:rPr>
              <a:t>BỔ SUNG</a:t>
            </a:r>
            <a:endParaRPr sz="2200">
              <a:solidFill>
                <a:srgbClr val="C00000"/>
              </a:solidFill>
              <a:latin typeface="Arial"/>
              <a:ea typeface="Arial"/>
              <a:cs typeface="Arial"/>
              <a:sym typeface="Arial"/>
            </a:endParaRPr>
          </a:p>
        </p:txBody>
      </p:sp>
      <p:sp>
        <p:nvSpPr>
          <p:cNvPr id="871" name="Google Shape;871;p41"/>
          <p:cNvSpPr/>
          <p:nvPr/>
        </p:nvSpPr>
        <p:spPr>
          <a:xfrm>
            <a:off x="2228864" y="3665683"/>
            <a:ext cx="1598237" cy="461217"/>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C00000"/>
                </a:solidFill>
                <a:latin typeface="Arial"/>
                <a:ea typeface="Arial"/>
                <a:cs typeface="Arial"/>
                <a:sym typeface="Arial"/>
              </a:rPr>
              <a:t>XÓA</a:t>
            </a:r>
            <a:endParaRPr sz="2200">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7" name="Google Shape;877;p4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8" name="Google Shape;878;p4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879" name="Google Shape;879;p4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0" name="Google Shape;880;p4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81" name="Google Shape;881;p4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882" name="Google Shape;882;p4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83" name="Google Shape;883;p4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884" name="Google Shape;884;p4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885" name="Google Shape;885;p42"/>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886" name="Google Shape;886;p42"/>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Thao tác cơ bản trên list</a:t>
            </a:r>
            <a:endParaRPr b="1" sz="2400">
              <a:solidFill>
                <a:srgbClr val="005064"/>
              </a:solidFill>
              <a:latin typeface="Arial"/>
              <a:ea typeface="Arial"/>
              <a:cs typeface="Arial"/>
              <a:sym typeface="Arial"/>
            </a:endParaRPr>
          </a:p>
        </p:txBody>
      </p:sp>
      <p:sp>
        <p:nvSpPr>
          <p:cNvPr id="887" name="Google Shape;887;p42"/>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list </a:t>
            </a:r>
            <a:endParaRPr/>
          </a:p>
        </p:txBody>
      </p:sp>
      <p:sp>
        <p:nvSpPr>
          <p:cNvPr id="888" name="Google Shape;888;p42"/>
          <p:cNvSpPr/>
          <p:nvPr/>
        </p:nvSpPr>
        <p:spPr>
          <a:xfrm>
            <a:off x="2242243" y="2741904"/>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Đếm số lần xuất hiện của 1 giá trị: 	count()</a:t>
            </a:r>
            <a:endParaRPr sz="2200">
              <a:solidFill>
                <a:srgbClr val="0070C0"/>
              </a:solidFill>
              <a:latin typeface="Arial"/>
              <a:ea typeface="Arial"/>
              <a:cs typeface="Arial"/>
              <a:sym typeface="Arial"/>
            </a:endParaRPr>
          </a:p>
        </p:txBody>
      </p:sp>
      <p:sp>
        <p:nvSpPr>
          <p:cNvPr id="889" name="Google Shape;889;p42"/>
          <p:cNvSpPr/>
          <p:nvPr/>
        </p:nvSpPr>
        <p:spPr>
          <a:xfrm>
            <a:off x="2228864" y="2253140"/>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Lấy chỉ số đầu tiên theo giá trị: 		index()</a:t>
            </a:r>
            <a:endParaRPr sz="2200">
              <a:solidFill>
                <a:srgbClr val="0070C0"/>
              </a:solidFill>
              <a:latin typeface="Arial"/>
              <a:ea typeface="Arial"/>
              <a:cs typeface="Arial"/>
              <a:sym typeface="Arial"/>
            </a:endParaRPr>
          </a:p>
        </p:txBody>
      </p:sp>
      <p:sp>
        <p:nvSpPr>
          <p:cNvPr id="890" name="Google Shape;890;p42"/>
          <p:cNvSpPr/>
          <p:nvPr/>
        </p:nvSpPr>
        <p:spPr>
          <a:xfrm>
            <a:off x="2242243" y="3690455"/>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Sắp xếp list: 				sort()</a:t>
            </a:r>
            <a:endParaRPr sz="2200">
              <a:solidFill>
                <a:srgbClr val="00B050"/>
              </a:solidFill>
              <a:latin typeface="Arial"/>
              <a:ea typeface="Arial"/>
              <a:cs typeface="Arial"/>
              <a:sym typeface="Arial"/>
            </a:endParaRPr>
          </a:p>
        </p:txBody>
      </p:sp>
      <p:sp>
        <p:nvSpPr>
          <p:cNvPr id="891" name="Google Shape;891;p42"/>
          <p:cNvSpPr/>
          <p:nvPr/>
        </p:nvSpPr>
        <p:spPr>
          <a:xfrm>
            <a:off x="2242243" y="4224990"/>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Đảo ngược list: 				reverse()</a:t>
            </a:r>
            <a:endParaRPr sz="2200">
              <a:solidFill>
                <a:srgbClr val="00B050"/>
              </a:solidFill>
              <a:latin typeface="Arial"/>
              <a:ea typeface="Arial"/>
              <a:cs typeface="Arial"/>
              <a:sym typeface="Arial"/>
            </a:endParaRPr>
          </a:p>
        </p:txBody>
      </p:sp>
      <p:sp>
        <p:nvSpPr>
          <p:cNvPr id="892" name="Google Shape;892;p42"/>
          <p:cNvSpPr/>
          <p:nvPr/>
        </p:nvSpPr>
        <p:spPr>
          <a:xfrm>
            <a:off x="2242243" y="4745482"/>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Sao chép một list: 				copy()</a:t>
            </a:r>
            <a:endParaRPr sz="2200">
              <a:solidFill>
                <a:srgbClr val="00B050"/>
              </a:solidFill>
              <a:latin typeface="Arial"/>
              <a:ea typeface="Arial"/>
              <a:cs typeface="Arial"/>
              <a:sym typeface="Arial"/>
            </a:endParaRPr>
          </a:p>
        </p:txBody>
      </p:sp>
      <p:sp>
        <p:nvSpPr>
          <p:cNvPr id="893" name="Google Shape;893;p42"/>
          <p:cNvSpPr/>
          <p:nvPr/>
        </p:nvSpPr>
        <p:spPr>
          <a:xfrm>
            <a:off x="2228864" y="5401630"/>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Ghép hai lits: 				+</a:t>
            </a:r>
            <a:endParaRPr sz="2200">
              <a:solidFill>
                <a:srgbClr val="0070C0"/>
              </a:solidFill>
              <a:latin typeface="Arial"/>
              <a:ea typeface="Arial"/>
              <a:cs typeface="Arial"/>
              <a:sym typeface="Arial"/>
            </a:endParaRPr>
          </a:p>
        </p:txBody>
      </p:sp>
      <p:sp>
        <p:nvSpPr>
          <p:cNvPr id="894" name="Google Shape;894;p42"/>
          <p:cNvSpPr/>
          <p:nvPr/>
        </p:nvSpPr>
        <p:spPr>
          <a:xfrm>
            <a:off x="2215485" y="5854450"/>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Nhân bản list: 				*</a:t>
            </a:r>
            <a:endParaRPr sz="2200">
              <a:solidFill>
                <a:srgbClr val="0070C0"/>
              </a:solidFill>
              <a:latin typeface="Arial"/>
              <a:ea typeface="Arial"/>
              <a:cs typeface="Arial"/>
              <a:sym typeface="Arial"/>
            </a:endParaRPr>
          </a:p>
        </p:txBody>
      </p:sp>
      <p:sp>
        <p:nvSpPr>
          <p:cNvPr id="895" name="Google Shape;895;p42"/>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b="1" lang="en-US" sz="2400">
                <a:solidFill>
                  <a:srgbClr val="002060"/>
                </a:solidFill>
                <a:latin typeface="Arial"/>
                <a:ea typeface="Arial"/>
                <a:cs typeface="Arial"/>
                <a:sym typeface="Arial"/>
              </a:rPr>
              <a:t> List</a:t>
            </a:r>
            <a:endParaRPr b="1" sz="2400">
              <a:solidFill>
                <a:srgbClr val="00206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Tuple</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Set</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896" name="Google Shape;896;p42"/>
          <p:cNvSpPr/>
          <p:nvPr/>
        </p:nvSpPr>
        <p:spPr>
          <a:xfrm>
            <a:off x="2228864" y="1628454"/>
            <a:ext cx="1598237" cy="461217"/>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C00000"/>
                </a:solidFill>
                <a:latin typeface="Arial"/>
                <a:ea typeface="Arial"/>
                <a:cs typeface="Arial"/>
                <a:sym typeface="Arial"/>
              </a:rPr>
              <a:t>TÌM KIẾM</a:t>
            </a:r>
            <a:endParaRPr sz="2200">
              <a:solidFill>
                <a:srgbClr val="C00000"/>
              </a:solidFill>
              <a:latin typeface="Arial"/>
              <a:ea typeface="Arial"/>
              <a:cs typeface="Arial"/>
              <a:sym typeface="Arial"/>
            </a:endParaRPr>
          </a:p>
        </p:txBody>
      </p:sp>
      <p:sp>
        <p:nvSpPr>
          <p:cNvPr id="897" name="Google Shape;897;p42"/>
          <p:cNvSpPr/>
          <p:nvPr/>
        </p:nvSpPr>
        <p:spPr>
          <a:xfrm>
            <a:off x="2215485" y="3221625"/>
            <a:ext cx="1598237" cy="461217"/>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rgbClr val="C00000"/>
                </a:solidFill>
                <a:latin typeface="Arial"/>
                <a:ea typeface="Arial"/>
                <a:cs typeface="Arial"/>
                <a:sym typeface="Arial"/>
              </a:rPr>
              <a:t>SẮP XẾP</a:t>
            </a:r>
            <a:endParaRPr sz="2200">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4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3" name="Google Shape;903;p4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4" name="Google Shape;904;p4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905" name="Google Shape;905;p4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6" name="Google Shape;906;p4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07" name="Google Shape;907;p4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908" name="Google Shape;908;p4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09" name="Google Shape;909;p4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910" name="Google Shape;910;p4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911" name="Google Shape;911;p43"/>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912" name="Google Shape;912;p43"/>
          <p:cNvSpPr/>
          <p:nvPr/>
        </p:nvSpPr>
        <p:spPr>
          <a:xfrm>
            <a:off x="2228864" y="1099060"/>
            <a:ext cx="6921469"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3.2</a:t>
            </a:r>
            <a:endParaRPr b="1" sz="2400">
              <a:solidFill>
                <a:srgbClr val="C00000"/>
              </a:solidFill>
              <a:latin typeface="Arial"/>
              <a:ea typeface="Arial"/>
              <a:cs typeface="Arial"/>
              <a:sym typeface="Arial"/>
            </a:endParaRPr>
          </a:p>
        </p:txBody>
      </p:sp>
      <p:sp>
        <p:nvSpPr>
          <p:cNvPr id="913" name="Google Shape;913;p43"/>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list </a:t>
            </a:r>
            <a:endParaRPr/>
          </a:p>
        </p:txBody>
      </p:sp>
      <p:sp>
        <p:nvSpPr>
          <p:cNvPr id="914" name="Google Shape;914;p43"/>
          <p:cNvSpPr/>
          <p:nvPr/>
        </p:nvSpPr>
        <p:spPr>
          <a:xfrm>
            <a:off x="2228864" y="1615746"/>
            <a:ext cx="8545354" cy="86748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Nhập vào từ bàn phím một mảng a gồm n số nguyên. </a:t>
            </a:r>
            <a:r>
              <a:rPr lang="en-US" sz="2200">
                <a:solidFill>
                  <a:srgbClr val="0070C0"/>
                </a:solidFill>
                <a:latin typeface="Calibri"/>
                <a:ea typeface="Calibri"/>
                <a:cs typeface="Calibri"/>
                <a:sym typeface="Calibri"/>
              </a:rPr>
              <a:t>Sắp a tăng dần và in ra màn hình</a:t>
            </a:r>
            <a:endParaRPr sz="2200">
              <a:solidFill>
                <a:srgbClr val="0070C0"/>
              </a:solidFill>
              <a:latin typeface="Arial"/>
              <a:ea typeface="Arial"/>
              <a:cs typeface="Arial"/>
              <a:sym typeface="Arial"/>
            </a:endParaRPr>
          </a:p>
        </p:txBody>
      </p:sp>
      <p:sp>
        <p:nvSpPr>
          <p:cNvPr id="915" name="Google Shape;915;p43"/>
          <p:cNvSpPr/>
          <p:nvPr/>
        </p:nvSpPr>
        <p:spPr>
          <a:xfrm>
            <a:off x="2228864" y="2648485"/>
            <a:ext cx="8545354" cy="90486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Tìm max, tìm min, tìm vị trí của phần tử chẵn đầu tiên trong a, cho biết trong mảng có chứa số 3 hay không. </a:t>
            </a:r>
            <a:endParaRPr sz="2200">
              <a:solidFill>
                <a:srgbClr val="0070C0"/>
              </a:solidFill>
              <a:latin typeface="Arial"/>
              <a:ea typeface="Arial"/>
              <a:cs typeface="Arial"/>
              <a:sym typeface="Arial"/>
            </a:endParaRPr>
          </a:p>
        </p:txBody>
      </p:sp>
      <p:sp>
        <p:nvSpPr>
          <p:cNvPr id="916" name="Google Shape;916;p43"/>
          <p:cNvSpPr/>
          <p:nvPr/>
        </p:nvSpPr>
        <p:spPr>
          <a:xfrm>
            <a:off x="2228864" y="3665683"/>
            <a:ext cx="8545354" cy="86748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Chèn một phần tử vào vị trí k; xóa toàn bộ các phần tử chẵn trong mảng.</a:t>
            </a:r>
            <a:endParaRPr/>
          </a:p>
        </p:txBody>
      </p:sp>
      <p:sp>
        <p:nvSpPr>
          <p:cNvPr id="917" name="Google Shape;917;p43"/>
          <p:cNvSpPr/>
          <p:nvPr/>
        </p:nvSpPr>
        <p:spPr>
          <a:xfrm>
            <a:off x="2831114" y="4356214"/>
            <a:ext cx="8545500" cy="13110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Nhập thêm mảng b gồm m phần tử nguyên từ bàn phím. Nhân bản b lên gấp đôi, đảo ngược b sau đó ghép a với b để thu được mảng c.</a:t>
            </a:r>
            <a:endParaRPr/>
          </a:p>
        </p:txBody>
      </p:sp>
      <p:sp>
        <p:nvSpPr>
          <p:cNvPr id="918" name="Google Shape;918;p43"/>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b="1" lang="en-US" sz="2400">
                <a:solidFill>
                  <a:srgbClr val="002060"/>
                </a:solidFill>
                <a:latin typeface="Arial"/>
                <a:ea typeface="Arial"/>
                <a:cs typeface="Arial"/>
                <a:sym typeface="Arial"/>
              </a:rPr>
              <a:t> List</a:t>
            </a:r>
            <a:endParaRPr b="1" sz="2400">
              <a:solidFill>
                <a:srgbClr val="00206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Tuple</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Set</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4" name="Google Shape;924;p4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5" name="Google Shape;925;p4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926" name="Google Shape;926;p4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7" name="Google Shape;927;p4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28" name="Google Shape;928;p4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929" name="Google Shape;929;p4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30" name="Google Shape;930;p4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931" name="Google Shape;931;p4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932" name="Google Shape;932;p44"/>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933" name="Google Shape;933;p44"/>
          <p:cNvSpPr/>
          <p:nvPr/>
        </p:nvSpPr>
        <p:spPr>
          <a:xfrm>
            <a:off x="1288452" y="2412807"/>
            <a:ext cx="9615095" cy="1411669"/>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8000">
                <a:solidFill>
                  <a:srgbClr val="005064"/>
                </a:solidFill>
                <a:latin typeface="Arial"/>
                <a:ea typeface="Arial"/>
                <a:cs typeface="Arial"/>
                <a:sym typeface="Arial"/>
              </a:rPr>
              <a:t>Python tuple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4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9" name="Google Shape;939;p4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0" name="Google Shape;940;p4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941" name="Google Shape;941;p4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2" name="Google Shape;942;p4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43" name="Google Shape;943;p4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944" name="Google Shape;944;p4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45" name="Google Shape;945;p4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946" name="Google Shape;946;p4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947" name="Google Shape;947;p45"/>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948" name="Google Shape;948;p45"/>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Python tuple</a:t>
            </a:r>
            <a:endParaRPr b="1" sz="2400">
              <a:solidFill>
                <a:srgbClr val="005064"/>
              </a:solidFill>
              <a:latin typeface="Arial"/>
              <a:ea typeface="Arial"/>
              <a:cs typeface="Arial"/>
              <a:sym typeface="Arial"/>
            </a:endParaRPr>
          </a:p>
        </p:txBody>
      </p:sp>
      <p:sp>
        <p:nvSpPr>
          <p:cNvPr id="949" name="Google Shape;949;p45"/>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tuple </a:t>
            </a:r>
            <a:endParaRPr/>
          </a:p>
        </p:txBody>
      </p:sp>
      <p:sp>
        <p:nvSpPr>
          <p:cNvPr id="950" name="Google Shape;950;p45"/>
          <p:cNvSpPr/>
          <p:nvPr/>
        </p:nvSpPr>
        <p:spPr>
          <a:xfrm>
            <a:off x="2242243" y="1768584"/>
            <a:ext cx="8159736" cy="4612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Gần tương tự như list</a:t>
            </a:r>
            <a:endParaRPr sz="2200">
              <a:solidFill>
                <a:srgbClr val="0070C0"/>
              </a:solidFill>
              <a:latin typeface="Arial"/>
              <a:ea typeface="Arial"/>
              <a:cs typeface="Arial"/>
              <a:sym typeface="Arial"/>
            </a:endParaRPr>
          </a:p>
        </p:txBody>
      </p:sp>
      <p:sp>
        <p:nvSpPr>
          <p:cNvPr id="951" name="Google Shape;951;p45"/>
          <p:cNvSpPr/>
          <p:nvPr/>
        </p:nvSpPr>
        <p:spPr>
          <a:xfrm>
            <a:off x="2228864" y="4237969"/>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Khởi tạo tuple: 		</a:t>
            </a:r>
            <a:endParaRPr sz="2200">
              <a:solidFill>
                <a:srgbClr val="0070C0"/>
              </a:solidFill>
              <a:latin typeface="Arial"/>
              <a:ea typeface="Arial"/>
              <a:cs typeface="Arial"/>
              <a:sym typeface="Arial"/>
            </a:endParaRPr>
          </a:p>
        </p:txBody>
      </p:sp>
      <p:sp>
        <p:nvSpPr>
          <p:cNvPr id="952" name="Google Shape;952;p45"/>
          <p:cNvSpPr/>
          <p:nvPr/>
        </p:nvSpPr>
        <p:spPr>
          <a:xfrm>
            <a:off x="5017162" y="4214630"/>
            <a:ext cx="5384817" cy="904863"/>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200">
                <a:solidFill>
                  <a:srgbClr val="FF6600"/>
                </a:solidFill>
                <a:latin typeface="Arial"/>
                <a:ea typeface="Arial"/>
                <a:cs typeface="Arial"/>
                <a:sym typeface="Arial"/>
              </a:rPr>
              <a:t>a = (1, 3, 2, 4, 5)</a:t>
            </a:r>
            <a:endParaRPr/>
          </a:p>
          <a:p>
            <a:pPr indent="0" lvl="0" marL="0" marR="0" rtl="0" algn="just">
              <a:lnSpc>
                <a:spcPct val="120000"/>
              </a:lnSpc>
              <a:spcBef>
                <a:spcPts val="0"/>
              </a:spcBef>
              <a:spcAft>
                <a:spcPts val="0"/>
              </a:spcAft>
              <a:buNone/>
            </a:pPr>
            <a:r>
              <a:rPr b="1" lang="en-US" sz="2200">
                <a:solidFill>
                  <a:srgbClr val="FF6600"/>
                </a:solidFill>
                <a:latin typeface="Arial"/>
                <a:ea typeface="Arial"/>
                <a:cs typeface="Arial"/>
                <a:sym typeface="Arial"/>
              </a:rPr>
              <a:t>b = (“Hoa”, </a:t>
            </a:r>
            <a:r>
              <a:rPr b="1" lang="en-US" sz="2200">
                <a:solidFill>
                  <a:srgbClr val="FF0000"/>
                </a:solidFill>
                <a:latin typeface="Arial"/>
                <a:ea typeface="Arial"/>
                <a:cs typeface="Arial"/>
                <a:sym typeface="Arial"/>
              </a:rPr>
              <a:t>[1, 2, 3]</a:t>
            </a:r>
            <a:r>
              <a:rPr b="1" lang="en-US" sz="2200">
                <a:solidFill>
                  <a:srgbClr val="FF6600"/>
                </a:solidFill>
                <a:latin typeface="Arial"/>
                <a:ea typeface="Arial"/>
                <a:cs typeface="Arial"/>
                <a:sym typeface="Arial"/>
              </a:rPr>
              <a:t>, “Hồng”, </a:t>
            </a:r>
            <a:r>
              <a:rPr b="1" lang="en-US" sz="2200">
                <a:solidFill>
                  <a:srgbClr val="00B050"/>
                </a:solidFill>
                <a:latin typeface="Arial"/>
                <a:ea typeface="Arial"/>
                <a:cs typeface="Arial"/>
                <a:sym typeface="Arial"/>
              </a:rPr>
              <a:t>(2, 2)</a:t>
            </a:r>
            <a:r>
              <a:rPr b="1" lang="en-US" sz="2200">
                <a:solidFill>
                  <a:srgbClr val="FF6600"/>
                </a:solidFill>
                <a:latin typeface="Arial"/>
                <a:ea typeface="Arial"/>
                <a:cs typeface="Arial"/>
                <a:sym typeface="Arial"/>
              </a:rPr>
              <a:t>)</a:t>
            </a:r>
            <a:endParaRPr b="1" sz="2200">
              <a:solidFill>
                <a:srgbClr val="FF6600"/>
              </a:solidFill>
              <a:latin typeface="Arial"/>
              <a:ea typeface="Arial"/>
              <a:cs typeface="Arial"/>
              <a:sym typeface="Arial"/>
            </a:endParaRPr>
          </a:p>
        </p:txBody>
      </p:sp>
      <p:sp>
        <p:nvSpPr>
          <p:cNvPr id="953" name="Google Shape;953;p45"/>
          <p:cNvSpPr/>
          <p:nvPr/>
        </p:nvSpPr>
        <p:spPr>
          <a:xfrm>
            <a:off x="2242243" y="2413219"/>
            <a:ext cx="8159736" cy="4985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Không giống như list, bộ giá trị của tuple là bất biến.</a:t>
            </a:r>
            <a:r>
              <a:rPr lang="en-US" sz="2200">
                <a:solidFill>
                  <a:srgbClr val="0070C0"/>
                </a:solidFill>
                <a:latin typeface="Arial"/>
                <a:ea typeface="Arial"/>
                <a:cs typeface="Arial"/>
                <a:sym typeface="Arial"/>
              </a:rPr>
              <a:t>	</a:t>
            </a:r>
            <a:endParaRPr sz="2200">
              <a:solidFill>
                <a:srgbClr val="0070C0"/>
              </a:solidFill>
              <a:latin typeface="Arial"/>
              <a:ea typeface="Arial"/>
              <a:cs typeface="Arial"/>
              <a:sym typeface="Arial"/>
            </a:endParaRPr>
          </a:p>
        </p:txBody>
      </p:sp>
      <p:sp>
        <p:nvSpPr>
          <p:cNvPr id="954" name="Google Shape;954;p45"/>
          <p:cNvSpPr/>
          <p:nvPr/>
        </p:nvSpPr>
        <p:spPr>
          <a:xfrm>
            <a:off x="2242243" y="2961338"/>
            <a:ext cx="9086836" cy="131112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Tuy nhiên, nếu bản thân phần tử là một kiểu dữ liệu có thể thay đổi (vd list), thì các giá trị bên trong phần tử đó có thể được thay đổi. </a:t>
            </a:r>
            <a:r>
              <a:rPr lang="en-US" sz="2200">
                <a:solidFill>
                  <a:srgbClr val="0070C0"/>
                </a:solidFill>
                <a:latin typeface="Arial"/>
                <a:ea typeface="Arial"/>
                <a:cs typeface="Arial"/>
                <a:sym typeface="Arial"/>
              </a:rPr>
              <a:t>		</a:t>
            </a:r>
            <a:endParaRPr sz="2200">
              <a:solidFill>
                <a:srgbClr val="0070C0"/>
              </a:solidFill>
              <a:latin typeface="Arial"/>
              <a:ea typeface="Arial"/>
              <a:cs typeface="Arial"/>
              <a:sym typeface="Arial"/>
            </a:endParaRPr>
          </a:p>
        </p:txBody>
      </p:sp>
      <p:sp>
        <p:nvSpPr>
          <p:cNvPr id="955" name="Google Shape;955;p45"/>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005064"/>
                </a:solidFill>
                <a:latin typeface="Arial"/>
                <a:ea typeface="Arial"/>
                <a:cs typeface="Arial"/>
                <a:sym typeface="Arial"/>
              </a:rPr>
              <a:t>Tuple</a:t>
            </a:r>
            <a:endParaRPr b="1" sz="2400">
              <a:solidFill>
                <a:srgbClr val="005064"/>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Set</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4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1" name="Google Shape;961;p4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2" name="Google Shape;962;p4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963" name="Google Shape;963;p4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4" name="Google Shape;964;p4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65" name="Google Shape;965;p4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966" name="Google Shape;966;p4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67" name="Google Shape;967;p4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968" name="Google Shape;968;p4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969" name="Google Shape;969;p46"/>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970" name="Google Shape;970;p46"/>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Python list vs. tuple</a:t>
            </a:r>
            <a:endParaRPr b="1" sz="2400">
              <a:solidFill>
                <a:srgbClr val="005064"/>
              </a:solidFill>
              <a:latin typeface="Arial"/>
              <a:ea typeface="Arial"/>
              <a:cs typeface="Arial"/>
              <a:sym typeface="Arial"/>
            </a:endParaRPr>
          </a:p>
        </p:txBody>
      </p:sp>
      <p:sp>
        <p:nvSpPr>
          <p:cNvPr id="971" name="Google Shape;971;p46"/>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tuple </a:t>
            </a:r>
            <a:endParaRPr/>
          </a:p>
        </p:txBody>
      </p:sp>
      <p:sp>
        <p:nvSpPr>
          <p:cNvPr id="972" name="Google Shape;972;p46"/>
          <p:cNvSpPr/>
          <p:nvPr/>
        </p:nvSpPr>
        <p:spPr>
          <a:xfrm>
            <a:off x="2603498" y="1980925"/>
            <a:ext cx="8246812" cy="34778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tuple</a:t>
            </a:r>
            <a:r>
              <a:rPr lang="en-US" sz="2200">
                <a:solidFill>
                  <a:srgbClr val="0070C0"/>
                </a:solidFill>
                <a:latin typeface="Arial"/>
                <a:ea typeface="Arial"/>
                <a:cs typeface="Arial"/>
                <a:sym typeface="Arial"/>
              </a:rPr>
              <a:t> thường dùng để lưu tập giá trị mà các phần tử khác kiểu; </a:t>
            </a:r>
            <a:r>
              <a:rPr lang="en-US" sz="2200">
                <a:solidFill>
                  <a:srgbClr val="00B050"/>
                </a:solidFill>
                <a:latin typeface="Arial"/>
                <a:ea typeface="Arial"/>
                <a:cs typeface="Arial"/>
                <a:sym typeface="Arial"/>
              </a:rPr>
              <a:t>list</a:t>
            </a:r>
            <a:r>
              <a:rPr lang="en-US" sz="2200">
                <a:solidFill>
                  <a:srgbClr val="0070C0"/>
                </a:solidFill>
                <a:latin typeface="Arial"/>
                <a:ea typeface="Arial"/>
                <a:cs typeface="Arial"/>
                <a:sym typeface="Arial"/>
              </a:rPr>
              <a:t> thường dùng để lưu tập giá trị cùng kiểu.</a:t>
            </a:r>
            <a:endParaRPr/>
          </a:p>
          <a:p>
            <a:pPr indent="-203200" lvl="0" marL="342900" marR="0" rtl="0" algn="l">
              <a:spcBef>
                <a:spcPts val="0"/>
              </a:spcBef>
              <a:spcAft>
                <a:spcPts val="0"/>
              </a:spcAft>
              <a:buClr>
                <a:schemeClr val="dk1"/>
              </a:buClr>
              <a:buSzPts val="2200"/>
              <a:buFont typeface="Courier New"/>
              <a:buNone/>
            </a:pPr>
            <a:r>
              <a:t/>
            </a:r>
            <a:endParaRPr sz="2200">
              <a:solidFill>
                <a:srgbClr val="0070C0"/>
              </a:solidFill>
              <a:latin typeface="Arial"/>
              <a:ea typeface="Arial"/>
              <a:cs typeface="Arial"/>
              <a:sym typeface="Arial"/>
            </a:endParaRPr>
          </a:p>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Các phần tử của </a:t>
            </a:r>
            <a:r>
              <a:rPr lang="en-US" sz="2200">
                <a:solidFill>
                  <a:srgbClr val="00B050"/>
                </a:solidFill>
                <a:latin typeface="Arial"/>
                <a:ea typeface="Arial"/>
                <a:cs typeface="Arial"/>
                <a:sym typeface="Arial"/>
              </a:rPr>
              <a:t>tuple</a:t>
            </a:r>
            <a:r>
              <a:rPr lang="en-US" sz="2200">
                <a:solidFill>
                  <a:srgbClr val="0070C0"/>
                </a:solidFill>
                <a:latin typeface="Arial"/>
                <a:ea typeface="Arial"/>
                <a:cs typeface="Arial"/>
                <a:sym typeface="Arial"/>
              </a:rPr>
              <a:t> là bất biến; các phần tử của </a:t>
            </a:r>
            <a:r>
              <a:rPr lang="en-US" sz="2200">
                <a:solidFill>
                  <a:srgbClr val="00B050"/>
                </a:solidFill>
                <a:latin typeface="Arial"/>
                <a:ea typeface="Arial"/>
                <a:cs typeface="Arial"/>
                <a:sym typeface="Arial"/>
              </a:rPr>
              <a:t>list</a:t>
            </a:r>
            <a:r>
              <a:rPr lang="en-US" sz="2200">
                <a:solidFill>
                  <a:srgbClr val="0070C0"/>
                </a:solidFill>
                <a:latin typeface="Arial"/>
                <a:ea typeface="Arial"/>
                <a:cs typeface="Arial"/>
                <a:sym typeface="Arial"/>
              </a:rPr>
              <a:t> là có thể thay đổi.</a:t>
            </a:r>
            <a:endParaRPr/>
          </a:p>
          <a:p>
            <a:pPr indent="-203200" lvl="0" marL="342900" marR="0" rtl="0" algn="l">
              <a:spcBef>
                <a:spcPts val="0"/>
              </a:spcBef>
              <a:spcAft>
                <a:spcPts val="0"/>
              </a:spcAft>
              <a:buClr>
                <a:schemeClr val="dk1"/>
              </a:buClr>
              <a:buSzPts val="2200"/>
              <a:buFont typeface="Courier New"/>
              <a:buNone/>
            </a:pPr>
            <a:r>
              <a:t/>
            </a:r>
            <a:endParaRPr sz="2200">
              <a:solidFill>
                <a:srgbClr val="0070C0"/>
              </a:solidFill>
              <a:latin typeface="Arial"/>
              <a:ea typeface="Arial"/>
              <a:cs typeface="Arial"/>
              <a:sym typeface="Arial"/>
            </a:endParaRPr>
          </a:p>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Duyệt trên </a:t>
            </a:r>
            <a:r>
              <a:rPr lang="en-US" sz="2200">
                <a:solidFill>
                  <a:srgbClr val="00B050"/>
                </a:solidFill>
                <a:latin typeface="Arial"/>
                <a:ea typeface="Arial"/>
                <a:cs typeface="Arial"/>
                <a:sym typeface="Arial"/>
              </a:rPr>
              <a:t>tuple</a:t>
            </a:r>
            <a:r>
              <a:rPr lang="en-US" sz="2200">
                <a:solidFill>
                  <a:srgbClr val="0070C0"/>
                </a:solidFill>
                <a:latin typeface="Arial"/>
                <a:ea typeface="Arial"/>
                <a:cs typeface="Arial"/>
                <a:sym typeface="Arial"/>
              </a:rPr>
              <a:t> nhanh hơn một chút so với duyệt </a:t>
            </a:r>
            <a:r>
              <a:rPr lang="en-US" sz="2200">
                <a:solidFill>
                  <a:srgbClr val="00B050"/>
                </a:solidFill>
                <a:latin typeface="Arial"/>
                <a:ea typeface="Arial"/>
                <a:cs typeface="Arial"/>
                <a:sym typeface="Arial"/>
              </a:rPr>
              <a:t>list</a:t>
            </a:r>
            <a:r>
              <a:rPr lang="en-US" sz="2200">
                <a:solidFill>
                  <a:srgbClr val="0070C0"/>
                </a:solidFill>
                <a:latin typeface="Arial"/>
                <a:ea typeface="Arial"/>
                <a:cs typeface="Arial"/>
                <a:sym typeface="Arial"/>
              </a:rPr>
              <a:t>.</a:t>
            </a:r>
            <a:endParaRPr/>
          </a:p>
          <a:p>
            <a:pPr indent="-203200" lvl="0" marL="342900" marR="0" rtl="0" algn="l">
              <a:spcBef>
                <a:spcPts val="0"/>
              </a:spcBef>
              <a:spcAft>
                <a:spcPts val="0"/>
              </a:spcAft>
              <a:buClr>
                <a:schemeClr val="dk1"/>
              </a:buClr>
              <a:buSzPts val="2200"/>
              <a:buFont typeface="Courier New"/>
              <a:buNone/>
            </a:pPr>
            <a:r>
              <a:t/>
            </a:r>
            <a:endParaRPr sz="2200">
              <a:solidFill>
                <a:srgbClr val="0070C0"/>
              </a:solidFill>
              <a:latin typeface="Arial"/>
              <a:ea typeface="Arial"/>
              <a:cs typeface="Arial"/>
              <a:sym typeface="Arial"/>
            </a:endParaRPr>
          </a:p>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Nếu dữ liệu là một tập các phần tử không thay đổi, sử dụng </a:t>
            </a:r>
            <a:r>
              <a:rPr lang="en-US" sz="2200">
                <a:solidFill>
                  <a:srgbClr val="00B050"/>
                </a:solidFill>
                <a:latin typeface="Arial"/>
                <a:ea typeface="Arial"/>
                <a:cs typeface="Arial"/>
                <a:sym typeface="Arial"/>
              </a:rPr>
              <a:t>tuple</a:t>
            </a:r>
            <a:r>
              <a:rPr lang="en-US" sz="2200">
                <a:solidFill>
                  <a:srgbClr val="0070C0"/>
                </a:solidFill>
                <a:latin typeface="Arial"/>
                <a:ea typeface="Arial"/>
                <a:cs typeface="Arial"/>
                <a:sym typeface="Arial"/>
              </a:rPr>
              <a:t> để lưu trữ.</a:t>
            </a:r>
            <a:endParaRPr sz="2200">
              <a:solidFill>
                <a:srgbClr val="0070C0"/>
              </a:solidFill>
              <a:latin typeface="Arial"/>
              <a:ea typeface="Arial"/>
              <a:cs typeface="Arial"/>
              <a:sym typeface="Arial"/>
            </a:endParaRPr>
          </a:p>
        </p:txBody>
      </p:sp>
      <p:sp>
        <p:nvSpPr>
          <p:cNvPr id="973" name="Google Shape;973;p46"/>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005064"/>
                </a:solidFill>
                <a:latin typeface="Arial"/>
                <a:ea typeface="Arial"/>
                <a:cs typeface="Arial"/>
                <a:sym typeface="Arial"/>
              </a:rPr>
              <a:t>Tuple</a:t>
            </a:r>
            <a:endParaRPr b="1" sz="2400">
              <a:solidFill>
                <a:srgbClr val="005064"/>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Set</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9" name="Google Shape;979;p4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0" name="Google Shape;980;p4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981" name="Google Shape;981;p4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2" name="Google Shape;982;p4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83" name="Google Shape;983;p4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984" name="Google Shape;984;p4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85" name="Google Shape;985;p4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986" name="Google Shape;986;p4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987" name="Google Shape;987;p47"/>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988" name="Google Shape;988;p47"/>
          <p:cNvSpPr/>
          <p:nvPr/>
        </p:nvSpPr>
        <p:spPr>
          <a:xfrm>
            <a:off x="2228864" y="1099060"/>
            <a:ext cx="6921469"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3.3</a:t>
            </a:r>
            <a:endParaRPr b="1" sz="2400">
              <a:solidFill>
                <a:srgbClr val="C00000"/>
              </a:solidFill>
              <a:latin typeface="Arial"/>
              <a:ea typeface="Arial"/>
              <a:cs typeface="Arial"/>
              <a:sym typeface="Arial"/>
            </a:endParaRPr>
          </a:p>
        </p:txBody>
      </p:sp>
      <p:sp>
        <p:nvSpPr>
          <p:cNvPr id="989" name="Google Shape;989;p47"/>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tuple </a:t>
            </a:r>
            <a:endParaRPr/>
          </a:p>
        </p:txBody>
      </p:sp>
      <p:sp>
        <p:nvSpPr>
          <p:cNvPr id="990" name="Google Shape;990;p47"/>
          <p:cNvSpPr/>
          <p:nvPr/>
        </p:nvSpPr>
        <p:spPr>
          <a:xfrm>
            <a:off x="2228864" y="2046702"/>
            <a:ext cx="8545354" cy="90486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Khởi tạo một tuple c gồm 10 số nguyên bất kỳ. In c ra màn hình và cho biết số phần tử của c.</a:t>
            </a:r>
            <a:endParaRPr sz="2200">
              <a:solidFill>
                <a:srgbClr val="0070C0"/>
              </a:solidFill>
              <a:latin typeface="Arial"/>
              <a:ea typeface="Arial"/>
              <a:cs typeface="Arial"/>
              <a:sym typeface="Arial"/>
            </a:endParaRPr>
          </a:p>
        </p:txBody>
      </p:sp>
      <p:sp>
        <p:nvSpPr>
          <p:cNvPr id="991" name="Google Shape;991;p47"/>
          <p:cNvSpPr/>
          <p:nvPr/>
        </p:nvSpPr>
        <p:spPr>
          <a:xfrm>
            <a:off x="2228864" y="3079441"/>
            <a:ext cx="8545354" cy="86748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Cho biết c có bao nhiêu phần tử chẵn; Nhập vào một giá trị x từ bàn phím và cho biết c có chứa x hay không. </a:t>
            </a:r>
            <a:endParaRPr sz="2200">
              <a:solidFill>
                <a:srgbClr val="0070C0"/>
              </a:solidFill>
              <a:latin typeface="Arial"/>
              <a:ea typeface="Arial"/>
              <a:cs typeface="Arial"/>
              <a:sym typeface="Arial"/>
            </a:endParaRPr>
          </a:p>
        </p:txBody>
      </p:sp>
      <p:sp>
        <p:nvSpPr>
          <p:cNvPr id="992" name="Google Shape;992;p47"/>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005064"/>
                </a:solidFill>
                <a:latin typeface="Arial"/>
                <a:ea typeface="Arial"/>
                <a:cs typeface="Arial"/>
                <a:sym typeface="Arial"/>
              </a:rPr>
              <a:t>Tuple</a:t>
            </a:r>
            <a:endParaRPr b="1" sz="2400">
              <a:solidFill>
                <a:srgbClr val="005064"/>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Set</a:t>
            </a:r>
            <a:endParaRPr sz="2400">
              <a:solidFill>
                <a:srgbClr val="75707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993" name="Google Shape;993;p47"/>
          <p:cNvSpPr/>
          <p:nvPr/>
        </p:nvSpPr>
        <p:spPr>
          <a:xfrm>
            <a:off x="2228864" y="4274192"/>
            <a:ext cx="8545354" cy="131112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Khởi tạo một tuple chứa các số thực là tập các trọng lượng của các bình gas. Cho biết trọng lượng lớn nhất, nhỏ nhất, số bình gas có trọng lượng 12 (kg) có trong tuple.</a:t>
            </a:r>
            <a:endParaRPr sz="2200">
              <a:solidFill>
                <a:srgbClr val="0070C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4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9" name="Google Shape;999;p4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0" name="Google Shape;1000;p4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001" name="Google Shape;1001;p4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2" name="Google Shape;1002;p4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03" name="Google Shape;1003;p4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004" name="Google Shape;1004;p4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05" name="Google Shape;1005;p4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006" name="Google Shape;1006;p4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007" name="Google Shape;1007;p48"/>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008" name="Google Shape;1008;p48"/>
          <p:cNvSpPr/>
          <p:nvPr/>
        </p:nvSpPr>
        <p:spPr>
          <a:xfrm>
            <a:off x="1288452" y="2504247"/>
            <a:ext cx="9615095" cy="1411669"/>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8000">
                <a:solidFill>
                  <a:srgbClr val="005064"/>
                </a:solidFill>
                <a:latin typeface="Arial"/>
                <a:ea typeface="Arial"/>
                <a:cs typeface="Arial"/>
                <a:sym typeface="Arial"/>
              </a:rPr>
              <a:t>Python set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4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4" name="Google Shape;1014;p4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5" name="Google Shape;1015;p4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016" name="Google Shape;1016;p4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7" name="Google Shape;1017;p4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18" name="Google Shape;1018;p4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019" name="Google Shape;1019;p4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20" name="Google Shape;1020;p4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021" name="Google Shape;1021;p4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022" name="Google Shape;1022;p49"/>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023" name="Google Shape;1023;p49"/>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Python set: tập hợp không có chỉ số</a:t>
            </a:r>
            <a:endParaRPr b="1" sz="2400">
              <a:solidFill>
                <a:srgbClr val="005064"/>
              </a:solidFill>
              <a:latin typeface="Arial"/>
              <a:ea typeface="Arial"/>
              <a:cs typeface="Arial"/>
              <a:sym typeface="Arial"/>
            </a:endParaRPr>
          </a:p>
        </p:txBody>
      </p:sp>
      <p:sp>
        <p:nvSpPr>
          <p:cNvPr id="1024" name="Google Shape;1024;p49"/>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set </a:t>
            </a:r>
            <a:endParaRPr/>
          </a:p>
        </p:txBody>
      </p:sp>
      <p:sp>
        <p:nvSpPr>
          <p:cNvPr id="1025" name="Google Shape;1025;p49"/>
          <p:cNvSpPr/>
          <p:nvPr/>
        </p:nvSpPr>
        <p:spPr>
          <a:xfrm>
            <a:off x="2603498" y="1980925"/>
            <a:ext cx="8246812"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set</a:t>
            </a:r>
            <a:r>
              <a:rPr lang="en-US" sz="2200">
                <a:solidFill>
                  <a:srgbClr val="0070C0"/>
                </a:solidFill>
                <a:latin typeface="Calibri"/>
                <a:ea typeface="Calibri"/>
                <a:cs typeface="Calibri"/>
                <a:sym typeface="Calibri"/>
              </a:rPr>
              <a:t> là một tập các mục không có chỉ số, mọi phần tử tập hợp là duy nhất (đơn trị) và bất biến.</a:t>
            </a:r>
            <a:endParaRPr sz="2200">
              <a:solidFill>
                <a:srgbClr val="0070C0"/>
              </a:solidFill>
              <a:latin typeface="Arial"/>
              <a:ea typeface="Arial"/>
              <a:cs typeface="Arial"/>
              <a:sym typeface="Arial"/>
            </a:endParaRPr>
          </a:p>
        </p:txBody>
      </p:sp>
      <p:sp>
        <p:nvSpPr>
          <p:cNvPr id="1026" name="Google Shape;1026;p49"/>
          <p:cNvSpPr/>
          <p:nvPr/>
        </p:nvSpPr>
        <p:spPr>
          <a:xfrm>
            <a:off x="2603498" y="3747138"/>
            <a:ext cx="824681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Ta có thể thêm phần tử vào hoặc xóa phần tử từ một set</a:t>
            </a:r>
            <a:r>
              <a:rPr lang="en-US" sz="2200">
                <a:solidFill>
                  <a:srgbClr val="0070C0"/>
                </a:solidFill>
                <a:latin typeface="Calibri"/>
                <a:ea typeface="Calibri"/>
                <a:cs typeface="Calibri"/>
                <a:sym typeface="Calibri"/>
              </a:rPr>
              <a:t>.</a:t>
            </a:r>
            <a:endParaRPr sz="2200">
              <a:solidFill>
                <a:srgbClr val="0070C0"/>
              </a:solidFill>
              <a:latin typeface="Arial"/>
              <a:ea typeface="Arial"/>
              <a:cs typeface="Arial"/>
              <a:sym typeface="Arial"/>
            </a:endParaRPr>
          </a:p>
        </p:txBody>
      </p:sp>
      <p:sp>
        <p:nvSpPr>
          <p:cNvPr id="1027" name="Google Shape;1027;p49"/>
          <p:cNvSpPr/>
          <p:nvPr/>
        </p:nvSpPr>
        <p:spPr>
          <a:xfrm>
            <a:off x="2603498" y="4592547"/>
            <a:ext cx="8246812"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Thường được sử dụng để thực hiện các phép toán tập hợp như: Hợp, Giao, Trừ, ...</a:t>
            </a:r>
            <a:endParaRPr sz="2200">
              <a:solidFill>
                <a:srgbClr val="0070C0"/>
              </a:solidFill>
              <a:latin typeface="Arial"/>
              <a:ea typeface="Arial"/>
              <a:cs typeface="Arial"/>
              <a:sym typeface="Arial"/>
            </a:endParaRPr>
          </a:p>
        </p:txBody>
      </p:sp>
      <p:sp>
        <p:nvSpPr>
          <p:cNvPr id="1028" name="Google Shape;1028;p49"/>
          <p:cNvSpPr/>
          <p:nvPr/>
        </p:nvSpPr>
        <p:spPr>
          <a:xfrm>
            <a:off x="2603498" y="2961367"/>
            <a:ext cx="824681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Các phần tử trong một set có thể khác kiểu</a:t>
            </a:r>
            <a:r>
              <a:rPr lang="en-US" sz="2200">
                <a:solidFill>
                  <a:srgbClr val="0070C0"/>
                </a:solidFill>
                <a:latin typeface="Calibri"/>
                <a:ea typeface="Calibri"/>
                <a:cs typeface="Calibri"/>
                <a:sym typeface="Calibri"/>
              </a:rPr>
              <a:t>.</a:t>
            </a:r>
            <a:endParaRPr sz="2200">
              <a:solidFill>
                <a:srgbClr val="0070C0"/>
              </a:solidFill>
              <a:latin typeface="Arial"/>
              <a:ea typeface="Arial"/>
              <a:cs typeface="Arial"/>
              <a:sym typeface="Arial"/>
            </a:endParaRPr>
          </a:p>
        </p:txBody>
      </p:sp>
      <p:sp>
        <p:nvSpPr>
          <p:cNvPr id="1029" name="Google Shape;1029;p49"/>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Set</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31" name="Google Shape;131;p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3" name="Google Shape;133;p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34" name="Google Shape;134;p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5" name="Google Shape;135;p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36" name="Google Shape;136;p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37" name="Google Shape;137;p5"/>
          <p:cNvSpPr/>
          <p:nvPr/>
        </p:nvSpPr>
        <p:spPr>
          <a:xfrm>
            <a:off x="3408217" y="1040741"/>
            <a:ext cx="7028831" cy="53553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400">
                <a:solidFill>
                  <a:srgbClr val="005064"/>
                </a:solidFill>
                <a:latin typeface="Book Antiqua"/>
                <a:ea typeface="Book Antiqua"/>
                <a:cs typeface="Book Antiqua"/>
                <a:sym typeface="Book Antiqua"/>
              </a:rPr>
              <a:t>CÔNG CỤ VÀ MÔI TRƯỜNG HỌC TẬP</a:t>
            </a:r>
            <a:endParaRPr b="1" sz="2400">
              <a:solidFill>
                <a:srgbClr val="005064"/>
              </a:solidFill>
              <a:latin typeface="Times New Roman"/>
              <a:ea typeface="Times New Roman"/>
              <a:cs typeface="Times New Roman"/>
              <a:sym typeface="Times New Roman"/>
            </a:endParaRPr>
          </a:p>
        </p:txBody>
      </p:sp>
      <p:sp>
        <p:nvSpPr>
          <p:cNvPr id="138" name="Google Shape;138;p5"/>
          <p:cNvSpPr/>
          <p:nvPr/>
        </p:nvSpPr>
        <p:spPr>
          <a:xfrm>
            <a:off x="1993812" y="2011289"/>
            <a:ext cx="7028831" cy="36728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20000"/>
              </a:lnSpc>
              <a:spcBef>
                <a:spcPts val="0"/>
              </a:spcBef>
              <a:spcAft>
                <a:spcPts val="0"/>
              </a:spcAft>
              <a:buClr>
                <a:srgbClr val="005064"/>
              </a:buClr>
              <a:buSzPts val="3000"/>
              <a:buFont typeface="Arial"/>
              <a:buChar char="•"/>
            </a:pPr>
            <a:r>
              <a:rPr b="1" lang="en-US" sz="3000">
                <a:solidFill>
                  <a:srgbClr val="005064"/>
                </a:solidFill>
                <a:latin typeface="Arial"/>
                <a:ea typeface="Arial"/>
                <a:cs typeface="Arial"/>
                <a:sym typeface="Arial"/>
              </a:rPr>
              <a:t>W3schools</a:t>
            </a:r>
            <a:endParaRPr/>
          </a:p>
          <a:p>
            <a:pPr indent="-457200" lvl="0" marL="457200" marR="0" rtl="0" algn="l">
              <a:lnSpc>
                <a:spcPct val="120000"/>
              </a:lnSpc>
              <a:spcBef>
                <a:spcPts val="400"/>
              </a:spcBef>
              <a:spcAft>
                <a:spcPts val="0"/>
              </a:spcAft>
              <a:buClr>
                <a:srgbClr val="005064"/>
              </a:buClr>
              <a:buSzPts val="3000"/>
              <a:buFont typeface="Arial"/>
              <a:buChar char="•"/>
            </a:pPr>
            <a:r>
              <a:rPr b="1" lang="en-US" sz="3000">
                <a:solidFill>
                  <a:srgbClr val="005064"/>
                </a:solidFill>
                <a:latin typeface="Arial"/>
                <a:ea typeface="Arial"/>
                <a:cs typeface="Arial"/>
                <a:sym typeface="Arial"/>
              </a:rPr>
              <a:t>Programiz</a:t>
            </a:r>
            <a:endParaRPr/>
          </a:p>
          <a:p>
            <a:pPr indent="-457200" lvl="0" marL="457200" marR="0" rtl="0" algn="l">
              <a:lnSpc>
                <a:spcPct val="120000"/>
              </a:lnSpc>
              <a:spcBef>
                <a:spcPts val="400"/>
              </a:spcBef>
              <a:spcAft>
                <a:spcPts val="0"/>
              </a:spcAft>
              <a:buClr>
                <a:srgbClr val="005064"/>
              </a:buClr>
              <a:buSzPts val="3000"/>
              <a:buFont typeface="Arial"/>
              <a:buChar char="•"/>
            </a:pPr>
            <a:r>
              <a:rPr b="1" lang="en-US" sz="3000">
                <a:solidFill>
                  <a:srgbClr val="005064"/>
                </a:solidFill>
                <a:latin typeface="Arial"/>
                <a:ea typeface="Arial"/>
                <a:cs typeface="Arial"/>
                <a:sym typeface="Arial"/>
              </a:rPr>
              <a:t>Pycharm</a:t>
            </a:r>
            <a:endParaRPr/>
          </a:p>
          <a:p>
            <a:pPr indent="-457200" lvl="0" marL="457200" marR="0" rtl="0" algn="l">
              <a:lnSpc>
                <a:spcPct val="120000"/>
              </a:lnSpc>
              <a:spcBef>
                <a:spcPts val="400"/>
              </a:spcBef>
              <a:spcAft>
                <a:spcPts val="0"/>
              </a:spcAft>
              <a:buClr>
                <a:srgbClr val="005064"/>
              </a:buClr>
              <a:buSzPts val="3000"/>
              <a:buFont typeface="Arial"/>
              <a:buChar char="•"/>
            </a:pPr>
            <a:r>
              <a:rPr b="1" lang="en-US" sz="3000">
                <a:solidFill>
                  <a:srgbClr val="005064"/>
                </a:solidFill>
                <a:latin typeface="Arial"/>
                <a:ea typeface="Arial"/>
                <a:cs typeface="Arial"/>
                <a:sym typeface="Arial"/>
              </a:rPr>
              <a:t>Google Colab</a:t>
            </a:r>
            <a:endParaRPr/>
          </a:p>
          <a:p>
            <a:pPr indent="-457200" lvl="0" marL="457200" marR="0" rtl="0" algn="l">
              <a:lnSpc>
                <a:spcPct val="120000"/>
              </a:lnSpc>
              <a:spcBef>
                <a:spcPts val="400"/>
              </a:spcBef>
              <a:spcAft>
                <a:spcPts val="0"/>
              </a:spcAft>
              <a:buClr>
                <a:srgbClr val="005064"/>
              </a:buClr>
              <a:buSzPts val="3000"/>
              <a:buFont typeface="Arial"/>
              <a:buChar char="•"/>
            </a:pPr>
            <a:r>
              <a:rPr b="1" lang="en-US" sz="3000">
                <a:solidFill>
                  <a:srgbClr val="005064"/>
                </a:solidFill>
                <a:latin typeface="Arial"/>
                <a:ea typeface="Arial"/>
                <a:cs typeface="Arial"/>
                <a:sym typeface="Arial"/>
              </a:rPr>
              <a:t>Jupyter Notebook</a:t>
            </a:r>
            <a:endParaRPr/>
          </a:p>
          <a:p>
            <a:pPr indent="-457200" lvl="0" marL="457200" marR="0" rtl="0" algn="l">
              <a:lnSpc>
                <a:spcPct val="120000"/>
              </a:lnSpc>
              <a:spcBef>
                <a:spcPts val="400"/>
              </a:spcBef>
              <a:spcAft>
                <a:spcPts val="0"/>
              </a:spcAft>
              <a:buClr>
                <a:srgbClr val="005064"/>
              </a:buClr>
              <a:buSzPts val="3000"/>
              <a:buFont typeface="Arial"/>
              <a:buChar char="•"/>
            </a:pPr>
            <a:r>
              <a:rPr b="1" lang="en-US" sz="3000">
                <a:solidFill>
                  <a:srgbClr val="005064"/>
                </a:solidFill>
                <a:latin typeface="Arial"/>
                <a:ea typeface="Arial"/>
                <a:cs typeface="Arial"/>
                <a:sym typeface="Arial"/>
              </a:rPr>
              <a:t>...</a:t>
            </a:r>
            <a:endParaRPr b="1" sz="3000">
              <a:solidFill>
                <a:srgbClr val="005064"/>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5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5" name="Google Shape;1035;p5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6" name="Google Shape;1036;p5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037" name="Google Shape;1037;p5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8" name="Google Shape;1038;p5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39" name="Google Shape;1039;p5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040" name="Google Shape;1040;p5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41" name="Google Shape;1041;p5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042" name="Google Shape;1042;p5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043" name="Google Shape;1043;p50"/>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044" name="Google Shape;1044;p50"/>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Các thao tác cơ bản trên set</a:t>
            </a:r>
            <a:endParaRPr b="1" sz="2400">
              <a:solidFill>
                <a:srgbClr val="005064"/>
              </a:solidFill>
              <a:latin typeface="Arial"/>
              <a:ea typeface="Arial"/>
              <a:cs typeface="Arial"/>
              <a:sym typeface="Arial"/>
            </a:endParaRPr>
          </a:p>
        </p:txBody>
      </p:sp>
      <p:sp>
        <p:nvSpPr>
          <p:cNvPr id="1045" name="Google Shape;1045;p50"/>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set </a:t>
            </a:r>
            <a:endParaRPr/>
          </a:p>
        </p:txBody>
      </p:sp>
      <p:sp>
        <p:nvSpPr>
          <p:cNvPr id="1046" name="Google Shape;1046;p50"/>
          <p:cNvSpPr/>
          <p:nvPr/>
        </p:nvSpPr>
        <p:spPr>
          <a:xfrm>
            <a:off x="2228864" y="1814258"/>
            <a:ext cx="824681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Khởi tạo set</a:t>
            </a:r>
            <a:endParaRPr sz="2200">
              <a:solidFill>
                <a:srgbClr val="0070C0"/>
              </a:solidFill>
              <a:latin typeface="Arial"/>
              <a:ea typeface="Arial"/>
              <a:cs typeface="Arial"/>
              <a:sym typeface="Arial"/>
            </a:endParaRPr>
          </a:p>
        </p:txBody>
      </p:sp>
      <p:sp>
        <p:nvSpPr>
          <p:cNvPr id="1047" name="Google Shape;1047;p50"/>
          <p:cNvSpPr/>
          <p:nvPr/>
        </p:nvSpPr>
        <p:spPr>
          <a:xfrm>
            <a:off x="2228864" y="2446051"/>
            <a:ext cx="824681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Thêm một phần tử: 			add()</a:t>
            </a:r>
            <a:endParaRPr/>
          </a:p>
        </p:txBody>
      </p:sp>
      <p:sp>
        <p:nvSpPr>
          <p:cNvPr id="1048" name="Google Shape;1048;p50"/>
          <p:cNvSpPr/>
          <p:nvPr/>
        </p:nvSpPr>
        <p:spPr>
          <a:xfrm>
            <a:off x="2228864" y="3037048"/>
            <a:ext cx="824681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Thêm nhiều phần tử: 			update()</a:t>
            </a:r>
            <a:endParaRPr/>
          </a:p>
        </p:txBody>
      </p:sp>
      <p:sp>
        <p:nvSpPr>
          <p:cNvPr id="1049" name="Google Shape;1049;p50"/>
          <p:cNvSpPr/>
          <p:nvPr/>
        </p:nvSpPr>
        <p:spPr>
          <a:xfrm>
            <a:off x="2228864" y="3708392"/>
            <a:ext cx="824681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2200"/>
              <a:buFont typeface="Courier New"/>
              <a:buChar char="o"/>
            </a:pPr>
            <a:r>
              <a:rPr lang="en-US" sz="2200">
                <a:solidFill>
                  <a:srgbClr val="7030A0"/>
                </a:solidFill>
                <a:latin typeface="Arial"/>
                <a:ea typeface="Arial"/>
                <a:cs typeface="Arial"/>
                <a:sym typeface="Arial"/>
              </a:rPr>
              <a:t>Xóa một phần tử đang tồn tại: 		remove()</a:t>
            </a:r>
            <a:endParaRPr/>
          </a:p>
        </p:txBody>
      </p:sp>
      <p:sp>
        <p:nvSpPr>
          <p:cNvPr id="1050" name="Google Shape;1050;p50"/>
          <p:cNvSpPr/>
          <p:nvPr/>
        </p:nvSpPr>
        <p:spPr>
          <a:xfrm>
            <a:off x="2228864" y="4379736"/>
            <a:ext cx="824681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2200"/>
              <a:buFont typeface="Courier New"/>
              <a:buChar char="o"/>
            </a:pPr>
            <a:r>
              <a:rPr lang="en-US" sz="2200">
                <a:solidFill>
                  <a:srgbClr val="7030A0"/>
                </a:solidFill>
                <a:latin typeface="Arial"/>
                <a:ea typeface="Arial"/>
                <a:cs typeface="Arial"/>
                <a:sym typeface="Arial"/>
              </a:rPr>
              <a:t>Xóa một phần tử nếu tồn tại: 		discard()</a:t>
            </a:r>
            <a:endParaRPr/>
          </a:p>
        </p:txBody>
      </p:sp>
      <p:sp>
        <p:nvSpPr>
          <p:cNvPr id="1051" name="Google Shape;1051;p50"/>
          <p:cNvSpPr/>
          <p:nvPr/>
        </p:nvSpPr>
        <p:spPr>
          <a:xfrm>
            <a:off x="2228864" y="4991131"/>
            <a:ext cx="824681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2200"/>
              <a:buFont typeface="Courier New"/>
              <a:buChar char="o"/>
            </a:pPr>
            <a:r>
              <a:rPr lang="en-US" sz="2200">
                <a:solidFill>
                  <a:srgbClr val="7030A0"/>
                </a:solidFill>
                <a:latin typeface="Arial"/>
                <a:ea typeface="Arial"/>
                <a:cs typeface="Arial"/>
                <a:sym typeface="Arial"/>
              </a:rPr>
              <a:t>Xóa tất cả: 					clear()</a:t>
            </a:r>
            <a:endParaRPr/>
          </a:p>
        </p:txBody>
      </p:sp>
      <p:sp>
        <p:nvSpPr>
          <p:cNvPr id="1052" name="Google Shape;1052;p50"/>
          <p:cNvSpPr/>
          <p:nvPr/>
        </p:nvSpPr>
        <p:spPr>
          <a:xfrm>
            <a:off x="2228864" y="5637461"/>
            <a:ext cx="824681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Lấy ra một phần tử ngẫu nhiên: 		pop()</a:t>
            </a:r>
            <a:endParaRPr/>
          </a:p>
        </p:txBody>
      </p:sp>
      <p:sp>
        <p:nvSpPr>
          <p:cNvPr id="1053" name="Google Shape;1053;p50"/>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Set</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5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9" name="Google Shape;1059;p5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0" name="Google Shape;1060;p5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061" name="Google Shape;1061;p5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2" name="Google Shape;1062;p5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63" name="Google Shape;1063;p5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064" name="Google Shape;1064;p5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65" name="Google Shape;1065;p5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066" name="Google Shape;1066;p5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067" name="Google Shape;1067;p51"/>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068" name="Google Shape;1068;p51"/>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Các thao tác không thể thực hiện trên set</a:t>
            </a:r>
            <a:endParaRPr b="1" sz="2400">
              <a:solidFill>
                <a:srgbClr val="005064"/>
              </a:solidFill>
              <a:latin typeface="Arial"/>
              <a:ea typeface="Arial"/>
              <a:cs typeface="Arial"/>
              <a:sym typeface="Arial"/>
            </a:endParaRPr>
          </a:p>
        </p:txBody>
      </p:sp>
      <p:sp>
        <p:nvSpPr>
          <p:cNvPr id="1069" name="Google Shape;1069;p51"/>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set </a:t>
            </a:r>
            <a:endParaRPr/>
          </a:p>
        </p:txBody>
      </p:sp>
      <p:sp>
        <p:nvSpPr>
          <p:cNvPr id="1070" name="Google Shape;1070;p51"/>
          <p:cNvSpPr/>
          <p:nvPr/>
        </p:nvSpPr>
        <p:spPr>
          <a:xfrm>
            <a:off x="2228865" y="2130957"/>
            <a:ext cx="955383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Khởi tạo một set rỗng: 				ví dụ a = { }</a:t>
            </a:r>
            <a:endParaRPr sz="2200">
              <a:solidFill>
                <a:srgbClr val="0070C0"/>
              </a:solidFill>
              <a:latin typeface="Arial"/>
              <a:ea typeface="Arial"/>
              <a:cs typeface="Arial"/>
              <a:sym typeface="Arial"/>
            </a:endParaRPr>
          </a:p>
        </p:txBody>
      </p:sp>
      <p:sp>
        <p:nvSpPr>
          <p:cNvPr id="1071" name="Google Shape;1071;p51"/>
          <p:cNvSpPr/>
          <p:nvPr/>
        </p:nvSpPr>
        <p:spPr>
          <a:xfrm>
            <a:off x="2228865" y="2762750"/>
            <a:ext cx="9734246"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Khởi tạo phần tử trùng nhau: 			ví dụ a = {1, 2, 1, 3, 1}</a:t>
            </a:r>
            <a:endParaRPr sz="2200">
              <a:solidFill>
                <a:srgbClr val="0070C0"/>
              </a:solidFill>
              <a:latin typeface="Calibri"/>
              <a:ea typeface="Calibri"/>
              <a:cs typeface="Calibri"/>
              <a:sym typeface="Calibri"/>
            </a:endParaRPr>
          </a:p>
        </p:txBody>
      </p:sp>
      <p:sp>
        <p:nvSpPr>
          <p:cNvPr id="1072" name="Google Shape;1072;p51"/>
          <p:cNvSpPr/>
          <p:nvPr/>
        </p:nvSpPr>
        <p:spPr>
          <a:xfrm>
            <a:off x="2228864" y="3353747"/>
            <a:ext cx="9734247"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Khởi tạo 1 phần tử của set là một tupe: 		ví dụ a = {1, </a:t>
            </a:r>
            <a:r>
              <a:rPr lang="en-US" sz="2200">
                <a:solidFill>
                  <a:srgbClr val="FF0000"/>
                </a:solidFill>
                <a:latin typeface="Calibri"/>
                <a:ea typeface="Calibri"/>
                <a:cs typeface="Calibri"/>
                <a:sym typeface="Calibri"/>
              </a:rPr>
              <a:t>[2, 3]</a:t>
            </a:r>
            <a:r>
              <a:rPr lang="en-US" sz="2200">
                <a:solidFill>
                  <a:srgbClr val="0070C0"/>
                </a:solidFill>
                <a:latin typeface="Calibri"/>
                <a:ea typeface="Calibri"/>
                <a:cs typeface="Calibri"/>
                <a:sym typeface="Calibri"/>
              </a:rPr>
              <a:t>, 4}</a:t>
            </a:r>
            <a:endParaRPr sz="2200">
              <a:solidFill>
                <a:srgbClr val="0070C0"/>
              </a:solidFill>
              <a:latin typeface="Calibri"/>
              <a:ea typeface="Calibri"/>
              <a:cs typeface="Calibri"/>
              <a:sym typeface="Calibri"/>
            </a:endParaRPr>
          </a:p>
        </p:txBody>
      </p:sp>
      <p:sp>
        <p:nvSpPr>
          <p:cNvPr id="1073" name="Google Shape;1073;p51"/>
          <p:cNvSpPr/>
          <p:nvPr/>
        </p:nvSpPr>
        <p:spPr>
          <a:xfrm>
            <a:off x="2228865" y="4025091"/>
            <a:ext cx="9553832"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Calibri"/>
                <a:ea typeface="Calibri"/>
                <a:cs typeface="Calibri"/>
                <a:sym typeface="Calibri"/>
              </a:rPr>
              <a:t>Truy cập vào phần tử thông qua chỉ số: 		ví dụ a[1], a[2],...</a:t>
            </a:r>
            <a:endParaRPr sz="2200">
              <a:solidFill>
                <a:srgbClr val="0070C0"/>
              </a:solidFill>
              <a:latin typeface="Calibri"/>
              <a:ea typeface="Calibri"/>
              <a:cs typeface="Calibri"/>
              <a:sym typeface="Calibri"/>
            </a:endParaRPr>
          </a:p>
        </p:txBody>
      </p:sp>
      <p:sp>
        <p:nvSpPr>
          <p:cNvPr id="1074" name="Google Shape;1074;p51"/>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Set</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5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0" name="Google Shape;1080;p5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1" name="Google Shape;1081;p5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082" name="Google Shape;1082;p5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3" name="Google Shape;1083;p5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84" name="Google Shape;1084;p5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085" name="Google Shape;1085;p5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86" name="Google Shape;1086;p5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087" name="Google Shape;1087;p5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088" name="Google Shape;1088;p52"/>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089" name="Google Shape;1089;p52"/>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Các phép toán tập hợp trên set</a:t>
            </a:r>
            <a:endParaRPr b="1" sz="2400">
              <a:solidFill>
                <a:srgbClr val="005064"/>
              </a:solidFill>
              <a:latin typeface="Arial"/>
              <a:ea typeface="Arial"/>
              <a:cs typeface="Arial"/>
              <a:sym typeface="Arial"/>
            </a:endParaRPr>
          </a:p>
        </p:txBody>
      </p:sp>
      <p:sp>
        <p:nvSpPr>
          <p:cNvPr id="1090" name="Google Shape;1090;p52"/>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set </a:t>
            </a:r>
            <a:endParaRPr/>
          </a:p>
        </p:txBody>
      </p:sp>
      <p:sp>
        <p:nvSpPr>
          <p:cNvPr id="1091" name="Google Shape;1091;p52"/>
          <p:cNvSpPr/>
          <p:nvPr/>
        </p:nvSpPr>
        <p:spPr>
          <a:xfrm>
            <a:off x="2179925" y="1832221"/>
            <a:ext cx="9963135"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Phép hợp: 	</a:t>
            </a:r>
            <a:r>
              <a:rPr lang="en-US" sz="2200">
                <a:solidFill>
                  <a:srgbClr val="FF0000"/>
                </a:solidFill>
                <a:latin typeface="Arial"/>
                <a:ea typeface="Arial"/>
                <a:cs typeface="Arial"/>
                <a:sym typeface="Arial"/>
              </a:rPr>
              <a:t>| </a:t>
            </a:r>
            <a:r>
              <a:rPr lang="en-US" sz="2200">
                <a:solidFill>
                  <a:srgbClr val="00B050"/>
                </a:solidFill>
                <a:latin typeface="Arial"/>
                <a:ea typeface="Arial"/>
                <a:cs typeface="Arial"/>
                <a:sym typeface="Arial"/>
              </a:rPr>
              <a:t> hoặc </a:t>
            </a:r>
            <a:r>
              <a:rPr lang="en-US" sz="2200">
                <a:solidFill>
                  <a:srgbClr val="FF0000"/>
                </a:solidFill>
                <a:latin typeface="Arial"/>
                <a:ea typeface="Arial"/>
                <a:cs typeface="Arial"/>
                <a:sym typeface="Arial"/>
              </a:rPr>
              <a:t>union()	</a:t>
            </a:r>
            <a:r>
              <a:rPr lang="en-US" sz="2200">
                <a:solidFill>
                  <a:srgbClr val="00B050"/>
                </a:solidFill>
                <a:latin typeface="Arial"/>
                <a:ea typeface="Arial"/>
                <a:cs typeface="Arial"/>
                <a:sym typeface="Arial"/>
              </a:rPr>
              <a:t>	vd:  </a:t>
            </a:r>
            <a:r>
              <a:rPr lang="en-US" sz="2200">
                <a:solidFill>
                  <a:srgbClr val="FF0000"/>
                </a:solidFill>
                <a:latin typeface="Arial"/>
                <a:ea typeface="Arial"/>
                <a:cs typeface="Arial"/>
                <a:sym typeface="Arial"/>
              </a:rPr>
              <a:t>a = b | c,      a = b.union(c)</a:t>
            </a:r>
            <a:endParaRPr/>
          </a:p>
        </p:txBody>
      </p:sp>
      <p:sp>
        <p:nvSpPr>
          <p:cNvPr id="1092" name="Google Shape;1092;p52"/>
          <p:cNvSpPr/>
          <p:nvPr/>
        </p:nvSpPr>
        <p:spPr>
          <a:xfrm>
            <a:off x="2179926" y="2464014"/>
            <a:ext cx="9734246"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Calibri"/>
                <a:ea typeface="Calibri"/>
                <a:cs typeface="Calibri"/>
                <a:sym typeface="Calibri"/>
              </a:rPr>
              <a:t>Phép giao: 	</a:t>
            </a:r>
            <a:r>
              <a:rPr lang="en-US" sz="2200">
                <a:solidFill>
                  <a:srgbClr val="FF0000"/>
                </a:solidFill>
                <a:latin typeface="Calibri"/>
                <a:ea typeface="Calibri"/>
                <a:cs typeface="Calibri"/>
                <a:sym typeface="Calibri"/>
              </a:rPr>
              <a:t>&amp; </a:t>
            </a:r>
            <a:r>
              <a:rPr lang="en-US" sz="2200">
                <a:solidFill>
                  <a:srgbClr val="00B050"/>
                </a:solidFill>
                <a:latin typeface="Calibri"/>
                <a:ea typeface="Calibri"/>
                <a:cs typeface="Calibri"/>
                <a:sym typeface="Calibri"/>
              </a:rPr>
              <a:t> hoặc </a:t>
            </a:r>
            <a:r>
              <a:rPr lang="en-US" sz="2200">
                <a:solidFill>
                  <a:srgbClr val="FF0000"/>
                </a:solidFill>
                <a:latin typeface="Calibri"/>
                <a:ea typeface="Calibri"/>
                <a:cs typeface="Calibri"/>
                <a:sym typeface="Calibri"/>
              </a:rPr>
              <a:t>intersection()	</a:t>
            </a:r>
            <a:r>
              <a:rPr lang="en-US" sz="2200">
                <a:solidFill>
                  <a:srgbClr val="00B050"/>
                </a:solidFill>
                <a:latin typeface="Calibri"/>
                <a:ea typeface="Calibri"/>
                <a:cs typeface="Calibri"/>
                <a:sym typeface="Calibri"/>
              </a:rPr>
              <a:t>vd:  </a:t>
            </a:r>
            <a:r>
              <a:rPr lang="en-US" sz="2200">
                <a:solidFill>
                  <a:srgbClr val="FF0000"/>
                </a:solidFill>
                <a:latin typeface="Calibri"/>
                <a:ea typeface="Calibri"/>
                <a:cs typeface="Calibri"/>
                <a:sym typeface="Calibri"/>
              </a:rPr>
              <a:t>a = b &amp; c,     a = b.intersction(c)</a:t>
            </a:r>
            <a:endParaRPr sz="2200">
              <a:solidFill>
                <a:srgbClr val="FF0000"/>
              </a:solidFill>
              <a:latin typeface="Calibri"/>
              <a:ea typeface="Calibri"/>
              <a:cs typeface="Calibri"/>
              <a:sym typeface="Calibri"/>
            </a:endParaRPr>
          </a:p>
        </p:txBody>
      </p:sp>
      <p:sp>
        <p:nvSpPr>
          <p:cNvPr id="1093" name="Google Shape;1093;p52"/>
          <p:cNvSpPr/>
          <p:nvPr/>
        </p:nvSpPr>
        <p:spPr>
          <a:xfrm>
            <a:off x="2179925" y="3055011"/>
            <a:ext cx="9734247"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Calibri"/>
                <a:ea typeface="Calibri"/>
                <a:cs typeface="Calibri"/>
                <a:sym typeface="Calibri"/>
              </a:rPr>
              <a:t>Phép trừ: 	</a:t>
            </a:r>
            <a:r>
              <a:rPr lang="en-US" sz="2200">
                <a:solidFill>
                  <a:srgbClr val="FF0000"/>
                </a:solidFill>
                <a:latin typeface="Calibri"/>
                <a:ea typeface="Calibri"/>
                <a:cs typeface="Calibri"/>
                <a:sym typeface="Calibri"/>
              </a:rPr>
              <a:t>- </a:t>
            </a:r>
            <a:r>
              <a:rPr lang="en-US" sz="2200">
                <a:solidFill>
                  <a:srgbClr val="00B050"/>
                </a:solidFill>
                <a:latin typeface="Calibri"/>
                <a:ea typeface="Calibri"/>
                <a:cs typeface="Calibri"/>
                <a:sym typeface="Calibri"/>
              </a:rPr>
              <a:t> hoặc </a:t>
            </a:r>
            <a:r>
              <a:rPr lang="en-US" sz="2200">
                <a:solidFill>
                  <a:srgbClr val="FF0000"/>
                </a:solidFill>
                <a:latin typeface="Calibri"/>
                <a:ea typeface="Calibri"/>
                <a:cs typeface="Calibri"/>
                <a:sym typeface="Calibri"/>
              </a:rPr>
              <a:t>difference()	</a:t>
            </a:r>
            <a:r>
              <a:rPr lang="en-US" sz="2200">
                <a:solidFill>
                  <a:srgbClr val="00B050"/>
                </a:solidFill>
                <a:latin typeface="Calibri"/>
                <a:ea typeface="Calibri"/>
                <a:cs typeface="Calibri"/>
                <a:sym typeface="Calibri"/>
              </a:rPr>
              <a:t>vd:  </a:t>
            </a:r>
            <a:r>
              <a:rPr lang="en-US" sz="2200">
                <a:solidFill>
                  <a:srgbClr val="FF0000"/>
                </a:solidFill>
                <a:latin typeface="Calibri"/>
                <a:ea typeface="Calibri"/>
                <a:cs typeface="Calibri"/>
                <a:sym typeface="Calibri"/>
              </a:rPr>
              <a:t>a = b - c,      a = b.difference(c)</a:t>
            </a:r>
            <a:endParaRPr sz="2200">
              <a:solidFill>
                <a:srgbClr val="FF0000"/>
              </a:solidFill>
              <a:latin typeface="Calibri"/>
              <a:ea typeface="Calibri"/>
              <a:cs typeface="Calibri"/>
              <a:sym typeface="Calibri"/>
            </a:endParaRPr>
          </a:p>
        </p:txBody>
      </p:sp>
      <p:sp>
        <p:nvSpPr>
          <p:cNvPr id="1094" name="Google Shape;1094;p52"/>
          <p:cNvSpPr/>
          <p:nvPr/>
        </p:nvSpPr>
        <p:spPr>
          <a:xfrm>
            <a:off x="2228864" y="373897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Các phép kiểm tra trên set</a:t>
            </a:r>
            <a:endParaRPr b="1" sz="2400">
              <a:solidFill>
                <a:srgbClr val="005064"/>
              </a:solidFill>
              <a:latin typeface="Arial"/>
              <a:ea typeface="Arial"/>
              <a:cs typeface="Arial"/>
              <a:sym typeface="Arial"/>
            </a:endParaRPr>
          </a:p>
        </p:txBody>
      </p:sp>
      <p:sp>
        <p:nvSpPr>
          <p:cNvPr id="1095" name="Google Shape;1095;p52"/>
          <p:cNvSpPr/>
          <p:nvPr/>
        </p:nvSpPr>
        <p:spPr>
          <a:xfrm>
            <a:off x="2228865" y="4474431"/>
            <a:ext cx="9963135"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Kiểm tra xem hai tập hợp có rời nhau: 			isdisjoint()</a:t>
            </a:r>
            <a:endParaRPr sz="2200">
              <a:solidFill>
                <a:srgbClr val="FF0000"/>
              </a:solidFill>
              <a:latin typeface="Arial"/>
              <a:ea typeface="Arial"/>
              <a:cs typeface="Arial"/>
              <a:sym typeface="Arial"/>
            </a:endParaRPr>
          </a:p>
        </p:txBody>
      </p:sp>
      <p:sp>
        <p:nvSpPr>
          <p:cNvPr id="1096" name="Google Shape;1096;p52"/>
          <p:cNvSpPr/>
          <p:nvPr/>
        </p:nvSpPr>
        <p:spPr>
          <a:xfrm>
            <a:off x="2228866" y="5106224"/>
            <a:ext cx="9734246"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Calibri"/>
                <a:ea typeface="Calibri"/>
                <a:cs typeface="Calibri"/>
                <a:sym typeface="Calibri"/>
              </a:rPr>
              <a:t>Kiểm tra xem một tập có là tập con của tập khác:	issubset()</a:t>
            </a:r>
            <a:endParaRPr sz="2200">
              <a:solidFill>
                <a:srgbClr val="FF0000"/>
              </a:solidFill>
              <a:latin typeface="Calibri"/>
              <a:ea typeface="Calibri"/>
              <a:cs typeface="Calibri"/>
              <a:sym typeface="Calibri"/>
            </a:endParaRPr>
          </a:p>
        </p:txBody>
      </p:sp>
      <p:sp>
        <p:nvSpPr>
          <p:cNvPr id="1097" name="Google Shape;1097;p52"/>
          <p:cNvSpPr/>
          <p:nvPr/>
        </p:nvSpPr>
        <p:spPr>
          <a:xfrm>
            <a:off x="2228865" y="5697221"/>
            <a:ext cx="9734247"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Calibri"/>
                <a:ea typeface="Calibri"/>
                <a:cs typeface="Calibri"/>
                <a:sym typeface="Calibri"/>
              </a:rPr>
              <a:t>Kiểm tra xem một tập có là tập mẹ của tập khác: 	issuperset()</a:t>
            </a:r>
            <a:endParaRPr sz="2200">
              <a:solidFill>
                <a:srgbClr val="FF0000"/>
              </a:solidFill>
              <a:latin typeface="Calibri"/>
              <a:ea typeface="Calibri"/>
              <a:cs typeface="Calibri"/>
              <a:sym typeface="Calibri"/>
            </a:endParaRPr>
          </a:p>
        </p:txBody>
      </p:sp>
      <p:sp>
        <p:nvSpPr>
          <p:cNvPr id="1098" name="Google Shape;1098;p52"/>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Set</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5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4" name="Google Shape;1104;p5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5" name="Google Shape;1105;p5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106" name="Google Shape;1106;p5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7" name="Google Shape;1107;p5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08" name="Google Shape;1108;p5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109" name="Google Shape;1109;p5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10" name="Google Shape;1110;p5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111" name="Google Shape;1111;p5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112" name="Google Shape;1112;p53"/>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113" name="Google Shape;1113;p53"/>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Frozenset: Một set bị đóng băng</a:t>
            </a:r>
            <a:endParaRPr b="1" sz="2400">
              <a:solidFill>
                <a:srgbClr val="005064"/>
              </a:solidFill>
              <a:latin typeface="Arial"/>
              <a:ea typeface="Arial"/>
              <a:cs typeface="Arial"/>
              <a:sym typeface="Arial"/>
            </a:endParaRPr>
          </a:p>
        </p:txBody>
      </p:sp>
      <p:sp>
        <p:nvSpPr>
          <p:cNvPr id="1114" name="Google Shape;1114;p53"/>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set </a:t>
            </a:r>
            <a:endParaRPr/>
          </a:p>
        </p:txBody>
      </p:sp>
      <p:sp>
        <p:nvSpPr>
          <p:cNvPr id="1115" name="Google Shape;1115;p53"/>
          <p:cNvSpPr/>
          <p:nvPr/>
        </p:nvSpPr>
        <p:spPr>
          <a:xfrm>
            <a:off x="2228865" y="2487019"/>
            <a:ext cx="9963135"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Arial"/>
                <a:ea typeface="Arial"/>
                <a:cs typeface="Arial"/>
                <a:sym typeface="Arial"/>
              </a:rPr>
              <a:t>Cách tạo frozenset</a:t>
            </a:r>
            <a:endParaRPr sz="2200">
              <a:solidFill>
                <a:srgbClr val="FF0000"/>
              </a:solidFill>
              <a:latin typeface="Arial"/>
              <a:ea typeface="Arial"/>
              <a:cs typeface="Arial"/>
              <a:sym typeface="Arial"/>
            </a:endParaRPr>
          </a:p>
        </p:txBody>
      </p:sp>
      <p:sp>
        <p:nvSpPr>
          <p:cNvPr id="1116" name="Google Shape;1116;p53"/>
          <p:cNvSpPr/>
          <p:nvPr/>
        </p:nvSpPr>
        <p:spPr>
          <a:xfrm>
            <a:off x="2228866" y="3118812"/>
            <a:ext cx="9734246"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Calibri"/>
                <a:ea typeface="Calibri"/>
                <a:cs typeface="Calibri"/>
                <a:sym typeface="Calibri"/>
              </a:rPr>
              <a:t>Tính chất của frozenset</a:t>
            </a:r>
            <a:endParaRPr sz="2200">
              <a:solidFill>
                <a:srgbClr val="FF0000"/>
              </a:solidFill>
              <a:latin typeface="Calibri"/>
              <a:ea typeface="Calibri"/>
              <a:cs typeface="Calibri"/>
              <a:sym typeface="Calibri"/>
            </a:endParaRPr>
          </a:p>
        </p:txBody>
      </p:sp>
      <p:sp>
        <p:nvSpPr>
          <p:cNvPr id="1117" name="Google Shape;1117;p53"/>
          <p:cNvSpPr/>
          <p:nvPr/>
        </p:nvSpPr>
        <p:spPr>
          <a:xfrm>
            <a:off x="2228865" y="3709809"/>
            <a:ext cx="9734247" cy="4308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50"/>
              </a:buClr>
              <a:buSzPts val="2200"/>
              <a:buFont typeface="Courier New"/>
              <a:buChar char="o"/>
            </a:pPr>
            <a:r>
              <a:rPr lang="en-US" sz="2200">
                <a:solidFill>
                  <a:srgbClr val="00B050"/>
                </a:solidFill>
                <a:latin typeface="Calibri"/>
                <a:ea typeface="Calibri"/>
                <a:cs typeface="Calibri"/>
                <a:sym typeface="Calibri"/>
              </a:rPr>
              <a:t>Các thao tác cơ bản trên frozenset</a:t>
            </a:r>
            <a:endParaRPr sz="2200">
              <a:solidFill>
                <a:srgbClr val="FF0000"/>
              </a:solidFill>
              <a:latin typeface="Calibri"/>
              <a:ea typeface="Calibri"/>
              <a:cs typeface="Calibri"/>
              <a:sym typeface="Calibri"/>
            </a:endParaRPr>
          </a:p>
        </p:txBody>
      </p:sp>
      <p:sp>
        <p:nvSpPr>
          <p:cNvPr id="1118" name="Google Shape;1118;p53"/>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Set</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119" name="Google Shape;1119;p53"/>
          <p:cNvSpPr/>
          <p:nvPr/>
        </p:nvSpPr>
        <p:spPr>
          <a:xfrm>
            <a:off x="5251530" y="1861560"/>
            <a:ext cx="2782127" cy="49475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2400">
                <a:solidFill>
                  <a:schemeClr val="accent2"/>
                </a:solidFill>
                <a:latin typeface="Calibri"/>
                <a:ea typeface="Calibri"/>
                <a:cs typeface="Calibri"/>
                <a:sym typeface="Calibri"/>
              </a:rPr>
              <a:t>Bài đọc thêm</a:t>
            </a:r>
            <a:endParaRPr b="1" sz="2400">
              <a:solidFill>
                <a:schemeClr val="accent2"/>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5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5" name="Google Shape;1125;p5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6" name="Google Shape;1126;p5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127" name="Google Shape;1127;p5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8" name="Google Shape;1128;p5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29" name="Google Shape;1129;p5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130" name="Google Shape;1130;p5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31" name="Google Shape;1131;p5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132" name="Google Shape;1132;p5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133" name="Google Shape;1133;p54"/>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134" name="Google Shape;1134;p54"/>
          <p:cNvSpPr/>
          <p:nvPr/>
        </p:nvSpPr>
        <p:spPr>
          <a:xfrm>
            <a:off x="2228864" y="1099060"/>
            <a:ext cx="6921469"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3.4</a:t>
            </a:r>
            <a:endParaRPr b="1" sz="2400">
              <a:solidFill>
                <a:srgbClr val="C00000"/>
              </a:solidFill>
              <a:latin typeface="Arial"/>
              <a:ea typeface="Arial"/>
              <a:cs typeface="Arial"/>
              <a:sym typeface="Arial"/>
            </a:endParaRPr>
          </a:p>
        </p:txBody>
      </p:sp>
      <p:sp>
        <p:nvSpPr>
          <p:cNvPr id="1135" name="Google Shape;1135;p54"/>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set </a:t>
            </a:r>
            <a:endParaRPr/>
          </a:p>
        </p:txBody>
      </p:sp>
      <p:sp>
        <p:nvSpPr>
          <p:cNvPr id="1136" name="Google Shape;1136;p54"/>
          <p:cNvSpPr/>
          <p:nvPr/>
        </p:nvSpPr>
        <p:spPr>
          <a:xfrm>
            <a:off x="2228864" y="1855038"/>
            <a:ext cx="9615835" cy="415498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Khởi tạo một set với các giá trị hỗn hợp kiểu số và xâu ký tự. Thực hiện các thao tác sau:</a:t>
            </a:r>
            <a:endParaRPr/>
          </a:p>
          <a:p>
            <a:pPr indent="-342900" lvl="1" marL="800100" marR="0" rtl="0" algn="l">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Bổ sung một phần tử vào set</a:t>
            </a:r>
            <a:endParaRPr/>
          </a:p>
          <a:p>
            <a:pPr indent="-342900" lvl="1" marL="800100" marR="0" rtl="0" algn="l">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Bổ sung hai phần tử vào set</a:t>
            </a:r>
            <a:endParaRPr/>
          </a:p>
          <a:p>
            <a:pPr indent="-342900" lvl="1" marL="800100" marR="0" rtl="0" algn="l">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Xóa một phần tử trong set</a:t>
            </a:r>
            <a:endParaRPr/>
          </a:p>
          <a:p>
            <a:pPr indent="-342900" lvl="1" marL="800100" marR="0" rtl="0" algn="l">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Lấy ra một giá trị trong set</a:t>
            </a:r>
            <a:endParaRPr/>
          </a:p>
          <a:p>
            <a:pPr indent="-342900" lvl="1" marL="800100" marR="0" rtl="0" algn="l">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Xóa toàn bộ set</a:t>
            </a:r>
            <a:endParaRPr/>
          </a:p>
          <a:p>
            <a:pPr indent="0" lvl="0" marL="0" marR="0" rtl="0" algn="l">
              <a:lnSpc>
                <a:spcPct val="150000"/>
              </a:lnSpc>
              <a:spcBef>
                <a:spcPts val="0"/>
              </a:spcBef>
              <a:spcAft>
                <a:spcPts val="0"/>
              </a:spcAft>
              <a:buNone/>
            </a:pPr>
            <a:r>
              <a:rPr lang="en-US" sz="2200">
                <a:solidFill>
                  <a:srgbClr val="0070C0"/>
                </a:solidFill>
                <a:latin typeface="Arial"/>
                <a:ea typeface="Arial"/>
                <a:cs typeface="Arial"/>
                <a:sym typeface="Arial"/>
              </a:rPr>
              <a:t>Ghi chú: Mỗi thao tác đều in kết quả ra màn hình.</a:t>
            </a:r>
            <a:endParaRPr/>
          </a:p>
        </p:txBody>
      </p:sp>
      <p:sp>
        <p:nvSpPr>
          <p:cNvPr id="1137" name="Google Shape;1137;p54"/>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Set</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5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3" name="Google Shape;1143;p5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4" name="Google Shape;1144;p5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145" name="Google Shape;1145;p5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6" name="Google Shape;1146;p5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47" name="Google Shape;1147;p5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148" name="Google Shape;1148;p5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49" name="Google Shape;1149;p5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150" name="Google Shape;1150;p5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151" name="Google Shape;1151;p55"/>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152" name="Google Shape;1152;p55"/>
          <p:cNvSpPr/>
          <p:nvPr/>
        </p:nvSpPr>
        <p:spPr>
          <a:xfrm>
            <a:off x="2228864" y="1099060"/>
            <a:ext cx="6921469"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3.5</a:t>
            </a:r>
            <a:endParaRPr b="1" sz="2400">
              <a:solidFill>
                <a:srgbClr val="C00000"/>
              </a:solidFill>
              <a:latin typeface="Arial"/>
              <a:ea typeface="Arial"/>
              <a:cs typeface="Arial"/>
              <a:sym typeface="Arial"/>
            </a:endParaRPr>
          </a:p>
        </p:txBody>
      </p:sp>
      <p:sp>
        <p:nvSpPr>
          <p:cNvPr id="1153" name="Google Shape;1153;p55"/>
          <p:cNvSpPr/>
          <p:nvPr/>
        </p:nvSpPr>
        <p:spPr>
          <a:xfrm>
            <a:off x="3060021" y="120966"/>
            <a:ext cx="8903090" cy="554126"/>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set </a:t>
            </a:r>
            <a:endParaRPr/>
          </a:p>
        </p:txBody>
      </p:sp>
      <p:sp>
        <p:nvSpPr>
          <p:cNvPr id="1154" name="Google Shape;1154;p55"/>
          <p:cNvSpPr/>
          <p:nvPr/>
        </p:nvSpPr>
        <p:spPr>
          <a:xfrm>
            <a:off x="2228864" y="1855038"/>
            <a:ext cx="9615835" cy="313932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Khởi tạo hai set a và b với các giá trị bất kỳ. Thực hiện các thao tác sau:</a:t>
            </a:r>
            <a:endParaRPr/>
          </a:p>
          <a:p>
            <a:pPr indent="-342900" lvl="1" marL="800100" marR="0" rtl="0" algn="l">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In ra hợp, giao, hiệu của hai tập hợp</a:t>
            </a:r>
            <a:endParaRPr b="0" i="0" sz="2200" u="none" cap="none" strike="noStrike">
              <a:solidFill>
                <a:srgbClr val="0070C0"/>
              </a:solidFill>
              <a:latin typeface="Arial"/>
              <a:ea typeface="Arial"/>
              <a:cs typeface="Arial"/>
              <a:sym typeface="Arial"/>
            </a:endParaRPr>
          </a:p>
          <a:p>
            <a:pPr indent="-342900" lvl="1" marL="800100" marR="0" rtl="0" algn="l">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Kiểm tra xem tập a có là tập con của b không</a:t>
            </a:r>
            <a:endParaRPr/>
          </a:p>
          <a:p>
            <a:pPr indent="-342900" lvl="1" marL="800100" marR="0" rtl="0" algn="l">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Kiểm tra xem tập a có chứa tập b không</a:t>
            </a:r>
            <a:endParaRPr/>
          </a:p>
          <a:p>
            <a:pPr indent="-342900" lvl="1" marL="800100" marR="0" rtl="0" algn="l">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Kiểm tra xem một giá trị nhập từ bàn phím có nằm trong set a hay set b không.</a:t>
            </a:r>
            <a:endParaRPr/>
          </a:p>
        </p:txBody>
      </p:sp>
      <p:sp>
        <p:nvSpPr>
          <p:cNvPr id="1155" name="Google Shape;1155;p55"/>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Set</a:t>
            </a:r>
            <a:endParaRPr b="1" sz="2400">
              <a:solidFill>
                <a:srgbClr val="0000F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5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1" name="Google Shape;1161;p5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2" name="Google Shape;1162;p5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163" name="Google Shape;1163;p5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4" name="Google Shape;1164;p5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65" name="Google Shape;1165;p5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166" name="Google Shape;1166;p5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67" name="Google Shape;1167;p5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168" name="Google Shape;1168;p5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169" name="Google Shape;1169;p56"/>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170" name="Google Shape;1170;p56"/>
          <p:cNvSpPr/>
          <p:nvPr/>
        </p:nvSpPr>
        <p:spPr>
          <a:xfrm>
            <a:off x="1288452" y="2504247"/>
            <a:ext cx="9615095" cy="1458669"/>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8000">
                <a:solidFill>
                  <a:srgbClr val="005064"/>
                </a:solidFill>
                <a:latin typeface="Arial"/>
                <a:ea typeface="Arial"/>
                <a:cs typeface="Arial"/>
                <a:sym typeface="Arial"/>
              </a:rPr>
              <a:t>Python dictionary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5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6" name="Google Shape;1176;p5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7" name="Google Shape;1177;p5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178" name="Google Shape;1178;p5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9" name="Google Shape;1179;p5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80" name="Google Shape;1180;p5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181" name="Google Shape;1181;p5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2" name="Google Shape;1182;p5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183" name="Google Shape;1183;p5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184" name="Google Shape;1184;p57"/>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185" name="Google Shape;1185;p57"/>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Python dictionary</a:t>
            </a:r>
            <a:endParaRPr b="1" sz="2400">
              <a:solidFill>
                <a:srgbClr val="005064"/>
              </a:solidFill>
              <a:latin typeface="Arial"/>
              <a:ea typeface="Arial"/>
              <a:cs typeface="Arial"/>
              <a:sym typeface="Arial"/>
            </a:endParaRPr>
          </a:p>
        </p:txBody>
      </p:sp>
      <p:sp>
        <p:nvSpPr>
          <p:cNvPr id="1186" name="Google Shape;1186;p57"/>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dictionary </a:t>
            </a:r>
            <a:endParaRPr/>
          </a:p>
        </p:txBody>
      </p:sp>
      <p:sp>
        <p:nvSpPr>
          <p:cNvPr id="1187" name="Google Shape;1187;p57"/>
          <p:cNvSpPr/>
          <p:nvPr/>
        </p:nvSpPr>
        <p:spPr>
          <a:xfrm>
            <a:off x="2228864" y="1855038"/>
            <a:ext cx="9615835"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5064"/>
              </a:buClr>
              <a:buSzPts val="2200"/>
              <a:buFont typeface="Courier New"/>
              <a:buChar char="o"/>
            </a:pPr>
            <a:r>
              <a:rPr lang="en-US" sz="2200">
                <a:solidFill>
                  <a:srgbClr val="005064"/>
                </a:solidFill>
                <a:latin typeface="Arial"/>
                <a:ea typeface="Arial"/>
                <a:cs typeface="Arial"/>
                <a:sym typeface="Arial"/>
              </a:rPr>
              <a:t>Dictionary: một cấu trúc dữ liệu mà mỗi mục (item) là một cặp:</a:t>
            </a:r>
            <a:endParaRPr/>
          </a:p>
        </p:txBody>
      </p:sp>
      <p:sp>
        <p:nvSpPr>
          <p:cNvPr id="1188" name="Google Shape;1188;p57"/>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189" name="Google Shape;1189;p57"/>
          <p:cNvSpPr/>
          <p:nvPr/>
        </p:nvSpPr>
        <p:spPr>
          <a:xfrm>
            <a:off x="2548695" y="2395974"/>
            <a:ext cx="1769798" cy="6001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rgbClr val="C00000"/>
                </a:solidFill>
                <a:latin typeface="Arial"/>
                <a:ea typeface="Arial"/>
                <a:cs typeface="Arial"/>
                <a:sym typeface="Arial"/>
              </a:rPr>
              <a:t>Key</a:t>
            </a:r>
            <a:r>
              <a:rPr b="1" lang="en-US" sz="2200">
                <a:solidFill>
                  <a:schemeClr val="accent2"/>
                </a:solidFill>
                <a:latin typeface="Arial"/>
                <a:ea typeface="Arial"/>
                <a:cs typeface="Arial"/>
                <a:sym typeface="Arial"/>
              </a:rPr>
              <a:t> </a:t>
            </a:r>
            <a:r>
              <a:rPr b="1" lang="en-US" sz="2200">
                <a:solidFill>
                  <a:srgbClr val="005064"/>
                </a:solidFill>
                <a:latin typeface="Arial"/>
                <a:ea typeface="Arial"/>
                <a:cs typeface="Arial"/>
                <a:sym typeface="Arial"/>
              </a:rPr>
              <a:t>:</a:t>
            </a:r>
            <a:r>
              <a:rPr b="1" lang="en-US" sz="2200">
                <a:solidFill>
                  <a:schemeClr val="accent2"/>
                </a:solidFill>
                <a:latin typeface="Arial"/>
                <a:ea typeface="Arial"/>
                <a:cs typeface="Arial"/>
                <a:sym typeface="Arial"/>
              </a:rPr>
              <a:t> </a:t>
            </a:r>
            <a:r>
              <a:rPr b="1" lang="en-US" sz="2200">
                <a:solidFill>
                  <a:srgbClr val="00B050"/>
                </a:solidFill>
                <a:latin typeface="Arial"/>
                <a:ea typeface="Arial"/>
                <a:cs typeface="Arial"/>
                <a:sym typeface="Arial"/>
              </a:rPr>
              <a:t>Value</a:t>
            </a:r>
            <a:endParaRPr/>
          </a:p>
        </p:txBody>
      </p:sp>
      <p:sp>
        <p:nvSpPr>
          <p:cNvPr id="1190" name="Google Shape;1190;p57"/>
          <p:cNvSpPr/>
          <p:nvPr/>
        </p:nvSpPr>
        <p:spPr>
          <a:xfrm>
            <a:off x="7511566" y="2655384"/>
            <a:ext cx="4205817" cy="240065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5064"/>
                </a:solidFill>
                <a:latin typeface="Arial"/>
                <a:ea typeface="Arial"/>
                <a:cs typeface="Arial"/>
                <a:sym typeface="Arial"/>
              </a:rPr>
              <a:t>{ </a:t>
            </a:r>
            <a:endParaRPr/>
          </a:p>
          <a:p>
            <a:pPr indent="0" lvl="0" marL="0" marR="0" rtl="0" algn="l">
              <a:lnSpc>
                <a:spcPct val="150000"/>
              </a:lnSpc>
              <a:spcBef>
                <a:spcPts val="0"/>
              </a:spcBef>
              <a:spcAft>
                <a:spcPts val="0"/>
              </a:spcAft>
              <a:buNone/>
            </a:pPr>
            <a:r>
              <a:rPr b="1" lang="en-US" sz="2000">
                <a:solidFill>
                  <a:srgbClr val="005064"/>
                </a:solidFill>
                <a:latin typeface="Arial"/>
                <a:ea typeface="Arial"/>
                <a:cs typeface="Arial"/>
                <a:sym typeface="Arial"/>
              </a:rPr>
              <a:t>  </a:t>
            </a:r>
            <a:r>
              <a:rPr b="1" lang="en-US" sz="2000">
                <a:solidFill>
                  <a:srgbClr val="C00000"/>
                </a:solidFill>
                <a:latin typeface="Arial"/>
                <a:ea typeface="Arial"/>
                <a:cs typeface="Arial"/>
                <a:sym typeface="Arial"/>
              </a:rPr>
              <a:t>2020601001</a:t>
            </a:r>
            <a:r>
              <a:rPr b="1" lang="en-US" sz="2000">
                <a:solidFill>
                  <a:srgbClr val="005064"/>
                </a:solidFill>
                <a:latin typeface="Arial"/>
                <a:ea typeface="Arial"/>
                <a:cs typeface="Arial"/>
                <a:sym typeface="Arial"/>
              </a:rPr>
              <a:t> : </a:t>
            </a:r>
            <a:r>
              <a:rPr b="1" lang="en-US" sz="2000">
                <a:solidFill>
                  <a:srgbClr val="00B050"/>
                </a:solidFill>
                <a:latin typeface="Arial"/>
                <a:ea typeface="Arial"/>
                <a:cs typeface="Arial"/>
                <a:sym typeface="Arial"/>
              </a:rPr>
              <a:t>“Nguyễn Văn A”</a:t>
            </a:r>
            <a:r>
              <a:rPr b="1" lang="en-US" sz="2000">
                <a:solidFill>
                  <a:srgbClr val="005064"/>
                </a:solidFill>
                <a:latin typeface="Arial"/>
                <a:ea typeface="Arial"/>
                <a:cs typeface="Arial"/>
                <a:sym typeface="Arial"/>
              </a:rPr>
              <a:t>,</a:t>
            </a:r>
            <a:endParaRPr/>
          </a:p>
          <a:p>
            <a:pPr indent="0" lvl="0" marL="0" marR="0" rtl="0" algn="l">
              <a:lnSpc>
                <a:spcPct val="150000"/>
              </a:lnSpc>
              <a:spcBef>
                <a:spcPts val="0"/>
              </a:spcBef>
              <a:spcAft>
                <a:spcPts val="0"/>
              </a:spcAft>
              <a:buNone/>
            </a:pPr>
            <a:r>
              <a:rPr b="1" lang="en-US" sz="2000">
                <a:solidFill>
                  <a:srgbClr val="005064"/>
                </a:solidFill>
                <a:latin typeface="Arial"/>
                <a:ea typeface="Arial"/>
                <a:cs typeface="Arial"/>
                <a:sym typeface="Arial"/>
              </a:rPr>
              <a:t>  </a:t>
            </a:r>
            <a:r>
              <a:rPr b="1" lang="en-US" sz="2000">
                <a:solidFill>
                  <a:srgbClr val="C00000"/>
                </a:solidFill>
                <a:latin typeface="Arial"/>
                <a:ea typeface="Arial"/>
                <a:cs typeface="Arial"/>
                <a:sym typeface="Arial"/>
              </a:rPr>
              <a:t>2020601002</a:t>
            </a:r>
            <a:r>
              <a:rPr b="1" lang="en-US" sz="2000">
                <a:solidFill>
                  <a:srgbClr val="005064"/>
                </a:solidFill>
                <a:latin typeface="Arial"/>
                <a:ea typeface="Arial"/>
                <a:cs typeface="Arial"/>
                <a:sym typeface="Arial"/>
              </a:rPr>
              <a:t> : </a:t>
            </a:r>
            <a:r>
              <a:rPr b="1" lang="en-US" sz="2000">
                <a:solidFill>
                  <a:srgbClr val="00B050"/>
                </a:solidFill>
                <a:latin typeface="Arial"/>
                <a:ea typeface="Arial"/>
                <a:cs typeface="Arial"/>
                <a:sym typeface="Arial"/>
              </a:rPr>
              <a:t>“Nguyễn Thị B”</a:t>
            </a:r>
            <a:r>
              <a:rPr b="1" lang="en-US" sz="2000">
                <a:solidFill>
                  <a:srgbClr val="005064"/>
                </a:solidFill>
                <a:latin typeface="Arial"/>
                <a:ea typeface="Arial"/>
                <a:cs typeface="Arial"/>
                <a:sym typeface="Arial"/>
              </a:rPr>
              <a:t>,</a:t>
            </a:r>
            <a:endParaRPr/>
          </a:p>
          <a:p>
            <a:pPr indent="0" lvl="0" marL="0" marR="0" rtl="0" algn="l">
              <a:lnSpc>
                <a:spcPct val="150000"/>
              </a:lnSpc>
              <a:spcBef>
                <a:spcPts val="0"/>
              </a:spcBef>
              <a:spcAft>
                <a:spcPts val="0"/>
              </a:spcAft>
              <a:buNone/>
            </a:pPr>
            <a:r>
              <a:rPr b="1" lang="en-US" sz="2000">
                <a:solidFill>
                  <a:srgbClr val="005064"/>
                </a:solidFill>
                <a:latin typeface="Arial"/>
                <a:ea typeface="Arial"/>
                <a:cs typeface="Arial"/>
                <a:sym typeface="Arial"/>
              </a:rPr>
              <a:t>  </a:t>
            </a:r>
            <a:r>
              <a:rPr b="1" lang="en-US" sz="2000">
                <a:solidFill>
                  <a:srgbClr val="C00000"/>
                </a:solidFill>
                <a:latin typeface="Arial"/>
                <a:ea typeface="Arial"/>
                <a:cs typeface="Arial"/>
                <a:sym typeface="Arial"/>
              </a:rPr>
              <a:t>2020601003</a:t>
            </a:r>
            <a:r>
              <a:rPr b="1" lang="en-US" sz="2000">
                <a:solidFill>
                  <a:srgbClr val="005064"/>
                </a:solidFill>
                <a:latin typeface="Arial"/>
                <a:ea typeface="Arial"/>
                <a:cs typeface="Arial"/>
                <a:sym typeface="Arial"/>
              </a:rPr>
              <a:t> : </a:t>
            </a:r>
            <a:r>
              <a:rPr b="1" lang="en-US" sz="2000">
                <a:solidFill>
                  <a:srgbClr val="00B050"/>
                </a:solidFill>
                <a:latin typeface="Arial"/>
                <a:ea typeface="Arial"/>
                <a:cs typeface="Arial"/>
                <a:sym typeface="Arial"/>
              </a:rPr>
              <a:t>“Trần Văn C”</a:t>
            </a:r>
            <a:endParaRPr/>
          </a:p>
          <a:p>
            <a:pPr indent="0" lvl="0" marL="0" marR="0" rtl="0" algn="l">
              <a:lnSpc>
                <a:spcPct val="150000"/>
              </a:lnSpc>
              <a:spcBef>
                <a:spcPts val="0"/>
              </a:spcBef>
              <a:spcAft>
                <a:spcPts val="0"/>
              </a:spcAft>
              <a:buNone/>
            </a:pPr>
            <a:r>
              <a:rPr b="1" lang="en-US" sz="2000">
                <a:solidFill>
                  <a:srgbClr val="005064"/>
                </a:solidFill>
                <a:latin typeface="Arial"/>
                <a:ea typeface="Arial"/>
                <a:cs typeface="Arial"/>
                <a:sym typeface="Arial"/>
              </a:rPr>
              <a:t>}</a:t>
            </a:r>
            <a:endParaRPr/>
          </a:p>
        </p:txBody>
      </p:sp>
      <p:sp>
        <p:nvSpPr>
          <p:cNvPr id="1191" name="Google Shape;1191;p57"/>
          <p:cNvSpPr/>
          <p:nvPr/>
        </p:nvSpPr>
        <p:spPr>
          <a:xfrm>
            <a:off x="8019361" y="5567056"/>
            <a:ext cx="979496" cy="6001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chemeClr val="accent2"/>
                </a:solidFill>
                <a:latin typeface="Arial"/>
                <a:ea typeface="Arial"/>
                <a:cs typeface="Arial"/>
                <a:sym typeface="Arial"/>
              </a:rPr>
              <a:t>Key</a:t>
            </a:r>
            <a:endParaRPr/>
          </a:p>
        </p:txBody>
      </p:sp>
      <p:sp>
        <p:nvSpPr>
          <p:cNvPr id="1192" name="Google Shape;1192;p57"/>
          <p:cNvSpPr/>
          <p:nvPr/>
        </p:nvSpPr>
        <p:spPr>
          <a:xfrm>
            <a:off x="9860893" y="5567056"/>
            <a:ext cx="979496" cy="5373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chemeClr val="accent2"/>
                </a:solidFill>
                <a:latin typeface="Arial"/>
                <a:ea typeface="Arial"/>
                <a:cs typeface="Arial"/>
                <a:sym typeface="Arial"/>
              </a:rPr>
              <a:t>Value</a:t>
            </a:r>
            <a:endParaRPr/>
          </a:p>
        </p:txBody>
      </p:sp>
      <p:sp>
        <p:nvSpPr>
          <p:cNvPr id="1193" name="Google Shape;1193;p57"/>
          <p:cNvSpPr/>
          <p:nvPr/>
        </p:nvSpPr>
        <p:spPr>
          <a:xfrm>
            <a:off x="2572472" y="3865125"/>
            <a:ext cx="4253113"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70C0"/>
                </a:solidFill>
                <a:latin typeface="Arial"/>
                <a:ea typeface="Arial"/>
                <a:cs typeface="Arial"/>
                <a:sym typeface="Arial"/>
              </a:rPr>
              <a:t>Created: 	    Tạo</a:t>
            </a:r>
            <a:endParaRPr sz="2000">
              <a:solidFill>
                <a:srgbClr val="0070C0"/>
              </a:solidFill>
              <a:latin typeface="Arial"/>
              <a:ea typeface="Arial"/>
              <a:cs typeface="Arial"/>
              <a:sym typeface="Arial"/>
            </a:endParaRPr>
          </a:p>
          <a:p>
            <a:pPr indent="0" lvl="0" marL="0" marR="0" rtl="0" algn="l">
              <a:spcBef>
                <a:spcPts val="0"/>
              </a:spcBef>
              <a:spcAft>
                <a:spcPts val="0"/>
              </a:spcAft>
              <a:buNone/>
            </a:pPr>
            <a:r>
              <a:rPr lang="en-US" sz="2000">
                <a:solidFill>
                  <a:srgbClr val="0070C0"/>
                </a:solidFill>
                <a:latin typeface="Arial"/>
                <a:ea typeface="Arial"/>
                <a:cs typeface="Arial"/>
                <a:sym typeface="Arial"/>
              </a:rPr>
              <a:t>Accessing: 	    Truy cập</a:t>
            </a:r>
            <a:endParaRPr sz="2000">
              <a:solidFill>
                <a:srgbClr val="0070C0"/>
              </a:solidFill>
              <a:latin typeface="Arial"/>
              <a:ea typeface="Arial"/>
              <a:cs typeface="Arial"/>
              <a:sym typeface="Arial"/>
            </a:endParaRPr>
          </a:p>
          <a:p>
            <a:pPr indent="0" lvl="0" marL="0" marR="0" rtl="0" algn="l">
              <a:spcBef>
                <a:spcPts val="0"/>
              </a:spcBef>
              <a:spcAft>
                <a:spcPts val="0"/>
              </a:spcAft>
              <a:buNone/>
            </a:pPr>
            <a:r>
              <a:rPr lang="en-US" sz="2000">
                <a:solidFill>
                  <a:srgbClr val="0070C0"/>
                </a:solidFill>
                <a:latin typeface="Arial"/>
                <a:ea typeface="Arial"/>
                <a:cs typeface="Arial"/>
                <a:sym typeface="Arial"/>
              </a:rPr>
              <a:t>Adding:		    Thêm</a:t>
            </a:r>
            <a:endParaRPr sz="2000">
              <a:solidFill>
                <a:srgbClr val="0070C0"/>
              </a:solidFill>
              <a:latin typeface="Arial"/>
              <a:ea typeface="Arial"/>
              <a:cs typeface="Arial"/>
              <a:sym typeface="Arial"/>
            </a:endParaRPr>
          </a:p>
          <a:p>
            <a:pPr indent="0" lvl="0" marL="0" marR="0" rtl="0" algn="l">
              <a:spcBef>
                <a:spcPts val="0"/>
              </a:spcBef>
              <a:spcAft>
                <a:spcPts val="0"/>
              </a:spcAft>
              <a:buNone/>
            </a:pPr>
            <a:r>
              <a:rPr lang="en-US" sz="2000">
                <a:solidFill>
                  <a:srgbClr val="0070C0"/>
                </a:solidFill>
                <a:latin typeface="Arial"/>
                <a:ea typeface="Arial"/>
                <a:cs typeface="Arial"/>
                <a:sym typeface="Arial"/>
              </a:rPr>
              <a:t>Removing:	    Xóa</a:t>
            </a:r>
            <a:endParaRPr sz="2000">
              <a:solidFill>
                <a:srgbClr val="0070C0"/>
              </a:solidFill>
              <a:latin typeface="Arial"/>
              <a:ea typeface="Arial"/>
              <a:cs typeface="Arial"/>
              <a:sym typeface="Arial"/>
            </a:endParaRPr>
          </a:p>
          <a:p>
            <a:pPr indent="0" lvl="0" marL="0" marR="0" rtl="0" algn="l">
              <a:spcBef>
                <a:spcPts val="0"/>
              </a:spcBef>
              <a:spcAft>
                <a:spcPts val="0"/>
              </a:spcAft>
              <a:buNone/>
            </a:pPr>
            <a:r>
              <a:rPr lang="en-US" sz="2000">
                <a:solidFill>
                  <a:srgbClr val="0070C0"/>
                </a:solidFill>
                <a:latin typeface="Arial"/>
                <a:ea typeface="Arial"/>
                <a:cs typeface="Arial"/>
                <a:sym typeface="Arial"/>
              </a:rPr>
              <a:t>built-in functions:  DS hàm</a:t>
            </a:r>
            <a:endParaRPr sz="2000">
              <a:solidFill>
                <a:srgbClr val="0070C0"/>
              </a:solidFill>
              <a:latin typeface="Calibri"/>
              <a:ea typeface="Calibri"/>
              <a:cs typeface="Calibri"/>
              <a:sym typeface="Calibri"/>
            </a:endParaRPr>
          </a:p>
        </p:txBody>
      </p:sp>
      <p:sp>
        <p:nvSpPr>
          <p:cNvPr id="1194" name="Google Shape;1194;p57"/>
          <p:cNvSpPr/>
          <p:nvPr/>
        </p:nvSpPr>
        <p:spPr>
          <a:xfrm>
            <a:off x="2228864" y="3204385"/>
            <a:ext cx="3642109"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5064"/>
              </a:buClr>
              <a:buSzPts val="2200"/>
              <a:buFont typeface="Courier New"/>
              <a:buChar char="o"/>
            </a:pPr>
            <a:r>
              <a:rPr lang="en-US" sz="2200">
                <a:solidFill>
                  <a:srgbClr val="005064"/>
                </a:solidFill>
                <a:latin typeface="Arial"/>
                <a:ea typeface="Arial"/>
                <a:cs typeface="Arial"/>
                <a:sym typeface="Arial"/>
              </a:rPr>
              <a:t>Học gì về dictionary ?</a:t>
            </a:r>
            <a:endParaRPr/>
          </a:p>
        </p:txBody>
      </p:sp>
      <p:cxnSp>
        <p:nvCxnSpPr>
          <p:cNvPr id="1195" name="Google Shape;1195;p57"/>
          <p:cNvCxnSpPr/>
          <p:nvPr/>
        </p:nvCxnSpPr>
        <p:spPr>
          <a:xfrm rot="10800000">
            <a:off x="8373291" y="3989281"/>
            <a:ext cx="0" cy="1502194"/>
          </a:xfrm>
          <a:prstGeom prst="straightConnector1">
            <a:avLst/>
          </a:prstGeom>
          <a:noFill/>
          <a:ln cap="flat" cmpd="sng" w="9525">
            <a:solidFill>
              <a:schemeClr val="accent1"/>
            </a:solidFill>
            <a:prstDash val="solid"/>
            <a:miter lim="800000"/>
            <a:headEnd len="sm" w="sm" type="none"/>
            <a:tailEnd len="med" w="med" type="triangle"/>
          </a:ln>
        </p:spPr>
      </p:cxnSp>
      <p:cxnSp>
        <p:nvCxnSpPr>
          <p:cNvPr id="1196" name="Google Shape;1196;p57"/>
          <p:cNvCxnSpPr/>
          <p:nvPr/>
        </p:nvCxnSpPr>
        <p:spPr>
          <a:xfrm rot="10800000">
            <a:off x="10350641" y="3989281"/>
            <a:ext cx="0" cy="1502194"/>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5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2" name="Google Shape;1202;p5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3" name="Google Shape;1203;p5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204" name="Google Shape;1204;p5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5" name="Google Shape;1205;p5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06" name="Google Shape;1206;p5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207" name="Google Shape;1207;p5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08" name="Google Shape;1208;p5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209" name="Google Shape;1209;p5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210" name="Google Shape;1210;p58"/>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211" name="Google Shape;1211;p58"/>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Tạo dictionary</a:t>
            </a:r>
            <a:endParaRPr b="1" sz="2400">
              <a:solidFill>
                <a:srgbClr val="005064"/>
              </a:solidFill>
              <a:latin typeface="Arial"/>
              <a:ea typeface="Arial"/>
              <a:cs typeface="Arial"/>
              <a:sym typeface="Arial"/>
            </a:endParaRPr>
          </a:p>
        </p:txBody>
      </p:sp>
      <p:sp>
        <p:nvSpPr>
          <p:cNvPr id="1212" name="Google Shape;1212;p58"/>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dictionary </a:t>
            </a:r>
            <a:endParaRPr/>
          </a:p>
        </p:txBody>
      </p:sp>
      <p:sp>
        <p:nvSpPr>
          <p:cNvPr id="1213" name="Google Shape;1213;p58"/>
          <p:cNvSpPr/>
          <p:nvPr/>
        </p:nvSpPr>
        <p:spPr>
          <a:xfrm>
            <a:off x="4318493" y="1673450"/>
            <a:ext cx="4831840" cy="5373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rgbClr val="0000FF"/>
                </a:solidFill>
                <a:latin typeface="Arial"/>
                <a:ea typeface="Arial"/>
                <a:cs typeface="Arial"/>
                <a:sym typeface="Arial"/>
              </a:rPr>
              <a:t>a = { item1, item2, item3,...., itemn}</a:t>
            </a:r>
            <a:endParaRPr/>
          </a:p>
        </p:txBody>
      </p:sp>
      <p:sp>
        <p:nvSpPr>
          <p:cNvPr id="1214" name="Google Shape;1214;p58"/>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215" name="Google Shape;1215;p58"/>
          <p:cNvSpPr/>
          <p:nvPr/>
        </p:nvSpPr>
        <p:spPr>
          <a:xfrm>
            <a:off x="2380410" y="2337555"/>
            <a:ext cx="6098916" cy="6001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rgbClr val="005064"/>
                </a:solidFill>
                <a:latin typeface="Arial"/>
                <a:ea typeface="Arial"/>
                <a:cs typeface="Arial"/>
                <a:sym typeface="Arial"/>
              </a:rPr>
              <a:t>item có dạng:             </a:t>
            </a:r>
            <a:r>
              <a:rPr b="1" lang="en-US" sz="2200">
                <a:solidFill>
                  <a:srgbClr val="C00000"/>
                </a:solidFill>
                <a:latin typeface="Arial"/>
                <a:ea typeface="Arial"/>
                <a:cs typeface="Arial"/>
                <a:sym typeface="Arial"/>
              </a:rPr>
              <a:t>〈Key〉</a:t>
            </a:r>
            <a:r>
              <a:rPr b="1" lang="en-US" sz="2200">
                <a:solidFill>
                  <a:schemeClr val="accent2"/>
                </a:solidFill>
                <a:latin typeface="Arial"/>
                <a:ea typeface="Arial"/>
                <a:cs typeface="Arial"/>
                <a:sym typeface="Arial"/>
              </a:rPr>
              <a:t> </a:t>
            </a:r>
            <a:r>
              <a:rPr b="1" lang="en-US" sz="2200">
                <a:solidFill>
                  <a:srgbClr val="005064"/>
                </a:solidFill>
                <a:latin typeface="Arial"/>
                <a:ea typeface="Arial"/>
                <a:cs typeface="Arial"/>
                <a:sym typeface="Arial"/>
              </a:rPr>
              <a:t>:</a:t>
            </a:r>
            <a:r>
              <a:rPr b="1" lang="en-US" sz="2200">
                <a:solidFill>
                  <a:schemeClr val="accent2"/>
                </a:solidFill>
                <a:latin typeface="Arial"/>
                <a:ea typeface="Arial"/>
                <a:cs typeface="Arial"/>
                <a:sym typeface="Arial"/>
              </a:rPr>
              <a:t> </a:t>
            </a:r>
            <a:r>
              <a:rPr b="1" lang="en-US" sz="2200">
                <a:solidFill>
                  <a:srgbClr val="00B050"/>
                </a:solidFill>
                <a:latin typeface="Arial"/>
                <a:ea typeface="Arial"/>
                <a:cs typeface="Arial"/>
                <a:sym typeface="Arial"/>
              </a:rPr>
              <a:t>〈Value〉</a:t>
            </a:r>
            <a:endParaRPr b="1" sz="2200">
              <a:solidFill>
                <a:srgbClr val="00B050"/>
              </a:solidFill>
              <a:latin typeface="Arial"/>
              <a:ea typeface="Arial"/>
              <a:cs typeface="Arial"/>
              <a:sym typeface="Arial"/>
            </a:endParaRPr>
          </a:p>
        </p:txBody>
      </p:sp>
      <p:sp>
        <p:nvSpPr>
          <p:cNvPr id="1216" name="Google Shape;1216;p58"/>
          <p:cNvSpPr/>
          <p:nvPr/>
        </p:nvSpPr>
        <p:spPr>
          <a:xfrm>
            <a:off x="2380410" y="3002186"/>
            <a:ext cx="8669228" cy="161582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rgbClr val="00B050"/>
                </a:solidFill>
                <a:latin typeface="Calibri"/>
                <a:ea typeface="Calibri"/>
                <a:cs typeface="Calibri"/>
                <a:sym typeface="Calibri"/>
              </a:rPr>
              <a:t>〈Value〉: </a:t>
            </a:r>
            <a:r>
              <a:rPr b="1" lang="en-US" sz="2200">
                <a:solidFill>
                  <a:srgbClr val="005064"/>
                </a:solidFill>
                <a:latin typeface="Calibri"/>
                <a:ea typeface="Calibri"/>
                <a:cs typeface="Calibri"/>
                <a:sym typeface="Calibri"/>
              </a:rPr>
              <a:t>có kiểu bất kỳ</a:t>
            </a:r>
            <a:endParaRPr/>
          </a:p>
          <a:p>
            <a:pPr indent="0" lvl="0" marL="0" marR="0" rtl="0" algn="l">
              <a:lnSpc>
                <a:spcPct val="150000"/>
              </a:lnSpc>
              <a:spcBef>
                <a:spcPts val="0"/>
              </a:spcBef>
              <a:spcAft>
                <a:spcPts val="0"/>
              </a:spcAft>
              <a:buNone/>
            </a:pPr>
            <a:r>
              <a:rPr b="1" lang="en-US" sz="2200">
                <a:solidFill>
                  <a:srgbClr val="C00000"/>
                </a:solidFill>
                <a:latin typeface="Calibri"/>
                <a:ea typeface="Calibri"/>
                <a:cs typeface="Calibri"/>
                <a:sym typeface="Calibri"/>
              </a:rPr>
              <a:t>〈Key〉: </a:t>
            </a:r>
            <a:r>
              <a:rPr b="1" lang="en-US" sz="2200">
                <a:solidFill>
                  <a:srgbClr val="005064"/>
                </a:solidFill>
                <a:latin typeface="Calibri"/>
                <a:ea typeface="Calibri"/>
                <a:cs typeface="Calibri"/>
                <a:sym typeface="Calibri"/>
              </a:rPr>
              <a:t>có kiểu số, xâu ký tự hoặc tuple; phải đơn trị. Các Key trong một dictionary không nhất thiết phải cùng kiểu.</a:t>
            </a:r>
            <a:endParaRPr/>
          </a:p>
        </p:txBody>
      </p:sp>
      <p:sp>
        <p:nvSpPr>
          <p:cNvPr id="1217" name="Google Shape;1217;p58"/>
          <p:cNvSpPr/>
          <p:nvPr/>
        </p:nvSpPr>
        <p:spPr>
          <a:xfrm>
            <a:off x="2400554" y="4780054"/>
            <a:ext cx="8669228" cy="110799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rgbClr val="00B050"/>
                </a:solidFill>
                <a:latin typeface="Calibri"/>
                <a:ea typeface="Calibri"/>
                <a:cs typeface="Calibri"/>
                <a:sym typeface="Calibri"/>
              </a:rPr>
              <a:t>Khởi tạo một dictionary rỗng: </a:t>
            </a:r>
            <a:endParaRPr/>
          </a:p>
          <a:p>
            <a:pPr indent="0" lvl="0" marL="0" marR="0" rtl="0" algn="l">
              <a:lnSpc>
                <a:spcPct val="150000"/>
              </a:lnSpc>
              <a:spcBef>
                <a:spcPts val="0"/>
              </a:spcBef>
              <a:spcAft>
                <a:spcPts val="0"/>
              </a:spcAft>
              <a:buNone/>
            </a:pPr>
            <a:r>
              <a:rPr b="1" lang="en-US" sz="2200">
                <a:solidFill>
                  <a:srgbClr val="00B050"/>
                </a:solidFill>
                <a:latin typeface="Consolas"/>
                <a:ea typeface="Consolas"/>
                <a:cs typeface="Consolas"/>
                <a:sym typeface="Consolas"/>
              </a:rPr>
              <a:t>	</a:t>
            </a:r>
            <a:r>
              <a:rPr lang="en-US" sz="2200">
                <a:solidFill>
                  <a:srgbClr val="00B050"/>
                </a:solidFill>
                <a:latin typeface="Consolas"/>
                <a:ea typeface="Consolas"/>
                <a:cs typeface="Consolas"/>
                <a:sym typeface="Consolas"/>
              </a:rPr>
              <a:t>a = {} hoặc a = dict() hoặc a = dict({})</a:t>
            </a:r>
            <a:endParaRPr sz="2200">
              <a:solidFill>
                <a:srgbClr val="005064"/>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5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3" name="Google Shape;1223;p5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4" name="Google Shape;1224;p5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225" name="Google Shape;1225;p5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6" name="Google Shape;1226;p5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27" name="Google Shape;1227;p5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228" name="Google Shape;1228;p5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29" name="Google Shape;1229;p5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230" name="Google Shape;1230;p5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231" name="Google Shape;1231;p59"/>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232" name="Google Shape;1232;p59"/>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Truy xuất các mục</a:t>
            </a:r>
            <a:endParaRPr b="1" sz="2400">
              <a:solidFill>
                <a:srgbClr val="005064"/>
              </a:solidFill>
              <a:latin typeface="Arial"/>
              <a:ea typeface="Arial"/>
              <a:cs typeface="Arial"/>
              <a:sym typeface="Arial"/>
            </a:endParaRPr>
          </a:p>
        </p:txBody>
      </p:sp>
      <p:sp>
        <p:nvSpPr>
          <p:cNvPr id="1233" name="Google Shape;1233;p59"/>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dictionary </a:t>
            </a:r>
            <a:endParaRPr/>
          </a:p>
        </p:txBody>
      </p:sp>
      <p:sp>
        <p:nvSpPr>
          <p:cNvPr id="1234" name="Google Shape;1234;p59"/>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235" name="Google Shape;1235;p59"/>
          <p:cNvSpPr/>
          <p:nvPr/>
        </p:nvSpPr>
        <p:spPr>
          <a:xfrm>
            <a:off x="2228864" y="1692644"/>
            <a:ext cx="9135822" cy="104522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dictionary không được truy xuất qua chỉ số (index) mà thông qua khóa (Key).</a:t>
            </a:r>
            <a:endParaRPr/>
          </a:p>
        </p:txBody>
      </p:sp>
      <p:sp>
        <p:nvSpPr>
          <p:cNvPr id="1236" name="Google Shape;1236;p59"/>
          <p:cNvSpPr/>
          <p:nvPr/>
        </p:nvSpPr>
        <p:spPr>
          <a:xfrm>
            <a:off x="2228864" y="2871683"/>
            <a:ext cx="9135822"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Truy xuất bằng </a:t>
            </a:r>
            <a:r>
              <a:rPr lang="en-US" sz="2200">
                <a:solidFill>
                  <a:srgbClr val="C00000"/>
                </a:solidFill>
                <a:latin typeface="Arial"/>
                <a:ea typeface="Arial"/>
                <a:cs typeface="Arial"/>
                <a:sym typeface="Arial"/>
              </a:rPr>
              <a:t>[Key]</a:t>
            </a:r>
            <a:r>
              <a:rPr lang="en-US" sz="2200">
                <a:solidFill>
                  <a:srgbClr val="0070C0"/>
                </a:solidFill>
                <a:latin typeface="Arial"/>
                <a:ea typeface="Arial"/>
                <a:cs typeface="Arial"/>
                <a:sym typeface="Arial"/>
              </a:rPr>
              <a:t>:	 	 </a:t>
            </a:r>
            <a:r>
              <a:rPr lang="en-US" sz="2200">
                <a:solidFill>
                  <a:srgbClr val="00B050"/>
                </a:solidFill>
                <a:latin typeface="Arial"/>
                <a:ea typeface="Arial"/>
                <a:cs typeface="Arial"/>
                <a:sym typeface="Arial"/>
              </a:rPr>
              <a:t>a[2],      a[“name”], ... </a:t>
            </a:r>
            <a:endParaRPr/>
          </a:p>
        </p:txBody>
      </p:sp>
      <p:sp>
        <p:nvSpPr>
          <p:cNvPr id="1237" name="Google Shape;1237;p59"/>
          <p:cNvSpPr/>
          <p:nvPr/>
        </p:nvSpPr>
        <p:spPr>
          <a:xfrm>
            <a:off x="2228864" y="3582591"/>
            <a:ext cx="9135822"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Truy xuất bằng </a:t>
            </a:r>
            <a:r>
              <a:rPr lang="en-US" sz="2200">
                <a:solidFill>
                  <a:srgbClr val="C00000"/>
                </a:solidFill>
                <a:latin typeface="Arial"/>
                <a:ea typeface="Arial"/>
                <a:cs typeface="Arial"/>
                <a:sym typeface="Arial"/>
              </a:rPr>
              <a:t>get(Key)</a:t>
            </a:r>
            <a:r>
              <a:rPr lang="en-US" sz="2200">
                <a:solidFill>
                  <a:srgbClr val="0070C0"/>
                </a:solidFill>
                <a:latin typeface="Arial"/>
                <a:ea typeface="Arial"/>
                <a:cs typeface="Arial"/>
                <a:sym typeface="Arial"/>
              </a:rPr>
              <a:t>:		</a:t>
            </a:r>
            <a:r>
              <a:rPr lang="en-US" sz="2200">
                <a:solidFill>
                  <a:srgbClr val="00B050"/>
                </a:solidFill>
                <a:latin typeface="Arial"/>
                <a:ea typeface="Arial"/>
                <a:cs typeface="Arial"/>
                <a:sym typeface="Arial"/>
              </a:rPr>
              <a:t>a.get(2),  a.get(“name”) </a:t>
            </a:r>
            <a:endParaRPr/>
          </a:p>
        </p:txBody>
      </p:sp>
      <p:sp>
        <p:nvSpPr>
          <p:cNvPr id="1238" name="Google Shape;1238;p59"/>
          <p:cNvSpPr/>
          <p:nvPr/>
        </p:nvSpPr>
        <p:spPr>
          <a:xfrm>
            <a:off x="2228864" y="4524661"/>
            <a:ext cx="6921469" cy="53553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Thêm/Sửa mục</a:t>
            </a:r>
            <a:endParaRPr b="1" sz="2400">
              <a:solidFill>
                <a:srgbClr val="005064"/>
              </a:solidFill>
              <a:latin typeface="Arial"/>
              <a:ea typeface="Arial"/>
              <a:cs typeface="Arial"/>
              <a:sym typeface="Arial"/>
            </a:endParaRPr>
          </a:p>
        </p:txBody>
      </p:sp>
      <p:sp>
        <p:nvSpPr>
          <p:cNvPr id="1239" name="Google Shape;1239;p59"/>
          <p:cNvSpPr/>
          <p:nvPr/>
        </p:nvSpPr>
        <p:spPr>
          <a:xfrm>
            <a:off x="3556171" y="5361458"/>
            <a:ext cx="5883664" cy="553998"/>
          </a:xfrm>
          <a:prstGeom prst="rect">
            <a:avLst/>
          </a:prstGeom>
          <a:solidFill>
            <a:srgbClr val="383B40"/>
          </a:solidFill>
          <a:ln>
            <a:noFill/>
          </a:ln>
        </p:spPr>
        <p:txBody>
          <a:bodyPr anchorCtr="0" anchor="ctr" bIns="0" lIns="0" spcFirstLastPara="1" rIns="0" wrap="square" tIns="0">
            <a:spAutoFit/>
          </a:bodyPr>
          <a:lstStyle/>
          <a:p>
            <a:pPr indent="0" lvl="0" marL="0" marR="0" rtl="0" algn="ctr">
              <a:lnSpc>
                <a:spcPct val="150000"/>
              </a:lnSpc>
              <a:spcBef>
                <a:spcPts val="0"/>
              </a:spcBef>
              <a:spcAft>
                <a:spcPts val="0"/>
              </a:spcAft>
              <a:buClr>
                <a:srgbClr val="D3D3D3"/>
              </a:buClr>
              <a:buSzPts val="2400"/>
              <a:buFont typeface="Arial"/>
              <a:buNone/>
            </a:pPr>
            <a:r>
              <a:rPr b="1" i="0" lang="en-US" sz="2400" u="none" cap="none" strike="noStrike">
                <a:solidFill>
                  <a:srgbClr val="D3D3D3"/>
                </a:solidFill>
                <a:latin typeface="Arial"/>
                <a:ea typeface="Arial"/>
                <a:cs typeface="Arial"/>
                <a:sym typeface="Arial"/>
              </a:rPr>
              <a:t>〈tên_dict〉  [</a:t>
            </a:r>
            <a:r>
              <a:rPr b="1" i="0" lang="en-US" sz="2400" u="none" cap="none" strike="noStrike">
                <a:solidFill>
                  <a:srgbClr val="98C379"/>
                </a:solidFill>
                <a:latin typeface="Arial"/>
                <a:ea typeface="Arial"/>
                <a:cs typeface="Arial"/>
                <a:sym typeface="Arial"/>
              </a:rPr>
              <a:t>〈Key〉</a:t>
            </a:r>
            <a:r>
              <a:rPr b="1" i="0" lang="en-US" sz="2400" u="none" cap="none" strike="noStrike">
                <a:solidFill>
                  <a:srgbClr val="D3D3D3"/>
                </a:solidFill>
                <a:latin typeface="Arial"/>
                <a:ea typeface="Arial"/>
                <a:cs typeface="Arial"/>
                <a:sym typeface="Arial"/>
              </a:rPr>
              <a:t>]    =    </a:t>
            </a:r>
            <a:r>
              <a:rPr b="1" i="0" lang="en-US" sz="2400" u="none" cap="none" strike="noStrike">
                <a:solidFill>
                  <a:srgbClr val="98C379"/>
                </a:solidFill>
                <a:latin typeface="Arial"/>
                <a:ea typeface="Arial"/>
                <a:cs typeface="Arial"/>
                <a:sym typeface="Arial"/>
              </a:rPr>
              <a:t>〈Value〉</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46" name="Google Shape;146;p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8" name="Google Shape;148;p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49" name="Google Shape;149;p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0" name="Google Shape;150;p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51" name="Google Shape;151;p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52" name="Google Shape;152;p6"/>
          <p:cNvSpPr/>
          <p:nvPr/>
        </p:nvSpPr>
        <p:spPr>
          <a:xfrm>
            <a:off x="1882096" y="2274525"/>
            <a:ext cx="8180880" cy="1990288"/>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5000">
                <a:solidFill>
                  <a:srgbClr val="005064"/>
                </a:solidFill>
                <a:latin typeface="Book Antiqua"/>
                <a:ea typeface="Book Antiqua"/>
                <a:cs typeface="Book Antiqua"/>
                <a:sym typeface="Book Antiqua"/>
              </a:rPr>
              <a:t>BÀI 1</a:t>
            </a:r>
            <a:endParaRPr b="1" sz="5000">
              <a:solidFill>
                <a:srgbClr val="005064"/>
              </a:solidFill>
              <a:latin typeface="Book Antiqua"/>
              <a:ea typeface="Book Antiqua"/>
              <a:cs typeface="Book Antiqua"/>
              <a:sym typeface="Book Antiqua"/>
            </a:endParaRPr>
          </a:p>
          <a:p>
            <a:pPr indent="0" lvl="0" marL="0" marR="0" rtl="0" algn="ctr">
              <a:lnSpc>
                <a:spcPct val="120000"/>
              </a:lnSpc>
              <a:spcBef>
                <a:spcPts val="400"/>
              </a:spcBef>
              <a:spcAft>
                <a:spcPts val="0"/>
              </a:spcAft>
              <a:buNone/>
            </a:pPr>
            <a:r>
              <a:rPr b="1" lang="en-US" sz="5000">
                <a:solidFill>
                  <a:srgbClr val="005064"/>
                </a:solidFill>
                <a:latin typeface="Times New Roman"/>
                <a:ea typeface="Times New Roman"/>
                <a:cs typeface="Times New Roman"/>
                <a:sym typeface="Times New Roman"/>
              </a:rPr>
              <a:t>TỔNG QUAN PYTHON</a:t>
            </a:r>
            <a:endParaRPr b="1" sz="5000">
              <a:solidFill>
                <a:srgbClr val="005064"/>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6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5" name="Google Shape;1245;p6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6" name="Google Shape;1246;p6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247" name="Google Shape;1247;p6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8" name="Google Shape;1248;p6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49" name="Google Shape;1249;p6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250" name="Google Shape;1250;p6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51" name="Google Shape;1251;p6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252" name="Google Shape;1252;p6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253" name="Google Shape;1253;p60"/>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254" name="Google Shape;1254;p60"/>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Xóa mục</a:t>
            </a:r>
            <a:endParaRPr b="1" sz="2400">
              <a:solidFill>
                <a:srgbClr val="005064"/>
              </a:solidFill>
              <a:latin typeface="Arial"/>
              <a:ea typeface="Arial"/>
              <a:cs typeface="Arial"/>
              <a:sym typeface="Arial"/>
            </a:endParaRPr>
          </a:p>
        </p:txBody>
      </p:sp>
      <p:sp>
        <p:nvSpPr>
          <p:cNvPr id="1255" name="Google Shape;1255;p60"/>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dictionary </a:t>
            </a:r>
            <a:endParaRPr/>
          </a:p>
        </p:txBody>
      </p:sp>
      <p:sp>
        <p:nvSpPr>
          <p:cNvPr id="1256" name="Google Shape;1256;p60"/>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257" name="Google Shape;1257;p60"/>
          <p:cNvSpPr/>
          <p:nvPr/>
        </p:nvSpPr>
        <p:spPr>
          <a:xfrm>
            <a:off x="2228863" y="1692644"/>
            <a:ext cx="9817663" cy="110799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Xóa mục theo Key:        	</a:t>
            </a:r>
            <a:r>
              <a:rPr lang="en-US" sz="2200">
                <a:solidFill>
                  <a:srgbClr val="FF6600"/>
                </a:solidFill>
                <a:latin typeface="Calibri"/>
                <a:ea typeface="Calibri"/>
                <a:cs typeface="Calibri"/>
                <a:sym typeface="Calibri"/>
              </a:rPr>
              <a:t>〈tên_dict〉</a:t>
            </a:r>
            <a:r>
              <a:rPr lang="en-US" sz="2200">
                <a:solidFill>
                  <a:srgbClr val="0070C0"/>
                </a:solidFill>
                <a:latin typeface="Calibri"/>
                <a:ea typeface="Calibri"/>
                <a:cs typeface="Calibri"/>
                <a:sym typeface="Calibri"/>
              </a:rPr>
              <a:t>.</a:t>
            </a:r>
            <a:r>
              <a:rPr lang="en-US" sz="2200">
                <a:solidFill>
                  <a:srgbClr val="0070C0"/>
                </a:solidFill>
                <a:latin typeface="Arial"/>
                <a:ea typeface="Arial"/>
                <a:cs typeface="Arial"/>
                <a:sym typeface="Arial"/>
              </a:rPr>
              <a:t>pop(</a:t>
            </a:r>
            <a:r>
              <a:rPr lang="en-US" sz="2200">
                <a:solidFill>
                  <a:srgbClr val="C00000"/>
                </a:solidFill>
                <a:latin typeface="Arial"/>
                <a:ea typeface="Arial"/>
                <a:cs typeface="Arial"/>
                <a:sym typeface="Arial"/>
              </a:rPr>
              <a:t>〈Key〉</a:t>
            </a:r>
            <a:r>
              <a:rPr lang="en-US" sz="2200">
                <a:solidFill>
                  <a:srgbClr val="0070C0"/>
                </a:solidFill>
                <a:latin typeface="Arial"/>
                <a:ea typeface="Arial"/>
                <a:cs typeface="Arial"/>
                <a:sym typeface="Arial"/>
              </a:rPr>
              <a:t>),    del </a:t>
            </a:r>
            <a:r>
              <a:rPr lang="en-US" sz="2200">
                <a:solidFill>
                  <a:srgbClr val="FF6600"/>
                </a:solidFill>
                <a:latin typeface="Calibri"/>
                <a:ea typeface="Calibri"/>
                <a:cs typeface="Calibri"/>
                <a:sym typeface="Calibri"/>
              </a:rPr>
              <a:t>〈tên_dict〉</a:t>
            </a:r>
            <a:r>
              <a:rPr lang="en-US" sz="2200">
                <a:solidFill>
                  <a:srgbClr val="0070C0"/>
                </a:solidFill>
                <a:latin typeface="Calibri"/>
                <a:ea typeface="Calibri"/>
                <a:cs typeface="Calibri"/>
                <a:sym typeface="Calibri"/>
              </a:rPr>
              <a:t>[</a:t>
            </a:r>
            <a:r>
              <a:rPr lang="en-US" sz="2200">
                <a:solidFill>
                  <a:srgbClr val="C00000"/>
                </a:solidFill>
                <a:latin typeface="Calibri"/>
                <a:ea typeface="Calibri"/>
                <a:cs typeface="Calibri"/>
                <a:sym typeface="Calibri"/>
              </a:rPr>
              <a:t>〈Key〉</a:t>
            </a:r>
            <a:r>
              <a:rPr lang="en-US" sz="2200">
                <a:solidFill>
                  <a:srgbClr val="0070C0"/>
                </a:solidFill>
                <a:latin typeface="Calibri"/>
                <a:ea typeface="Calibri"/>
                <a:cs typeface="Calibri"/>
                <a:sym typeface="Calibri"/>
              </a:rPr>
              <a:t>]</a:t>
            </a:r>
            <a:endParaRPr sz="2200">
              <a:solidFill>
                <a:srgbClr val="0070C0"/>
              </a:solidFill>
              <a:latin typeface="Calibri"/>
              <a:ea typeface="Calibri"/>
              <a:cs typeface="Calibri"/>
              <a:sym typeface="Calibri"/>
            </a:endParaRPr>
          </a:p>
          <a:p>
            <a:pPr indent="-203200" lvl="0" marL="342900" marR="0" rtl="0" algn="l">
              <a:lnSpc>
                <a:spcPct val="150000"/>
              </a:lnSpc>
              <a:spcBef>
                <a:spcPts val="0"/>
              </a:spcBef>
              <a:spcAft>
                <a:spcPts val="0"/>
              </a:spcAft>
              <a:buClr>
                <a:schemeClr val="dk1"/>
              </a:buClr>
              <a:buSzPts val="2200"/>
              <a:buFont typeface="Courier New"/>
              <a:buNone/>
            </a:pPr>
            <a:r>
              <a:t/>
            </a:r>
            <a:endParaRPr sz="2200">
              <a:solidFill>
                <a:srgbClr val="0070C0"/>
              </a:solidFill>
              <a:latin typeface="Arial"/>
              <a:ea typeface="Arial"/>
              <a:cs typeface="Arial"/>
              <a:sym typeface="Arial"/>
            </a:endParaRPr>
          </a:p>
        </p:txBody>
      </p:sp>
      <p:sp>
        <p:nvSpPr>
          <p:cNvPr id="1258" name="Google Shape;1258;p60"/>
          <p:cNvSpPr/>
          <p:nvPr/>
        </p:nvSpPr>
        <p:spPr>
          <a:xfrm>
            <a:off x="2228864" y="2407842"/>
            <a:ext cx="9135822"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Xóa mục ngẫu nhiên:        	</a:t>
            </a:r>
            <a:r>
              <a:rPr lang="en-US" sz="2200">
                <a:solidFill>
                  <a:srgbClr val="0070C0"/>
                </a:solidFill>
                <a:latin typeface="Calibri"/>
                <a:ea typeface="Calibri"/>
                <a:cs typeface="Calibri"/>
                <a:sym typeface="Calibri"/>
              </a:rPr>
              <a:t> </a:t>
            </a:r>
            <a:r>
              <a:rPr lang="en-US" sz="2200">
                <a:solidFill>
                  <a:srgbClr val="FF6600"/>
                </a:solidFill>
                <a:latin typeface="Calibri"/>
                <a:ea typeface="Calibri"/>
                <a:cs typeface="Calibri"/>
                <a:sym typeface="Calibri"/>
              </a:rPr>
              <a:t>〈tên_dict〉</a:t>
            </a:r>
            <a:r>
              <a:rPr lang="en-US" sz="2200">
                <a:solidFill>
                  <a:srgbClr val="0070C0"/>
                </a:solidFill>
                <a:latin typeface="Calibri"/>
                <a:ea typeface="Calibri"/>
                <a:cs typeface="Calibri"/>
                <a:sym typeface="Calibri"/>
              </a:rPr>
              <a:t>.</a:t>
            </a:r>
            <a:r>
              <a:rPr lang="en-US" sz="2200">
                <a:solidFill>
                  <a:srgbClr val="0070C0"/>
                </a:solidFill>
                <a:latin typeface="Arial"/>
                <a:ea typeface="Arial"/>
                <a:cs typeface="Arial"/>
                <a:sym typeface="Arial"/>
              </a:rPr>
              <a:t>popitem()</a:t>
            </a:r>
            <a:endParaRPr/>
          </a:p>
        </p:txBody>
      </p:sp>
      <p:sp>
        <p:nvSpPr>
          <p:cNvPr id="1259" name="Google Shape;1259;p60"/>
          <p:cNvSpPr/>
          <p:nvPr/>
        </p:nvSpPr>
        <p:spPr>
          <a:xfrm>
            <a:off x="2228864" y="3145801"/>
            <a:ext cx="9135822"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Xóa toàn bộ các mục: 	</a:t>
            </a:r>
            <a:r>
              <a:rPr lang="en-US" sz="2200">
                <a:solidFill>
                  <a:srgbClr val="FF6600"/>
                </a:solidFill>
                <a:latin typeface="Calibri"/>
                <a:ea typeface="Calibri"/>
                <a:cs typeface="Calibri"/>
                <a:sym typeface="Calibri"/>
              </a:rPr>
              <a:t>〈tên_dict〉</a:t>
            </a:r>
            <a:r>
              <a:rPr lang="en-US" sz="2200">
                <a:solidFill>
                  <a:srgbClr val="0070C0"/>
                </a:solidFill>
                <a:latin typeface="Calibri"/>
                <a:ea typeface="Calibri"/>
                <a:cs typeface="Calibri"/>
                <a:sym typeface="Calibri"/>
              </a:rPr>
              <a:t>.</a:t>
            </a:r>
            <a:r>
              <a:rPr lang="en-US" sz="2200">
                <a:solidFill>
                  <a:srgbClr val="0070C0"/>
                </a:solidFill>
                <a:latin typeface="Arial"/>
                <a:ea typeface="Arial"/>
                <a:cs typeface="Arial"/>
                <a:sym typeface="Arial"/>
              </a:rPr>
              <a:t>clear()</a:t>
            </a:r>
            <a:endParaRPr/>
          </a:p>
        </p:txBody>
      </p:sp>
      <p:sp>
        <p:nvSpPr>
          <p:cNvPr id="1260" name="Google Shape;1260;p60"/>
          <p:cNvSpPr/>
          <p:nvPr/>
        </p:nvSpPr>
        <p:spPr>
          <a:xfrm>
            <a:off x="2228864" y="3923573"/>
            <a:ext cx="9135822" cy="5367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Xóa toàn bộ dictionary: 	del </a:t>
            </a:r>
            <a:r>
              <a:rPr lang="en-US" sz="2200">
                <a:solidFill>
                  <a:srgbClr val="FF6600"/>
                </a:solidFill>
                <a:latin typeface="Arial"/>
                <a:ea typeface="Arial"/>
                <a:cs typeface="Arial"/>
                <a:sym typeface="Arial"/>
              </a:rPr>
              <a:t>〈tên_dict〉</a:t>
            </a:r>
            <a:endParaRPr sz="2200">
              <a:solidFill>
                <a:srgbClr val="FF6600"/>
              </a:solidFill>
              <a:latin typeface="Arial"/>
              <a:ea typeface="Arial"/>
              <a:cs typeface="Arial"/>
              <a:sym typeface="Arial"/>
            </a:endParaRPr>
          </a:p>
        </p:txBody>
      </p:sp>
      <p:sp>
        <p:nvSpPr>
          <p:cNvPr id="1261" name="Google Shape;1261;p60"/>
          <p:cNvSpPr/>
          <p:nvPr/>
        </p:nvSpPr>
        <p:spPr>
          <a:xfrm>
            <a:off x="2228863" y="4720185"/>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Các phương thức khác</a:t>
            </a:r>
            <a:endParaRPr b="1" sz="2400">
              <a:solidFill>
                <a:srgbClr val="005064"/>
              </a:solidFill>
              <a:latin typeface="Arial"/>
              <a:ea typeface="Arial"/>
              <a:cs typeface="Arial"/>
              <a:sym typeface="Arial"/>
            </a:endParaRPr>
          </a:p>
        </p:txBody>
      </p:sp>
      <p:sp>
        <p:nvSpPr>
          <p:cNvPr id="1262" name="Google Shape;1262;p60"/>
          <p:cNvSpPr/>
          <p:nvPr/>
        </p:nvSpPr>
        <p:spPr>
          <a:xfrm>
            <a:off x="3060021" y="5340393"/>
            <a:ext cx="2983509" cy="430887"/>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Consolas"/>
                <a:ea typeface="Consolas"/>
                <a:cs typeface="Consolas"/>
                <a:sym typeface="Consolas"/>
              </a:rPr>
              <a:t>fromkeys(seq[, v])</a:t>
            </a:r>
            <a:endParaRPr/>
          </a:p>
        </p:txBody>
      </p:sp>
      <p:sp>
        <p:nvSpPr>
          <p:cNvPr id="1263" name="Google Shape;1263;p60"/>
          <p:cNvSpPr/>
          <p:nvPr/>
        </p:nvSpPr>
        <p:spPr>
          <a:xfrm>
            <a:off x="6448631" y="5878961"/>
            <a:ext cx="1273105" cy="430887"/>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Consolas"/>
                <a:ea typeface="Consolas"/>
                <a:cs typeface="Consolas"/>
                <a:sym typeface="Consolas"/>
              </a:rPr>
              <a:t>items()</a:t>
            </a:r>
            <a:endParaRPr/>
          </a:p>
        </p:txBody>
      </p:sp>
      <p:sp>
        <p:nvSpPr>
          <p:cNvPr id="1264" name="Google Shape;1264;p60"/>
          <p:cNvSpPr/>
          <p:nvPr/>
        </p:nvSpPr>
        <p:spPr>
          <a:xfrm>
            <a:off x="10510975" y="5340392"/>
            <a:ext cx="1117614" cy="430887"/>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Consolas"/>
                <a:ea typeface="Consolas"/>
                <a:cs typeface="Consolas"/>
                <a:sym typeface="Consolas"/>
              </a:rPr>
              <a:t>keys()</a:t>
            </a:r>
            <a:endParaRPr/>
          </a:p>
        </p:txBody>
      </p:sp>
      <p:sp>
        <p:nvSpPr>
          <p:cNvPr id="1265" name="Google Shape;1265;p60"/>
          <p:cNvSpPr/>
          <p:nvPr/>
        </p:nvSpPr>
        <p:spPr>
          <a:xfrm>
            <a:off x="7721736" y="4995329"/>
            <a:ext cx="1428596" cy="430887"/>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Consolas"/>
                <a:ea typeface="Consolas"/>
                <a:cs typeface="Consolas"/>
                <a:sym typeface="Consolas"/>
              </a:rPr>
              <a:t>values()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6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1" name="Google Shape;1271;p6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2" name="Google Shape;1272;p6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273" name="Google Shape;1273;p6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4" name="Google Shape;1274;p6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75" name="Google Shape;1275;p6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276" name="Google Shape;1276;p6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77" name="Google Shape;1277;p6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278" name="Google Shape;1278;p6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279" name="Google Shape;1279;p61"/>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280" name="Google Shape;1280;p61"/>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Built-in functions</a:t>
            </a:r>
            <a:endParaRPr b="1" sz="2400">
              <a:solidFill>
                <a:srgbClr val="005064"/>
              </a:solidFill>
              <a:latin typeface="Arial"/>
              <a:ea typeface="Arial"/>
              <a:cs typeface="Arial"/>
              <a:sym typeface="Arial"/>
            </a:endParaRPr>
          </a:p>
        </p:txBody>
      </p:sp>
      <p:sp>
        <p:nvSpPr>
          <p:cNvPr id="1281" name="Google Shape;1281;p61"/>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dictionary </a:t>
            </a:r>
            <a:endParaRPr/>
          </a:p>
        </p:txBody>
      </p:sp>
      <p:sp>
        <p:nvSpPr>
          <p:cNvPr id="1282" name="Google Shape;1282;p61"/>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283" name="Google Shape;1283;p61"/>
          <p:cNvSpPr/>
          <p:nvPr/>
        </p:nvSpPr>
        <p:spPr>
          <a:xfrm>
            <a:off x="2228864" y="2107825"/>
            <a:ext cx="9817663"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Kiểm tra xem mọi key đều True:			</a:t>
            </a:r>
            <a:r>
              <a:rPr lang="en-US" sz="2200">
                <a:solidFill>
                  <a:srgbClr val="C00000"/>
                </a:solidFill>
                <a:latin typeface="Arial"/>
                <a:ea typeface="Arial"/>
                <a:cs typeface="Arial"/>
                <a:sym typeface="Arial"/>
              </a:rPr>
              <a:t>all()</a:t>
            </a:r>
            <a:endParaRPr/>
          </a:p>
        </p:txBody>
      </p:sp>
      <p:sp>
        <p:nvSpPr>
          <p:cNvPr id="1284" name="Google Shape;1284;p61"/>
          <p:cNvSpPr/>
          <p:nvPr/>
        </p:nvSpPr>
        <p:spPr>
          <a:xfrm>
            <a:off x="2228865" y="2823023"/>
            <a:ext cx="9135822"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Kiểm tra xem có key nào False:			</a:t>
            </a:r>
            <a:r>
              <a:rPr lang="en-US" sz="2200">
                <a:solidFill>
                  <a:srgbClr val="C00000"/>
                </a:solidFill>
                <a:latin typeface="Arial"/>
                <a:ea typeface="Arial"/>
                <a:cs typeface="Arial"/>
                <a:sym typeface="Arial"/>
              </a:rPr>
              <a:t>any()</a:t>
            </a:r>
            <a:endParaRPr/>
          </a:p>
        </p:txBody>
      </p:sp>
      <p:sp>
        <p:nvSpPr>
          <p:cNvPr id="1285" name="Google Shape;1285;p61"/>
          <p:cNvSpPr/>
          <p:nvPr/>
        </p:nvSpPr>
        <p:spPr>
          <a:xfrm>
            <a:off x="2228865" y="3560982"/>
            <a:ext cx="9135822"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Lấy số phần tử trong dict:				</a:t>
            </a:r>
            <a:r>
              <a:rPr lang="en-US" sz="2200">
                <a:solidFill>
                  <a:srgbClr val="C00000"/>
                </a:solidFill>
                <a:latin typeface="Arial"/>
                <a:ea typeface="Arial"/>
                <a:cs typeface="Arial"/>
                <a:sym typeface="Arial"/>
              </a:rPr>
              <a:t>len()</a:t>
            </a:r>
            <a:endParaRPr/>
          </a:p>
        </p:txBody>
      </p:sp>
      <p:sp>
        <p:nvSpPr>
          <p:cNvPr id="1286" name="Google Shape;1286;p61"/>
          <p:cNvSpPr/>
          <p:nvPr/>
        </p:nvSpPr>
        <p:spPr>
          <a:xfrm>
            <a:off x="2228865" y="4338754"/>
            <a:ext cx="9135822" cy="5367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Sắp xếp các key trong dict:			</a:t>
            </a:r>
            <a:r>
              <a:rPr lang="en-US" sz="2200">
                <a:solidFill>
                  <a:srgbClr val="C00000"/>
                </a:solidFill>
                <a:latin typeface="Arial"/>
                <a:ea typeface="Arial"/>
                <a:cs typeface="Arial"/>
                <a:sym typeface="Arial"/>
              </a:rPr>
              <a:t>sorted()</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6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2" name="Google Shape;1292;p6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3" name="Google Shape;1293;p6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294" name="Google Shape;1294;p6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5" name="Google Shape;1295;p6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96" name="Google Shape;1296;p6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297" name="Google Shape;1297;p6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98" name="Google Shape;1298;p6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299" name="Google Shape;1299;p6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300" name="Google Shape;1300;p62"/>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301" name="Google Shape;1301;p62"/>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3.6</a:t>
            </a:r>
            <a:endParaRPr b="1" sz="2400">
              <a:solidFill>
                <a:srgbClr val="C00000"/>
              </a:solidFill>
              <a:latin typeface="Arial"/>
              <a:ea typeface="Arial"/>
              <a:cs typeface="Arial"/>
              <a:sym typeface="Arial"/>
            </a:endParaRPr>
          </a:p>
        </p:txBody>
      </p:sp>
      <p:sp>
        <p:nvSpPr>
          <p:cNvPr id="1302" name="Google Shape;1302;p62"/>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dictionary </a:t>
            </a:r>
            <a:endParaRPr/>
          </a:p>
        </p:txBody>
      </p:sp>
      <p:sp>
        <p:nvSpPr>
          <p:cNvPr id="1303" name="Google Shape;1303;p62"/>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304" name="Google Shape;1304;p62"/>
          <p:cNvSpPr/>
          <p:nvPr/>
        </p:nvSpPr>
        <p:spPr>
          <a:xfrm>
            <a:off x="2228864" y="2019398"/>
            <a:ext cx="9817663" cy="36471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Tạo một từ điển chứa tập các mục về ID, Họ và tên của các sinh viên trong một lớp học. In từ điển ra màn hình.</a:t>
            </a:r>
            <a:endParaRPr/>
          </a:p>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Cho biết sinh viên có mã “2020601001” có trong từ điển hay không? Nếu có, hãy cho biết Họ và tên của sinh viên đó.</a:t>
            </a:r>
            <a:endParaRPr/>
          </a:p>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Hãy sao chép các sinh viên có mã là số chẵn sang một từ điển mới. In kết quả ra màn hình.</a:t>
            </a:r>
            <a:endParaRPr/>
          </a:p>
          <a:p>
            <a:pPr indent="-203200" lvl="0" marL="342900" marR="0" rtl="0" algn="l">
              <a:lnSpc>
                <a:spcPct val="150000"/>
              </a:lnSpc>
              <a:spcBef>
                <a:spcPts val="0"/>
              </a:spcBef>
              <a:spcAft>
                <a:spcPts val="0"/>
              </a:spcAft>
              <a:buClr>
                <a:schemeClr val="dk1"/>
              </a:buClr>
              <a:buSzPts val="2200"/>
              <a:buFont typeface="Courier New"/>
              <a:buNone/>
            </a:pPr>
            <a:r>
              <a:t/>
            </a:r>
            <a:endParaRPr sz="2200">
              <a:solidFill>
                <a:srgbClr val="0070C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6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0" name="Google Shape;1310;p6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1" name="Google Shape;1311;p6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312" name="Google Shape;1312;p6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3" name="Google Shape;1313;p6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14" name="Google Shape;1314;p6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315" name="Google Shape;1315;p6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16" name="Google Shape;1316;p6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317" name="Google Shape;1317;p6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318" name="Google Shape;1318;p63"/>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319" name="Google Shape;1319;p63"/>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3.7</a:t>
            </a:r>
            <a:endParaRPr b="1" sz="2400">
              <a:solidFill>
                <a:srgbClr val="C00000"/>
              </a:solidFill>
              <a:latin typeface="Arial"/>
              <a:ea typeface="Arial"/>
              <a:cs typeface="Arial"/>
              <a:sym typeface="Arial"/>
            </a:endParaRPr>
          </a:p>
        </p:txBody>
      </p:sp>
      <p:sp>
        <p:nvSpPr>
          <p:cNvPr id="1320" name="Google Shape;1320;p63"/>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dictionary </a:t>
            </a:r>
            <a:endParaRPr/>
          </a:p>
        </p:txBody>
      </p:sp>
      <p:sp>
        <p:nvSpPr>
          <p:cNvPr id="1321" name="Google Shape;1321;p63"/>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322" name="Google Shape;1322;p63"/>
          <p:cNvSpPr/>
          <p:nvPr/>
        </p:nvSpPr>
        <p:spPr>
          <a:xfrm>
            <a:off x="2228864" y="1689903"/>
            <a:ext cx="9817663" cy="5373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Tạo một từ điển chứa nội dung của một file config như sau:</a:t>
            </a:r>
            <a:endParaRPr/>
          </a:p>
        </p:txBody>
      </p:sp>
      <p:sp>
        <p:nvSpPr>
          <p:cNvPr id="1323" name="Google Shape;1323;p63"/>
          <p:cNvSpPr/>
          <p:nvPr/>
        </p:nvSpPr>
        <p:spPr>
          <a:xfrm>
            <a:off x="7739938" y="2523237"/>
            <a:ext cx="3662484" cy="178510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0070C0"/>
                </a:solidFill>
                <a:latin typeface="Arial"/>
                <a:ea typeface="Arial"/>
                <a:cs typeface="Arial"/>
                <a:sym typeface="Arial"/>
              </a:rPr>
              <a:t>Date		15:03:22</a:t>
            </a:r>
            <a:endParaRPr/>
          </a:p>
          <a:p>
            <a:pPr indent="0" lvl="0" marL="0" marR="0" rtl="0" algn="l">
              <a:spcBef>
                <a:spcPts val="0"/>
              </a:spcBef>
              <a:spcAft>
                <a:spcPts val="0"/>
              </a:spcAft>
              <a:buNone/>
            </a:pPr>
            <a:r>
              <a:rPr lang="en-US" sz="2200">
                <a:solidFill>
                  <a:srgbClr val="0070C0"/>
                </a:solidFill>
                <a:latin typeface="Arial"/>
                <a:ea typeface="Arial"/>
                <a:cs typeface="Arial"/>
                <a:sym typeface="Arial"/>
              </a:rPr>
              <a:t>Time		09:24:05</a:t>
            </a:r>
            <a:endParaRPr/>
          </a:p>
          <a:p>
            <a:pPr indent="0" lvl="0" marL="0" marR="0" rtl="0" algn="l">
              <a:spcBef>
                <a:spcPts val="0"/>
              </a:spcBef>
              <a:spcAft>
                <a:spcPts val="0"/>
              </a:spcAft>
              <a:buNone/>
            </a:pPr>
            <a:r>
              <a:rPr lang="en-US" sz="2200">
                <a:solidFill>
                  <a:srgbClr val="0070C0"/>
                </a:solidFill>
                <a:latin typeface="Arial"/>
                <a:ea typeface="Arial"/>
                <a:cs typeface="Arial"/>
                <a:sym typeface="Arial"/>
              </a:rPr>
              <a:t>Server		HaUIJungle</a:t>
            </a:r>
            <a:endParaRPr/>
          </a:p>
          <a:p>
            <a:pPr indent="0" lvl="0" marL="0" marR="0" rtl="0" algn="l">
              <a:spcBef>
                <a:spcPts val="0"/>
              </a:spcBef>
              <a:spcAft>
                <a:spcPts val="0"/>
              </a:spcAft>
              <a:buNone/>
            </a:pPr>
            <a:r>
              <a:rPr lang="en-US" sz="2200">
                <a:solidFill>
                  <a:srgbClr val="0070C0"/>
                </a:solidFill>
                <a:latin typeface="Arial"/>
                <a:ea typeface="Arial"/>
                <a:cs typeface="Arial"/>
                <a:sym typeface="Arial"/>
              </a:rPr>
              <a:t>Name		Root</a:t>
            </a:r>
            <a:endParaRPr/>
          </a:p>
          <a:p>
            <a:pPr indent="0" lvl="0" marL="0" marR="0" rtl="0" algn="l">
              <a:spcBef>
                <a:spcPts val="0"/>
              </a:spcBef>
              <a:spcAft>
                <a:spcPts val="0"/>
              </a:spcAft>
              <a:buNone/>
            </a:pPr>
            <a:r>
              <a:rPr lang="en-US" sz="2200">
                <a:solidFill>
                  <a:srgbClr val="0070C0"/>
                </a:solidFill>
                <a:latin typeface="Arial"/>
                <a:ea typeface="Arial"/>
                <a:cs typeface="Arial"/>
                <a:sym typeface="Arial"/>
              </a:rPr>
              <a:t>Pass		****</a:t>
            </a:r>
            <a:endParaRPr/>
          </a:p>
        </p:txBody>
      </p:sp>
      <p:sp>
        <p:nvSpPr>
          <p:cNvPr id="1324" name="Google Shape;1324;p63"/>
          <p:cNvSpPr/>
          <p:nvPr/>
        </p:nvSpPr>
        <p:spPr>
          <a:xfrm>
            <a:off x="2228865" y="2353485"/>
            <a:ext cx="5060210" cy="6156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Bổ sung tham số: </a:t>
            </a:r>
            <a:r>
              <a:rPr lang="en-US" sz="2200">
                <a:solidFill>
                  <a:srgbClr val="C00000"/>
                </a:solidFill>
                <a:latin typeface="Arial"/>
                <a:ea typeface="Arial"/>
                <a:cs typeface="Arial"/>
                <a:sym typeface="Arial"/>
              </a:rPr>
              <a:t>Status: Active</a:t>
            </a:r>
            <a:endParaRPr/>
          </a:p>
        </p:txBody>
      </p:sp>
      <p:sp>
        <p:nvSpPr>
          <p:cNvPr id="1325" name="Google Shape;1325;p63"/>
          <p:cNvSpPr/>
          <p:nvPr/>
        </p:nvSpPr>
        <p:spPr>
          <a:xfrm>
            <a:off x="2228864" y="2944563"/>
            <a:ext cx="5060210" cy="5373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Xóa thông tin về thời gian (</a:t>
            </a:r>
            <a:r>
              <a:rPr lang="en-US" sz="2200">
                <a:solidFill>
                  <a:srgbClr val="C00000"/>
                </a:solidFill>
                <a:latin typeface="Arial"/>
                <a:ea typeface="Arial"/>
                <a:cs typeface="Arial"/>
                <a:sym typeface="Arial"/>
              </a:rPr>
              <a:t>Time</a:t>
            </a:r>
            <a:r>
              <a:rPr lang="en-US" sz="2200">
                <a:solidFill>
                  <a:srgbClr val="0070C0"/>
                </a:solidFill>
                <a:latin typeface="Arial"/>
                <a:ea typeface="Arial"/>
                <a:cs typeface="Arial"/>
                <a:sym typeface="Arial"/>
              </a:rPr>
              <a:t>)</a:t>
            </a:r>
            <a:endParaRPr sz="2200">
              <a:solidFill>
                <a:srgbClr val="C00000"/>
              </a:solidFill>
              <a:latin typeface="Arial"/>
              <a:ea typeface="Arial"/>
              <a:cs typeface="Arial"/>
              <a:sym typeface="Arial"/>
            </a:endParaRPr>
          </a:p>
        </p:txBody>
      </p:sp>
      <p:sp>
        <p:nvSpPr>
          <p:cNvPr id="1326" name="Google Shape;1326;p63"/>
          <p:cNvSpPr/>
          <p:nvPr/>
        </p:nvSpPr>
        <p:spPr>
          <a:xfrm>
            <a:off x="2228864" y="3560204"/>
            <a:ext cx="5060210" cy="5373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Sửa lại thông tin về Name = “Sa”</a:t>
            </a:r>
            <a:endParaRPr sz="2200">
              <a:solidFill>
                <a:srgbClr val="C00000"/>
              </a:solidFill>
              <a:latin typeface="Arial"/>
              <a:ea typeface="Arial"/>
              <a:cs typeface="Arial"/>
              <a:sym typeface="Arial"/>
            </a:endParaRPr>
          </a:p>
        </p:txBody>
      </p:sp>
      <p:sp>
        <p:nvSpPr>
          <p:cNvPr id="1327" name="Google Shape;1327;p63"/>
          <p:cNvSpPr/>
          <p:nvPr/>
        </p:nvSpPr>
        <p:spPr>
          <a:xfrm>
            <a:off x="2228864" y="4262535"/>
            <a:ext cx="5060210" cy="110799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Kiểm tra xem trong từ điển có chứa thông tin về “Server” hay chưa.</a:t>
            </a:r>
            <a:endParaRPr sz="2200">
              <a:solidFill>
                <a:srgbClr val="C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6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3" name="Google Shape;1333;p6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4" name="Google Shape;1334;p6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335" name="Google Shape;1335;p6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6" name="Google Shape;1336;p6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37" name="Google Shape;1337;p6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338" name="Google Shape;1338;p6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39" name="Google Shape;1339;p6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340" name="Google Shape;1340;p6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341" name="Google Shape;1341;p64"/>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342" name="Google Shape;1342;p64"/>
          <p:cNvSpPr/>
          <p:nvPr/>
        </p:nvSpPr>
        <p:spPr>
          <a:xfrm>
            <a:off x="1288452" y="2543436"/>
            <a:ext cx="9615095" cy="1411669"/>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8000">
                <a:solidFill>
                  <a:srgbClr val="005064"/>
                </a:solidFill>
                <a:latin typeface="Arial"/>
                <a:ea typeface="Arial"/>
                <a:cs typeface="Arial"/>
                <a:sym typeface="Arial"/>
              </a:rPr>
              <a:t>Python string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6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8" name="Google Shape;1348;p6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9" name="Google Shape;1349;p6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350" name="Google Shape;1350;p6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1" name="Google Shape;1351;p6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52" name="Google Shape;1352;p6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353" name="Google Shape;1353;p6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54" name="Google Shape;1354;p6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355" name="Google Shape;1355;p6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356" name="Google Shape;1356;p65"/>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357" name="Google Shape;1357;p65"/>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Hằng xâu</a:t>
            </a:r>
            <a:endParaRPr b="1" sz="2400">
              <a:solidFill>
                <a:srgbClr val="005064"/>
              </a:solidFill>
              <a:latin typeface="Arial"/>
              <a:ea typeface="Arial"/>
              <a:cs typeface="Arial"/>
              <a:sym typeface="Arial"/>
            </a:endParaRPr>
          </a:p>
        </p:txBody>
      </p:sp>
      <p:sp>
        <p:nvSpPr>
          <p:cNvPr id="1358" name="Google Shape;1358;p65"/>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string </a:t>
            </a:r>
            <a:endParaRPr/>
          </a:p>
        </p:txBody>
      </p:sp>
      <p:sp>
        <p:nvSpPr>
          <p:cNvPr id="1359" name="Google Shape;1359;p65"/>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0000FF"/>
                </a:solidFill>
                <a:latin typeface="Arial"/>
                <a:ea typeface="Arial"/>
                <a:cs typeface="Arial"/>
                <a:sym typeface="Arial"/>
              </a:rPr>
              <a:t>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360" name="Google Shape;1360;p65"/>
          <p:cNvSpPr/>
          <p:nvPr/>
        </p:nvSpPr>
        <p:spPr>
          <a:xfrm>
            <a:off x="2228864" y="1689903"/>
            <a:ext cx="9817663" cy="5778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Các ký tự đặt giữa</a:t>
            </a:r>
            <a:r>
              <a:rPr lang="en-US" sz="2400">
                <a:solidFill>
                  <a:srgbClr val="0070C0"/>
                </a:solidFill>
                <a:latin typeface="Calibri"/>
                <a:ea typeface="Calibri"/>
                <a:cs typeface="Calibri"/>
                <a:sym typeface="Calibri"/>
              </a:rPr>
              <a:t>:</a:t>
            </a:r>
            <a:r>
              <a:rPr b="1" lang="en-US" sz="2400">
                <a:solidFill>
                  <a:srgbClr val="0070C0"/>
                </a:solidFill>
                <a:latin typeface="Calibri"/>
                <a:ea typeface="Calibri"/>
                <a:cs typeface="Calibri"/>
                <a:sym typeface="Calibri"/>
              </a:rPr>
              <a:t>      </a:t>
            </a:r>
            <a:r>
              <a:rPr b="1" lang="en-US" sz="2400">
                <a:solidFill>
                  <a:srgbClr val="C00000"/>
                </a:solidFill>
                <a:latin typeface="Calibri"/>
                <a:ea typeface="Calibri"/>
                <a:cs typeface="Calibri"/>
                <a:sym typeface="Calibri"/>
              </a:rPr>
              <a:t>‘ ‘</a:t>
            </a:r>
            <a:r>
              <a:rPr b="1" lang="en-US" sz="2400">
                <a:solidFill>
                  <a:srgbClr val="0070C0"/>
                </a:solidFill>
                <a:latin typeface="Calibri"/>
                <a:ea typeface="Calibri"/>
                <a:cs typeface="Calibri"/>
                <a:sym typeface="Calibri"/>
              </a:rPr>
              <a:t>,   </a:t>
            </a:r>
            <a:r>
              <a:rPr b="1" lang="en-US" sz="2400">
                <a:solidFill>
                  <a:srgbClr val="00B050"/>
                </a:solidFill>
                <a:latin typeface="Calibri"/>
                <a:ea typeface="Calibri"/>
                <a:cs typeface="Calibri"/>
                <a:sym typeface="Calibri"/>
              </a:rPr>
              <a:t>“ ”</a:t>
            </a:r>
            <a:r>
              <a:rPr b="1" lang="en-US" sz="2400">
                <a:solidFill>
                  <a:srgbClr val="0070C0"/>
                </a:solidFill>
                <a:latin typeface="Calibri"/>
                <a:ea typeface="Calibri"/>
                <a:cs typeface="Calibri"/>
                <a:sym typeface="Calibri"/>
              </a:rPr>
              <a:t>,  </a:t>
            </a:r>
            <a:r>
              <a:rPr b="1" lang="en-US" sz="2400">
                <a:solidFill>
                  <a:srgbClr val="C00000"/>
                </a:solidFill>
                <a:latin typeface="Calibri"/>
                <a:ea typeface="Calibri"/>
                <a:cs typeface="Calibri"/>
                <a:sym typeface="Calibri"/>
              </a:rPr>
              <a:t>’’’    ’’’</a:t>
            </a:r>
            <a:r>
              <a:rPr b="1" lang="en-US" sz="2400">
                <a:solidFill>
                  <a:srgbClr val="0070C0"/>
                </a:solidFill>
                <a:latin typeface="Calibri"/>
                <a:ea typeface="Calibri"/>
                <a:cs typeface="Calibri"/>
                <a:sym typeface="Calibri"/>
              </a:rPr>
              <a:t>,   </a:t>
            </a:r>
            <a:r>
              <a:rPr b="1" lang="en-US" sz="2400">
                <a:solidFill>
                  <a:srgbClr val="00B050"/>
                </a:solidFill>
                <a:latin typeface="Calibri"/>
                <a:ea typeface="Calibri"/>
                <a:cs typeface="Calibri"/>
                <a:sym typeface="Calibri"/>
              </a:rPr>
              <a:t>”””  ”””</a:t>
            </a:r>
            <a:endParaRPr/>
          </a:p>
        </p:txBody>
      </p:sp>
      <p:sp>
        <p:nvSpPr>
          <p:cNvPr id="1361" name="Google Shape;1361;p65"/>
          <p:cNvSpPr/>
          <p:nvPr/>
        </p:nvSpPr>
        <p:spPr>
          <a:xfrm>
            <a:off x="2228864" y="2431597"/>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Truy xuất các ký tự trong xâu</a:t>
            </a:r>
            <a:endParaRPr b="1" sz="2400">
              <a:solidFill>
                <a:srgbClr val="005064"/>
              </a:solidFill>
              <a:latin typeface="Arial"/>
              <a:ea typeface="Arial"/>
              <a:cs typeface="Arial"/>
              <a:sym typeface="Arial"/>
            </a:endParaRPr>
          </a:p>
        </p:txBody>
      </p:sp>
      <p:sp>
        <p:nvSpPr>
          <p:cNvPr id="1362" name="Google Shape;1362;p65"/>
          <p:cNvSpPr/>
          <p:nvPr/>
        </p:nvSpPr>
        <p:spPr>
          <a:xfrm>
            <a:off x="2228864" y="2938671"/>
            <a:ext cx="9817663" cy="5373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Sử dụng chỉ số (index): Chỉ số bắt đầu từ 0</a:t>
            </a:r>
            <a:endParaRPr b="1" sz="2400">
              <a:solidFill>
                <a:srgbClr val="00B050"/>
              </a:solidFill>
              <a:latin typeface="Calibri"/>
              <a:ea typeface="Calibri"/>
              <a:cs typeface="Calibri"/>
              <a:sym typeface="Calibri"/>
            </a:endParaRPr>
          </a:p>
        </p:txBody>
      </p:sp>
      <p:sp>
        <p:nvSpPr>
          <p:cNvPr id="1363" name="Google Shape;1363;p65"/>
          <p:cNvSpPr/>
          <p:nvPr/>
        </p:nvSpPr>
        <p:spPr>
          <a:xfrm>
            <a:off x="2228864" y="3461341"/>
            <a:ext cx="9817663" cy="5373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C00000"/>
              </a:buClr>
              <a:buSzPts val="2200"/>
              <a:buFont typeface="Courier New"/>
              <a:buChar char="o"/>
            </a:pPr>
            <a:r>
              <a:rPr b="1" lang="en-US" sz="2200">
                <a:solidFill>
                  <a:srgbClr val="C00000"/>
                </a:solidFill>
                <a:latin typeface="Arial"/>
                <a:ea typeface="Arial"/>
                <a:cs typeface="Arial"/>
                <a:sym typeface="Arial"/>
              </a:rPr>
              <a:t>Không thể thay đổi các ký tự trong xâu một khi nó được gán</a:t>
            </a:r>
            <a:endParaRPr b="1" sz="2400">
              <a:solidFill>
                <a:srgbClr val="C00000"/>
              </a:solidFill>
              <a:latin typeface="Calibri"/>
              <a:ea typeface="Calibri"/>
              <a:cs typeface="Calibri"/>
              <a:sym typeface="Calibri"/>
            </a:endParaRPr>
          </a:p>
        </p:txBody>
      </p:sp>
      <p:sp>
        <p:nvSpPr>
          <p:cNvPr id="1364" name="Google Shape;1364;p65"/>
          <p:cNvSpPr/>
          <p:nvPr/>
        </p:nvSpPr>
        <p:spPr>
          <a:xfrm>
            <a:off x="2228864" y="4143966"/>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Duyệt xâu:</a:t>
            </a:r>
            <a:endParaRPr b="1" sz="2400">
              <a:solidFill>
                <a:srgbClr val="005064"/>
              </a:solidFill>
              <a:latin typeface="Arial"/>
              <a:ea typeface="Arial"/>
              <a:cs typeface="Arial"/>
              <a:sym typeface="Arial"/>
            </a:endParaRPr>
          </a:p>
        </p:txBody>
      </p:sp>
      <p:sp>
        <p:nvSpPr>
          <p:cNvPr id="1365" name="Google Shape;1365;p65"/>
          <p:cNvSpPr/>
          <p:nvPr/>
        </p:nvSpPr>
        <p:spPr>
          <a:xfrm>
            <a:off x="3499596" y="4864482"/>
            <a:ext cx="3373451" cy="1107996"/>
          </a:xfrm>
          <a:prstGeom prst="rect">
            <a:avLst/>
          </a:prstGeom>
          <a:solidFill>
            <a:srgbClr val="383B40"/>
          </a:solidFill>
          <a:ln>
            <a:noFill/>
          </a:ln>
        </p:spPr>
        <p:txBody>
          <a:bodyPr anchorCtr="0" anchor="ctr" bIns="0" lIns="0" spcFirstLastPara="1" rIns="0" wrap="square" tIns="0">
            <a:spAutoFit/>
          </a:bodyPr>
          <a:lstStyle/>
          <a:p>
            <a:pPr indent="0" lvl="0" marL="0" marR="0" rtl="0" algn="l">
              <a:lnSpc>
                <a:spcPct val="150000"/>
              </a:lnSpc>
              <a:spcBef>
                <a:spcPts val="0"/>
              </a:spcBef>
              <a:spcAft>
                <a:spcPts val="0"/>
              </a:spcAft>
              <a:buClr>
                <a:srgbClr val="C678DD"/>
              </a:buClr>
              <a:buSzPts val="2400"/>
              <a:buFont typeface="Arial"/>
              <a:buNone/>
            </a:pPr>
            <a:r>
              <a:rPr b="0" i="0" lang="en-US" sz="2400" u="none" cap="none" strike="noStrike">
                <a:solidFill>
                  <a:srgbClr val="C678DD"/>
                </a:solidFill>
                <a:latin typeface="Arial"/>
                <a:ea typeface="Arial"/>
                <a:cs typeface="Arial"/>
                <a:sym typeface="Arial"/>
              </a:rPr>
              <a:t>for</a:t>
            </a:r>
            <a:r>
              <a:rPr b="0" i="0" lang="en-US" sz="2400" u="none" cap="none" strike="noStrike">
                <a:solidFill>
                  <a:srgbClr val="D3D3D3"/>
                </a:solidFill>
                <a:latin typeface="Arial"/>
                <a:ea typeface="Arial"/>
                <a:cs typeface="Arial"/>
                <a:sym typeface="Arial"/>
              </a:rPr>
              <a:t> letter </a:t>
            </a:r>
            <a:r>
              <a:rPr b="0" i="0" lang="en-US" sz="2400" u="none" cap="none" strike="noStrike">
                <a:solidFill>
                  <a:srgbClr val="C678DD"/>
                </a:solidFill>
                <a:latin typeface="Arial"/>
                <a:ea typeface="Arial"/>
                <a:cs typeface="Arial"/>
                <a:sym typeface="Arial"/>
              </a:rPr>
              <a:t>in</a:t>
            </a:r>
            <a:r>
              <a:rPr b="0" i="0" lang="en-US" sz="2400" u="none" cap="none" strike="noStrike">
                <a:solidFill>
                  <a:srgbClr val="D3D3D3"/>
                </a:solidFill>
                <a:latin typeface="Arial"/>
                <a:ea typeface="Arial"/>
                <a:cs typeface="Arial"/>
                <a:sym typeface="Arial"/>
              </a:rPr>
              <a:t> </a:t>
            </a:r>
            <a:r>
              <a:rPr b="0" i="0" lang="en-US" sz="2400" u="none" cap="none" strike="noStrike">
                <a:solidFill>
                  <a:srgbClr val="98C379"/>
                </a:solidFill>
                <a:latin typeface="Arial"/>
                <a:ea typeface="Arial"/>
                <a:cs typeface="Arial"/>
                <a:sym typeface="Arial"/>
              </a:rPr>
              <a:t>〈Xâu〉</a:t>
            </a:r>
            <a:r>
              <a:rPr b="0" i="0" lang="en-US" sz="2400" u="none" cap="none" strike="noStrike">
                <a:solidFill>
                  <a:srgbClr val="D3D3D3"/>
                </a:solidFill>
                <a:latin typeface="Arial"/>
                <a:ea typeface="Arial"/>
                <a:cs typeface="Arial"/>
                <a:sym typeface="Arial"/>
              </a:rPr>
              <a:t>:</a:t>
            </a:r>
            <a:endParaRPr/>
          </a:p>
          <a:p>
            <a:pPr indent="0" lvl="0" marL="0" marR="0" rtl="0" algn="l">
              <a:lnSpc>
                <a:spcPct val="150000"/>
              </a:lnSpc>
              <a:spcBef>
                <a:spcPts val="0"/>
              </a:spcBef>
              <a:spcAft>
                <a:spcPts val="0"/>
              </a:spcAft>
              <a:buClr>
                <a:srgbClr val="D3D3D3"/>
              </a:buClr>
              <a:buSzPts val="2400"/>
              <a:buFont typeface="Arial"/>
              <a:buNone/>
            </a:pPr>
            <a:r>
              <a:rPr lang="en-US" sz="2400">
                <a:solidFill>
                  <a:srgbClr val="D3D3D3"/>
                </a:solidFill>
                <a:latin typeface="Arial"/>
                <a:ea typeface="Arial"/>
                <a:cs typeface="Arial"/>
                <a:sym typeface="Arial"/>
              </a:rPr>
              <a:t>	# truy xuất letter</a:t>
            </a:r>
            <a:r>
              <a:rPr b="0" i="0" lang="en-US" sz="2400" u="none" cap="none" strike="noStrike">
                <a:solidFill>
                  <a:schemeClr val="dk1"/>
                </a:solidFill>
                <a:latin typeface="Arial"/>
                <a:ea typeface="Arial"/>
                <a:cs typeface="Arial"/>
                <a:sym typeface="Arial"/>
              </a:rPr>
              <a:t> </a:t>
            </a:r>
            <a:endParaRPr/>
          </a:p>
        </p:txBody>
      </p:sp>
      <p:sp>
        <p:nvSpPr>
          <p:cNvPr id="1366" name="Google Shape;1366;p65"/>
          <p:cNvSpPr/>
          <p:nvPr/>
        </p:nvSpPr>
        <p:spPr>
          <a:xfrm>
            <a:off x="7254074" y="4864482"/>
            <a:ext cx="3373451" cy="1107996"/>
          </a:xfrm>
          <a:prstGeom prst="rect">
            <a:avLst/>
          </a:prstGeom>
          <a:solidFill>
            <a:srgbClr val="383B40"/>
          </a:solidFill>
          <a:ln>
            <a:noFill/>
          </a:ln>
        </p:spPr>
        <p:txBody>
          <a:bodyPr anchorCtr="0" anchor="ctr" bIns="0" lIns="0" spcFirstLastPara="1" rIns="0" wrap="square" tIns="0">
            <a:spAutoFit/>
          </a:bodyPr>
          <a:lstStyle/>
          <a:p>
            <a:pPr indent="0" lvl="0" marL="0" marR="0" rtl="0" algn="l">
              <a:lnSpc>
                <a:spcPct val="150000"/>
              </a:lnSpc>
              <a:spcBef>
                <a:spcPts val="0"/>
              </a:spcBef>
              <a:spcAft>
                <a:spcPts val="0"/>
              </a:spcAft>
              <a:buClr>
                <a:srgbClr val="C678DD"/>
              </a:buClr>
              <a:buSzPts val="2400"/>
              <a:buFont typeface="Arial"/>
              <a:buNone/>
            </a:pPr>
            <a:r>
              <a:rPr b="0" i="0" lang="en-US" sz="2400" u="none" cap="none" strike="noStrike">
                <a:solidFill>
                  <a:srgbClr val="C678DD"/>
                </a:solidFill>
                <a:latin typeface="Arial"/>
                <a:ea typeface="Arial"/>
                <a:cs typeface="Arial"/>
                <a:sym typeface="Arial"/>
              </a:rPr>
              <a:t>for</a:t>
            </a:r>
            <a:r>
              <a:rPr b="0" i="0" lang="en-US" sz="2400" u="none" cap="none" strike="noStrike">
                <a:solidFill>
                  <a:srgbClr val="D3D3D3"/>
                </a:solidFill>
                <a:latin typeface="Arial"/>
                <a:ea typeface="Arial"/>
                <a:cs typeface="Arial"/>
                <a:sym typeface="Arial"/>
              </a:rPr>
              <a:t> i </a:t>
            </a:r>
            <a:r>
              <a:rPr b="0" i="0" lang="en-US" sz="2400" u="none" cap="none" strike="noStrike">
                <a:solidFill>
                  <a:srgbClr val="C678DD"/>
                </a:solidFill>
                <a:latin typeface="Arial"/>
                <a:ea typeface="Arial"/>
                <a:cs typeface="Arial"/>
                <a:sym typeface="Arial"/>
              </a:rPr>
              <a:t>in</a:t>
            </a:r>
            <a:r>
              <a:rPr b="0" i="0" lang="en-US" sz="2400" u="none" cap="none" strike="noStrike">
                <a:solidFill>
                  <a:srgbClr val="D3D3D3"/>
                </a:solidFill>
                <a:latin typeface="Arial"/>
                <a:ea typeface="Arial"/>
                <a:cs typeface="Arial"/>
                <a:sym typeface="Arial"/>
              </a:rPr>
              <a:t> range(len(a)):</a:t>
            </a:r>
            <a:endParaRPr/>
          </a:p>
          <a:p>
            <a:pPr indent="0" lvl="0" marL="0" marR="0" rtl="0" algn="l">
              <a:lnSpc>
                <a:spcPct val="150000"/>
              </a:lnSpc>
              <a:spcBef>
                <a:spcPts val="0"/>
              </a:spcBef>
              <a:spcAft>
                <a:spcPts val="0"/>
              </a:spcAft>
              <a:buClr>
                <a:srgbClr val="D3D3D3"/>
              </a:buClr>
              <a:buSzPts val="2400"/>
              <a:buFont typeface="Arial"/>
              <a:buNone/>
            </a:pPr>
            <a:r>
              <a:rPr lang="en-US" sz="2400">
                <a:solidFill>
                  <a:srgbClr val="D3D3D3"/>
                </a:solidFill>
                <a:latin typeface="Arial"/>
                <a:ea typeface="Arial"/>
                <a:cs typeface="Arial"/>
                <a:sym typeface="Arial"/>
              </a:rPr>
              <a:t>	# truy xuất a[i]</a:t>
            </a:r>
            <a:r>
              <a:rPr b="0" i="0" lang="en-US" sz="2400" u="none" cap="none" strike="noStrike">
                <a:solidFill>
                  <a:schemeClr val="dk1"/>
                </a:solidFill>
                <a:latin typeface="Arial"/>
                <a:ea typeface="Arial"/>
                <a:cs typeface="Arial"/>
                <a:sym typeface="Arial"/>
              </a:rPr>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6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2" name="Google Shape;1372;p6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3" name="Google Shape;1373;p6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374" name="Google Shape;1374;p6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5" name="Google Shape;1375;p6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76" name="Google Shape;1376;p6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377" name="Google Shape;1377;p6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78" name="Google Shape;1378;p6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379" name="Google Shape;1379;p6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380" name="Google Shape;1380;p66"/>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381" name="Google Shape;1381;p66"/>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Ghép/nhân bản xâu</a:t>
            </a:r>
            <a:endParaRPr b="1" sz="2400">
              <a:solidFill>
                <a:srgbClr val="005064"/>
              </a:solidFill>
              <a:latin typeface="Arial"/>
              <a:ea typeface="Arial"/>
              <a:cs typeface="Arial"/>
              <a:sym typeface="Arial"/>
            </a:endParaRPr>
          </a:p>
        </p:txBody>
      </p:sp>
      <p:sp>
        <p:nvSpPr>
          <p:cNvPr id="1382" name="Google Shape;1382;p66"/>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string </a:t>
            </a:r>
            <a:endParaRPr/>
          </a:p>
        </p:txBody>
      </p:sp>
      <p:sp>
        <p:nvSpPr>
          <p:cNvPr id="1383" name="Google Shape;1383;p66"/>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0000FF"/>
                </a:solidFill>
                <a:latin typeface="Arial"/>
                <a:ea typeface="Arial"/>
                <a:cs typeface="Arial"/>
                <a:sym typeface="Arial"/>
              </a:rPr>
              <a:t>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384" name="Google Shape;1384;p66"/>
          <p:cNvSpPr/>
          <p:nvPr/>
        </p:nvSpPr>
        <p:spPr>
          <a:xfrm>
            <a:off x="2228864" y="1689903"/>
            <a:ext cx="9817663"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Ghép hai xâu:	</a:t>
            </a:r>
            <a:r>
              <a:rPr lang="en-US" sz="2200">
                <a:solidFill>
                  <a:srgbClr val="C00000"/>
                </a:solidFill>
                <a:latin typeface="Arial"/>
                <a:ea typeface="Arial"/>
                <a:cs typeface="Arial"/>
                <a:sym typeface="Arial"/>
              </a:rPr>
              <a:t>+</a:t>
            </a:r>
            <a:r>
              <a:rPr lang="en-US" sz="2200">
                <a:solidFill>
                  <a:srgbClr val="0070C0"/>
                </a:solidFill>
                <a:latin typeface="Arial"/>
                <a:ea typeface="Arial"/>
                <a:cs typeface="Arial"/>
                <a:sym typeface="Arial"/>
              </a:rPr>
              <a:t>			a = </a:t>
            </a:r>
            <a:r>
              <a:rPr lang="en-US" sz="2200">
                <a:solidFill>
                  <a:srgbClr val="00B050"/>
                </a:solidFill>
                <a:latin typeface="Arial"/>
                <a:ea typeface="Arial"/>
                <a:cs typeface="Arial"/>
                <a:sym typeface="Arial"/>
              </a:rPr>
              <a:t>“Hello. ”</a:t>
            </a:r>
            <a:r>
              <a:rPr lang="en-US" sz="2200">
                <a:solidFill>
                  <a:srgbClr val="0070C0"/>
                </a:solidFill>
                <a:latin typeface="Arial"/>
                <a:ea typeface="Arial"/>
                <a:cs typeface="Arial"/>
                <a:sym typeface="Arial"/>
              </a:rPr>
              <a:t> + </a:t>
            </a:r>
            <a:r>
              <a:rPr lang="en-US" sz="2200">
                <a:solidFill>
                  <a:srgbClr val="00B050"/>
                </a:solidFill>
                <a:latin typeface="Arial"/>
                <a:ea typeface="Arial"/>
                <a:cs typeface="Arial"/>
                <a:sym typeface="Arial"/>
              </a:rPr>
              <a:t>“How are you”</a:t>
            </a:r>
            <a:endParaRPr b="1" sz="2400">
              <a:solidFill>
                <a:srgbClr val="00B050"/>
              </a:solidFill>
              <a:latin typeface="Calibri"/>
              <a:ea typeface="Calibri"/>
              <a:cs typeface="Calibri"/>
              <a:sym typeface="Calibri"/>
            </a:endParaRPr>
          </a:p>
        </p:txBody>
      </p:sp>
      <p:sp>
        <p:nvSpPr>
          <p:cNvPr id="1385" name="Google Shape;1385;p66"/>
          <p:cNvSpPr/>
          <p:nvPr/>
        </p:nvSpPr>
        <p:spPr>
          <a:xfrm>
            <a:off x="2228863" y="2227294"/>
            <a:ext cx="9817663"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Nhân bản xâu:	</a:t>
            </a:r>
            <a:r>
              <a:rPr lang="en-US" sz="2200">
                <a:solidFill>
                  <a:srgbClr val="C00000"/>
                </a:solidFill>
                <a:latin typeface="Arial"/>
                <a:ea typeface="Arial"/>
                <a:cs typeface="Arial"/>
                <a:sym typeface="Arial"/>
              </a:rPr>
              <a:t>*</a:t>
            </a:r>
            <a:r>
              <a:rPr lang="en-US" sz="2200">
                <a:solidFill>
                  <a:srgbClr val="0070C0"/>
                </a:solidFill>
                <a:latin typeface="Arial"/>
                <a:ea typeface="Arial"/>
                <a:cs typeface="Arial"/>
                <a:sym typeface="Arial"/>
              </a:rPr>
              <a:t>			a = </a:t>
            </a:r>
            <a:r>
              <a:rPr lang="en-US" sz="2200">
                <a:solidFill>
                  <a:srgbClr val="00B050"/>
                </a:solidFill>
                <a:latin typeface="Arial"/>
                <a:ea typeface="Arial"/>
                <a:cs typeface="Arial"/>
                <a:sym typeface="Arial"/>
              </a:rPr>
              <a:t>a * 3</a:t>
            </a:r>
            <a:endParaRPr b="1" sz="2400">
              <a:solidFill>
                <a:srgbClr val="00B050"/>
              </a:solidFill>
              <a:latin typeface="Calibri"/>
              <a:ea typeface="Calibri"/>
              <a:cs typeface="Calibri"/>
              <a:sym typeface="Calibri"/>
            </a:endParaRPr>
          </a:p>
        </p:txBody>
      </p:sp>
      <p:sp>
        <p:nvSpPr>
          <p:cNvPr id="1386" name="Google Shape;1386;p66"/>
          <p:cNvSpPr/>
          <p:nvPr/>
        </p:nvSpPr>
        <p:spPr>
          <a:xfrm>
            <a:off x="2228863" y="2989599"/>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Định dạng xâu: </a:t>
            </a:r>
            <a:r>
              <a:rPr lang="en-US" sz="2400">
                <a:solidFill>
                  <a:srgbClr val="005064"/>
                </a:solidFill>
                <a:latin typeface="Arial"/>
                <a:ea typeface="Arial"/>
                <a:cs typeface="Arial"/>
                <a:sym typeface="Arial"/>
              </a:rPr>
              <a:t>Dùng phương thức format</a:t>
            </a:r>
            <a:endParaRPr sz="2400">
              <a:solidFill>
                <a:srgbClr val="005064"/>
              </a:solidFill>
              <a:latin typeface="Arial"/>
              <a:ea typeface="Arial"/>
              <a:cs typeface="Arial"/>
              <a:sym typeface="Arial"/>
            </a:endParaRPr>
          </a:p>
        </p:txBody>
      </p:sp>
      <p:sp>
        <p:nvSpPr>
          <p:cNvPr id="1387" name="Google Shape;1387;p66"/>
          <p:cNvSpPr/>
          <p:nvPr/>
        </p:nvSpPr>
        <p:spPr>
          <a:xfrm>
            <a:off x="2228863" y="3508324"/>
            <a:ext cx="9817663" cy="6001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Phần định dạng chứa dấu ngoặc nhọn {} dưới dạng giữ chỗ</a:t>
            </a:r>
            <a:endParaRPr b="1" sz="2400">
              <a:solidFill>
                <a:srgbClr val="00B050"/>
              </a:solidFill>
              <a:latin typeface="Calibri"/>
              <a:ea typeface="Calibri"/>
              <a:cs typeface="Calibri"/>
              <a:sym typeface="Calibri"/>
            </a:endParaRPr>
          </a:p>
        </p:txBody>
      </p:sp>
      <p:sp>
        <p:nvSpPr>
          <p:cNvPr id="1388" name="Google Shape;1388;p66"/>
          <p:cNvSpPr/>
          <p:nvPr/>
        </p:nvSpPr>
        <p:spPr>
          <a:xfrm>
            <a:off x="4181033" y="4054018"/>
            <a:ext cx="4759767"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rgbClr val="00B050"/>
                </a:solidFill>
                <a:latin typeface="Calibri"/>
                <a:ea typeface="Calibri"/>
                <a:cs typeface="Calibri"/>
                <a:sym typeface="Calibri"/>
              </a:rPr>
              <a:t>〈Xâu〉.format( </a:t>
            </a:r>
            <a:r>
              <a:rPr b="1" lang="en-US" sz="2400">
                <a:solidFill>
                  <a:srgbClr val="C00000"/>
                </a:solidFill>
                <a:latin typeface="Calibri"/>
                <a:ea typeface="Calibri"/>
                <a:cs typeface="Calibri"/>
                <a:sym typeface="Calibri"/>
              </a:rPr>
              <a:t>〈gt1〉</a:t>
            </a:r>
            <a:r>
              <a:rPr b="1" lang="en-US" sz="2400">
                <a:solidFill>
                  <a:srgbClr val="00B050"/>
                </a:solidFill>
                <a:latin typeface="Calibri"/>
                <a:ea typeface="Calibri"/>
                <a:cs typeface="Calibri"/>
                <a:sym typeface="Calibri"/>
              </a:rPr>
              <a:t>, </a:t>
            </a:r>
            <a:r>
              <a:rPr b="1" lang="en-US" sz="2400">
                <a:solidFill>
                  <a:srgbClr val="C00000"/>
                </a:solidFill>
                <a:latin typeface="Calibri"/>
                <a:ea typeface="Calibri"/>
                <a:cs typeface="Calibri"/>
                <a:sym typeface="Calibri"/>
              </a:rPr>
              <a:t>〈gt2〉</a:t>
            </a:r>
            <a:r>
              <a:rPr b="1" lang="en-US" sz="2400">
                <a:solidFill>
                  <a:srgbClr val="00B050"/>
                </a:solidFill>
                <a:latin typeface="Calibri"/>
                <a:ea typeface="Calibri"/>
                <a:cs typeface="Calibri"/>
                <a:sym typeface="Calibri"/>
              </a:rPr>
              <a:t>, ... )</a:t>
            </a:r>
            <a:endParaRPr b="1" sz="2400">
              <a:solidFill>
                <a:srgbClr val="00B050"/>
              </a:solidFill>
              <a:latin typeface="Calibri"/>
              <a:ea typeface="Calibri"/>
              <a:cs typeface="Calibri"/>
              <a:sym typeface="Calibri"/>
            </a:endParaRPr>
          </a:p>
        </p:txBody>
      </p:sp>
      <p:sp>
        <p:nvSpPr>
          <p:cNvPr id="1389" name="Google Shape;1389;p66"/>
          <p:cNvSpPr/>
          <p:nvPr/>
        </p:nvSpPr>
        <p:spPr>
          <a:xfrm>
            <a:off x="2955346" y="4729639"/>
            <a:ext cx="8513844" cy="6001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0070C0"/>
                </a:solidFill>
                <a:latin typeface="Calibri"/>
                <a:ea typeface="Calibri"/>
                <a:cs typeface="Calibri"/>
                <a:sym typeface="Calibri"/>
              </a:rPr>
              <a:t>Giữ chỗ: 		</a:t>
            </a:r>
            <a:r>
              <a:rPr lang="en-US" sz="2200">
                <a:solidFill>
                  <a:srgbClr val="00B050"/>
                </a:solidFill>
                <a:latin typeface="Consolas"/>
                <a:ea typeface="Consolas"/>
                <a:cs typeface="Consolas"/>
                <a:sym typeface="Consolas"/>
              </a:rPr>
              <a:t>{}, {0}, {1}, ...</a:t>
            </a:r>
            <a:endParaRPr/>
          </a:p>
        </p:txBody>
      </p:sp>
      <p:sp>
        <p:nvSpPr>
          <p:cNvPr id="1390" name="Google Shape;1390;p66"/>
          <p:cNvSpPr/>
          <p:nvPr/>
        </p:nvSpPr>
        <p:spPr>
          <a:xfrm>
            <a:off x="2955346" y="5242985"/>
            <a:ext cx="8513844" cy="54399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0070C0"/>
                </a:solidFill>
                <a:latin typeface="Calibri"/>
                <a:ea typeface="Calibri"/>
                <a:cs typeface="Calibri"/>
                <a:sym typeface="Calibri"/>
              </a:rPr>
              <a:t>Căn lề: 		</a:t>
            </a:r>
            <a:r>
              <a:rPr lang="en-US" sz="2200">
                <a:solidFill>
                  <a:srgbClr val="00B050"/>
                </a:solidFill>
                <a:latin typeface="Consolas"/>
                <a:ea typeface="Consolas"/>
                <a:cs typeface="Consolas"/>
                <a:sym typeface="Consolas"/>
              </a:rPr>
              <a:t>{:&lt;10}, {:^10}, {:&gt;10} </a:t>
            </a:r>
            <a:endParaRPr/>
          </a:p>
        </p:txBody>
      </p:sp>
      <p:sp>
        <p:nvSpPr>
          <p:cNvPr id="1391" name="Google Shape;1391;p66"/>
          <p:cNvSpPr/>
          <p:nvPr/>
        </p:nvSpPr>
        <p:spPr>
          <a:xfrm>
            <a:off x="2955346" y="5714700"/>
            <a:ext cx="8513844" cy="54399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0070C0"/>
                </a:solidFill>
                <a:latin typeface="Calibri"/>
                <a:ea typeface="Calibri"/>
                <a:cs typeface="Calibri"/>
                <a:sym typeface="Calibri"/>
              </a:rPr>
              <a:t>Định dạng số: 		</a:t>
            </a:r>
            <a:r>
              <a:rPr lang="en-US" sz="2200">
                <a:solidFill>
                  <a:srgbClr val="00B050"/>
                </a:solidFill>
                <a:latin typeface="Consolas"/>
                <a:ea typeface="Consolas"/>
                <a:cs typeface="Consolas"/>
                <a:sym typeface="Consolas"/>
              </a:rPr>
              <a:t>{0:b}, {0:e}, {0:o} {0:.3f}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6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7" name="Google Shape;1397;p6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8" name="Google Shape;1398;p6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399" name="Google Shape;1399;p6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0" name="Google Shape;1400;p6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01" name="Google Shape;1401;p6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402" name="Google Shape;1402;p6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03" name="Google Shape;1403;p6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404" name="Google Shape;1404;p6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405" name="Google Shape;1405;p67"/>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406" name="Google Shape;1406;p67"/>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String methods</a:t>
            </a:r>
            <a:endParaRPr b="1" sz="2400">
              <a:solidFill>
                <a:srgbClr val="005064"/>
              </a:solidFill>
              <a:latin typeface="Arial"/>
              <a:ea typeface="Arial"/>
              <a:cs typeface="Arial"/>
              <a:sym typeface="Arial"/>
            </a:endParaRPr>
          </a:p>
        </p:txBody>
      </p:sp>
      <p:sp>
        <p:nvSpPr>
          <p:cNvPr id="1407" name="Google Shape;1407;p67"/>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string </a:t>
            </a:r>
            <a:endParaRPr/>
          </a:p>
        </p:txBody>
      </p:sp>
      <p:sp>
        <p:nvSpPr>
          <p:cNvPr id="1408" name="Google Shape;1408;p67"/>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0000FF"/>
                </a:solidFill>
                <a:latin typeface="Arial"/>
                <a:ea typeface="Arial"/>
                <a:cs typeface="Arial"/>
                <a:sym typeface="Arial"/>
              </a:rPr>
              <a:t>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409" name="Google Shape;1409;p67"/>
          <p:cNvSpPr/>
          <p:nvPr/>
        </p:nvSpPr>
        <p:spPr>
          <a:xfrm>
            <a:off x="2219113" y="1999456"/>
            <a:ext cx="9817663" cy="54399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Chuyển xâu về ký tự thường:			</a:t>
            </a:r>
            <a:r>
              <a:rPr lang="en-US" sz="2200">
                <a:solidFill>
                  <a:srgbClr val="C00000"/>
                </a:solidFill>
                <a:latin typeface="Consolas"/>
                <a:ea typeface="Consolas"/>
                <a:cs typeface="Consolas"/>
                <a:sym typeface="Consolas"/>
              </a:rPr>
              <a:t>lower()</a:t>
            </a:r>
            <a:endParaRPr b="1" sz="2200">
              <a:solidFill>
                <a:srgbClr val="C00000"/>
              </a:solidFill>
              <a:latin typeface="Consolas"/>
              <a:ea typeface="Consolas"/>
              <a:cs typeface="Consolas"/>
              <a:sym typeface="Consolas"/>
            </a:endParaRPr>
          </a:p>
        </p:txBody>
      </p:sp>
      <p:sp>
        <p:nvSpPr>
          <p:cNvPr id="1410" name="Google Shape;1410;p67"/>
          <p:cNvSpPr/>
          <p:nvPr/>
        </p:nvSpPr>
        <p:spPr>
          <a:xfrm>
            <a:off x="2228864" y="2613142"/>
            <a:ext cx="9817663" cy="54399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Chuyển xâu về ký tự hoa:				</a:t>
            </a:r>
            <a:r>
              <a:rPr lang="en-US" sz="2200">
                <a:solidFill>
                  <a:srgbClr val="C00000"/>
                </a:solidFill>
                <a:latin typeface="Consolas"/>
                <a:ea typeface="Consolas"/>
                <a:cs typeface="Consolas"/>
                <a:sym typeface="Consolas"/>
              </a:rPr>
              <a:t>upper()</a:t>
            </a:r>
            <a:endParaRPr b="1" sz="2200">
              <a:solidFill>
                <a:srgbClr val="C00000"/>
              </a:solidFill>
              <a:latin typeface="Consolas"/>
              <a:ea typeface="Consolas"/>
              <a:cs typeface="Consolas"/>
              <a:sym typeface="Consolas"/>
            </a:endParaRPr>
          </a:p>
        </p:txBody>
      </p:sp>
      <p:sp>
        <p:nvSpPr>
          <p:cNvPr id="1411" name="Google Shape;1411;p67"/>
          <p:cNvSpPr/>
          <p:nvPr/>
        </p:nvSpPr>
        <p:spPr>
          <a:xfrm>
            <a:off x="2219114" y="3270034"/>
            <a:ext cx="9817663" cy="54399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Chia tách một xâu thành các từ:			</a:t>
            </a:r>
            <a:r>
              <a:rPr lang="en-US" sz="2200">
                <a:solidFill>
                  <a:srgbClr val="C00000"/>
                </a:solidFill>
                <a:latin typeface="Consolas"/>
                <a:ea typeface="Consolas"/>
                <a:cs typeface="Consolas"/>
                <a:sym typeface="Consolas"/>
              </a:rPr>
              <a:t>split()</a:t>
            </a:r>
            <a:endParaRPr b="1" sz="2200">
              <a:solidFill>
                <a:srgbClr val="C00000"/>
              </a:solidFill>
              <a:latin typeface="Consolas"/>
              <a:ea typeface="Consolas"/>
              <a:cs typeface="Consolas"/>
              <a:sym typeface="Consolas"/>
            </a:endParaRPr>
          </a:p>
        </p:txBody>
      </p:sp>
      <p:sp>
        <p:nvSpPr>
          <p:cNvPr id="1412" name="Google Shape;1412;p67"/>
          <p:cNvSpPr/>
          <p:nvPr/>
        </p:nvSpPr>
        <p:spPr>
          <a:xfrm>
            <a:off x="2219113" y="3925558"/>
            <a:ext cx="9817663" cy="54399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Tìm kiếm xâu con:					</a:t>
            </a:r>
            <a:r>
              <a:rPr lang="en-US" sz="2200">
                <a:solidFill>
                  <a:srgbClr val="C00000"/>
                </a:solidFill>
                <a:latin typeface="Consolas"/>
                <a:ea typeface="Consolas"/>
                <a:cs typeface="Consolas"/>
                <a:sym typeface="Consolas"/>
              </a:rPr>
              <a:t>find()</a:t>
            </a:r>
            <a:endParaRPr b="1" sz="2200">
              <a:solidFill>
                <a:srgbClr val="C00000"/>
              </a:solidFill>
              <a:latin typeface="Consolas"/>
              <a:ea typeface="Consolas"/>
              <a:cs typeface="Consolas"/>
              <a:sym typeface="Consolas"/>
            </a:endParaRPr>
          </a:p>
        </p:txBody>
      </p:sp>
      <p:sp>
        <p:nvSpPr>
          <p:cNvPr id="1413" name="Google Shape;1413;p67"/>
          <p:cNvSpPr/>
          <p:nvPr/>
        </p:nvSpPr>
        <p:spPr>
          <a:xfrm>
            <a:off x="2228864" y="4565020"/>
            <a:ext cx="9817663" cy="54399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Thay thế cụm ký tự:				</a:t>
            </a:r>
            <a:r>
              <a:rPr lang="en-US" sz="2200">
                <a:solidFill>
                  <a:srgbClr val="C00000"/>
                </a:solidFill>
                <a:latin typeface="Consolas"/>
                <a:ea typeface="Consolas"/>
                <a:cs typeface="Consolas"/>
                <a:sym typeface="Consolas"/>
              </a:rPr>
              <a:t>replace()</a:t>
            </a:r>
            <a:endParaRPr b="1" sz="2200">
              <a:solidFill>
                <a:srgbClr val="C00000"/>
              </a:solidFill>
              <a:latin typeface="Consolas"/>
              <a:ea typeface="Consolas"/>
              <a:cs typeface="Consolas"/>
              <a:sym typeface="Consola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6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9" name="Google Shape;1419;p6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0" name="Google Shape;1420;p6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421" name="Google Shape;1421;p6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2" name="Google Shape;1422;p6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23" name="Google Shape;1423;p6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424" name="Google Shape;1424;p6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25" name="Google Shape;1425;p6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426" name="Google Shape;1426;p6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427" name="Google Shape;1427;p68"/>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3: Data structures</a:t>
            </a:r>
            <a:endParaRPr sz="1800">
              <a:solidFill>
                <a:schemeClr val="lt1"/>
              </a:solidFill>
              <a:latin typeface="Times New Roman"/>
              <a:ea typeface="Times New Roman"/>
              <a:cs typeface="Times New Roman"/>
              <a:sym typeface="Times New Roman"/>
            </a:endParaRPr>
          </a:p>
        </p:txBody>
      </p:sp>
      <p:sp>
        <p:nvSpPr>
          <p:cNvPr id="1428" name="Google Shape;1428;p68"/>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3.8</a:t>
            </a:r>
            <a:endParaRPr b="1" sz="2400">
              <a:solidFill>
                <a:srgbClr val="C00000"/>
              </a:solidFill>
              <a:latin typeface="Arial"/>
              <a:ea typeface="Arial"/>
              <a:cs typeface="Arial"/>
              <a:sym typeface="Arial"/>
            </a:endParaRPr>
          </a:p>
        </p:txBody>
      </p:sp>
      <p:sp>
        <p:nvSpPr>
          <p:cNvPr id="1429" name="Google Shape;1429;p68"/>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Python string </a:t>
            </a:r>
            <a:endParaRPr/>
          </a:p>
        </p:txBody>
      </p:sp>
      <p:sp>
        <p:nvSpPr>
          <p:cNvPr id="1430" name="Google Shape;1430;p68"/>
          <p:cNvSpPr/>
          <p:nvPr/>
        </p:nvSpPr>
        <p:spPr>
          <a:xfrm>
            <a:off x="-6352" y="889001"/>
            <a:ext cx="1784352"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3</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List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Tuple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Set</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Dictionary</a:t>
            </a:r>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0000FF"/>
                </a:solidFill>
                <a:latin typeface="Arial"/>
                <a:ea typeface="Arial"/>
                <a:cs typeface="Arial"/>
                <a:sym typeface="Arial"/>
              </a:rPr>
              <a:t>String</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431" name="Google Shape;1431;p68"/>
          <p:cNvSpPr/>
          <p:nvPr/>
        </p:nvSpPr>
        <p:spPr>
          <a:xfrm>
            <a:off x="2228864" y="1814258"/>
            <a:ext cx="9331765" cy="105182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Nhập một xâu ký tự bất kỳ từ bàn phím. Cho biết xâu vừa nhập có bao nhiêu từ (giả sử từ là các cụm ký tự ngăn cách nhau bởi dấu cách).</a:t>
            </a:r>
            <a:endParaRPr b="1" sz="2200">
              <a:solidFill>
                <a:srgbClr val="C00000"/>
              </a:solidFill>
              <a:latin typeface="Consolas"/>
              <a:ea typeface="Consolas"/>
              <a:cs typeface="Consolas"/>
              <a:sym typeface="Consolas"/>
            </a:endParaRPr>
          </a:p>
        </p:txBody>
      </p:sp>
      <p:sp>
        <p:nvSpPr>
          <p:cNvPr id="1432" name="Google Shape;1432;p68"/>
          <p:cNvSpPr/>
          <p:nvPr/>
        </p:nvSpPr>
        <p:spPr>
          <a:xfrm>
            <a:off x="2226389" y="3844192"/>
            <a:ext cx="9331765" cy="212365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Nhập vào một biểu thức toán học dưới dạng một xâu ký tự. Ví dụ: </a:t>
            </a:r>
            <a:endParaRPr sz="2200">
              <a:solidFill>
                <a:srgbClr val="0070C0"/>
              </a:solidFill>
              <a:latin typeface="Arial"/>
              <a:ea typeface="Arial"/>
              <a:cs typeface="Arial"/>
              <a:sym typeface="Arial"/>
            </a:endParaRPr>
          </a:p>
          <a:p>
            <a:pPr indent="0" lvl="0" marL="0" marR="0" rtl="0" algn="ctr">
              <a:lnSpc>
                <a:spcPct val="150000"/>
              </a:lnSpc>
              <a:spcBef>
                <a:spcPts val="0"/>
              </a:spcBef>
              <a:spcAft>
                <a:spcPts val="0"/>
              </a:spcAft>
              <a:buNone/>
            </a:pPr>
            <a:r>
              <a:rPr lang="en-US" sz="2200">
                <a:solidFill>
                  <a:srgbClr val="0070C0"/>
                </a:solidFill>
                <a:latin typeface="Arial"/>
                <a:ea typeface="Arial"/>
                <a:cs typeface="Arial"/>
                <a:sym typeface="Arial"/>
              </a:rPr>
              <a:t>((a + b) * (c – d)) / (a + b)</a:t>
            </a:r>
            <a:endParaRPr/>
          </a:p>
          <a:p>
            <a:pPr indent="0" lvl="0" marL="0" marR="0" rtl="0" algn="just">
              <a:lnSpc>
                <a:spcPct val="150000"/>
              </a:lnSpc>
              <a:spcBef>
                <a:spcPts val="0"/>
              </a:spcBef>
              <a:spcAft>
                <a:spcPts val="0"/>
              </a:spcAft>
              <a:buNone/>
            </a:pPr>
            <a:r>
              <a:rPr lang="en-US" sz="2200">
                <a:solidFill>
                  <a:srgbClr val="0070C0"/>
                </a:solidFill>
                <a:latin typeface="Arial"/>
                <a:ea typeface="Arial"/>
                <a:cs typeface="Arial"/>
                <a:sym typeface="Arial"/>
              </a:rPr>
              <a:t>Biểu thức được gọi là hợp lệ nếu các dấu mở/ đóng ngoặc được đặt phù hợp. Hãy cho biết biểu thức vừa nhập có hợp lệ không.</a:t>
            </a:r>
            <a:endParaRPr/>
          </a:p>
        </p:txBody>
      </p:sp>
      <p:sp>
        <p:nvSpPr>
          <p:cNvPr id="1433" name="Google Shape;1433;p68"/>
          <p:cNvSpPr/>
          <p:nvPr/>
        </p:nvSpPr>
        <p:spPr>
          <a:xfrm>
            <a:off x="2226388" y="3078759"/>
            <a:ext cx="9331765" cy="53739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70C0"/>
              </a:buClr>
              <a:buSzPts val="2200"/>
              <a:buFont typeface="Courier New"/>
              <a:buChar char="o"/>
            </a:pPr>
            <a:r>
              <a:rPr lang="en-US" sz="2200">
                <a:solidFill>
                  <a:srgbClr val="0070C0"/>
                </a:solidFill>
                <a:latin typeface="Arial"/>
                <a:ea typeface="Arial"/>
                <a:cs typeface="Arial"/>
                <a:sym typeface="Arial"/>
              </a:rPr>
              <a:t>Hãy băm một xâu để thu được một từ điển các từ của xâu </a:t>
            </a:r>
            <a:endParaRPr sz="2200">
              <a:solidFill>
                <a:srgbClr val="0070C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6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9" name="Google Shape;1439;p6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0" name="Google Shape;1440;p6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441" name="Google Shape;1441;p6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2" name="Google Shape;1442;p6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43" name="Google Shape;1443;p6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444" name="Google Shape;1444;p6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45" name="Google Shape;1445;p6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446" name="Google Shape;1446;p6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447" name="Google Shape;1447;p69"/>
          <p:cNvSpPr/>
          <p:nvPr/>
        </p:nvSpPr>
        <p:spPr>
          <a:xfrm>
            <a:off x="1882096" y="2274525"/>
            <a:ext cx="8180880" cy="1990288"/>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5000">
                <a:solidFill>
                  <a:srgbClr val="005064"/>
                </a:solidFill>
                <a:latin typeface="Book Antiqua"/>
                <a:ea typeface="Book Antiqua"/>
                <a:cs typeface="Book Antiqua"/>
                <a:sym typeface="Book Antiqua"/>
              </a:rPr>
              <a:t>BÀI 4</a:t>
            </a:r>
            <a:endParaRPr/>
          </a:p>
          <a:p>
            <a:pPr indent="0" lvl="0" marL="0" marR="0" rtl="0" algn="ctr">
              <a:lnSpc>
                <a:spcPct val="120000"/>
              </a:lnSpc>
              <a:spcBef>
                <a:spcPts val="400"/>
              </a:spcBef>
              <a:spcAft>
                <a:spcPts val="0"/>
              </a:spcAft>
              <a:buNone/>
            </a:pPr>
            <a:r>
              <a:rPr b="1" lang="en-US" sz="5000">
                <a:solidFill>
                  <a:srgbClr val="005064"/>
                </a:solidFill>
                <a:latin typeface="Times New Roman"/>
                <a:ea typeface="Times New Roman"/>
                <a:cs typeface="Times New Roman"/>
                <a:sym typeface="Times New Roman"/>
              </a:rPr>
              <a:t>FILE INPUT/ OUTPUT</a:t>
            </a:r>
            <a:endParaRPr b="1" sz="5000">
              <a:solidFill>
                <a:srgbClr val="005064"/>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60" name="Google Shape;160;p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2" name="Google Shape;162;p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63" name="Google Shape;163;p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4" name="Google Shape;164;p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65" name="Google Shape;165;p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66" name="Google Shape;166;p7"/>
          <p:cNvSpPr/>
          <p:nvPr/>
        </p:nvSpPr>
        <p:spPr>
          <a:xfrm>
            <a:off x="1697166" y="1942362"/>
            <a:ext cx="10176179" cy="3990836"/>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Syntax </a:t>
            </a:r>
            <a:endParaRPr/>
          </a:p>
          <a:p>
            <a:pPr indent="-571500" lvl="0" marL="571500" marR="0" rtl="0" algn="just">
              <a:lnSpc>
                <a:spcPct val="120000"/>
              </a:lnSpc>
              <a:spcBef>
                <a:spcPts val="40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Variable</a:t>
            </a:r>
            <a:endParaRPr/>
          </a:p>
          <a:p>
            <a:pPr indent="-571500" lvl="0" marL="571500" marR="0" rtl="0" algn="just">
              <a:lnSpc>
                <a:spcPct val="120000"/>
              </a:lnSpc>
              <a:spcBef>
                <a:spcPts val="40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Expression</a:t>
            </a:r>
            <a:endParaRPr/>
          </a:p>
          <a:p>
            <a:pPr indent="-571500" lvl="0" marL="571500" marR="0" rtl="0" algn="just">
              <a:lnSpc>
                <a:spcPct val="120000"/>
              </a:lnSpc>
              <a:spcBef>
                <a:spcPts val="40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In/Out</a:t>
            </a:r>
            <a:endParaRPr/>
          </a:p>
          <a:p>
            <a:pPr indent="-571500" lvl="0" marL="571500" marR="0" rtl="0" algn="just">
              <a:lnSpc>
                <a:spcPct val="120000"/>
              </a:lnSpc>
              <a:spcBef>
                <a:spcPts val="400"/>
              </a:spcBef>
              <a:spcAft>
                <a:spcPts val="0"/>
              </a:spcAft>
              <a:buClr>
                <a:srgbClr val="005064"/>
              </a:buClr>
              <a:buSzPts val="4000"/>
              <a:buFont typeface="Arial"/>
              <a:buChar char="•"/>
            </a:pPr>
            <a:r>
              <a:rPr b="1" lang="en-US" sz="4000">
                <a:solidFill>
                  <a:srgbClr val="005064"/>
                </a:solidFill>
                <a:latin typeface="Arial"/>
                <a:ea typeface="Arial"/>
                <a:cs typeface="Arial"/>
                <a:sym typeface="Arial"/>
              </a:rPr>
              <a:t>Python Control Structures</a:t>
            </a:r>
            <a:endParaRPr b="1" sz="4000">
              <a:solidFill>
                <a:srgbClr val="005064"/>
              </a:solidFill>
              <a:latin typeface="Arial"/>
              <a:ea typeface="Arial"/>
              <a:cs typeface="Arial"/>
              <a:sym typeface="Arial"/>
            </a:endParaRPr>
          </a:p>
        </p:txBody>
      </p:sp>
      <p:sp>
        <p:nvSpPr>
          <p:cNvPr id="167" name="Google Shape;167;p7"/>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1: Tổng quan Python</a:t>
            </a:r>
            <a:endParaRPr sz="1800">
              <a:solidFill>
                <a:schemeClr val="lt1"/>
              </a:solidFill>
              <a:latin typeface="Times New Roman"/>
              <a:ea typeface="Times New Roman"/>
              <a:cs typeface="Times New Roman"/>
              <a:sym typeface="Times New Roman"/>
            </a:endParaRPr>
          </a:p>
        </p:txBody>
      </p:sp>
      <p:sp>
        <p:nvSpPr>
          <p:cNvPr id="168" name="Google Shape;168;p7"/>
          <p:cNvSpPr/>
          <p:nvPr/>
        </p:nvSpPr>
        <p:spPr>
          <a:xfrm>
            <a:off x="505783" y="1237007"/>
            <a:ext cx="11028218" cy="53553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55A11"/>
                </a:solidFill>
                <a:latin typeface="Calibri"/>
                <a:ea typeface="Calibri"/>
                <a:cs typeface="Calibri"/>
                <a:sym typeface="Calibri"/>
              </a:rPr>
              <a:t>BÀI 1: TỔNG QUAN PYTHON</a:t>
            </a:r>
            <a:endParaRPr b="1" sz="2400">
              <a:solidFill>
                <a:srgbClr val="C55A1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7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3" name="Google Shape;1453;p7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4" name="Google Shape;1454;p7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455" name="Google Shape;1455;p7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6" name="Google Shape;1456;p7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57" name="Google Shape;1457;p7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458" name="Google Shape;1458;p7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59" name="Google Shape;1459;p7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460" name="Google Shape;1460;p7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461" name="Google Shape;1461;p70"/>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462" name="Google Shape;1462;p70"/>
          <p:cNvSpPr/>
          <p:nvPr/>
        </p:nvSpPr>
        <p:spPr>
          <a:xfrm>
            <a:off x="966384" y="1114570"/>
            <a:ext cx="6921469" cy="49475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BÀI 4. FILE INPUT/ OUTPUT</a:t>
            </a:r>
            <a:endParaRPr b="1" sz="2400">
              <a:solidFill>
                <a:srgbClr val="C00000"/>
              </a:solidFill>
              <a:latin typeface="Arial"/>
              <a:ea typeface="Arial"/>
              <a:cs typeface="Arial"/>
              <a:sym typeface="Arial"/>
            </a:endParaRPr>
          </a:p>
        </p:txBody>
      </p:sp>
      <p:sp>
        <p:nvSpPr>
          <p:cNvPr id="1463" name="Google Shape;1463;p70"/>
          <p:cNvSpPr/>
          <p:nvPr/>
        </p:nvSpPr>
        <p:spPr>
          <a:xfrm>
            <a:off x="1681733" y="1974271"/>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File Open/ Close</a:t>
            </a:r>
            <a:endParaRPr b="1" sz="2400">
              <a:solidFill>
                <a:srgbClr val="005064"/>
              </a:solidFill>
              <a:latin typeface="Arial"/>
              <a:ea typeface="Arial"/>
              <a:cs typeface="Arial"/>
              <a:sym typeface="Arial"/>
            </a:endParaRPr>
          </a:p>
        </p:txBody>
      </p:sp>
      <p:sp>
        <p:nvSpPr>
          <p:cNvPr id="1464" name="Google Shape;1464;p70"/>
          <p:cNvSpPr/>
          <p:nvPr/>
        </p:nvSpPr>
        <p:spPr>
          <a:xfrm>
            <a:off x="1681733" y="2728799"/>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Write data to file</a:t>
            </a:r>
            <a:endParaRPr b="1" sz="2400">
              <a:solidFill>
                <a:srgbClr val="005064"/>
              </a:solidFill>
              <a:latin typeface="Arial"/>
              <a:ea typeface="Arial"/>
              <a:cs typeface="Arial"/>
              <a:sym typeface="Arial"/>
            </a:endParaRPr>
          </a:p>
        </p:txBody>
      </p:sp>
      <p:sp>
        <p:nvSpPr>
          <p:cNvPr id="1465" name="Google Shape;1465;p70"/>
          <p:cNvSpPr/>
          <p:nvPr/>
        </p:nvSpPr>
        <p:spPr>
          <a:xfrm>
            <a:off x="1681733" y="3424081"/>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Read data from file</a:t>
            </a:r>
            <a:endParaRPr b="1" sz="2400">
              <a:solidFill>
                <a:srgbClr val="005064"/>
              </a:solidFill>
              <a:latin typeface="Arial"/>
              <a:ea typeface="Arial"/>
              <a:cs typeface="Arial"/>
              <a:sym typeface="Arial"/>
            </a:endParaRPr>
          </a:p>
        </p:txBody>
      </p:sp>
      <p:sp>
        <p:nvSpPr>
          <p:cNvPr id="1466" name="Google Shape;1466;p70"/>
          <p:cNvSpPr/>
          <p:nvPr/>
        </p:nvSpPr>
        <p:spPr>
          <a:xfrm>
            <a:off x="1681733" y="4154789"/>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Directory</a:t>
            </a:r>
            <a:endParaRPr b="1" sz="2400">
              <a:solidFill>
                <a:srgbClr val="005064"/>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7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2" name="Google Shape;1472;p7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3" name="Google Shape;1473;p7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474" name="Google Shape;1474;p7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5" name="Google Shape;1475;p7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76" name="Google Shape;1476;p7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477" name="Google Shape;1477;p7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78" name="Google Shape;1478;p7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479" name="Google Shape;1479;p7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480" name="Google Shape;1480;p71"/>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481" name="Google Shape;1481;p71"/>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005064"/>
                </a:solidFill>
                <a:latin typeface="Arial"/>
                <a:ea typeface="Arial"/>
                <a:cs typeface="Arial"/>
                <a:sym typeface="Arial"/>
              </a:rPr>
              <a:t>Mở một file</a:t>
            </a:r>
            <a:endParaRPr b="1" sz="2400">
              <a:solidFill>
                <a:srgbClr val="005064"/>
              </a:solidFill>
              <a:latin typeface="Arial"/>
              <a:ea typeface="Arial"/>
              <a:cs typeface="Arial"/>
              <a:sym typeface="Arial"/>
            </a:endParaRPr>
          </a:p>
        </p:txBody>
      </p:sp>
      <p:sp>
        <p:nvSpPr>
          <p:cNvPr id="1482" name="Google Shape;1482;p71"/>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4</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FF0000"/>
                </a:solidFill>
                <a:latin typeface="Arial"/>
                <a:ea typeface="Arial"/>
                <a:cs typeface="Arial"/>
                <a:sym typeface="Arial"/>
              </a:rPr>
              <a:t>Open/ close</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Write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Read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Directory</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483" name="Google Shape;1483;p71"/>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File Open/ Close</a:t>
            </a:r>
            <a:endParaRPr/>
          </a:p>
        </p:txBody>
      </p:sp>
      <p:sp>
        <p:nvSpPr>
          <p:cNvPr id="1484" name="Google Shape;1484;p71"/>
          <p:cNvSpPr/>
          <p:nvPr/>
        </p:nvSpPr>
        <p:spPr>
          <a:xfrm>
            <a:off x="3245450" y="1433023"/>
            <a:ext cx="7141800" cy="904800"/>
          </a:xfrm>
          <a:prstGeom prst="rect">
            <a:avLst/>
          </a:prstGeom>
          <a:solidFill>
            <a:srgbClr val="383B40"/>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D3D3D3"/>
              </a:buClr>
              <a:buSzPts val="2800"/>
              <a:buFont typeface="Oi"/>
              <a:buNone/>
            </a:pPr>
            <a:r>
              <a:rPr i="0" lang="en-US" sz="2800" u="none" cap="none" strike="noStrike">
                <a:solidFill>
                  <a:srgbClr val="D3D3D3"/>
                </a:solidFill>
              </a:rPr>
              <a:t>f = open(</a:t>
            </a:r>
            <a:r>
              <a:rPr lang="en-US" sz="2800">
                <a:solidFill>
                  <a:srgbClr val="98C379"/>
                </a:solidFill>
              </a:rPr>
              <a:t>〈filename〉, [mode], [encoding]</a:t>
            </a:r>
            <a:r>
              <a:rPr i="0" lang="en-US" sz="2800" u="none" cap="none" strike="noStrike">
                <a:solidFill>
                  <a:srgbClr val="D3D3D3"/>
                </a:solidFill>
              </a:rPr>
              <a:t>)</a:t>
            </a:r>
            <a:r>
              <a:rPr i="0" lang="en-US" sz="2800" u="none" cap="none" strike="noStrike">
                <a:solidFill>
                  <a:schemeClr val="dk1"/>
                </a:solidFill>
              </a:rPr>
              <a:t> </a:t>
            </a:r>
            <a:endParaRPr i="0" sz="2800" u="none" cap="none" strike="noStrike">
              <a:solidFill>
                <a:schemeClr val="dk1"/>
              </a:solidFill>
            </a:endParaRPr>
          </a:p>
        </p:txBody>
      </p:sp>
      <p:sp>
        <p:nvSpPr>
          <p:cNvPr id="1485" name="Google Shape;1485;p71"/>
          <p:cNvSpPr/>
          <p:nvPr/>
        </p:nvSpPr>
        <p:spPr>
          <a:xfrm>
            <a:off x="2677224" y="2769767"/>
            <a:ext cx="8278422" cy="1292662"/>
          </a:xfrm>
          <a:prstGeom prst="rect">
            <a:avLst/>
          </a:prstGeom>
          <a:noFill/>
          <a:ln>
            <a:noFill/>
          </a:ln>
        </p:spPr>
        <p:txBody>
          <a:bodyPr anchorCtr="0" anchor="ctr" bIns="0" lIns="0" spcFirstLastPara="1" rIns="0" wrap="square" tIns="0">
            <a:spAutoFit/>
          </a:bodyPr>
          <a:lstStyle/>
          <a:p>
            <a:pPr indent="0" lvl="0" marL="0" marR="0" rtl="0" algn="just">
              <a:spcBef>
                <a:spcPts val="0"/>
              </a:spcBef>
              <a:spcAft>
                <a:spcPts val="0"/>
              </a:spcAft>
              <a:buNone/>
            </a:pPr>
            <a:r>
              <a:rPr b="1" lang="en-US" sz="2800">
                <a:solidFill>
                  <a:srgbClr val="00B050"/>
                </a:solidFill>
              </a:rPr>
              <a:t>〈filename〉 </a:t>
            </a:r>
            <a:r>
              <a:rPr lang="en-US" sz="2800">
                <a:solidFill>
                  <a:srgbClr val="005064"/>
                </a:solidFill>
              </a:rPr>
              <a:t>	: 	Có thể chứa đường dẫn</a:t>
            </a:r>
            <a:endParaRPr/>
          </a:p>
          <a:p>
            <a:pPr indent="0" lvl="0" marL="0" marR="0" rtl="0" algn="just">
              <a:lnSpc>
                <a:spcPct val="100000"/>
              </a:lnSpc>
              <a:spcBef>
                <a:spcPts val="0"/>
              </a:spcBef>
              <a:spcAft>
                <a:spcPts val="0"/>
              </a:spcAft>
              <a:buClr>
                <a:srgbClr val="00B050"/>
              </a:buClr>
              <a:buSzPts val="2800"/>
              <a:buFont typeface="Courier New"/>
              <a:buNone/>
            </a:pPr>
            <a:r>
              <a:rPr b="1" lang="en-US" sz="2800">
                <a:solidFill>
                  <a:srgbClr val="00B050"/>
                </a:solidFill>
              </a:rPr>
              <a:t>[mode]   </a:t>
            </a:r>
            <a:r>
              <a:rPr lang="en-US" sz="2800">
                <a:solidFill>
                  <a:srgbClr val="005064"/>
                </a:solidFill>
              </a:rPr>
              <a:t>	: 	r, w, a, mặc định là r</a:t>
            </a:r>
            <a:endParaRPr/>
          </a:p>
          <a:p>
            <a:pPr indent="0" lvl="0" marL="0" marR="0" rtl="0" algn="just">
              <a:lnSpc>
                <a:spcPct val="100000"/>
              </a:lnSpc>
              <a:spcBef>
                <a:spcPts val="0"/>
              </a:spcBef>
              <a:spcAft>
                <a:spcPts val="0"/>
              </a:spcAft>
              <a:buClr>
                <a:srgbClr val="00B050"/>
              </a:buClr>
              <a:buSzPts val="2800"/>
              <a:buFont typeface="Courier New"/>
              <a:buNone/>
            </a:pPr>
            <a:r>
              <a:rPr b="1" lang="en-US" sz="2800">
                <a:solidFill>
                  <a:srgbClr val="00B050"/>
                </a:solidFill>
              </a:rPr>
              <a:t>[encoding] </a:t>
            </a:r>
            <a:r>
              <a:rPr b="1" lang="en-US" sz="2800">
                <a:solidFill>
                  <a:srgbClr val="005064"/>
                </a:solidFill>
              </a:rPr>
              <a:t>	</a:t>
            </a:r>
            <a:r>
              <a:rPr lang="en-US" sz="2800">
                <a:solidFill>
                  <a:srgbClr val="005064"/>
                </a:solidFill>
              </a:rPr>
              <a:t>:	‘utf-8’</a:t>
            </a:r>
            <a:endParaRPr i="0" sz="2800" u="none" cap="none" strike="noStrike">
              <a:solidFill>
                <a:srgbClr val="005064"/>
              </a:solidFill>
            </a:endParaRPr>
          </a:p>
        </p:txBody>
      </p:sp>
      <p:sp>
        <p:nvSpPr>
          <p:cNvPr id="1486" name="Google Shape;1486;p71"/>
          <p:cNvSpPr/>
          <p:nvPr/>
        </p:nvSpPr>
        <p:spPr>
          <a:xfrm>
            <a:off x="3027379" y="4441025"/>
            <a:ext cx="8187099" cy="4308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B050"/>
              </a:buClr>
              <a:buSzPts val="2800"/>
              <a:buFont typeface="Oi"/>
              <a:buNone/>
            </a:pPr>
            <a:r>
              <a:rPr i="0" lang="en-US" sz="2800" u="none" cap="none" strike="noStrike">
                <a:solidFill>
                  <a:srgbClr val="00B050"/>
                </a:solidFill>
              </a:rPr>
              <a:t>f = open("test.txt", mode='r', encoding='utf-8') </a:t>
            </a:r>
            <a:endParaRPr i="0" sz="2800" u="none" cap="none" strike="noStrike">
              <a:solidFill>
                <a:srgbClr val="00B050"/>
              </a:solidFill>
            </a:endParaRPr>
          </a:p>
        </p:txBody>
      </p:sp>
      <p:sp>
        <p:nvSpPr>
          <p:cNvPr id="1487" name="Google Shape;1487;p71"/>
          <p:cNvSpPr/>
          <p:nvPr/>
        </p:nvSpPr>
        <p:spPr>
          <a:xfrm>
            <a:off x="2410237" y="5173433"/>
            <a:ext cx="6921469" cy="49475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005064"/>
                </a:solidFill>
                <a:latin typeface="Arial"/>
                <a:ea typeface="Arial"/>
                <a:cs typeface="Arial"/>
                <a:sym typeface="Arial"/>
              </a:rPr>
              <a:t>Đóng file</a:t>
            </a:r>
            <a:endParaRPr b="1" sz="2400">
              <a:solidFill>
                <a:srgbClr val="005064"/>
              </a:solidFill>
              <a:latin typeface="Arial"/>
              <a:ea typeface="Arial"/>
              <a:cs typeface="Arial"/>
              <a:sym typeface="Arial"/>
            </a:endParaRPr>
          </a:p>
        </p:txBody>
      </p:sp>
      <p:sp>
        <p:nvSpPr>
          <p:cNvPr id="1488" name="Google Shape;1488;p71"/>
          <p:cNvSpPr/>
          <p:nvPr/>
        </p:nvSpPr>
        <p:spPr>
          <a:xfrm>
            <a:off x="5571165" y="5546152"/>
            <a:ext cx="2499917" cy="430887"/>
          </a:xfrm>
          <a:prstGeom prst="rect">
            <a:avLst/>
          </a:prstGeom>
          <a:solidFill>
            <a:srgbClr val="383B40"/>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D3D3D3"/>
              </a:buClr>
              <a:buSzPts val="2800"/>
              <a:buFont typeface="Oi"/>
              <a:buNone/>
            </a:pPr>
            <a:r>
              <a:rPr i="0" lang="en-US" sz="2800" u="none" cap="none" strike="noStrike">
                <a:solidFill>
                  <a:srgbClr val="D3D3D3"/>
                </a:solidFill>
              </a:rPr>
              <a:t>f .close()</a:t>
            </a:r>
            <a:endParaRPr i="0" sz="2800" u="none" cap="none" strike="noStrike">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7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4" name="Google Shape;1494;p7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5" name="Google Shape;1495;p7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496" name="Google Shape;1496;p7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7" name="Google Shape;1497;p7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98" name="Google Shape;1498;p7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499" name="Google Shape;1499;p7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00" name="Google Shape;1500;p7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501" name="Google Shape;1501;p7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502" name="Google Shape;1502;p72"/>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503" name="Google Shape;1503;p72"/>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Ghi dữ liệu vào file</a:t>
            </a:r>
            <a:endParaRPr b="1" sz="2400">
              <a:solidFill>
                <a:srgbClr val="005064"/>
              </a:solidFill>
              <a:latin typeface="Arial"/>
              <a:ea typeface="Arial"/>
              <a:cs typeface="Arial"/>
              <a:sym typeface="Arial"/>
            </a:endParaRPr>
          </a:p>
        </p:txBody>
      </p:sp>
      <p:sp>
        <p:nvSpPr>
          <p:cNvPr id="1504" name="Google Shape;1504;p72"/>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4</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Open/ close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Write data</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Read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Directory</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505" name="Google Shape;1505;p72"/>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Write data to file</a:t>
            </a:r>
            <a:endParaRPr/>
          </a:p>
        </p:txBody>
      </p:sp>
      <p:sp>
        <p:nvSpPr>
          <p:cNvPr id="1506" name="Google Shape;1506;p72"/>
          <p:cNvSpPr/>
          <p:nvPr/>
        </p:nvSpPr>
        <p:spPr>
          <a:xfrm>
            <a:off x="2681912" y="1895332"/>
            <a:ext cx="8278422" cy="43088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Mở file để ghi: [mode]=</a:t>
            </a:r>
            <a:r>
              <a:rPr lang="en-US" sz="2800">
                <a:solidFill>
                  <a:srgbClr val="005064"/>
                </a:solidFill>
                <a:latin typeface="Oi"/>
                <a:ea typeface="Oi"/>
                <a:cs typeface="Oi"/>
                <a:sym typeface="Oi"/>
              </a:rPr>
              <a:t> </a:t>
            </a:r>
            <a:r>
              <a:rPr lang="en-US" sz="2800">
                <a:solidFill>
                  <a:srgbClr val="005064"/>
                </a:solidFill>
                <a:latin typeface="Calibri"/>
                <a:ea typeface="Calibri"/>
                <a:cs typeface="Calibri"/>
                <a:sym typeface="Calibri"/>
              </a:rPr>
              <a:t>w hoặc  a</a:t>
            </a:r>
            <a:endParaRPr i="0" sz="2800" u="none" cap="none" strike="noStrike">
              <a:solidFill>
                <a:srgbClr val="005064"/>
              </a:solidFill>
              <a:latin typeface="Calibri"/>
              <a:ea typeface="Calibri"/>
              <a:cs typeface="Calibri"/>
              <a:sym typeface="Calibri"/>
            </a:endParaRPr>
          </a:p>
        </p:txBody>
      </p:sp>
      <p:sp>
        <p:nvSpPr>
          <p:cNvPr id="1507" name="Google Shape;1507;p72"/>
          <p:cNvSpPr/>
          <p:nvPr/>
        </p:nvSpPr>
        <p:spPr>
          <a:xfrm>
            <a:off x="3060021" y="5181527"/>
            <a:ext cx="3875371" cy="369332"/>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5064"/>
              </a:buClr>
              <a:buSzPts val="2400"/>
              <a:buFont typeface="Arial"/>
              <a:buNone/>
            </a:pPr>
            <a:r>
              <a:rPr b="1" i="0" lang="en-US" sz="2400" u="none" cap="none" strike="noStrike">
                <a:solidFill>
                  <a:srgbClr val="005064"/>
                </a:solidFill>
                <a:latin typeface="Arial"/>
                <a:ea typeface="Arial"/>
                <a:cs typeface="Arial"/>
                <a:sym typeface="Arial"/>
              </a:rPr>
              <a:t>VD:     f.write("my first file\n") </a:t>
            </a:r>
            <a:endParaRPr/>
          </a:p>
        </p:txBody>
      </p:sp>
      <p:sp>
        <p:nvSpPr>
          <p:cNvPr id="1508" name="Google Shape;1508;p72"/>
          <p:cNvSpPr/>
          <p:nvPr/>
        </p:nvSpPr>
        <p:spPr>
          <a:xfrm>
            <a:off x="4158314" y="3534455"/>
            <a:ext cx="3875371" cy="430887"/>
          </a:xfrm>
          <a:prstGeom prst="rect">
            <a:avLst/>
          </a:prstGeom>
          <a:solidFill>
            <a:srgbClr val="383B40"/>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D3D3D3"/>
              </a:buClr>
              <a:buSzPts val="2800"/>
              <a:buFont typeface="Arial"/>
              <a:buNone/>
            </a:pPr>
            <a:r>
              <a:rPr b="1" lang="en-US" sz="2800">
                <a:solidFill>
                  <a:srgbClr val="D3D3D3"/>
                </a:solidFill>
                <a:latin typeface="Arial"/>
                <a:ea typeface="Arial"/>
                <a:cs typeface="Arial"/>
                <a:sym typeface="Arial"/>
              </a:rPr>
              <a:t>f</a:t>
            </a:r>
            <a:r>
              <a:rPr b="1" i="0" lang="en-US" sz="2800" u="none" cap="none" strike="noStrike">
                <a:solidFill>
                  <a:srgbClr val="D3D3D3"/>
                </a:solidFill>
                <a:latin typeface="Arial"/>
                <a:ea typeface="Arial"/>
                <a:cs typeface="Arial"/>
                <a:sym typeface="Arial"/>
              </a:rPr>
              <a:t>.write(</a:t>
            </a:r>
            <a:r>
              <a:rPr b="1" lang="en-US" sz="2800">
                <a:solidFill>
                  <a:srgbClr val="98C379"/>
                </a:solidFill>
                <a:latin typeface="Arial"/>
                <a:ea typeface="Arial"/>
                <a:cs typeface="Arial"/>
                <a:sym typeface="Arial"/>
              </a:rPr>
              <a:t>〈Dữ_Liệu〉</a:t>
            </a:r>
            <a:r>
              <a:rPr b="1" i="0" lang="en-US" sz="2800" u="none" cap="none" strike="noStrike">
                <a:solidFill>
                  <a:srgbClr val="D3D3D3"/>
                </a:solidFill>
                <a:latin typeface="Arial"/>
                <a:ea typeface="Arial"/>
                <a:cs typeface="Arial"/>
                <a:sym typeface="Arial"/>
              </a:rPr>
              <a:t>)</a:t>
            </a:r>
            <a:r>
              <a:rPr b="1" i="0" lang="en-US" sz="2800" u="none" cap="none" strike="noStrike">
                <a:solidFill>
                  <a:schemeClr val="dk1"/>
                </a:solidFill>
                <a:latin typeface="Arial"/>
                <a:ea typeface="Arial"/>
                <a:cs typeface="Arial"/>
                <a:sym typeface="Arial"/>
              </a:rPr>
              <a:t> </a:t>
            </a:r>
            <a:endParaRPr/>
          </a:p>
        </p:txBody>
      </p:sp>
      <p:sp>
        <p:nvSpPr>
          <p:cNvPr id="1509" name="Google Shape;1509;p72"/>
          <p:cNvSpPr/>
          <p:nvPr/>
        </p:nvSpPr>
        <p:spPr>
          <a:xfrm>
            <a:off x="2681912" y="2791091"/>
            <a:ext cx="8278500" cy="430800"/>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Ghi file:</a:t>
            </a:r>
            <a:endParaRPr b="0" i="0" sz="2800" u="none" cap="none" strike="noStrike">
              <a:solidFill>
                <a:srgbClr val="005064"/>
              </a:solidFill>
              <a:latin typeface="Arial"/>
              <a:ea typeface="Arial"/>
              <a:cs typeface="Arial"/>
              <a:sym typeface="Arial"/>
            </a:endParaRPr>
          </a:p>
        </p:txBody>
      </p:sp>
      <p:sp>
        <p:nvSpPr>
          <p:cNvPr id="1510" name="Google Shape;1510;p72"/>
          <p:cNvSpPr/>
          <p:nvPr/>
        </p:nvSpPr>
        <p:spPr>
          <a:xfrm>
            <a:off x="4158314" y="4388768"/>
            <a:ext cx="450236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B050"/>
                </a:solidFill>
                <a:latin typeface="Arial"/>
                <a:ea typeface="Arial"/>
                <a:cs typeface="Arial"/>
                <a:sym typeface="Arial"/>
              </a:rPr>
              <a:t>〈Dữ_Liệu〉: Cần có kiểu văn bản</a:t>
            </a:r>
            <a:endParaRPr b="1" i="0" sz="2400" u="none" cap="none" strike="noStrike">
              <a:solidFill>
                <a:srgbClr val="00B05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7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6" name="Google Shape;1516;p7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7" name="Google Shape;1517;p7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518" name="Google Shape;1518;p7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9" name="Google Shape;1519;p7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20" name="Google Shape;1520;p7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521" name="Google Shape;1521;p7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22" name="Google Shape;1522;p7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523" name="Google Shape;1523;p7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524" name="Google Shape;1524;p73"/>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525" name="Google Shape;1525;p73"/>
          <p:cNvSpPr/>
          <p:nvPr/>
        </p:nvSpPr>
        <p:spPr>
          <a:xfrm>
            <a:off x="2228864" y="1099060"/>
            <a:ext cx="6921469"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4.1</a:t>
            </a:r>
            <a:endParaRPr b="1" sz="2400">
              <a:solidFill>
                <a:srgbClr val="C00000"/>
              </a:solidFill>
              <a:latin typeface="Arial"/>
              <a:ea typeface="Arial"/>
              <a:cs typeface="Arial"/>
              <a:sym typeface="Arial"/>
            </a:endParaRPr>
          </a:p>
        </p:txBody>
      </p:sp>
      <p:sp>
        <p:nvSpPr>
          <p:cNvPr id="1526" name="Google Shape;1526;p73"/>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4</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Open/ close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Write data</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Read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Directory</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527" name="Google Shape;1527;p73"/>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Write data to file</a:t>
            </a:r>
            <a:endParaRPr/>
          </a:p>
        </p:txBody>
      </p:sp>
      <p:sp>
        <p:nvSpPr>
          <p:cNvPr id="1528" name="Google Shape;1528;p73"/>
          <p:cNvSpPr/>
          <p:nvPr/>
        </p:nvSpPr>
        <p:spPr>
          <a:xfrm>
            <a:off x="2538221" y="2021131"/>
            <a:ext cx="8278422" cy="129266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Arial"/>
              <a:buChar char="•"/>
            </a:pPr>
            <a:r>
              <a:rPr b="1" lang="en-US" sz="2800">
                <a:solidFill>
                  <a:srgbClr val="005064"/>
                </a:solidFill>
                <a:latin typeface="Courier New"/>
                <a:ea typeface="Courier New"/>
                <a:cs typeface="Courier New"/>
                <a:sym typeface="Courier New"/>
              </a:rPr>
              <a:t>Nhập một mảng a gồm n phần tử nguyên từ bàn phím. Ghi dữ liệu của a vào tệp.</a:t>
            </a:r>
            <a:endParaRPr b="0" i="0" sz="2800" u="none" cap="none" strike="noStrike">
              <a:solidFill>
                <a:srgbClr val="005064"/>
              </a:solidFill>
              <a:latin typeface="Arial"/>
              <a:ea typeface="Arial"/>
              <a:cs typeface="Arial"/>
              <a:sym typeface="Arial"/>
            </a:endParaRPr>
          </a:p>
        </p:txBody>
      </p:sp>
      <p:sp>
        <p:nvSpPr>
          <p:cNvPr id="1529" name="Google Shape;1529;p73"/>
          <p:cNvSpPr/>
          <p:nvPr/>
        </p:nvSpPr>
        <p:spPr>
          <a:xfrm>
            <a:off x="2538221" y="3842014"/>
            <a:ext cx="8278422" cy="129266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Arial"/>
              <a:buChar char="•"/>
            </a:pPr>
            <a:r>
              <a:rPr b="1" lang="en-US" sz="2800">
                <a:solidFill>
                  <a:srgbClr val="005064"/>
                </a:solidFill>
                <a:latin typeface="Courier New"/>
                <a:ea typeface="Courier New"/>
                <a:cs typeface="Courier New"/>
                <a:sym typeface="Courier New"/>
              </a:rPr>
              <a:t>Nhập một ma trận b(nxm) gồm các phần tử thực từ bàn phím. Ghi dữ liệu của b vào tệp.</a:t>
            </a:r>
            <a:endParaRPr b="0" i="0" sz="2800" u="none" cap="none" strike="noStrike">
              <a:solidFill>
                <a:srgbClr val="005064"/>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7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5" name="Google Shape;1535;p7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6" name="Google Shape;1536;p7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537" name="Google Shape;1537;p7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8" name="Google Shape;1538;p7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39" name="Google Shape;1539;p7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540" name="Google Shape;1540;p7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41" name="Google Shape;1541;p7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542" name="Google Shape;1542;p7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543" name="Google Shape;1543;p74"/>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544" name="Google Shape;1544;p74"/>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Đọc dữ liệu từ file</a:t>
            </a:r>
            <a:endParaRPr b="1" sz="2400">
              <a:solidFill>
                <a:srgbClr val="005064"/>
              </a:solidFill>
              <a:latin typeface="Arial"/>
              <a:ea typeface="Arial"/>
              <a:cs typeface="Arial"/>
              <a:sym typeface="Arial"/>
            </a:endParaRPr>
          </a:p>
        </p:txBody>
      </p:sp>
      <p:sp>
        <p:nvSpPr>
          <p:cNvPr id="1545" name="Google Shape;1545;p74"/>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4</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Open/ close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Write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b="1" lang="en-US" sz="2400">
                <a:solidFill>
                  <a:srgbClr val="FF0000"/>
                </a:solidFill>
                <a:latin typeface="Arial"/>
                <a:ea typeface="Arial"/>
                <a:cs typeface="Arial"/>
                <a:sym typeface="Arial"/>
              </a:rPr>
              <a:t>Read data</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Directory</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546" name="Google Shape;1546;p74"/>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Read data from file</a:t>
            </a:r>
            <a:endParaRPr/>
          </a:p>
        </p:txBody>
      </p:sp>
      <p:sp>
        <p:nvSpPr>
          <p:cNvPr id="1547" name="Google Shape;1547;p74"/>
          <p:cNvSpPr/>
          <p:nvPr/>
        </p:nvSpPr>
        <p:spPr>
          <a:xfrm>
            <a:off x="2681912" y="1895332"/>
            <a:ext cx="8278422" cy="43088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Mở file để đọc: [mode]=</a:t>
            </a:r>
            <a:r>
              <a:rPr lang="en-US" sz="2800">
                <a:solidFill>
                  <a:srgbClr val="005064"/>
                </a:solidFill>
                <a:latin typeface="Oi"/>
                <a:ea typeface="Oi"/>
                <a:cs typeface="Oi"/>
                <a:sym typeface="Oi"/>
              </a:rPr>
              <a:t> </a:t>
            </a:r>
            <a:r>
              <a:rPr lang="en-US" sz="2800">
                <a:solidFill>
                  <a:srgbClr val="005064"/>
                </a:solidFill>
              </a:rPr>
              <a:t>r hoặc mặc định</a:t>
            </a:r>
            <a:endParaRPr i="0" sz="2800" u="none" cap="none" strike="noStrike">
              <a:solidFill>
                <a:srgbClr val="005064"/>
              </a:solidFill>
            </a:endParaRPr>
          </a:p>
        </p:txBody>
      </p:sp>
      <p:sp>
        <p:nvSpPr>
          <p:cNvPr id="1548" name="Google Shape;1548;p74"/>
          <p:cNvSpPr/>
          <p:nvPr/>
        </p:nvSpPr>
        <p:spPr>
          <a:xfrm>
            <a:off x="2681909" y="2515135"/>
            <a:ext cx="8944031" cy="43088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Con trỏ tệp: trỏ tới vị trí đang đọc</a:t>
            </a:r>
            <a:endParaRPr b="0" i="0" sz="2800" u="none" cap="none" strike="noStrike">
              <a:solidFill>
                <a:srgbClr val="005064"/>
              </a:solidFill>
              <a:latin typeface="Arial"/>
              <a:ea typeface="Arial"/>
              <a:cs typeface="Arial"/>
              <a:sym typeface="Arial"/>
            </a:endParaRPr>
          </a:p>
        </p:txBody>
      </p:sp>
      <p:sp>
        <p:nvSpPr>
          <p:cNvPr id="1549" name="Google Shape;1549;p74"/>
          <p:cNvSpPr/>
          <p:nvPr/>
        </p:nvSpPr>
        <p:spPr>
          <a:xfrm>
            <a:off x="2681909" y="3116875"/>
            <a:ext cx="8944031" cy="369332"/>
          </a:xfrm>
          <a:prstGeom prst="rect">
            <a:avLst/>
          </a:prstGeom>
          <a:noFill/>
          <a:ln>
            <a:noFill/>
          </a:ln>
        </p:spPr>
        <p:txBody>
          <a:bodyPr anchorCtr="0" anchor="ctr" bIns="0" lIns="0" spcFirstLastPara="1" rIns="0" wrap="square" tIns="0">
            <a:spAutoFit/>
          </a:bodyPr>
          <a:lstStyle/>
          <a:p>
            <a:pPr indent="0" lvl="0" marL="0" marR="0" rtl="0" algn="just">
              <a:spcBef>
                <a:spcPts val="0"/>
              </a:spcBef>
              <a:spcAft>
                <a:spcPts val="0"/>
              </a:spcAft>
              <a:buNone/>
            </a:pPr>
            <a:r>
              <a:rPr b="0" i="0" lang="en-US" sz="2400" u="none" cap="none" strike="noStrike">
                <a:solidFill>
                  <a:srgbClr val="00B050"/>
                </a:solidFill>
                <a:latin typeface="Arial"/>
                <a:ea typeface="Arial"/>
                <a:cs typeface="Arial"/>
                <a:sym typeface="Arial"/>
              </a:rPr>
              <a:t>Kiểm</a:t>
            </a:r>
            <a:r>
              <a:rPr b="0" i="0" lang="en-US" sz="2400" u="none" cap="none" strike="noStrike">
                <a:solidFill>
                  <a:srgbClr val="00B050"/>
                </a:solidFill>
                <a:latin typeface="Arial"/>
                <a:ea typeface="Arial"/>
                <a:cs typeface="Arial"/>
                <a:sym typeface="Arial"/>
              </a:rPr>
              <a:t> tra vị trí con trỏ tệp:			</a:t>
            </a:r>
            <a:r>
              <a:rPr b="0" i="0" lang="en-US" sz="2400" u="none" cap="none" strike="noStrike">
                <a:solidFill>
                  <a:srgbClr val="00B050"/>
                </a:solidFill>
                <a:latin typeface="Arial"/>
                <a:ea typeface="Arial"/>
                <a:cs typeface="Arial"/>
                <a:sym typeface="Arial"/>
              </a:rPr>
              <a:t>f.tell()</a:t>
            </a:r>
            <a:endParaRPr/>
          </a:p>
        </p:txBody>
      </p:sp>
      <p:sp>
        <p:nvSpPr>
          <p:cNvPr id="1550" name="Google Shape;1550;p74"/>
          <p:cNvSpPr/>
          <p:nvPr/>
        </p:nvSpPr>
        <p:spPr>
          <a:xfrm>
            <a:off x="2681909" y="3713722"/>
            <a:ext cx="8944031" cy="369332"/>
          </a:xfrm>
          <a:prstGeom prst="rect">
            <a:avLst/>
          </a:prstGeom>
          <a:noFill/>
          <a:ln>
            <a:noFill/>
          </a:ln>
        </p:spPr>
        <p:txBody>
          <a:bodyPr anchorCtr="0" anchor="ctr" bIns="0" lIns="0" spcFirstLastPara="1" rIns="0" wrap="square" tIns="0">
            <a:spAutoFit/>
          </a:bodyPr>
          <a:lstStyle/>
          <a:p>
            <a:pPr indent="0" lvl="0" marL="0" marR="0" rtl="0" algn="just">
              <a:spcBef>
                <a:spcPts val="0"/>
              </a:spcBef>
              <a:spcAft>
                <a:spcPts val="0"/>
              </a:spcAft>
              <a:buNone/>
            </a:pPr>
            <a:r>
              <a:rPr b="0" i="0" lang="en-US" sz="2400" u="none" cap="none" strike="noStrike">
                <a:solidFill>
                  <a:srgbClr val="00B050"/>
                </a:solidFill>
                <a:latin typeface="Arial"/>
                <a:ea typeface="Arial"/>
                <a:cs typeface="Arial"/>
                <a:sym typeface="Arial"/>
              </a:rPr>
              <a:t>Di chuyển</a:t>
            </a:r>
            <a:r>
              <a:rPr b="0" i="0" lang="en-US" sz="2400" u="none" cap="none" strike="noStrike">
                <a:solidFill>
                  <a:srgbClr val="00B050"/>
                </a:solidFill>
                <a:latin typeface="Arial"/>
                <a:ea typeface="Arial"/>
                <a:cs typeface="Arial"/>
                <a:sym typeface="Arial"/>
              </a:rPr>
              <a:t> con trỏ tệp:			</a:t>
            </a:r>
            <a:r>
              <a:rPr b="0" i="0" lang="en-US" sz="2400" u="none" cap="none" strike="noStrike">
                <a:solidFill>
                  <a:srgbClr val="00B050"/>
                </a:solidFill>
                <a:latin typeface="Arial"/>
                <a:ea typeface="Arial"/>
                <a:cs typeface="Arial"/>
                <a:sym typeface="Arial"/>
              </a:rPr>
              <a:t>f.seek(〈vị_trí〉)</a:t>
            </a:r>
            <a:endParaRPr/>
          </a:p>
        </p:txBody>
      </p:sp>
      <p:sp>
        <p:nvSpPr>
          <p:cNvPr id="1551" name="Google Shape;1551;p74"/>
          <p:cNvSpPr/>
          <p:nvPr/>
        </p:nvSpPr>
        <p:spPr>
          <a:xfrm>
            <a:off x="2681909" y="4307038"/>
            <a:ext cx="8944031" cy="43088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Phương thức read()</a:t>
            </a:r>
            <a:endParaRPr b="0" i="0" sz="2800" u="none" cap="none" strike="noStrike">
              <a:solidFill>
                <a:srgbClr val="005064"/>
              </a:solidFill>
              <a:latin typeface="Arial"/>
              <a:ea typeface="Arial"/>
              <a:cs typeface="Arial"/>
              <a:sym typeface="Arial"/>
            </a:endParaRPr>
          </a:p>
        </p:txBody>
      </p:sp>
      <p:sp>
        <p:nvSpPr>
          <p:cNvPr id="1552" name="Google Shape;1552;p74"/>
          <p:cNvSpPr/>
          <p:nvPr/>
        </p:nvSpPr>
        <p:spPr>
          <a:xfrm>
            <a:off x="2681908" y="4934980"/>
            <a:ext cx="8944031" cy="369332"/>
          </a:xfrm>
          <a:prstGeom prst="rect">
            <a:avLst/>
          </a:prstGeom>
          <a:noFill/>
          <a:ln>
            <a:noFill/>
          </a:ln>
        </p:spPr>
        <p:txBody>
          <a:bodyPr anchorCtr="0" anchor="ctr" bIns="0" lIns="0" spcFirstLastPara="1" rIns="0" wrap="square" tIns="0">
            <a:spAutoFit/>
          </a:bodyPr>
          <a:lstStyle/>
          <a:p>
            <a:pPr indent="0" lvl="0" marL="0" marR="0" rtl="0" algn="just">
              <a:spcBef>
                <a:spcPts val="0"/>
              </a:spcBef>
              <a:spcAft>
                <a:spcPts val="0"/>
              </a:spcAft>
              <a:buNone/>
            </a:pPr>
            <a:r>
              <a:rPr lang="en-US" sz="2400">
                <a:solidFill>
                  <a:srgbClr val="00B050"/>
                </a:solidFill>
                <a:latin typeface="Arial"/>
                <a:ea typeface="Arial"/>
                <a:cs typeface="Arial"/>
                <a:sym typeface="Arial"/>
              </a:rPr>
              <a:t>Đọc n ký tự</a:t>
            </a:r>
            <a:r>
              <a:rPr b="0" i="0" lang="en-US" sz="2400" u="none" cap="none" strike="noStrike">
                <a:solidFill>
                  <a:srgbClr val="00B050"/>
                </a:solidFill>
                <a:latin typeface="Arial"/>
                <a:ea typeface="Arial"/>
                <a:cs typeface="Arial"/>
                <a:sym typeface="Arial"/>
              </a:rPr>
              <a:t>:					</a:t>
            </a:r>
            <a:r>
              <a:rPr b="0" i="0" lang="en-US" sz="2400" u="none" cap="none" strike="noStrike">
                <a:solidFill>
                  <a:srgbClr val="00B050"/>
                </a:solidFill>
                <a:latin typeface="Arial"/>
                <a:ea typeface="Arial"/>
                <a:cs typeface="Arial"/>
                <a:sym typeface="Arial"/>
              </a:rPr>
              <a:t>f.read(</a:t>
            </a:r>
            <a:r>
              <a:rPr lang="en-US" sz="2400">
                <a:solidFill>
                  <a:srgbClr val="00B050"/>
                </a:solidFill>
                <a:latin typeface="Arial"/>
                <a:ea typeface="Arial"/>
                <a:cs typeface="Arial"/>
                <a:sym typeface="Arial"/>
              </a:rPr>
              <a:t>n</a:t>
            </a:r>
            <a:r>
              <a:rPr b="0" i="0" lang="en-US" sz="2400" u="none" cap="none" strike="noStrike">
                <a:solidFill>
                  <a:srgbClr val="00B050"/>
                </a:solidFill>
                <a:latin typeface="Arial"/>
                <a:ea typeface="Arial"/>
                <a:cs typeface="Arial"/>
                <a:sym typeface="Arial"/>
              </a:rPr>
              <a:t>)</a:t>
            </a:r>
            <a:endParaRPr/>
          </a:p>
        </p:txBody>
      </p:sp>
      <p:sp>
        <p:nvSpPr>
          <p:cNvPr id="1553" name="Google Shape;1553;p74"/>
          <p:cNvSpPr/>
          <p:nvPr/>
        </p:nvSpPr>
        <p:spPr>
          <a:xfrm>
            <a:off x="2681908" y="5470731"/>
            <a:ext cx="8944031" cy="369332"/>
          </a:xfrm>
          <a:prstGeom prst="rect">
            <a:avLst/>
          </a:prstGeom>
          <a:noFill/>
          <a:ln>
            <a:noFill/>
          </a:ln>
        </p:spPr>
        <p:txBody>
          <a:bodyPr anchorCtr="0" anchor="ctr" bIns="0" lIns="0" spcFirstLastPara="1" rIns="0" wrap="square" tIns="0">
            <a:spAutoFit/>
          </a:bodyPr>
          <a:lstStyle/>
          <a:p>
            <a:pPr indent="0" lvl="0" marL="0" marR="0" rtl="0" algn="just">
              <a:spcBef>
                <a:spcPts val="0"/>
              </a:spcBef>
              <a:spcAft>
                <a:spcPts val="0"/>
              </a:spcAft>
              <a:buNone/>
            </a:pPr>
            <a:r>
              <a:rPr lang="en-US" sz="2400">
                <a:solidFill>
                  <a:srgbClr val="00B050"/>
                </a:solidFill>
                <a:latin typeface="Arial"/>
                <a:ea typeface="Arial"/>
                <a:cs typeface="Arial"/>
                <a:sym typeface="Arial"/>
              </a:rPr>
              <a:t>Đọc toàn bộ phần còn lại của tệp</a:t>
            </a:r>
            <a:r>
              <a:rPr b="0" i="0" lang="en-US" sz="2400" u="none" cap="none" strike="noStrike">
                <a:solidFill>
                  <a:srgbClr val="00B050"/>
                </a:solidFill>
                <a:latin typeface="Arial"/>
                <a:ea typeface="Arial"/>
                <a:cs typeface="Arial"/>
                <a:sym typeface="Arial"/>
              </a:rPr>
              <a:t>:		</a:t>
            </a:r>
            <a:r>
              <a:rPr b="0" i="0" lang="en-US" sz="2400" u="none" cap="none" strike="noStrike">
                <a:solidFill>
                  <a:srgbClr val="00B050"/>
                </a:solidFill>
                <a:latin typeface="Arial"/>
                <a:ea typeface="Arial"/>
                <a:cs typeface="Arial"/>
                <a:sym typeface="Arial"/>
              </a:rPr>
              <a:t>f.read()</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7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9" name="Google Shape;1559;p7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0" name="Google Shape;1560;p7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561" name="Google Shape;1561;p7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2" name="Google Shape;1562;p7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63" name="Google Shape;1563;p7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564" name="Google Shape;1564;p7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65" name="Google Shape;1565;p7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566" name="Google Shape;1566;p7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567" name="Google Shape;1567;p75"/>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568" name="Google Shape;1568;p75"/>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Đọc dữ liệu từ file</a:t>
            </a:r>
            <a:endParaRPr b="1" sz="2400">
              <a:solidFill>
                <a:srgbClr val="005064"/>
              </a:solidFill>
              <a:latin typeface="Arial"/>
              <a:ea typeface="Arial"/>
              <a:cs typeface="Arial"/>
              <a:sym typeface="Arial"/>
            </a:endParaRPr>
          </a:p>
        </p:txBody>
      </p:sp>
      <p:sp>
        <p:nvSpPr>
          <p:cNvPr id="1569" name="Google Shape;1569;p75"/>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4</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Open/ close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Write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b="1" lang="en-US" sz="2400">
                <a:solidFill>
                  <a:srgbClr val="FF0000"/>
                </a:solidFill>
                <a:latin typeface="Arial"/>
                <a:ea typeface="Arial"/>
                <a:cs typeface="Arial"/>
                <a:sym typeface="Arial"/>
              </a:rPr>
              <a:t>Read data</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Directory</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570" name="Google Shape;1570;p75"/>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Read data from file</a:t>
            </a:r>
            <a:endParaRPr/>
          </a:p>
        </p:txBody>
      </p:sp>
      <p:sp>
        <p:nvSpPr>
          <p:cNvPr id="1571" name="Google Shape;1571;p75"/>
          <p:cNvSpPr/>
          <p:nvPr/>
        </p:nvSpPr>
        <p:spPr>
          <a:xfrm>
            <a:off x="2629658" y="1814258"/>
            <a:ext cx="8944031" cy="43088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Phương thức readline()</a:t>
            </a:r>
            <a:endParaRPr b="0" i="0" sz="2800" u="none" cap="none" strike="noStrike">
              <a:solidFill>
                <a:srgbClr val="005064"/>
              </a:solidFill>
              <a:latin typeface="Arial"/>
              <a:ea typeface="Arial"/>
              <a:cs typeface="Arial"/>
              <a:sym typeface="Arial"/>
            </a:endParaRPr>
          </a:p>
        </p:txBody>
      </p:sp>
      <p:sp>
        <p:nvSpPr>
          <p:cNvPr id="1572" name="Google Shape;1572;p75"/>
          <p:cNvSpPr/>
          <p:nvPr/>
        </p:nvSpPr>
        <p:spPr>
          <a:xfrm>
            <a:off x="2629657" y="2442200"/>
            <a:ext cx="8944031" cy="369332"/>
          </a:xfrm>
          <a:prstGeom prst="rect">
            <a:avLst/>
          </a:prstGeom>
          <a:noFill/>
          <a:ln>
            <a:noFill/>
          </a:ln>
        </p:spPr>
        <p:txBody>
          <a:bodyPr anchorCtr="0" anchor="ctr" bIns="0" lIns="0" spcFirstLastPara="1" rIns="0" wrap="square" tIns="0">
            <a:spAutoFit/>
          </a:bodyPr>
          <a:lstStyle/>
          <a:p>
            <a:pPr indent="0" lvl="0" marL="0" marR="0" rtl="0" algn="just">
              <a:spcBef>
                <a:spcPts val="0"/>
              </a:spcBef>
              <a:spcAft>
                <a:spcPts val="0"/>
              </a:spcAft>
              <a:buNone/>
            </a:pPr>
            <a:r>
              <a:rPr lang="en-US" sz="2400">
                <a:solidFill>
                  <a:srgbClr val="00B050"/>
                </a:solidFill>
                <a:latin typeface="Arial"/>
                <a:ea typeface="Arial"/>
                <a:cs typeface="Arial"/>
                <a:sym typeface="Arial"/>
              </a:rPr>
              <a:t>Đọc 1 dòng (cả dấu xuống dòng)</a:t>
            </a:r>
            <a:r>
              <a:rPr b="0" i="0" lang="en-US" sz="2400" u="none" cap="none" strike="noStrike">
                <a:solidFill>
                  <a:srgbClr val="00B050"/>
                </a:solidFill>
                <a:latin typeface="Arial"/>
                <a:ea typeface="Arial"/>
                <a:cs typeface="Arial"/>
                <a:sym typeface="Arial"/>
              </a:rPr>
              <a:t>:			</a:t>
            </a:r>
            <a:r>
              <a:rPr b="0" i="0" lang="en-US" sz="2400" u="none" cap="none" strike="noStrike">
                <a:solidFill>
                  <a:srgbClr val="00B050"/>
                </a:solidFill>
                <a:latin typeface="Arial"/>
                <a:ea typeface="Arial"/>
                <a:cs typeface="Arial"/>
                <a:sym typeface="Arial"/>
              </a:rPr>
              <a:t>f.readline()</a:t>
            </a:r>
            <a:endParaRPr/>
          </a:p>
        </p:txBody>
      </p:sp>
      <p:sp>
        <p:nvSpPr>
          <p:cNvPr id="1573" name="Google Shape;1573;p75"/>
          <p:cNvSpPr/>
          <p:nvPr/>
        </p:nvSpPr>
        <p:spPr>
          <a:xfrm>
            <a:off x="2629658" y="3359923"/>
            <a:ext cx="8944031" cy="43088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Phương thức readlines()</a:t>
            </a:r>
            <a:endParaRPr b="0" i="0" sz="2800" u="none" cap="none" strike="noStrike">
              <a:solidFill>
                <a:srgbClr val="005064"/>
              </a:solidFill>
              <a:latin typeface="Arial"/>
              <a:ea typeface="Arial"/>
              <a:cs typeface="Arial"/>
              <a:sym typeface="Arial"/>
            </a:endParaRPr>
          </a:p>
        </p:txBody>
      </p:sp>
      <p:sp>
        <p:nvSpPr>
          <p:cNvPr id="1574" name="Google Shape;1574;p75"/>
          <p:cNvSpPr/>
          <p:nvPr/>
        </p:nvSpPr>
        <p:spPr>
          <a:xfrm>
            <a:off x="2629657" y="3987865"/>
            <a:ext cx="8944031" cy="369332"/>
          </a:xfrm>
          <a:prstGeom prst="rect">
            <a:avLst/>
          </a:prstGeom>
          <a:noFill/>
          <a:ln>
            <a:noFill/>
          </a:ln>
        </p:spPr>
        <p:txBody>
          <a:bodyPr anchorCtr="0" anchor="ctr" bIns="0" lIns="0" spcFirstLastPara="1" rIns="0" wrap="square" tIns="0">
            <a:spAutoFit/>
          </a:bodyPr>
          <a:lstStyle/>
          <a:p>
            <a:pPr indent="0" lvl="0" marL="0" marR="0" rtl="0" algn="just">
              <a:spcBef>
                <a:spcPts val="0"/>
              </a:spcBef>
              <a:spcAft>
                <a:spcPts val="0"/>
              </a:spcAft>
              <a:buNone/>
            </a:pPr>
            <a:r>
              <a:rPr lang="en-US" sz="2400">
                <a:solidFill>
                  <a:srgbClr val="00B050"/>
                </a:solidFill>
                <a:latin typeface="Arial"/>
                <a:ea typeface="Arial"/>
                <a:cs typeface="Arial"/>
                <a:sym typeface="Arial"/>
              </a:rPr>
              <a:t>Đọc toàn bộ các dòng (từ vị trí con trỏ)</a:t>
            </a:r>
            <a:r>
              <a:rPr b="0" i="0" lang="en-US" sz="2400" u="none" cap="none" strike="noStrike">
                <a:solidFill>
                  <a:srgbClr val="00B050"/>
                </a:solidFill>
                <a:latin typeface="Arial"/>
                <a:ea typeface="Arial"/>
                <a:cs typeface="Arial"/>
                <a:sym typeface="Arial"/>
              </a:rPr>
              <a:t>:		</a:t>
            </a:r>
            <a:r>
              <a:rPr b="0" i="0" lang="en-US" sz="2400" u="none" cap="none" strike="noStrike">
                <a:solidFill>
                  <a:srgbClr val="00B050"/>
                </a:solidFill>
                <a:latin typeface="Arial"/>
                <a:ea typeface="Arial"/>
                <a:cs typeface="Arial"/>
                <a:sym typeface="Arial"/>
              </a:rPr>
              <a:t>f.readlines()</a:t>
            </a:r>
            <a:endParaRPr/>
          </a:p>
        </p:txBody>
      </p:sp>
      <p:sp>
        <p:nvSpPr>
          <p:cNvPr id="1575" name="Google Shape;1575;p75"/>
          <p:cNvSpPr/>
          <p:nvPr/>
        </p:nvSpPr>
        <p:spPr>
          <a:xfrm>
            <a:off x="3247971" y="4645884"/>
            <a:ext cx="7698704" cy="369332"/>
          </a:xfrm>
          <a:prstGeom prst="rect">
            <a:avLst/>
          </a:prstGeom>
          <a:noFill/>
          <a:ln>
            <a:noFill/>
          </a:ln>
        </p:spPr>
        <p:txBody>
          <a:bodyPr anchorCtr="0" anchor="ctr" bIns="0" lIns="0" spcFirstLastPara="1" rIns="0" wrap="square" tIns="0">
            <a:spAutoFit/>
          </a:bodyPr>
          <a:lstStyle/>
          <a:p>
            <a:pPr indent="0" lvl="0" marL="0" marR="0" rtl="0" algn="just">
              <a:spcBef>
                <a:spcPts val="0"/>
              </a:spcBef>
              <a:spcAft>
                <a:spcPts val="0"/>
              </a:spcAft>
              <a:buNone/>
            </a:pPr>
            <a:r>
              <a:rPr lang="en-US" sz="2400">
                <a:solidFill>
                  <a:srgbClr val="005064"/>
                </a:solidFill>
                <a:latin typeface="Arial"/>
                <a:ea typeface="Arial"/>
                <a:cs typeface="Arial"/>
                <a:sym typeface="Arial"/>
              </a:rPr>
              <a:t>Dữ liệu trả về một list, mỗi phần tử là 1 dòng</a:t>
            </a:r>
            <a:endParaRPr b="0" i="0" sz="2400" u="none" cap="none" strike="noStrike">
              <a:solidFill>
                <a:srgbClr val="005064"/>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7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1" name="Google Shape;1581;p7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2" name="Google Shape;1582;p7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583" name="Google Shape;1583;p7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4" name="Google Shape;1584;p7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85" name="Google Shape;1585;p7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586" name="Google Shape;1586;p7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87" name="Google Shape;1587;p7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588" name="Google Shape;1588;p7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589" name="Google Shape;1589;p76"/>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590" name="Google Shape;1590;p76"/>
          <p:cNvSpPr/>
          <p:nvPr/>
        </p:nvSpPr>
        <p:spPr>
          <a:xfrm>
            <a:off x="2228864" y="1099060"/>
            <a:ext cx="6921469"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4.2</a:t>
            </a:r>
            <a:endParaRPr b="1" sz="2400">
              <a:solidFill>
                <a:srgbClr val="C00000"/>
              </a:solidFill>
              <a:latin typeface="Arial"/>
              <a:ea typeface="Arial"/>
              <a:cs typeface="Arial"/>
              <a:sym typeface="Arial"/>
            </a:endParaRPr>
          </a:p>
        </p:txBody>
      </p:sp>
      <p:sp>
        <p:nvSpPr>
          <p:cNvPr id="1591" name="Google Shape;1591;p76"/>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4</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Open/ close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Write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b="1" lang="en-US" sz="2400">
                <a:solidFill>
                  <a:srgbClr val="FF0000"/>
                </a:solidFill>
                <a:latin typeface="Arial"/>
                <a:ea typeface="Arial"/>
                <a:cs typeface="Arial"/>
                <a:sym typeface="Arial"/>
              </a:rPr>
              <a:t>Read data</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Directory</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592" name="Google Shape;1592;p76"/>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Read data from file</a:t>
            </a:r>
            <a:endParaRPr/>
          </a:p>
        </p:txBody>
      </p:sp>
      <p:sp>
        <p:nvSpPr>
          <p:cNvPr id="1593" name="Google Shape;1593;p76"/>
          <p:cNvSpPr/>
          <p:nvPr/>
        </p:nvSpPr>
        <p:spPr>
          <a:xfrm>
            <a:off x="2614123" y="1726691"/>
            <a:ext cx="8944031" cy="2154436"/>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Tạo một ma trận a(nxm) số thực và lưu trữ trong một tệp như dưới đây.</a:t>
            </a:r>
            <a:endParaRPr/>
          </a:p>
          <a:p>
            <a:pPr indent="0" lvl="0" marL="0" marR="0" rtl="0" algn="just">
              <a:spcBef>
                <a:spcPts val="0"/>
              </a:spcBef>
              <a:spcAft>
                <a:spcPts val="0"/>
              </a:spcAft>
              <a:buNone/>
            </a:pPr>
            <a:r>
              <a:t/>
            </a:r>
            <a:endParaRPr b="1" sz="2800">
              <a:solidFill>
                <a:srgbClr val="005064"/>
              </a:solidFill>
              <a:latin typeface="Courier New"/>
              <a:ea typeface="Courier New"/>
              <a:cs typeface="Courier New"/>
              <a:sym typeface="Courier New"/>
            </a:endParaRPr>
          </a:p>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Đọc dữ liệu từ tệp lên các biến n, m , b(nxm)</a:t>
            </a:r>
            <a:endParaRPr b="0" i="0" sz="2800" u="none" cap="none" strike="noStrike">
              <a:solidFill>
                <a:srgbClr val="005064"/>
              </a:solidFill>
              <a:latin typeface="Arial"/>
              <a:ea typeface="Arial"/>
              <a:cs typeface="Arial"/>
              <a:sym typeface="Arial"/>
            </a:endParaRPr>
          </a:p>
        </p:txBody>
      </p:sp>
      <p:sp>
        <p:nvSpPr>
          <p:cNvPr id="1594" name="Google Shape;1594;p76"/>
          <p:cNvSpPr/>
          <p:nvPr/>
        </p:nvSpPr>
        <p:spPr>
          <a:xfrm>
            <a:off x="5689597" y="4025425"/>
            <a:ext cx="2095865" cy="1723549"/>
          </a:xfrm>
          <a:prstGeom prst="rect">
            <a:avLst/>
          </a:prstGeom>
          <a:noFill/>
          <a:ln cap="flat" cmpd="sng" w="9525">
            <a:solidFill>
              <a:schemeClr val="accent1"/>
            </a:solidFill>
            <a:prstDash val="solid"/>
            <a:round/>
            <a:headEnd len="sm" w="sm" type="none"/>
            <a:tailEnd len="sm" w="sm" type="none"/>
          </a:ln>
        </p:spPr>
        <p:txBody>
          <a:bodyPr anchorCtr="0" anchor="ctr" bIns="0" lIns="0" spcFirstLastPara="1" rIns="0" wrap="square" tIns="0">
            <a:spAutoFit/>
          </a:bodyPr>
          <a:lstStyle/>
          <a:p>
            <a:pPr indent="0" lvl="0" marL="0" marR="0" rtl="0" algn="just">
              <a:spcBef>
                <a:spcPts val="0"/>
              </a:spcBef>
              <a:spcAft>
                <a:spcPts val="0"/>
              </a:spcAft>
              <a:buNone/>
            </a:pPr>
            <a:r>
              <a:rPr b="0" i="0" lang="en-US" sz="2800" u="none" cap="none" strike="noStrike">
                <a:solidFill>
                  <a:srgbClr val="005064"/>
                </a:solidFill>
                <a:latin typeface="Arial"/>
                <a:ea typeface="Arial"/>
                <a:cs typeface="Arial"/>
                <a:sym typeface="Arial"/>
              </a:rPr>
              <a:t> 3</a:t>
            </a:r>
            <a:r>
              <a:rPr b="0" i="0" lang="en-US" sz="2800" u="none" cap="none" strike="noStrike">
                <a:solidFill>
                  <a:srgbClr val="005064"/>
                </a:solidFill>
                <a:latin typeface="Arial"/>
                <a:ea typeface="Arial"/>
                <a:cs typeface="Arial"/>
                <a:sym typeface="Arial"/>
              </a:rPr>
              <a:t>  5</a:t>
            </a:r>
            <a:endParaRPr/>
          </a:p>
          <a:p>
            <a:pPr indent="0" lvl="0" marL="0" marR="0" rtl="0" algn="just">
              <a:spcBef>
                <a:spcPts val="0"/>
              </a:spcBef>
              <a:spcAft>
                <a:spcPts val="0"/>
              </a:spcAft>
              <a:buNone/>
            </a:pPr>
            <a:r>
              <a:rPr lang="en-US" sz="2800">
                <a:solidFill>
                  <a:srgbClr val="005064"/>
                </a:solidFill>
                <a:latin typeface="Arial"/>
                <a:ea typeface="Arial"/>
                <a:cs typeface="Arial"/>
                <a:sym typeface="Arial"/>
              </a:rPr>
              <a:t> 1</a:t>
            </a:r>
            <a:r>
              <a:rPr lang="en-US" sz="2800">
                <a:solidFill>
                  <a:srgbClr val="005064"/>
                </a:solidFill>
                <a:latin typeface="Arial"/>
                <a:ea typeface="Arial"/>
                <a:cs typeface="Arial"/>
                <a:sym typeface="Arial"/>
              </a:rPr>
              <a:t>  3  2  5  4</a:t>
            </a:r>
            <a:endParaRPr/>
          </a:p>
          <a:p>
            <a:pPr indent="0" lvl="0" marL="0" marR="0" rtl="0" algn="just">
              <a:spcBef>
                <a:spcPts val="0"/>
              </a:spcBef>
              <a:spcAft>
                <a:spcPts val="0"/>
              </a:spcAft>
              <a:buNone/>
            </a:pPr>
            <a:r>
              <a:rPr b="0" i="0" lang="en-US" sz="2800" u="none" cap="none" strike="noStrike">
                <a:solidFill>
                  <a:srgbClr val="005064"/>
                </a:solidFill>
                <a:latin typeface="Arial"/>
                <a:ea typeface="Arial"/>
                <a:cs typeface="Arial"/>
                <a:sym typeface="Arial"/>
              </a:rPr>
              <a:t> 3</a:t>
            </a:r>
            <a:r>
              <a:rPr b="0" i="0" lang="en-US" sz="2800" u="none" cap="none" strike="noStrike">
                <a:solidFill>
                  <a:srgbClr val="005064"/>
                </a:solidFill>
                <a:latin typeface="Arial"/>
                <a:ea typeface="Arial"/>
                <a:cs typeface="Arial"/>
                <a:sym typeface="Arial"/>
              </a:rPr>
              <a:t>  2  5  3  6</a:t>
            </a:r>
            <a:endParaRPr/>
          </a:p>
          <a:p>
            <a:pPr indent="0" lvl="0" marL="0" marR="0" rtl="0" algn="just">
              <a:spcBef>
                <a:spcPts val="0"/>
              </a:spcBef>
              <a:spcAft>
                <a:spcPts val="0"/>
              </a:spcAft>
              <a:buNone/>
            </a:pPr>
            <a:r>
              <a:rPr lang="en-US" sz="2800">
                <a:solidFill>
                  <a:srgbClr val="005064"/>
                </a:solidFill>
                <a:latin typeface="Arial"/>
                <a:ea typeface="Arial"/>
                <a:cs typeface="Arial"/>
                <a:sym typeface="Arial"/>
              </a:rPr>
              <a:t> 2 </a:t>
            </a:r>
            <a:r>
              <a:rPr lang="en-US" sz="2800">
                <a:solidFill>
                  <a:srgbClr val="005064"/>
                </a:solidFill>
                <a:latin typeface="Arial"/>
                <a:ea typeface="Arial"/>
                <a:cs typeface="Arial"/>
                <a:sym typeface="Arial"/>
              </a:rPr>
              <a:t> 3  5  4  7</a:t>
            </a:r>
            <a:endParaRPr b="0" i="0" sz="2800" u="none" cap="none" strike="noStrike">
              <a:solidFill>
                <a:srgbClr val="005064"/>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7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0" name="Google Shape;1600;p7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1" name="Google Shape;1601;p7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602" name="Google Shape;1602;p7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3" name="Google Shape;1603;p7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04" name="Google Shape;1604;p7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605" name="Google Shape;1605;p7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06" name="Google Shape;1606;p7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607" name="Google Shape;1607;p7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608" name="Google Shape;1608;p77"/>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609" name="Google Shape;1609;p77"/>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4.3</a:t>
            </a:r>
            <a:endParaRPr b="1" sz="2400">
              <a:solidFill>
                <a:srgbClr val="C00000"/>
              </a:solidFill>
              <a:latin typeface="Arial"/>
              <a:ea typeface="Arial"/>
              <a:cs typeface="Arial"/>
              <a:sym typeface="Arial"/>
            </a:endParaRPr>
          </a:p>
        </p:txBody>
      </p:sp>
      <p:sp>
        <p:nvSpPr>
          <p:cNvPr id="1610" name="Google Shape;1610;p77"/>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4</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Open/ close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Write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b="1" lang="en-US" sz="2400">
                <a:solidFill>
                  <a:srgbClr val="FF0000"/>
                </a:solidFill>
                <a:latin typeface="Arial"/>
                <a:ea typeface="Arial"/>
                <a:cs typeface="Arial"/>
                <a:sym typeface="Arial"/>
              </a:rPr>
              <a:t>Read data</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Directory</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611" name="Google Shape;1611;p77"/>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Read data from file</a:t>
            </a:r>
            <a:endParaRPr/>
          </a:p>
        </p:txBody>
      </p:sp>
      <p:sp>
        <p:nvSpPr>
          <p:cNvPr id="1612" name="Google Shape;1612;p77"/>
          <p:cNvSpPr/>
          <p:nvPr/>
        </p:nvSpPr>
        <p:spPr>
          <a:xfrm>
            <a:off x="2614123" y="2445989"/>
            <a:ext cx="8944031" cy="2154436"/>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Cho bộ dữ liệu theo </a:t>
            </a:r>
            <a:r>
              <a:rPr b="1" lang="en-US" sz="2800" u="sng">
                <a:solidFill>
                  <a:srgbClr val="005064"/>
                </a:solidFill>
                <a:latin typeface="Courier New"/>
                <a:ea typeface="Courier New"/>
                <a:cs typeface="Courier New"/>
                <a:sym typeface="Courier New"/>
                <a:hlinkClick r:id="rId4">
                  <a:extLst>
                    <a:ext uri="{A12FA001-AC4F-418D-AE19-62706E023703}">
                      <ahyp:hlinkClr val="tx"/>
                    </a:ext>
                  </a:extLst>
                </a:hlinkClick>
              </a:rPr>
              <a:t>đường link sau </a:t>
            </a:r>
            <a:r>
              <a:rPr b="1" lang="en-US" sz="2800">
                <a:solidFill>
                  <a:srgbClr val="005064"/>
                </a:solidFill>
                <a:latin typeface="Courier New"/>
                <a:ea typeface="Courier New"/>
                <a:cs typeface="Courier New"/>
                <a:sym typeface="Courier New"/>
              </a:rPr>
              <a:t>(sinh viên tải bộ dữ liệu về máy tính).</a:t>
            </a:r>
            <a:endParaRPr/>
          </a:p>
          <a:p>
            <a:pPr indent="0" lvl="0" marL="0" marR="0" rtl="0" algn="just">
              <a:spcBef>
                <a:spcPts val="0"/>
              </a:spcBef>
              <a:spcAft>
                <a:spcPts val="0"/>
              </a:spcAft>
              <a:buNone/>
            </a:pPr>
            <a:r>
              <a:t/>
            </a:r>
            <a:endParaRPr b="1" sz="2800">
              <a:solidFill>
                <a:srgbClr val="005064"/>
              </a:solidFill>
              <a:latin typeface="Courier New"/>
              <a:ea typeface="Courier New"/>
              <a:cs typeface="Courier New"/>
              <a:sym typeface="Courier New"/>
            </a:endParaRPr>
          </a:p>
          <a:p>
            <a:pPr indent="-457200" lvl="0" marL="457200" marR="0" rtl="0" algn="just">
              <a:spcBef>
                <a:spcPts val="0"/>
              </a:spcBef>
              <a:spcAft>
                <a:spcPts val="0"/>
              </a:spcAft>
              <a:buClr>
                <a:srgbClr val="005064"/>
              </a:buClr>
              <a:buSzPts val="2800"/>
              <a:buFont typeface="Courier New"/>
              <a:buChar char="o"/>
            </a:pPr>
            <a:r>
              <a:rPr b="1" lang="en-US" sz="2800">
                <a:solidFill>
                  <a:srgbClr val="005064"/>
                </a:solidFill>
                <a:latin typeface="Courier New"/>
                <a:ea typeface="Courier New"/>
                <a:cs typeface="Courier New"/>
                <a:sym typeface="Courier New"/>
              </a:rPr>
              <a:t>Đọc dữ liệu từ bộ dữ liệu lưu vào các biến tương ứng</a:t>
            </a:r>
            <a:endParaRPr b="0" i="0" sz="2800" u="none" cap="none" strike="noStrike">
              <a:solidFill>
                <a:srgbClr val="005064"/>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7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8" name="Google Shape;1618;p7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9" name="Google Shape;1619;p7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620" name="Google Shape;1620;p7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1" name="Google Shape;1621;p7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22" name="Google Shape;1622;p7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623" name="Google Shape;1623;p7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24" name="Google Shape;1624;p7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625" name="Google Shape;1625;p7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626" name="Google Shape;1626;p78"/>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627" name="Google Shape;1627;p78"/>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Các thao tác với thư mục</a:t>
            </a:r>
            <a:endParaRPr b="1" sz="2400">
              <a:solidFill>
                <a:srgbClr val="005064"/>
              </a:solidFill>
              <a:latin typeface="Arial"/>
              <a:ea typeface="Arial"/>
              <a:cs typeface="Arial"/>
              <a:sym typeface="Arial"/>
            </a:endParaRPr>
          </a:p>
        </p:txBody>
      </p:sp>
      <p:sp>
        <p:nvSpPr>
          <p:cNvPr id="1628" name="Google Shape;1628;p78"/>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4</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Open/ close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Write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Read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FF0000"/>
                </a:solidFill>
                <a:latin typeface="Arial"/>
                <a:ea typeface="Arial"/>
                <a:cs typeface="Arial"/>
                <a:sym typeface="Arial"/>
              </a:rPr>
              <a:t>Directory</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629" name="Google Shape;1629;p78"/>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Directory - Thao tác trên thư mục</a:t>
            </a:r>
            <a:endParaRPr b="1" sz="2800">
              <a:solidFill>
                <a:schemeClr val="lt1"/>
              </a:solidFill>
              <a:latin typeface="Arial"/>
              <a:ea typeface="Arial"/>
              <a:cs typeface="Arial"/>
              <a:sym typeface="Arial"/>
            </a:endParaRPr>
          </a:p>
        </p:txBody>
      </p:sp>
      <p:sp>
        <p:nvSpPr>
          <p:cNvPr id="1630" name="Google Shape;1630;p78"/>
          <p:cNvSpPr/>
          <p:nvPr/>
        </p:nvSpPr>
        <p:spPr>
          <a:xfrm>
            <a:off x="2629658" y="1845035"/>
            <a:ext cx="8944031"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b="1" lang="en-US" sz="2400">
                <a:solidFill>
                  <a:srgbClr val="005064"/>
                </a:solidFill>
                <a:latin typeface="Courier New"/>
                <a:ea typeface="Courier New"/>
                <a:cs typeface="Courier New"/>
                <a:sym typeface="Courier New"/>
              </a:rPr>
              <a:t>import os</a:t>
            </a:r>
            <a:endParaRPr b="0" i="0" sz="2400" u="none" cap="none" strike="noStrike">
              <a:solidFill>
                <a:srgbClr val="005064"/>
              </a:solidFill>
              <a:latin typeface="Arial"/>
              <a:ea typeface="Arial"/>
              <a:cs typeface="Arial"/>
              <a:sym typeface="Arial"/>
            </a:endParaRPr>
          </a:p>
        </p:txBody>
      </p:sp>
      <p:sp>
        <p:nvSpPr>
          <p:cNvPr id="1631" name="Google Shape;1631;p78"/>
          <p:cNvSpPr/>
          <p:nvPr/>
        </p:nvSpPr>
        <p:spPr>
          <a:xfrm>
            <a:off x="2629658" y="2375567"/>
            <a:ext cx="8944031"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Lấy thư mục hiện tại:		os.getcwd()</a:t>
            </a:r>
            <a:endParaRPr i="0" sz="2400" u="none" cap="none" strike="noStrike">
              <a:solidFill>
                <a:srgbClr val="005064"/>
              </a:solidFill>
              <a:latin typeface="Arial"/>
              <a:ea typeface="Arial"/>
              <a:cs typeface="Arial"/>
              <a:sym typeface="Arial"/>
            </a:endParaRPr>
          </a:p>
        </p:txBody>
      </p:sp>
      <p:sp>
        <p:nvSpPr>
          <p:cNvPr id="1632" name="Google Shape;1632;p78"/>
          <p:cNvSpPr/>
          <p:nvPr/>
        </p:nvSpPr>
        <p:spPr>
          <a:xfrm>
            <a:off x="2629658" y="2899513"/>
            <a:ext cx="8944031"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Chuyển tới một thư mục:	os.chdir(“Tên_Mới”)</a:t>
            </a:r>
            <a:endParaRPr i="0" sz="2400" u="none" cap="none" strike="noStrike">
              <a:solidFill>
                <a:srgbClr val="005064"/>
              </a:solidFill>
              <a:latin typeface="Arial"/>
              <a:ea typeface="Arial"/>
              <a:cs typeface="Arial"/>
              <a:sym typeface="Arial"/>
            </a:endParaRPr>
          </a:p>
        </p:txBody>
      </p:sp>
      <p:sp>
        <p:nvSpPr>
          <p:cNvPr id="1633" name="Google Shape;1633;p78"/>
          <p:cNvSpPr/>
          <p:nvPr/>
        </p:nvSpPr>
        <p:spPr>
          <a:xfrm>
            <a:off x="2629658" y="3442762"/>
            <a:ext cx="8944031"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Hiển thị nội dung thư mục:	os.listdir([“Tên”])</a:t>
            </a:r>
            <a:endParaRPr i="0" sz="2400" u="none" cap="none" strike="noStrike">
              <a:solidFill>
                <a:srgbClr val="005064"/>
              </a:solidFill>
              <a:latin typeface="Arial"/>
              <a:ea typeface="Arial"/>
              <a:cs typeface="Arial"/>
              <a:sym typeface="Arial"/>
            </a:endParaRPr>
          </a:p>
        </p:txBody>
      </p:sp>
      <p:sp>
        <p:nvSpPr>
          <p:cNvPr id="1634" name="Google Shape;1634;p78"/>
          <p:cNvSpPr/>
          <p:nvPr/>
        </p:nvSpPr>
        <p:spPr>
          <a:xfrm>
            <a:off x="2629658" y="3986011"/>
            <a:ext cx="8944031"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Tạo thư mục:			os.mkdir([“Tên”])</a:t>
            </a:r>
            <a:endParaRPr i="0" sz="2400" u="none" cap="none" strike="noStrike">
              <a:solidFill>
                <a:srgbClr val="005064"/>
              </a:solidFill>
              <a:latin typeface="Arial"/>
              <a:ea typeface="Arial"/>
              <a:cs typeface="Arial"/>
              <a:sym typeface="Arial"/>
            </a:endParaRPr>
          </a:p>
        </p:txBody>
      </p:sp>
      <p:sp>
        <p:nvSpPr>
          <p:cNvPr id="1635" name="Google Shape;1635;p78"/>
          <p:cNvSpPr/>
          <p:nvPr/>
        </p:nvSpPr>
        <p:spPr>
          <a:xfrm>
            <a:off x="2614123" y="4572108"/>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Đổi tên thư mục/file:		os.rename(“Tên”, “Tên_mới”)</a:t>
            </a:r>
            <a:endParaRPr i="0" sz="2400" u="none" cap="none" strike="noStrike">
              <a:solidFill>
                <a:srgbClr val="005064"/>
              </a:solidFill>
              <a:latin typeface="Arial"/>
              <a:ea typeface="Arial"/>
              <a:cs typeface="Arial"/>
              <a:sym typeface="Arial"/>
            </a:endParaRPr>
          </a:p>
        </p:txBody>
      </p:sp>
      <p:sp>
        <p:nvSpPr>
          <p:cNvPr id="1636" name="Google Shape;1636;p78"/>
          <p:cNvSpPr/>
          <p:nvPr/>
        </p:nvSpPr>
        <p:spPr>
          <a:xfrm>
            <a:off x="2614123" y="5148872"/>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Xóa thư mục rỗng/file:		os.rmdir()/ os.remove(“Tên”)</a:t>
            </a:r>
            <a:endParaRPr i="0" sz="2400" u="none" cap="none" strike="noStrike">
              <a:solidFill>
                <a:srgbClr val="005064"/>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7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2" name="Google Shape;1642;p7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3" name="Google Shape;1643;p7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644" name="Google Shape;1644;p7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5" name="Google Shape;1645;p7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46" name="Google Shape;1646;p7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647" name="Google Shape;1647;p7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48" name="Google Shape;1648;p7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649" name="Google Shape;1649;p7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650" name="Google Shape;1650;p79"/>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651" name="Google Shape;1651;p79"/>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Các thao tác với thư mục</a:t>
            </a:r>
            <a:endParaRPr b="1" sz="2400">
              <a:solidFill>
                <a:srgbClr val="005064"/>
              </a:solidFill>
              <a:latin typeface="Arial"/>
              <a:ea typeface="Arial"/>
              <a:cs typeface="Arial"/>
              <a:sym typeface="Arial"/>
            </a:endParaRPr>
          </a:p>
        </p:txBody>
      </p:sp>
      <p:sp>
        <p:nvSpPr>
          <p:cNvPr id="1652" name="Google Shape;1652;p79"/>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4</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Open/ close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Write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Read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FF0000"/>
                </a:solidFill>
                <a:latin typeface="Arial"/>
                <a:ea typeface="Arial"/>
                <a:cs typeface="Arial"/>
                <a:sym typeface="Arial"/>
              </a:rPr>
              <a:t>Directory</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653" name="Google Shape;1653;p79"/>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Directory - Thao tác trên thư mục</a:t>
            </a:r>
            <a:endParaRPr b="1" sz="2800">
              <a:solidFill>
                <a:schemeClr val="lt1"/>
              </a:solidFill>
              <a:latin typeface="Arial"/>
              <a:ea typeface="Arial"/>
              <a:cs typeface="Arial"/>
              <a:sym typeface="Arial"/>
            </a:endParaRPr>
          </a:p>
        </p:txBody>
      </p:sp>
      <p:sp>
        <p:nvSpPr>
          <p:cNvPr id="1654" name="Google Shape;1654;p79"/>
          <p:cNvSpPr/>
          <p:nvPr/>
        </p:nvSpPr>
        <p:spPr>
          <a:xfrm>
            <a:off x="2629658" y="1845035"/>
            <a:ext cx="8944031"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b="1" lang="en-US" sz="2400">
                <a:solidFill>
                  <a:srgbClr val="005064"/>
                </a:solidFill>
                <a:latin typeface="Courier New"/>
                <a:ea typeface="Courier New"/>
                <a:cs typeface="Courier New"/>
                <a:sym typeface="Courier New"/>
              </a:rPr>
              <a:t>import shutil</a:t>
            </a:r>
            <a:endParaRPr b="0" i="0" sz="2400" u="none" cap="none" strike="noStrike">
              <a:solidFill>
                <a:srgbClr val="005064"/>
              </a:solidFill>
              <a:latin typeface="Arial"/>
              <a:ea typeface="Arial"/>
              <a:cs typeface="Arial"/>
              <a:sym typeface="Arial"/>
            </a:endParaRPr>
          </a:p>
        </p:txBody>
      </p:sp>
      <p:sp>
        <p:nvSpPr>
          <p:cNvPr id="1655" name="Google Shape;1655;p79"/>
          <p:cNvSpPr/>
          <p:nvPr/>
        </p:nvSpPr>
        <p:spPr>
          <a:xfrm>
            <a:off x="2629658" y="2375567"/>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Xóa thư không rỗng:		shutil. rmtree(“Tên”)</a:t>
            </a:r>
            <a:endParaRPr sz="2400">
              <a:solidFill>
                <a:srgbClr val="005064"/>
              </a:solidFill>
              <a:latin typeface="Arial"/>
              <a:ea typeface="Arial"/>
              <a:cs typeface="Arial"/>
              <a:sym typeface="Arial"/>
            </a:endParaRPr>
          </a:p>
        </p:txBody>
      </p:sp>
      <p:sp>
        <p:nvSpPr>
          <p:cNvPr id="1656" name="Google Shape;1656;p79"/>
          <p:cNvSpPr/>
          <p:nvPr/>
        </p:nvSpPr>
        <p:spPr>
          <a:xfrm>
            <a:off x="2638423" y="2944525"/>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Copy một file:			shutil. copy(src, des)</a:t>
            </a:r>
            <a:endParaRPr sz="2400">
              <a:solidFill>
                <a:srgbClr val="005064"/>
              </a:solidFill>
              <a:latin typeface="Arial"/>
              <a:ea typeface="Arial"/>
              <a:cs typeface="Arial"/>
              <a:sym typeface="Arial"/>
            </a:endParaRPr>
          </a:p>
        </p:txBody>
      </p:sp>
      <p:sp>
        <p:nvSpPr>
          <p:cNvPr id="1657" name="Google Shape;1657;p79"/>
          <p:cNvSpPr/>
          <p:nvPr/>
        </p:nvSpPr>
        <p:spPr>
          <a:xfrm>
            <a:off x="2638423" y="3599703"/>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Copy một file:			shutil. copyfile(src, des)</a:t>
            </a:r>
            <a:endParaRPr sz="2400">
              <a:solidFill>
                <a:srgbClr val="005064"/>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77" name="Google Shape;177;p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9" name="Google Shape;179;p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80" name="Google Shape;180;p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1" name="Google Shape;181;p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82" name="Google Shape;182;p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83" name="Google Shape;183;p8"/>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1: Tổng quan Python</a:t>
            </a:r>
            <a:endParaRPr sz="1800">
              <a:solidFill>
                <a:schemeClr val="lt1"/>
              </a:solidFill>
              <a:latin typeface="Times New Roman"/>
              <a:ea typeface="Times New Roman"/>
              <a:cs typeface="Times New Roman"/>
              <a:sym typeface="Times New Roman"/>
            </a:endParaRPr>
          </a:p>
        </p:txBody>
      </p:sp>
      <p:sp>
        <p:nvSpPr>
          <p:cNvPr id="184" name="Google Shape;184;p8"/>
          <p:cNvSpPr/>
          <p:nvPr/>
        </p:nvSpPr>
        <p:spPr>
          <a:xfrm>
            <a:off x="4447311" y="161448"/>
            <a:ext cx="7481454"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Book Antiqua"/>
                <a:ea typeface="Book Antiqua"/>
                <a:cs typeface="Book Antiqua"/>
                <a:sym typeface="Book Antiqua"/>
              </a:rPr>
              <a:t>1. Python Syntax – cú pháp </a:t>
            </a:r>
            <a:endParaRPr/>
          </a:p>
        </p:txBody>
      </p:sp>
      <p:sp>
        <p:nvSpPr>
          <p:cNvPr id="185" name="Google Shape;185;p8"/>
          <p:cNvSpPr/>
          <p:nvPr/>
        </p:nvSpPr>
        <p:spPr>
          <a:xfrm>
            <a:off x="581891" y="1030614"/>
            <a:ext cx="11028218" cy="535531"/>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Python Execution</a:t>
            </a:r>
            <a:endParaRPr b="1" sz="2400">
              <a:solidFill>
                <a:srgbClr val="005064"/>
              </a:solidFill>
              <a:latin typeface="Calibri"/>
              <a:ea typeface="Calibri"/>
              <a:cs typeface="Calibri"/>
              <a:sym typeface="Calibri"/>
            </a:endParaRPr>
          </a:p>
        </p:txBody>
      </p:sp>
      <p:sp>
        <p:nvSpPr>
          <p:cNvPr id="186" name="Google Shape;186;p8"/>
          <p:cNvSpPr/>
          <p:nvPr/>
        </p:nvSpPr>
        <p:spPr>
          <a:xfrm>
            <a:off x="595745" y="2284698"/>
            <a:ext cx="11028218" cy="535531"/>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Python Indentation</a:t>
            </a:r>
            <a:endParaRPr/>
          </a:p>
        </p:txBody>
      </p:sp>
      <p:sp>
        <p:nvSpPr>
          <p:cNvPr id="187" name="Google Shape;187;p8"/>
          <p:cNvSpPr/>
          <p:nvPr/>
        </p:nvSpPr>
        <p:spPr>
          <a:xfrm>
            <a:off x="1425768" y="1468847"/>
            <a:ext cx="10210799" cy="498598"/>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Chế độ dòng lệnh (command line)</a:t>
            </a:r>
            <a:endParaRPr sz="2200">
              <a:solidFill>
                <a:srgbClr val="0070C0"/>
              </a:solidFill>
              <a:latin typeface="Calibri"/>
              <a:ea typeface="Calibri"/>
              <a:cs typeface="Calibri"/>
              <a:sym typeface="Calibri"/>
            </a:endParaRPr>
          </a:p>
        </p:txBody>
      </p:sp>
      <p:sp>
        <p:nvSpPr>
          <p:cNvPr id="188" name="Google Shape;188;p8"/>
          <p:cNvSpPr/>
          <p:nvPr/>
        </p:nvSpPr>
        <p:spPr>
          <a:xfrm>
            <a:off x="1425768" y="1858962"/>
            <a:ext cx="10460185" cy="498598"/>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Code file:   *.py</a:t>
            </a:r>
            <a:endParaRPr sz="2200">
              <a:solidFill>
                <a:srgbClr val="0070C0"/>
              </a:solidFill>
              <a:latin typeface="Calibri"/>
              <a:ea typeface="Calibri"/>
              <a:cs typeface="Calibri"/>
              <a:sym typeface="Calibri"/>
            </a:endParaRPr>
          </a:p>
        </p:txBody>
      </p:sp>
      <p:sp>
        <p:nvSpPr>
          <p:cNvPr id="189" name="Google Shape;189;p8"/>
          <p:cNvSpPr/>
          <p:nvPr/>
        </p:nvSpPr>
        <p:spPr>
          <a:xfrm>
            <a:off x="1394785" y="2676075"/>
            <a:ext cx="10515601" cy="498598"/>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Tab đầu dòng: Không phải chỉ để cho dễ đọc mà rất quan trọng trong Python</a:t>
            </a:r>
            <a:endParaRPr sz="2200">
              <a:solidFill>
                <a:srgbClr val="0070C0"/>
              </a:solidFill>
              <a:latin typeface="Calibri"/>
              <a:ea typeface="Calibri"/>
              <a:cs typeface="Calibri"/>
              <a:sym typeface="Calibri"/>
            </a:endParaRPr>
          </a:p>
        </p:txBody>
      </p:sp>
      <p:sp>
        <p:nvSpPr>
          <p:cNvPr id="190" name="Google Shape;190;p8"/>
          <p:cNvSpPr/>
          <p:nvPr/>
        </p:nvSpPr>
        <p:spPr>
          <a:xfrm>
            <a:off x="1394785" y="3148049"/>
            <a:ext cx="10460185" cy="498598"/>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Khối lệnh: được tạo ra bằng các tab đầu dòng. </a:t>
            </a:r>
            <a:endParaRPr sz="2200">
              <a:solidFill>
                <a:srgbClr val="0070C0"/>
              </a:solidFill>
              <a:latin typeface="Calibri"/>
              <a:ea typeface="Calibri"/>
              <a:cs typeface="Calibri"/>
              <a:sym typeface="Calibri"/>
            </a:endParaRPr>
          </a:p>
        </p:txBody>
      </p:sp>
      <p:sp>
        <p:nvSpPr>
          <p:cNvPr id="191" name="Google Shape;191;p8"/>
          <p:cNvSpPr/>
          <p:nvPr/>
        </p:nvSpPr>
        <p:spPr>
          <a:xfrm>
            <a:off x="608349" y="3551482"/>
            <a:ext cx="11028218" cy="535531"/>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Python Variables</a:t>
            </a:r>
            <a:endParaRPr b="1" sz="2400">
              <a:solidFill>
                <a:srgbClr val="005064"/>
              </a:solidFill>
              <a:latin typeface="Calibri"/>
              <a:ea typeface="Calibri"/>
              <a:cs typeface="Calibri"/>
              <a:sym typeface="Calibri"/>
            </a:endParaRPr>
          </a:p>
        </p:txBody>
      </p:sp>
      <p:sp>
        <p:nvSpPr>
          <p:cNvPr id="192" name="Google Shape;192;p8"/>
          <p:cNvSpPr/>
          <p:nvPr/>
        </p:nvSpPr>
        <p:spPr>
          <a:xfrm>
            <a:off x="595745" y="4993800"/>
            <a:ext cx="11028218" cy="535531"/>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Python Comments</a:t>
            </a:r>
            <a:endParaRPr b="1" sz="2400">
              <a:solidFill>
                <a:srgbClr val="005064"/>
              </a:solidFill>
              <a:latin typeface="Calibri"/>
              <a:ea typeface="Calibri"/>
              <a:cs typeface="Calibri"/>
              <a:sym typeface="Calibri"/>
            </a:endParaRPr>
          </a:p>
        </p:txBody>
      </p:sp>
      <p:sp>
        <p:nvSpPr>
          <p:cNvPr id="193" name="Google Shape;193;p8"/>
          <p:cNvSpPr/>
          <p:nvPr/>
        </p:nvSpPr>
        <p:spPr>
          <a:xfrm>
            <a:off x="1394785" y="4070132"/>
            <a:ext cx="10377053" cy="498598"/>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Các biến được tạo khi bạn gán giá trị cho nó</a:t>
            </a:r>
            <a:endParaRPr sz="2200">
              <a:solidFill>
                <a:srgbClr val="0070C0"/>
              </a:solidFill>
              <a:latin typeface="Calibri"/>
              <a:ea typeface="Calibri"/>
              <a:cs typeface="Calibri"/>
              <a:sym typeface="Calibri"/>
            </a:endParaRPr>
          </a:p>
        </p:txBody>
      </p:sp>
      <p:sp>
        <p:nvSpPr>
          <p:cNvPr id="194" name="Google Shape;194;p8"/>
          <p:cNvSpPr/>
          <p:nvPr/>
        </p:nvSpPr>
        <p:spPr>
          <a:xfrm>
            <a:off x="1394785" y="4612800"/>
            <a:ext cx="10598727" cy="498598"/>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Không có lệnh để khai báo một biến</a:t>
            </a:r>
            <a:endParaRPr/>
          </a:p>
        </p:txBody>
      </p:sp>
      <p:sp>
        <p:nvSpPr>
          <p:cNvPr id="195" name="Google Shape;195;p8"/>
          <p:cNvSpPr/>
          <p:nvPr/>
        </p:nvSpPr>
        <p:spPr>
          <a:xfrm>
            <a:off x="1425768" y="5479696"/>
            <a:ext cx="10228116" cy="498598"/>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Bắt đầu dòng comment bằng: </a:t>
            </a:r>
            <a:r>
              <a:rPr lang="en-US" sz="2200">
                <a:solidFill>
                  <a:srgbClr val="00B050"/>
                </a:solidFill>
                <a:latin typeface="Calibri"/>
                <a:ea typeface="Calibri"/>
                <a:cs typeface="Calibri"/>
                <a:sym typeface="Calibri"/>
              </a:rPr>
              <a:t>#</a:t>
            </a:r>
            <a:endParaRPr sz="2200">
              <a:solidFill>
                <a:srgbClr val="00B050"/>
              </a:solidFill>
              <a:latin typeface="Calibri"/>
              <a:ea typeface="Calibri"/>
              <a:cs typeface="Calibri"/>
              <a:sym typeface="Calibri"/>
            </a:endParaRPr>
          </a:p>
        </p:txBody>
      </p:sp>
      <p:sp>
        <p:nvSpPr>
          <p:cNvPr id="196" name="Google Shape;196;p8"/>
          <p:cNvSpPr/>
          <p:nvPr/>
        </p:nvSpPr>
        <p:spPr>
          <a:xfrm>
            <a:off x="1422402" y="5947251"/>
            <a:ext cx="10501744" cy="498598"/>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Khối comment (comment trên nhiều dòng): </a:t>
            </a:r>
            <a:r>
              <a:rPr lang="en-US" sz="2200">
                <a:solidFill>
                  <a:srgbClr val="00B050"/>
                </a:solidFill>
                <a:latin typeface="Calibri"/>
                <a:ea typeface="Calibri"/>
                <a:cs typeface="Calibri"/>
                <a:sym typeface="Calibri"/>
              </a:rPr>
              <a:t>#, ’’’ comment ’’’, ””” comment ”””</a:t>
            </a:r>
            <a:endParaRPr sz="2200">
              <a:solidFill>
                <a:srgbClr val="00B050"/>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8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3" name="Google Shape;1663;p8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4" name="Google Shape;1664;p8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665" name="Google Shape;1665;p8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6" name="Google Shape;1666;p8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67" name="Google Shape;1667;p8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668" name="Google Shape;1668;p8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69" name="Google Shape;1669;p8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670" name="Google Shape;1670;p8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671" name="Google Shape;1671;p80"/>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4: File input/output</a:t>
            </a:r>
            <a:endParaRPr sz="1800">
              <a:solidFill>
                <a:schemeClr val="lt1"/>
              </a:solidFill>
              <a:latin typeface="Times New Roman"/>
              <a:ea typeface="Times New Roman"/>
              <a:cs typeface="Times New Roman"/>
              <a:sym typeface="Times New Roman"/>
            </a:endParaRPr>
          </a:p>
        </p:txBody>
      </p:sp>
      <p:sp>
        <p:nvSpPr>
          <p:cNvPr id="1672" name="Google Shape;1672;p80"/>
          <p:cNvSpPr/>
          <p:nvPr/>
        </p:nvSpPr>
        <p:spPr>
          <a:xfrm>
            <a:off x="2228864" y="1099060"/>
            <a:ext cx="6921469" cy="53553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Arial"/>
                <a:ea typeface="Arial"/>
                <a:cs typeface="Arial"/>
                <a:sym typeface="Arial"/>
              </a:rPr>
              <a:t>🕮  BÀI TẬP 4.4</a:t>
            </a:r>
            <a:endParaRPr b="1" sz="2400">
              <a:solidFill>
                <a:srgbClr val="C00000"/>
              </a:solidFill>
              <a:latin typeface="Arial"/>
              <a:ea typeface="Arial"/>
              <a:cs typeface="Arial"/>
              <a:sym typeface="Arial"/>
            </a:endParaRPr>
          </a:p>
        </p:txBody>
      </p:sp>
      <p:sp>
        <p:nvSpPr>
          <p:cNvPr id="1673" name="Google Shape;1673;p80"/>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4</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Open/ close</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Write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0000FF"/>
                </a:solidFill>
                <a:latin typeface="Arial"/>
                <a:ea typeface="Arial"/>
                <a:cs typeface="Arial"/>
                <a:sym typeface="Arial"/>
              </a:rPr>
              <a:t> </a:t>
            </a:r>
            <a:r>
              <a:rPr lang="en-US" sz="2400">
                <a:solidFill>
                  <a:srgbClr val="7F7F7F"/>
                </a:solidFill>
                <a:latin typeface="Arial"/>
                <a:ea typeface="Arial"/>
                <a:cs typeface="Arial"/>
                <a:sym typeface="Arial"/>
              </a:rPr>
              <a:t>Read data</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b="1" lang="en-US" sz="2400">
                <a:solidFill>
                  <a:srgbClr val="FF0000"/>
                </a:solidFill>
                <a:latin typeface="Arial"/>
                <a:ea typeface="Arial"/>
                <a:cs typeface="Arial"/>
                <a:sym typeface="Arial"/>
              </a:rPr>
              <a:t>Directory</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674" name="Google Shape;1674;p80"/>
          <p:cNvSpPr/>
          <p:nvPr/>
        </p:nvSpPr>
        <p:spPr>
          <a:xfrm>
            <a:off x="2405117" y="1951367"/>
            <a:ext cx="8944031" cy="3428631"/>
          </a:xfrm>
          <a:prstGeom prst="rect">
            <a:avLst/>
          </a:prstGeom>
          <a:noFill/>
          <a:ln>
            <a:noFill/>
          </a:ln>
        </p:spPr>
        <p:txBody>
          <a:bodyPr anchorCtr="0" anchor="ctr" bIns="0" lIns="0" spcFirstLastPara="1" rIns="0" wrap="square" tIns="0">
            <a:spAutoFit/>
          </a:bodyPr>
          <a:lstStyle/>
          <a:p>
            <a:pPr indent="-457200" lvl="0" marL="457200" marR="0" rtl="0" algn="just">
              <a:lnSpc>
                <a:spcPct val="120000"/>
              </a:lnSpc>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Tạo một thư mục trong ổ đĩa với tên bất kỳ</a:t>
            </a:r>
            <a:endParaRPr/>
          </a:p>
          <a:p>
            <a:pPr indent="-457200" lvl="0" marL="457200" marR="0" rtl="0" algn="just">
              <a:lnSpc>
                <a:spcPct val="120000"/>
              </a:lnSpc>
              <a:spcBef>
                <a:spcPts val="120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Di chuyển file dữ liệu vào thư mục vừa tạo</a:t>
            </a:r>
            <a:endParaRPr/>
          </a:p>
          <a:p>
            <a:pPr indent="-457200" lvl="0" marL="457200" marR="0" rtl="0" algn="just">
              <a:lnSpc>
                <a:spcPct val="120000"/>
              </a:lnSpc>
              <a:spcBef>
                <a:spcPts val="1200"/>
              </a:spcBef>
              <a:spcAft>
                <a:spcPts val="0"/>
              </a:spcAft>
              <a:buClr>
                <a:srgbClr val="005064"/>
              </a:buClr>
              <a:buSzPts val="2400"/>
              <a:buFont typeface="Courier New"/>
              <a:buChar char="o"/>
            </a:pPr>
            <a:r>
              <a:rPr i="0" lang="en-US" sz="2400" u="none" cap="none" strike="noStrike">
                <a:solidFill>
                  <a:srgbClr val="005064"/>
                </a:solidFill>
                <a:latin typeface="Arial"/>
                <a:ea typeface="Arial"/>
                <a:cs typeface="Arial"/>
                <a:sym typeface="Arial"/>
              </a:rPr>
              <a:t>Hiển</a:t>
            </a:r>
            <a:r>
              <a:rPr i="0" lang="en-US" sz="2400" u="none" cap="none" strike="noStrike">
                <a:solidFill>
                  <a:srgbClr val="005064"/>
                </a:solidFill>
                <a:latin typeface="Arial"/>
                <a:ea typeface="Arial"/>
                <a:cs typeface="Arial"/>
                <a:sym typeface="Arial"/>
              </a:rPr>
              <a:t> thị nội dung thư mục</a:t>
            </a:r>
            <a:endParaRPr/>
          </a:p>
          <a:p>
            <a:pPr indent="-457200" lvl="0" marL="457200" marR="0" rtl="0" algn="just">
              <a:lnSpc>
                <a:spcPct val="120000"/>
              </a:lnSpc>
              <a:spcBef>
                <a:spcPts val="120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Đổi tên thư mục</a:t>
            </a:r>
            <a:endParaRPr/>
          </a:p>
          <a:p>
            <a:pPr indent="-457200" lvl="0" marL="457200" marR="0" rtl="0" algn="just">
              <a:lnSpc>
                <a:spcPct val="120000"/>
              </a:lnSpc>
              <a:spcBef>
                <a:spcPts val="1200"/>
              </a:spcBef>
              <a:spcAft>
                <a:spcPts val="0"/>
              </a:spcAft>
              <a:buClr>
                <a:srgbClr val="005064"/>
              </a:buClr>
              <a:buSzPts val="2400"/>
              <a:buFont typeface="Courier New"/>
              <a:buChar char="o"/>
            </a:pPr>
            <a:r>
              <a:rPr i="0" lang="en-US" sz="2400" u="none" cap="none" strike="noStrike">
                <a:solidFill>
                  <a:srgbClr val="005064"/>
                </a:solidFill>
                <a:latin typeface="Arial"/>
                <a:ea typeface="Arial"/>
                <a:cs typeface="Arial"/>
                <a:sym typeface="Arial"/>
              </a:rPr>
              <a:t>Xóa</a:t>
            </a:r>
            <a:r>
              <a:rPr i="0" lang="en-US" sz="2400" u="none" cap="none" strike="noStrike">
                <a:solidFill>
                  <a:srgbClr val="005064"/>
                </a:solidFill>
                <a:latin typeface="Arial"/>
                <a:ea typeface="Arial"/>
                <a:cs typeface="Arial"/>
                <a:sym typeface="Arial"/>
              </a:rPr>
              <a:t> file</a:t>
            </a:r>
            <a:endParaRPr/>
          </a:p>
          <a:p>
            <a:pPr indent="-457200" lvl="0" marL="457200" marR="0" rtl="0" algn="just">
              <a:lnSpc>
                <a:spcPct val="120000"/>
              </a:lnSpc>
              <a:spcBef>
                <a:spcPts val="120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Xóa</a:t>
            </a:r>
            <a:r>
              <a:rPr lang="en-US" sz="2400">
                <a:solidFill>
                  <a:srgbClr val="005064"/>
                </a:solidFill>
                <a:latin typeface="Arial"/>
                <a:ea typeface="Arial"/>
                <a:cs typeface="Arial"/>
                <a:sym typeface="Arial"/>
              </a:rPr>
              <a:t> thư mục</a:t>
            </a:r>
            <a:endParaRPr i="0" sz="2400" u="none" cap="none" strike="noStrike">
              <a:solidFill>
                <a:srgbClr val="005064"/>
              </a:solidFill>
              <a:latin typeface="Arial"/>
              <a:ea typeface="Arial"/>
              <a:cs typeface="Arial"/>
              <a:sym typeface="Arial"/>
            </a:endParaRPr>
          </a:p>
        </p:txBody>
      </p:sp>
      <p:sp>
        <p:nvSpPr>
          <p:cNvPr id="1675" name="Google Shape;1675;p80"/>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Directory - Thao tác trên thư mục</a:t>
            </a:r>
            <a:endParaRPr b="1" sz="2800">
              <a:solidFill>
                <a:schemeClr val="lt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8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1" name="Google Shape;1681;p8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2" name="Google Shape;1682;p8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683" name="Google Shape;1683;p8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4" name="Google Shape;1684;p8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85" name="Google Shape;1685;p8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686" name="Google Shape;1686;p8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87" name="Google Shape;1687;p8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688" name="Google Shape;1688;p8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689" name="Google Shape;1689;p81"/>
          <p:cNvSpPr/>
          <p:nvPr/>
        </p:nvSpPr>
        <p:spPr>
          <a:xfrm>
            <a:off x="1882096" y="2274525"/>
            <a:ext cx="8180880" cy="1990288"/>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5000">
                <a:solidFill>
                  <a:srgbClr val="005064"/>
                </a:solidFill>
                <a:latin typeface="Book Antiqua"/>
                <a:ea typeface="Book Antiqua"/>
                <a:cs typeface="Book Antiqua"/>
                <a:sym typeface="Book Antiqua"/>
              </a:rPr>
              <a:t>BÀI 5</a:t>
            </a:r>
            <a:endParaRPr/>
          </a:p>
          <a:p>
            <a:pPr indent="0" lvl="0" marL="0" marR="0" rtl="0" algn="ctr">
              <a:lnSpc>
                <a:spcPct val="120000"/>
              </a:lnSpc>
              <a:spcBef>
                <a:spcPts val="400"/>
              </a:spcBef>
              <a:spcAft>
                <a:spcPts val="0"/>
              </a:spcAft>
              <a:buNone/>
            </a:pPr>
            <a:r>
              <a:rPr b="1" lang="en-US" sz="5000">
                <a:solidFill>
                  <a:srgbClr val="005064"/>
                </a:solidFill>
                <a:latin typeface="Times New Roman"/>
                <a:ea typeface="Times New Roman"/>
                <a:cs typeface="Times New Roman"/>
                <a:sym typeface="Times New Roman"/>
              </a:rPr>
              <a:t>MATRIX &amp; VECTOR</a:t>
            </a:r>
            <a:endParaRPr b="1" sz="5000">
              <a:solidFill>
                <a:srgbClr val="005064"/>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8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5" name="Google Shape;1695;p8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6" name="Google Shape;1696;p8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697" name="Google Shape;1697;p8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8" name="Google Shape;1698;p8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99" name="Google Shape;1699;p8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700" name="Google Shape;1700;p8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01" name="Google Shape;1701;p8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702" name="Google Shape;1702;p8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703" name="Google Shape;1703;p82"/>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704" name="Google Shape;1704;p82"/>
          <p:cNvSpPr/>
          <p:nvPr/>
        </p:nvSpPr>
        <p:spPr>
          <a:xfrm>
            <a:off x="2228864" y="1099060"/>
            <a:ext cx="6921469" cy="49487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005064"/>
                </a:solidFill>
                <a:latin typeface="Arial"/>
                <a:ea typeface="Arial"/>
                <a:cs typeface="Arial"/>
                <a:sym typeface="Arial"/>
              </a:rPr>
              <a:t>BÀI 5. MATRIX &amp; VECTOR</a:t>
            </a:r>
            <a:endParaRPr b="1" sz="2400">
              <a:solidFill>
                <a:srgbClr val="005064"/>
              </a:solidFill>
              <a:latin typeface="Arial"/>
              <a:ea typeface="Arial"/>
              <a:cs typeface="Arial"/>
              <a:sym typeface="Arial"/>
            </a:endParaRPr>
          </a:p>
        </p:txBody>
      </p:sp>
      <p:sp>
        <p:nvSpPr>
          <p:cNvPr id="1705" name="Google Shape;1705;p82"/>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Indexing   </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706" name="Google Shape;1706;p82"/>
          <p:cNvSpPr/>
          <p:nvPr/>
        </p:nvSpPr>
        <p:spPr>
          <a:xfrm>
            <a:off x="2352865" y="1814386"/>
            <a:ext cx="8944031" cy="3043910"/>
          </a:xfrm>
          <a:prstGeom prst="rect">
            <a:avLst/>
          </a:prstGeom>
          <a:noFill/>
          <a:ln>
            <a:noFill/>
          </a:ln>
        </p:spPr>
        <p:txBody>
          <a:bodyPr anchorCtr="0" anchor="ctr" bIns="0" lIns="0" spcFirstLastPara="1" rIns="0" wrap="square" tIns="0">
            <a:spAutoFit/>
          </a:bodyPr>
          <a:lstStyle/>
          <a:p>
            <a:pPr indent="-457200" lvl="0" marL="457200" marR="0" rtl="0" algn="just">
              <a:lnSpc>
                <a:spcPct val="120000"/>
              </a:lnSpc>
              <a:spcBef>
                <a:spcPts val="0"/>
              </a:spcBef>
              <a:spcAft>
                <a:spcPts val="0"/>
              </a:spcAft>
              <a:buClr>
                <a:srgbClr val="005064"/>
              </a:buClr>
              <a:buSzPts val="2400"/>
              <a:buFont typeface="Arial"/>
              <a:buChar char="•"/>
            </a:pPr>
            <a:r>
              <a:rPr lang="en-US" sz="2400" u="sng">
                <a:solidFill>
                  <a:srgbClr val="005064"/>
                </a:solidFill>
                <a:latin typeface="Arial"/>
                <a:ea typeface="Arial"/>
                <a:cs typeface="Arial"/>
                <a:sym typeface="Arial"/>
                <a:hlinkClick r:id="rId4">
                  <a:extLst>
                    <a:ext uri="{A12FA001-AC4F-418D-AE19-62706E023703}">
                      <ahyp:hlinkClr val="tx"/>
                    </a:ext>
                  </a:extLst>
                </a:hlinkClick>
              </a:rPr>
              <a:t>Numpy</a:t>
            </a:r>
            <a:endParaRPr sz="2400">
              <a:solidFill>
                <a:srgbClr val="005064"/>
              </a:solidFill>
              <a:latin typeface="Arial"/>
              <a:ea typeface="Arial"/>
              <a:cs typeface="Arial"/>
              <a:sym typeface="Arial"/>
            </a:endParaRPr>
          </a:p>
          <a:p>
            <a:pPr indent="-457200" lvl="1" marL="914400" marR="0" rtl="0" algn="just">
              <a:lnSpc>
                <a:spcPct val="120000"/>
              </a:lnSpc>
              <a:spcBef>
                <a:spcPts val="600"/>
              </a:spcBef>
              <a:spcAft>
                <a:spcPts val="0"/>
              </a:spcAft>
              <a:buClr>
                <a:srgbClr val="005064"/>
              </a:buClr>
              <a:buSzPts val="2400"/>
              <a:buFont typeface="Courier New"/>
              <a:buChar char="o"/>
            </a:pPr>
            <a:r>
              <a:rPr b="0" i="0" lang="en-US" sz="2400" u="none" cap="none" strike="noStrike">
                <a:solidFill>
                  <a:srgbClr val="005064"/>
                </a:solidFill>
                <a:latin typeface="Arial"/>
                <a:ea typeface="Arial"/>
                <a:cs typeface="Arial"/>
                <a:sym typeface="Arial"/>
              </a:rPr>
              <a:t>Array creating</a:t>
            </a:r>
            <a:endParaRPr/>
          </a:p>
          <a:p>
            <a:pPr indent="-457200" lvl="1" marL="914400" marR="0" rtl="0" algn="just">
              <a:lnSpc>
                <a:spcPct val="120000"/>
              </a:lnSpc>
              <a:spcBef>
                <a:spcPts val="600"/>
              </a:spcBef>
              <a:spcAft>
                <a:spcPts val="0"/>
              </a:spcAft>
              <a:buClr>
                <a:srgbClr val="005064"/>
              </a:buClr>
              <a:buSzPts val="2400"/>
              <a:buFont typeface="Courier New"/>
              <a:buChar char="o"/>
            </a:pPr>
            <a:r>
              <a:rPr b="0" i="0" lang="en-US" sz="2400" u="none" cap="none" strike="noStrike">
                <a:solidFill>
                  <a:srgbClr val="005064"/>
                </a:solidFill>
                <a:latin typeface="Arial"/>
                <a:ea typeface="Arial"/>
                <a:cs typeface="Arial"/>
                <a:sym typeface="Arial"/>
              </a:rPr>
              <a:t>Array indexing</a:t>
            </a:r>
            <a:endParaRPr/>
          </a:p>
          <a:p>
            <a:pPr indent="-457200" lvl="1" marL="914400" marR="0" rtl="0" algn="just">
              <a:lnSpc>
                <a:spcPct val="120000"/>
              </a:lnSpc>
              <a:spcBef>
                <a:spcPts val="600"/>
              </a:spcBef>
              <a:spcAft>
                <a:spcPts val="0"/>
              </a:spcAft>
              <a:buClr>
                <a:srgbClr val="005064"/>
              </a:buClr>
              <a:buSzPts val="2400"/>
              <a:buFont typeface="Courier New"/>
              <a:buChar char="o"/>
            </a:pPr>
            <a:r>
              <a:rPr b="0" i="0" lang="en-US" sz="2400" u="none" cap="none" strike="noStrike">
                <a:solidFill>
                  <a:srgbClr val="005064"/>
                </a:solidFill>
                <a:latin typeface="Arial"/>
                <a:ea typeface="Arial"/>
                <a:cs typeface="Arial"/>
                <a:sym typeface="Arial"/>
              </a:rPr>
              <a:t>Array operation</a:t>
            </a:r>
            <a:endParaRPr/>
          </a:p>
          <a:p>
            <a:pPr indent="-457200" lvl="0" marL="457200" marR="0" rtl="0" algn="just">
              <a:lnSpc>
                <a:spcPct val="120000"/>
              </a:lnSpc>
              <a:spcBef>
                <a:spcPts val="600"/>
              </a:spcBef>
              <a:spcAft>
                <a:spcPts val="0"/>
              </a:spcAft>
              <a:buClr>
                <a:srgbClr val="005064"/>
              </a:buClr>
              <a:buSzPts val="2400"/>
              <a:buFont typeface="Arial"/>
              <a:buChar char="•"/>
            </a:pPr>
            <a:r>
              <a:rPr lang="en-US" sz="2400" u="sng">
                <a:solidFill>
                  <a:srgbClr val="005064"/>
                </a:solidFill>
                <a:latin typeface="Arial"/>
                <a:ea typeface="Arial"/>
                <a:cs typeface="Arial"/>
                <a:sym typeface="Arial"/>
                <a:hlinkClick r:id="rId5">
                  <a:extLst>
                    <a:ext uri="{A12FA001-AC4F-418D-AE19-62706E023703}">
                      <ahyp:hlinkClr val="tx"/>
                    </a:ext>
                  </a:extLst>
                </a:hlinkClick>
              </a:rPr>
              <a:t>Scipy: high-level scientific computing</a:t>
            </a:r>
            <a:endParaRPr sz="2400">
              <a:solidFill>
                <a:srgbClr val="005064"/>
              </a:solidFill>
              <a:latin typeface="Arial"/>
              <a:ea typeface="Arial"/>
              <a:cs typeface="Arial"/>
              <a:sym typeface="Arial"/>
            </a:endParaRPr>
          </a:p>
          <a:p>
            <a:pPr indent="0" lvl="1" marL="457200" marR="0" rtl="0" algn="just">
              <a:lnSpc>
                <a:spcPct val="120000"/>
              </a:lnSpc>
              <a:spcBef>
                <a:spcPts val="600"/>
              </a:spcBef>
              <a:spcAft>
                <a:spcPts val="0"/>
              </a:spcAft>
              <a:buNone/>
            </a:pPr>
            <a:r>
              <a:rPr b="0" i="0" lang="en-US" sz="2400" u="none" cap="none" strike="noStrike">
                <a:solidFill>
                  <a:srgbClr val="005064"/>
                </a:solidFill>
                <a:latin typeface="Arial"/>
                <a:ea typeface="Arial"/>
                <a:cs typeface="Arial"/>
                <a:sym typeface="Arial"/>
              </a:rPr>
              <a:t>(Đọc thêm)</a:t>
            </a:r>
            <a:endParaRPr b="0" i="0" sz="2400" u="none" cap="none" strike="noStrike">
              <a:solidFill>
                <a:srgbClr val="005064"/>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8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2" name="Google Shape;1712;p8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3" name="Google Shape;1713;p8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714" name="Google Shape;1714;p8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5" name="Google Shape;1715;p8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16" name="Google Shape;1716;p8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717" name="Google Shape;1717;p8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18" name="Google Shape;1718;p8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719" name="Google Shape;1719;p8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720" name="Google Shape;1720;p83"/>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721" name="Google Shape;1721;p83"/>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Arial"/>
                <a:ea typeface="Arial"/>
                <a:cs typeface="Arial"/>
                <a:sym typeface="Arial"/>
              </a:rPr>
              <a:t>Tạo mảng với Numpy</a:t>
            </a:r>
            <a:endParaRPr b="1" sz="2400">
              <a:solidFill>
                <a:srgbClr val="005064"/>
              </a:solidFill>
              <a:latin typeface="Arial"/>
              <a:ea typeface="Arial"/>
              <a:cs typeface="Arial"/>
              <a:sym typeface="Arial"/>
            </a:endParaRPr>
          </a:p>
        </p:txBody>
      </p:sp>
      <p:sp>
        <p:nvSpPr>
          <p:cNvPr id="1722" name="Google Shape;1722;p83"/>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Create array – Tạo mảng</a:t>
            </a:r>
            <a:endParaRPr b="1" sz="2800">
              <a:solidFill>
                <a:schemeClr val="lt1"/>
              </a:solidFill>
              <a:latin typeface="Arial"/>
              <a:ea typeface="Arial"/>
              <a:cs typeface="Arial"/>
              <a:sym typeface="Arial"/>
            </a:endParaRPr>
          </a:p>
        </p:txBody>
      </p:sp>
      <p:sp>
        <p:nvSpPr>
          <p:cNvPr id="1723" name="Google Shape;1723;p83"/>
          <p:cNvSpPr/>
          <p:nvPr/>
        </p:nvSpPr>
        <p:spPr>
          <a:xfrm>
            <a:off x="2629658" y="1845035"/>
            <a:ext cx="8944031"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b="1" lang="en-US" sz="2400">
                <a:solidFill>
                  <a:srgbClr val="005064"/>
                </a:solidFill>
                <a:latin typeface="Consolas"/>
                <a:ea typeface="Consolas"/>
                <a:cs typeface="Consolas"/>
                <a:sym typeface="Consolas"/>
              </a:rPr>
              <a:t>import numpy as np</a:t>
            </a:r>
            <a:endParaRPr b="0" i="0" sz="2400" u="none" cap="none" strike="noStrike">
              <a:solidFill>
                <a:srgbClr val="005064"/>
              </a:solidFill>
              <a:latin typeface="Consolas"/>
              <a:ea typeface="Consolas"/>
              <a:cs typeface="Consolas"/>
              <a:sym typeface="Consolas"/>
            </a:endParaRPr>
          </a:p>
        </p:txBody>
      </p:sp>
      <p:sp>
        <p:nvSpPr>
          <p:cNvPr id="1724" name="Google Shape;1724;p83"/>
          <p:cNvSpPr/>
          <p:nvPr/>
        </p:nvSpPr>
        <p:spPr>
          <a:xfrm>
            <a:off x="2705858" y="2375567"/>
            <a:ext cx="9348900" cy="369300"/>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Khởi tạo mảng một chiều (vector):</a:t>
            </a:r>
            <a:endParaRPr sz="2400">
              <a:solidFill>
                <a:srgbClr val="005064"/>
              </a:solidFill>
              <a:latin typeface="Arial"/>
              <a:ea typeface="Arial"/>
              <a:cs typeface="Arial"/>
              <a:sym typeface="Arial"/>
            </a:endParaRPr>
          </a:p>
        </p:txBody>
      </p:sp>
      <p:sp>
        <p:nvSpPr>
          <p:cNvPr id="1725" name="Google Shape;1725;p83"/>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FF0000"/>
                </a:solidFill>
                <a:latin typeface="Arial"/>
                <a:ea typeface="Arial"/>
                <a:cs typeface="Arial"/>
                <a:sym typeface="Arial"/>
              </a:rPr>
              <a:t>Creating</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Indexing </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726" name="Google Shape;1726;p83"/>
          <p:cNvSpPr/>
          <p:nvPr/>
        </p:nvSpPr>
        <p:spPr>
          <a:xfrm>
            <a:off x="2629658" y="3659723"/>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Khởi tạo mảng hai chiều (matrix):</a:t>
            </a:r>
            <a:endParaRPr sz="2400">
              <a:solidFill>
                <a:srgbClr val="005064"/>
              </a:solidFill>
              <a:latin typeface="Arial"/>
              <a:ea typeface="Arial"/>
              <a:cs typeface="Arial"/>
              <a:sym typeface="Arial"/>
            </a:endParaRPr>
          </a:p>
        </p:txBody>
      </p:sp>
      <p:sp>
        <p:nvSpPr>
          <p:cNvPr id="1727" name="Google Shape;1727;p83"/>
          <p:cNvSpPr/>
          <p:nvPr/>
        </p:nvSpPr>
        <p:spPr>
          <a:xfrm>
            <a:off x="3306916" y="3011512"/>
            <a:ext cx="5342709" cy="338554"/>
          </a:xfrm>
          <a:prstGeom prst="rect">
            <a:avLst/>
          </a:prstGeom>
          <a:noFill/>
          <a:ln>
            <a:noFill/>
          </a:ln>
        </p:spPr>
        <p:txBody>
          <a:bodyPr anchorCtr="0" anchor="ctr" bIns="0" lIns="0" spcFirstLastPara="1" rIns="0" wrap="square" tIns="0">
            <a:spAutoFit/>
          </a:bodyPr>
          <a:lstStyle/>
          <a:p>
            <a:pPr indent="0" lvl="0" marL="0" marR="0" rtl="0" algn="just">
              <a:spcBef>
                <a:spcPts val="0"/>
              </a:spcBef>
              <a:spcAft>
                <a:spcPts val="0"/>
              </a:spcAft>
              <a:buNone/>
            </a:pPr>
            <a:r>
              <a:rPr lang="en-US" sz="2200">
                <a:solidFill>
                  <a:srgbClr val="00B0F0"/>
                </a:solidFill>
                <a:latin typeface="Consolas"/>
                <a:ea typeface="Consolas"/>
                <a:cs typeface="Consolas"/>
                <a:sym typeface="Consolas"/>
              </a:rPr>
              <a:t>A = np.array([1, 2, 3, 4, 5])</a:t>
            </a:r>
            <a:endParaRPr sz="2200">
              <a:solidFill>
                <a:srgbClr val="00B0F0"/>
              </a:solidFill>
              <a:latin typeface="Consolas"/>
              <a:ea typeface="Consolas"/>
              <a:cs typeface="Consolas"/>
              <a:sym typeface="Consolas"/>
            </a:endParaRPr>
          </a:p>
        </p:txBody>
      </p:sp>
      <p:sp>
        <p:nvSpPr>
          <p:cNvPr id="1728" name="Google Shape;1728;p83"/>
          <p:cNvSpPr/>
          <p:nvPr/>
        </p:nvSpPr>
        <p:spPr>
          <a:xfrm>
            <a:off x="3306916" y="4428088"/>
            <a:ext cx="8656200" cy="338700"/>
          </a:xfrm>
          <a:prstGeom prst="rect">
            <a:avLst/>
          </a:prstGeom>
          <a:noFill/>
          <a:ln>
            <a:noFill/>
          </a:ln>
        </p:spPr>
        <p:txBody>
          <a:bodyPr anchorCtr="0" anchor="ctr" bIns="0" lIns="0" spcFirstLastPara="1" rIns="0" wrap="square" tIns="0">
            <a:spAutoFit/>
          </a:bodyPr>
          <a:lstStyle/>
          <a:p>
            <a:pPr indent="0" lvl="0" marL="0" marR="0" rtl="0" algn="just">
              <a:spcBef>
                <a:spcPts val="0"/>
              </a:spcBef>
              <a:spcAft>
                <a:spcPts val="0"/>
              </a:spcAft>
              <a:buNone/>
            </a:pPr>
            <a:r>
              <a:rPr b="1" lang="en-US" sz="2200">
                <a:solidFill>
                  <a:srgbClr val="00B0F0"/>
                </a:solidFill>
                <a:latin typeface="Consolas"/>
                <a:ea typeface="Consolas"/>
                <a:cs typeface="Consolas"/>
                <a:sym typeface="Consolas"/>
              </a:rPr>
              <a:t>B = np.array([[1, 2, 3, 4], [5, 6, 7, 8], [9, 8, 7, 6]])</a:t>
            </a:r>
            <a:endParaRPr b="1" sz="2200">
              <a:solidFill>
                <a:srgbClr val="00B0F0"/>
              </a:solidFill>
              <a:latin typeface="Consolas"/>
              <a:ea typeface="Consolas"/>
              <a:cs typeface="Consolas"/>
              <a:sym typeface="Consolas"/>
            </a:endParaRPr>
          </a:p>
        </p:txBody>
      </p:sp>
      <p:sp>
        <p:nvSpPr>
          <p:cNvPr id="1729" name="Google Shape;1729;p83"/>
          <p:cNvSpPr/>
          <p:nvPr/>
        </p:nvSpPr>
        <p:spPr>
          <a:xfrm>
            <a:off x="2697539" y="5180144"/>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Các thông số: </a:t>
            </a:r>
            <a:endParaRPr/>
          </a:p>
        </p:txBody>
      </p:sp>
      <p:sp>
        <p:nvSpPr>
          <p:cNvPr id="1730" name="Google Shape;1730;p83"/>
          <p:cNvSpPr/>
          <p:nvPr/>
        </p:nvSpPr>
        <p:spPr>
          <a:xfrm>
            <a:off x="3220968" y="5718324"/>
            <a:ext cx="8581200" cy="430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200">
                <a:solidFill>
                  <a:srgbClr val="FF6600"/>
                </a:solidFill>
                <a:latin typeface="Consolas"/>
                <a:ea typeface="Consolas"/>
                <a:cs typeface="Consolas"/>
                <a:sym typeface="Consolas"/>
              </a:rPr>
              <a:t>A.ndim, A.shape, len(A), A.itemsize, A.dtype, A.size</a:t>
            </a:r>
            <a:endParaRPr sz="2200">
              <a:solidFill>
                <a:srgbClr val="FF66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8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6" name="Google Shape;1736;p8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7" name="Google Shape;1737;p8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738" name="Google Shape;1738;p8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9" name="Google Shape;1739;p8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40" name="Google Shape;1740;p8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741" name="Google Shape;1741;p8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42" name="Google Shape;1742;p8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743" name="Google Shape;1743;p8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744" name="Google Shape;1744;p84"/>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745" name="Google Shape;1745;p84"/>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Tạo mảng với Numpy</a:t>
            </a:r>
            <a:endParaRPr b="1" sz="2400">
              <a:solidFill>
                <a:srgbClr val="005064"/>
              </a:solidFill>
              <a:latin typeface="Arial"/>
              <a:ea typeface="Arial"/>
              <a:cs typeface="Arial"/>
              <a:sym typeface="Arial"/>
            </a:endParaRPr>
          </a:p>
        </p:txBody>
      </p:sp>
      <p:sp>
        <p:nvSpPr>
          <p:cNvPr id="1746" name="Google Shape;1746;p84"/>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Create array – Tạo mảng</a:t>
            </a:r>
            <a:endParaRPr b="1" sz="2800">
              <a:solidFill>
                <a:schemeClr val="lt1"/>
              </a:solidFill>
              <a:latin typeface="Arial"/>
              <a:ea typeface="Arial"/>
              <a:cs typeface="Arial"/>
              <a:sym typeface="Arial"/>
            </a:endParaRPr>
          </a:p>
        </p:txBody>
      </p:sp>
      <p:sp>
        <p:nvSpPr>
          <p:cNvPr id="1747" name="Google Shape;1747;p84"/>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FF0000"/>
                </a:solidFill>
                <a:latin typeface="Arial"/>
                <a:ea typeface="Arial"/>
                <a:cs typeface="Arial"/>
                <a:sym typeface="Arial"/>
              </a:rPr>
              <a:t>Creating</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Indexing </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748" name="Google Shape;1748;p84"/>
          <p:cNvSpPr/>
          <p:nvPr/>
        </p:nvSpPr>
        <p:spPr>
          <a:xfrm>
            <a:off x="2344747" y="1742888"/>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Hàm khởi tạo mảng</a:t>
            </a:r>
            <a:endParaRPr sz="2400">
              <a:solidFill>
                <a:srgbClr val="005064"/>
              </a:solidFill>
              <a:latin typeface="Arial"/>
              <a:ea typeface="Arial"/>
              <a:cs typeface="Arial"/>
              <a:sym typeface="Arial"/>
            </a:endParaRPr>
          </a:p>
        </p:txBody>
      </p:sp>
      <p:sp>
        <p:nvSpPr>
          <p:cNvPr id="1749" name="Google Shape;1749;p84"/>
          <p:cNvSpPr/>
          <p:nvPr/>
        </p:nvSpPr>
        <p:spPr>
          <a:xfrm>
            <a:off x="2604522" y="2496514"/>
            <a:ext cx="9348900" cy="369300"/>
          </a:xfrm>
          <a:prstGeom prst="rect">
            <a:avLst/>
          </a:prstGeom>
          <a:noFill/>
          <a:ln>
            <a:noFill/>
          </a:ln>
        </p:spPr>
        <p:txBody>
          <a:bodyPr anchorCtr="0" anchor="ctr" bIns="0" lIns="0" spcFirstLastPara="1" rIns="0" wrap="square" tIns="0">
            <a:spAutoFit/>
          </a:bodyPr>
          <a:lstStyle/>
          <a:p>
            <a:pPr indent="-457200" lvl="1" marL="914400" marR="0" rtl="0" algn="just">
              <a:spcBef>
                <a:spcPts val="0"/>
              </a:spcBef>
              <a:spcAft>
                <a:spcPts val="0"/>
              </a:spcAft>
              <a:buClr>
                <a:srgbClr val="005064"/>
              </a:buClr>
              <a:buSzPts val="2400"/>
              <a:buFont typeface="Noto Sans Symbols"/>
              <a:buChar char="▪"/>
            </a:pPr>
            <a:r>
              <a:rPr b="0" i="0" lang="en-US" sz="2400" u="none" cap="none" strike="noStrike">
                <a:solidFill>
                  <a:srgbClr val="005064"/>
                </a:solidFill>
                <a:latin typeface="Arial"/>
                <a:ea typeface="Arial"/>
                <a:cs typeface="Arial"/>
                <a:sym typeface="Arial"/>
              </a:rPr>
              <a:t>np.arange()</a:t>
            </a:r>
            <a:endParaRPr b="0" i="0" sz="2400" u="none" cap="none" strike="noStrike">
              <a:solidFill>
                <a:srgbClr val="005064"/>
              </a:solidFill>
              <a:latin typeface="Arial"/>
              <a:ea typeface="Arial"/>
              <a:cs typeface="Arial"/>
              <a:sym typeface="Arial"/>
            </a:endParaRPr>
          </a:p>
        </p:txBody>
      </p:sp>
      <p:sp>
        <p:nvSpPr>
          <p:cNvPr id="1750" name="Google Shape;1750;p84"/>
          <p:cNvSpPr/>
          <p:nvPr/>
        </p:nvSpPr>
        <p:spPr>
          <a:xfrm>
            <a:off x="2344747" y="4078228"/>
            <a:ext cx="9348988" cy="369332"/>
          </a:xfrm>
          <a:prstGeom prst="rect">
            <a:avLst/>
          </a:prstGeom>
          <a:noFill/>
          <a:ln>
            <a:noFill/>
          </a:ln>
        </p:spPr>
        <p:txBody>
          <a:bodyPr anchorCtr="0" anchor="ctr" bIns="0" lIns="0" spcFirstLastPara="1" rIns="0" wrap="square" tIns="0">
            <a:spAutoFit/>
          </a:bodyPr>
          <a:lstStyle/>
          <a:p>
            <a:pPr indent="-457200" lvl="1" marL="914400" marR="0" rtl="0" algn="just">
              <a:spcBef>
                <a:spcPts val="0"/>
              </a:spcBef>
              <a:spcAft>
                <a:spcPts val="0"/>
              </a:spcAft>
              <a:buClr>
                <a:srgbClr val="005064"/>
              </a:buClr>
              <a:buSzPts val="2400"/>
              <a:buFont typeface="Noto Sans Symbols"/>
              <a:buChar char="▪"/>
            </a:pPr>
            <a:r>
              <a:rPr b="0" i="0" lang="en-US" sz="2400" u="none" cap="none" strike="noStrike">
                <a:solidFill>
                  <a:srgbClr val="005064"/>
                </a:solidFill>
                <a:latin typeface="Arial"/>
                <a:ea typeface="Arial"/>
                <a:cs typeface="Arial"/>
                <a:sym typeface="Arial"/>
              </a:rPr>
              <a:t>np.linspace()</a:t>
            </a:r>
            <a:endParaRPr b="0" i="0" sz="2400" u="none" cap="none" strike="noStrike">
              <a:solidFill>
                <a:srgbClr val="005064"/>
              </a:solidFill>
              <a:latin typeface="Arial"/>
              <a:ea typeface="Arial"/>
              <a:cs typeface="Arial"/>
              <a:sym typeface="Arial"/>
            </a:endParaRPr>
          </a:p>
        </p:txBody>
      </p:sp>
      <p:sp>
        <p:nvSpPr>
          <p:cNvPr id="1751" name="Google Shape;1751;p84"/>
          <p:cNvSpPr/>
          <p:nvPr/>
        </p:nvSpPr>
        <p:spPr>
          <a:xfrm>
            <a:off x="2831133" y="2869767"/>
            <a:ext cx="8082596" cy="815608"/>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Consolas"/>
                <a:ea typeface="Consolas"/>
                <a:cs typeface="Consolas"/>
                <a:sym typeface="Consolas"/>
              </a:rPr>
              <a:t>np.arange(</a:t>
            </a:r>
            <a:r>
              <a:rPr b="0" i="0" lang="en-US" sz="2400" u="none" cap="none" strike="noStrike">
                <a:solidFill>
                  <a:srgbClr val="FF6600"/>
                </a:solidFill>
                <a:latin typeface="Consolas"/>
                <a:ea typeface="Consolas"/>
                <a:cs typeface="Consolas"/>
                <a:sym typeface="Consolas"/>
              </a:rPr>
              <a:t>n</a:t>
            </a:r>
            <a:r>
              <a:rPr b="0" i="0" lang="en-US" sz="2400" u="none" cap="none" strike="noStrike">
                <a:solidFill>
                  <a:srgbClr val="00B0F0"/>
                </a:solidFill>
                <a:latin typeface="Consolas"/>
                <a:ea typeface="Consolas"/>
                <a:cs typeface="Consolas"/>
                <a:sym typeface="Consolas"/>
              </a:rPr>
              <a:t>), </a:t>
            </a:r>
            <a:endParaRPr/>
          </a:p>
          <a:p>
            <a:pPr indent="0" lvl="1" marL="457200" marR="0" rtl="0" algn="just">
              <a:spcBef>
                <a:spcPts val="600"/>
              </a:spcBef>
              <a:spcAft>
                <a:spcPts val="0"/>
              </a:spcAft>
              <a:buNone/>
            </a:pPr>
            <a:r>
              <a:rPr b="0" i="0" lang="en-US" sz="2400" u="none" cap="none" strike="noStrike">
                <a:solidFill>
                  <a:srgbClr val="00B0F0"/>
                </a:solidFill>
                <a:latin typeface="Consolas"/>
                <a:ea typeface="Consolas"/>
                <a:cs typeface="Consolas"/>
                <a:sym typeface="Consolas"/>
              </a:rPr>
              <a:t>np.arange(</a:t>
            </a:r>
            <a:r>
              <a:rPr b="0" i="0" lang="en-US" sz="2400" u="none" cap="none" strike="noStrike">
                <a:solidFill>
                  <a:srgbClr val="FF6600"/>
                </a:solidFill>
                <a:latin typeface="Consolas"/>
                <a:ea typeface="Consolas"/>
                <a:cs typeface="Consolas"/>
                <a:sym typeface="Consolas"/>
              </a:rPr>
              <a:t>start</a:t>
            </a:r>
            <a:r>
              <a:rPr b="0" i="0" lang="en-US" sz="2400" u="none" cap="none" strike="noStrike">
                <a:solidFill>
                  <a:srgbClr val="00B0F0"/>
                </a:solidFill>
                <a:latin typeface="Consolas"/>
                <a:ea typeface="Consolas"/>
                <a:cs typeface="Consolas"/>
                <a:sym typeface="Consolas"/>
              </a:rPr>
              <a:t>, </a:t>
            </a:r>
            <a:r>
              <a:rPr b="0" i="0" lang="en-US" sz="2400" u="none" cap="none" strike="noStrike">
                <a:solidFill>
                  <a:srgbClr val="FF6600"/>
                </a:solidFill>
                <a:latin typeface="Consolas"/>
                <a:ea typeface="Consolas"/>
                <a:cs typeface="Consolas"/>
                <a:sym typeface="Consolas"/>
              </a:rPr>
              <a:t>end</a:t>
            </a:r>
            <a:r>
              <a:rPr b="0" i="0" lang="en-US" sz="2400" u="none" cap="none" strike="noStrike">
                <a:solidFill>
                  <a:srgbClr val="00B0F0"/>
                </a:solidFill>
                <a:latin typeface="Consolas"/>
                <a:ea typeface="Consolas"/>
                <a:cs typeface="Consolas"/>
                <a:sym typeface="Consolas"/>
              </a:rPr>
              <a:t>, </a:t>
            </a:r>
            <a:r>
              <a:rPr b="0" i="0" lang="en-US" sz="2400" u="none" cap="none" strike="noStrike">
                <a:solidFill>
                  <a:srgbClr val="FF6600"/>
                </a:solidFill>
                <a:latin typeface="Consolas"/>
                <a:ea typeface="Consolas"/>
                <a:cs typeface="Consolas"/>
                <a:sym typeface="Consolas"/>
              </a:rPr>
              <a:t>step</a:t>
            </a:r>
            <a:r>
              <a:rPr b="0" i="0" lang="en-US" sz="2400" u="none" cap="none" strike="noStrike">
                <a:solidFill>
                  <a:srgbClr val="00B0F0"/>
                </a:solidFill>
                <a:latin typeface="Consolas"/>
                <a:ea typeface="Consolas"/>
                <a:cs typeface="Consolas"/>
                <a:sym typeface="Consolas"/>
              </a:rPr>
              <a:t>), </a:t>
            </a:r>
            <a:r>
              <a:rPr b="0" i="1" lang="en-US" sz="1200" u="none" cap="none" strike="noStrike">
                <a:solidFill>
                  <a:srgbClr val="00B0F0"/>
                </a:solidFill>
                <a:latin typeface="Consolas"/>
                <a:ea typeface="Consolas"/>
                <a:cs typeface="Consolas"/>
                <a:sym typeface="Consolas"/>
              </a:rPr>
              <a:t>end exclusive </a:t>
            </a:r>
            <a:endParaRPr b="0" i="1" sz="1200" u="none" cap="none" strike="noStrike">
              <a:solidFill>
                <a:srgbClr val="00B0F0"/>
              </a:solidFill>
              <a:latin typeface="Consolas"/>
              <a:ea typeface="Consolas"/>
              <a:cs typeface="Consolas"/>
              <a:sym typeface="Consolas"/>
            </a:endParaRPr>
          </a:p>
        </p:txBody>
      </p:sp>
      <p:sp>
        <p:nvSpPr>
          <p:cNvPr id="1752" name="Google Shape;1752;p84"/>
          <p:cNvSpPr/>
          <p:nvPr/>
        </p:nvSpPr>
        <p:spPr>
          <a:xfrm>
            <a:off x="2831132" y="4631968"/>
            <a:ext cx="6237550" cy="369332"/>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Consolas"/>
                <a:ea typeface="Consolas"/>
                <a:cs typeface="Consolas"/>
                <a:sym typeface="Consolas"/>
              </a:rPr>
              <a:t>np.linspace(</a:t>
            </a:r>
            <a:r>
              <a:rPr b="0" i="0" lang="en-US" sz="2400" u="none" cap="none" strike="noStrike">
                <a:solidFill>
                  <a:srgbClr val="FF6600"/>
                </a:solidFill>
                <a:latin typeface="Consolas"/>
                <a:ea typeface="Consolas"/>
                <a:cs typeface="Consolas"/>
                <a:sym typeface="Consolas"/>
              </a:rPr>
              <a:t>start</a:t>
            </a:r>
            <a:r>
              <a:rPr b="0" i="0" lang="en-US" sz="2400" u="none" cap="none" strike="noStrike">
                <a:solidFill>
                  <a:srgbClr val="00B0F0"/>
                </a:solidFill>
                <a:latin typeface="Consolas"/>
                <a:ea typeface="Consolas"/>
                <a:cs typeface="Consolas"/>
                <a:sym typeface="Consolas"/>
              </a:rPr>
              <a:t>, </a:t>
            </a:r>
            <a:r>
              <a:rPr b="0" i="0" lang="en-US" sz="2400" u="none" cap="none" strike="noStrike">
                <a:solidFill>
                  <a:srgbClr val="FF6600"/>
                </a:solidFill>
                <a:latin typeface="Consolas"/>
                <a:ea typeface="Consolas"/>
                <a:cs typeface="Consolas"/>
                <a:sym typeface="Consolas"/>
              </a:rPr>
              <a:t>end</a:t>
            </a:r>
            <a:r>
              <a:rPr b="0" i="0" lang="en-US" sz="2400" u="none" cap="none" strike="noStrike">
                <a:solidFill>
                  <a:srgbClr val="00B0F0"/>
                </a:solidFill>
                <a:latin typeface="Consolas"/>
                <a:ea typeface="Consolas"/>
                <a:cs typeface="Consolas"/>
                <a:sym typeface="Consolas"/>
              </a:rPr>
              <a:t>, </a:t>
            </a:r>
            <a:r>
              <a:rPr b="0" i="0" lang="en-US" sz="2400" u="none" cap="none" strike="noStrike">
                <a:solidFill>
                  <a:srgbClr val="FF6600"/>
                </a:solidFill>
                <a:latin typeface="Consolas"/>
                <a:ea typeface="Consolas"/>
                <a:cs typeface="Consolas"/>
                <a:sym typeface="Consolas"/>
              </a:rPr>
              <a:t>numpoints</a:t>
            </a:r>
            <a:r>
              <a:rPr b="0" i="0" lang="en-US" sz="2400" u="none" cap="none" strike="noStrike">
                <a:solidFill>
                  <a:srgbClr val="00B0F0"/>
                </a:solidFill>
                <a:latin typeface="Consolas"/>
                <a:ea typeface="Consolas"/>
                <a:cs typeface="Consolas"/>
                <a:sym typeface="Consolas"/>
              </a:rPr>
              <a:t>)</a:t>
            </a:r>
            <a:r>
              <a:rPr b="0" i="1" lang="en-US" sz="1200" u="none" cap="none" strike="noStrike">
                <a:solidFill>
                  <a:srgbClr val="00B0F0"/>
                </a:solidFill>
                <a:latin typeface="Consolas"/>
                <a:ea typeface="Consolas"/>
                <a:cs typeface="Consolas"/>
                <a:sym typeface="Consolas"/>
              </a:rPr>
              <a:t> </a:t>
            </a:r>
            <a:endParaRPr b="0" i="1" sz="1200" u="none" cap="none" strike="noStrike">
              <a:solidFill>
                <a:srgbClr val="00B0F0"/>
              </a:solidFill>
              <a:latin typeface="Consolas"/>
              <a:ea typeface="Consolas"/>
              <a:cs typeface="Consolas"/>
              <a:sym typeface="Consolas"/>
            </a:endParaRPr>
          </a:p>
        </p:txBody>
      </p:sp>
      <p:sp>
        <p:nvSpPr>
          <p:cNvPr id="1753" name="Google Shape;1753;p84"/>
          <p:cNvSpPr/>
          <p:nvPr/>
        </p:nvSpPr>
        <p:spPr>
          <a:xfrm>
            <a:off x="2831132" y="5112552"/>
            <a:ext cx="9131979" cy="369332"/>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Consolas"/>
                <a:ea typeface="Consolas"/>
                <a:cs typeface="Consolas"/>
                <a:sym typeface="Consolas"/>
              </a:rPr>
              <a:t>np.linspace(</a:t>
            </a:r>
            <a:r>
              <a:rPr b="0" i="0" lang="en-US" sz="2400" u="none" cap="none" strike="noStrike">
                <a:solidFill>
                  <a:srgbClr val="FF6600"/>
                </a:solidFill>
                <a:latin typeface="Consolas"/>
                <a:ea typeface="Consolas"/>
                <a:cs typeface="Consolas"/>
                <a:sym typeface="Consolas"/>
              </a:rPr>
              <a:t>start</a:t>
            </a:r>
            <a:r>
              <a:rPr b="0" i="0" lang="en-US" sz="2400" u="none" cap="none" strike="noStrike">
                <a:solidFill>
                  <a:srgbClr val="00B0F0"/>
                </a:solidFill>
                <a:latin typeface="Consolas"/>
                <a:ea typeface="Consolas"/>
                <a:cs typeface="Consolas"/>
                <a:sym typeface="Consolas"/>
              </a:rPr>
              <a:t>, </a:t>
            </a:r>
            <a:r>
              <a:rPr b="0" i="0" lang="en-US" sz="2400" u="none" cap="none" strike="noStrike">
                <a:solidFill>
                  <a:srgbClr val="FF6600"/>
                </a:solidFill>
                <a:latin typeface="Consolas"/>
                <a:ea typeface="Consolas"/>
                <a:cs typeface="Consolas"/>
                <a:sym typeface="Consolas"/>
              </a:rPr>
              <a:t>end</a:t>
            </a:r>
            <a:r>
              <a:rPr b="0" i="0" lang="en-US" sz="2400" u="none" cap="none" strike="noStrike">
                <a:solidFill>
                  <a:srgbClr val="00B0F0"/>
                </a:solidFill>
                <a:latin typeface="Consolas"/>
                <a:ea typeface="Consolas"/>
                <a:cs typeface="Consolas"/>
                <a:sym typeface="Consolas"/>
              </a:rPr>
              <a:t>, </a:t>
            </a:r>
            <a:r>
              <a:rPr b="0" i="0" lang="en-US" sz="2400" u="none" cap="none" strike="noStrike">
                <a:solidFill>
                  <a:srgbClr val="FF6600"/>
                </a:solidFill>
                <a:latin typeface="Consolas"/>
                <a:ea typeface="Consolas"/>
                <a:cs typeface="Consolas"/>
                <a:sym typeface="Consolas"/>
              </a:rPr>
              <a:t>numpoints</a:t>
            </a:r>
            <a:r>
              <a:rPr b="0" i="0" lang="en-US" sz="2400" u="none" cap="none" strike="noStrike">
                <a:solidFill>
                  <a:srgbClr val="00B0F0"/>
                </a:solidFill>
                <a:latin typeface="Consolas"/>
                <a:ea typeface="Consolas"/>
                <a:cs typeface="Consolas"/>
                <a:sym typeface="Consolas"/>
              </a:rPr>
              <a:t>, </a:t>
            </a:r>
            <a:r>
              <a:rPr b="0" i="0" lang="en-US" sz="2400" u="none" cap="none" strike="noStrike">
                <a:solidFill>
                  <a:srgbClr val="00B050"/>
                </a:solidFill>
                <a:latin typeface="Consolas"/>
                <a:ea typeface="Consolas"/>
                <a:cs typeface="Consolas"/>
                <a:sym typeface="Consolas"/>
              </a:rPr>
              <a:t>endpoint=False</a:t>
            </a:r>
            <a:r>
              <a:rPr b="0" i="0" lang="en-US" sz="2400" u="none" cap="none" strike="noStrike">
                <a:solidFill>
                  <a:srgbClr val="00B0F0"/>
                </a:solidFill>
                <a:latin typeface="Consolas"/>
                <a:ea typeface="Consolas"/>
                <a:cs typeface="Consolas"/>
                <a:sym typeface="Consolas"/>
              </a:rPr>
              <a:t>)</a:t>
            </a:r>
            <a:r>
              <a:rPr b="0" i="1" lang="en-US" sz="1200" u="none" cap="none" strike="noStrike">
                <a:solidFill>
                  <a:srgbClr val="00B0F0"/>
                </a:solidFill>
                <a:latin typeface="Consolas"/>
                <a:ea typeface="Consolas"/>
                <a:cs typeface="Consolas"/>
                <a:sym typeface="Consolas"/>
              </a:rPr>
              <a:t> </a:t>
            </a:r>
            <a:endParaRPr b="0" i="1" sz="1200" u="none" cap="none" strike="noStrike">
              <a:solidFill>
                <a:srgbClr val="00B0F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8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9" name="Google Shape;1759;p8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0" name="Google Shape;1760;p8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761" name="Google Shape;1761;p8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2" name="Google Shape;1762;p8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63" name="Google Shape;1763;p8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764" name="Google Shape;1764;p8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65" name="Google Shape;1765;p8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766" name="Google Shape;1766;p8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767" name="Google Shape;1767;p85"/>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768" name="Google Shape;1768;p85"/>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Tạo mảng với Numpy</a:t>
            </a:r>
            <a:endParaRPr b="1" sz="2400">
              <a:solidFill>
                <a:srgbClr val="005064"/>
              </a:solidFill>
              <a:latin typeface="Arial"/>
              <a:ea typeface="Arial"/>
              <a:cs typeface="Arial"/>
              <a:sym typeface="Arial"/>
            </a:endParaRPr>
          </a:p>
        </p:txBody>
      </p:sp>
      <p:sp>
        <p:nvSpPr>
          <p:cNvPr id="1769" name="Google Shape;1769;p85"/>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Create array – Tạo mảng</a:t>
            </a:r>
            <a:endParaRPr b="1" sz="2800">
              <a:solidFill>
                <a:schemeClr val="lt1"/>
              </a:solidFill>
              <a:latin typeface="Arial"/>
              <a:ea typeface="Arial"/>
              <a:cs typeface="Arial"/>
              <a:sym typeface="Arial"/>
            </a:endParaRPr>
          </a:p>
        </p:txBody>
      </p:sp>
      <p:sp>
        <p:nvSpPr>
          <p:cNvPr id="1770" name="Google Shape;1770;p85"/>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FF0000"/>
                </a:solidFill>
                <a:latin typeface="Arial"/>
                <a:ea typeface="Arial"/>
                <a:cs typeface="Arial"/>
                <a:sym typeface="Arial"/>
              </a:rPr>
              <a:t>Creating</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Indexing </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771" name="Google Shape;1771;p85"/>
          <p:cNvSpPr/>
          <p:nvPr/>
        </p:nvSpPr>
        <p:spPr>
          <a:xfrm>
            <a:off x="2344747" y="1742888"/>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Hàm khởi tạo mảng</a:t>
            </a:r>
            <a:endParaRPr sz="2400">
              <a:solidFill>
                <a:srgbClr val="005064"/>
              </a:solidFill>
              <a:latin typeface="Arial"/>
              <a:ea typeface="Arial"/>
              <a:cs typeface="Arial"/>
              <a:sym typeface="Arial"/>
            </a:endParaRPr>
          </a:p>
        </p:txBody>
      </p:sp>
      <p:sp>
        <p:nvSpPr>
          <p:cNvPr id="1772" name="Google Shape;1772;p85"/>
          <p:cNvSpPr/>
          <p:nvPr/>
        </p:nvSpPr>
        <p:spPr>
          <a:xfrm>
            <a:off x="2344747" y="2273069"/>
            <a:ext cx="9348988" cy="369332"/>
          </a:xfrm>
          <a:prstGeom prst="rect">
            <a:avLst/>
          </a:prstGeom>
          <a:noFill/>
          <a:ln>
            <a:noFill/>
          </a:ln>
        </p:spPr>
        <p:txBody>
          <a:bodyPr anchorCtr="0" anchor="ctr" bIns="0" lIns="0" spcFirstLastPara="1" rIns="0" wrap="square" tIns="0">
            <a:spAutoFit/>
          </a:bodyPr>
          <a:lstStyle/>
          <a:p>
            <a:pPr indent="-457200" lvl="1" marL="914400" marR="0" rtl="0" algn="just">
              <a:spcBef>
                <a:spcPts val="0"/>
              </a:spcBef>
              <a:spcAft>
                <a:spcPts val="0"/>
              </a:spcAft>
              <a:buClr>
                <a:srgbClr val="005064"/>
              </a:buClr>
              <a:buSzPts val="2400"/>
              <a:buFont typeface="Noto Sans Symbols"/>
              <a:buChar char="▪"/>
            </a:pPr>
            <a:r>
              <a:rPr b="0" i="0" lang="en-US" sz="2400" u="none" cap="none" strike="noStrike">
                <a:solidFill>
                  <a:srgbClr val="005064"/>
                </a:solidFill>
                <a:latin typeface="Arial"/>
                <a:ea typeface="Arial"/>
                <a:cs typeface="Arial"/>
                <a:sym typeface="Arial"/>
              </a:rPr>
              <a:t>np.ones(),  np.zeros(), np.eye(),  np.diag()</a:t>
            </a:r>
            <a:endParaRPr b="0" i="0" sz="2400" u="none" cap="none" strike="noStrike">
              <a:solidFill>
                <a:srgbClr val="005064"/>
              </a:solidFill>
              <a:latin typeface="Arial"/>
              <a:ea typeface="Arial"/>
              <a:cs typeface="Arial"/>
              <a:sym typeface="Arial"/>
            </a:endParaRPr>
          </a:p>
        </p:txBody>
      </p:sp>
      <p:sp>
        <p:nvSpPr>
          <p:cNvPr id="1773" name="Google Shape;1773;p85"/>
          <p:cNvSpPr/>
          <p:nvPr/>
        </p:nvSpPr>
        <p:spPr>
          <a:xfrm>
            <a:off x="2917368" y="2735239"/>
            <a:ext cx="8421191" cy="1708160"/>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Consolas"/>
                <a:ea typeface="Consolas"/>
                <a:cs typeface="Consolas"/>
                <a:sym typeface="Consolas"/>
              </a:rPr>
              <a:t>np.ones(</a:t>
            </a:r>
            <a:r>
              <a:rPr b="0" i="0" lang="en-US" sz="2400" u="none" cap="none" strike="noStrike">
                <a:solidFill>
                  <a:srgbClr val="FF6600"/>
                </a:solidFill>
                <a:latin typeface="Consolas"/>
                <a:ea typeface="Consolas"/>
                <a:cs typeface="Consolas"/>
                <a:sym typeface="Consolas"/>
              </a:rPr>
              <a:t>n</a:t>
            </a:r>
            <a:r>
              <a:rPr b="0" i="0" lang="en-US" sz="2400" u="none" cap="none" strike="noStrike">
                <a:solidFill>
                  <a:srgbClr val="00B0F0"/>
                </a:solidFill>
                <a:latin typeface="Consolas"/>
                <a:ea typeface="Consolas"/>
                <a:cs typeface="Consolas"/>
                <a:sym typeface="Consolas"/>
              </a:rPr>
              <a:t>), 	np.ones((</a:t>
            </a:r>
            <a:r>
              <a:rPr b="0" i="0" lang="en-US" sz="2400" u="none" cap="none" strike="noStrike">
                <a:solidFill>
                  <a:srgbClr val="FF0000"/>
                </a:solidFill>
                <a:latin typeface="Consolas"/>
                <a:ea typeface="Consolas"/>
                <a:cs typeface="Consolas"/>
                <a:sym typeface="Consolas"/>
              </a:rPr>
              <a:t>3</a:t>
            </a:r>
            <a:r>
              <a:rPr b="0" i="0" lang="en-US" sz="2400" u="none" cap="none" strike="noStrike">
                <a:solidFill>
                  <a:srgbClr val="00B0F0"/>
                </a:solidFill>
                <a:latin typeface="Consolas"/>
                <a:ea typeface="Consolas"/>
                <a:cs typeface="Consolas"/>
                <a:sym typeface="Consolas"/>
              </a:rPr>
              <a:t>,</a:t>
            </a:r>
            <a:r>
              <a:rPr b="0" i="0" lang="en-US" sz="2400" u="none" cap="none" strike="noStrike">
                <a:solidFill>
                  <a:srgbClr val="FF0000"/>
                </a:solidFill>
                <a:latin typeface="Consolas"/>
                <a:ea typeface="Consolas"/>
                <a:cs typeface="Consolas"/>
                <a:sym typeface="Consolas"/>
              </a:rPr>
              <a:t>3</a:t>
            </a:r>
            <a:r>
              <a:rPr b="0" i="0" lang="en-US" sz="2400" u="none" cap="none" strike="noStrike">
                <a:solidFill>
                  <a:srgbClr val="00B0F0"/>
                </a:solidFill>
                <a:latin typeface="Consolas"/>
                <a:ea typeface="Consolas"/>
                <a:cs typeface="Consolas"/>
                <a:sym typeface="Consolas"/>
              </a:rPr>
              <a:t>))</a:t>
            </a:r>
            <a:endParaRPr/>
          </a:p>
          <a:p>
            <a:pPr indent="0" lvl="1" marL="457200" marR="0" rtl="0" algn="just">
              <a:spcBef>
                <a:spcPts val="600"/>
              </a:spcBef>
              <a:spcAft>
                <a:spcPts val="0"/>
              </a:spcAft>
              <a:buNone/>
            </a:pPr>
            <a:r>
              <a:rPr b="0" i="0" lang="en-US" sz="2400" u="none" cap="none" strike="noStrike">
                <a:solidFill>
                  <a:srgbClr val="00B0F0"/>
                </a:solidFill>
                <a:latin typeface="Consolas"/>
                <a:ea typeface="Consolas"/>
                <a:cs typeface="Consolas"/>
                <a:sym typeface="Consolas"/>
              </a:rPr>
              <a:t>np.zeros(</a:t>
            </a:r>
            <a:r>
              <a:rPr b="0" i="0" lang="en-US" sz="2400" u="none" cap="none" strike="noStrike">
                <a:solidFill>
                  <a:srgbClr val="FF6600"/>
                </a:solidFill>
                <a:latin typeface="Consolas"/>
                <a:ea typeface="Consolas"/>
                <a:cs typeface="Consolas"/>
                <a:sym typeface="Consolas"/>
              </a:rPr>
              <a:t>n</a:t>
            </a:r>
            <a:r>
              <a:rPr b="0" i="0" lang="en-US" sz="2400" u="none" cap="none" strike="noStrike">
                <a:solidFill>
                  <a:srgbClr val="00B0F0"/>
                </a:solidFill>
                <a:latin typeface="Consolas"/>
                <a:ea typeface="Consolas"/>
                <a:cs typeface="Consolas"/>
                <a:sym typeface="Consolas"/>
              </a:rPr>
              <a:t>), 	np.zeros((</a:t>
            </a:r>
            <a:r>
              <a:rPr b="0" i="0" lang="en-US" sz="2400" u="none" cap="none" strike="noStrike">
                <a:solidFill>
                  <a:srgbClr val="FF0000"/>
                </a:solidFill>
                <a:latin typeface="Consolas"/>
                <a:ea typeface="Consolas"/>
                <a:cs typeface="Consolas"/>
                <a:sym typeface="Consolas"/>
              </a:rPr>
              <a:t>3</a:t>
            </a:r>
            <a:r>
              <a:rPr b="0" i="0" lang="en-US" sz="2400" u="none" cap="none" strike="noStrike">
                <a:solidFill>
                  <a:srgbClr val="00B0F0"/>
                </a:solidFill>
                <a:latin typeface="Consolas"/>
                <a:ea typeface="Consolas"/>
                <a:cs typeface="Consolas"/>
                <a:sym typeface="Consolas"/>
              </a:rPr>
              <a:t>,</a:t>
            </a:r>
            <a:r>
              <a:rPr b="0" i="0" lang="en-US" sz="2400" u="none" cap="none" strike="noStrike">
                <a:solidFill>
                  <a:srgbClr val="FF0000"/>
                </a:solidFill>
                <a:latin typeface="Consolas"/>
                <a:ea typeface="Consolas"/>
                <a:cs typeface="Consolas"/>
                <a:sym typeface="Consolas"/>
              </a:rPr>
              <a:t>3</a:t>
            </a:r>
            <a:r>
              <a:rPr b="0" i="0" lang="en-US" sz="2400" u="none" cap="none" strike="noStrike">
                <a:solidFill>
                  <a:srgbClr val="00B0F0"/>
                </a:solidFill>
                <a:latin typeface="Consolas"/>
                <a:ea typeface="Consolas"/>
                <a:cs typeface="Consolas"/>
                <a:sym typeface="Consolas"/>
              </a:rPr>
              <a:t>))</a:t>
            </a:r>
            <a:endParaRPr/>
          </a:p>
          <a:p>
            <a:pPr indent="0" lvl="1" marL="457200" marR="0" rtl="0" algn="just">
              <a:spcBef>
                <a:spcPts val="600"/>
              </a:spcBef>
              <a:spcAft>
                <a:spcPts val="0"/>
              </a:spcAft>
              <a:buNone/>
            </a:pPr>
            <a:r>
              <a:rPr b="0" i="0" lang="en-US" sz="2400" u="none" cap="none" strike="noStrike">
                <a:solidFill>
                  <a:srgbClr val="00B0F0"/>
                </a:solidFill>
                <a:latin typeface="Consolas"/>
                <a:ea typeface="Consolas"/>
                <a:cs typeface="Consolas"/>
                <a:sym typeface="Consolas"/>
              </a:rPr>
              <a:t>np.eye(</a:t>
            </a:r>
            <a:r>
              <a:rPr b="0" i="0" lang="en-US" sz="2400" u="none" cap="none" strike="noStrike">
                <a:solidFill>
                  <a:srgbClr val="FF6600"/>
                </a:solidFill>
                <a:latin typeface="Consolas"/>
                <a:ea typeface="Consolas"/>
                <a:cs typeface="Consolas"/>
                <a:sym typeface="Consolas"/>
              </a:rPr>
              <a:t>n</a:t>
            </a:r>
            <a:r>
              <a:rPr b="0" i="0" lang="en-US" sz="2400" u="none" cap="none" strike="noStrike">
                <a:solidFill>
                  <a:srgbClr val="00B0F0"/>
                </a:solidFill>
                <a:latin typeface="Consolas"/>
                <a:ea typeface="Consolas"/>
                <a:cs typeface="Consolas"/>
                <a:sym typeface="Consolas"/>
              </a:rPr>
              <a:t>)				</a:t>
            </a:r>
            <a:r>
              <a:rPr b="0" i="1" lang="en-US" sz="1400" u="none" cap="none" strike="noStrike">
                <a:solidFill>
                  <a:srgbClr val="00B0F0"/>
                </a:solidFill>
                <a:latin typeface="Consolas"/>
                <a:ea typeface="Consolas"/>
                <a:cs typeface="Consolas"/>
                <a:sym typeface="Consolas"/>
              </a:rPr>
              <a:t>ma trận đơn vị size n</a:t>
            </a:r>
            <a:endParaRPr/>
          </a:p>
          <a:p>
            <a:pPr indent="0" lvl="1" marL="457200" marR="0" rtl="0" algn="just">
              <a:spcBef>
                <a:spcPts val="600"/>
              </a:spcBef>
              <a:spcAft>
                <a:spcPts val="0"/>
              </a:spcAft>
              <a:buNone/>
            </a:pPr>
            <a:r>
              <a:rPr b="0" i="0" lang="en-US" sz="2400" u="none" cap="none" strike="noStrike">
                <a:solidFill>
                  <a:srgbClr val="00B0F0"/>
                </a:solidFill>
                <a:latin typeface="Consolas"/>
                <a:ea typeface="Consolas"/>
                <a:cs typeface="Consolas"/>
                <a:sym typeface="Consolas"/>
              </a:rPr>
              <a:t>np.diag([</a:t>
            </a:r>
            <a:r>
              <a:rPr b="0" i="0" lang="en-US" sz="2400" u="none" cap="none" strike="noStrike">
                <a:solidFill>
                  <a:srgbClr val="FF0000"/>
                </a:solidFill>
                <a:latin typeface="Consolas"/>
                <a:ea typeface="Consolas"/>
                <a:cs typeface="Consolas"/>
                <a:sym typeface="Consolas"/>
              </a:rPr>
              <a:t>1</a:t>
            </a:r>
            <a:r>
              <a:rPr b="0" i="0" lang="en-US" sz="2400" u="none" cap="none" strike="noStrike">
                <a:solidFill>
                  <a:srgbClr val="00B0F0"/>
                </a:solidFill>
                <a:latin typeface="Consolas"/>
                <a:ea typeface="Consolas"/>
                <a:cs typeface="Consolas"/>
                <a:sym typeface="Consolas"/>
              </a:rPr>
              <a:t>, </a:t>
            </a:r>
            <a:r>
              <a:rPr b="0" i="0" lang="en-US" sz="2400" u="none" cap="none" strike="noStrike">
                <a:solidFill>
                  <a:srgbClr val="FF0000"/>
                </a:solidFill>
                <a:latin typeface="Consolas"/>
                <a:ea typeface="Consolas"/>
                <a:cs typeface="Consolas"/>
                <a:sym typeface="Consolas"/>
              </a:rPr>
              <a:t>2</a:t>
            </a:r>
            <a:r>
              <a:rPr b="0" i="0" lang="en-US" sz="2400" u="none" cap="none" strike="noStrike">
                <a:solidFill>
                  <a:srgbClr val="00B0F0"/>
                </a:solidFill>
                <a:latin typeface="Consolas"/>
                <a:ea typeface="Consolas"/>
                <a:cs typeface="Consolas"/>
                <a:sym typeface="Consolas"/>
              </a:rPr>
              <a:t>, </a:t>
            </a:r>
            <a:r>
              <a:rPr b="0" i="0" lang="en-US" sz="2400" u="none" cap="none" strike="noStrike">
                <a:solidFill>
                  <a:srgbClr val="FF0000"/>
                </a:solidFill>
                <a:latin typeface="Consolas"/>
                <a:ea typeface="Consolas"/>
                <a:cs typeface="Consolas"/>
                <a:sym typeface="Consolas"/>
              </a:rPr>
              <a:t>3</a:t>
            </a:r>
            <a:r>
              <a:rPr b="0" i="0" lang="en-US" sz="2400" u="none" cap="none" strike="noStrike">
                <a:solidFill>
                  <a:srgbClr val="00B0F0"/>
                </a:solidFill>
                <a:latin typeface="Consolas"/>
                <a:ea typeface="Consolas"/>
                <a:cs typeface="Consolas"/>
                <a:sym typeface="Consolas"/>
              </a:rPr>
              <a:t>, </a:t>
            </a:r>
            <a:r>
              <a:rPr b="0" i="0" lang="en-US" sz="2400" u="none" cap="none" strike="noStrike">
                <a:solidFill>
                  <a:srgbClr val="FF0000"/>
                </a:solidFill>
                <a:latin typeface="Consolas"/>
                <a:ea typeface="Consolas"/>
                <a:cs typeface="Consolas"/>
                <a:sym typeface="Consolas"/>
              </a:rPr>
              <a:t>4</a:t>
            </a:r>
            <a:r>
              <a:rPr b="0" i="0" lang="en-US" sz="2400" u="none" cap="none" strike="noStrike">
                <a:solidFill>
                  <a:srgbClr val="00B0F0"/>
                </a:solidFill>
                <a:latin typeface="Consolas"/>
                <a:ea typeface="Consolas"/>
                <a:cs typeface="Consolas"/>
                <a:sym typeface="Consolas"/>
              </a:rPr>
              <a:t>])		</a:t>
            </a:r>
            <a:r>
              <a:rPr b="0" i="1" lang="en-US" sz="1400" u="none" cap="none" strike="noStrike">
                <a:solidFill>
                  <a:srgbClr val="00B0F0"/>
                </a:solidFill>
                <a:latin typeface="Consolas"/>
                <a:ea typeface="Consolas"/>
                <a:cs typeface="Consolas"/>
                <a:sym typeface="Consolas"/>
              </a:rPr>
              <a:t>ma trận đường chéo</a:t>
            </a:r>
            <a:endParaRPr b="0" i="1" sz="2400" u="none" cap="none" strike="noStrike">
              <a:solidFill>
                <a:srgbClr val="00B0F0"/>
              </a:solidFill>
              <a:latin typeface="Consolas"/>
              <a:ea typeface="Consolas"/>
              <a:cs typeface="Consolas"/>
              <a:sym typeface="Consolas"/>
            </a:endParaRPr>
          </a:p>
        </p:txBody>
      </p:sp>
      <p:sp>
        <p:nvSpPr>
          <p:cNvPr id="1774" name="Google Shape;1774;p85"/>
          <p:cNvSpPr/>
          <p:nvPr/>
        </p:nvSpPr>
        <p:spPr>
          <a:xfrm>
            <a:off x="2344747" y="4586142"/>
            <a:ext cx="9348988" cy="369332"/>
          </a:xfrm>
          <a:prstGeom prst="rect">
            <a:avLst/>
          </a:prstGeom>
          <a:noFill/>
          <a:ln>
            <a:noFill/>
          </a:ln>
        </p:spPr>
        <p:txBody>
          <a:bodyPr anchorCtr="0" anchor="ctr" bIns="0" lIns="0" spcFirstLastPara="1" rIns="0" wrap="square" tIns="0">
            <a:spAutoFit/>
          </a:bodyPr>
          <a:lstStyle/>
          <a:p>
            <a:pPr indent="-457200" lvl="1" marL="914400" marR="0" rtl="0" algn="just">
              <a:spcBef>
                <a:spcPts val="0"/>
              </a:spcBef>
              <a:spcAft>
                <a:spcPts val="0"/>
              </a:spcAft>
              <a:buClr>
                <a:srgbClr val="005064"/>
              </a:buClr>
              <a:buSzPts val="2400"/>
              <a:buFont typeface="Noto Sans Symbols"/>
              <a:buChar char="▪"/>
            </a:pPr>
            <a:r>
              <a:rPr b="0" i="0" lang="en-US" sz="2400" u="none" cap="none" strike="noStrike">
                <a:solidFill>
                  <a:srgbClr val="005064"/>
                </a:solidFill>
                <a:latin typeface="Arial"/>
                <a:ea typeface="Arial"/>
                <a:cs typeface="Arial"/>
                <a:sym typeface="Arial"/>
              </a:rPr>
              <a:t>np.random		Khởi tạo ngẫu nhiên</a:t>
            </a:r>
            <a:endParaRPr b="0" i="0" sz="2400" u="none" cap="none" strike="noStrike">
              <a:solidFill>
                <a:srgbClr val="005064"/>
              </a:solidFill>
              <a:latin typeface="Arial"/>
              <a:ea typeface="Arial"/>
              <a:cs typeface="Arial"/>
              <a:sym typeface="Arial"/>
            </a:endParaRPr>
          </a:p>
        </p:txBody>
      </p:sp>
      <p:sp>
        <p:nvSpPr>
          <p:cNvPr id="1775" name="Google Shape;1775;p85"/>
          <p:cNvSpPr/>
          <p:nvPr/>
        </p:nvSpPr>
        <p:spPr>
          <a:xfrm>
            <a:off x="2917366" y="5098217"/>
            <a:ext cx="8421300" cy="369300"/>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Consolas"/>
                <a:ea typeface="Consolas"/>
                <a:cs typeface="Consolas"/>
                <a:sym typeface="Consolas"/>
              </a:rPr>
              <a:t>np.random.rand(</a:t>
            </a:r>
            <a:r>
              <a:rPr b="0" i="0" lang="en-US" sz="2400" u="none" cap="none" strike="noStrike">
                <a:solidFill>
                  <a:srgbClr val="FF6600"/>
                </a:solidFill>
                <a:latin typeface="Consolas"/>
                <a:ea typeface="Consolas"/>
                <a:cs typeface="Consolas"/>
                <a:sym typeface="Consolas"/>
              </a:rPr>
              <a:t>n</a:t>
            </a:r>
            <a:r>
              <a:rPr b="0" i="0" lang="en-US" sz="2400" u="none" cap="none" strike="noStrike">
                <a:solidFill>
                  <a:srgbClr val="00B0F0"/>
                </a:solidFill>
                <a:latin typeface="Consolas"/>
                <a:ea typeface="Consolas"/>
                <a:cs typeface="Consolas"/>
                <a:sym typeface="Consolas"/>
              </a:rPr>
              <a:t>)		</a:t>
            </a:r>
            <a:r>
              <a:rPr b="0" i="1" lang="en-US" sz="1400" u="none" cap="none" strike="noStrike">
                <a:solidFill>
                  <a:srgbClr val="00B0F0"/>
                </a:solidFill>
                <a:latin typeface="Consolas"/>
                <a:ea typeface="Consolas"/>
                <a:cs typeface="Consolas"/>
                <a:sym typeface="Consolas"/>
              </a:rPr>
              <a:t>Ngẫu nhiên n phần tử trong [0, 1]</a:t>
            </a:r>
            <a:endParaRPr b="0" i="1" sz="1400" u="none" cap="none" strike="noStrike">
              <a:solidFill>
                <a:srgbClr val="00B0F0"/>
              </a:solidFill>
              <a:latin typeface="Consolas"/>
              <a:ea typeface="Consolas"/>
              <a:cs typeface="Consolas"/>
              <a:sym typeface="Consolas"/>
            </a:endParaRPr>
          </a:p>
        </p:txBody>
      </p:sp>
      <p:sp>
        <p:nvSpPr>
          <p:cNvPr id="1776" name="Google Shape;1776;p85"/>
          <p:cNvSpPr/>
          <p:nvPr/>
        </p:nvSpPr>
        <p:spPr>
          <a:xfrm>
            <a:off x="2917366" y="5564787"/>
            <a:ext cx="8421191" cy="369332"/>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Consolas"/>
                <a:ea typeface="Consolas"/>
                <a:cs typeface="Consolas"/>
                <a:sym typeface="Consolas"/>
              </a:rPr>
              <a:t>np.random.randn(</a:t>
            </a:r>
            <a:r>
              <a:rPr b="0" i="0" lang="en-US" sz="2400" u="none" cap="none" strike="noStrike">
                <a:solidFill>
                  <a:srgbClr val="FF6600"/>
                </a:solidFill>
                <a:latin typeface="Consolas"/>
                <a:ea typeface="Consolas"/>
                <a:cs typeface="Consolas"/>
                <a:sym typeface="Consolas"/>
              </a:rPr>
              <a:t>n</a:t>
            </a:r>
            <a:r>
              <a:rPr b="0" i="0" lang="en-US" sz="2400" u="none" cap="none" strike="noStrike">
                <a:solidFill>
                  <a:srgbClr val="00B0F0"/>
                </a:solidFill>
                <a:latin typeface="Consolas"/>
                <a:ea typeface="Consolas"/>
                <a:cs typeface="Consolas"/>
                <a:sym typeface="Consolas"/>
              </a:rPr>
              <a:t>)		</a:t>
            </a:r>
            <a:r>
              <a:rPr b="0" i="1" lang="en-US" sz="1400" u="none" cap="none" strike="noStrike">
                <a:solidFill>
                  <a:srgbClr val="00B0F0"/>
                </a:solidFill>
                <a:latin typeface="Consolas"/>
                <a:ea typeface="Consolas"/>
                <a:cs typeface="Consolas"/>
                <a:sym typeface="Consolas"/>
              </a:rPr>
              <a:t>Ngẫu nhiên n phần tử theo phân bố Gauss</a:t>
            </a:r>
            <a:endParaRPr b="0" i="1" sz="1400" u="none" cap="none" strike="noStrike">
              <a:solidFill>
                <a:srgbClr val="00B0F0"/>
              </a:solidFill>
              <a:latin typeface="Consolas"/>
              <a:ea typeface="Consolas"/>
              <a:cs typeface="Consolas"/>
              <a:sym typeface="Consolas"/>
            </a:endParaRPr>
          </a:p>
        </p:txBody>
      </p:sp>
      <p:sp>
        <p:nvSpPr>
          <p:cNvPr id="1777" name="Google Shape;1777;p85"/>
          <p:cNvSpPr/>
          <p:nvPr/>
        </p:nvSpPr>
        <p:spPr>
          <a:xfrm>
            <a:off x="2917366" y="5934130"/>
            <a:ext cx="8421300" cy="369300"/>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Consolas"/>
                <a:ea typeface="Consolas"/>
                <a:cs typeface="Consolas"/>
                <a:sym typeface="Consolas"/>
              </a:rPr>
              <a:t>np.random.seed(</a:t>
            </a:r>
            <a:r>
              <a:rPr b="0" i="0" lang="en-US" sz="2400" u="none" cap="none" strike="noStrike">
                <a:solidFill>
                  <a:srgbClr val="FF6600"/>
                </a:solidFill>
                <a:latin typeface="Consolas"/>
                <a:ea typeface="Consolas"/>
                <a:cs typeface="Consolas"/>
                <a:sym typeface="Consolas"/>
              </a:rPr>
              <a:t>n</a:t>
            </a:r>
            <a:r>
              <a:rPr b="0" i="0" lang="en-US" sz="2400" u="none" cap="none" strike="noStrike">
                <a:solidFill>
                  <a:srgbClr val="00B0F0"/>
                </a:solidFill>
                <a:latin typeface="Consolas"/>
                <a:ea typeface="Consolas"/>
                <a:cs typeface="Consolas"/>
                <a:sym typeface="Consolas"/>
              </a:rPr>
              <a:t>)		</a:t>
            </a:r>
            <a:r>
              <a:rPr b="0" i="1" lang="en-US" sz="1400" u="none" cap="none" strike="noStrike">
                <a:solidFill>
                  <a:srgbClr val="00B0F0"/>
                </a:solidFill>
                <a:latin typeface="Consolas"/>
                <a:ea typeface="Consolas"/>
                <a:cs typeface="Consolas"/>
                <a:sym typeface="Consolas"/>
              </a:rPr>
              <a:t>Bật chế đố seed cho các hàm random</a:t>
            </a:r>
            <a:endParaRPr b="0" i="1" sz="1400" u="none" cap="none" strike="noStrike">
              <a:solidFill>
                <a:srgbClr val="00B0F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7"/>
                                        </p:tgtEl>
                                        <p:attrNameLst>
                                          <p:attrName>style.visibility</p:attrName>
                                        </p:attrNameLst>
                                      </p:cBhvr>
                                      <p:to>
                                        <p:strVal val="visible"/>
                                      </p:to>
                                    </p:set>
                                    <p:animEffect filter="fade" transition="in">
                                      <p:cBhvr>
                                        <p:cTn dur="1000"/>
                                        <p:tgtEl>
                                          <p:spTgt spid="17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8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3" name="Google Shape;1783;p8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4" name="Google Shape;1784;p8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785" name="Google Shape;1785;p8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6" name="Google Shape;1786;p8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87" name="Google Shape;1787;p8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788" name="Google Shape;1788;p8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89" name="Google Shape;1789;p8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790" name="Google Shape;1790;p8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791" name="Google Shape;1791;p86"/>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792" name="Google Shape;1792;p86"/>
          <p:cNvSpPr/>
          <p:nvPr/>
        </p:nvSpPr>
        <p:spPr>
          <a:xfrm>
            <a:off x="2305064" y="1099060"/>
            <a:ext cx="6921600" cy="494700"/>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Calibri"/>
                <a:ea typeface="Calibri"/>
                <a:cs typeface="Calibri"/>
                <a:sym typeface="Calibri"/>
              </a:rPr>
              <a:t>🕮 BÀI TẬP 5.1</a:t>
            </a:r>
            <a:endParaRPr b="1" sz="2400">
              <a:solidFill>
                <a:srgbClr val="C00000"/>
              </a:solidFill>
              <a:latin typeface="Arial"/>
              <a:ea typeface="Arial"/>
              <a:cs typeface="Arial"/>
              <a:sym typeface="Arial"/>
            </a:endParaRPr>
          </a:p>
        </p:txBody>
      </p:sp>
      <p:sp>
        <p:nvSpPr>
          <p:cNvPr id="1793" name="Google Shape;1793;p86"/>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Create array – Tạo mảng</a:t>
            </a:r>
            <a:endParaRPr b="1" sz="2800">
              <a:solidFill>
                <a:schemeClr val="lt1"/>
              </a:solidFill>
              <a:latin typeface="Arial"/>
              <a:ea typeface="Arial"/>
              <a:cs typeface="Arial"/>
              <a:sym typeface="Arial"/>
            </a:endParaRPr>
          </a:p>
        </p:txBody>
      </p:sp>
      <p:sp>
        <p:nvSpPr>
          <p:cNvPr id="1794" name="Google Shape;1794;p86"/>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FF0000"/>
                </a:solidFill>
                <a:latin typeface="Arial"/>
                <a:ea typeface="Arial"/>
                <a:cs typeface="Arial"/>
                <a:sym typeface="Arial"/>
              </a:rPr>
              <a:t>Creating</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Indexing </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795" name="Google Shape;1795;p86"/>
          <p:cNvSpPr/>
          <p:nvPr/>
        </p:nvSpPr>
        <p:spPr>
          <a:xfrm>
            <a:off x="2209166" y="1776585"/>
            <a:ext cx="9348988" cy="4387676"/>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200"/>
              <a:buFont typeface="Courier New"/>
              <a:buChar char="o"/>
            </a:pPr>
            <a:r>
              <a:rPr lang="en-US" sz="2200">
                <a:solidFill>
                  <a:srgbClr val="005064"/>
                </a:solidFill>
                <a:latin typeface="Arial"/>
                <a:ea typeface="Arial"/>
                <a:cs typeface="Arial"/>
                <a:sym typeface="Arial"/>
              </a:rPr>
              <a:t>Tạo một mảng numpy a(5) với các phần tử nguyên. In mảng ra màn hình;  Tạo một mảng b với n phần tử, các phần tử nằm trong đoạn [1, 10]. </a:t>
            </a:r>
            <a:r>
              <a:rPr lang="en-US" sz="2200">
                <a:solidFill>
                  <a:srgbClr val="005064"/>
                </a:solidFill>
                <a:latin typeface="Calibri"/>
                <a:ea typeface="Calibri"/>
                <a:cs typeface="Calibri"/>
                <a:sym typeface="Calibri"/>
              </a:rPr>
              <a:t>In mảng ra màn hình.</a:t>
            </a:r>
            <a:endParaRPr sz="2200">
              <a:solidFill>
                <a:srgbClr val="005064"/>
              </a:solidFill>
              <a:latin typeface="Arial"/>
              <a:ea typeface="Arial"/>
              <a:cs typeface="Arial"/>
              <a:sym typeface="Arial"/>
            </a:endParaRPr>
          </a:p>
          <a:p>
            <a:pPr indent="-457200" lvl="0" marL="457200" marR="0" rtl="0" algn="just">
              <a:lnSpc>
                <a:spcPct val="110000"/>
              </a:lnSpc>
              <a:spcBef>
                <a:spcPts val="1800"/>
              </a:spcBef>
              <a:spcAft>
                <a:spcPts val="0"/>
              </a:spcAft>
              <a:buClr>
                <a:srgbClr val="005064"/>
              </a:buClr>
              <a:buSzPts val="2200"/>
              <a:buFont typeface="Courier New"/>
              <a:buChar char="o"/>
            </a:pPr>
            <a:r>
              <a:rPr lang="en-US" sz="2200">
                <a:solidFill>
                  <a:srgbClr val="005064"/>
                </a:solidFill>
                <a:latin typeface="Arial"/>
                <a:ea typeface="Arial"/>
                <a:cs typeface="Arial"/>
                <a:sym typeface="Arial"/>
              </a:rPr>
              <a:t>Tạo một ma trận c(3	 x 5) các số nguyên bất kỳ. Cho biết: số chiều, kích thước mỗi chiều, kiểu của các phần tử trong mảng.</a:t>
            </a:r>
            <a:endParaRPr/>
          </a:p>
          <a:p>
            <a:pPr indent="-457200" lvl="0" marL="457200" marR="0" rtl="0" algn="just">
              <a:lnSpc>
                <a:spcPct val="110000"/>
              </a:lnSpc>
              <a:spcBef>
                <a:spcPts val="1800"/>
              </a:spcBef>
              <a:spcAft>
                <a:spcPts val="0"/>
              </a:spcAft>
              <a:buClr>
                <a:srgbClr val="005064"/>
              </a:buClr>
              <a:buSzPts val="2200"/>
              <a:buFont typeface="Courier New"/>
              <a:buChar char="o"/>
            </a:pPr>
            <a:r>
              <a:rPr lang="en-US" sz="2200">
                <a:solidFill>
                  <a:srgbClr val="005064"/>
                </a:solidFill>
                <a:latin typeface="Arial"/>
                <a:ea typeface="Arial"/>
                <a:cs typeface="Arial"/>
                <a:sym typeface="Arial"/>
              </a:rPr>
              <a:t>Tạo một ma trận đơn vị d(nxn). In ma trận ra màn hình; Tạo một ma trận đường chéo e(nxn) với các giá trị trên đường chéo lấy từ một mảng một </a:t>
            </a:r>
            <a:r>
              <a:rPr lang="en-US" sz="2200">
                <a:solidFill>
                  <a:srgbClr val="005064"/>
                </a:solidFill>
                <a:latin typeface="Calibri"/>
                <a:ea typeface="Calibri"/>
                <a:cs typeface="Calibri"/>
                <a:sym typeface="Calibri"/>
              </a:rPr>
              <a:t>chiều. In mảng ra màn hình.</a:t>
            </a:r>
            <a:endParaRPr sz="2200">
              <a:solidFill>
                <a:srgbClr val="005064"/>
              </a:solidFill>
              <a:latin typeface="Arial"/>
              <a:ea typeface="Arial"/>
              <a:cs typeface="Arial"/>
              <a:sym typeface="Arial"/>
            </a:endParaRPr>
          </a:p>
          <a:p>
            <a:pPr indent="-457200" lvl="0" marL="457200" marR="0" rtl="0" algn="just">
              <a:lnSpc>
                <a:spcPct val="110000"/>
              </a:lnSpc>
              <a:spcBef>
                <a:spcPts val="1800"/>
              </a:spcBef>
              <a:spcAft>
                <a:spcPts val="0"/>
              </a:spcAft>
              <a:buClr>
                <a:srgbClr val="005064"/>
              </a:buClr>
              <a:buSzPts val="2200"/>
              <a:buFont typeface="Courier New"/>
              <a:buChar char="o"/>
            </a:pPr>
            <a:r>
              <a:rPr lang="en-US" sz="2200">
                <a:solidFill>
                  <a:srgbClr val="005064"/>
                </a:solidFill>
                <a:latin typeface="Arial"/>
                <a:ea typeface="Arial"/>
                <a:cs typeface="Arial"/>
                <a:sym typeface="Arial"/>
              </a:rPr>
              <a:t>Tạo một mảng một chiều f(n) với các giá trị tuân theo phân bố chuẩn (Gauss). In mảng ra màn hình.</a:t>
            </a:r>
            <a:endParaRPr sz="2200">
              <a:solidFill>
                <a:srgbClr val="005064"/>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8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1" name="Google Shape;1801;p8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2" name="Google Shape;1802;p8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803" name="Google Shape;1803;p8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4" name="Google Shape;1804;p8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05" name="Google Shape;1805;p8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806" name="Google Shape;1806;p8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07" name="Google Shape;1807;p8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808" name="Google Shape;1808;p8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809" name="Google Shape;1809;p87"/>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810" name="Google Shape;1810;p87"/>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Truy cập mảng theo chỉ số</a:t>
            </a:r>
            <a:endParaRPr b="1" sz="2400">
              <a:solidFill>
                <a:srgbClr val="005064"/>
              </a:solidFill>
              <a:latin typeface="Arial"/>
              <a:ea typeface="Arial"/>
              <a:cs typeface="Arial"/>
              <a:sym typeface="Arial"/>
            </a:endParaRPr>
          </a:p>
        </p:txBody>
      </p:sp>
      <p:sp>
        <p:nvSpPr>
          <p:cNvPr id="1811" name="Google Shape;1811;p87"/>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index– Chỉ số của mảng</a:t>
            </a:r>
            <a:endParaRPr b="1" sz="2800">
              <a:solidFill>
                <a:schemeClr val="lt1"/>
              </a:solidFill>
              <a:latin typeface="Arial"/>
              <a:ea typeface="Arial"/>
              <a:cs typeface="Arial"/>
              <a:sym typeface="Arial"/>
            </a:endParaRPr>
          </a:p>
        </p:txBody>
      </p:sp>
      <p:sp>
        <p:nvSpPr>
          <p:cNvPr id="1812" name="Google Shape;1812;p87"/>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FF0000"/>
                </a:solidFill>
                <a:latin typeface="Arial"/>
                <a:ea typeface="Arial"/>
                <a:cs typeface="Arial"/>
                <a:sym typeface="Arial"/>
              </a:rPr>
              <a:t>Indexing</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813" name="Google Shape;1813;p87"/>
          <p:cNvSpPr/>
          <p:nvPr/>
        </p:nvSpPr>
        <p:spPr>
          <a:xfrm>
            <a:off x="2462313" y="2059128"/>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Mảng 1-D</a:t>
            </a:r>
            <a:endParaRPr sz="2400">
              <a:solidFill>
                <a:srgbClr val="005064"/>
              </a:solidFill>
              <a:latin typeface="Arial"/>
              <a:ea typeface="Arial"/>
              <a:cs typeface="Arial"/>
              <a:sym typeface="Arial"/>
            </a:endParaRPr>
          </a:p>
        </p:txBody>
      </p:sp>
      <p:sp>
        <p:nvSpPr>
          <p:cNvPr id="1814" name="Google Shape;1814;p87"/>
          <p:cNvSpPr/>
          <p:nvPr/>
        </p:nvSpPr>
        <p:spPr>
          <a:xfrm>
            <a:off x="2462313" y="2592360"/>
            <a:ext cx="8831253" cy="307777"/>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1" i="0" lang="en-US" sz="2000" u="none" cap="none" strike="noStrike">
                <a:solidFill>
                  <a:srgbClr val="00B0F0"/>
                </a:solidFill>
                <a:latin typeface="Consolas"/>
                <a:ea typeface="Consolas"/>
                <a:cs typeface="Consolas"/>
                <a:sym typeface="Consolas"/>
              </a:rPr>
              <a:t>a = np.array(</a:t>
            </a:r>
            <a:r>
              <a:rPr b="1" i="0" lang="en-US" sz="2000" u="none" cap="none" strike="noStrike">
                <a:solidFill>
                  <a:srgbClr val="FF6600"/>
                </a:solidFill>
                <a:latin typeface="Consolas"/>
                <a:ea typeface="Consolas"/>
                <a:cs typeface="Consolas"/>
                <a:sym typeface="Consolas"/>
              </a:rPr>
              <a:t>[1, 2, 3, 4, 5])  </a:t>
            </a:r>
            <a:r>
              <a:rPr b="1" i="0" lang="en-US" sz="2000" u="none" cap="none" strike="noStrike">
                <a:solidFill>
                  <a:srgbClr val="00B0F0"/>
                </a:solidFill>
                <a:latin typeface="Consolas"/>
                <a:ea typeface="Consolas"/>
                <a:cs typeface="Consolas"/>
                <a:sym typeface="Consolas"/>
              </a:rPr>
              <a:t>Index:  i = 0, n-1</a:t>
            </a:r>
            <a:endParaRPr/>
          </a:p>
        </p:txBody>
      </p:sp>
      <p:sp>
        <p:nvSpPr>
          <p:cNvPr id="1815" name="Google Shape;1815;p87"/>
          <p:cNvSpPr/>
          <p:nvPr/>
        </p:nvSpPr>
        <p:spPr>
          <a:xfrm>
            <a:off x="2462313" y="3210176"/>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Mảng 2-D</a:t>
            </a:r>
            <a:endParaRPr sz="2400">
              <a:solidFill>
                <a:srgbClr val="005064"/>
              </a:solidFill>
              <a:latin typeface="Arial"/>
              <a:ea typeface="Arial"/>
              <a:cs typeface="Arial"/>
              <a:sym typeface="Arial"/>
            </a:endParaRPr>
          </a:p>
        </p:txBody>
      </p:sp>
      <p:sp>
        <p:nvSpPr>
          <p:cNvPr id="1816" name="Google Shape;1816;p87"/>
          <p:cNvSpPr/>
          <p:nvPr/>
        </p:nvSpPr>
        <p:spPr>
          <a:xfrm>
            <a:off x="2462313" y="4577592"/>
            <a:ext cx="8831253" cy="307777"/>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1" i="0" lang="en-US" sz="2000" u="none" cap="none" strike="noStrike">
                <a:solidFill>
                  <a:srgbClr val="00B0F0"/>
                </a:solidFill>
                <a:latin typeface="Consolas"/>
                <a:ea typeface="Consolas"/>
                <a:cs typeface="Consolas"/>
                <a:sym typeface="Consolas"/>
              </a:rPr>
              <a:t>b[0, 0] = 1,   b[0, 1] = 2,    b[1, 2] = 7, ....     </a:t>
            </a:r>
            <a:endParaRPr/>
          </a:p>
        </p:txBody>
      </p:sp>
      <p:sp>
        <p:nvSpPr>
          <p:cNvPr id="1817" name="Google Shape;1817;p87"/>
          <p:cNvSpPr/>
          <p:nvPr/>
        </p:nvSpPr>
        <p:spPr>
          <a:xfrm>
            <a:off x="2462313" y="5142478"/>
            <a:ext cx="9348988" cy="369332"/>
          </a:xfrm>
          <a:prstGeom prst="rect">
            <a:avLst/>
          </a:prstGeom>
          <a:noFill/>
          <a:ln>
            <a:noFill/>
          </a:ln>
        </p:spPr>
        <p:txBody>
          <a:bodyPr anchorCtr="0" anchor="ctr" bIns="0" lIns="0" spcFirstLastPara="1" rIns="0" wrap="square" tIns="0">
            <a:spAutoFit/>
          </a:bodyPr>
          <a:lstStyle/>
          <a:p>
            <a:pPr indent="-342900" lvl="0" marL="342900" marR="0" rtl="0" algn="just">
              <a:spcBef>
                <a:spcPts val="0"/>
              </a:spcBef>
              <a:spcAft>
                <a:spcPts val="0"/>
              </a:spcAft>
              <a:buClr>
                <a:srgbClr val="005064"/>
              </a:buClr>
              <a:buSzPts val="2400"/>
              <a:buFont typeface="Arial"/>
              <a:buChar char="•"/>
            </a:pPr>
            <a:r>
              <a:rPr i="1" lang="en-US" sz="2400">
                <a:solidFill>
                  <a:srgbClr val="005064"/>
                </a:solidFill>
                <a:latin typeface="Arial"/>
                <a:ea typeface="Arial"/>
                <a:cs typeface="Arial"/>
                <a:sym typeface="Arial"/>
              </a:rPr>
              <a:t>Mảng 0-D hay Scalar: là các phần tử trong một mảng</a:t>
            </a:r>
            <a:endParaRPr i="1" sz="2400">
              <a:solidFill>
                <a:srgbClr val="005064"/>
              </a:solidFill>
              <a:latin typeface="Arial"/>
              <a:ea typeface="Arial"/>
              <a:cs typeface="Arial"/>
              <a:sym typeface="Arial"/>
            </a:endParaRPr>
          </a:p>
        </p:txBody>
      </p:sp>
      <p:sp>
        <p:nvSpPr>
          <p:cNvPr id="1818" name="Google Shape;1818;p87"/>
          <p:cNvSpPr/>
          <p:nvPr/>
        </p:nvSpPr>
        <p:spPr>
          <a:xfrm>
            <a:off x="2844466" y="5803389"/>
            <a:ext cx="8831253" cy="369332"/>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Consolas"/>
                <a:ea typeface="Consolas"/>
                <a:cs typeface="Consolas"/>
                <a:sym typeface="Consolas"/>
              </a:rPr>
              <a:t>a = </a:t>
            </a:r>
            <a:r>
              <a:rPr b="0" i="0" lang="en-US" sz="2400" u="none" cap="none" strike="noStrike">
                <a:solidFill>
                  <a:srgbClr val="FF6600"/>
                </a:solidFill>
                <a:latin typeface="Consolas"/>
                <a:ea typeface="Consolas"/>
                <a:cs typeface="Consolas"/>
                <a:sym typeface="Consolas"/>
              </a:rPr>
              <a:t>42</a:t>
            </a:r>
            <a:endParaRPr b="0" i="0" sz="2400" u="none" cap="none" strike="noStrike">
              <a:solidFill>
                <a:srgbClr val="00B0F0"/>
              </a:solidFill>
              <a:latin typeface="Consolas"/>
              <a:ea typeface="Consolas"/>
              <a:cs typeface="Consolas"/>
              <a:sym typeface="Consolas"/>
            </a:endParaRPr>
          </a:p>
        </p:txBody>
      </p:sp>
      <p:sp>
        <p:nvSpPr>
          <p:cNvPr id="1819" name="Google Shape;1819;p87"/>
          <p:cNvSpPr/>
          <p:nvPr/>
        </p:nvSpPr>
        <p:spPr>
          <a:xfrm>
            <a:off x="2864785" y="3929336"/>
            <a:ext cx="9098326" cy="4001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6600"/>
              </a:buClr>
              <a:buSzPts val="2000"/>
              <a:buFont typeface="Consolas"/>
              <a:buNone/>
            </a:pPr>
            <a:r>
              <a:rPr b="1" i="0" lang="en-US" sz="2000" u="none" cap="none" strike="noStrike">
                <a:solidFill>
                  <a:srgbClr val="FF6600"/>
                </a:solidFill>
                <a:latin typeface="Consolas"/>
                <a:ea typeface="Consolas"/>
                <a:cs typeface="Consolas"/>
                <a:sym typeface="Consolas"/>
              </a:rPr>
              <a:t>b = np.array([[1, 2, 3, 4], [5, 6, 7, 8], [9, 10, 11, 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8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5" name="Google Shape;1825;p8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6" name="Google Shape;1826;p8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827" name="Google Shape;1827;p8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8" name="Google Shape;1828;p8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29" name="Google Shape;1829;p8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830" name="Google Shape;1830;p8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31" name="Google Shape;1831;p8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832" name="Google Shape;1832;p8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833" name="Google Shape;1833;p88"/>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834" name="Google Shape;1834;p88"/>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Truy cập mảng theo chỉ số</a:t>
            </a:r>
            <a:endParaRPr b="1" sz="2400">
              <a:solidFill>
                <a:srgbClr val="005064"/>
              </a:solidFill>
              <a:latin typeface="Arial"/>
              <a:ea typeface="Arial"/>
              <a:cs typeface="Arial"/>
              <a:sym typeface="Arial"/>
            </a:endParaRPr>
          </a:p>
        </p:txBody>
      </p:sp>
      <p:sp>
        <p:nvSpPr>
          <p:cNvPr id="1835" name="Google Shape;1835;p88"/>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index– Chỉ số của mảng</a:t>
            </a:r>
            <a:endParaRPr b="1" sz="2800">
              <a:solidFill>
                <a:schemeClr val="lt1"/>
              </a:solidFill>
              <a:latin typeface="Arial"/>
              <a:ea typeface="Arial"/>
              <a:cs typeface="Arial"/>
              <a:sym typeface="Arial"/>
            </a:endParaRPr>
          </a:p>
        </p:txBody>
      </p:sp>
      <p:sp>
        <p:nvSpPr>
          <p:cNvPr id="1836" name="Google Shape;1836;p88"/>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FF0000"/>
                </a:solidFill>
                <a:latin typeface="Arial"/>
                <a:ea typeface="Arial"/>
                <a:cs typeface="Arial"/>
                <a:sym typeface="Arial"/>
              </a:rPr>
              <a:t>Indexing</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837" name="Google Shape;1837;p88"/>
          <p:cNvSpPr/>
          <p:nvPr/>
        </p:nvSpPr>
        <p:spPr>
          <a:xfrm>
            <a:off x="2344747" y="1814258"/>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Slicing: sử dụng dấu ‘:’ như list</a:t>
            </a:r>
            <a:endParaRPr sz="2400">
              <a:solidFill>
                <a:srgbClr val="005064"/>
              </a:solidFill>
              <a:latin typeface="Arial"/>
              <a:ea typeface="Arial"/>
              <a:cs typeface="Arial"/>
              <a:sym typeface="Arial"/>
            </a:endParaRPr>
          </a:p>
        </p:txBody>
      </p:sp>
      <p:sp>
        <p:nvSpPr>
          <p:cNvPr id="1838" name="Google Shape;1838;p88"/>
          <p:cNvSpPr/>
          <p:nvPr/>
        </p:nvSpPr>
        <p:spPr>
          <a:xfrm>
            <a:off x="2228864" y="2388692"/>
            <a:ext cx="5739600" cy="2339100"/>
          </a:xfrm>
          <a:prstGeom prst="rect">
            <a:avLst/>
          </a:prstGeom>
          <a:noFill/>
          <a:ln>
            <a:noFill/>
          </a:ln>
        </p:spPr>
        <p:txBody>
          <a:bodyPr anchorCtr="0" anchor="ctr" bIns="0" lIns="0" spcFirstLastPara="1" rIns="0" wrap="square" tIns="0">
            <a:spAutoFit/>
          </a:bodyPr>
          <a:lstStyle/>
          <a:p>
            <a:pPr indent="0" lvl="1" marL="457200" marR="0" rtl="0" algn="just">
              <a:lnSpc>
                <a:spcPct val="110000"/>
              </a:lnSpc>
              <a:spcBef>
                <a:spcPts val="0"/>
              </a:spcBef>
              <a:spcAft>
                <a:spcPts val="0"/>
              </a:spcAft>
              <a:buNone/>
            </a:pPr>
            <a:r>
              <a:rPr b="1" i="0" lang="en-US" sz="2400" u="none" cap="none" strike="noStrike">
                <a:solidFill>
                  <a:srgbClr val="00B0F0"/>
                </a:solidFill>
                <a:latin typeface="Consolas"/>
                <a:ea typeface="Consolas"/>
                <a:cs typeface="Consolas"/>
                <a:sym typeface="Consolas"/>
              </a:rPr>
              <a:t>a = </a:t>
            </a:r>
            <a:r>
              <a:rPr b="1" i="0" lang="en-US" sz="2400" u="none" cap="none" strike="noStrike">
                <a:solidFill>
                  <a:srgbClr val="FF6600"/>
                </a:solidFill>
                <a:latin typeface="Consolas"/>
                <a:ea typeface="Consolas"/>
                <a:cs typeface="Consolas"/>
                <a:sym typeface="Consolas"/>
              </a:rPr>
              <a:t>[1 2 3 4 5]</a:t>
            </a:r>
            <a:r>
              <a:rPr b="1" i="0" lang="en-US" sz="2400" u="none" cap="none" strike="noStrike">
                <a:solidFill>
                  <a:srgbClr val="00B0F0"/>
                </a:solidFill>
                <a:latin typeface="Consolas"/>
                <a:ea typeface="Consolas"/>
                <a:cs typeface="Consolas"/>
                <a:sym typeface="Consolas"/>
              </a:rPr>
              <a:t>     </a:t>
            </a:r>
            <a:endParaRPr/>
          </a:p>
          <a:p>
            <a:pPr indent="-342900" lvl="1" marL="800100" marR="0" rtl="0" algn="just">
              <a:lnSpc>
                <a:spcPct val="110000"/>
              </a:lnSpc>
              <a:spcBef>
                <a:spcPts val="600"/>
              </a:spcBef>
              <a:spcAft>
                <a:spcPts val="0"/>
              </a:spcAft>
              <a:buClr>
                <a:srgbClr val="00B0F0"/>
              </a:buClr>
              <a:buSzPts val="2400"/>
              <a:buFont typeface="Arial"/>
              <a:buChar char="•"/>
            </a:pPr>
            <a:r>
              <a:rPr b="1" i="0" lang="en-US" sz="2400" u="none" cap="none" strike="noStrike">
                <a:solidFill>
                  <a:srgbClr val="00B0F0"/>
                </a:solidFill>
                <a:latin typeface="Consolas"/>
                <a:ea typeface="Consolas"/>
                <a:cs typeface="Consolas"/>
                <a:sym typeface="Consolas"/>
              </a:rPr>
              <a:t>a[1:3] 	🡪	[2 3], </a:t>
            </a:r>
            <a:endParaRPr/>
          </a:p>
          <a:p>
            <a:pPr indent="-342900" lvl="1" marL="800100" marR="0" rtl="0" algn="just">
              <a:lnSpc>
                <a:spcPct val="110000"/>
              </a:lnSpc>
              <a:spcBef>
                <a:spcPts val="600"/>
              </a:spcBef>
              <a:spcAft>
                <a:spcPts val="0"/>
              </a:spcAft>
              <a:buClr>
                <a:srgbClr val="00B0F0"/>
              </a:buClr>
              <a:buSzPts val="2400"/>
              <a:buFont typeface="Arial"/>
              <a:buChar char="•"/>
            </a:pPr>
            <a:r>
              <a:rPr b="1" i="0" lang="en-US" sz="2400" u="none" cap="none" strike="noStrike">
                <a:solidFill>
                  <a:srgbClr val="00B0F0"/>
                </a:solidFill>
                <a:latin typeface="Consolas"/>
                <a:ea typeface="Consolas"/>
                <a:cs typeface="Consolas"/>
                <a:sym typeface="Consolas"/>
              </a:rPr>
              <a:t>a[:] 		🡪	[1 2 3 4 5]</a:t>
            </a:r>
            <a:endParaRPr/>
          </a:p>
          <a:p>
            <a:pPr indent="-342900" lvl="1" marL="800100" marR="0" rtl="0" algn="just">
              <a:lnSpc>
                <a:spcPct val="110000"/>
              </a:lnSpc>
              <a:spcBef>
                <a:spcPts val="600"/>
              </a:spcBef>
              <a:spcAft>
                <a:spcPts val="0"/>
              </a:spcAft>
              <a:buClr>
                <a:srgbClr val="00B0F0"/>
              </a:buClr>
              <a:buSzPts val="2400"/>
              <a:buFont typeface="Arial"/>
              <a:buChar char="•"/>
            </a:pPr>
            <a:r>
              <a:rPr b="1" i="0" lang="en-US" sz="2400" u="none" cap="none" strike="noStrike">
                <a:solidFill>
                  <a:srgbClr val="00B0F0"/>
                </a:solidFill>
                <a:latin typeface="Consolas"/>
                <a:ea typeface="Consolas"/>
                <a:cs typeface="Consolas"/>
                <a:sym typeface="Consolas"/>
              </a:rPr>
              <a:t>a[2:] 		🡪	[3 4 5]</a:t>
            </a:r>
            <a:endParaRPr/>
          </a:p>
          <a:p>
            <a:pPr indent="-342900" lvl="1" marL="800100" marR="0" rtl="0" algn="just">
              <a:lnSpc>
                <a:spcPct val="110000"/>
              </a:lnSpc>
              <a:spcBef>
                <a:spcPts val="600"/>
              </a:spcBef>
              <a:spcAft>
                <a:spcPts val="0"/>
              </a:spcAft>
              <a:buClr>
                <a:srgbClr val="00B0F0"/>
              </a:buClr>
              <a:buSzPts val="2400"/>
              <a:buFont typeface="Arial"/>
              <a:buChar char="•"/>
            </a:pPr>
            <a:r>
              <a:rPr b="1" i="0" lang="en-US" sz="2400" u="none" cap="none" strike="noStrike">
                <a:solidFill>
                  <a:srgbClr val="00B0F0"/>
                </a:solidFill>
                <a:latin typeface="Consolas"/>
                <a:ea typeface="Consolas"/>
                <a:cs typeface="Consolas"/>
                <a:sym typeface="Consolas"/>
              </a:rPr>
              <a:t>a[:2] 		🡪	[1 2]</a:t>
            </a:r>
            <a:endParaRPr/>
          </a:p>
        </p:txBody>
      </p:sp>
      <p:sp>
        <p:nvSpPr>
          <p:cNvPr id="1839" name="Google Shape;1839;p88"/>
          <p:cNvSpPr/>
          <p:nvPr/>
        </p:nvSpPr>
        <p:spPr>
          <a:xfrm>
            <a:off x="2228865" y="5159323"/>
            <a:ext cx="5268686" cy="447815"/>
          </a:xfrm>
          <a:prstGeom prst="rect">
            <a:avLst/>
          </a:prstGeom>
          <a:noFill/>
          <a:ln>
            <a:noFill/>
          </a:ln>
        </p:spPr>
        <p:txBody>
          <a:bodyPr anchorCtr="0" anchor="ctr" bIns="0" lIns="0" spcFirstLastPara="1" rIns="0" wrap="square" tIns="0">
            <a:spAutoFit/>
          </a:bodyPr>
          <a:lstStyle/>
          <a:p>
            <a:pPr indent="-457200" lvl="1" marL="914400" marR="0" rtl="0" algn="just">
              <a:lnSpc>
                <a:spcPct val="110000"/>
              </a:lnSpc>
              <a:spcBef>
                <a:spcPts val="0"/>
              </a:spcBef>
              <a:spcAft>
                <a:spcPts val="0"/>
              </a:spcAft>
              <a:buClr>
                <a:srgbClr val="FF0000"/>
              </a:buClr>
              <a:buSzPts val="2800"/>
              <a:buFont typeface="Arial"/>
              <a:buChar char="•"/>
            </a:pPr>
            <a:r>
              <a:rPr b="1" i="0" lang="en-US" sz="2800" u="none" cap="none" strike="noStrike">
                <a:solidFill>
                  <a:srgbClr val="FF0000"/>
                </a:solidFill>
                <a:latin typeface="Consolas"/>
                <a:ea typeface="Consolas"/>
                <a:cs typeface="Consolas"/>
                <a:sym typeface="Consolas"/>
              </a:rPr>
              <a:t>a[start : end]</a:t>
            </a:r>
            <a:endParaRPr b="1" i="0" sz="2800" u="none" cap="none" strike="noStrike">
              <a:solidFill>
                <a:srgbClr val="FF0000"/>
              </a:solidFill>
              <a:latin typeface="Consolas"/>
              <a:ea typeface="Consolas"/>
              <a:cs typeface="Consolas"/>
              <a:sym typeface="Consolas"/>
            </a:endParaRPr>
          </a:p>
        </p:txBody>
      </p:sp>
      <p:sp>
        <p:nvSpPr>
          <p:cNvPr id="1840" name="Google Shape;1840;p88"/>
          <p:cNvSpPr/>
          <p:nvPr/>
        </p:nvSpPr>
        <p:spPr>
          <a:xfrm>
            <a:off x="2228864" y="5669598"/>
            <a:ext cx="5268686" cy="473976"/>
          </a:xfrm>
          <a:prstGeom prst="rect">
            <a:avLst/>
          </a:prstGeom>
          <a:noFill/>
          <a:ln>
            <a:noFill/>
          </a:ln>
        </p:spPr>
        <p:txBody>
          <a:bodyPr anchorCtr="0" anchor="ctr" bIns="0" lIns="0" spcFirstLastPara="1" rIns="0" wrap="square" tIns="0">
            <a:spAutoFit/>
          </a:bodyPr>
          <a:lstStyle/>
          <a:p>
            <a:pPr indent="-457200" lvl="1" marL="914400" marR="0" rtl="0" algn="just">
              <a:lnSpc>
                <a:spcPct val="110000"/>
              </a:lnSpc>
              <a:spcBef>
                <a:spcPts val="0"/>
              </a:spcBef>
              <a:spcAft>
                <a:spcPts val="0"/>
              </a:spcAft>
              <a:buClr>
                <a:srgbClr val="FF0000"/>
              </a:buClr>
              <a:buSzPts val="2800"/>
              <a:buFont typeface="Arial"/>
              <a:buChar char="•"/>
            </a:pPr>
            <a:r>
              <a:rPr b="1" i="0" lang="en-US" sz="2800" u="none" cap="none" strike="noStrike">
                <a:solidFill>
                  <a:srgbClr val="FF0000"/>
                </a:solidFill>
                <a:latin typeface="Consolas"/>
                <a:ea typeface="Consolas"/>
                <a:cs typeface="Consolas"/>
                <a:sym typeface="Consolas"/>
              </a:rPr>
              <a:t>a[start : end : step]</a:t>
            </a:r>
            <a:endParaRPr b="1" i="0" sz="2800" u="none" cap="none" strike="noStrike">
              <a:solidFill>
                <a:srgbClr val="FF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8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6" name="Google Shape;1846;p8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7" name="Google Shape;1847;p8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848" name="Google Shape;1848;p8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9" name="Google Shape;1849;p8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50" name="Google Shape;1850;p8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851" name="Google Shape;1851;p8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52" name="Google Shape;1852;p8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853" name="Google Shape;1853;p8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854" name="Google Shape;1854;p89"/>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855" name="Google Shape;1855;p89"/>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Truy cập mảng theo chỉ số</a:t>
            </a:r>
            <a:endParaRPr b="1" sz="2400">
              <a:solidFill>
                <a:srgbClr val="005064"/>
              </a:solidFill>
              <a:latin typeface="Arial"/>
              <a:ea typeface="Arial"/>
              <a:cs typeface="Arial"/>
              <a:sym typeface="Arial"/>
            </a:endParaRPr>
          </a:p>
        </p:txBody>
      </p:sp>
      <p:sp>
        <p:nvSpPr>
          <p:cNvPr id="1856" name="Google Shape;1856;p89"/>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index– Chỉ số của mảng</a:t>
            </a:r>
            <a:endParaRPr b="1" sz="2800">
              <a:solidFill>
                <a:schemeClr val="lt1"/>
              </a:solidFill>
              <a:latin typeface="Arial"/>
              <a:ea typeface="Arial"/>
              <a:cs typeface="Arial"/>
              <a:sym typeface="Arial"/>
            </a:endParaRPr>
          </a:p>
        </p:txBody>
      </p:sp>
      <p:sp>
        <p:nvSpPr>
          <p:cNvPr id="1857" name="Google Shape;1857;p89"/>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FF0000"/>
                </a:solidFill>
                <a:latin typeface="Arial"/>
                <a:ea typeface="Arial"/>
                <a:cs typeface="Arial"/>
                <a:sym typeface="Arial"/>
              </a:rPr>
              <a:t>Indexing</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858" name="Google Shape;1858;p89"/>
          <p:cNvSpPr/>
          <p:nvPr/>
        </p:nvSpPr>
        <p:spPr>
          <a:xfrm>
            <a:off x="2344747" y="1814258"/>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Slicing trên mảng hai chiều:</a:t>
            </a:r>
            <a:endParaRPr sz="2400">
              <a:solidFill>
                <a:srgbClr val="005064"/>
              </a:solidFill>
              <a:latin typeface="Arial"/>
              <a:ea typeface="Arial"/>
              <a:cs typeface="Arial"/>
              <a:sym typeface="Arial"/>
            </a:endParaRPr>
          </a:p>
        </p:txBody>
      </p:sp>
      <p:sp>
        <p:nvSpPr>
          <p:cNvPr id="1859" name="Google Shape;1859;p89"/>
          <p:cNvSpPr/>
          <p:nvPr/>
        </p:nvSpPr>
        <p:spPr>
          <a:xfrm>
            <a:off x="2344747" y="2425404"/>
            <a:ext cx="7598229" cy="96462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000"/>
              <a:buFont typeface="Arial"/>
              <a:buChar char="•"/>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7</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8</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9</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10</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CD"/>
                </a:solidFill>
                <a:latin typeface="Consolas"/>
                <a:ea typeface="Consolas"/>
                <a:cs typeface="Consolas"/>
                <a:sym typeface="Consolas"/>
              </a:rPr>
              <a:t>print</a:t>
            </a:r>
            <a:r>
              <a:rPr b="1" lang="en-US" sz="2000">
                <a:solidFill>
                  <a:srgbClr val="000000"/>
                </a:solidFill>
                <a:latin typeface="Consolas"/>
                <a:ea typeface="Consolas"/>
                <a:cs typeface="Consolas"/>
                <a:sym typeface="Consolas"/>
              </a:rPr>
              <a:t>(a[</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 [</a:t>
            </a:r>
            <a:r>
              <a:rPr b="1" lang="en-US" sz="2000">
                <a:solidFill>
                  <a:srgbClr val="FF0000"/>
                </a:solidFill>
                <a:latin typeface="Consolas"/>
                <a:ea typeface="Consolas"/>
                <a:cs typeface="Consolas"/>
                <a:sym typeface="Consolas"/>
              </a:rPr>
              <a:t>7</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8</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9</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1860" name="Google Shape;1860;p89"/>
          <p:cNvSpPr/>
          <p:nvPr/>
        </p:nvSpPr>
        <p:spPr>
          <a:xfrm>
            <a:off x="2344747" y="3664407"/>
            <a:ext cx="8800012" cy="96462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000"/>
              <a:buFont typeface="Arial"/>
              <a:buChar char="•"/>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7</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8</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9</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10</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CD"/>
                </a:solidFill>
                <a:latin typeface="Consolas"/>
                <a:ea typeface="Consolas"/>
                <a:cs typeface="Consolas"/>
                <a:sym typeface="Consolas"/>
              </a:rPr>
              <a:t>print</a:t>
            </a:r>
            <a:r>
              <a:rPr b="1" lang="en-US" sz="2000">
                <a:solidFill>
                  <a:srgbClr val="000000"/>
                </a:solidFill>
                <a:latin typeface="Consolas"/>
                <a:ea typeface="Consolas"/>
                <a:cs typeface="Consolas"/>
                <a:sym typeface="Consolas"/>
              </a:rPr>
              <a:t>(a[</a:t>
            </a:r>
            <a:r>
              <a:rPr b="1" lang="en-US" sz="2000">
                <a:solidFill>
                  <a:srgbClr val="FF0000"/>
                </a:solidFill>
                <a:latin typeface="Consolas"/>
                <a:ea typeface="Consolas"/>
                <a:cs typeface="Consolas"/>
                <a:sym typeface="Consolas"/>
              </a:rPr>
              <a:t>0</a:t>
            </a:r>
            <a:r>
              <a:rPr b="1" lang="en-US" sz="2000">
                <a:solidFill>
                  <a:srgbClr val="000000"/>
                </a:solidFill>
                <a:latin typeface="Consolas"/>
                <a:ea typeface="Consolas"/>
                <a:cs typeface="Consolas"/>
                <a:sym typeface="Consolas"/>
              </a:rPr>
              <a:t>:</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8</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1861" name="Google Shape;1861;p89"/>
          <p:cNvSpPr/>
          <p:nvPr/>
        </p:nvSpPr>
        <p:spPr>
          <a:xfrm>
            <a:off x="2344747" y="5006398"/>
            <a:ext cx="8800012" cy="96462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000"/>
              <a:buFont typeface="Arial"/>
              <a:buChar char="•"/>
            </a:pPr>
            <a:r>
              <a:rPr b="1" lang="en-US" sz="2000">
                <a:solidFill>
                  <a:srgbClr val="000000"/>
                </a:solidFill>
                <a:latin typeface="Consolas"/>
                <a:ea typeface="Consolas"/>
                <a:cs typeface="Consolas"/>
                <a:sym typeface="Consolas"/>
              </a:rPr>
              <a:t>arr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7</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8</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9</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10</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CD"/>
                </a:solidFill>
                <a:latin typeface="Consolas"/>
                <a:ea typeface="Consolas"/>
                <a:cs typeface="Consolas"/>
                <a:sym typeface="Consolas"/>
              </a:rPr>
              <a:t>print</a:t>
            </a:r>
            <a:r>
              <a:rPr b="1" lang="en-US" sz="2000">
                <a:solidFill>
                  <a:srgbClr val="000000"/>
                </a:solidFill>
                <a:latin typeface="Consolas"/>
                <a:ea typeface="Consolas"/>
                <a:cs typeface="Consolas"/>
                <a:sym typeface="Consolas"/>
              </a:rPr>
              <a:t>(arr[</a:t>
            </a:r>
            <a:r>
              <a:rPr b="1" lang="en-US" sz="2000">
                <a:solidFill>
                  <a:srgbClr val="FF0000"/>
                </a:solidFill>
                <a:latin typeface="Consolas"/>
                <a:ea typeface="Consolas"/>
                <a:cs typeface="Consolas"/>
                <a:sym typeface="Consolas"/>
              </a:rPr>
              <a:t>0</a:t>
            </a:r>
            <a:r>
              <a:rPr b="1" lang="en-US" sz="2000">
                <a:solidFill>
                  <a:srgbClr val="000000"/>
                </a:solidFill>
                <a:latin typeface="Consolas"/>
                <a:ea typeface="Consolas"/>
                <a:cs typeface="Consolas"/>
                <a:sym typeface="Consolas"/>
              </a:rPr>
              <a:t>:</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7</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8</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9</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04" name="Google Shape;204;p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6" name="Google Shape;206;p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07" name="Google Shape;207;p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8" name="Google Shape;208;p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09" name="Google Shape;209;p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10" name="Google Shape;210;p9"/>
          <p:cNvSpPr/>
          <p:nvPr/>
        </p:nvSpPr>
        <p:spPr>
          <a:xfrm>
            <a:off x="5689599" y="6470202"/>
            <a:ext cx="4396509" cy="42473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1: Tổng quan Python</a:t>
            </a:r>
            <a:endParaRPr sz="1800">
              <a:solidFill>
                <a:schemeClr val="lt1"/>
              </a:solidFill>
              <a:latin typeface="Times New Roman"/>
              <a:ea typeface="Times New Roman"/>
              <a:cs typeface="Times New Roman"/>
              <a:sym typeface="Times New Roman"/>
            </a:endParaRPr>
          </a:p>
        </p:txBody>
      </p:sp>
      <p:sp>
        <p:nvSpPr>
          <p:cNvPr id="211" name="Google Shape;211;p9"/>
          <p:cNvSpPr/>
          <p:nvPr/>
        </p:nvSpPr>
        <p:spPr>
          <a:xfrm>
            <a:off x="4447311" y="161448"/>
            <a:ext cx="7481454"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Book Antiqua"/>
                <a:ea typeface="Book Antiqua"/>
                <a:cs typeface="Book Antiqua"/>
                <a:sym typeface="Book Antiqua"/>
              </a:rPr>
              <a:t>2. Python Variables – Biến</a:t>
            </a:r>
            <a:endParaRPr b="1" sz="2800">
              <a:solidFill>
                <a:schemeClr val="lt1"/>
              </a:solidFill>
              <a:latin typeface="Book Antiqua"/>
              <a:ea typeface="Book Antiqua"/>
              <a:cs typeface="Book Antiqua"/>
              <a:sym typeface="Book Antiqua"/>
            </a:endParaRPr>
          </a:p>
        </p:txBody>
      </p:sp>
      <p:sp>
        <p:nvSpPr>
          <p:cNvPr id="212" name="Google Shape;212;p9"/>
          <p:cNvSpPr/>
          <p:nvPr/>
        </p:nvSpPr>
        <p:spPr>
          <a:xfrm>
            <a:off x="416883" y="1033807"/>
            <a:ext cx="11028218" cy="494751"/>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Khởi tạo biến</a:t>
            </a:r>
            <a:endParaRPr b="1" sz="2400">
              <a:solidFill>
                <a:srgbClr val="005064"/>
              </a:solidFill>
              <a:latin typeface="Calibri"/>
              <a:ea typeface="Calibri"/>
              <a:cs typeface="Calibri"/>
              <a:sym typeface="Calibri"/>
            </a:endParaRPr>
          </a:p>
        </p:txBody>
      </p:sp>
      <p:sp>
        <p:nvSpPr>
          <p:cNvPr id="213" name="Google Shape;213;p9"/>
          <p:cNvSpPr/>
          <p:nvPr/>
        </p:nvSpPr>
        <p:spPr>
          <a:xfrm>
            <a:off x="529936" y="2770133"/>
            <a:ext cx="11028218" cy="494751"/>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Kiểu biến</a:t>
            </a:r>
            <a:endParaRPr b="1" sz="2400">
              <a:solidFill>
                <a:srgbClr val="005064"/>
              </a:solidFill>
              <a:latin typeface="Calibri"/>
              <a:ea typeface="Calibri"/>
              <a:cs typeface="Calibri"/>
              <a:sym typeface="Calibri"/>
            </a:endParaRPr>
          </a:p>
        </p:txBody>
      </p:sp>
      <p:sp>
        <p:nvSpPr>
          <p:cNvPr id="214" name="Google Shape;214;p9"/>
          <p:cNvSpPr/>
          <p:nvPr/>
        </p:nvSpPr>
        <p:spPr>
          <a:xfrm>
            <a:off x="1330038" y="1724532"/>
            <a:ext cx="11028218" cy="461217"/>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Biến được sử dụng mà không cần khai báo</a:t>
            </a:r>
            <a:endParaRPr sz="2200">
              <a:solidFill>
                <a:srgbClr val="0070C0"/>
              </a:solidFill>
              <a:latin typeface="Calibri"/>
              <a:ea typeface="Calibri"/>
              <a:cs typeface="Calibri"/>
              <a:sym typeface="Calibri"/>
            </a:endParaRPr>
          </a:p>
        </p:txBody>
      </p:sp>
      <p:sp>
        <p:nvSpPr>
          <p:cNvPr id="215" name="Google Shape;215;p9"/>
          <p:cNvSpPr/>
          <p:nvPr/>
        </p:nvSpPr>
        <p:spPr>
          <a:xfrm>
            <a:off x="1330038" y="2267200"/>
            <a:ext cx="11028218" cy="498598"/>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Biến được tạo ra tại lần đầu tiên sử dụng (lần đầu gán giá trị)</a:t>
            </a:r>
            <a:endParaRPr sz="2200">
              <a:solidFill>
                <a:srgbClr val="0070C0"/>
              </a:solidFill>
              <a:latin typeface="Calibri"/>
              <a:ea typeface="Calibri"/>
              <a:cs typeface="Calibri"/>
              <a:sym typeface="Calibri"/>
            </a:endParaRPr>
          </a:p>
        </p:txBody>
      </p:sp>
      <p:sp>
        <p:nvSpPr>
          <p:cNvPr id="216" name="Google Shape;216;p9"/>
          <p:cNvSpPr/>
          <p:nvPr/>
        </p:nvSpPr>
        <p:spPr>
          <a:xfrm>
            <a:off x="1330038" y="3764868"/>
            <a:ext cx="11028218" cy="461217"/>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Ép kiểu/ lấy kiểu</a:t>
            </a:r>
            <a:endParaRPr sz="2200">
              <a:solidFill>
                <a:srgbClr val="00B050"/>
              </a:solidFill>
              <a:latin typeface="Calibri"/>
              <a:ea typeface="Calibri"/>
              <a:cs typeface="Calibri"/>
              <a:sym typeface="Calibri"/>
            </a:endParaRPr>
          </a:p>
        </p:txBody>
      </p:sp>
      <p:sp>
        <p:nvSpPr>
          <p:cNvPr id="217" name="Google Shape;217;p9"/>
          <p:cNvSpPr/>
          <p:nvPr/>
        </p:nvSpPr>
        <p:spPr>
          <a:xfrm>
            <a:off x="529936" y="4298366"/>
            <a:ext cx="11028218" cy="494751"/>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Quy tắc đặt tên</a:t>
            </a:r>
            <a:endParaRPr b="1" sz="2400">
              <a:solidFill>
                <a:srgbClr val="005064"/>
              </a:solidFill>
              <a:latin typeface="Calibri"/>
              <a:ea typeface="Calibri"/>
              <a:cs typeface="Calibri"/>
              <a:sym typeface="Calibri"/>
            </a:endParaRPr>
          </a:p>
        </p:txBody>
      </p:sp>
      <p:sp>
        <p:nvSpPr>
          <p:cNvPr id="218" name="Google Shape;218;p9"/>
          <p:cNvSpPr/>
          <p:nvPr/>
        </p:nvSpPr>
        <p:spPr>
          <a:xfrm>
            <a:off x="1330038" y="4830051"/>
            <a:ext cx="11028218" cy="498598"/>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Tên biến đặt theo quy tắc (tương tự C++)</a:t>
            </a:r>
            <a:endParaRPr sz="2200">
              <a:solidFill>
                <a:srgbClr val="00B050"/>
              </a:solidFill>
              <a:latin typeface="Calibri"/>
              <a:ea typeface="Calibri"/>
              <a:cs typeface="Calibri"/>
              <a:sym typeface="Calibri"/>
            </a:endParaRPr>
          </a:p>
        </p:txBody>
      </p:sp>
      <p:sp>
        <p:nvSpPr>
          <p:cNvPr id="219" name="Google Shape;219;p9"/>
          <p:cNvSpPr/>
          <p:nvPr/>
        </p:nvSpPr>
        <p:spPr>
          <a:xfrm>
            <a:off x="1330038" y="3282801"/>
            <a:ext cx="11028218" cy="461217"/>
          </a:xfrm>
          <a:prstGeom prst="rect">
            <a:avLst/>
          </a:prstGeom>
          <a:noFill/>
          <a:ln>
            <a:noFill/>
          </a:ln>
        </p:spPr>
        <p:txBody>
          <a:bodyPr anchorCtr="0" anchor="t" bIns="45700" lIns="91425" spcFirstLastPara="1" rIns="91425" wrap="square" tIns="45700">
            <a:spAutoFit/>
          </a:bodyPr>
          <a:lstStyle/>
          <a:p>
            <a:pPr indent="-571500" lvl="0" marL="571500" marR="0" rtl="0" algn="just">
              <a:lnSpc>
                <a:spcPct val="120000"/>
              </a:lnSpc>
              <a:spcBef>
                <a:spcPts val="0"/>
              </a:spcBef>
              <a:spcAft>
                <a:spcPts val="0"/>
              </a:spcAft>
              <a:buClr>
                <a:srgbClr val="0070C0"/>
              </a:buClr>
              <a:buSzPts val="2200"/>
              <a:buFont typeface="Courier New"/>
              <a:buChar char="o"/>
            </a:pPr>
            <a:r>
              <a:rPr lang="en-US" sz="2200">
                <a:solidFill>
                  <a:srgbClr val="0070C0"/>
                </a:solidFill>
                <a:latin typeface="Calibri"/>
                <a:ea typeface="Calibri"/>
                <a:cs typeface="Calibri"/>
                <a:sym typeface="Calibri"/>
              </a:rPr>
              <a:t>Các kiểu nguyên thủy</a:t>
            </a:r>
            <a:endParaRPr sz="2200">
              <a:solidFill>
                <a:srgbClr val="00B050"/>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90"/>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7" name="Google Shape;1867;p90"/>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8" name="Google Shape;1868;p90"/>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869" name="Google Shape;1869;p90"/>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0" name="Google Shape;1870;p90"/>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71" name="Google Shape;1871;p90"/>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872" name="Google Shape;1872;p90"/>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73" name="Google Shape;1873;p90"/>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874" name="Google Shape;1874;p90"/>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875" name="Google Shape;1875;p90"/>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876" name="Google Shape;1876;p90"/>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Calibri"/>
                <a:ea typeface="Calibri"/>
                <a:cs typeface="Calibri"/>
                <a:sym typeface="Calibri"/>
              </a:rPr>
              <a:t>🕮 BÀI TẬP 5.2</a:t>
            </a:r>
            <a:endParaRPr b="1" sz="2400">
              <a:solidFill>
                <a:srgbClr val="C00000"/>
              </a:solidFill>
              <a:latin typeface="Arial"/>
              <a:ea typeface="Arial"/>
              <a:cs typeface="Arial"/>
              <a:sym typeface="Arial"/>
            </a:endParaRPr>
          </a:p>
        </p:txBody>
      </p:sp>
      <p:sp>
        <p:nvSpPr>
          <p:cNvPr id="1877" name="Google Shape;1877;p90"/>
          <p:cNvSpPr/>
          <p:nvPr/>
        </p:nvSpPr>
        <p:spPr>
          <a:xfrm>
            <a:off x="3060021" y="120966"/>
            <a:ext cx="8903090" cy="570541"/>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index– Chỉ số của mảng</a:t>
            </a:r>
            <a:endParaRPr b="1" sz="2800">
              <a:solidFill>
                <a:schemeClr val="lt1"/>
              </a:solidFill>
              <a:latin typeface="Arial"/>
              <a:ea typeface="Arial"/>
              <a:cs typeface="Arial"/>
              <a:sym typeface="Arial"/>
            </a:endParaRPr>
          </a:p>
        </p:txBody>
      </p:sp>
      <p:sp>
        <p:nvSpPr>
          <p:cNvPr id="1878" name="Google Shape;1878;p90"/>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a:t>
            </a:r>
            <a:r>
              <a:rPr b="1" lang="en-US" sz="2400">
                <a:solidFill>
                  <a:srgbClr val="FF0000"/>
                </a:solidFill>
                <a:latin typeface="Arial"/>
                <a:ea typeface="Arial"/>
                <a:cs typeface="Arial"/>
                <a:sym typeface="Arial"/>
              </a:rPr>
              <a:t>Indexing</a:t>
            </a:r>
            <a:endParaRPr b="1" sz="24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lang="en-US" sz="2400">
                <a:solidFill>
                  <a:srgbClr val="7F7F7F"/>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879" name="Google Shape;1879;p90"/>
          <p:cNvSpPr/>
          <p:nvPr/>
        </p:nvSpPr>
        <p:spPr>
          <a:xfrm>
            <a:off x="2228864" y="2150998"/>
            <a:ext cx="9348988" cy="2745367"/>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Nhập một ma trận a(nxm) phần tử nguyên từ bản phím. In mảng vừa nhập ra màn hình.</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Tách cột thứ k của ma trận ra một mảng riêng, in cột tách được ra màn hình.</a:t>
            </a:r>
            <a:endParaRPr/>
          </a:p>
          <a:p>
            <a:pPr indent="-457200" lvl="0" marL="457200" marR="0" rtl="0" algn="just">
              <a:lnSpc>
                <a:spcPct val="110000"/>
              </a:lnSpc>
              <a:spcBef>
                <a:spcPts val="120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Lọc ra các phần tử có chỉ số lẻ của mảng (mảng tách được), in các phần tử lọc được ra màn hình.</a:t>
            </a:r>
            <a:endParaRPr sz="2400">
              <a:solidFill>
                <a:srgbClr val="005064"/>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sp>
        <p:nvSpPr>
          <p:cNvPr id="1884" name="Google Shape;1884;p91"/>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5" name="Google Shape;1885;p91"/>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6" name="Google Shape;1886;p91"/>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887" name="Google Shape;1887;p91"/>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8" name="Google Shape;1888;p91"/>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89" name="Google Shape;1889;p91"/>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890" name="Google Shape;1890;p91"/>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91" name="Google Shape;1891;p91"/>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892" name="Google Shape;1892;p91"/>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893" name="Google Shape;1893;p91"/>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894" name="Google Shape;1894;p91"/>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Các thao tác cơ bản trên mảng</a:t>
            </a:r>
            <a:endParaRPr b="1" sz="2400">
              <a:solidFill>
                <a:srgbClr val="005064"/>
              </a:solidFill>
              <a:latin typeface="Arial"/>
              <a:ea typeface="Arial"/>
              <a:cs typeface="Arial"/>
              <a:sym typeface="Arial"/>
            </a:endParaRPr>
          </a:p>
        </p:txBody>
      </p:sp>
      <p:sp>
        <p:nvSpPr>
          <p:cNvPr id="1895" name="Google Shape;1895;p91"/>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896" name="Google Shape;1896;p91"/>
          <p:cNvSpPr/>
          <p:nvPr/>
        </p:nvSpPr>
        <p:spPr>
          <a:xfrm>
            <a:off x="2932670" y="2039382"/>
            <a:ext cx="6603300" cy="369300"/>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Numerical operations</a:t>
            </a:r>
            <a:endParaRPr sz="2400">
              <a:solidFill>
                <a:srgbClr val="005064"/>
              </a:solidFill>
              <a:latin typeface="Arial"/>
              <a:ea typeface="Arial"/>
              <a:cs typeface="Arial"/>
              <a:sym typeface="Arial"/>
            </a:endParaRPr>
          </a:p>
        </p:txBody>
      </p:sp>
      <p:sp>
        <p:nvSpPr>
          <p:cNvPr id="1897" name="Google Shape;1897;p91"/>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1898" name="Google Shape;1898;p91"/>
          <p:cNvSpPr/>
          <p:nvPr/>
        </p:nvSpPr>
        <p:spPr>
          <a:xfrm>
            <a:off x="2932670" y="2578842"/>
            <a:ext cx="6603215"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Reshape</a:t>
            </a:r>
            <a:endParaRPr sz="2400">
              <a:solidFill>
                <a:srgbClr val="005064"/>
              </a:solidFill>
              <a:latin typeface="Arial"/>
              <a:ea typeface="Arial"/>
              <a:cs typeface="Arial"/>
              <a:sym typeface="Arial"/>
            </a:endParaRPr>
          </a:p>
        </p:txBody>
      </p:sp>
      <p:sp>
        <p:nvSpPr>
          <p:cNvPr id="1899" name="Google Shape;1899;p91"/>
          <p:cNvSpPr/>
          <p:nvPr/>
        </p:nvSpPr>
        <p:spPr>
          <a:xfrm>
            <a:off x="2932670" y="3159693"/>
            <a:ext cx="6603215"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Iterating Arrays</a:t>
            </a:r>
            <a:endParaRPr sz="2400">
              <a:solidFill>
                <a:srgbClr val="005064"/>
              </a:solidFill>
              <a:latin typeface="Arial"/>
              <a:ea typeface="Arial"/>
              <a:cs typeface="Arial"/>
              <a:sym typeface="Arial"/>
            </a:endParaRPr>
          </a:p>
        </p:txBody>
      </p:sp>
      <p:sp>
        <p:nvSpPr>
          <p:cNvPr id="1900" name="Google Shape;1900;p91"/>
          <p:cNvSpPr/>
          <p:nvPr/>
        </p:nvSpPr>
        <p:spPr>
          <a:xfrm>
            <a:off x="2932670" y="3779223"/>
            <a:ext cx="6603215"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Join &amp; Split</a:t>
            </a:r>
            <a:endParaRPr sz="2400">
              <a:solidFill>
                <a:srgbClr val="005064"/>
              </a:solidFill>
              <a:latin typeface="Arial"/>
              <a:ea typeface="Arial"/>
              <a:cs typeface="Arial"/>
              <a:sym typeface="Arial"/>
            </a:endParaRPr>
          </a:p>
        </p:txBody>
      </p:sp>
      <p:sp>
        <p:nvSpPr>
          <p:cNvPr id="1901" name="Google Shape;1901;p91"/>
          <p:cNvSpPr/>
          <p:nvPr/>
        </p:nvSpPr>
        <p:spPr>
          <a:xfrm>
            <a:off x="2932670" y="4449467"/>
            <a:ext cx="6603215"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Searching</a:t>
            </a:r>
            <a:endParaRPr sz="2400">
              <a:solidFill>
                <a:srgbClr val="005064"/>
              </a:solidFill>
              <a:latin typeface="Arial"/>
              <a:ea typeface="Arial"/>
              <a:cs typeface="Arial"/>
              <a:sym typeface="Arial"/>
            </a:endParaRPr>
          </a:p>
        </p:txBody>
      </p:sp>
      <p:sp>
        <p:nvSpPr>
          <p:cNvPr id="1902" name="Google Shape;1902;p91"/>
          <p:cNvSpPr/>
          <p:nvPr/>
        </p:nvSpPr>
        <p:spPr>
          <a:xfrm>
            <a:off x="2932670" y="5190853"/>
            <a:ext cx="6603215"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Sorting</a:t>
            </a:r>
            <a:endParaRPr sz="2400">
              <a:solidFill>
                <a:srgbClr val="005064"/>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92"/>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8" name="Google Shape;1908;p92"/>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9" name="Google Shape;1909;p92"/>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910" name="Google Shape;1910;p92"/>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1" name="Google Shape;1911;p92"/>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12" name="Google Shape;1912;p92"/>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913" name="Google Shape;1913;p92"/>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14" name="Google Shape;1914;p92"/>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915" name="Google Shape;1915;p92"/>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916" name="Google Shape;1916;p92"/>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917" name="Google Shape;1917;p92"/>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Các thao tác cơ bản trên mảng</a:t>
            </a:r>
            <a:endParaRPr b="1" sz="2400">
              <a:solidFill>
                <a:srgbClr val="005064"/>
              </a:solidFill>
              <a:latin typeface="Arial"/>
              <a:ea typeface="Arial"/>
              <a:cs typeface="Arial"/>
              <a:sym typeface="Arial"/>
            </a:endParaRPr>
          </a:p>
        </p:txBody>
      </p:sp>
      <p:sp>
        <p:nvSpPr>
          <p:cNvPr id="1918" name="Google Shape;1918;p92"/>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1919" name="Google Shape;1919;p92"/>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920" name="Google Shape;1920;p92"/>
          <p:cNvSpPr/>
          <p:nvPr/>
        </p:nvSpPr>
        <p:spPr>
          <a:xfrm>
            <a:off x="2831133" y="2358644"/>
            <a:ext cx="9348988" cy="30777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000"/>
              <a:buFont typeface="Noto Sans Symbols"/>
              <a:buChar char="▪"/>
            </a:pPr>
            <a:r>
              <a:rPr lang="en-US" sz="2000">
                <a:solidFill>
                  <a:srgbClr val="005064"/>
                </a:solidFill>
                <a:latin typeface="Arial"/>
                <a:ea typeface="Arial"/>
                <a:cs typeface="Arial"/>
                <a:sym typeface="Arial"/>
              </a:rPr>
              <a:t>Thao tác trên tất cả các phần tử (Scalar)</a:t>
            </a:r>
            <a:endParaRPr sz="2000">
              <a:solidFill>
                <a:srgbClr val="005064"/>
              </a:solidFill>
              <a:latin typeface="Arial"/>
              <a:ea typeface="Arial"/>
              <a:cs typeface="Arial"/>
              <a:sym typeface="Arial"/>
            </a:endParaRPr>
          </a:p>
        </p:txBody>
      </p:sp>
      <p:sp>
        <p:nvSpPr>
          <p:cNvPr id="1921" name="Google Shape;1921;p92"/>
          <p:cNvSpPr/>
          <p:nvPr/>
        </p:nvSpPr>
        <p:spPr>
          <a:xfrm>
            <a:off x="2831133" y="2955959"/>
            <a:ext cx="9131978" cy="369332"/>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Arial"/>
                <a:ea typeface="Arial"/>
                <a:cs typeface="Arial"/>
                <a:sym typeface="Arial"/>
              </a:rPr>
              <a:t>a = a + 3		a = a-3	a = a*3	a = a/3     a = a**3</a:t>
            </a:r>
            <a:endParaRPr/>
          </a:p>
        </p:txBody>
      </p:sp>
      <p:sp>
        <p:nvSpPr>
          <p:cNvPr id="1922" name="Google Shape;1922;p92"/>
          <p:cNvSpPr/>
          <p:nvPr/>
        </p:nvSpPr>
        <p:spPr>
          <a:xfrm>
            <a:off x="2831133" y="3407485"/>
            <a:ext cx="9319626" cy="815608"/>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Arial"/>
                <a:ea typeface="Arial"/>
                <a:cs typeface="Arial"/>
                <a:sym typeface="Arial"/>
              </a:rPr>
              <a:t>a = a + b		a = a-b	a = a*b	a = a/b  	</a:t>
            </a:r>
            <a:endParaRPr/>
          </a:p>
          <a:p>
            <a:pPr indent="0" lvl="1" marL="457200" marR="0" rtl="0" algn="just">
              <a:spcBef>
                <a:spcPts val="600"/>
              </a:spcBef>
              <a:spcAft>
                <a:spcPts val="0"/>
              </a:spcAft>
              <a:buNone/>
            </a:pPr>
            <a:r>
              <a:rPr b="0" i="0" lang="en-US" sz="2400" u="none" cap="none" strike="noStrike">
                <a:solidFill>
                  <a:srgbClr val="00B0F0"/>
                </a:solidFill>
                <a:latin typeface="Arial"/>
                <a:ea typeface="Arial"/>
                <a:cs typeface="Arial"/>
                <a:sym typeface="Arial"/>
              </a:rPr>
              <a:t>a &gt; b		a == b</a:t>
            </a:r>
            <a:endParaRPr/>
          </a:p>
        </p:txBody>
      </p:sp>
      <p:sp>
        <p:nvSpPr>
          <p:cNvPr id="1923" name="Google Shape;1923;p92"/>
          <p:cNvSpPr/>
          <p:nvPr/>
        </p:nvSpPr>
        <p:spPr>
          <a:xfrm>
            <a:off x="2831133" y="4701964"/>
            <a:ext cx="9348988" cy="30777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000"/>
              <a:buFont typeface="Noto Sans Symbols"/>
              <a:buChar char="▪"/>
            </a:pPr>
            <a:r>
              <a:rPr lang="en-US" sz="2000">
                <a:solidFill>
                  <a:srgbClr val="005064"/>
                </a:solidFill>
                <a:latin typeface="Arial"/>
                <a:ea typeface="Arial"/>
                <a:cs typeface="Arial"/>
                <a:sym typeface="Arial"/>
              </a:rPr>
              <a:t>Nhân hai ma trận</a:t>
            </a:r>
            <a:endParaRPr sz="2000">
              <a:solidFill>
                <a:srgbClr val="005064"/>
              </a:solidFill>
              <a:latin typeface="Arial"/>
              <a:ea typeface="Arial"/>
              <a:cs typeface="Arial"/>
              <a:sym typeface="Arial"/>
            </a:endParaRPr>
          </a:p>
        </p:txBody>
      </p:sp>
      <p:sp>
        <p:nvSpPr>
          <p:cNvPr id="1924" name="Google Shape;1924;p92"/>
          <p:cNvSpPr/>
          <p:nvPr/>
        </p:nvSpPr>
        <p:spPr>
          <a:xfrm>
            <a:off x="3213287" y="5208293"/>
            <a:ext cx="8831253" cy="369332"/>
          </a:xfrm>
          <a:prstGeom prst="rect">
            <a:avLst/>
          </a:prstGeom>
          <a:noFill/>
          <a:ln>
            <a:noFill/>
          </a:ln>
        </p:spPr>
        <p:txBody>
          <a:bodyPr anchorCtr="0" anchor="ctr" bIns="0" lIns="0" spcFirstLastPara="1" rIns="0" wrap="square" tIns="0">
            <a:spAutoFit/>
          </a:bodyPr>
          <a:lstStyle/>
          <a:p>
            <a:pPr indent="0" lvl="1" marL="457200" marR="0" rtl="0" algn="just">
              <a:spcBef>
                <a:spcPts val="0"/>
              </a:spcBef>
              <a:spcAft>
                <a:spcPts val="0"/>
              </a:spcAft>
              <a:buNone/>
            </a:pPr>
            <a:r>
              <a:rPr b="0" i="0" lang="en-US" sz="2400" u="none" cap="none" strike="noStrike">
                <a:solidFill>
                  <a:srgbClr val="00B0F0"/>
                </a:solidFill>
                <a:latin typeface="Arial"/>
                <a:ea typeface="Arial"/>
                <a:cs typeface="Arial"/>
                <a:sym typeface="Arial"/>
              </a:rPr>
              <a:t>c = a.dot(b)	</a:t>
            </a:r>
            <a:r>
              <a:rPr b="0" i="1" lang="en-US" sz="1400" u="none" cap="none" strike="noStrike">
                <a:solidFill>
                  <a:srgbClr val="00B0F0"/>
                </a:solidFill>
                <a:latin typeface="Arial"/>
                <a:ea typeface="Arial"/>
                <a:cs typeface="Arial"/>
                <a:sym typeface="Arial"/>
              </a:rPr>
              <a:t>Số cột của a phải bằng số dòng của b</a:t>
            </a:r>
            <a:r>
              <a:rPr b="0" i="0" lang="en-US" sz="2400" u="none" cap="none" strike="noStrike">
                <a:solidFill>
                  <a:srgbClr val="00B0F0"/>
                </a:solidFill>
                <a:latin typeface="Arial"/>
                <a:ea typeface="Arial"/>
                <a:cs typeface="Arial"/>
                <a:sym typeface="Arial"/>
              </a:rPr>
              <a:t>		</a:t>
            </a:r>
            <a:endParaRPr/>
          </a:p>
        </p:txBody>
      </p:sp>
      <p:sp>
        <p:nvSpPr>
          <p:cNvPr id="1925" name="Google Shape;1925;p92"/>
          <p:cNvSpPr/>
          <p:nvPr/>
        </p:nvSpPr>
        <p:spPr>
          <a:xfrm>
            <a:off x="2344747" y="4499315"/>
            <a:ext cx="9348988" cy="369332"/>
          </a:xfrm>
          <a:prstGeom prst="rect">
            <a:avLst/>
          </a:prstGeom>
          <a:noFill/>
          <a:ln>
            <a:noFill/>
          </a:ln>
        </p:spPr>
        <p:txBody>
          <a:bodyPr anchorCtr="0" anchor="ctr" bIns="0" lIns="0" spcFirstLastPara="1" rIns="0" wrap="square" tIns="0">
            <a:spAutoFit/>
          </a:bodyPr>
          <a:lstStyle/>
          <a:p>
            <a:pPr indent="-304800" lvl="0" marL="457200" marR="0" rtl="0" algn="just">
              <a:spcBef>
                <a:spcPts val="0"/>
              </a:spcBef>
              <a:spcAft>
                <a:spcPts val="0"/>
              </a:spcAft>
              <a:buClr>
                <a:schemeClr val="dk1"/>
              </a:buClr>
              <a:buSzPts val="2400"/>
              <a:buFont typeface="Courier New"/>
              <a:buNone/>
            </a:pPr>
            <a:r>
              <a:t/>
            </a:r>
            <a:endParaRPr sz="2400">
              <a:solidFill>
                <a:srgbClr val="005064"/>
              </a:solidFill>
              <a:latin typeface="Arial"/>
              <a:ea typeface="Arial"/>
              <a:cs typeface="Arial"/>
              <a:sym typeface="Arial"/>
            </a:endParaRPr>
          </a:p>
        </p:txBody>
      </p:sp>
      <p:sp>
        <p:nvSpPr>
          <p:cNvPr id="1926" name="Google Shape;1926;p92"/>
          <p:cNvSpPr/>
          <p:nvPr/>
        </p:nvSpPr>
        <p:spPr>
          <a:xfrm>
            <a:off x="2344747" y="1727670"/>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Numerical operations: Các thao tác số học</a:t>
            </a:r>
            <a:endParaRPr sz="2400">
              <a:solidFill>
                <a:srgbClr val="00506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93"/>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2" name="Google Shape;1932;p93"/>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3" name="Google Shape;1933;p93"/>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934" name="Google Shape;1934;p93"/>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5" name="Google Shape;1935;p93"/>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36" name="Google Shape;1936;p93"/>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937" name="Google Shape;1937;p93"/>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38" name="Google Shape;1938;p93"/>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939" name="Google Shape;1939;p93"/>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940" name="Google Shape;1940;p93"/>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941" name="Google Shape;1941;p93"/>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Các thao tác cơ bản trên mảng</a:t>
            </a:r>
            <a:endParaRPr b="1" sz="2400">
              <a:solidFill>
                <a:srgbClr val="005064"/>
              </a:solidFill>
              <a:latin typeface="Arial"/>
              <a:ea typeface="Arial"/>
              <a:cs typeface="Arial"/>
              <a:sym typeface="Arial"/>
            </a:endParaRPr>
          </a:p>
        </p:txBody>
      </p:sp>
      <p:sp>
        <p:nvSpPr>
          <p:cNvPr id="1942" name="Google Shape;1942;p93"/>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1943" name="Google Shape;1943;p93"/>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944" name="Google Shape;1944;p93"/>
          <p:cNvSpPr/>
          <p:nvPr/>
        </p:nvSpPr>
        <p:spPr>
          <a:xfrm>
            <a:off x="2344747" y="1723684"/>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Reshape: Định hình lại mảng</a:t>
            </a:r>
            <a:endParaRPr sz="2400">
              <a:solidFill>
                <a:srgbClr val="005064"/>
              </a:solidFill>
              <a:latin typeface="Arial"/>
              <a:ea typeface="Arial"/>
              <a:cs typeface="Arial"/>
              <a:sym typeface="Arial"/>
            </a:endParaRPr>
          </a:p>
        </p:txBody>
      </p:sp>
      <p:sp>
        <p:nvSpPr>
          <p:cNvPr id="1945" name="Google Shape;1945;p93"/>
          <p:cNvSpPr/>
          <p:nvPr/>
        </p:nvSpPr>
        <p:spPr>
          <a:xfrm>
            <a:off x="2968581" y="2942071"/>
            <a:ext cx="8725200" cy="307800"/>
          </a:xfrm>
          <a:prstGeom prst="rect">
            <a:avLst/>
          </a:prstGeom>
          <a:noFill/>
          <a:ln>
            <a:noFill/>
          </a:ln>
        </p:spPr>
        <p:txBody>
          <a:bodyPr anchorCtr="0" anchor="ctr" bIns="0" lIns="0" spcFirstLastPara="1" rIns="0" wrap="square" tIns="0">
            <a:spAutoFit/>
          </a:bodyPr>
          <a:lstStyle/>
          <a:p>
            <a:pPr indent="-285750" lvl="0" marL="285750" marR="0" rtl="0" algn="l">
              <a:spcBef>
                <a:spcPts val="0"/>
              </a:spcBef>
              <a:spcAft>
                <a:spcPts val="0"/>
              </a:spcAft>
              <a:buClr>
                <a:srgbClr val="0070C0"/>
              </a:buClr>
              <a:buSzPts val="2000"/>
              <a:buFont typeface="Noto Sans Symbols"/>
              <a:buChar char="▪"/>
            </a:pPr>
            <a:r>
              <a:rPr lang="en-US" sz="2000">
                <a:solidFill>
                  <a:srgbClr val="0070C0"/>
                </a:solidFill>
                <a:latin typeface="Arial"/>
                <a:ea typeface="Arial"/>
                <a:cs typeface="Arial"/>
                <a:sym typeface="Arial"/>
              </a:rPr>
              <a:t>Reshape: From 1-D to 2-D</a:t>
            </a:r>
            <a:endParaRPr/>
          </a:p>
        </p:txBody>
      </p:sp>
      <p:sp>
        <p:nvSpPr>
          <p:cNvPr id="1946" name="Google Shape;1946;p93"/>
          <p:cNvSpPr/>
          <p:nvPr/>
        </p:nvSpPr>
        <p:spPr>
          <a:xfrm>
            <a:off x="2844800" y="2336844"/>
            <a:ext cx="4304383"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70C0"/>
              </a:buClr>
              <a:buSzPts val="2000"/>
              <a:buFont typeface="Noto Sans Symbols"/>
              <a:buChar char="▪"/>
            </a:pPr>
            <a:r>
              <a:rPr lang="en-US" sz="2000">
                <a:solidFill>
                  <a:srgbClr val="0070C0"/>
                </a:solidFill>
                <a:latin typeface="Calibri"/>
                <a:ea typeface="Calibri"/>
                <a:cs typeface="Calibri"/>
                <a:sym typeface="Calibri"/>
              </a:rPr>
              <a:t>Shape: số phần tử của mỗi chiều </a:t>
            </a:r>
            <a:endParaRPr sz="2000">
              <a:solidFill>
                <a:srgbClr val="0070C0"/>
              </a:solidFill>
              <a:latin typeface="Calibri"/>
              <a:ea typeface="Calibri"/>
              <a:cs typeface="Calibri"/>
              <a:sym typeface="Calibri"/>
            </a:endParaRPr>
          </a:p>
        </p:txBody>
      </p:sp>
      <p:sp>
        <p:nvSpPr>
          <p:cNvPr id="1947" name="Google Shape;1947;p93"/>
          <p:cNvSpPr/>
          <p:nvPr/>
        </p:nvSpPr>
        <p:spPr>
          <a:xfrm>
            <a:off x="3069756" y="3442047"/>
            <a:ext cx="81588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7</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8</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9</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10</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12</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00"/>
                </a:solidFill>
                <a:latin typeface="Consolas"/>
                <a:ea typeface="Consolas"/>
                <a:cs typeface="Consolas"/>
                <a:sym typeface="Consolas"/>
              </a:rPr>
              <a:t>b = a.reshape(</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 b(</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1948" name="Google Shape;1948;p93"/>
          <p:cNvSpPr/>
          <p:nvPr/>
        </p:nvSpPr>
        <p:spPr>
          <a:xfrm>
            <a:off x="3148989" y="4457710"/>
            <a:ext cx="8725154"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i="1" lang="en-US" sz="1800">
                <a:solidFill>
                  <a:srgbClr val="0070C0"/>
                </a:solidFill>
                <a:latin typeface="Consolas"/>
                <a:ea typeface="Consolas"/>
                <a:cs typeface="Consolas"/>
                <a:sym typeface="Consolas"/>
              </a:rPr>
              <a:t>Cần đảm bảo số phần tử của mảng a và b bằng nhau</a:t>
            </a:r>
            <a:endParaRPr i="1" sz="1800">
              <a:solidFill>
                <a:srgbClr val="0070C0"/>
              </a:solidFill>
              <a:latin typeface="Consolas"/>
              <a:ea typeface="Consolas"/>
              <a:cs typeface="Consolas"/>
              <a:sym typeface="Consolas"/>
            </a:endParaRPr>
          </a:p>
        </p:txBody>
      </p:sp>
      <p:sp>
        <p:nvSpPr>
          <p:cNvPr id="1949" name="Google Shape;1949;p93"/>
          <p:cNvSpPr/>
          <p:nvPr/>
        </p:nvSpPr>
        <p:spPr>
          <a:xfrm>
            <a:off x="2968581" y="4968867"/>
            <a:ext cx="8725154" cy="307777"/>
          </a:xfrm>
          <a:prstGeom prst="rect">
            <a:avLst/>
          </a:prstGeom>
          <a:noFill/>
          <a:ln>
            <a:noFill/>
          </a:ln>
        </p:spPr>
        <p:txBody>
          <a:bodyPr anchorCtr="0" anchor="ctr" bIns="0" lIns="0" spcFirstLastPara="1" rIns="0" wrap="square" tIns="0">
            <a:spAutoFit/>
          </a:bodyPr>
          <a:lstStyle/>
          <a:p>
            <a:pPr indent="-285750" lvl="0" marL="285750" marR="0" rtl="0" algn="l">
              <a:spcBef>
                <a:spcPts val="0"/>
              </a:spcBef>
              <a:spcAft>
                <a:spcPts val="0"/>
              </a:spcAft>
              <a:buClr>
                <a:srgbClr val="0070C0"/>
              </a:buClr>
              <a:buSzPts val="2000"/>
              <a:buFont typeface="Noto Sans Symbols"/>
              <a:buChar char="▪"/>
            </a:pPr>
            <a:r>
              <a:rPr lang="en-US" sz="2000">
                <a:solidFill>
                  <a:srgbClr val="0070C0"/>
                </a:solidFill>
                <a:latin typeface="Arial"/>
                <a:ea typeface="Arial"/>
                <a:cs typeface="Arial"/>
                <a:sym typeface="Arial"/>
              </a:rPr>
              <a:t>flattening: from 2-D to 1-D</a:t>
            </a:r>
            <a:endParaRPr sz="2000">
              <a:solidFill>
                <a:srgbClr val="0070C0"/>
              </a:solidFill>
              <a:latin typeface="Arial"/>
              <a:ea typeface="Arial"/>
              <a:cs typeface="Arial"/>
              <a:sym typeface="Arial"/>
            </a:endParaRPr>
          </a:p>
        </p:txBody>
      </p:sp>
      <p:sp>
        <p:nvSpPr>
          <p:cNvPr id="1950" name="Google Shape;1950;p93"/>
          <p:cNvSpPr/>
          <p:nvPr/>
        </p:nvSpPr>
        <p:spPr>
          <a:xfrm>
            <a:off x="3069756" y="5414533"/>
            <a:ext cx="8516998" cy="1015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a:t>
            </a:r>
            <a:br>
              <a:rPr b="1" lang="en-US" sz="2000">
                <a:solidFill>
                  <a:schemeClr val="dk1"/>
                </a:solidFill>
                <a:latin typeface="Consolas"/>
                <a:ea typeface="Consolas"/>
                <a:cs typeface="Consolas"/>
                <a:sym typeface="Consolas"/>
              </a:rPr>
            </a:br>
            <a:r>
              <a:rPr b="1" lang="en-US" sz="2000">
                <a:solidFill>
                  <a:srgbClr val="000000"/>
                </a:solidFill>
                <a:latin typeface="Consolas"/>
                <a:ea typeface="Consolas"/>
                <a:cs typeface="Consolas"/>
                <a:sym typeface="Consolas"/>
              </a:rPr>
              <a:t>b = np.reshape(a, -</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1400">
                <a:solidFill>
                  <a:srgbClr val="595959"/>
                </a:solidFill>
                <a:latin typeface="Consolas"/>
                <a:ea typeface="Consolas"/>
                <a:cs typeface="Consolas"/>
                <a:sym typeface="Consolas"/>
              </a:rPr>
              <a:t>hoặc b = a.flatten()  </a:t>
            </a:r>
            <a:r>
              <a:rPr b="1" lang="en-US" sz="2000">
                <a:solidFill>
                  <a:srgbClr val="000000"/>
                </a:solidFill>
                <a:latin typeface="Consolas"/>
                <a:ea typeface="Consolas"/>
                <a:cs typeface="Consolas"/>
                <a:sym typeface="Consolas"/>
              </a:rPr>
              <a:t>🡪 b = [</a:t>
            </a:r>
            <a:r>
              <a:rPr b="1" lang="en-US" sz="2000">
                <a:solidFill>
                  <a:srgbClr val="FF0000"/>
                </a:solidFill>
                <a:latin typeface="Consolas"/>
                <a:ea typeface="Consolas"/>
                <a:cs typeface="Consolas"/>
                <a:sym typeface="Consolas"/>
              </a:rPr>
              <a:t>1 2 3 4 5 6</a:t>
            </a:r>
            <a:r>
              <a:rPr b="1" lang="en-US" sz="2000">
                <a:solidFill>
                  <a:srgbClr val="000000"/>
                </a:solidFill>
                <a:latin typeface="Consolas"/>
                <a:ea typeface="Consolas"/>
                <a:cs typeface="Consolas"/>
                <a:sym typeface="Consolas"/>
              </a:rPr>
              <a:t>]  </a:t>
            </a:r>
            <a:endParaRPr b="1" sz="20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94"/>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6" name="Google Shape;1956;p94"/>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7" name="Google Shape;1957;p94"/>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958" name="Google Shape;1958;p94"/>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9" name="Google Shape;1959;p94"/>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60" name="Google Shape;1960;p94"/>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961" name="Google Shape;1961;p94"/>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62" name="Google Shape;1962;p94"/>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963" name="Google Shape;1963;p94"/>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964" name="Google Shape;1964;p94"/>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965" name="Google Shape;1965;p94"/>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Calibri"/>
                <a:ea typeface="Calibri"/>
                <a:cs typeface="Calibri"/>
                <a:sym typeface="Calibri"/>
              </a:rPr>
              <a:t>🕮 BÀI TẬP 5.3</a:t>
            </a:r>
            <a:endParaRPr b="1" sz="2400">
              <a:solidFill>
                <a:srgbClr val="C00000"/>
              </a:solidFill>
              <a:latin typeface="Arial"/>
              <a:ea typeface="Arial"/>
              <a:cs typeface="Arial"/>
              <a:sym typeface="Arial"/>
            </a:endParaRPr>
          </a:p>
        </p:txBody>
      </p:sp>
      <p:sp>
        <p:nvSpPr>
          <p:cNvPr id="1966" name="Google Shape;1966;p94"/>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1967" name="Google Shape;1967;p94"/>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968" name="Google Shape;1968;p94"/>
          <p:cNvSpPr/>
          <p:nvPr/>
        </p:nvSpPr>
        <p:spPr>
          <a:xfrm>
            <a:off x="2462312" y="1814258"/>
            <a:ext cx="9348988" cy="4370427"/>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Nhập vào từ bàn phím hai mảng số nguyên a(n) và b(n) cùng kích thước. In hai mảng ra màn hình.</a:t>
            </a:r>
            <a:endParaRPr/>
          </a:p>
          <a:p>
            <a:pPr indent="-457200" lvl="0" marL="457200" marR="0" rtl="0" algn="just">
              <a:lnSpc>
                <a:spcPct val="110000"/>
              </a:lnSpc>
              <a:spcBef>
                <a:spcPts val="60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Cho biết những chỉ số nào mà hai phần tử tương ứng của hai mảng bằng nhau.</a:t>
            </a:r>
            <a:endParaRPr/>
          </a:p>
          <a:p>
            <a:pPr indent="-457200" lvl="0" marL="457200" marR="0" rtl="0" algn="just">
              <a:lnSpc>
                <a:spcPct val="110000"/>
              </a:lnSpc>
              <a:spcBef>
                <a:spcPts val="60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Tăng các phần tử của b lên 1 đơn vị, in mảng kết quả ra màn hình.</a:t>
            </a:r>
            <a:endParaRPr/>
          </a:p>
          <a:p>
            <a:pPr indent="-457200" lvl="0" marL="457200" marR="0" rtl="0" algn="just">
              <a:lnSpc>
                <a:spcPct val="110000"/>
              </a:lnSpc>
              <a:spcBef>
                <a:spcPts val="60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Chuyển mảng b thành một mảng hai chiều, cho biết ndim và shape của mảng kết quả.</a:t>
            </a:r>
            <a:endParaRPr/>
          </a:p>
          <a:p>
            <a:pPr indent="-457200" lvl="0" marL="457200" marR="0" rtl="0" algn="just">
              <a:lnSpc>
                <a:spcPct val="110000"/>
              </a:lnSpc>
              <a:spcBef>
                <a:spcPts val="600"/>
              </a:spcBef>
              <a:spcAft>
                <a:spcPts val="0"/>
              </a:spcAft>
              <a:buClr>
                <a:srgbClr val="005064"/>
              </a:buClr>
              <a:buSzPts val="2400"/>
              <a:buFont typeface="Courier New"/>
              <a:buChar char="o"/>
            </a:pPr>
            <a:r>
              <a:rPr lang="en-US" sz="2400">
                <a:solidFill>
                  <a:srgbClr val="005064"/>
                </a:solidFill>
                <a:latin typeface="Arial"/>
                <a:ea typeface="Arial"/>
                <a:cs typeface="Arial"/>
                <a:sym typeface="Arial"/>
              </a:rPr>
              <a:t>Chuyển mảng hai chiều về mảng một chiều, in kết quả ra màn hình.</a:t>
            </a:r>
            <a:endParaRPr sz="2400">
              <a:solidFill>
                <a:srgbClr val="005064"/>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95"/>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4" name="Google Shape;1974;p95"/>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5" name="Google Shape;1975;p95"/>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1976" name="Google Shape;1976;p95"/>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7" name="Google Shape;1977;p95"/>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78" name="Google Shape;1978;p95"/>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1979" name="Google Shape;1979;p95"/>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80" name="Google Shape;1980;p95"/>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1981" name="Google Shape;1981;p95"/>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1982" name="Google Shape;1982;p95"/>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1983" name="Google Shape;1983;p95"/>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Các thao tác cơ bản trên mảng</a:t>
            </a:r>
            <a:endParaRPr b="1" sz="2400">
              <a:solidFill>
                <a:srgbClr val="005064"/>
              </a:solidFill>
              <a:latin typeface="Arial"/>
              <a:ea typeface="Arial"/>
              <a:cs typeface="Arial"/>
              <a:sym typeface="Arial"/>
            </a:endParaRPr>
          </a:p>
        </p:txBody>
      </p:sp>
      <p:sp>
        <p:nvSpPr>
          <p:cNvPr id="1984" name="Google Shape;1984;p95"/>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1985" name="Google Shape;1985;p95"/>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1986" name="Google Shape;1986;p95"/>
          <p:cNvSpPr/>
          <p:nvPr/>
        </p:nvSpPr>
        <p:spPr>
          <a:xfrm>
            <a:off x="2344747" y="1723685"/>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Iterating Arrays: Duyệt mảng</a:t>
            </a:r>
            <a:endParaRPr sz="2400">
              <a:solidFill>
                <a:srgbClr val="005064"/>
              </a:solidFill>
              <a:latin typeface="Calibri"/>
              <a:ea typeface="Calibri"/>
              <a:cs typeface="Calibri"/>
              <a:sym typeface="Calibri"/>
            </a:endParaRPr>
          </a:p>
        </p:txBody>
      </p:sp>
      <p:sp>
        <p:nvSpPr>
          <p:cNvPr id="1987" name="Google Shape;1987;p95"/>
          <p:cNvSpPr/>
          <p:nvPr/>
        </p:nvSpPr>
        <p:spPr>
          <a:xfrm>
            <a:off x="2697539" y="2401050"/>
            <a:ext cx="9348988" cy="30777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Duyệt mảng 1 chiều</a:t>
            </a:r>
            <a:endParaRPr sz="2000">
              <a:solidFill>
                <a:srgbClr val="005064"/>
              </a:solidFill>
              <a:latin typeface="Calibri"/>
              <a:ea typeface="Calibri"/>
              <a:cs typeface="Calibri"/>
              <a:sym typeface="Calibri"/>
            </a:endParaRPr>
          </a:p>
        </p:txBody>
      </p:sp>
      <p:sp>
        <p:nvSpPr>
          <p:cNvPr id="1988" name="Google Shape;1988;p95"/>
          <p:cNvSpPr/>
          <p:nvPr/>
        </p:nvSpPr>
        <p:spPr>
          <a:xfrm>
            <a:off x="3047999" y="2806026"/>
            <a:ext cx="8998528" cy="14773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CD"/>
                </a:solidFill>
                <a:latin typeface="Consolas"/>
                <a:ea typeface="Consolas"/>
                <a:cs typeface="Consolas"/>
                <a:sym typeface="Consolas"/>
              </a:rPr>
              <a:t>for</a:t>
            </a:r>
            <a:r>
              <a:rPr b="1" lang="en-US" sz="2000">
                <a:solidFill>
                  <a:srgbClr val="000000"/>
                </a:solidFill>
                <a:latin typeface="Consolas"/>
                <a:ea typeface="Consolas"/>
                <a:cs typeface="Consolas"/>
                <a:sym typeface="Consolas"/>
              </a:rPr>
              <a:t> x </a:t>
            </a:r>
            <a:r>
              <a:rPr b="1" lang="en-US" sz="2000">
                <a:solidFill>
                  <a:srgbClr val="0000CD"/>
                </a:solidFill>
                <a:latin typeface="Consolas"/>
                <a:ea typeface="Consolas"/>
                <a:cs typeface="Consolas"/>
                <a:sym typeface="Consolas"/>
              </a:rPr>
              <a:t>in</a:t>
            </a:r>
            <a:r>
              <a:rPr b="1" lang="en-US" sz="2000">
                <a:solidFill>
                  <a:srgbClr val="000000"/>
                </a:solidFill>
                <a:latin typeface="Consolas"/>
                <a:ea typeface="Consolas"/>
                <a:cs typeface="Consolas"/>
                <a:sym typeface="Consolas"/>
              </a:rPr>
              <a:t> a:  </a:t>
            </a:r>
            <a:r>
              <a:rPr b="1" lang="en-US" sz="2000">
                <a:solidFill>
                  <a:srgbClr val="0000CD"/>
                </a:solidFill>
                <a:latin typeface="Consolas"/>
                <a:ea typeface="Consolas"/>
                <a:cs typeface="Consolas"/>
                <a:sym typeface="Consolas"/>
              </a:rPr>
              <a:t>print</a:t>
            </a:r>
            <a:r>
              <a:rPr b="1" lang="en-US" sz="2000">
                <a:solidFill>
                  <a:srgbClr val="000000"/>
                </a:solidFill>
                <a:latin typeface="Consolas"/>
                <a:ea typeface="Consolas"/>
                <a:cs typeface="Consolas"/>
                <a:sym typeface="Consolas"/>
              </a:rPr>
              <a:t>(x)			</a:t>
            </a:r>
            <a:r>
              <a:rPr b="1" i="1" lang="en-US" sz="2000">
                <a:solidFill>
                  <a:srgbClr val="595959"/>
                </a:solidFill>
                <a:latin typeface="Consolas"/>
                <a:ea typeface="Consolas"/>
                <a:cs typeface="Consolas"/>
                <a:sym typeface="Consolas"/>
              </a:rPr>
              <a:t>#duyệt theo giá trị</a:t>
            </a:r>
            <a:endParaRPr b="1" i="1" sz="2000">
              <a:solidFill>
                <a:srgbClr val="595959"/>
              </a:solidFill>
              <a:latin typeface="Consolas"/>
              <a:ea typeface="Consolas"/>
              <a:cs typeface="Consolas"/>
              <a:sym typeface="Consolas"/>
            </a:endParaRPr>
          </a:p>
          <a:p>
            <a:pPr indent="0" lvl="0" marL="0" marR="0" rtl="0" algn="l">
              <a:lnSpc>
                <a:spcPct val="150000"/>
              </a:lnSpc>
              <a:spcBef>
                <a:spcPts val="0"/>
              </a:spcBef>
              <a:spcAft>
                <a:spcPts val="0"/>
              </a:spcAft>
              <a:buNone/>
            </a:pPr>
            <a:r>
              <a:rPr b="1" lang="en-US" sz="2000">
                <a:solidFill>
                  <a:srgbClr val="0000CD"/>
                </a:solidFill>
                <a:latin typeface="Consolas"/>
                <a:ea typeface="Consolas"/>
                <a:cs typeface="Consolas"/>
                <a:sym typeface="Consolas"/>
              </a:rPr>
              <a:t>for</a:t>
            </a:r>
            <a:r>
              <a:rPr b="1" lang="en-US" sz="2000">
                <a:solidFill>
                  <a:srgbClr val="000000"/>
                </a:solidFill>
                <a:latin typeface="Consolas"/>
                <a:ea typeface="Consolas"/>
                <a:cs typeface="Consolas"/>
                <a:sym typeface="Consolas"/>
              </a:rPr>
              <a:t> i </a:t>
            </a:r>
            <a:r>
              <a:rPr b="1" lang="en-US" sz="2000">
                <a:solidFill>
                  <a:srgbClr val="0000CD"/>
                </a:solidFill>
                <a:latin typeface="Consolas"/>
                <a:ea typeface="Consolas"/>
                <a:cs typeface="Consolas"/>
                <a:sym typeface="Consolas"/>
              </a:rPr>
              <a:t>in</a:t>
            </a:r>
            <a:r>
              <a:rPr b="1" lang="en-US" sz="2000">
                <a:solidFill>
                  <a:srgbClr val="000000"/>
                </a:solidFill>
                <a:latin typeface="Consolas"/>
                <a:ea typeface="Consolas"/>
                <a:cs typeface="Consolas"/>
                <a:sym typeface="Consolas"/>
              </a:rPr>
              <a:t> range(a.size):  </a:t>
            </a:r>
            <a:r>
              <a:rPr b="1" lang="en-US" sz="2000">
                <a:solidFill>
                  <a:srgbClr val="0000CD"/>
                </a:solidFill>
                <a:latin typeface="Consolas"/>
                <a:ea typeface="Consolas"/>
                <a:cs typeface="Consolas"/>
                <a:sym typeface="Consolas"/>
              </a:rPr>
              <a:t>print</a:t>
            </a:r>
            <a:r>
              <a:rPr b="1" lang="en-US" sz="2000">
                <a:solidFill>
                  <a:srgbClr val="000000"/>
                </a:solidFill>
                <a:latin typeface="Consolas"/>
                <a:ea typeface="Consolas"/>
                <a:cs typeface="Consolas"/>
                <a:sym typeface="Consolas"/>
              </a:rPr>
              <a:t>(a[i])	</a:t>
            </a:r>
            <a:r>
              <a:rPr b="1" i="1" lang="en-US" sz="2000">
                <a:solidFill>
                  <a:srgbClr val="595959"/>
                </a:solidFill>
                <a:latin typeface="Consolas"/>
                <a:ea typeface="Consolas"/>
                <a:cs typeface="Consolas"/>
                <a:sym typeface="Consolas"/>
              </a:rPr>
              <a:t>#duyệt theo chỉ số</a:t>
            </a:r>
            <a:endParaRPr b="1" i="1" sz="2000">
              <a:solidFill>
                <a:srgbClr val="595959"/>
              </a:solidFill>
              <a:latin typeface="Calibri"/>
              <a:ea typeface="Calibri"/>
              <a:cs typeface="Calibri"/>
              <a:sym typeface="Calibri"/>
            </a:endParaRPr>
          </a:p>
        </p:txBody>
      </p:sp>
      <p:sp>
        <p:nvSpPr>
          <p:cNvPr id="1989" name="Google Shape;1989;p95"/>
          <p:cNvSpPr/>
          <p:nvPr/>
        </p:nvSpPr>
        <p:spPr>
          <a:xfrm>
            <a:off x="2697539" y="4582220"/>
            <a:ext cx="9348988" cy="30777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Duyệt mảng 2 chiều</a:t>
            </a:r>
            <a:endParaRPr sz="2000">
              <a:solidFill>
                <a:srgbClr val="005064"/>
              </a:solidFill>
              <a:latin typeface="Calibri"/>
              <a:ea typeface="Calibri"/>
              <a:cs typeface="Calibri"/>
              <a:sym typeface="Calibri"/>
            </a:endParaRPr>
          </a:p>
        </p:txBody>
      </p:sp>
      <p:sp>
        <p:nvSpPr>
          <p:cNvPr id="1990" name="Google Shape;1990;p95"/>
          <p:cNvSpPr/>
          <p:nvPr/>
        </p:nvSpPr>
        <p:spPr>
          <a:xfrm>
            <a:off x="5892800" y="4496733"/>
            <a:ext cx="6096000" cy="553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1991" name="Google Shape;1991;p95"/>
          <p:cNvSpPr/>
          <p:nvPr/>
        </p:nvSpPr>
        <p:spPr>
          <a:xfrm>
            <a:off x="3021261" y="4968553"/>
            <a:ext cx="3732235" cy="133882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00CD"/>
                </a:solidFill>
                <a:latin typeface="Consolas"/>
                <a:ea typeface="Consolas"/>
                <a:cs typeface="Consolas"/>
                <a:sym typeface="Consolas"/>
              </a:rPr>
              <a:t>for</a:t>
            </a:r>
            <a:r>
              <a:rPr b="1" lang="en-US" sz="1800">
                <a:solidFill>
                  <a:srgbClr val="000000"/>
                </a:solidFill>
                <a:latin typeface="Consolas"/>
                <a:ea typeface="Consolas"/>
                <a:cs typeface="Consolas"/>
                <a:sym typeface="Consolas"/>
              </a:rPr>
              <a:t> x </a:t>
            </a:r>
            <a:r>
              <a:rPr b="1" lang="en-US" sz="1800">
                <a:solidFill>
                  <a:srgbClr val="0000CD"/>
                </a:solidFill>
                <a:latin typeface="Consolas"/>
                <a:ea typeface="Consolas"/>
                <a:cs typeface="Consolas"/>
                <a:sym typeface="Consolas"/>
              </a:rPr>
              <a:t>in</a:t>
            </a:r>
            <a:r>
              <a:rPr b="1" lang="en-US" sz="1800">
                <a:solidFill>
                  <a:srgbClr val="000000"/>
                </a:solidFill>
                <a:latin typeface="Consolas"/>
                <a:ea typeface="Consolas"/>
                <a:cs typeface="Consolas"/>
                <a:sym typeface="Consolas"/>
              </a:rPr>
              <a:t> a:</a:t>
            </a:r>
            <a:br>
              <a:rPr b="1" lang="en-US" sz="1800">
                <a:solidFill>
                  <a:schemeClr val="dk1"/>
                </a:solidFill>
                <a:latin typeface="Calibri"/>
                <a:ea typeface="Calibri"/>
                <a:cs typeface="Calibri"/>
                <a:sym typeface="Calibri"/>
              </a:rPr>
            </a:br>
            <a:r>
              <a:rPr b="1" lang="en-US" sz="1800">
                <a:solidFill>
                  <a:srgbClr val="000000"/>
                </a:solidFill>
                <a:latin typeface="Consolas"/>
                <a:ea typeface="Consolas"/>
                <a:cs typeface="Consolas"/>
                <a:sym typeface="Consolas"/>
              </a:rPr>
              <a:t>  </a:t>
            </a:r>
            <a:r>
              <a:rPr b="1" lang="en-US" sz="1800">
                <a:solidFill>
                  <a:srgbClr val="0000CD"/>
                </a:solidFill>
                <a:latin typeface="Consolas"/>
                <a:ea typeface="Consolas"/>
                <a:cs typeface="Consolas"/>
                <a:sym typeface="Consolas"/>
              </a:rPr>
              <a:t>for</a:t>
            </a:r>
            <a:r>
              <a:rPr b="1" lang="en-US" sz="1800">
                <a:solidFill>
                  <a:srgbClr val="000000"/>
                </a:solidFill>
                <a:latin typeface="Consolas"/>
                <a:ea typeface="Consolas"/>
                <a:cs typeface="Consolas"/>
                <a:sym typeface="Consolas"/>
              </a:rPr>
              <a:t> y </a:t>
            </a:r>
            <a:r>
              <a:rPr b="1" lang="en-US" sz="1800">
                <a:solidFill>
                  <a:srgbClr val="0000CD"/>
                </a:solidFill>
                <a:latin typeface="Consolas"/>
                <a:ea typeface="Consolas"/>
                <a:cs typeface="Consolas"/>
                <a:sym typeface="Consolas"/>
              </a:rPr>
              <a:t>in</a:t>
            </a:r>
            <a:r>
              <a:rPr b="1" lang="en-US" sz="1800">
                <a:solidFill>
                  <a:srgbClr val="000000"/>
                </a:solidFill>
                <a:latin typeface="Consolas"/>
                <a:ea typeface="Consolas"/>
                <a:cs typeface="Consolas"/>
                <a:sym typeface="Consolas"/>
              </a:rPr>
              <a:t> x:   </a:t>
            </a:r>
            <a:endParaRPr/>
          </a:p>
          <a:p>
            <a:pPr indent="0" lvl="0" marL="0" marR="0" rtl="0" algn="l">
              <a:lnSpc>
                <a:spcPct val="150000"/>
              </a:lnSpc>
              <a:spcBef>
                <a:spcPts val="0"/>
              </a:spcBef>
              <a:spcAft>
                <a:spcPts val="0"/>
              </a:spcAft>
              <a:buNone/>
            </a:pPr>
            <a:r>
              <a:rPr b="1" lang="en-US" sz="1800">
                <a:solidFill>
                  <a:srgbClr val="000000"/>
                </a:solidFill>
                <a:latin typeface="Consolas"/>
                <a:ea typeface="Consolas"/>
                <a:cs typeface="Consolas"/>
                <a:sym typeface="Consolas"/>
              </a:rPr>
              <a:t>      </a:t>
            </a:r>
            <a:r>
              <a:rPr b="1" lang="en-US" sz="1800">
                <a:solidFill>
                  <a:srgbClr val="0000CD"/>
                </a:solidFill>
                <a:latin typeface="Consolas"/>
                <a:ea typeface="Consolas"/>
                <a:cs typeface="Consolas"/>
                <a:sym typeface="Consolas"/>
              </a:rPr>
              <a:t>print</a:t>
            </a:r>
            <a:r>
              <a:rPr b="1" lang="en-US" sz="1800">
                <a:solidFill>
                  <a:srgbClr val="000000"/>
                </a:solidFill>
                <a:latin typeface="Consolas"/>
                <a:ea typeface="Consolas"/>
                <a:cs typeface="Consolas"/>
                <a:sym typeface="Consolas"/>
              </a:rPr>
              <a:t>(y)</a:t>
            </a:r>
            <a:endParaRPr b="1" sz="1800">
              <a:solidFill>
                <a:schemeClr val="dk1"/>
              </a:solidFill>
              <a:latin typeface="Calibri"/>
              <a:ea typeface="Calibri"/>
              <a:cs typeface="Calibri"/>
              <a:sym typeface="Calibri"/>
            </a:endParaRPr>
          </a:p>
        </p:txBody>
      </p:sp>
      <p:sp>
        <p:nvSpPr>
          <p:cNvPr id="1992" name="Google Shape;1992;p95"/>
          <p:cNvSpPr/>
          <p:nvPr/>
        </p:nvSpPr>
        <p:spPr>
          <a:xfrm>
            <a:off x="7014754" y="4983080"/>
            <a:ext cx="4183074" cy="133882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00CD"/>
                </a:solidFill>
                <a:latin typeface="Consolas"/>
                <a:ea typeface="Consolas"/>
                <a:cs typeface="Consolas"/>
                <a:sym typeface="Consolas"/>
              </a:rPr>
              <a:t>for</a:t>
            </a:r>
            <a:r>
              <a:rPr b="1" lang="en-US" sz="1800">
                <a:solidFill>
                  <a:srgbClr val="000000"/>
                </a:solidFill>
                <a:latin typeface="Consolas"/>
                <a:ea typeface="Consolas"/>
                <a:cs typeface="Consolas"/>
                <a:sym typeface="Consolas"/>
              </a:rPr>
              <a:t> i </a:t>
            </a:r>
            <a:r>
              <a:rPr b="1" lang="en-US" sz="1800">
                <a:solidFill>
                  <a:srgbClr val="0000CD"/>
                </a:solidFill>
                <a:latin typeface="Consolas"/>
                <a:ea typeface="Consolas"/>
                <a:cs typeface="Consolas"/>
                <a:sym typeface="Consolas"/>
              </a:rPr>
              <a:t>in</a:t>
            </a:r>
            <a:r>
              <a:rPr b="1" lang="en-US" sz="1800">
                <a:solidFill>
                  <a:srgbClr val="000000"/>
                </a:solidFill>
                <a:latin typeface="Consolas"/>
                <a:ea typeface="Consolas"/>
                <a:cs typeface="Consolas"/>
                <a:sym typeface="Consolas"/>
              </a:rPr>
              <a:t> range(len(a)):</a:t>
            </a:r>
            <a:br>
              <a:rPr b="1" lang="en-US" sz="1800">
                <a:solidFill>
                  <a:schemeClr val="dk1"/>
                </a:solidFill>
                <a:latin typeface="Calibri"/>
                <a:ea typeface="Calibri"/>
                <a:cs typeface="Calibri"/>
                <a:sym typeface="Calibri"/>
              </a:rPr>
            </a:br>
            <a:r>
              <a:rPr b="1" lang="en-US" sz="1800">
                <a:solidFill>
                  <a:srgbClr val="000000"/>
                </a:solidFill>
                <a:latin typeface="Consolas"/>
                <a:ea typeface="Consolas"/>
                <a:cs typeface="Consolas"/>
                <a:sym typeface="Consolas"/>
              </a:rPr>
              <a:t>  </a:t>
            </a:r>
            <a:r>
              <a:rPr b="1" lang="en-US" sz="1800">
                <a:solidFill>
                  <a:srgbClr val="0000CD"/>
                </a:solidFill>
                <a:latin typeface="Consolas"/>
                <a:ea typeface="Consolas"/>
                <a:cs typeface="Consolas"/>
                <a:sym typeface="Consolas"/>
              </a:rPr>
              <a:t>for</a:t>
            </a:r>
            <a:r>
              <a:rPr b="1" lang="en-US" sz="1800">
                <a:solidFill>
                  <a:srgbClr val="000000"/>
                </a:solidFill>
                <a:latin typeface="Consolas"/>
                <a:ea typeface="Consolas"/>
                <a:cs typeface="Consolas"/>
                <a:sym typeface="Consolas"/>
              </a:rPr>
              <a:t> j </a:t>
            </a:r>
            <a:r>
              <a:rPr b="1" lang="en-US" sz="1800">
                <a:solidFill>
                  <a:srgbClr val="0000CD"/>
                </a:solidFill>
                <a:latin typeface="Consolas"/>
                <a:ea typeface="Consolas"/>
                <a:cs typeface="Consolas"/>
                <a:sym typeface="Consolas"/>
              </a:rPr>
              <a:t>in</a:t>
            </a:r>
            <a:r>
              <a:rPr b="1" lang="en-US" sz="1800">
                <a:solidFill>
                  <a:srgbClr val="000000"/>
                </a:solidFill>
                <a:latin typeface="Consolas"/>
                <a:ea typeface="Consolas"/>
                <a:cs typeface="Consolas"/>
                <a:sym typeface="Consolas"/>
              </a:rPr>
              <a:t> range(a.itemsize):  </a:t>
            </a:r>
            <a:endParaRPr/>
          </a:p>
          <a:p>
            <a:pPr indent="0" lvl="0" marL="0" marR="0" rtl="0" algn="l">
              <a:lnSpc>
                <a:spcPct val="150000"/>
              </a:lnSpc>
              <a:spcBef>
                <a:spcPts val="0"/>
              </a:spcBef>
              <a:spcAft>
                <a:spcPts val="0"/>
              </a:spcAft>
              <a:buNone/>
            </a:pPr>
            <a:r>
              <a:rPr b="1" lang="en-US" sz="1800">
                <a:solidFill>
                  <a:srgbClr val="000000"/>
                </a:solidFill>
                <a:latin typeface="Consolas"/>
                <a:ea typeface="Consolas"/>
                <a:cs typeface="Consolas"/>
                <a:sym typeface="Consolas"/>
              </a:rPr>
              <a:t>      </a:t>
            </a:r>
            <a:r>
              <a:rPr b="1" lang="en-US" sz="1800">
                <a:solidFill>
                  <a:srgbClr val="0000CD"/>
                </a:solidFill>
                <a:latin typeface="Consolas"/>
                <a:ea typeface="Consolas"/>
                <a:cs typeface="Consolas"/>
                <a:sym typeface="Consolas"/>
              </a:rPr>
              <a:t>print</a:t>
            </a:r>
            <a:r>
              <a:rPr b="1" lang="en-US" sz="1800">
                <a:solidFill>
                  <a:srgbClr val="000000"/>
                </a:solidFill>
                <a:latin typeface="Consolas"/>
                <a:ea typeface="Consolas"/>
                <a:cs typeface="Consolas"/>
                <a:sym typeface="Consolas"/>
              </a:rPr>
              <a:t>(a[i, j])</a:t>
            </a:r>
            <a:endParaRPr b="1"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6" name="Shape 1996"/>
        <p:cNvGrpSpPr/>
        <p:nvPr/>
      </p:nvGrpSpPr>
      <p:grpSpPr>
        <a:xfrm>
          <a:off x="0" y="0"/>
          <a:ext cx="0" cy="0"/>
          <a:chOff x="0" y="0"/>
          <a:chExt cx="0" cy="0"/>
        </a:xfrm>
      </p:grpSpPr>
      <p:sp>
        <p:nvSpPr>
          <p:cNvPr id="1997" name="Google Shape;1997;p96"/>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8" name="Google Shape;1998;p96"/>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9" name="Google Shape;1999;p96"/>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000" name="Google Shape;2000;p96"/>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1" name="Google Shape;2001;p96"/>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02" name="Google Shape;2002;p96"/>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003" name="Google Shape;2003;p96"/>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04" name="Google Shape;2004;p96"/>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005" name="Google Shape;2005;p96"/>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006" name="Google Shape;2006;p96"/>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2007" name="Google Shape;2007;p96"/>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Các thao tác cơ bản trên mảng</a:t>
            </a:r>
            <a:endParaRPr b="1" sz="2400">
              <a:solidFill>
                <a:srgbClr val="005064"/>
              </a:solidFill>
              <a:latin typeface="Arial"/>
              <a:ea typeface="Arial"/>
              <a:cs typeface="Arial"/>
              <a:sym typeface="Arial"/>
            </a:endParaRPr>
          </a:p>
        </p:txBody>
      </p:sp>
      <p:sp>
        <p:nvSpPr>
          <p:cNvPr id="2008" name="Google Shape;2008;p96"/>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2009" name="Google Shape;2009;p96"/>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2010" name="Google Shape;2010;p96"/>
          <p:cNvSpPr/>
          <p:nvPr/>
        </p:nvSpPr>
        <p:spPr>
          <a:xfrm>
            <a:off x="2420947" y="1723685"/>
            <a:ext cx="9348900" cy="369300"/>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Iterating Arrays: Duyệt mảng</a:t>
            </a:r>
            <a:endParaRPr sz="2400">
              <a:solidFill>
                <a:srgbClr val="005064"/>
              </a:solidFill>
              <a:latin typeface="Calibri"/>
              <a:ea typeface="Calibri"/>
              <a:cs typeface="Calibri"/>
              <a:sym typeface="Calibri"/>
            </a:endParaRPr>
          </a:p>
        </p:txBody>
      </p:sp>
      <p:sp>
        <p:nvSpPr>
          <p:cNvPr id="2011" name="Google Shape;2011;p96"/>
          <p:cNvSpPr/>
          <p:nvPr/>
        </p:nvSpPr>
        <p:spPr>
          <a:xfrm>
            <a:off x="2697539" y="2324203"/>
            <a:ext cx="9348988" cy="30777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Duyệt mảng bằng </a:t>
            </a:r>
            <a:r>
              <a:rPr b="1" lang="en-US" sz="2000">
                <a:solidFill>
                  <a:srgbClr val="FF0000"/>
                </a:solidFill>
                <a:latin typeface="Calibri"/>
                <a:ea typeface="Calibri"/>
                <a:cs typeface="Calibri"/>
                <a:sym typeface="Calibri"/>
              </a:rPr>
              <a:t>nditer()</a:t>
            </a:r>
            <a:endParaRPr b="1" sz="2000">
              <a:solidFill>
                <a:srgbClr val="FF0000"/>
              </a:solidFill>
              <a:latin typeface="Calibri"/>
              <a:ea typeface="Calibri"/>
              <a:cs typeface="Calibri"/>
              <a:sym typeface="Calibri"/>
            </a:endParaRPr>
          </a:p>
        </p:txBody>
      </p:sp>
      <p:sp>
        <p:nvSpPr>
          <p:cNvPr id="2012" name="Google Shape;2012;p96"/>
          <p:cNvSpPr/>
          <p:nvPr/>
        </p:nvSpPr>
        <p:spPr>
          <a:xfrm>
            <a:off x="3048000" y="2981236"/>
            <a:ext cx="7924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7</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8</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CD"/>
                </a:solidFill>
                <a:latin typeface="Consolas"/>
                <a:ea typeface="Consolas"/>
                <a:cs typeface="Consolas"/>
                <a:sym typeface="Consolas"/>
              </a:rPr>
              <a:t>for</a:t>
            </a:r>
            <a:r>
              <a:rPr b="1" lang="en-US" sz="2000">
                <a:solidFill>
                  <a:srgbClr val="000000"/>
                </a:solidFill>
                <a:latin typeface="Consolas"/>
                <a:ea typeface="Consolas"/>
                <a:cs typeface="Consolas"/>
                <a:sym typeface="Consolas"/>
              </a:rPr>
              <a:t> x </a:t>
            </a:r>
            <a:r>
              <a:rPr b="1" lang="en-US" sz="2000">
                <a:solidFill>
                  <a:srgbClr val="0000CD"/>
                </a:solidFill>
                <a:latin typeface="Consolas"/>
                <a:ea typeface="Consolas"/>
                <a:cs typeface="Consolas"/>
                <a:sym typeface="Consolas"/>
              </a:rPr>
              <a:t>in</a:t>
            </a:r>
            <a:r>
              <a:rPr b="1" lang="en-US" sz="2000">
                <a:solidFill>
                  <a:srgbClr val="000000"/>
                </a:solidFill>
                <a:latin typeface="Consolas"/>
                <a:ea typeface="Consolas"/>
                <a:cs typeface="Consolas"/>
                <a:sym typeface="Consolas"/>
              </a:rPr>
              <a:t> np.nditer(a):</a:t>
            </a:r>
            <a:br>
              <a:rPr b="1" lang="en-US" sz="2000">
                <a:solidFill>
                  <a:schemeClr val="dk1"/>
                </a:solidFill>
                <a:latin typeface="Calibri"/>
                <a:ea typeface="Calibri"/>
                <a:cs typeface="Calibri"/>
                <a:sym typeface="Calibri"/>
              </a:rPr>
            </a:br>
            <a:r>
              <a:rPr b="1" lang="en-US" sz="2000">
                <a:solidFill>
                  <a:srgbClr val="000000"/>
                </a:solidFill>
                <a:latin typeface="Consolas"/>
                <a:ea typeface="Consolas"/>
                <a:cs typeface="Consolas"/>
                <a:sym typeface="Consolas"/>
              </a:rPr>
              <a:t>	</a:t>
            </a:r>
            <a:r>
              <a:rPr b="1" lang="en-US" sz="2000">
                <a:solidFill>
                  <a:srgbClr val="0000CD"/>
                </a:solidFill>
                <a:latin typeface="Consolas"/>
                <a:ea typeface="Consolas"/>
                <a:cs typeface="Consolas"/>
                <a:sym typeface="Consolas"/>
              </a:rPr>
              <a:t>print</a:t>
            </a:r>
            <a:r>
              <a:rPr b="1" lang="en-US" sz="2000">
                <a:solidFill>
                  <a:srgbClr val="000000"/>
                </a:solidFill>
                <a:latin typeface="Consolas"/>
                <a:ea typeface="Consolas"/>
                <a:cs typeface="Consolas"/>
                <a:sym typeface="Consolas"/>
              </a:rPr>
              <a:t>(x)</a:t>
            </a:r>
            <a:endParaRPr b="1" sz="2000">
              <a:solidFill>
                <a:schemeClr val="dk1"/>
              </a:solidFill>
              <a:latin typeface="Calibri"/>
              <a:ea typeface="Calibri"/>
              <a:cs typeface="Calibri"/>
              <a:sym typeface="Calibri"/>
            </a:endParaRPr>
          </a:p>
        </p:txBody>
      </p:sp>
      <p:sp>
        <p:nvSpPr>
          <p:cNvPr id="2013" name="Google Shape;2013;p96"/>
          <p:cNvSpPr/>
          <p:nvPr/>
        </p:nvSpPr>
        <p:spPr>
          <a:xfrm>
            <a:off x="2697539" y="4077570"/>
            <a:ext cx="9348988" cy="30777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Duyệt mảng với chỉ số bằng </a:t>
            </a:r>
            <a:r>
              <a:rPr b="1" lang="en-US" sz="2000">
                <a:solidFill>
                  <a:srgbClr val="FF0000"/>
                </a:solidFill>
                <a:latin typeface="Calibri"/>
                <a:ea typeface="Calibri"/>
                <a:cs typeface="Calibri"/>
                <a:sym typeface="Calibri"/>
              </a:rPr>
              <a:t>ndenumerate()</a:t>
            </a:r>
            <a:endParaRPr b="1" sz="2000">
              <a:solidFill>
                <a:srgbClr val="FF0000"/>
              </a:solidFill>
              <a:latin typeface="Calibri"/>
              <a:ea typeface="Calibri"/>
              <a:cs typeface="Calibri"/>
              <a:sym typeface="Calibri"/>
            </a:endParaRPr>
          </a:p>
        </p:txBody>
      </p:sp>
      <p:sp>
        <p:nvSpPr>
          <p:cNvPr id="2014" name="Google Shape;2014;p96"/>
          <p:cNvSpPr/>
          <p:nvPr/>
        </p:nvSpPr>
        <p:spPr>
          <a:xfrm>
            <a:off x="2076994" y="4647582"/>
            <a:ext cx="4225870" cy="133882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0000"/>
                </a:solidFill>
                <a:latin typeface="Consolas"/>
                <a:ea typeface="Consolas"/>
                <a:cs typeface="Consolas"/>
                <a:sym typeface="Consolas"/>
              </a:rPr>
              <a:t>a = np.array([</a:t>
            </a:r>
            <a:r>
              <a:rPr b="1" lang="en-US" sz="1800">
                <a:solidFill>
                  <a:srgbClr val="FF0000"/>
                </a:solidFill>
                <a:latin typeface="Consolas"/>
                <a:ea typeface="Consolas"/>
                <a:cs typeface="Consolas"/>
                <a:sym typeface="Consolas"/>
              </a:rPr>
              <a:t>1</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2</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3</a:t>
            </a:r>
            <a:r>
              <a:rPr b="1" lang="en-US" sz="1800">
                <a:solidFill>
                  <a:srgbClr val="000000"/>
                </a:solidFill>
                <a:latin typeface="Consolas"/>
                <a:ea typeface="Consolas"/>
                <a:cs typeface="Consolas"/>
                <a:sym typeface="Consolas"/>
              </a:rPr>
              <a:t>])</a:t>
            </a:r>
            <a:br>
              <a:rPr b="1" lang="en-US" sz="1800">
                <a:solidFill>
                  <a:schemeClr val="dk1"/>
                </a:solidFill>
                <a:latin typeface="Calibri"/>
                <a:ea typeface="Calibri"/>
                <a:cs typeface="Calibri"/>
                <a:sym typeface="Calibri"/>
              </a:rPr>
            </a:br>
            <a:r>
              <a:rPr b="1" lang="en-US" sz="1800">
                <a:solidFill>
                  <a:srgbClr val="0000CD"/>
                </a:solidFill>
                <a:latin typeface="Consolas"/>
                <a:ea typeface="Consolas"/>
                <a:cs typeface="Consolas"/>
                <a:sym typeface="Consolas"/>
              </a:rPr>
              <a:t>for</a:t>
            </a:r>
            <a:r>
              <a:rPr b="1" lang="en-US" sz="1800">
                <a:solidFill>
                  <a:srgbClr val="000000"/>
                </a:solidFill>
                <a:latin typeface="Consolas"/>
                <a:ea typeface="Consolas"/>
                <a:cs typeface="Consolas"/>
                <a:sym typeface="Consolas"/>
              </a:rPr>
              <a:t> idx, x </a:t>
            </a:r>
            <a:r>
              <a:rPr b="1" lang="en-US" sz="1800">
                <a:solidFill>
                  <a:srgbClr val="0000CD"/>
                </a:solidFill>
                <a:latin typeface="Consolas"/>
                <a:ea typeface="Consolas"/>
                <a:cs typeface="Consolas"/>
                <a:sym typeface="Consolas"/>
              </a:rPr>
              <a:t>in</a:t>
            </a:r>
            <a:r>
              <a:rPr b="1" lang="en-US" sz="1800">
                <a:solidFill>
                  <a:srgbClr val="000000"/>
                </a:solidFill>
                <a:latin typeface="Consolas"/>
                <a:ea typeface="Consolas"/>
                <a:cs typeface="Consolas"/>
                <a:sym typeface="Consolas"/>
              </a:rPr>
              <a:t> np.ndenumerate(a):</a:t>
            </a:r>
            <a:br>
              <a:rPr b="1" lang="en-US" sz="1800">
                <a:solidFill>
                  <a:schemeClr val="dk1"/>
                </a:solidFill>
                <a:latin typeface="Calibri"/>
                <a:ea typeface="Calibri"/>
                <a:cs typeface="Calibri"/>
                <a:sym typeface="Calibri"/>
              </a:rPr>
            </a:br>
            <a:r>
              <a:rPr b="1" lang="en-US" sz="1800">
                <a:solidFill>
                  <a:srgbClr val="000000"/>
                </a:solidFill>
                <a:latin typeface="Consolas"/>
                <a:ea typeface="Consolas"/>
                <a:cs typeface="Consolas"/>
                <a:sym typeface="Consolas"/>
              </a:rPr>
              <a:t>  	</a:t>
            </a:r>
            <a:r>
              <a:rPr b="1" lang="en-US" sz="1800">
                <a:solidFill>
                  <a:srgbClr val="0000CD"/>
                </a:solidFill>
                <a:latin typeface="Consolas"/>
                <a:ea typeface="Consolas"/>
                <a:cs typeface="Consolas"/>
                <a:sym typeface="Consolas"/>
              </a:rPr>
              <a:t>print</a:t>
            </a:r>
            <a:r>
              <a:rPr b="1" lang="en-US" sz="1800">
                <a:solidFill>
                  <a:srgbClr val="000000"/>
                </a:solidFill>
                <a:latin typeface="Consolas"/>
                <a:ea typeface="Consolas"/>
                <a:cs typeface="Consolas"/>
                <a:sym typeface="Consolas"/>
              </a:rPr>
              <a:t>(idx, x)</a:t>
            </a:r>
            <a:endParaRPr b="1" sz="1800">
              <a:solidFill>
                <a:schemeClr val="dk1"/>
              </a:solidFill>
              <a:latin typeface="Calibri"/>
              <a:ea typeface="Calibri"/>
              <a:cs typeface="Calibri"/>
              <a:sym typeface="Calibri"/>
            </a:endParaRPr>
          </a:p>
        </p:txBody>
      </p:sp>
      <p:sp>
        <p:nvSpPr>
          <p:cNvPr id="2015" name="Google Shape;2015;p96"/>
          <p:cNvSpPr/>
          <p:nvPr/>
        </p:nvSpPr>
        <p:spPr>
          <a:xfrm>
            <a:off x="6405005" y="4706807"/>
            <a:ext cx="5558100" cy="13389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0000"/>
                </a:solidFill>
                <a:latin typeface="Consolas"/>
                <a:ea typeface="Consolas"/>
                <a:cs typeface="Consolas"/>
                <a:sym typeface="Consolas"/>
              </a:rPr>
              <a:t>a = np.array([[</a:t>
            </a:r>
            <a:r>
              <a:rPr b="1" lang="en-US" sz="1800">
                <a:solidFill>
                  <a:srgbClr val="FF0000"/>
                </a:solidFill>
                <a:latin typeface="Consolas"/>
                <a:ea typeface="Consolas"/>
                <a:cs typeface="Consolas"/>
                <a:sym typeface="Consolas"/>
              </a:rPr>
              <a:t>1</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2</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3</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4</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5</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6</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7</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8</a:t>
            </a:r>
            <a:r>
              <a:rPr b="1" lang="en-US" sz="1800">
                <a:solidFill>
                  <a:srgbClr val="000000"/>
                </a:solidFill>
                <a:latin typeface="Consolas"/>
                <a:ea typeface="Consolas"/>
                <a:cs typeface="Consolas"/>
                <a:sym typeface="Consolas"/>
              </a:rPr>
              <a:t>]])</a:t>
            </a:r>
            <a:br>
              <a:rPr b="1" lang="en-US" sz="1800">
                <a:solidFill>
                  <a:schemeClr val="dk1"/>
                </a:solidFill>
                <a:latin typeface="Calibri"/>
                <a:ea typeface="Calibri"/>
                <a:cs typeface="Calibri"/>
                <a:sym typeface="Calibri"/>
              </a:rPr>
            </a:br>
            <a:r>
              <a:rPr b="1" lang="en-US" sz="1800">
                <a:solidFill>
                  <a:srgbClr val="0000CD"/>
                </a:solidFill>
                <a:latin typeface="Consolas"/>
                <a:ea typeface="Consolas"/>
                <a:cs typeface="Consolas"/>
                <a:sym typeface="Consolas"/>
              </a:rPr>
              <a:t>for</a:t>
            </a:r>
            <a:r>
              <a:rPr b="1" lang="en-US" sz="1800">
                <a:solidFill>
                  <a:srgbClr val="000000"/>
                </a:solidFill>
                <a:latin typeface="Consolas"/>
                <a:ea typeface="Consolas"/>
                <a:cs typeface="Consolas"/>
                <a:sym typeface="Consolas"/>
              </a:rPr>
              <a:t> idx, x </a:t>
            </a:r>
            <a:r>
              <a:rPr b="1" lang="en-US" sz="1800">
                <a:solidFill>
                  <a:srgbClr val="0000CD"/>
                </a:solidFill>
                <a:latin typeface="Consolas"/>
                <a:ea typeface="Consolas"/>
                <a:cs typeface="Consolas"/>
                <a:sym typeface="Consolas"/>
              </a:rPr>
              <a:t>in</a:t>
            </a:r>
            <a:r>
              <a:rPr b="1" lang="en-US" sz="1800">
                <a:solidFill>
                  <a:srgbClr val="000000"/>
                </a:solidFill>
                <a:latin typeface="Consolas"/>
                <a:ea typeface="Consolas"/>
                <a:cs typeface="Consolas"/>
                <a:sym typeface="Consolas"/>
              </a:rPr>
              <a:t> np.ndenumerate(a):</a:t>
            </a:r>
            <a:br>
              <a:rPr b="1" lang="en-US" sz="1800">
                <a:solidFill>
                  <a:schemeClr val="dk1"/>
                </a:solidFill>
                <a:latin typeface="Calibri"/>
                <a:ea typeface="Calibri"/>
                <a:cs typeface="Calibri"/>
                <a:sym typeface="Calibri"/>
              </a:rPr>
            </a:br>
            <a:r>
              <a:rPr b="1" lang="en-US" sz="1800">
                <a:solidFill>
                  <a:srgbClr val="000000"/>
                </a:solidFill>
                <a:latin typeface="Consolas"/>
                <a:ea typeface="Consolas"/>
                <a:cs typeface="Consolas"/>
                <a:sym typeface="Consolas"/>
              </a:rPr>
              <a:t>  </a:t>
            </a:r>
            <a:r>
              <a:rPr b="1" lang="en-US" sz="1800">
                <a:solidFill>
                  <a:srgbClr val="0000CD"/>
                </a:solidFill>
                <a:latin typeface="Consolas"/>
                <a:ea typeface="Consolas"/>
                <a:cs typeface="Consolas"/>
                <a:sym typeface="Consolas"/>
              </a:rPr>
              <a:t>print</a:t>
            </a:r>
            <a:r>
              <a:rPr b="1" lang="en-US" sz="1800">
                <a:solidFill>
                  <a:srgbClr val="000000"/>
                </a:solidFill>
                <a:latin typeface="Consolas"/>
                <a:ea typeface="Consolas"/>
                <a:cs typeface="Consolas"/>
                <a:sym typeface="Consolas"/>
              </a:rPr>
              <a:t>(idx, x)</a:t>
            </a:r>
            <a:endParaRPr b="1"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97"/>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1" name="Google Shape;2021;p97"/>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2" name="Google Shape;2022;p97"/>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023" name="Google Shape;2023;p97"/>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4" name="Google Shape;2024;p97"/>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25" name="Google Shape;2025;p97"/>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026" name="Google Shape;2026;p97"/>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27" name="Google Shape;2027;p97"/>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028" name="Google Shape;2028;p97"/>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029" name="Google Shape;2029;p97"/>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2030" name="Google Shape;2030;p97"/>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Các thao tác cơ bản trên mảng</a:t>
            </a:r>
            <a:endParaRPr b="1" sz="2400">
              <a:solidFill>
                <a:srgbClr val="005064"/>
              </a:solidFill>
              <a:latin typeface="Arial"/>
              <a:ea typeface="Arial"/>
              <a:cs typeface="Arial"/>
              <a:sym typeface="Arial"/>
            </a:endParaRPr>
          </a:p>
        </p:txBody>
      </p:sp>
      <p:sp>
        <p:nvSpPr>
          <p:cNvPr id="2031" name="Google Shape;2031;p97"/>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2032" name="Google Shape;2032;p97"/>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l">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2033" name="Google Shape;2033;p97"/>
          <p:cNvSpPr/>
          <p:nvPr/>
        </p:nvSpPr>
        <p:spPr>
          <a:xfrm>
            <a:off x="2344747" y="1723685"/>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Join &amp; Split: Nối, tách mảng</a:t>
            </a:r>
            <a:endParaRPr sz="2400">
              <a:solidFill>
                <a:srgbClr val="005064"/>
              </a:solidFill>
              <a:latin typeface="Calibri"/>
              <a:ea typeface="Calibri"/>
              <a:cs typeface="Calibri"/>
              <a:sym typeface="Calibri"/>
            </a:endParaRPr>
          </a:p>
        </p:txBody>
      </p:sp>
      <p:sp>
        <p:nvSpPr>
          <p:cNvPr id="2034" name="Google Shape;2034;p97"/>
          <p:cNvSpPr/>
          <p:nvPr/>
        </p:nvSpPr>
        <p:spPr>
          <a:xfrm>
            <a:off x="2344747" y="4499315"/>
            <a:ext cx="9348988" cy="369332"/>
          </a:xfrm>
          <a:prstGeom prst="rect">
            <a:avLst/>
          </a:prstGeom>
          <a:noFill/>
          <a:ln>
            <a:noFill/>
          </a:ln>
        </p:spPr>
        <p:txBody>
          <a:bodyPr anchorCtr="0" anchor="ctr" bIns="0" lIns="0" spcFirstLastPara="1" rIns="0" wrap="square" tIns="0">
            <a:spAutoFit/>
          </a:bodyPr>
          <a:lstStyle/>
          <a:p>
            <a:pPr indent="-304800" lvl="0" marL="457200" marR="0" rtl="0" algn="just">
              <a:spcBef>
                <a:spcPts val="0"/>
              </a:spcBef>
              <a:spcAft>
                <a:spcPts val="0"/>
              </a:spcAft>
              <a:buClr>
                <a:schemeClr val="dk1"/>
              </a:buClr>
              <a:buSzPts val="2400"/>
              <a:buFont typeface="Courier New"/>
              <a:buNone/>
            </a:pPr>
            <a:r>
              <a:t/>
            </a:r>
            <a:endParaRPr sz="2400">
              <a:solidFill>
                <a:srgbClr val="005064"/>
              </a:solidFill>
              <a:latin typeface="Arial"/>
              <a:ea typeface="Arial"/>
              <a:cs typeface="Arial"/>
              <a:sym typeface="Arial"/>
            </a:endParaRPr>
          </a:p>
        </p:txBody>
      </p:sp>
      <p:sp>
        <p:nvSpPr>
          <p:cNvPr id="2035" name="Google Shape;2035;p97"/>
          <p:cNvSpPr/>
          <p:nvPr/>
        </p:nvSpPr>
        <p:spPr>
          <a:xfrm>
            <a:off x="2766166" y="2357945"/>
            <a:ext cx="9348988" cy="30777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Nối mảng với </a:t>
            </a:r>
            <a:r>
              <a:rPr lang="en-US" sz="2000">
                <a:solidFill>
                  <a:srgbClr val="FF0000"/>
                </a:solidFill>
                <a:latin typeface="Calibri"/>
                <a:ea typeface="Calibri"/>
                <a:cs typeface="Calibri"/>
                <a:sym typeface="Calibri"/>
              </a:rPr>
              <a:t>concatenate()</a:t>
            </a:r>
            <a:endParaRPr sz="2000">
              <a:solidFill>
                <a:srgbClr val="FF0000"/>
              </a:solidFill>
              <a:latin typeface="Calibri"/>
              <a:ea typeface="Calibri"/>
              <a:cs typeface="Calibri"/>
              <a:sym typeface="Calibri"/>
            </a:endParaRPr>
          </a:p>
        </p:txBody>
      </p:sp>
      <p:sp>
        <p:nvSpPr>
          <p:cNvPr id="2036" name="Google Shape;2036;p97"/>
          <p:cNvSpPr/>
          <p:nvPr/>
        </p:nvSpPr>
        <p:spPr>
          <a:xfrm>
            <a:off x="3241766" y="2719174"/>
            <a:ext cx="60960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00"/>
                </a:solidFill>
                <a:latin typeface="Consolas"/>
                <a:ea typeface="Consolas"/>
                <a:cs typeface="Consolas"/>
                <a:sym typeface="Consolas"/>
              </a:rPr>
              <a:t>b = np.array([</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00"/>
                </a:solidFill>
                <a:latin typeface="Consolas"/>
                <a:ea typeface="Consolas"/>
                <a:cs typeface="Consolas"/>
                <a:sym typeface="Consolas"/>
              </a:rPr>
              <a:t>c = np.concatenate((a, b))</a:t>
            </a:r>
            <a:br>
              <a:rPr b="1" lang="en-US" sz="2000">
                <a:solidFill>
                  <a:schemeClr val="dk1"/>
                </a:solidFill>
                <a:latin typeface="Calibri"/>
                <a:ea typeface="Calibri"/>
                <a:cs typeface="Calibri"/>
                <a:sym typeface="Calibri"/>
              </a:rPr>
            </a:br>
            <a:r>
              <a:rPr b="1" lang="en-US" sz="2000">
                <a:solidFill>
                  <a:srgbClr val="0000CD"/>
                </a:solidFill>
                <a:latin typeface="Consolas"/>
                <a:ea typeface="Consolas"/>
                <a:cs typeface="Consolas"/>
                <a:sym typeface="Consolas"/>
              </a:rPr>
              <a:t>print</a:t>
            </a:r>
            <a:r>
              <a:rPr b="1" lang="en-US" sz="2000">
                <a:solidFill>
                  <a:srgbClr val="000000"/>
                </a:solidFill>
                <a:latin typeface="Consolas"/>
                <a:ea typeface="Consolas"/>
                <a:cs typeface="Consolas"/>
                <a:sym typeface="Consolas"/>
              </a:rPr>
              <a:t>(c)  🡪 c = [</a:t>
            </a:r>
            <a:r>
              <a:rPr b="1" lang="en-US" sz="2000">
                <a:solidFill>
                  <a:srgbClr val="FF0000"/>
                </a:solidFill>
                <a:latin typeface="Consolas"/>
                <a:ea typeface="Consolas"/>
                <a:cs typeface="Consolas"/>
                <a:sym typeface="Consolas"/>
              </a:rPr>
              <a:t>1 2 3 4 5 6</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2037" name="Google Shape;2037;p97"/>
          <p:cNvSpPr/>
          <p:nvPr/>
        </p:nvSpPr>
        <p:spPr>
          <a:xfrm>
            <a:off x="2766166" y="4802294"/>
            <a:ext cx="9348988" cy="30777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000"/>
              <a:buFont typeface="Noto Sans Symbols"/>
              <a:buChar char="▪"/>
            </a:pPr>
            <a:r>
              <a:rPr lang="en-US" sz="2000">
                <a:solidFill>
                  <a:srgbClr val="005064"/>
                </a:solidFill>
                <a:latin typeface="Calibri"/>
                <a:ea typeface="Calibri"/>
                <a:cs typeface="Calibri"/>
                <a:sym typeface="Calibri"/>
              </a:rPr>
              <a:t>Nối mảng hai chiều:</a:t>
            </a:r>
            <a:endParaRPr sz="2000">
              <a:solidFill>
                <a:srgbClr val="FF0000"/>
              </a:solidFill>
              <a:latin typeface="Calibri"/>
              <a:ea typeface="Calibri"/>
              <a:cs typeface="Calibri"/>
              <a:sym typeface="Calibri"/>
            </a:endParaRPr>
          </a:p>
        </p:txBody>
      </p:sp>
      <p:sp>
        <p:nvSpPr>
          <p:cNvPr id="2038" name="Google Shape;2038;p97"/>
          <p:cNvSpPr/>
          <p:nvPr/>
        </p:nvSpPr>
        <p:spPr>
          <a:xfrm>
            <a:off x="3013166" y="5056770"/>
            <a:ext cx="4532700" cy="1338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0000"/>
                </a:solidFill>
                <a:latin typeface="Consolas"/>
                <a:ea typeface="Consolas"/>
                <a:cs typeface="Consolas"/>
                <a:sym typeface="Consolas"/>
              </a:rPr>
              <a:t>a = np.array([[</a:t>
            </a:r>
            <a:r>
              <a:rPr b="1" lang="en-US" sz="1800">
                <a:solidFill>
                  <a:srgbClr val="FF0000"/>
                </a:solidFill>
                <a:latin typeface="Consolas"/>
                <a:ea typeface="Consolas"/>
                <a:cs typeface="Consolas"/>
                <a:sym typeface="Consolas"/>
              </a:rPr>
              <a:t>1</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2</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3</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4</a:t>
            </a:r>
            <a:r>
              <a:rPr b="1" lang="en-US" sz="1800">
                <a:solidFill>
                  <a:srgbClr val="000000"/>
                </a:solidFill>
                <a:latin typeface="Consolas"/>
                <a:ea typeface="Consolas"/>
                <a:cs typeface="Consolas"/>
                <a:sym typeface="Consolas"/>
              </a:rPr>
              <a:t>]])</a:t>
            </a:r>
            <a:br>
              <a:rPr b="1" lang="en-US" sz="1800">
                <a:solidFill>
                  <a:schemeClr val="dk1"/>
                </a:solidFill>
                <a:latin typeface="Calibri"/>
                <a:ea typeface="Calibri"/>
                <a:cs typeface="Calibri"/>
                <a:sym typeface="Calibri"/>
              </a:rPr>
            </a:br>
            <a:r>
              <a:rPr b="1" lang="en-US" sz="1800">
                <a:solidFill>
                  <a:srgbClr val="000000"/>
                </a:solidFill>
                <a:latin typeface="Consolas"/>
                <a:ea typeface="Consolas"/>
                <a:cs typeface="Consolas"/>
                <a:sym typeface="Consolas"/>
              </a:rPr>
              <a:t>b = np.array([[</a:t>
            </a:r>
            <a:r>
              <a:rPr b="1" lang="en-US" sz="1800">
                <a:solidFill>
                  <a:srgbClr val="FF0000"/>
                </a:solidFill>
                <a:latin typeface="Consolas"/>
                <a:ea typeface="Consolas"/>
                <a:cs typeface="Consolas"/>
                <a:sym typeface="Consolas"/>
              </a:rPr>
              <a:t>5</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6</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7</a:t>
            </a:r>
            <a:r>
              <a:rPr b="1" lang="en-US" sz="1800">
                <a:solidFill>
                  <a:srgbClr val="000000"/>
                </a:solidFill>
                <a:latin typeface="Consolas"/>
                <a:ea typeface="Consolas"/>
                <a:cs typeface="Consolas"/>
                <a:sym typeface="Consolas"/>
              </a:rPr>
              <a:t>, </a:t>
            </a:r>
            <a:r>
              <a:rPr b="1" lang="en-US" sz="1800">
                <a:solidFill>
                  <a:srgbClr val="FF0000"/>
                </a:solidFill>
                <a:latin typeface="Consolas"/>
                <a:ea typeface="Consolas"/>
                <a:cs typeface="Consolas"/>
                <a:sym typeface="Consolas"/>
              </a:rPr>
              <a:t>8</a:t>
            </a:r>
            <a:r>
              <a:rPr b="1" lang="en-US" sz="1800">
                <a:solidFill>
                  <a:srgbClr val="000000"/>
                </a:solidFill>
                <a:latin typeface="Consolas"/>
                <a:ea typeface="Consolas"/>
                <a:cs typeface="Consolas"/>
                <a:sym typeface="Consolas"/>
              </a:rPr>
              <a:t>]])</a:t>
            </a:r>
            <a:br>
              <a:rPr b="1" lang="en-US" sz="1800">
                <a:solidFill>
                  <a:schemeClr val="dk1"/>
                </a:solidFill>
                <a:latin typeface="Calibri"/>
                <a:ea typeface="Calibri"/>
                <a:cs typeface="Calibri"/>
                <a:sym typeface="Calibri"/>
              </a:rPr>
            </a:br>
            <a:r>
              <a:rPr b="1" lang="en-US" sz="1800">
                <a:solidFill>
                  <a:srgbClr val="000000"/>
                </a:solidFill>
                <a:latin typeface="Consolas"/>
                <a:ea typeface="Consolas"/>
                <a:cs typeface="Consolas"/>
                <a:sym typeface="Consolas"/>
              </a:rPr>
              <a:t>c = np.concatenate((a, b), axis=</a:t>
            </a:r>
            <a:r>
              <a:rPr b="1" lang="en-US" sz="1800">
                <a:solidFill>
                  <a:srgbClr val="FF0000"/>
                </a:solidFill>
                <a:latin typeface="Consolas"/>
                <a:ea typeface="Consolas"/>
                <a:cs typeface="Consolas"/>
                <a:sym typeface="Consolas"/>
              </a:rPr>
              <a:t>1</a:t>
            </a:r>
            <a:r>
              <a:rPr b="1" lang="en-US" sz="1800">
                <a:solidFill>
                  <a:srgbClr val="000000"/>
                </a:solidFill>
                <a:latin typeface="Consolas"/>
                <a:ea typeface="Consolas"/>
                <a:cs typeface="Consolas"/>
                <a:sym typeface="Consolas"/>
              </a:rPr>
              <a:t>)</a:t>
            </a:r>
            <a:endParaRPr b="1" sz="1800">
              <a:solidFill>
                <a:schemeClr val="dk1"/>
              </a:solidFill>
              <a:latin typeface="Calibri"/>
              <a:ea typeface="Calibri"/>
              <a:cs typeface="Calibri"/>
              <a:sym typeface="Calibri"/>
            </a:endParaRPr>
          </a:p>
        </p:txBody>
      </p:sp>
      <p:sp>
        <p:nvSpPr>
          <p:cNvPr id="2039" name="Google Shape;2039;p97"/>
          <p:cNvSpPr/>
          <p:nvPr/>
        </p:nvSpPr>
        <p:spPr>
          <a:xfrm>
            <a:off x="9835342" y="3659465"/>
            <a:ext cx="822960" cy="6083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sz="1800">
              <a:solidFill>
                <a:schemeClr val="lt1"/>
              </a:solidFill>
              <a:latin typeface="Calibri"/>
              <a:ea typeface="Calibri"/>
              <a:cs typeface="Calibri"/>
              <a:sym typeface="Calibri"/>
            </a:endParaRPr>
          </a:p>
        </p:txBody>
      </p:sp>
      <p:sp>
        <p:nvSpPr>
          <p:cNvPr id="2040" name="Google Shape;2040;p97"/>
          <p:cNvSpPr/>
          <p:nvPr/>
        </p:nvSpPr>
        <p:spPr>
          <a:xfrm>
            <a:off x="10735194" y="3670636"/>
            <a:ext cx="822960" cy="6083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sz="1800">
              <a:solidFill>
                <a:schemeClr val="lt1"/>
              </a:solidFill>
              <a:latin typeface="Calibri"/>
              <a:ea typeface="Calibri"/>
              <a:cs typeface="Calibri"/>
              <a:sym typeface="Calibri"/>
            </a:endParaRPr>
          </a:p>
        </p:txBody>
      </p:sp>
      <p:sp>
        <p:nvSpPr>
          <p:cNvPr id="2041" name="Google Shape;2041;p97"/>
          <p:cNvSpPr/>
          <p:nvPr/>
        </p:nvSpPr>
        <p:spPr>
          <a:xfrm>
            <a:off x="9835342" y="4910241"/>
            <a:ext cx="822960" cy="6083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sz="1800">
              <a:solidFill>
                <a:schemeClr val="lt1"/>
              </a:solidFill>
              <a:latin typeface="Calibri"/>
              <a:ea typeface="Calibri"/>
              <a:cs typeface="Calibri"/>
              <a:sym typeface="Calibri"/>
            </a:endParaRPr>
          </a:p>
        </p:txBody>
      </p:sp>
      <p:sp>
        <p:nvSpPr>
          <p:cNvPr id="2042" name="Google Shape;2042;p97"/>
          <p:cNvSpPr/>
          <p:nvPr/>
        </p:nvSpPr>
        <p:spPr>
          <a:xfrm>
            <a:off x="9835342" y="5587410"/>
            <a:ext cx="822960" cy="6083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sz="1800">
              <a:solidFill>
                <a:schemeClr val="lt1"/>
              </a:solidFill>
              <a:latin typeface="Calibri"/>
              <a:ea typeface="Calibri"/>
              <a:cs typeface="Calibri"/>
              <a:sym typeface="Calibri"/>
            </a:endParaRPr>
          </a:p>
        </p:txBody>
      </p:sp>
      <p:sp>
        <p:nvSpPr>
          <p:cNvPr id="2043" name="Google Shape;2043;p97"/>
          <p:cNvSpPr txBox="1"/>
          <p:nvPr/>
        </p:nvSpPr>
        <p:spPr>
          <a:xfrm>
            <a:off x="9692640" y="3189464"/>
            <a:ext cx="165898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onsolas"/>
                <a:ea typeface="Consolas"/>
                <a:cs typeface="Consolas"/>
                <a:sym typeface="Consolas"/>
              </a:rPr>
              <a:t>axis=1</a:t>
            </a:r>
            <a:endParaRPr sz="1800">
              <a:solidFill>
                <a:schemeClr val="dk1"/>
              </a:solidFill>
              <a:latin typeface="Consolas"/>
              <a:ea typeface="Consolas"/>
              <a:cs typeface="Consolas"/>
              <a:sym typeface="Consolas"/>
            </a:endParaRPr>
          </a:p>
        </p:txBody>
      </p:sp>
      <p:sp>
        <p:nvSpPr>
          <p:cNvPr id="2044" name="Google Shape;2044;p97"/>
          <p:cNvSpPr txBox="1"/>
          <p:nvPr/>
        </p:nvSpPr>
        <p:spPr>
          <a:xfrm>
            <a:off x="9410799" y="4548829"/>
            <a:ext cx="165898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onsolas"/>
                <a:ea typeface="Consolas"/>
                <a:cs typeface="Consolas"/>
                <a:sym typeface="Consolas"/>
              </a:rPr>
              <a:t>axis=0</a:t>
            </a:r>
            <a:endParaRPr sz="18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98"/>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0" name="Google Shape;2050;p98"/>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1" name="Google Shape;2051;p98"/>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052" name="Google Shape;2052;p98"/>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3" name="Google Shape;2053;p98"/>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54" name="Google Shape;2054;p98"/>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055" name="Google Shape;2055;p98"/>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56" name="Google Shape;2056;p98"/>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057" name="Google Shape;2057;p98"/>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058" name="Google Shape;2058;p98"/>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2059" name="Google Shape;2059;p98"/>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005064"/>
              </a:buClr>
              <a:buSzPts val="2400"/>
              <a:buFont typeface="Arial"/>
              <a:buChar char="•"/>
            </a:pPr>
            <a:r>
              <a:rPr b="1" lang="en-US" sz="2400">
                <a:solidFill>
                  <a:srgbClr val="005064"/>
                </a:solidFill>
                <a:latin typeface="Calibri"/>
                <a:ea typeface="Calibri"/>
                <a:cs typeface="Calibri"/>
                <a:sym typeface="Calibri"/>
              </a:rPr>
              <a:t>Các thao tác cơ bản trên mảng</a:t>
            </a:r>
            <a:endParaRPr b="1" sz="2400">
              <a:solidFill>
                <a:srgbClr val="005064"/>
              </a:solidFill>
              <a:latin typeface="Arial"/>
              <a:ea typeface="Arial"/>
              <a:cs typeface="Arial"/>
              <a:sym typeface="Arial"/>
            </a:endParaRPr>
          </a:p>
        </p:txBody>
      </p:sp>
      <p:sp>
        <p:nvSpPr>
          <p:cNvPr id="2060" name="Google Shape;2060;p98"/>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2061" name="Google Shape;2061;p98"/>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2062" name="Google Shape;2062;p98"/>
          <p:cNvSpPr/>
          <p:nvPr/>
        </p:nvSpPr>
        <p:spPr>
          <a:xfrm>
            <a:off x="2344747" y="1723685"/>
            <a:ext cx="9348988" cy="369332"/>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5064"/>
              </a:buClr>
              <a:buSzPts val="2400"/>
              <a:buFont typeface="Courier New"/>
              <a:buChar char="o"/>
            </a:pPr>
            <a:r>
              <a:rPr b="1" lang="en-US" sz="2400">
                <a:solidFill>
                  <a:srgbClr val="005064"/>
                </a:solidFill>
                <a:latin typeface="Calibri"/>
                <a:ea typeface="Calibri"/>
                <a:cs typeface="Calibri"/>
                <a:sym typeface="Calibri"/>
              </a:rPr>
              <a:t>Join &amp; Split: Nối, tách mảng</a:t>
            </a:r>
            <a:endParaRPr b="1" sz="2400">
              <a:solidFill>
                <a:srgbClr val="005064"/>
              </a:solidFill>
              <a:latin typeface="Calibri"/>
              <a:ea typeface="Calibri"/>
              <a:cs typeface="Calibri"/>
              <a:sym typeface="Calibri"/>
            </a:endParaRPr>
          </a:p>
        </p:txBody>
      </p:sp>
      <p:sp>
        <p:nvSpPr>
          <p:cNvPr id="2063" name="Google Shape;2063;p98"/>
          <p:cNvSpPr/>
          <p:nvPr/>
        </p:nvSpPr>
        <p:spPr>
          <a:xfrm>
            <a:off x="2766166" y="2249441"/>
            <a:ext cx="9348988" cy="30777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B050"/>
              </a:buClr>
              <a:buSzPts val="2000"/>
              <a:buFont typeface="Noto Sans Symbols"/>
              <a:buChar char="▪"/>
            </a:pPr>
            <a:r>
              <a:rPr lang="en-US" sz="2000">
                <a:solidFill>
                  <a:srgbClr val="00B050"/>
                </a:solidFill>
                <a:latin typeface="Calibri"/>
                <a:ea typeface="Calibri"/>
                <a:cs typeface="Calibri"/>
                <a:sym typeface="Calibri"/>
              </a:rPr>
              <a:t>Tách 1 mảng thành nhiều mảng với </a:t>
            </a:r>
            <a:r>
              <a:rPr lang="en-US" sz="2000">
                <a:solidFill>
                  <a:srgbClr val="FF0000"/>
                </a:solidFill>
                <a:latin typeface="Calibri"/>
                <a:ea typeface="Calibri"/>
                <a:cs typeface="Calibri"/>
                <a:sym typeface="Calibri"/>
              </a:rPr>
              <a:t>array_split()</a:t>
            </a:r>
            <a:endParaRPr sz="2000">
              <a:solidFill>
                <a:srgbClr val="FF0000"/>
              </a:solidFill>
              <a:latin typeface="Calibri"/>
              <a:ea typeface="Calibri"/>
              <a:cs typeface="Calibri"/>
              <a:sym typeface="Calibri"/>
            </a:endParaRPr>
          </a:p>
        </p:txBody>
      </p:sp>
      <p:sp>
        <p:nvSpPr>
          <p:cNvPr id="2064" name="Google Shape;2064;p98"/>
          <p:cNvSpPr/>
          <p:nvPr/>
        </p:nvSpPr>
        <p:spPr>
          <a:xfrm>
            <a:off x="2814538" y="4183435"/>
            <a:ext cx="9348988" cy="307777"/>
          </a:xfrm>
          <a:prstGeom prst="rect">
            <a:avLst/>
          </a:prstGeom>
          <a:noFill/>
          <a:ln>
            <a:noFill/>
          </a:ln>
        </p:spPr>
        <p:txBody>
          <a:bodyPr anchorCtr="0" anchor="ctr" bIns="0" lIns="0" spcFirstLastPara="1" rIns="0" wrap="square" tIns="0">
            <a:spAutoFit/>
          </a:bodyPr>
          <a:lstStyle/>
          <a:p>
            <a:pPr indent="-457200" lvl="0" marL="457200" marR="0" rtl="0" algn="just">
              <a:spcBef>
                <a:spcPts val="0"/>
              </a:spcBef>
              <a:spcAft>
                <a:spcPts val="0"/>
              </a:spcAft>
              <a:buClr>
                <a:srgbClr val="00B050"/>
              </a:buClr>
              <a:buSzPts val="2000"/>
              <a:buFont typeface="Noto Sans Symbols"/>
              <a:buChar char="▪"/>
            </a:pPr>
            <a:r>
              <a:rPr lang="en-US" sz="2000">
                <a:solidFill>
                  <a:srgbClr val="00B050"/>
                </a:solidFill>
                <a:latin typeface="Calibri"/>
                <a:ea typeface="Calibri"/>
                <a:cs typeface="Calibri"/>
                <a:sym typeface="Calibri"/>
              </a:rPr>
              <a:t>Tách mảng hai chiều: Tách theo chiều ngang</a:t>
            </a:r>
            <a:endParaRPr sz="2000">
              <a:solidFill>
                <a:srgbClr val="00B050"/>
              </a:solidFill>
              <a:latin typeface="Calibri"/>
              <a:ea typeface="Calibri"/>
              <a:cs typeface="Calibri"/>
              <a:sym typeface="Calibri"/>
            </a:endParaRPr>
          </a:p>
        </p:txBody>
      </p:sp>
      <p:sp>
        <p:nvSpPr>
          <p:cNvPr id="2065" name="Google Shape;2065;p98"/>
          <p:cNvSpPr/>
          <p:nvPr/>
        </p:nvSpPr>
        <p:spPr>
          <a:xfrm>
            <a:off x="2677193" y="2547378"/>
            <a:ext cx="8880900" cy="1426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00"/>
                </a:solidFill>
                <a:latin typeface="Consolas"/>
                <a:ea typeface="Consolas"/>
                <a:cs typeface="Consolas"/>
                <a:sym typeface="Consolas"/>
              </a:rPr>
              <a:t>b =</a:t>
            </a:r>
            <a:r>
              <a:rPr b="1" lang="en-US" sz="2000">
                <a:solidFill>
                  <a:srgbClr val="FF0000"/>
                </a:solidFill>
                <a:latin typeface="Consolas"/>
                <a:ea typeface="Consolas"/>
                <a:cs typeface="Consolas"/>
                <a:sym typeface="Consolas"/>
              </a:rPr>
              <a:t> </a:t>
            </a:r>
            <a:r>
              <a:rPr b="1" lang="en-US" sz="2000">
                <a:solidFill>
                  <a:srgbClr val="000000"/>
                </a:solidFill>
                <a:latin typeface="Consolas"/>
                <a:ea typeface="Consolas"/>
                <a:cs typeface="Consolas"/>
                <a:sym typeface="Consolas"/>
              </a:rPr>
              <a:t>np.array_split(a,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 b chứa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mảng b[</a:t>
            </a:r>
            <a:r>
              <a:rPr b="1" lang="en-US" sz="2000">
                <a:solidFill>
                  <a:srgbClr val="FF0000"/>
                </a:solidFill>
                <a:latin typeface="Consolas"/>
                <a:ea typeface="Consolas"/>
                <a:cs typeface="Consolas"/>
                <a:sym typeface="Consolas"/>
              </a:rPr>
              <a:t>0</a:t>
            </a:r>
            <a:r>
              <a:rPr b="1" lang="en-US" sz="2000">
                <a:solidFill>
                  <a:srgbClr val="000000"/>
                </a:solidFill>
                <a:latin typeface="Consolas"/>
                <a:ea typeface="Consolas"/>
                <a:cs typeface="Consolas"/>
                <a:sym typeface="Consolas"/>
              </a:rPr>
              <a:t>] = [</a:t>
            </a:r>
            <a:r>
              <a:rPr b="1" lang="en-US" sz="2000">
                <a:solidFill>
                  <a:srgbClr val="FF0000"/>
                </a:solidFill>
                <a:latin typeface="Consolas"/>
                <a:ea typeface="Consolas"/>
                <a:cs typeface="Consolas"/>
                <a:sym typeface="Consolas"/>
              </a:rPr>
              <a:t>1 2</a:t>
            </a:r>
            <a:r>
              <a:rPr b="1" lang="en-US" sz="2000">
                <a:solidFill>
                  <a:srgbClr val="000000"/>
                </a:solidFill>
                <a:latin typeface="Consolas"/>
                <a:ea typeface="Consolas"/>
                <a:cs typeface="Consolas"/>
                <a:sym typeface="Consolas"/>
              </a:rPr>
              <a:t>], b[</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 [</a:t>
            </a:r>
            <a:r>
              <a:rPr b="1" lang="en-US" sz="2000">
                <a:solidFill>
                  <a:srgbClr val="FF0000"/>
                </a:solidFill>
                <a:latin typeface="Consolas"/>
                <a:ea typeface="Consolas"/>
                <a:cs typeface="Consolas"/>
                <a:sym typeface="Consolas"/>
              </a:rPr>
              <a:t>3 4</a:t>
            </a:r>
            <a:r>
              <a:rPr b="1" lang="en-US" sz="2000">
                <a:solidFill>
                  <a:srgbClr val="000000"/>
                </a:solidFill>
                <a:latin typeface="Consolas"/>
                <a:ea typeface="Consolas"/>
                <a:cs typeface="Consolas"/>
                <a:sym typeface="Consolas"/>
              </a:rPr>
              <a:t>], b[</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 [</a:t>
            </a:r>
            <a:r>
              <a:rPr b="1" lang="en-US" sz="2000">
                <a:solidFill>
                  <a:srgbClr val="FF0000"/>
                </a:solidFill>
                <a:latin typeface="Consolas"/>
                <a:ea typeface="Consolas"/>
                <a:cs typeface="Consolas"/>
                <a:sym typeface="Consolas"/>
              </a:rPr>
              <a:t>5 6</a:t>
            </a:r>
            <a:r>
              <a:rPr b="1" lang="en-US" sz="2000">
                <a:solidFill>
                  <a:srgbClr val="000000"/>
                </a:solidFill>
                <a:latin typeface="Consolas"/>
                <a:ea typeface="Consolas"/>
                <a:cs typeface="Consolas"/>
                <a:sym typeface="Consolas"/>
              </a:rPr>
              <a:t>]</a:t>
            </a:r>
            <a:endParaRPr b="1" sz="2000">
              <a:solidFill>
                <a:schemeClr val="dk1"/>
              </a:solidFill>
              <a:latin typeface="Calibri"/>
              <a:ea typeface="Calibri"/>
              <a:cs typeface="Calibri"/>
              <a:sym typeface="Calibri"/>
            </a:endParaRPr>
          </a:p>
        </p:txBody>
      </p:sp>
      <p:sp>
        <p:nvSpPr>
          <p:cNvPr id="2066" name="Google Shape;2066;p98"/>
          <p:cNvSpPr/>
          <p:nvPr/>
        </p:nvSpPr>
        <p:spPr>
          <a:xfrm>
            <a:off x="2677193" y="4373972"/>
            <a:ext cx="9405900" cy="1477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a = np.array([[</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4</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5</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6</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7</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8</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9</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10</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11</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12</a:t>
            </a:r>
            <a:r>
              <a:rPr b="1" lang="en-US" sz="2000">
                <a:solidFill>
                  <a:srgbClr val="000000"/>
                </a:solidFill>
                <a:latin typeface="Consolas"/>
                <a:ea typeface="Consolas"/>
                <a:cs typeface="Consolas"/>
                <a:sym typeface="Consolas"/>
              </a:rPr>
              <a:t>]])</a:t>
            </a:r>
            <a:br>
              <a:rPr b="1" lang="en-US" sz="2000">
                <a:solidFill>
                  <a:schemeClr val="dk1"/>
                </a:solidFill>
                <a:latin typeface="Calibri"/>
                <a:ea typeface="Calibri"/>
                <a:cs typeface="Calibri"/>
                <a:sym typeface="Calibri"/>
              </a:rPr>
            </a:br>
            <a:r>
              <a:rPr b="1" lang="en-US" sz="2000">
                <a:solidFill>
                  <a:srgbClr val="000000"/>
                </a:solidFill>
                <a:latin typeface="Consolas"/>
                <a:ea typeface="Consolas"/>
                <a:cs typeface="Consolas"/>
                <a:sym typeface="Consolas"/>
              </a:rPr>
              <a:t>b = np.array_split(a, </a:t>
            </a:r>
            <a:r>
              <a:rPr b="1" lang="en-US" sz="2000">
                <a:solidFill>
                  <a:srgbClr val="FF0000"/>
                </a:solidFill>
                <a:latin typeface="Consolas"/>
                <a:ea typeface="Consolas"/>
                <a:cs typeface="Consolas"/>
                <a:sym typeface="Consolas"/>
              </a:rPr>
              <a:t>3</a:t>
            </a:r>
            <a:r>
              <a:rPr b="1" lang="en-US" sz="2000">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None/>
            </a:pPr>
            <a:r>
              <a:rPr b="1" lang="en-US" sz="2000">
                <a:solidFill>
                  <a:srgbClr val="000000"/>
                </a:solidFill>
                <a:latin typeface="Consolas"/>
                <a:ea typeface="Consolas"/>
                <a:cs typeface="Consolas"/>
                <a:sym typeface="Consolas"/>
              </a:rPr>
              <a:t>🡪 b[</a:t>
            </a:r>
            <a:r>
              <a:rPr b="1" lang="en-US" sz="2000">
                <a:solidFill>
                  <a:srgbClr val="FF0000"/>
                </a:solidFill>
                <a:latin typeface="Consolas"/>
                <a:ea typeface="Consolas"/>
                <a:cs typeface="Consolas"/>
                <a:sym typeface="Consolas"/>
              </a:rPr>
              <a:t>0</a:t>
            </a:r>
            <a:r>
              <a:rPr b="1" lang="en-US" sz="2000">
                <a:solidFill>
                  <a:srgbClr val="000000"/>
                </a:solidFill>
                <a:latin typeface="Consolas"/>
                <a:ea typeface="Consolas"/>
                <a:cs typeface="Consolas"/>
                <a:sym typeface="Consolas"/>
              </a:rPr>
              <a:t>] = [[</a:t>
            </a:r>
            <a:r>
              <a:rPr b="1" lang="en-US" sz="2000">
                <a:solidFill>
                  <a:srgbClr val="FF0000"/>
                </a:solidFill>
                <a:latin typeface="Consolas"/>
                <a:ea typeface="Consolas"/>
                <a:cs typeface="Consolas"/>
                <a:sym typeface="Consolas"/>
              </a:rPr>
              <a:t>1 2</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3 4</a:t>
            </a:r>
            <a:r>
              <a:rPr b="1" lang="en-US" sz="2000">
                <a:solidFill>
                  <a:srgbClr val="000000"/>
                </a:solidFill>
                <a:latin typeface="Consolas"/>
                <a:ea typeface="Consolas"/>
                <a:cs typeface="Consolas"/>
                <a:sym typeface="Consolas"/>
              </a:rPr>
              <a:t>]]        b[</a:t>
            </a:r>
            <a:r>
              <a:rPr b="1" lang="en-US" sz="2000">
                <a:solidFill>
                  <a:srgbClr val="FF0000"/>
                </a:solidFill>
                <a:latin typeface="Consolas"/>
                <a:ea typeface="Consolas"/>
                <a:cs typeface="Consolas"/>
                <a:sym typeface="Consolas"/>
              </a:rPr>
              <a:t>1</a:t>
            </a:r>
            <a:r>
              <a:rPr b="1" lang="en-US" sz="2000">
                <a:solidFill>
                  <a:srgbClr val="000000"/>
                </a:solidFill>
                <a:latin typeface="Consolas"/>
                <a:ea typeface="Consolas"/>
                <a:cs typeface="Consolas"/>
                <a:sym typeface="Consolas"/>
              </a:rPr>
              <a:t>] = [[</a:t>
            </a:r>
            <a:r>
              <a:rPr b="1" lang="en-US" sz="2000">
                <a:solidFill>
                  <a:srgbClr val="FF0000"/>
                </a:solidFill>
                <a:latin typeface="Consolas"/>
                <a:ea typeface="Consolas"/>
                <a:cs typeface="Consolas"/>
                <a:sym typeface="Consolas"/>
              </a:rPr>
              <a:t>5 6</a:t>
            </a:r>
            <a:r>
              <a:rPr b="1" lang="en-US" sz="2000">
                <a:solidFill>
                  <a:srgbClr val="000000"/>
                </a:solidFill>
                <a:latin typeface="Consolas"/>
                <a:ea typeface="Consolas"/>
                <a:cs typeface="Consolas"/>
                <a:sym typeface="Consolas"/>
              </a:rPr>
              <a:t>], [</a:t>
            </a:r>
            <a:r>
              <a:rPr b="1" lang="en-US" sz="2000">
                <a:solidFill>
                  <a:srgbClr val="FF0000"/>
                </a:solidFill>
                <a:latin typeface="Consolas"/>
                <a:ea typeface="Consolas"/>
                <a:cs typeface="Consolas"/>
                <a:sym typeface="Consolas"/>
              </a:rPr>
              <a:t>7 8</a:t>
            </a:r>
            <a:r>
              <a:rPr b="1" lang="en-US" sz="2000">
                <a:solidFill>
                  <a:srgbClr val="000000"/>
                </a:solidFill>
                <a:latin typeface="Consolas"/>
                <a:ea typeface="Consolas"/>
                <a:cs typeface="Consolas"/>
                <a:sym typeface="Consolas"/>
              </a:rPr>
              <a:t>]]     ...</a:t>
            </a:r>
            <a:endParaRPr b="1" sz="2000">
              <a:solidFill>
                <a:schemeClr val="dk1"/>
              </a:solidFill>
              <a:latin typeface="Calibri"/>
              <a:ea typeface="Calibri"/>
              <a:cs typeface="Calibri"/>
              <a:sym typeface="Calibri"/>
            </a:endParaRPr>
          </a:p>
        </p:txBody>
      </p:sp>
      <p:sp>
        <p:nvSpPr>
          <p:cNvPr id="2067" name="Google Shape;2067;p98"/>
          <p:cNvSpPr/>
          <p:nvPr/>
        </p:nvSpPr>
        <p:spPr>
          <a:xfrm>
            <a:off x="3142971" y="6112605"/>
            <a:ext cx="39613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5064"/>
                </a:solidFill>
                <a:latin typeface="Calibri"/>
                <a:ea typeface="Calibri"/>
                <a:cs typeface="Calibri"/>
                <a:sym typeface="Calibri"/>
              </a:rPr>
              <a:t>(thêm axis=1 sẽ tách theo chiều dọc)</a:t>
            </a:r>
            <a:endParaRPr sz="1800">
              <a:solidFill>
                <a:schemeClr val="dk1"/>
              </a:solidFill>
              <a:latin typeface="Calibri"/>
              <a:ea typeface="Calibri"/>
              <a:cs typeface="Calibri"/>
              <a:sym typeface="Calibri"/>
            </a:endParaRPr>
          </a:p>
        </p:txBody>
      </p:sp>
      <p:sp>
        <p:nvSpPr>
          <p:cNvPr id="2068" name="Google Shape;2068;p98"/>
          <p:cNvSpPr txBox="1"/>
          <p:nvPr/>
        </p:nvSpPr>
        <p:spPr>
          <a:xfrm>
            <a:off x="2785500" y="3973675"/>
            <a:ext cx="92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p99"/>
          <p:cNvSpPr/>
          <p:nvPr/>
        </p:nvSpPr>
        <p:spPr>
          <a:xfrm>
            <a:off x="0" y="0"/>
            <a:ext cx="12192000" cy="796061"/>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4" name="Google Shape;2074;p99"/>
          <p:cNvSpPr/>
          <p:nvPr/>
        </p:nvSpPr>
        <p:spPr>
          <a:xfrm>
            <a:off x="840119" y="0"/>
            <a:ext cx="124691" cy="7960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5" name="Google Shape;2075;p99"/>
          <p:cNvSpPr txBox="1"/>
          <p:nvPr/>
        </p:nvSpPr>
        <p:spPr>
          <a:xfrm>
            <a:off x="933060" y="28697"/>
            <a:ext cx="18980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a:t>
            </a:r>
            <a:r>
              <a:rPr lang="en-US" sz="1400">
                <a:solidFill>
                  <a:schemeClr val="lt1"/>
                </a:solidFill>
                <a:latin typeface="Arial"/>
                <a:ea typeface="Arial"/>
                <a:cs typeface="Arial"/>
                <a:sym typeface="Arial"/>
              </a:rPr>
              <a:t>cientific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P</a:t>
            </a:r>
            <a:r>
              <a:rPr lang="en-US" sz="1400">
                <a:solidFill>
                  <a:schemeClr val="lt1"/>
                </a:solidFill>
                <a:latin typeface="Arial"/>
                <a:ea typeface="Arial"/>
                <a:cs typeface="Arial"/>
                <a:sym typeface="Arial"/>
              </a:rPr>
              <a:t>rogramming </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a:t>
            </a:r>
            <a:r>
              <a:rPr lang="en-US" sz="1400">
                <a:solidFill>
                  <a:schemeClr val="lt1"/>
                </a:solidFill>
                <a:latin typeface="Arial"/>
                <a:ea typeface="Arial"/>
                <a:cs typeface="Arial"/>
                <a:sym typeface="Arial"/>
              </a:rPr>
              <a:t>anguage</a:t>
            </a:r>
            <a:endParaRPr sz="1400">
              <a:solidFill>
                <a:schemeClr val="lt1"/>
              </a:solidFill>
              <a:latin typeface="Arial"/>
              <a:ea typeface="Arial"/>
              <a:cs typeface="Arial"/>
              <a:sym typeface="Arial"/>
            </a:endParaRPr>
          </a:p>
        </p:txBody>
      </p:sp>
      <p:sp>
        <p:nvSpPr>
          <p:cNvPr id="2076" name="Google Shape;2076;p99"/>
          <p:cNvSpPr/>
          <p:nvPr/>
        </p:nvSpPr>
        <p:spPr>
          <a:xfrm>
            <a:off x="0" y="6464300"/>
            <a:ext cx="5689600" cy="393700"/>
          </a:xfrm>
          <a:prstGeom prst="rect">
            <a:avLst/>
          </a:prstGeom>
          <a:solidFill>
            <a:srgbClr val="FF6600"/>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7" name="Google Shape;2077;p99"/>
          <p:cNvSpPr/>
          <p:nvPr/>
        </p:nvSpPr>
        <p:spPr>
          <a:xfrm>
            <a:off x="5689600" y="6464300"/>
            <a:ext cx="6502400" cy="393700"/>
          </a:xfrm>
          <a:prstGeom prst="rect">
            <a:avLst/>
          </a:prstGeom>
          <a:solidFill>
            <a:srgbClr val="005064"/>
          </a:solidFill>
          <a:ln cap="flat" cmpd="sng" w="12700">
            <a:solidFill>
              <a:srgbClr val="0050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78" name="Google Shape;2078;p99"/>
          <p:cNvCxnSpPr/>
          <p:nvPr/>
        </p:nvCxnSpPr>
        <p:spPr>
          <a:xfrm>
            <a:off x="0" y="878612"/>
            <a:ext cx="12192000" cy="0"/>
          </a:xfrm>
          <a:prstGeom prst="straightConnector1">
            <a:avLst/>
          </a:prstGeom>
          <a:noFill/>
          <a:ln cap="flat" cmpd="sng" w="19050">
            <a:solidFill>
              <a:srgbClr val="FF0000"/>
            </a:solidFill>
            <a:prstDash val="solid"/>
            <a:miter lim="800000"/>
            <a:headEnd len="sm" w="sm" type="none"/>
            <a:tailEnd len="sm" w="sm" type="none"/>
          </a:ln>
        </p:spPr>
      </p:cxnSp>
      <p:sp>
        <p:nvSpPr>
          <p:cNvPr id="2079" name="Google Shape;2079;p99"/>
          <p:cNvSpPr/>
          <p:nvPr/>
        </p:nvSpPr>
        <p:spPr>
          <a:xfrm>
            <a:off x="5508228" y="6464300"/>
            <a:ext cx="362744" cy="393700"/>
          </a:xfrm>
          <a:prstGeom prst="parallelogram">
            <a:avLst>
              <a:gd fmla="val 48636"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80" name="Google Shape;2080;p99"/>
          <p:cNvPicPr preferRelativeResize="0"/>
          <p:nvPr/>
        </p:nvPicPr>
        <p:blipFill rotWithShape="1">
          <a:blip r:embed="rId3">
            <a:alphaModFix/>
          </a:blip>
          <a:srcRect b="0" l="0" r="0" t="0"/>
          <a:stretch/>
        </p:blipFill>
        <p:spPr>
          <a:xfrm>
            <a:off x="-6352" y="-5704"/>
            <a:ext cx="846471" cy="812154"/>
          </a:xfrm>
          <a:prstGeom prst="rect">
            <a:avLst/>
          </a:prstGeom>
          <a:noFill/>
          <a:ln>
            <a:noFill/>
          </a:ln>
        </p:spPr>
      </p:pic>
      <p:sp>
        <p:nvSpPr>
          <p:cNvPr id="2081" name="Google Shape;2081;p99"/>
          <p:cNvSpPr txBox="1"/>
          <p:nvPr>
            <p:ph idx="12" type="sldNum"/>
          </p:nvPr>
        </p:nvSpPr>
        <p:spPr>
          <a:xfrm>
            <a:off x="11069782" y="6464300"/>
            <a:ext cx="97674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2082" name="Google Shape;2082;p99"/>
          <p:cNvSpPr/>
          <p:nvPr/>
        </p:nvSpPr>
        <p:spPr>
          <a:xfrm>
            <a:off x="5689599" y="6470202"/>
            <a:ext cx="4396509" cy="40261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1800">
                <a:solidFill>
                  <a:schemeClr val="lt1"/>
                </a:solidFill>
                <a:latin typeface="Book Antiqua"/>
                <a:ea typeface="Book Antiqua"/>
                <a:cs typeface="Book Antiqua"/>
                <a:sym typeface="Book Antiqua"/>
              </a:rPr>
              <a:t>Bài 5: Matrix &amp; Vector</a:t>
            </a:r>
            <a:endParaRPr sz="1800">
              <a:solidFill>
                <a:schemeClr val="lt1"/>
              </a:solidFill>
              <a:latin typeface="Times New Roman"/>
              <a:ea typeface="Times New Roman"/>
              <a:cs typeface="Times New Roman"/>
              <a:sym typeface="Times New Roman"/>
            </a:endParaRPr>
          </a:p>
        </p:txBody>
      </p:sp>
      <p:sp>
        <p:nvSpPr>
          <p:cNvPr id="2083" name="Google Shape;2083;p99"/>
          <p:cNvSpPr/>
          <p:nvPr/>
        </p:nvSpPr>
        <p:spPr>
          <a:xfrm>
            <a:off x="2228864" y="1099060"/>
            <a:ext cx="6921469" cy="49475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400">
                <a:solidFill>
                  <a:srgbClr val="C00000"/>
                </a:solidFill>
                <a:latin typeface="Calibri"/>
                <a:ea typeface="Calibri"/>
                <a:cs typeface="Calibri"/>
                <a:sym typeface="Calibri"/>
              </a:rPr>
              <a:t>🕮  BÀI TẬP 5.4</a:t>
            </a:r>
            <a:endParaRPr b="1" sz="2400">
              <a:solidFill>
                <a:srgbClr val="C00000"/>
              </a:solidFill>
              <a:latin typeface="Arial"/>
              <a:ea typeface="Arial"/>
              <a:cs typeface="Arial"/>
              <a:sym typeface="Arial"/>
            </a:endParaRPr>
          </a:p>
        </p:txBody>
      </p:sp>
      <p:sp>
        <p:nvSpPr>
          <p:cNvPr id="2084" name="Google Shape;2084;p99"/>
          <p:cNvSpPr/>
          <p:nvPr/>
        </p:nvSpPr>
        <p:spPr>
          <a:xfrm>
            <a:off x="3060021" y="120966"/>
            <a:ext cx="8903090" cy="609398"/>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b="1" lang="en-US" sz="2800">
                <a:solidFill>
                  <a:schemeClr val="lt1"/>
                </a:solidFill>
                <a:latin typeface="Arial"/>
                <a:ea typeface="Arial"/>
                <a:cs typeface="Arial"/>
                <a:sym typeface="Arial"/>
              </a:rPr>
              <a:t>Array operation – Thao tác trên mảng</a:t>
            </a:r>
            <a:endParaRPr b="1" sz="2800">
              <a:solidFill>
                <a:schemeClr val="lt1"/>
              </a:solidFill>
              <a:latin typeface="Arial"/>
              <a:ea typeface="Arial"/>
              <a:cs typeface="Arial"/>
              <a:sym typeface="Arial"/>
            </a:endParaRPr>
          </a:p>
        </p:txBody>
      </p:sp>
      <p:sp>
        <p:nvSpPr>
          <p:cNvPr id="2085" name="Google Shape;2085;p99"/>
          <p:cNvSpPr/>
          <p:nvPr/>
        </p:nvSpPr>
        <p:spPr>
          <a:xfrm>
            <a:off x="-6352" y="889001"/>
            <a:ext cx="1939655" cy="5553364"/>
          </a:xfrm>
          <a:prstGeom prst="rect">
            <a:avLst/>
          </a:prstGeom>
          <a:solidFill>
            <a:srgbClr val="FEE5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2400">
                <a:solidFill>
                  <a:srgbClr val="757070"/>
                </a:solidFill>
                <a:latin typeface="Arial"/>
                <a:ea typeface="Arial"/>
                <a:cs typeface="Arial"/>
                <a:sym typeface="Arial"/>
              </a:rPr>
              <a:t>BÀI 5</a:t>
            </a:r>
            <a:endParaRPr/>
          </a:p>
          <a:p>
            <a:pPr indent="0" lvl="0" marL="0" marR="0" rtl="0" algn="ctr">
              <a:spcBef>
                <a:spcPts val="0"/>
              </a:spcBef>
              <a:spcAft>
                <a:spcPts val="0"/>
              </a:spcAft>
              <a:buNone/>
            </a:pPr>
            <a:r>
              <a:rPr lang="en-US" sz="2400">
                <a:solidFill>
                  <a:srgbClr val="757070"/>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Creating</a:t>
            </a:r>
            <a:endParaRPr/>
          </a:p>
          <a:p>
            <a:pPr indent="0" lvl="0" marL="0" marR="0" rtl="0" algn="l">
              <a:lnSpc>
                <a:spcPct val="150000"/>
              </a:lnSpc>
              <a:spcBef>
                <a:spcPts val="0"/>
              </a:spcBef>
              <a:spcAft>
                <a:spcPts val="0"/>
              </a:spcAft>
              <a:buNone/>
            </a:pPr>
            <a:r>
              <a:rPr lang="en-US" sz="2400">
                <a:solidFill>
                  <a:srgbClr val="7F7F7F"/>
                </a:solidFill>
                <a:latin typeface="Arial"/>
                <a:ea typeface="Arial"/>
                <a:cs typeface="Arial"/>
                <a:sym typeface="Arial"/>
              </a:rPr>
              <a:t> Indexing</a:t>
            </a:r>
            <a:endParaRPr sz="24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n-US" sz="2400">
                <a:solidFill>
                  <a:srgbClr val="757070"/>
                </a:solidFill>
                <a:latin typeface="Arial"/>
                <a:ea typeface="Arial"/>
                <a:cs typeface="Arial"/>
                <a:sym typeface="Arial"/>
              </a:rPr>
              <a:t> </a:t>
            </a:r>
            <a:r>
              <a:rPr b="1" lang="en-US" sz="2400">
                <a:solidFill>
                  <a:srgbClr val="FF0000"/>
                </a:solidFill>
                <a:latin typeface="Arial"/>
                <a:ea typeface="Arial"/>
                <a:cs typeface="Arial"/>
                <a:sym typeface="Arial"/>
              </a:rPr>
              <a:t>Operation</a:t>
            </a:r>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a:p>
            <a:pPr indent="0" lvl="0" marL="0" marR="0" rtl="0" algn="ctr">
              <a:lnSpc>
                <a:spcPct val="150000"/>
              </a:lnSpc>
              <a:spcBef>
                <a:spcPts val="0"/>
              </a:spcBef>
              <a:spcAft>
                <a:spcPts val="0"/>
              </a:spcAft>
              <a:buNone/>
            </a:pPr>
            <a:r>
              <a:t/>
            </a:r>
            <a:endParaRPr b="1" sz="2400">
              <a:solidFill>
                <a:srgbClr val="757070"/>
              </a:solidFill>
              <a:latin typeface="Arial"/>
              <a:ea typeface="Arial"/>
              <a:cs typeface="Arial"/>
              <a:sym typeface="Arial"/>
            </a:endParaRPr>
          </a:p>
        </p:txBody>
      </p:sp>
      <p:sp>
        <p:nvSpPr>
          <p:cNvPr id="2086" name="Google Shape;2086;p99"/>
          <p:cNvSpPr/>
          <p:nvPr/>
        </p:nvSpPr>
        <p:spPr>
          <a:xfrm>
            <a:off x="2157743" y="1694955"/>
            <a:ext cx="9348988" cy="4668201"/>
          </a:xfrm>
          <a:prstGeom prst="rect">
            <a:avLst/>
          </a:prstGeom>
          <a:noFill/>
          <a:ln>
            <a:noFill/>
          </a:ln>
        </p:spPr>
        <p:txBody>
          <a:bodyPr anchorCtr="0" anchor="ctr" bIns="0" lIns="0" spcFirstLastPara="1" rIns="0" wrap="square" tIns="0">
            <a:spAutoFit/>
          </a:bodyPr>
          <a:lstStyle/>
          <a:p>
            <a:pPr indent="-457200" lvl="0" marL="457200" marR="0" rtl="0" algn="just">
              <a:lnSpc>
                <a:spcPct val="110000"/>
              </a:lnSpc>
              <a:spcBef>
                <a:spcPts val="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Nhập vào một mảng a gồm n phần tử nguyên từ bản phím. Mảng a được gọi là sắp tăng nếu a[i] &lt;= a[i+1] Sắp giảm nếu a[i] &gt;= a[i+1], sắp tăng ngặt nếu a[i] &lt; a[i+1], sắp giảm ngặt nếu a[i] &gt; a[i+1] ∀ i = 0..n-1; còn lại là chưa được sắp. Hãy kiểm tra xem mảng a đã được sắp chưa? Sắp theo kiểu gì?</a:t>
            </a:r>
            <a:endParaRPr/>
          </a:p>
          <a:p>
            <a:pPr indent="-457200" lvl="0" marL="457200" marR="0" rtl="0" algn="just">
              <a:lnSpc>
                <a:spcPct val="110000"/>
              </a:lnSpc>
              <a:spcBef>
                <a:spcPts val="6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Tách mảng a thành 3 mảng b, c, d. In ba mảng kết quả ra màn hình.</a:t>
            </a:r>
            <a:endParaRPr/>
          </a:p>
          <a:p>
            <a:pPr indent="-457200" lvl="0" marL="457200" marR="0" rtl="0" algn="just">
              <a:lnSpc>
                <a:spcPct val="110000"/>
              </a:lnSpc>
              <a:spcBef>
                <a:spcPts val="6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Nối ba mảng lại theo thứ tự d, c, b thu được mảng e và in kết quả ra màn hình.</a:t>
            </a:r>
            <a:endParaRPr/>
          </a:p>
          <a:p>
            <a:pPr indent="-457200" lvl="0" marL="457200" marR="0" rtl="0" algn="just">
              <a:lnSpc>
                <a:spcPct val="110000"/>
              </a:lnSpc>
              <a:spcBef>
                <a:spcPts val="600"/>
              </a:spcBef>
              <a:spcAft>
                <a:spcPts val="0"/>
              </a:spcAft>
              <a:buClr>
                <a:srgbClr val="005064"/>
              </a:buClr>
              <a:buSzPts val="2400"/>
              <a:buFont typeface="Courier New"/>
              <a:buChar char="o"/>
            </a:pPr>
            <a:r>
              <a:rPr lang="en-US" sz="2400">
                <a:solidFill>
                  <a:srgbClr val="005064"/>
                </a:solidFill>
                <a:latin typeface="Calibri"/>
                <a:ea typeface="Calibri"/>
                <a:cs typeface="Calibri"/>
                <a:sym typeface="Calibri"/>
              </a:rPr>
              <a:t>Chuyển mảng e thành mảng hai chiều, sau đó cắt ra hai dòng đầu tiên. In kết quả.</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2021-07-02T09:21:26Z</dcterms:created>
  <dc:creator>Thang Vu</dc:creator>
</cp:coreProperties>
</file>