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76" r:id="rId3"/>
    <p:sldId id="281" r:id="rId4"/>
    <p:sldId id="266" r:id="rId5"/>
    <p:sldId id="274" r:id="rId6"/>
    <p:sldId id="279" r:id="rId7"/>
    <p:sldId id="269" r:id="rId8"/>
    <p:sldId id="280" r:id="rId9"/>
    <p:sldId id="277" r:id="rId10"/>
    <p:sldId id="282" r:id="rId11"/>
    <p:sldId id="283" r:id="rId12"/>
    <p:sldId id="285" r:id="rId13"/>
    <p:sldId id="284" r:id="rId14"/>
    <p:sldId id="286" r:id="rId15"/>
    <p:sldId id="288" r:id="rId16"/>
    <p:sldId id="287" r:id="rId17"/>
    <p:sldId id="291" r:id="rId18"/>
    <p:sldId id="289" r:id="rId19"/>
    <p:sldId id="29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81"/>
    <a:srgbClr val="4A4DC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322F7-BEEE-49DC-8193-6F559539B75D}" type="datetimeFigureOut">
              <a:rPr lang="en-US" smtClean="0"/>
              <a:pPr/>
              <a:t>8/18/2008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F3032-475D-4841-9489-2A6C380EAB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F3032-475D-4841-9489-2A6C380EAB9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489AA4-0D98-47BD-A68B-687B0DBEE9F3}" type="slidenum">
              <a:rPr lang="en-GB"/>
              <a:pPr/>
              <a:t>7</a:t>
            </a:fld>
            <a:endParaRPr lang="en-GB"/>
          </a:p>
        </p:txBody>
      </p:sp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78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098" y="4343703"/>
            <a:ext cx="5485805" cy="411540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F3032-475D-4841-9489-2A6C380EAB9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255BC74-A5DB-4EDF-A456-76AD5C061AB2}" type="datetime1">
              <a:rPr lang="en-US" smtClean="0"/>
              <a:pPr/>
              <a:t>8/18/2008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87BEF6-F446-4CBB-90A6-DA69E3A6DB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D074-B98C-48A2-AAE5-6D34B85BEE40}" type="datetime1">
              <a:rPr lang="en-US" smtClean="0"/>
              <a:pPr/>
              <a:t>8/18/2008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BEF6-F446-4CBB-90A6-DA69E3A6DB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8E8F2A5-5314-4EB6-8C73-0F10B69CEFF6}" type="datetime1">
              <a:rPr lang="en-US" smtClean="0"/>
              <a:pPr/>
              <a:t>8/18/2008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687BEF6-F446-4CBB-90A6-DA69E3A6DB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9C58-69FB-49C6-ACE5-3A96258E89C0}" type="datetime1">
              <a:rPr lang="en-US" smtClean="0"/>
              <a:pPr/>
              <a:t>8/18/2008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687BEF6-F446-4CBB-90A6-DA69E3A6DB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43E2-8CA5-4073-90AB-52D9A619A32D}" type="datetime1">
              <a:rPr lang="en-US" smtClean="0"/>
              <a:pPr/>
              <a:t>8/18/2008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687BEF6-F446-4CBB-90A6-DA69E3A6DB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5B349FB-3D70-451A-9C49-F92C1568AE3E}" type="datetime1">
              <a:rPr lang="en-US" smtClean="0"/>
              <a:pPr/>
              <a:t>8/18/2008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687BEF6-F446-4CBB-90A6-DA69E3A6DB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737D775-D5B9-4954-ACB4-193D0B3B804E}" type="datetime1">
              <a:rPr lang="en-US" smtClean="0"/>
              <a:pPr/>
              <a:t>8/18/2008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687BEF6-F446-4CBB-90A6-DA69E3A6DB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31D5-FD98-44B0-8094-D3DB55D0492E}" type="datetime1">
              <a:rPr lang="en-US" smtClean="0"/>
              <a:pPr/>
              <a:t>8/18/2008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687BEF6-F446-4CBB-90A6-DA69E3A6DB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4879-B393-4BBA-95D0-2F10623A14C8}" type="datetime1">
              <a:rPr lang="en-US" smtClean="0"/>
              <a:pPr/>
              <a:t>8/18/2008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87BEF6-F446-4CBB-90A6-DA69E3A6DB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2362-221E-49A7-BA07-0463290DADFD}" type="datetime1">
              <a:rPr lang="en-US" smtClean="0"/>
              <a:pPr/>
              <a:t>8/18/2008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687BEF6-F446-4CBB-90A6-DA69E3A6DB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6E0C2D4-1773-43DA-8789-743C2F5434E8}" type="datetime1">
              <a:rPr lang="en-US" smtClean="0"/>
              <a:pPr/>
              <a:t>8/18/2008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687BEF6-F446-4CBB-90A6-DA69E3A6DB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DC91EC5-FF78-4225-9673-293BF4837B5E}" type="datetime1">
              <a:rPr lang="en-US" smtClean="0"/>
              <a:pPr/>
              <a:t>8/18/2008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687BEF6-F446-4CBB-90A6-DA69E3A6DB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219200"/>
            <a:ext cx="6477000" cy="1828800"/>
          </a:xfrm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C Programming</a:t>
            </a:r>
            <a:br>
              <a:rPr lang="en-US" sz="6000" dirty="0" smtClean="0">
                <a:solidFill>
                  <a:schemeClr val="tx1"/>
                </a:solidFill>
              </a:rPr>
            </a:br>
            <a:r>
              <a:rPr lang="en-US" sz="6000" dirty="0" smtClean="0">
                <a:solidFill>
                  <a:schemeClr val="tx1"/>
                </a:solidFill>
              </a:rPr>
              <a:t> Lecture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17</a:t>
            </a:r>
            <a:r>
              <a:rPr lang="en-US" baseline="30000" dirty="0" smtClean="0"/>
              <a:t>th</a:t>
            </a:r>
            <a:r>
              <a:rPr lang="en-US" dirty="0" smtClean="0"/>
              <a:t> August</a:t>
            </a:r>
          </a:p>
          <a:p>
            <a:r>
              <a:rPr lang="en-US" dirty="0" smtClean="0"/>
              <a:t>IIT Kanpur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19600" y="6248400"/>
            <a:ext cx="3810000" cy="365125"/>
          </a:xfrm>
        </p:spPr>
        <p:txBody>
          <a:bodyPr/>
          <a:lstStyle/>
          <a:p>
            <a:r>
              <a:rPr lang="en-US" sz="1400" dirty="0" smtClean="0"/>
              <a:t>C Course, Programming club, Fall 2008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BEF6-F446-4CBB-90A6-DA69E3A6DBB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33800" y="4343400"/>
            <a:ext cx="23407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                 </a:t>
            </a:r>
            <a:r>
              <a:rPr lang="en-US" sz="2000" dirty="0" smtClean="0"/>
              <a:t>by </a:t>
            </a:r>
          </a:p>
          <a:p>
            <a:r>
              <a:rPr lang="en-US" sz="2000" dirty="0" smtClean="0"/>
              <a:t>   Deepak   Majeti</a:t>
            </a:r>
          </a:p>
          <a:p>
            <a:r>
              <a:rPr lang="en-US" sz="2000" dirty="0" smtClean="0"/>
              <a:t>       M-Tech CSE</a:t>
            </a:r>
          </a:p>
          <a:p>
            <a:r>
              <a:rPr lang="en-US" sz="2000" dirty="0" smtClean="0"/>
              <a:t>mdeepak@iitk.ac.in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Arithmetic Operators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687BEF6-F446-4CBB-90A6-DA69E3A6DBB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Prefix Increment : ++a</a:t>
            </a:r>
          </a:p>
          <a:p>
            <a:pPr lvl="1"/>
            <a:r>
              <a:rPr lang="en-US" dirty="0" smtClean="0"/>
              <a:t>example:</a:t>
            </a:r>
          </a:p>
          <a:p>
            <a:pPr lvl="4"/>
            <a:r>
              <a:rPr lang="en-US" dirty="0" smtClean="0"/>
              <a:t>int   a=5; </a:t>
            </a:r>
          </a:p>
          <a:p>
            <a:pPr lvl="4"/>
            <a:r>
              <a:rPr lang="en-US" dirty="0" smtClean="0"/>
              <a:t>b=++a;  // value of  b=6; a=6;</a:t>
            </a:r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r>
              <a:rPr lang="en-US" dirty="0" smtClean="0"/>
              <a:t>Postfix Increment: a++</a:t>
            </a:r>
          </a:p>
          <a:p>
            <a:pPr lvl="1"/>
            <a:r>
              <a:rPr lang="en-US" dirty="0" smtClean="0"/>
              <a:t>example </a:t>
            </a:r>
          </a:p>
          <a:p>
            <a:pPr lvl="4"/>
            <a:r>
              <a:rPr lang="en-US" dirty="0" smtClean="0"/>
              <a:t>int  a=5;</a:t>
            </a:r>
          </a:p>
          <a:p>
            <a:pPr lvl="4"/>
            <a:r>
              <a:rPr lang="en-US" dirty="0" smtClean="0"/>
              <a:t>b=a++; //value of  b=5; a=6;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687BEF6-F446-4CBB-90A6-DA69E3A6DB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Modulus (remainder):  % </a:t>
            </a:r>
          </a:p>
          <a:p>
            <a:pPr lvl="1"/>
            <a:r>
              <a:rPr lang="en-US" dirty="0" smtClean="0"/>
              <a:t>example:</a:t>
            </a:r>
          </a:p>
          <a:p>
            <a:pPr lvl="4"/>
            <a:r>
              <a:rPr lang="en-US" dirty="0" smtClean="0"/>
              <a:t>12%5 = 2;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Assignment by addition: +=</a:t>
            </a:r>
          </a:p>
          <a:p>
            <a:pPr lvl="1"/>
            <a:r>
              <a:rPr lang="en-US" dirty="0" smtClean="0"/>
              <a:t>example:</a:t>
            </a:r>
          </a:p>
          <a:p>
            <a:pPr lvl="4"/>
            <a:r>
              <a:rPr lang="en-US" dirty="0" smtClean="0"/>
              <a:t>int  a=4;</a:t>
            </a:r>
          </a:p>
          <a:p>
            <a:pPr lvl="4"/>
            <a:r>
              <a:rPr lang="en-US" dirty="0" smtClean="0"/>
              <a:t>a+=1; //(means a=a+1) value of </a:t>
            </a:r>
            <a:r>
              <a:rPr lang="en-US" i="1" dirty="0" smtClean="0"/>
              <a:t>a</a:t>
            </a:r>
            <a:r>
              <a:rPr lang="en-US" dirty="0" smtClean="0"/>
              <a:t> becomes 5</a:t>
            </a:r>
          </a:p>
          <a:p>
            <a:pPr lvl="4"/>
            <a:endParaRPr lang="en-US" dirty="0" smtClean="0"/>
          </a:p>
          <a:p>
            <a:pPr lvl="1">
              <a:buNone/>
            </a:pPr>
            <a:r>
              <a:rPr lang="en-US" dirty="0" smtClean="0"/>
              <a:t>Can use -, /, *, % also 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687BEF6-F446-4CBB-90A6-DA69E3A6DBB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Comparision Operators: &lt;, &gt; , &lt;=, &gt;= , !=, ==, !, 				       &amp;&amp;, || .</a:t>
            </a:r>
          </a:p>
          <a:p>
            <a:pPr lvl="1"/>
            <a:r>
              <a:rPr lang="en-US" dirty="0" smtClean="0"/>
              <a:t>example:</a:t>
            </a:r>
          </a:p>
          <a:p>
            <a:pPr lvl="4"/>
            <a:r>
              <a:rPr lang="en-US" dirty="0" smtClean="0"/>
              <a:t>int   a=4, b=5;</a:t>
            </a:r>
          </a:p>
          <a:p>
            <a:pPr lvl="4"/>
            <a:r>
              <a:rPr lang="en-US" dirty="0" smtClean="0"/>
              <a:t>a&lt;b returns a true(non zero number) value.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Bitwise Operators:  &lt;&lt;, &gt;&gt;, ~, &amp;, | ,^ .</a:t>
            </a:r>
          </a:p>
          <a:p>
            <a:pPr lvl="1"/>
            <a:r>
              <a:rPr lang="en-US" dirty="0" smtClean="0"/>
              <a:t>example</a:t>
            </a:r>
          </a:p>
          <a:p>
            <a:pPr lvl="4"/>
            <a:r>
              <a:rPr lang="en-US" dirty="0" smtClean="0"/>
              <a:t>int    a=8;</a:t>
            </a:r>
          </a:p>
          <a:p>
            <a:pPr lvl="4"/>
            <a:r>
              <a:rPr lang="en-US" dirty="0" smtClean="0"/>
              <a:t> a= a&gt;&gt;1;  // value of a becomes 4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687BEF6-F446-4CBB-90A6-DA69E3A6DBB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Meaning of   a + b * c ?</a:t>
            </a:r>
          </a:p>
          <a:p>
            <a:pPr>
              <a:buNone/>
            </a:pPr>
            <a:r>
              <a:rPr lang="en-US" dirty="0" smtClean="0"/>
              <a:t>    is  it  a+(b*c)   or   (a+b)*c ?</a:t>
            </a:r>
          </a:p>
          <a:p>
            <a:r>
              <a:rPr lang="en-US" dirty="0" smtClean="0"/>
              <a:t>All operators have precedence over each other</a:t>
            </a:r>
          </a:p>
          <a:p>
            <a:r>
              <a:rPr lang="en-US" dirty="0" smtClean="0"/>
              <a:t>*, / have more precedence over   +,  - .</a:t>
            </a:r>
          </a:p>
          <a:p>
            <a:pPr lvl="1"/>
            <a:r>
              <a:rPr lang="en-US" dirty="0" smtClean="0"/>
              <a:t>If  both *, / are used, associativity comes into picture. (more on this later)</a:t>
            </a:r>
          </a:p>
          <a:p>
            <a:pPr lvl="1"/>
            <a:r>
              <a:rPr lang="en-US" dirty="0" smtClean="0"/>
              <a:t>example :</a:t>
            </a:r>
          </a:p>
          <a:p>
            <a:pPr lvl="4"/>
            <a:r>
              <a:rPr lang="en-US" dirty="0" smtClean="0"/>
              <a:t> 5+4*3 = 5+12= 17.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Precedence Table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687BEF6-F446-4CBB-90A6-DA69E3A6DBB9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57600" y="1600200"/>
          <a:ext cx="1752600" cy="4495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407409">
                <a:tc>
                  <a:txBody>
                    <a:bodyPr/>
                    <a:lstStyle/>
                    <a:p>
                      <a:r>
                        <a:rPr lang="en-US" dirty="0" smtClean="0"/>
                        <a:t>Highest on top</a:t>
                      </a:r>
                      <a:endParaRPr lang="en-US" dirty="0"/>
                    </a:p>
                  </a:txBody>
                  <a:tcPr/>
                </a:tc>
              </a:tr>
              <a:tr h="407409">
                <a:tc>
                  <a:txBody>
                    <a:bodyPr/>
                    <a:lstStyle/>
                    <a:p>
                      <a:r>
                        <a:rPr lang="en-US" dirty="0" smtClean="0"/>
                        <a:t>++     -- (Postfix)</a:t>
                      </a:r>
                      <a:endParaRPr lang="en-US" dirty="0"/>
                    </a:p>
                  </a:txBody>
                  <a:tcPr/>
                </a:tc>
              </a:tr>
              <a:tr h="407409">
                <a:tc>
                  <a:txBody>
                    <a:bodyPr/>
                    <a:lstStyle/>
                    <a:p>
                      <a:r>
                        <a:rPr lang="en-US" dirty="0" smtClean="0"/>
                        <a:t>++     --   (Prefix)</a:t>
                      </a:r>
                      <a:endParaRPr lang="en-US" dirty="0"/>
                    </a:p>
                  </a:txBody>
                  <a:tcPr/>
                </a:tc>
              </a:tr>
              <a:tr h="407409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r>
                        <a:rPr lang="en-US" baseline="0" dirty="0" smtClean="0"/>
                        <a:t>          /           %</a:t>
                      </a:r>
                      <a:endParaRPr lang="en-US" dirty="0"/>
                    </a:p>
                  </a:txBody>
                  <a:tcPr/>
                </a:tc>
              </a:tr>
              <a:tr h="407409">
                <a:tc>
                  <a:txBody>
                    <a:bodyPr/>
                    <a:lstStyle/>
                    <a:p>
                      <a:r>
                        <a:rPr lang="en-US" dirty="0" smtClean="0"/>
                        <a:t>      +              -</a:t>
                      </a:r>
                      <a:endParaRPr lang="en-US" dirty="0"/>
                    </a:p>
                  </a:txBody>
                  <a:tcPr/>
                </a:tc>
              </a:tr>
              <a:tr h="421706">
                <a:tc>
                  <a:txBody>
                    <a:bodyPr/>
                    <a:lstStyle/>
                    <a:p>
                      <a:r>
                        <a:rPr lang="en-US" dirty="0" smtClean="0"/>
                        <a:t>     &lt;&lt;</a:t>
                      </a:r>
                      <a:r>
                        <a:rPr lang="en-US" baseline="0" dirty="0" smtClean="0"/>
                        <a:t>    </a:t>
                      </a:r>
                      <a:r>
                        <a:rPr lang="en-US" dirty="0" smtClean="0"/>
                        <a:t>        &gt;&gt;</a:t>
                      </a:r>
                      <a:endParaRPr lang="en-US" dirty="0"/>
                    </a:p>
                  </a:txBody>
                  <a:tcPr/>
                </a:tc>
              </a:tr>
              <a:tr h="407409">
                <a:tc>
                  <a:txBody>
                    <a:bodyPr/>
                    <a:lstStyle/>
                    <a:p>
                      <a:r>
                        <a:rPr lang="en-US" dirty="0" smtClean="0"/>
                        <a:t>     &lt;              &gt; </a:t>
                      </a:r>
                      <a:endParaRPr lang="en-US" dirty="0"/>
                    </a:p>
                  </a:txBody>
                  <a:tcPr/>
                </a:tc>
              </a:tr>
              <a:tr h="407409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&amp;</a:t>
                      </a:r>
                      <a:endParaRPr lang="en-US" dirty="0"/>
                    </a:p>
                  </a:txBody>
                  <a:tcPr/>
                </a:tc>
              </a:tr>
              <a:tr h="407409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|</a:t>
                      </a:r>
                      <a:endParaRPr lang="en-US" dirty="0"/>
                    </a:p>
                  </a:txBody>
                  <a:tcPr/>
                </a:tc>
              </a:tr>
              <a:tr h="407409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&amp;&amp;</a:t>
                      </a:r>
                      <a:endParaRPr lang="en-US" dirty="0"/>
                    </a:p>
                  </a:txBody>
                  <a:tcPr/>
                </a:tc>
              </a:tr>
              <a:tr h="407409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||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/ Output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687BEF6-F446-4CBB-90A6-DA69E3A6DBB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printf (); //used to print to console(screen)</a:t>
            </a:r>
          </a:p>
          <a:p>
            <a:r>
              <a:rPr lang="en-US" dirty="0" smtClean="0"/>
              <a:t>scanf (); //used to take an input from console(user).</a:t>
            </a:r>
          </a:p>
          <a:p>
            <a:pPr lvl="1"/>
            <a:r>
              <a:rPr lang="en-US" dirty="0" smtClean="0"/>
              <a:t>example: printf(“%c”, ’a’);   scanf(“%d”, &amp;a); </a:t>
            </a:r>
          </a:p>
          <a:p>
            <a:pPr lvl="1"/>
            <a:r>
              <a:rPr lang="en-US" dirty="0" smtClean="0"/>
              <a:t>More format specifiers</a:t>
            </a:r>
          </a:p>
          <a:p>
            <a:pPr lvl="4">
              <a:buNone/>
            </a:pPr>
            <a:r>
              <a:rPr lang="en-US" dirty="0" smtClean="0"/>
              <a:t>    %c     The character format specifier.</a:t>
            </a:r>
            <a:br>
              <a:rPr lang="en-US" dirty="0" smtClean="0"/>
            </a:br>
            <a:r>
              <a:rPr lang="en-US" dirty="0" smtClean="0"/>
              <a:t>%d     The integer format specifier.</a:t>
            </a:r>
            <a:br>
              <a:rPr lang="en-US" dirty="0" smtClean="0"/>
            </a:br>
            <a:r>
              <a:rPr lang="en-US" dirty="0" smtClean="0"/>
              <a:t>%i     The integer format specifier (same as %d).</a:t>
            </a:r>
            <a:br>
              <a:rPr lang="en-US" dirty="0" smtClean="0"/>
            </a:br>
            <a:r>
              <a:rPr lang="en-US" dirty="0" smtClean="0"/>
              <a:t>%f     The floating-point format specifier.</a:t>
            </a:r>
            <a:br>
              <a:rPr lang="en-US" dirty="0" smtClean="0"/>
            </a:br>
            <a:r>
              <a:rPr lang="en-US" dirty="0" smtClean="0"/>
              <a:t>%o     The unsigned octal format specifier.</a:t>
            </a:r>
            <a:br>
              <a:rPr lang="en-US" dirty="0" smtClean="0"/>
            </a:br>
            <a:r>
              <a:rPr lang="en-US" dirty="0" smtClean="0"/>
              <a:t>%s     The string format specifier.</a:t>
            </a:r>
            <a:br>
              <a:rPr lang="en-US" dirty="0" smtClean="0"/>
            </a:br>
            <a:r>
              <a:rPr lang="en-US" dirty="0" smtClean="0"/>
              <a:t>%u     The unsigned integer format specifier.</a:t>
            </a:r>
            <a:br>
              <a:rPr lang="en-US" dirty="0" smtClean="0"/>
            </a:br>
            <a:r>
              <a:rPr lang="en-US" dirty="0" smtClean="0"/>
              <a:t>%x     The unsigned hexadecimal format specifier.</a:t>
            </a:r>
            <a:br>
              <a:rPr lang="en-US" dirty="0" smtClean="0"/>
            </a:br>
            <a:r>
              <a:rPr lang="en-US" dirty="0" smtClean="0"/>
              <a:t>%%     Outputs a percent sign.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geek stuff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687BEF6-F446-4CBB-90A6-DA69E3A6DBB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&amp; in scanf. </a:t>
            </a:r>
          </a:p>
          <a:p>
            <a:pPr lvl="1"/>
            <a:r>
              <a:rPr lang="en-US" dirty="0" smtClean="0"/>
              <a:t>It is used to access the address of the variable used.</a:t>
            </a:r>
          </a:p>
          <a:p>
            <a:pPr lvl="1"/>
            <a:r>
              <a:rPr lang="en-US" dirty="0" smtClean="0"/>
              <a:t>example:</a:t>
            </a:r>
          </a:p>
          <a:p>
            <a:pPr lvl="4"/>
            <a:r>
              <a:rPr lang="en-US" dirty="0" smtClean="0"/>
              <a:t>scanf(%d,&amp;a); </a:t>
            </a:r>
          </a:p>
          <a:p>
            <a:pPr lvl="4"/>
            <a:r>
              <a:rPr lang="en-US" dirty="0" smtClean="0"/>
              <a:t>we are reading into the address of a.</a:t>
            </a:r>
          </a:p>
          <a:p>
            <a:pPr lvl="4">
              <a:buNone/>
            </a:pPr>
            <a:endParaRPr lang="en-US" dirty="0" smtClean="0"/>
          </a:p>
          <a:p>
            <a:r>
              <a:rPr lang="en-US" dirty="0" smtClean="0"/>
              <a:t>Data Hierarchy.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int value can be assigned to float not vice-versa.</a:t>
            </a:r>
          </a:p>
          <a:p>
            <a:pPr lvl="2"/>
            <a:r>
              <a:rPr lang="en-US" dirty="0" smtClean="0"/>
              <a:t>Type casting.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Work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687BEF6-F446-4CBB-90A6-DA69E3A6DBB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Meaning of</a:t>
            </a:r>
          </a:p>
          <a:p>
            <a:pPr lvl="1"/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Semantics    of a programming language</a:t>
            </a:r>
          </a:p>
          <a:p>
            <a:r>
              <a:rPr lang="en-US" smtClean="0"/>
              <a:t>Find the Output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value=value++ + value++;</a:t>
            </a:r>
          </a:p>
          <a:p>
            <a:pPr lvl="1"/>
            <a:r>
              <a:rPr lang="en-US" dirty="0" smtClean="0"/>
              <a:t>Value=++value + ++value; </a:t>
            </a:r>
          </a:p>
          <a:p>
            <a:pPr lvl="1"/>
            <a:r>
              <a:rPr lang="en-US" dirty="0" smtClean="0"/>
              <a:t>value=value++ + ++value;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Today’s Lecture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687BEF6-F446-4CBB-90A6-DA69E3A6DBB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2">
              <a:buNone/>
            </a:pPr>
            <a:r>
              <a:rPr lang="en-US" dirty="0" smtClean="0"/>
              <a:t>        </a:t>
            </a:r>
            <a:r>
              <a:rPr lang="en-US" sz="4400" dirty="0" smtClean="0"/>
              <a:t>Doubts  &amp;&amp;  Queries?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3048000"/>
            <a:ext cx="4191000" cy="990600"/>
          </a:xfrm>
        </p:spPr>
        <p:txBody>
          <a:bodyPr/>
          <a:lstStyle/>
          <a:p>
            <a:r>
              <a:rPr lang="en-US" dirty="0" smtClean="0"/>
              <a:t>THANK      YOU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687BEF6-F446-4CBB-90A6-DA69E3A6DBB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334000" y="6324600"/>
            <a:ext cx="3352800" cy="365125"/>
          </a:xfrm>
        </p:spPr>
        <p:txBody>
          <a:bodyPr/>
          <a:lstStyle/>
          <a:p>
            <a:r>
              <a:rPr lang="en-US" dirty="0" smtClean="0"/>
              <a:t>C Course, Programming club, Fall 2008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687BEF6-F446-4CBB-90A6-DA69E3A6DBB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r>
              <a:rPr lang="en-US" dirty="0" smtClean="0"/>
              <a:t>C is a high-level language.</a:t>
            </a:r>
          </a:p>
          <a:p>
            <a:endParaRPr lang="en-US" dirty="0" smtClean="0"/>
          </a:p>
          <a:p>
            <a:r>
              <a:rPr lang="en-US" dirty="0" smtClean="0"/>
              <a:t>Writing a C code.   {editors like gedit, vi}</a:t>
            </a:r>
          </a:p>
          <a:p>
            <a:endParaRPr lang="en-US" dirty="0" smtClean="0"/>
          </a:p>
          <a:p>
            <a:r>
              <a:rPr lang="en-US" dirty="0" smtClean="0"/>
              <a:t>Compiling a C code.  {gcc –c test.c –o test}</a:t>
            </a:r>
          </a:p>
          <a:p>
            <a:endParaRPr lang="en-US" dirty="0" smtClean="0"/>
          </a:p>
          <a:p>
            <a:r>
              <a:rPr lang="en-US" dirty="0" smtClean="0"/>
              <a:t>Executing the object code. 	{./test}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basics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 Course, Programming club, Fall 2008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687BEF6-F446-4CBB-90A6-DA69E3A6DB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</a:p>
          <a:p>
            <a:pPr lvl="2"/>
            <a:r>
              <a:rPr lang="en-US" dirty="0" smtClean="0"/>
              <a:t> char,  static, if , while, return ..................... Total= about 32</a:t>
            </a:r>
          </a:p>
          <a:p>
            <a:pPr lvl="2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int , char, float                            ...………..….. Some more later</a:t>
            </a:r>
          </a:p>
          <a:p>
            <a:pPr lvl="2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Arithmetic Operators</a:t>
            </a:r>
          </a:p>
          <a:p>
            <a:pPr lvl="2"/>
            <a:r>
              <a:rPr lang="en-US" dirty="0" smtClean="0"/>
              <a:t>+ (Plus), - (Minus), * (Multiplication), /(Division)</a:t>
            </a:r>
          </a:p>
          <a:p>
            <a:pPr lvl="4">
              <a:buNone/>
            </a:pPr>
            <a:r>
              <a:rPr lang="en-US" dirty="0" smtClean="0"/>
              <a:t> 			               ……….……</a:t>
            </a:r>
            <a:r>
              <a:rPr lang="en-US" sz="2300" dirty="0" smtClean="0"/>
              <a:t>…. Some more later</a:t>
            </a: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first C program!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18272" y="6324600"/>
            <a:ext cx="3468528" cy="365125"/>
          </a:xfrm>
        </p:spPr>
        <p:txBody>
          <a:bodyPr/>
          <a:lstStyle/>
          <a:p>
            <a:r>
              <a:rPr lang="en-US" dirty="0" smtClean="0"/>
              <a:t>C Course, Programming club, Fall 2008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687BEF6-F446-4CBB-90A6-DA69E3A6DBB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#include &lt;stdio.h&gt;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// program prints hello world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>
                <a:solidFill>
                  <a:srgbClr val="830000"/>
                </a:solidFill>
                <a:latin typeface="Liberation Serif" pitchFamily="16" charset="0"/>
              </a:rPr>
              <a:t>int</a:t>
            </a:r>
            <a:r>
              <a:rPr lang="en-GB" dirty="0" smtClean="0">
                <a:latin typeface="Liberation Serif" pitchFamily="16" charset="0"/>
              </a:rPr>
              <a:t> </a:t>
            </a:r>
            <a:r>
              <a:rPr lang="en-GB" dirty="0" smtClean="0">
                <a:solidFill>
                  <a:srgbClr val="010181"/>
                </a:solidFill>
                <a:latin typeface="Liberation Serif" pitchFamily="16" charset="0"/>
              </a:rPr>
              <a:t>main</a:t>
            </a:r>
            <a:r>
              <a:rPr lang="en-GB" dirty="0" smtClean="0">
                <a:latin typeface="Liberation Serif" pitchFamily="16" charset="0"/>
              </a:rPr>
              <a:t>() {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010181"/>
                </a:solidFill>
                <a:latin typeface="Liberation Serif" pitchFamily="16" charset="0"/>
              </a:rPr>
              <a:t>printf</a:t>
            </a:r>
            <a:r>
              <a:rPr lang="en-GB" dirty="0" smtClean="0">
                <a:latin typeface="Liberation Serif" pitchFamily="16" charset="0"/>
              </a:rPr>
              <a:t> (</a:t>
            </a:r>
            <a:r>
              <a:rPr lang="en-GB" dirty="0" smtClean="0">
                <a:solidFill>
                  <a:srgbClr val="FF0000"/>
                </a:solidFill>
                <a:latin typeface="Liberation Serif" pitchFamily="16" charset="0"/>
              </a:rPr>
              <a:t>"Hello world!"</a:t>
            </a:r>
            <a:r>
              <a:rPr lang="en-GB" dirty="0" smtClean="0">
                <a:latin typeface="Liberation Serif" pitchFamily="16" charset="0"/>
              </a:rPr>
              <a:t>);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	</a:t>
            </a:r>
            <a:r>
              <a:rPr lang="en-GB" b="1" dirty="0" smtClean="0">
                <a:latin typeface="Liberation Serif" pitchFamily="16" charset="0"/>
              </a:rPr>
              <a:t>return</a:t>
            </a:r>
            <a:r>
              <a:rPr lang="en-GB" dirty="0" smtClean="0">
                <a:latin typeface="Liberation Serif" pitchFamily="16" charset="0"/>
              </a:rPr>
              <a:t> </a:t>
            </a:r>
            <a:r>
              <a:rPr lang="en-GB" dirty="0" smtClean="0">
                <a:solidFill>
                  <a:srgbClr val="2928FF"/>
                </a:solidFill>
                <a:latin typeface="Liberation Serif" pitchFamily="16" charset="0"/>
              </a:rPr>
              <a:t>0</a:t>
            </a:r>
            <a:r>
              <a:rPr lang="en-GB" dirty="0" smtClean="0">
                <a:latin typeface="Liberation Serif" pitchFamily="16" charset="0"/>
              </a:rPr>
              <a:t>;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}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Output: Hello world!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4000" y="6324600"/>
            <a:ext cx="2782728" cy="365125"/>
          </a:xfrm>
        </p:spPr>
        <p:txBody>
          <a:bodyPr/>
          <a:lstStyle/>
          <a:p>
            <a:r>
              <a:rPr lang="en-US" dirty="0" smtClean="0"/>
              <a:t>C Course, Programming club, Fall 2008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687BEF6-F446-4CBB-90A6-DA69E3A6DBB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/>
              <a:t>#include 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// program prints a number of type </a:t>
            </a:r>
            <a:r>
              <a:rPr lang="en-GB" sz="2800" dirty="0" err="1" smtClean="0">
                <a:solidFill>
                  <a:schemeClr val="bg1">
                    <a:lumMod val="65000"/>
                  </a:schemeClr>
                </a:solidFill>
              </a:rPr>
              <a:t>int</a:t>
            </a:r>
            <a:endParaRPr lang="en-GB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solidFill>
                  <a:srgbClr val="830000"/>
                </a:solidFill>
                <a:latin typeface="Liberation Serif" pitchFamily="16" charset="0"/>
              </a:rPr>
              <a:t>int</a:t>
            </a:r>
            <a:r>
              <a:rPr lang="en-GB" sz="2800" dirty="0" smtClean="0">
                <a:latin typeface="Liberation Serif" pitchFamily="16" charset="0"/>
              </a:rPr>
              <a:t> </a:t>
            </a:r>
            <a:r>
              <a:rPr lang="en-GB" sz="2800" dirty="0" smtClean="0">
                <a:solidFill>
                  <a:srgbClr val="010181"/>
                </a:solidFill>
                <a:latin typeface="Liberation Serif" pitchFamily="16" charset="0"/>
              </a:rPr>
              <a:t>main</a:t>
            </a:r>
            <a:r>
              <a:rPr lang="en-GB" sz="2800" dirty="0" smtClean="0">
                <a:latin typeface="Liberation Serif" pitchFamily="16" charset="0"/>
              </a:rPr>
              <a:t>() {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latin typeface="Liberation Serif" pitchFamily="16" charset="0"/>
              </a:rPr>
              <a:t>	</a:t>
            </a:r>
            <a:r>
              <a:rPr lang="en-GB" sz="2800" i="1" dirty="0" smtClean="0">
                <a:latin typeface="Liberation Serif" pitchFamily="16" charset="0"/>
              </a:rPr>
              <a:t>int</a:t>
            </a:r>
            <a:r>
              <a:rPr lang="en-GB" sz="2800" dirty="0" smtClean="0">
                <a:latin typeface="Liberation Serif" pitchFamily="16" charset="0"/>
              </a:rPr>
              <a:t> number = 4;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latin typeface="Liberation Serif" pitchFamily="16" charset="0"/>
              </a:rPr>
              <a:t>	</a:t>
            </a:r>
            <a:r>
              <a:rPr lang="en-GB" sz="2800" dirty="0" smtClean="0">
                <a:solidFill>
                  <a:srgbClr val="010181"/>
                </a:solidFill>
                <a:latin typeface="Liberation Serif" pitchFamily="16" charset="0"/>
              </a:rPr>
              <a:t>printf</a:t>
            </a:r>
            <a:r>
              <a:rPr lang="en-GB" sz="2800" dirty="0" smtClean="0">
                <a:latin typeface="Liberation Serif" pitchFamily="16" charset="0"/>
              </a:rPr>
              <a:t> (</a:t>
            </a:r>
            <a:r>
              <a:rPr lang="en-GB" sz="2800" dirty="0" smtClean="0">
                <a:solidFill>
                  <a:srgbClr val="FF0000"/>
                </a:solidFill>
                <a:latin typeface="Liberation Serif" pitchFamily="16" charset="0"/>
              </a:rPr>
              <a:t>“Number is %d”</a:t>
            </a:r>
            <a:r>
              <a:rPr lang="en-GB" sz="2800" dirty="0" smtClean="0">
                <a:latin typeface="Liberation Serif" pitchFamily="16" charset="0"/>
              </a:rPr>
              <a:t>, number);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/>
              <a:t>	</a:t>
            </a:r>
            <a:r>
              <a:rPr lang="en-GB" sz="2800" b="1" dirty="0" smtClean="0">
                <a:latin typeface="Liberation Serif" pitchFamily="16" charset="0"/>
              </a:rPr>
              <a:t>return</a:t>
            </a:r>
            <a:r>
              <a:rPr lang="en-GB" sz="2800" dirty="0" smtClean="0">
                <a:latin typeface="Liberation Serif" pitchFamily="16" charset="0"/>
              </a:rPr>
              <a:t> </a:t>
            </a:r>
            <a:r>
              <a:rPr lang="en-GB" sz="2800" dirty="0" smtClean="0">
                <a:solidFill>
                  <a:schemeClr val="accent1"/>
                </a:solidFill>
                <a:latin typeface="Liberation Serif" pitchFamily="16" charset="0"/>
              </a:rPr>
              <a:t>0</a:t>
            </a:r>
            <a:r>
              <a:rPr lang="en-GB" sz="2800" dirty="0" smtClean="0">
                <a:latin typeface="Liberation Serif" pitchFamily="16" charset="0"/>
              </a:rPr>
              <a:t>;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/>
              <a:t>}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Output: Number is 4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4000" y="6324600"/>
            <a:ext cx="2782728" cy="365125"/>
          </a:xfrm>
        </p:spPr>
        <p:txBody>
          <a:bodyPr/>
          <a:lstStyle/>
          <a:p>
            <a:r>
              <a:rPr lang="en-US" dirty="0" smtClean="0"/>
              <a:t>C Course, Programming club, Fall 2008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687BEF6-F446-4CBB-90A6-DA69E3A6DBB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/>
              <a:t>#include 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// program reads and prints the same thing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solidFill>
                  <a:srgbClr val="830000"/>
                </a:solidFill>
                <a:latin typeface="Liberation Serif" pitchFamily="16" charset="0"/>
              </a:rPr>
              <a:t>int</a:t>
            </a:r>
            <a:r>
              <a:rPr lang="en-GB" sz="2800" dirty="0" smtClean="0">
                <a:latin typeface="Liberation Serif" pitchFamily="16" charset="0"/>
              </a:rPr>
              <a:t> </a:t>
            </a:r>
            <a:r>
              <a:rPr lang="en-GB" sz="2800" dirty="0" smtClean="0">
                <a:solidFill>
                  <a:srgbClr val="010181"/>
                </a:solidFill>
                <a:latin typeface="Liberation Serif" pitchFamily="16" charset="0"/>
              </a:rPr>
              <a:t>main</a:t>
            </a:r>
            <a:r>
              <a:rPr lang="en-GB" sz="2800" dirty="0" smtClean="0">
                <a:latin typeface="Liberation Serif" pitchFamily="16" charset="0"/>
              </a:rPr>
              <a:t>() {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latin typeface="Liberation Serif" pitchFamily="16" charset="0"/>
              </a:rPr>
              <a:t>	</a:t>
            </a:r>
            <a:r>
              <a:rPr lang="en-GB" sz="2800" i="1" dirty="0" smtClean="0">
                <a:latin typeface="Liberation Serif" pitchFamily="16" charset="0"/>
              </a:rPr>
              <a:t>int</a:t>
            </a:r>
            <a:r>
              <a:rPr lang="en-GB" sz="2800" dirty="0" smtClean="0">
                <a:latin typeface="Liberation Serif" pitchFamily="16" charset="0"/>
              </a:rPr>
              <a:t> number ;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latin typeface="Liberation Serif" pitchFamily="16" charset="0"/>
              </a:rPr>
              <a:t>    </a:t>
            </a:r>
            <a:r>
              <a:rPr lang="en-GB" sz="2800" dirty="0" smtClean="0">
                <a:solidFill>
                  <a:srgbClr val="010181"/>
                </a:solidFill>
                <a:latin typeface="Liberation Serif" pitchFamily="16" charset="0"/>
              </a:rPr>
              <a:t>printf</a:t>
            </a:r>
            <a:r>
              <a:rPr lang="en-GB" sz="2800" dirty="0" smtClean="0">
                <a:latin typeface="Liberation Serif" pitchFamily="16" charset="0"/>
              </a:rPr>
              <a:t> (</a:t>
            </a:r>
            <a:r>
              <a:rPr lang="en-GB" sz="2800" dirty="0" smtClean="0">
                <a:solidFill>
                  <a:srgbClr val="FF0000"/>
                </a:solidFill>
                <a:latin typeface="Liberation Serif" pitchFamily="16" charset="0"/>
              </a:rPr>
              <a:t>“ Enter a Number: ”</a:t>
            </a:r>
            <a:r>
              <a:rPr lang="en-GB" sz="2800" dirty="0" smtClean="0">
                <a:latin typeface="Liberation Serif" pitchFamily="16" charset="0"/>
              </a:rPr>
              <a:t>);   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solidFill>
                  <a:srgbClr val="010181"/>
                </a:solidFill>
                <a:latin typeface="Liberation Serif" pitchFamily="16" charset="0"/>
              </a:rPr>
              <a:t>    scanf</a:t>
            </a:r>
            <a:r>
              <a:rPr lang="en-GB" sz="2800" dirty="0" smtClean="0">
                <a:latin typeface="Liberation Serif" pitchFamily="16" charset="0"/>
              </a:rPr>
              <a:t> (</a:t>
            </a:r>
            <a:r>
              <a:rPr lang="en-GB" sz="2800" dirty="0" smtClean="0">
                <a:solidFill>
                  <a:srgbClr val="FF0000"/>
                </a:solidFill>
                <a:latin typeface="Liberation Serif" pitchFamily="16" charset="0"/>
              </a:rPr>
              <a:t>“</a:t>
            </a:r>
            <a:r>
              <a:rPr lang="en-GB" sz="2800" dirty="0" smtClean="0">
                <a:solidFill>
                  <a:schemeClr val="accent6">
                    <a:lumMod val="75000"/>
                  </a:schemeClr>
                </a:solidFill>
                <a:latin typeface="Liberation Serif" pitchFamily="16" charset="0"/>
              </a:rPr>
              <a:t>%d</a:t>
            </a:r>
            <a:r>
              <a:rPr lang="en-GB" sz="2800" dirty="0" smtClean="0">
                <a:solidFill>
                  <a:srgbClr val="FF0000"/>
                </a:solidFill>
                <a:latin typeface="Liberation Serif" pitchFamily="16" charset="0"/>
              </a:rPr>
              <a:t>”</a:t>
            </a:r>
            <a:r>
              <a:rPr lang="en-GB" sz="2800" dirty="0" smtClean="0">
                <a:latin typeface="Liberation Serif" pitchFamily="16" charset="0"/>
              </a:rPr>
              <a:t>, &amp;number);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latin typeface="Liberation Serif" pitchFamily="16" charset="0"/>
              </a:rPr>
              <a:t>	</a:t>
            </a:r>
            <a:r>
              <a:rPr lang="en-GB" sz="2800" dirty="0" smtClean="0">
                <a:solidFill>
                  <a:srgbClr val="010181"/>
                </a:solidFill>
                <a:latin typeface="Liberation Serif" pitchFamily="16" charset="0"/>
              </a:rPr>
              <a:t>printf</a:t>
            </a:r>
            <a:r>
              <a:rPr lang="en-GB" sz="2800" dirty="0" smtClean="0">
                <a:latin typeface="Liberation Serif" pitchFamily="16" charset="0"/>
              </a:rPr>
              <a:t> (</a:t>
            </a:r>
            <a:r>
              <a:rPr lang="en-GB" sz="2800" dirty="0" smtClean="0">
                <a:solidFill>
                  <a:srgbClr val="FF0000"/>
                </a:solidFill>
                <a:latin typeface="Liberation Serif" pitchFamily="16" charset="0"/>
              </a:rPr>
              <a:t>“Number is %d</a:t>
            </a:r>
            <a:r>
              <a:rPr lang="en-GB" sz="2800" dirty="0" smtClean="0">
                <a:solidFill>
                  <a:schemeClr val="accent6">
                    <a:lumMod val="75000"/>
                  </a:schemeClr>
                </a:solidFill>
                <a:latin typeface="Liberation Serif" pitchFamily="16" charset="0"/>
              </a:rPr>
              <a:t>\n</a:t>
            </a:r>
            <a:r>
              <a:rPr lang="en-GB" sz="2800" dirty="0" smtClean="0">
                <a:solidFill>
                  <a:srgbClr val="FF0000"/>
                </a:solidFill>
                <a:latin typeface="Liberation Serif" pitchFamily="16" charset="0"/>
              </a:rPr>
              <a:t>”</a:t>
            </a:r>
            <a:r>
              <a:rPr lang="en-GB" sz="2800" dirty="0" smtClean="0">
                <a:latin typeface="Liberation Serif" pitchFamily="16" charset="0"/>
              </a:rPr>
              <a:t>, number);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/>
              <a:t>	</a:t>
            </a:r>
            <a:r>
              <a:rPr lang="en-GB" sz="2800" b="1" dirty="0" smtClean="0">
                <a:latin typeface="Liberation Serif" pitchFamily="16" charset="0"/>
              </a:rPr>
              <a:t>return</a:t>
            </a:r>
            <a:r>
              <a:rPr lang="en-GB" sz="2800" dirty="0" smtClean="0">
                <a:latin typeface="Liberation Serif" pitchFamily="16" charset="0"/>
              </a:rPr>
              <a:t> </a:t>
            </a:r>
            <a:r>
              <a:rPr lang="en-GB" sz="2800" dirty="0" smtClean="0">
                <a:solidFill>
                  <a:schemeClr val="accent1"/>
                </a:solidFill>
                <a:latin typeface="Liberation Serif" pitchFamily="16" charset="0"/>
              </a:rPr>
              <a:t>0</a:t>
            </a:r>
            <a:r>
              <a:rPr lang="en-GB" sz="2800" dirty="0" smtClean="0">
                <a:latin typeface="Liberation Serif" pitchFamily="16" charset="0"/>
              </a:rPr>
              <a:t>;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/>
              <a:t>}</a:t>
            </a:r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r>
              <a:rPr lang="en-US" sz="3000" dirty="0" smtClean="0"/>
              <a:t>Output : Enter a number</a:t>
            </a:r>
            <a:r>
              <a:rPr lang="en-US" sz="3000" b="1" dirty="0" smtClean="0"/>
              <a:t>: </a:t>
            </a:r>
            <a:r>
              <a:rPr lang="en-US" sz="3000" dirty="0" smtClean="0"/>
              <a:t>4</a:t>
            </a:r>
          </a:p>
          <a:p>
            <a:pPr>
              <a:buNone/>
            </a:pPr>
            <a:r>
              <a:rPr lang="en-US" sz="3000" dirty="0" smtClean="0"/>
              <a:t>                 Number is 4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325562"/>
          </a:xfrm>
          <a:ln/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more and more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18272" y="6340475"/>
            <a:ext cx="3316128" cy="365125"/>
          </a:xfrm>
        </p:spPr>
        <p:txBody>
          <a:bodyPr/>
          <a:lstStyle/>
          <a:p>
            <a:r>
              <a:rPr lang="en-US" dirty="0" smtClean="0"/>
              <a:t>C Course, Programming club, Fall 2008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687BEF6-F446-4CBB-90A6-DA69E3A6DBB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09600" y="1828800"/>
            <a:ext cx="8229600" cy="4114800"/>
          </a:xfrm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/>
              <a:t>#</a:t>
            </a:r>
            <a:r>
              <a:rPr lang="en-GB" sz="2800" dirty="0"/>
              <a:t>include &lt;stdio.h</a:t>
            </a:r>
            <a:r>
              <a:rPr lang="en-GB" sz="2800" dirty="0" smtClean="0"/>
              <a:t>&gt;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/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err="1"/>
              <a:t>int</a:t>
            </a:r>
            <a:r>
              <a:rPr lang="en-GB" sz="2800" dirty="0"/>
              <a:t> main() {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   /* this program adds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   two numbers */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   </a:t>
            </a:r>
            <a:r>
              <a:rPr lang="en-GB" sz="2800" dirty="0" err="1"/>
              <a:t>int</a:t>
            </a:r>
            <a:r>
              <a:rPr lang="en-GB" sz="2800" dirty="0"/>
              <a:t> a = 4; //first number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   </a:t>
            </a:r>
            <a:r>
              <a:rPr lang="en-GB" sz="2800" dirty="0" err="1"/>
              <a:t>int</a:t>
            </a:r>
            <a:r>
              <a:rPr lang="en-GB" sz="2800" dirty="0"/>
              <a:t> b = 5; //second number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   int </a:t>
            </a:r>
            <a:r>
              <a:rPr lang="en-GB" sz="2800" dirty="0" smtClean="0"/>
              <a:t>answer </a:t>
            </a:r>
            <a:r>
              <a:rPr lang="en-GB" sz="2800" dirty="0"/>
              <a:t>= 0; //result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   </a:t>
            </a:r>
            <a:r>
              <a:rPr lang="en-GB" sz="2800" dirty="0" smtClean="0"/>
              <a:t>answer </a:t>
            </a:r>
            <a:r>
              <a:rPr lang="en-GB" sz="2800" dirty="0"/>
              <a:t>= a + b;</a:t>
            </a:r>
          </a:p>
          <a:p>
            <a:pPr>
              <a:lnSpc>
                <a:spcPct val="10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 Course, Programming club, Fall 2008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687BEF6-F446-4CBB-90A6-DA69E3A6DBB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3600" dirty="0" smtClean="0">
                <a:solidFill>
                  <a:srgbClr val="000000"/>
                </a:solidFill>
                <a:latin typeface="ArialMT"/>
              </a:rPr>
              <a:t>Errors</a:t>
            </a:r>
          </a:p>
          <a:p>
            <a:pPr>
              <a:buNone/>
            </a:pPr>
            <a:r>
              <a:rPr lang="en-US" sz="3200" dirty="0" smtClean="0">
                <a:solidFill>
                  <a:srgbClr val="5F5F5F"/>
                </a:solidFill>
                <a:latin typeface="ArialMT"/>
              </a:rPr>
              <a:t>	Compilation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00"/>
                </a:solidFill>
                <a:latin typeface="ArialMT"/>
              </a:rPr>
              <a:t>		Compiler generally gives the line number at which the error is present.</a:t>
            </a:r>
          </a:p>
          <a:p>
            <a:pPr>
              <a:buNone/>
            </a:pPr>
            <a:r>
              <a:rPr lang="en-US" sz="3200" dirty="0" smtClean="0">
                <a:solidFill>
                  <a:srgbClr val="5F5F5F"/>
                </a:solidFill>
                <a:latin typeface="ArialMT"/>
              </a:rPr>
              <a:t>	Run time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00"/>
                </a:solidFill>
                <a:latin typeface="ArialMT"/>
              </a:rPr>
              <a:t>		C programs are sequential making the debugging easier.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Data Types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294472" y="6407944"/>
            <a:ext cx="2782728" cy="365125"/>
          </a:xfrm>
        </p:spPr>
        <p:txBody>
          <a:bodyPr/>
          <a:lstStyle/>
          <a:p>
            <a:r>
              <a:rPr lang="en-US" dirty="0" smtClean="0"/>
              <a:t>C Course, Programming club, Fall 2008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687BEF6-F446-4CBB-90A6-DA69E3A6DB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Primary : int, float, char</a:t>
            </a:r>
          </a:p>
          <a:p>
            <a:pPr lvl="1"/>
            <a:r>
              <a:rPr lang="en-US" sz="2400" dirty="0" smtClean="0"/>
              <a:t>int (signed/unsigned)(2,4Bytes): used to store integers.</a:t>
            </a:r>
          </a:p>
          <a:p>
            <a:pPr lvl="1"/>
            <a:r>
              <a:rPr lang="en-US" sz="2400" dirty="0" smtClean="0"/>
              <a:t>char (signed/unsigned)(1Byte): used to store characters</a:t>
            </a:r>
          </a:p>
          <a:p>
            <a:pPr lvl="1"/>
            <a:r>
              <a:rPr lang="en-US" sz="2400" dirty="0" smtClean="0"/>
              <a:t>float, double(4,8Bytes): used to store a decimal number.</a:t>
            </a:r>
          </a:p>
          <a:p>
            <a:endParaRPr lang="en-US" sz="2700" dirty="0" smtClean="0"/>
          </a:p>
          <a:p>
            <a:r>
              <a:rPr lang="en-US" sz="2700" dirty="0" smtClean="0"/>
              <a:t>User Defined:</a:t>
            </a:r>
          </a:p>
          <a:p>
            <a:pPr lvl="1"/>
            <a:r>
              <a:rPr lang="en-US" sz="2400" dirty="0" smtClean="0"/>
              <a:t>typedef: used to rename a data type</a:t>
            </a:r>
          </a:p>
          <a:p>
            <a:pPr lvl="2"/>
            <a:r>
              <a:rPr lang="en-US" sz="2100" dirty="0" smtClean="0"/>
              <a:t>typedef  int  </a:t>
            </a:r>
            <a:r>
              <a:rPr lang="en-US" sz="2100" i="1" dirty="0" smtClean="0"/>
              <a:t>integer</a:t>
            </a:r>
            <a:r>
              <a:rPr lang="en-US" sz="2100" dirty="0" smtClean="0"/>
              <a:t>;     can use </a:t>
            </a:r>
            <a:r>
              <a:rPr lang="en-US" sz="2100" i="1" dirty="0" smtClean="0"/>
              <a:t>integer</a:t>
            </a:r>
            <a:r>
              <a:rPr lang="en-US" sz="2100" dirty="0" smtClean="0"/>
              <a:t> to declare an int.</a:t>
            </a:r>
          </a:p>
          <a:p>
            <a:pPr lvl="1"/>
            <a:r>
              <a:rPr lang="en-US" sz="2400" dirty="0" smtClean="0"/>
              <a:t>enum, struct, union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852</TotalTime>
  <Words>805</Words>
  <Application>Microsoft Office PowerPoint</Application>
  <PresentationFormat>On-screen Show (4:3)</PresentationFormat>
  <Paragraphs>208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Median</vt:lpstr>
      <vt:lpstr>C Programming  Lecture</vt:lpstr>
      <vt:lpstr>Recap</vt:lpstr>
      <vt:lpstr>Some more basics</vt:lpstr>
      <vt:lpstr>My first C program!</vt:lpstr>
      <vt:lpstr>Example 1</vt:lpstr>
      <vt:lpstr>Example 2</vt:lpstr>
      <vt:lpstr>more and more</vt:lpstr>
      <vt:lpstr>Note</vt:lpstr>
      <vt:lpstr>Some more Data Types </vt:lpstr>
      <vt:lpstr>Some more Arithmetic Operators</vt:lpstr>
      <vt:lpstr>Contd…</vt:lpstr>
      <vt:lpstr>Contd…</vt:lpstr>
      <vt:lpstr>Operator Precedence</vt:lpstr>
      <vt:lpstr>Precedence Table</vt:lpstr>
      <vt:lpstr>Input / Output </vt:lpstr>
      <vt:lpstr>Some more geek stuff</vt:lpstr>
      <vt:lpstr>Home Work</vt:lpstr>
      <vt:lpstr>End of Today’s Lecture</vt:lpstr>
      <vt:lpstr>THANK      YOU</vt:lpstr>
    </vt:vector>
  </TitlesOfParts>
  <Company>IIT Kanpur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 Lecture Series</dc:title>
  <dc:creator>Nitin Munjal</dc:creator>
  <cp:lastModifiedBy>Nitin Munjsl</cp:lastModifiedBy>
  <cp:revision>274</cp:revision>
  <dcterms:created xsi:type="dcterms:W3CDTF">2008-08-15T12:25:47Z</dcterms:created>
  <dcterms:modified xsi:type="dcterms:W3CDTF">2008-08-18T10:03:34Z</dcterms:modified>
</cp:coreProperties>
</file>