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0EE"/>
    <a:srgbClr val="556A2C"/>
    <a:srgbClr val="FCE19E"/>
    <a:srgbClr val="FFC77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1358" autoAdjust="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6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89B50AD-9C83-4ADC-AF67-8C2BEC7371B7}" type="datetimeFigureOut">
              <a:rPr lang="en-US" smtClean="0"/>
              <a:pPr/>
              <a:t>9/2/2008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C146479-ED0A-44B5-8D82-43F1F8CAD3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46479-ED0A-44B5-8D82-43F1F8CAD3D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46479-ED0A-44B5-8D82-43F1F8CAD3D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3352800"/>
          </a:xfrm>
        </p:spPr>
        <p:txBody>
          <a:bodyPr/>
          <a:lstStyle/>
          <a:p>
            <a:pPr algn="l"/>
            <a:r>
              <a:rPr lang="en-US" dirty="0" smtClean="0"/>
              <a:t>               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IIT Kanpur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838200"/>
            <a:ext cx="8763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		       </a:t>
            </a:r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</a:rPr>
              <a:t>C </a:t>
            </a:r>
            <a:r>
              <a:rPr lang="en-US" sz="5400" dirty="0" smtClean="0">
                <a:solidFill>
                  <a:schemeClr val="accent6">
                    <a:lumMod val="50000"/>
                  </a:schemeClr>
                </a:solidFill>
              </a:rPr>
              <a:t>Course</a:t>
            </a:r>
            <a:endParaRPr lang="en-US" sz="48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4400" dirty="0" smtClean="0"/>
              <a:t>           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3733800"/>
            <a:ext cx="2371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   Lecture 3</a:t>
            </a:r>
            <a:br>
              <a:rPr lang="en-US" sz="3200" dirty="0" smtClean="0"/>
            </a:br>
            <a:r>
              <a:rPr lang="en-US" sz="3200" smtClean="0"/>
              <a:t>Aug 31, </a:t>
            </a:r>
            <a:r>
              <a:rPr lang="en-US" sz="3200" dirty="0" smtClean="0"/>
              <a:t>2008</a:t>
            </a:r>
            <a:br>
              <a:rPr lang="en-US" sz="3200" dirty="0" smtClean="0"/>
            </a:br>
            <a:endParaRPr lang="en-US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610600" y="6457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4864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</a:t>
            </a:r>
            <a:r>
              <a:rPr lang="en-US" sz="2400" dirty="0" err="1" smtClean="0"/>
              <a:t>Rishi</a:t>
            </a:r>
            <a:r>
              <a:rPr lang="en-US" sz="2400" dirty="0" smtClean="0"/>
              <a:t> Kumar &lt;</a:t>
            </a:r>
            <a:r>
              <a:rPr lang="en-US" sz="2400" dirty="0" err="1" smtClean="0"/>
              <a:t>rishik</a:t>
            </a:r>
            <a:r>
              <a:rPr lang="en-US" sz="2400" dirty="0" smtClean="0"/>
              <a:t>&gt;,  Final year BT-MT,  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if-else 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urier New" pitchFamily="49" charset="0"/>
              </a:rPr>
              <a:t>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ome examples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32500" lnSpcReduction="20000"/>
          </a:bodyPr>
          <a:lstStyle/>
          <a:p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x = 1; y =10;</a:t>
            </a:r>
            <a:br>
              <a:rPr lang="en-US" sz="4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if(y &lt; 0) if(y &gt; 0) x = 3;</a:t>
            </a:r>
            <a:br>
              <a:rPr lang="en-US" sz="4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else x = 5;</a:t>
            </a:r>
            <a:br>
              <a:rPr lang="en-US" sz="45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45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4500" dirty="0" smtClean="0">
                <a:latin typeface="Courier New" pitchFamily="49" charset="0"/>
                <a:cs typeface="Courier New" pitchFamily="49" charset="0"/>
              </a:rPr>
              <a:t>(“%d\n”, x);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6000" b="1" dirty="0" smtClean="0">
                <a:cs typeface="Courier New" pitchFamily="49" charset="0"/>
              </a:rPr>
              <a:t>Output is</a:t>
            </a:r>
            <a:r>
              <a:rPr lang="en-US" sz="6000" dirty="0" smtClean="0">
                <a:cs typeface="Courier New" pitchFamily="49" charset="0"/>
              </a:rPr>
              <a:t> : </a:t>
            </a: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endParaRPr lang="en-US" sz="6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6000" dirty="0" smtClean="0">
                <a:solidFill>
                  <a:srgbClr val="FF0000"/>
                </a:solidFill>
                <a:cs typeface="Courier New" pitchFamily="49" charset="0"/>
              </a:rPr>
              <a:t>     Dangling </a:t>
            </a:r>
            <a:r>
              <a:rPr lang="en-US" sz="6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6000" dirty="0" smtClean="0">
                <a:solidFill>
                  <a:srgbClr val="FF0000"/>
                </a:solidFill>
                <a:cs typeface="Courier New" pitchFamily="49" charset="0"/>
              </a:rPr>
              <a:t>:    </a:t>
            </a:r>
            <a:r>
              <a:rPr lang="en-US" sz="6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6000" dirty="0" smtClean="0">
                <a:solidFill>
                  <a:srgbClr val="FF0000"/>
                </a:solidFill>
                <a:cs typeface="Courier New" pitchFamily="49" charset="0"/>
              </a:rPr>
              <a:t> clause is always associated with </a:t>
            </a:r>
          </a:p>
          <a:p>
            <a:pPr>
              <a:buNone/>
            </a:pPr>
            <a:r>
              <a:rPr lang="en-US" sz="6000" dirty="0">
                <a:solidFill>
                  <a:srgbClr val="FF0000"/>
                </a:solidFill>
                <a:cs typeface="Courier New" pitchFamily="49" charset="0"/>
              </a:rPr>
              <a:t>	</a:t>
            </a:r>
            <a:r>
              <a:rPr lang="en-US" sz="6000" dirty="0" smtClean="0">
                <a:solidFill>
                  <a:srgbClr val="FF0000"/>
                </a:solidFill>
                <a:cs typeface="Courier New" pitchFamily="49" charset="0"/>
              </a:rPr>
              <a:t>		        the closest preceding unmatched </a:t>
            </a:r>
            <a:r>
              <a:rPr lang="en-US" sz="6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if.</a:t>
            </a:r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sz="6200" dirty="0" smtClean="0">
                <a:latin typeface="Courier New" pitchFamily="49" charset="0"/>
                <a:cs typeface="Courier New" pitchFamily="49" charset="0"/>
              </a:rPr>
              <a:t>if(z = y &lt; 0) x = 10;</a:t>
            </a:r>
            <a:br>
              <a:rPr lang="pl-PL" sz="6200" dirty="0" smtClean="0">
                <a:latin typeface="Courier New" pitchFamily="49" charset="0"/>
                <a:cs typeface="Courier New" pitchFamily="49" charset="0"/>
              </a:rPr>
            </a:br>
            <a:r>
              <a:rPr lang="pl-PL" sz="6200" dirty="0" smtClean="0">
                <a:latin typeface="Courier New" pitchFamily="49" charset="0"/>
                <a:cs typeface="Courier New" pitchFamily="49" charset="0"/>
              </a:rPr>
              <a:t>printf(“%d</a:t>
            </a:r>
            <a:r>
              <a:rPr lang="en-US" sz="6200" dirty="0" smtClean="0">
                <a:latin typeface="Courier New" pitchFamily="49" charset="0"/>
                <a:cs typeface="Courier New" pitchFamily="49" charset="0"/>
              </a:rPr>
              <a:t> %d</a:t>
            </a:r>
            <a:r>
              <a:rPr lang="pl-PL" sz="6200" dirty="0" smtClean="0">
                <a:latin typeface="Courier New" pitchFamily="49" charset="0"/>
                <a:cs typeface="Courier New" pitchFamily="49" charset="0"/>
              </a:rPr>
              <a:t>\n”, x, z);</a:t>
            </a:r>
            <a:r>
              <a:rPr lang="en-US" sz="6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62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6000" dirty="0" smtClean="0">
                <a:cs typeface="Courier New" pitchFamily="49" charset="0"/>
              </a:rPr>
              <a:t>The above code is equiv to the following one:</a:t>
            </a:r>
          </a:p>
          <a:p>
            <a:pPr>
              <a:buNone/>
            </a:pPr>
            <a:endParaRPr lang="en-US" sz="6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  z = y &lt;0;</a:t>
            </a:r>
          </a:p>
          <a:p>
            <a:pPr>
              <a:buNone/>
            </a:pP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  if (z) x = 10;</a:t>
            </a:r>
          </a:p>
          <a:p>
            <a:pPr>
              <a:buNone/>
            </a:pP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6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(“%d %d\n”, x ,z);</a:t>
            </a:r>
          </a:p>
          <a:p>
            <a:pPr>
              <a:buNone/>
            </a:pPr>
            <a:endParaRPr lang="en-US" sz="6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6000" b="1" dirty="0" smtClean="0">
                <a:cs typeface="Courier New" pitchFamily="49" charset="0"/>
              </a:rPr>
              <a:t>Output is</a:t>
            </a:r>
            <a:r>
              <a:rPr lang="en-US" sz="6000" dirty="0" smtClean="0">
                <a:cs typeface="Courier New" pitchFamily="49" charset="0"/>
              </a:rPr>
              <a:t>:  </a:t>
            </a:r>
            <a:r>
              <a:rPr lang="en-US" sz="6000" dirty="0" smtClean="0">
                <a:latin typeface="Courier New" pitchFamily="49" charset="0"/>
                <a:cs typeface="Courier New" pitchFamily="49" charset="0"/>
              </a:rPr>
              <a:t>1  0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6800" y="6488668"/>
            <a:ext cx="574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urier New" pitchFamily="49" charset="0"/>
              </a:rPr>
              <a:t>and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do-while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3962400"/>
          </a:xfrm>
        </p:spPr>
        <p:txBody>
          <a:bodyPr/>
          <a:lstStyle/>
          <a:p>
            <a:r>
              <a:rPr lang="en-US" dirty="0" smtClean="0"/>
              <a:t>Syntax is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stmt</a:t>
            </a:r>
          </a:p>
          <a:p>
            <a:pPr lvl="2"/>
            <a:r>
              <a:rPr lang="en-US" dirty="0" smtClean="0"/>
              <a:t>As long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/>
              <a:t> is true, keep on executing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dirty="0" smtClean="0"/>
              <a:t> in</a:t>
            </a:r>
          </a:p>
          <a:p>
            <a:pPr lvl="2">
              <a:buNone/>
            </a:pPr>
            <a:r>
              <a:rPr lang="en-US" dirty="0" smtClean="0"/>
              <a:t>    loop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do stmt while(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Same as before, except  that 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dirty="0" smtClean="0">
                <a:cs typeface="Courier New" pitchFamily="49" charset="0"/>
              </a:rPr>
              <a:t> is executed </a:t>
            </a:r>
          </a:p>
          <a:p>
            <a:pPr lvl="2">
              <a:buNone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  at least  once.</a:t>
            </a:r>
          </a:p>
          <a:p>
            <a:r>
              <a:rPr lang="en-US" dirty="0" smtClean="0">
                <a:cs typeface="Courier New" pitchFamily="49" charset="0"/>
              </a:rPr>
              <a:t>Example:</a:t>
            </a:r>
          </a:p>
          <a:p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1400" y="3810001"/>
            <a:ext cx="4343400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=0, x=0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&lt;10)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if(i%3==0)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x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(“%d “, x);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++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What is the output here?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5296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urier New" pitchFamily="49" charset="0"/>
              </a:rPr>
              <a:t>and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do-while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3962400"/>
          </a:xfrm>
        </p:spPr>
        <p:txBody>
          <a:bodyPr/>
          <a:lstStyle/>
          <a:p>
            <a:r>
              <a:rPr lang="en-US" dirty="0" smtClean="0"/>
              <a:t>Syntax is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stmt</a:t>
            </a:r>
          </a:p>
          <a:p>
            <a:pPr lvl="2"/>
            <a:r>
              <a:rPr lang="en-US" dirty="0" smtClean="0"/>
              <a:t>As long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/>
              <a:t> is true, keep on executing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dirty="0" smtClean="0"/>
              <a:t> in</a:t>
            </a:r>
          </a:p>
          <a:p>
            <a:pPr lvl="2">
              <a:buNone/>
            </a:pPr>
            <a:r>
              <a:rPr lang="en-US" dirty="0" smtClean="0"/>
              <a:t>    loop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do stmt while(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Same as before, except  that 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dirty="0" smtClean="0">
                <a:cs typeface="Courier New" pitchFamily="49" charset="0"/>
              </a:rPr>
              <a:t> is executed </a:t>
            </a:r>
          </a:p>
          <a:p>
            <a:pPr lvl="2">
              <a:buNone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  at least  once.</a:t>
            </a:r>
          </a:p>
          <a:p>
            <a:r>
              <a:rPr lang="en-US" dirty="0" smtClean="0">
                <a:cs typeface="Courier New" pitchFamily="49" charset="0"/>
              </a:rPr>
              <a:t>Example:</a:t>
            </a:r>
          </a:p>
          <a:p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2800" y="3810001"/>
            <a:ext cx="5791200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=0, x=0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&lt;10)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if(i%3==0)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x +=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(“%d “, x);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++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sz="2000" b="1" dirty="0" smtClean="0">
                <a:cs typeface="Courier New" pitchFamily="49" charset="0"/>
              </a:rPr>
              <a:t>Output is</a:t>
            </a:r>
            <a:r>
              <a:rPr lang="en-US" sz="2000" dirty="0" smtClean="0">
                <a:cs typeface="Courier New" pitchFamily="49" charset="0"/>
              </a:rPr>
              <a:t>: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0 3 9 18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5296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urier New" pitchFamily="49" charset="0"/>
              </a:rPr>
              <a:t>statement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dirty="0" smtClean="0"/>
              <a:t>Syntax is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for(expr1; expr2; expr3) stmt</a:t>
            </a:r>
          </a:p>
          <a:p>
            <a:pPr lvl="2"/>
            <a:r>
              <a:rPr lang="en-US" dirty="0" smtClean="0"/>
              <a:t>expr1 is used to initialize some parameters</a:t>
            </a:r>
          </a:p>
          <a:p>
            <a:pPr lvl="2"/>
            <a:r>
              <a:rPr lang="en-US" dirty="0" smtClean="0"/>
              <a:t>expr2 represents a condition that must be true for the loop to continue</a:t>
            </a:r>
          </a:p>
          <a:p>
            <a:pPr lvl="2"/>
            <a:r>
              <a:rPr lang="en-US" dirty="0" smtClean="0"/>
              <a:t>expr3 is used to modify the values of some parameters.</a:t>
            </a:r>
          </a:p>
          <a:p>
            <a:pPr lvl="1"/>
            <a:r>
              <a:rPr lang="en-US" dirty="0" smtClean="0"/>
              <a:t>It is equiv to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expr1;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(expr2) {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stmt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expr3;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725296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urier New" pitchFamily="49" charset="0"/>
              </a:rPr>
              <a:t>statement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96200" cy="990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piece of code has equivalent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statement as follows: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57800" y="1143000"/>
            <a:ext cx="3429000" cy="29546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expr1a;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expr1b;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(expr2) {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stmt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expr3a;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expr3b;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4267200"/>
            <a:ext cx="79248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( expr1a, expr1b; expr2; expr3a, expr3b) stmt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56388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Note that in the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dirty="0" smtClean="0">
                <a:solidFill>
                  <a:srgbClr val="FF0000"/>
                </a:solidFill>
              </a:rPr>
              <a:t> statement 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expr1, expr2, expr3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need not  necessarily be present.  If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expr2</a:t>
            </a:r>
            <a:r>
              <a:rPr lang="en-US" sz="2400" dirty="0" smtClean="0">
                <a:solidFill>
                  <a:srgbClr val="FF0000"/>
                </a:solidFill>
              </a:rPr>
              <a:t> is not there, then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the loop will go forever.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25296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urier New" pitchFamily="49" charset="0"/>
              </a:rPr>
              <a:t>statement: some examples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96200" cy="4343400"/>
          </a:xfrm>
        </p:spPr>
        <p:txBody>
          <a:bodyPr>
            <a:normAutofit fontScale="92500" lnSpcReduction="20000"/>
          </a:bodyPr>
          <a:lstStyle/>
          <a:p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j, x;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=0, x=0;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&lt;5; ++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for(j=0; j&lt;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 ++j) {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x += (i+j-1);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(“%d ”, x);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endParaRPr lang="en-US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itchFamily="49" charset="0"/>
              </a:rPr>
              <a:t>    What is the output here?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8725296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urier New" pitchFamily="49" charset="0"/>
              </a:rPr>
              <a:t>statement: some examples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96200" cy="4343400"/>
          </a:xfrm>
        </p:spPr>
        <p:txBody>
          <a:bodyPr>
            <a:normAutofit/>
          </a:bodyPr>
          <a:lstStyle/>
          <a:p>
            <a:endParaRPr lang="en-US" sz="3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j, x;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for(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=0, x=0;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&lt;5; ++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for(j=0; j&lt;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; ++j) {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x += (i+j-1);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(“%d ”, x);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}       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43434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sz="2400" dirty="0" smtClean="0"/>
              <a:t>Output is</a:t>
            </a:r>
            <a:r>
              <a:rPr lang="en-US" dirty="0" smtClean="0"/>
              <a:t>: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0 1 3 5 8 12 15 19 24 30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25296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statement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Syntax is 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stmt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/>
              <a:t> must result in integer value;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 can be 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used(ASCII integer value A-Z: 65-90, a-z: 97-122)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dirty="0" smtClean="0"/>
              <a:t> specifies alternate courses of action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ase</a:t>
            </a:r>
            <a:r>
              <a:rPr lang="en-US" dirty="0" smtClean="0"/>
              <a:t> </a:t>
            </a:r>
            <a:r>
              <a:rPr lang="en-US" sz="2800" dirty="0" smtClean="0"/>
              <a:t>prefixes identify different groups of alternatives.</a:t>
            </a:r>
          </a:p>
          <a:p>
            <a:pPr lvl="2"/>
            <a:r>
              <a:rPr lang="en-US" sz="2800" dirty="0" smtClean="0"/>
              <a:t>Each group of alternatives has the syntax</a:t>
            </a:r>
          </a:p>
          <a:p>
            <a:pPr lvl="2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case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stmt1</a:t>
            </a:r>
          </a:p>
          <a:p>
            <a:pPr lvl="3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stmt2</a:t>
            </a:r>
          </a:p>
          <a:p>
            <a:pPr lvl="3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………</a:t>
            </a:r>
          </a:p>
          <a:p>
            <a:pPr lvl="3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stmtn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dirty="0" smtClean="0"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Note that parentheses { } are not needed in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</a:rPr>
              <a:t> block</a:t>
            </a:r>
          </a:p>
          <a:p>
            <a:pPr lvl="2"/>
            <a:r>
              <a:rPr lang="en-US" sz="2800" dirty="0" smtClean="0"/>
              <a:t>Multiple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800" dirty="0" smtClean="0"/>
              <a:t> labels</a:t>
            </a:r>
          </a:p>
          <a:p>
            <a:pPr lvl="3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case expr1:case expr2 :… … …: case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3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stmt1</a:t>
            </a:r>
          </a:p>
          <a:p>
            <a:pPr lvl="3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stmt2</a:t>
            </a:r>
          </a:p>
          <a:p>
            <a:pPr lvl="3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………</a:t>
            </a:r>
          </a:p>
          <a:p>
            <a:pPr lvl="3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stmtm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80120" y="6488668"/>
            <a:ext cx="563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statement: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switch (letter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case‘a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’: case ’A’: case ‘e’ : case ‘E’: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case‘i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’: case ‘I’: case ’o’ : case ‘O’: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case‘u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’: case ‘U’: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(“Vowel”); break;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default: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(“Consonant”);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2400" dirty="0" smtClean="0"/>
              <a:t>Note the use of multiple cases for one group of alternative. Also note the use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400" dirty="0" smtClean="0"/>
              <a:t>.  Statement corresponding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400" dirty="0" smtClean="0"/>
              <a:t> is always executed.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400" dirty="0" smtClean="0"/>
              <a:t> to be discussed soon.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8725296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urier New" pitchFamily="49" charset="0"/>
              </a:rPr>
              <a:t>Power of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break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211763"/>
          </a:xfrm>
        </p:spPr>
        <p:txBody>
          <a:bodyPr/>
          <a:lstStyle/>
          <a:p>
            <a:r>
              <a:rPr lang="en-US" dirty="0" smtClean="0"/>
              <a:t>Syntax is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break;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used to terminate loop or exit from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case of several nested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while,do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-while, for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statements, 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statement will cause a transfer of control out of the immediate enclosing statement.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25296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6019800"/>
          </a:xfrm>
        </p:spPr>
        <p:txBody>
          <a:bodyPr>
            <a:normAutofit fontScale="62500" lnSpcReduction="2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sz="4500" dirty="0" smtClean="0"/>
              <a:t>Signed and Unsigned data types in C</a:t>
            </a:r>
          </a:p>
          <a:p>
            <a:endParaRPr lang="en-US" dirty="0" smtClean="0"/>
          </a:p>
          <a:p>
            <a:pPr lvl="2"/>
            <a:r>
              <a:rPr lang="en-US" sz="3800" dirty="0" smtClean="0"/>
              <a:t>Let’s consider </a:t>
            </a:r>
            <a:r>
              <a:rPr lang="en-US" sz="3800" dirty="0" smtClean="0">
                <a:latin typeface="Courier New" pitchFamily="49" charset="0"/>
                <a:cs typeface="Courier New" pitchFamily="49" charset="0"/>
              </a:rPr>
              <a:t>signed</a:t>
            </a:r>
            <a:r>
              <a:rPr lang="en-US" sz="3800" dirty="0" smtClean="0"/>
              <a:t> and </a:t>
            </a:r>
            <a:r>
              <a:rPr lang="en-US" sz="3800" dirty="0" smtClean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3800" dirty="0" smtClean="0"/>
              <a:t> </a:t>
            </a:r>
            <a:r>
              <a:rPr lang="en-US" sz="3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800" dirty="0" smtClean="0"/>
              <a:t> in C.</a:t>
            </a:r>
          </a:p>
          <a:p>
            <a:pPr lvl="1">
              <a:buNone/>
            </a:pPr>
            <a:r>
              <a:rPr lang="en-US" sz="3800" dirty="0"/>
              <a:t> </a:t>
            </a:r>
            <a:r>
              <a:rPr lang="en-US" sz="3800" dirty="0" smtClean="0"/>
              <a:t>   		   C allocates 2 bytes(can vary from one compiler to   </a:t>
            </a:r>
          </a:p>
          <a:p>
            <a:pPr lvl="1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    </a:t>
            </a:r>
            <a:r>
              <a:rPr lang="en-US" sz="3800" smtClean="0"/>
              <a:t>another)</a:t>
            </a:r>
          </a:p>
          <a:p>
            <a:pPr lvl="1">
              <a:buNone/>
            </a:pPr>
            <a:endParaRPr lang="en-US" sz="3800" dirty="0" smtClean="0"/>
          </a:p>
          <a:p>
            <a:pPr lvl="2"/>
            <a:r>
              <a:rPr lang="en-US" sz="3800" dirty="0" smtClean="0"/>
              <a:t>For </a:t>
            </a:r>
            <a:r>
              <a:rPr lang="en-US" sz="3800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3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800" dirty="0" smtClean="0"/>
              <a:t>, </a:t>
            </a:r>
          </a:p>
          <a:p>
            <a:pPr lvl="1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    All bits are used to represent the magnitude.  </a:t>
            </a:r>
          </a:p>
          <a:p>
            <a:pPr lvl="1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    Thus 0 to 2</a:t>
            </a:r>
            <a:r>
              <a:rPr lang="en-US" sz="3800" baseline="30000" dirty="0" smtClean="0"/>
              <a:t>16</a:t>
            </a:r>
            <a:r>
              <a:rPr lang="en-US" sz="3800" dirty="0" smtClean="0"/>
              <a:t> – 1 can be represented.</a:t>
            </a:r>
          </a:p>
          <a:p>
            <a:pPr lvl="1">
              <a:buNone/>
            </a:pPr>
            <a:endParaRPr lang="en-US" sz="3800" dirty="0" smtClean="0"/>
          </a:p>
          <a:p>
            <a:pPr lvl="2"/>
            <a:r>
              <a:rPr lang="en-US" sz="3800" dirty="0" smtClean="0"/>
              <a:t>For </a:t>
            </a:r>
            <a:r>
              <a:rPr lang="en-US" sz="3800" dirty="0" smtClean="0">
                <a:latin typeface="Courier New" pitchFamily="49" charset="0"/>
                <a:cs typeface="Courier New" pitchFamily="49" charset="0"/>
              </a:rPr>
              <a:t>signed </a:t>
            </a:r>
            <a:r>
              <a:rPr lang="en-US" sz="3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800" dirty="0" smtClean="0"/>
              <a:t>,</a:t>
            </a:r>
          </a:p>
          <a:p>
            <a:pPr lvl="1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    1 bit is reserved for sign. ( 0 for +</a:t>
            </a:r>
            <a:r>
              <a:rPr lang="en-US" sz="3800" dirty="0" err="1" smtClean="0"/>
              <a:t>ve</a:t>
            </a:r>
            <a:r>
              <a:rPr lang="en-US" sz="3800" dirty="0" smtClean="0"/>
              <a:t> and 1 for –</a:t>
            </a:r>
            <a:r>
              <a:rPr lang="en-US" sz="3800" dirty="0" err="1" smtClean="0"/>
              <a:t>ve</a:t>
            </a:r>
            <a:r>
              <a:rPr lang="en-US" sz="3800" dirty="0" smtClean="0"/>
              <a:t>)</a:t>
            </a:r>
          </a:p>
          <a:p>
            <a:pPr lvl="1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    Thus +</a:t>
            </a:r>
            <a:r>
              <a:rPr lang="en-US" sz="3800" dirty="0" err="1" smtClean="0"/>
              <a:t>ve</a:t>
            </a:r>
            <a:r>
              <a:rPr lang="en-US" sz="3800" dirty="0" smtClean="0"/>
              <a:t> numbers range from 0 to 2</a:t>
            </a:r>
            <a:r>
              <a:rPr lang="en-US" sz="3800" baseline="30000" dirty="0" smtClean="0"/>
              <a:t>15</a:t>
            </a:r>
            <a:r>
              <a:rPr lang="en-US" sz="3800" dirty="0" smtClean="0"/>
              <a:t> – 1 </a:t>
            </a:r>
          </a:p>
          <a:p>
            <a:pPr lvl="1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    For –</a:t>
            </a:r>
            <a:r>
              <a:rPr lang="en-US" sz="3800" dirty="0" err="1" smtClean="0"/>
              <a:t>ve</a:t>
            </a:r>
            <a:r>
              <a:rPr lang="en-US" sz="3800" dirty="0" smtClean="0"/>
              <a:t> numbers we use 2’s complements.</a:t>
            </a:r>
          </a:p>
          <a:p>
            <a:pPr lvl="1"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    </a:t>
            </a:r>
            <a:r>
              <a:rPr lang="en-US" sz="3800" dirty="0" smtClean="0">
                <a:solidFill>
                  <a:srgbClr val="FF0000"/>
                </a:solidFill>
              </a:rPr>
              <a:t>What’s 2’s complement?</a:t>
            </a:r>
            <a:endParaRPr lang="en-US" sz="3800" dirty="0" smtClean="0"/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</a:p>
          <a:p>
            <a:pPr lvl="1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29490" y="6457890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statement: Example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count =0;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(count &lt;=n)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while( c=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()!=‘\n’)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if ( c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‘@’) break;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…  …  …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++count;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25296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statement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to bypass the </a:t>
            </a:r>
            <a:r>
              <a:rPr lang="en-US" i="1" dirty="0" smtClean="0"/>
              <a:t>remainder</a:t>
            </a:r>
            <a:r>
              <a:rPr lang="en-US" dirty="0" smtClean="0"/>
              <a:t> of the </a:t>
            </a:r>
            <a:r>
              <a:rPr lang="en-US" i="1" dirty="0" smtClean="0"/>
              <a:t>current pass</a:t>
            </a:r>
            <a:r>
              <a:rPr lang="en-US" dirty="0" smtClean="0"/>
              <a:t> through a loop.</a:t>
            </a:r>
          </a:p>
          <a:p>
            <a:r>
              <a:rPr lang="en-US" dirty="0" smtClean="0"/>
              <a:t>Computation proceeds directly to the </a:t>
            </a:r>
            <a:r>
              <a:rPr lang="en-US" i="1" dirty="0" smtClean="0"/>
              <a:t>next</a:t>
            </a:r>
            <a:r>
              <a:rPr lang="en-US" dirty="0" smtClean="0"/>
              <a:t> pass through the loop.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/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for( count=1; x &lt;=100; ++count) {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“%f “ , &amp;x);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(x &lt; 0) {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 it’s a negative no\n”)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continue;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/*computation for non-negative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numbers here*/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725296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statement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Note that you can </a:t>
            </a:r>
            <a:r>
              <a:rPr lang="en-US" i="1" dirty="0" smtClean="0"/>
              <a:t>tag</a:t>
            </a:r>
            <a:r>
              <a:rPr lang="en-US" dirty="0" smtClean="0"/>
              <a:t> any statement in C with an identifier.</a:t>
            </a:r>
          </a:p>
          <a:p>
            <a:r>
              <a:rPr lang="en-US" dirty="0" smtClean="0"/>
              <a:t>And then, can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/>
              <a:t> to directly transfer the program control to that statement .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 x &lt;= 10) {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 … …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if (x&lt;0)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5850EE"/>
                </a:solidFill>
                <a:latin typeface="Courier New" pitchFamily="49" charset="0"/>
                <a:cs typeface="Courier New" pitchFamily="49" charset="0"/>
              </a:rPr>
              <a:t>chkErr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 … …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(“%f”, &amp;x);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5850EE"/>
                </a:solidFill>
                <a:latin typeface="Courier New" pitchFamily="49" charset="0"/>
                <a:cs typeface="Courier New" pitchFamily="49" charset="0"/>
              </a:rPr>
              <a:t>chkErr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{   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(“found a negative value!\n”);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 … …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cs typeface="Courier New" pitchFamily="49" charset="0"/>
              </a:rPr>
              <a:t>Note that use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>
                <a:cs typeface="Courier New" pitchFamily="49" charset="0"/>
              </a:rPr>
              <a:t> is discouraged.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It encourages logic  that skips all over the program . Difficult to track the code.</a:t>
            </a:r>
          </a:p>
          <a:p>
            <a:pPr>
              <a:buNone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    Hard to debug.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725296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5240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 smtClean="0"/>
          </a:p>
          <a:p>
            <a:r>
              <a:rPr lang="en-US" sz="6000" dirty="0" smtClean="0"/>
              <a:t>         </a:t>
            </a:r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</a:rPr>
              <a:t>Questions!!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25296" y="648866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Recap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867400"/>
          </a:xfrm>
        </p:spPr>
        <p:txBody>
          <a:bodyPr>
            <a:normAutofit fontScale="62500" lnSpcReduction="20000"/>
          </a:bodyPr>
          <a:lstStyle/>
          <a:p>
            <a:r>
              <a:rPr lang="en-US" sz="4500" dirty="0" smtClean="0"/>
              <a:t>Signed and Unsigned data types in C</a:t>
            </a:r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Let’s consider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signed</a:t>
            </a:r>
            <a:r>
              <a:rPr lang="en-US" sz="3200" dirty="0" smtClean="0"/>
              <a:t> and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/>
              <a:t>in C.</a:t>
            </a:r>
          </a:p>
          <a:p>
            <a:pPr lvl="1">
              <a:buNone/>
            </a:pPr>
            <a:r>
              <a:rPr lang="en-US" sz="3200" dirty="0" smtClean="0"/>
              <a:t>     C allocates 2 bytes(can vary from one compiler to another)</a:t>
            </a:r>
          </a:p>
          <a:p>
            <a:pPr lvl="1">
              <a:buNone/>
            </a:pP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For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dirty="0" smtClean="0"/>
              <a:t>, </a:t>
            </a:r>
          </a:p>
          <a:p>
            <a:pPr lvl="1">
              <a:buNone/>
            </a:pPr>
            <a:r>
              <a:rPr lang="en-US" sz="3200" dirty="0" smtClean="0"/>
              <a:t>     All bits are used to represent the magnitude.  </a:t>
            </a:r>
          </a:p>
          <a:p>
            <a:pPr lvl="1">
              <a:buNone/>
            </a:pPr>
            <a:r>
              <a:rPr lang="en-US" sz="3200" dirty="0" smtClean="0"/>
              <a:t>     Thus 0 to 2</a:t>
            </a:r>
            <a:r>
              <a:rPr lang="en-US" sz="3200" baseline="30000" dirty="0" smtClean="0"/>
              <a:t>16</a:t>
            </a:r>
            <a:r>
              <a:rPr lang="en-US" sz="3200" dirty="0" smtClean="0"/>
              <a:t> – 1 can be represented.</a:t>
            </a:r>
          </a:p>
          <a:p>
            <a:pPr lvl="1">
              <a:buNone/>
            </a:pP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For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signed </a:t>
            </a: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dirty="0" smtClean="0"/>
              <a:t>,</a:t>
            </a:r>
          </a:p>
          <a:p>
            <a:pPr lvl="1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1 bit is reserved for sign. ( 0 for +</a:t>
            </a:r>
            <a:r>
              <a:rPr lang="en-US" sz="3200" dirty="0" err="1" smtClean="0"/>
              <a:t>ve</a:t>
            </a:r>
            <a:r>
              <a:rPr lang="en-US" sz="3200" dirty="0" smtClean="0"/>
              <a:t> and 1 for –</a:t>
            </a:r>
            <a:r>
              <a:rPr lang="en-US" sz="3200" dirty="0" err="1" smtClean="0"/>
              <a:t>ve</a:t>
            </a:r>
            <a:r>
              <a:rPr lang="en-US" sz="3200" dirty="0" smtClean="0"/>
              <a:t>)</a:t>
            </a:r>
          </a:p>
          <a:p>
            <a:pPr lvl="1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Thus +</a:t>
            </a:r>
            <a:r>
              <a:rPr lang="en-US" sz="3200" dirty="0" err="1" smtClean="0"/>
              <a:t>ve</a:t>
            </a:r>
            <a:r>
              <a:rPr lang="en-US" sz="3200" dirty="0" smtClean="0"/>
              <a:t> numbers range from 0 to 2</a:t>
            </a:r>
            <a:r>
              <a:rPr lang="en-US" sz="3200" baseline="30000" dirty="0" smtClean="0"/>
              <a:t>15</a:t>
            </a:r>
            <a:r>
              <a:rPr lang="en-US" sz="3200" dirty="0" smtClean="0"/>
              <a:t> – 1 </a:t>
            </a:r>
          </a:p>
          <a:p>
            <a:pPr lvl="1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For –</a:t>
            </a:r>
            <a:r>
              <a:rPr lang="en-US" sz="3200" dirty="0" err="1" smtClean="0"/>
              <a:t>ve</a:t>
            </a:r>
            <a:r>
              <a:rPr lang="en-US" sz="3200" dirty="0" smtClean="0"/>
              <a:t> numbers we use 2’s complements. </a:t>
            </a:r>
          </a:p>
          <a:p>
            <a:pPr lvl="1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What’s 2’s complement?</a:t>
            </a:r>
          </a:p>
          <a:p>
            <a:pPr lvl="1">
              <a:buNone/>
            </a:pP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 </a:t>
            </a:r>
            <a:r>
              <a:rPr lang="en-US" sz="3200" dirty="0" smtClean="0"/>
              <a:t>In 2’s complement to represent a –</a:t>
            </a:r>
            <a:r>
              <a:rPr lang="en-US" sz="3200" dirty="0" err="1" smtClean="0"/>
              <a:t>ve</a:t>
            </a:r>
            <a:r>
              <a:rPr lang="en-US" sz="3200" dirty="0" smtClean="0"/>
              <a:t> number (say -x) in </a:t>
            </a:r>
            <a:r>
              <a:rPr lang="en-US" sz="3200" dirty="0" smtClean="0">
                <a:latin typeface="Bell MT" pitchFamily="18" charset="0"/>
              </a:rPr>
              <a:t>n</a:t>
            </a:r>
            <a:r>
              <a:rPr lang="en-US" sz="3200" dirty="0" smtClean="0"/>
              <a:t> bits</a:t>
            </a:r>
          </a:p>
          <a:p>
            <a:pPr lvl="1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- Compute 2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 – x. Represent this magnitude as unsigned </a:t>
            </a:r>
            <a:r>
              <a:rPr lang="en-US" sz="3200" dirty="0" err="1" smtClean="0"/>
              <a:t>int</a:t>
            </a:r>
            <a:r>
              <a:rPr lang="en-US" sz="3200" dirty="0" smtClean="0"/>
              <a:t> in n    </a:t>
            </a:r>
          </a:p>
          <a:p>
            <a:pPr lvl="1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bits.</a:t>
            </a:r>
          </a:p>
          <a:p>
            <a:pPr lvl="1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- The range is 0 to – 2</a:t>
            </a:r>
            <a:r>
              <a:rPr lang="en-US" sz="3200" baseline="30000" dirty="0" smtClean="0"/>
              <a:t>15 </a:t>
            </a:r>
            <a:r>
              <a:rPr lang="en-US" sz="3200" dirty="0" smtClean="0"/>
              <a:t>.  </a:t>
            </a:r>
            <a:r>
              <a:rPr lang="en-US" sz="3200" dirty="0" smtClean="0">
                <a:solidFill>
                  <a:srgbClr val="FF0000"/>
                </a:solidFill>
              </a:rPr>
              <a:t>How?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42314" y="64886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Logical Expressions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Formed using </a:t>
            </a:r>
          </a:p>
          <a:p>
            <a:pPr lvl="1"/>
            <a:r>
              <a:rPr lang="en-US" dirty="0" smtClean="0"/>
              <a:t>4 relational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&lt;, &lt;=, &gt;, &gt;= </a:t>
            </a:r>
          </a:p>
          <a:p>
            <a:pPr lvl="1"/>
            <a:r>
              <a:rPr lang="en-US" dirty="0" smtClean="0"/>
              <a:t>2 equality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==, !=</a:t>
            </a:r>
          </a:p>
          <a:p>
            <a:pPr lvl="1"/>
            <a:r>
              <a:rPr lang="en-US" dirty="0" smtClean="0"/>
              <a:t>3 logical connectives: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&amp;&amp;, ||, !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type: 1(true) or 0 (false)</a:t>
            </a:r>
          </a:p>
          <a:p>
            <a:pPr lvl="1"/>
            <a:endParaRPr lang="en-US" baseline="30000" dirty="0" smtClean="0"/>
          </a:p>
          <a:p>
            <a:r>
              <a:rPr lang="en-US" dirty="0" smtClean="0"/>
              <a:t>Some examples are</a:t>
            </a:r>
          </a:p>
          <a:p>
            <a:pPr lvl="1">
              <a:buFontTx/>
              <a:buChar char="-"/>
            </a:pPr>
            <a:r>
              <a:rPr lang="en-US" dirty="0" smtClean="0"/>
              <a:t>If x = 8, y = 3, z = 2  what is the value of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&gt;= 10 &amp;&amp; y &lt; 5 || z ==2 </a:t>
            </a:r>
          </a:p>
          <a:p>
            <a:pPr lvl="1">
              <a:buNone/>
            </a:pPr>
            <a:r>
              <a:rPr lang="en-US" dirty="0" smtClean="0"/>
              <a:t>   </a:t>
            </a:r>
            <a:endParaRPr lang="en-US" baseline="30000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39201" y="6488668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Logical Expressions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Formed using </a:t>
            </a:r>
          </a:p>
          <a:p>
            <a:pPr lvl="1"/>
            <a:r>
              <a:rPr lang="en-US" dirty="0" smtClean="0"/>
              <a:t>4 relational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&lt;, &lt;=, &gt;, &gt;= </a:t>
            </a:r>
          </a:p>
          <a:p>
            <a:pPr lvl="1"/>
            <a:r>
              <a:rPr lang="en-US" dirty="0" smtClean="0"/>
              <a:t>2 equality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==, !=</a:t>
            </a:r>
          </a:p>
          <a:p>
            <a:pPr lvl="1"/>
            <a:r>
              <a:rPr lang="en-US" dirty="0" smtClean="0"/>
              <a:t>3 logical connectives: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&amp;&amp;, ||, !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type: 1(true) or 0 (false)</a:t>
            </a:r>
          </a:p>
          <a:p>
            <a:pPr lvl="1"/>
            <a:endParaRPr lang="en-US" baseline="30000" dirty="0" smtClean="0"/>
          </a:p>
          <a:p>
            <a:r>
              <a:rPr lang="en-US" dirty="0" smtClean="0"/>
              <a:t>Some examples are</a:t>
            </a:r>
          </a:p>
          <a:p>
            <a:pPr lvl="1">
              <a:buFontTx/>
              <a:buChar char="-"/>
            </a:pPr>
            <a:r>
              <a:rPr lang="en-US" dirty="0" smtClean="0"/>
              <a:t>If x = 8, y = 3, z = 2  the value of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x &gt;= 10 &amp;&amp; y &lt; 5 || z ==2 </a:t>
            </a:r>
            <a:r>
              <a:rPr lang="en-US" dirty="0" smtClean="0"/>
              <a:t>is  1.</a:t>
            </a:r>
          </a:p>
          <a:p>
            <a:pPr lvl="1">
              <a:buNone/>
            </a:pPr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Precedence comes into picture. Remember last lecture?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842314" y="64886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Conditional Operator [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?: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conditional expression is of the form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expr1 ? expr2 : expr3</a:t>
            </a:r>
          </a:p>
          <a:p>
            <a:pPr lvl="1">
              <a:buNone/>
            </a:pPr>
            <a:r>
              <a:rPr lang="en-US" dirty="0" smtClean="0"/>
              <a:t>The expressions can recursively be conditional expressions.	</a:t>
            </a:r>
          </a:p>
          <a:p>
            <a:r>
              <a:rPr lang="en-US" dirty="0" smtClean="0"/>
              <a:t>A substitute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if-else</a:t>
            </a:r>
          </a:p>
          <a:p>
            <a:r>
              <a:rPr lang="en-US" dirty="0" smtClean="0"/>
              <a:t>Example 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(a&lt;b)?((a&lt;c)?a:c):((b&lt;c)?b:c)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 smtClean="0">
                <a:solidFill>
                  <a:srgbClr val="FF0000"/>
                </a:solidFill>
                <a:cs typeface="Courier New" pitchFamily="49" charset="0"/>
              </a:rPr>
              <a:t>What does this expression evaluate to?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42314" y="64886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Conditional Operator [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?: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conditional expression is of the form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expr1 ? expr2 : expr3</a:t>
            </a:r>
          </a:p>
          <a:p>
            <a:pPr lvl="1">
              <a:buNone/>
            </a:pPr>
            <a:r>
              <a:rPr lang="en-US" dirty="0" smtClean="0"/>
              <a:t>The expressions can recursively be conditional expressions.	</a:t>
            </a:r>
          </a:p>
          <a:p>
            <a:r>
              <a:rPr lang="en-US" dirty="0" smtClean="0"/>
              <a:t>A substitute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if-else</a:t>
            </a:r>
          </a:p>
          <a:p>
            <a:r>
              <a:rPr lang="en-US" dirty="0" smtClean="0"/>
              <a:t>Example 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(a&lt;b)?((a&lt;c)?a:c):((b&lt;c)?b:c)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This evaluates to min(</a:t>
            </a:r>
            <a:r>
              <a:rPr lang="en-US" dirty="0" err="1" smtClean="0">
                <a:solidFill>
                  <a:srgbClr val="FF0000"/>
                </a:solidFill>
              </a:rPr>
              <a:t>a,b,c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42314" y="64886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if-else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n-lt"/>
                <a:cs typeface="Courier New" pitchFamily="49" charset="0"/>
              </a:rPr>
              <a:t>statement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553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syntax is 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stmt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stmt1 else stmt2</a:t>
            </a:r>
          </a:p>
          <a:p>
            <a:pPr lvl="1">
              <a:buNone/>
            </a:pPr>
            <a:r>
              <a:rPr lang="en-US" dirty="0" smtClean="0"/>
              <a:t>Note that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stmt, stmt1, stmt2</a:t>
            </a:r>
            <a:r>
              <a:rPr lang="en-US" dirty="0" smtClean="0"/>
              <a:t> can either be </a:t>
            </a:r>
            <a:r>
              <a:rPr lang="en-US" dirty="0" smtClean="0">
                <a:solidFill>
                  <a:srgbClr val="FF0000"/>
                </a:solidFill>
              </a:rPr>
              <a:t>simple</a:t>
            </a:r>
            <a:r>
              <a:rPr lang="en-US" dirty="0" smtClean="0"/>
              <a:t> or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compound</a:t>
            </a:r>
            <a:r>
              <a:rPr lang="en-US" dirty="0" smtClean="0"/>
              <a:t> or  </a:t>
            </a:r>
            <a:r>
              <a:rPr lang="en-US" dirty="0" smtClean="0">
                <a:solidFill>
                  <a:srgbClr val="FF0000"/>
                </a:solidFill>
              </a:rPr>
              <a:t>control statements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Simple statement is of the form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 smtClean="0"/>
              <a:t>Compound statement is of the form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{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	   stmt1;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stmt2;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……….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		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stmtn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}</a:t>
            </a:r>
          </a:p>
          <a:p>
            <a:pPr lvl="1"/>
            <a:r>
              <a:rPr lang="en-US" dirty="0" smtClean="0"/>
              <a:t>Control Statement: will be discussed through this lecture.		                                 involves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else,for,switch</a:t>
            </a:r>
            <a:r>
              <a:rPr lang="en-US" dirty="0" smtClean="0"/>
              <a:t>, etc</a:t>
            </a:r>
          </a:p>
          <a:p>
            <a:pPr lvl="1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</a:t>
            </a:r>
            <a:r>
              <a:rPr lang="en-US" sz="2800" dirty="0" err="1" smtClean="0"/>
              <a:t>e.g</a:t>
            </a:r>
            <a:r>
              <a:rPr lang="en-US" sz="2800" dirty="0" smtClean="0"/>
              <a:t>-</a:t>
            </a:r>
            <a:r>
              <a:rPr lang="en-US" dirty="0" smtClean="0"/>
              <a:t> 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stmt1 else stmt2</a:t>
            </a:r>
          </a:p>
          <a:p>
            <a:pPr lvl="1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842314" y="64886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if-else 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some examples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1; y = 10;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if(y &lt; 0) if(y &gt; 0) x = 3;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else x = 5;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(“%d\n”, x);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</a:rPr>
              <a:t>What is the output here?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pl-PL" sz="2000" dirty="0" smtClean="0">
                <a:latin typeface="Courier New" pitchFamily="49" charset="0"/>
                <a:cs typeface="Courier New" pitchFamily="49" charset="0"/>
              </a:rPr>
              <a:t>if(z = y &lt; 0) x = 10;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latin typeface="Courier New" pitchFamily="49" charset="0"/>
                <a:cs typeface="Courier New" pitchFamily="49" charset="0"/>
              </a:rPr>
              <a:t>printf(“%d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%d</a:t>
            </a:r>
            <a:r>
              <a:rPr lang="pl-PL" sz="2000" dirty="0" smtClean="0">
                <a:latin typeface="Courier New" pitchFamily="49" charset="0"/>
                <a:cs typeface="Courier New" pitchFamily="49" charset="0"/>
              </a:rPr>
              <a:t>\n”, x, z);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cs typeface="Courier New" pitchFamily="49" charset="0"/>
              </a:rPr>
              <a:t>       What is the output here?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42314" y="64886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</TotalTime>
  <Words>1324</Words>
  <Application>Microsoft Office PowerPoint</Application>
  <PresentationFormat>On-screen Show (4:3)</PresentationFormat>
  <Paragraphs>339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                                           </vt:lpstr>
      <vt:lpstr>Recap</vt:lpstr>
      <vt:lpstr>Recap </vt:lpstr>
      <vt:lpstr>Logical Expressions</vt:lpstr>
      <vt:lpstr>Logical Expressions</vt:lpstr>
      <vt:lpstr>Conditional Operator [ ?: ]</vt:lpstr>
      <vt:lpstr>Conditional Operator [ ?: ]</vt:lpstr>
      <vt:lpstr>if-else statement</vt:lpstr>
      <vt:lpstr>if-else : some examples</vt:lpstr>
      <vt:lpstr>if-else : some examples</vt:lpstr>
      <vt:lpstr>While and do-while</vt:lpstr>
      <vt:lpstr>While and do-while</vt:lpstr>
      <vt:lpstr>for statement</vt:lpstr>
      <vt:lpstr>for statement</vt:lpstr>
      <vt:lpstr>for statement: some examples</vt:lpstr>
      <vt:lpstr>for statement: some examples</vt:lpstr>
      <vt:lpstr>switch statement</vt:lpstr>
      <vt:lpstr>switch statement: example</vt:lpstr>
      <vt:lpstr>Power of break</vt:lpstr>
      <vt:lpstr>break statement: Example</vt:lpstr>
      <vt:lpstr>continue statement</vt:lpstr>
      <vt:lpstr>goto statement</vt:lpstr>
      <vt:lpstr>                                  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</dc:title>
  <dc:creator/>
  <cp:lastModifiedBy>Ashish</cp:lastModifiedBy>
  <cp:revision>182</cp:revision>
  <dcterms:created xsi:type="dcterms:W3CDTF">2006-08-16T00:00:00Z</dcterms:created>
  <dcterms:modified xsi:type="dcterms:W3CDTF">2008-09-02T12:48:13Z</dcterms:modified>
</cp:coreProperties>
</file>