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CF2C"/>
    <a:srgbClr val="EEEA32"/>
    <a:srgbClr val="EAD0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3945" autoAdjust="0"/>
  </p:normalViewPr>
  <p:slideViewPr>
    <p:cSldViewPr>
      <p:cViewPr>
        <p:scale>
          <a:sx n="50" d="100"/>
          <a:sy n="50" d="100"/>
        </p:scale>
        <p:origin x="-3372" y="150"/>
      </p:cViewPr>
      <p:guideLst>
        <p:guide orient="horz" pos="10368"/>
        <p:guide pos="13824"/>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6FE0D5-4EAB-4057-8B58-3F64017D7CB1}" type="datetimeFigureOut">
              <a:rPr lang="en-US" smtClean="0"/>
              <a:t>10/12/2021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9A71A2-E9FD-4A01-89C6-34544E5E4C36}" type="slidenum">
              <a:rPr lang="en-US" smtClean="0"/>
              <a:t>‹#›</a:t>
            </a:fld>
            <a:endParaRPr lang="en-US"/>
          </a:p>
        </p:txBody>
      </p:sp>
    </p:spTree>
    <p:extLst>
      <p:ext uri="{BB962C8B-B14F-4D97-AF65-F5344CB8AC3E}">
        <p14:creationId xmlns:p14="http://schemas.microsoft.com/office/powerpoint/2010/main" val="63587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Engineering</a:t>
            </a:r>
            <a:r>
              <a:rPr lang="en-US" baseline="0" dirty="0"/>
              <a:t> department logo</a:t>
            </a:r>
            <a:endParaRPr lang="en-US" dirty="0"/>
          </a:p>
        </p:txBody>
      </p:sp>
      <p:sp>
        <p:nvSpPr>
          <p:cNvPr id="4" name="Slide Number Placeholder 3"/>
          <p:cNvSpPr>
            <a:spLocks noGrp="1"/>
          </p:cNvSpPr>
          <p:nvPr>
            <p:ph type="sldNum" sz="quarter" idx="10"/>
          </p:nvPr>
        </p:nvSpPr>
        <p:spPr/>
        <p:txBody>
          <a:bodyPr/>
          <a:lstStyle/>
          <a:p>
            <a:fld id="{049A71A2-E9FD-4A01-89C6-34544E5E4C36}" type="slidenum">
              <a:rPr lang="en-US" smtClean="0"/>
              <a:t>1</a:t>
            </a:fld>
            <a:endParaRPr lang="en-US"/>
          </a:p>
        </p:txBody>
      </p:sp>
    </p:spTree>
    <p:extLst>
      <p:ext uri="{BB962C8B-B14F-4D97-AF65-F5344CB8AC3E}">
        <p14:creationId xmlns:p14="http://schemas.microsoft.com/office/powerpoint/2010/main" val="3876027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D3C58CB-265E-4D56-91DA-120368EFE5FD}"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4E810-CCB6-4611-B53C-70BFC6F25CB4}" type="slidenum">
              <a:rPr lang="en-US" smtClean="0"/>
              <a:t>‹#›</a:t>
            </a:fld>
            <a:endParaRPr lang="en-US"/>
          </a:p>
        </p:txBody>
      </p:sp>
    </p:spTree>
    <p:extLst>
      <p:ext uri="{BB962C8B-B14F-4D97-AF65-F5344CB8AC3E}">
        <p14:creationId xmlns:p14="http://schemas.microsoft.com/office/powerpoint/2010/main" val="4294762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3C58CB-265E-4D56-91DA-120368EFE5FD}"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4E810-CCB6-4611-B53C-70BFC6F25CB4}" type="slidenum">
              <a:rPr lang="en-US" smtClean="0"/>
              <a:t>‹#›</a:t>
            </a:fld>
            <a:endParaRPr lang="en-US"/>
          </a:p>
        </p:txBody>
      </p:sp>
    </p:spTree>
    <p:extLst>
      <p:ext uri="{BB962C8B-B14F-4D97-AF65-F5344CB8AC3E}">
        <p14:creationId xmlns:p14="http://schemas.microsoft.com/office/powerpoint/2010/main" val="4179975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3C58CB-265E-4D56-91DA-120368EFE5FD}"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4E810-CCB6-4611-B53C-70BFC6F25CB4}" type="slidenum">
              <a:rPr lang="en-US" smtClean="0"/>
              <a:t>‹#›</a:t>
            </a:fld>
            <a:endParaRPr lang="en-US"/>
          </a:p>
        </p:txBody>
      </p:sp>
    </p:spTree>
    <p:extLst>
      <p:ext uri="{BB962C8B-B14F-4D97-AF65-F5344CB8AC3E}">
        <p14:creationId xmlns:p14="http://schemas.microsoft.com/office/powerpoint/2010/main" val="1055103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3C58CB-265E-4D56-91DA-120368EFE5FD}"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4E810-CCB6-4611-B53C-70BFC6F25CB4}" type="slidenum">
              <a:rPr lang="en-US" smtClean="0"/>
              <a:t>‹#›</a:t>
            </a:fld>
            <a:endParaRPr lang="en-US"/>
          </a:p>
        </p:txBody>
      </p:sp>
    </p:spTree>
    <p:extLst>
      <p:ext uri="{BB962C8B-B14F-4D97-AF65-F5344CB8AC3E}">
        <p14:creationId xmlns:p14="http://schemas.microsoft.com/office/powerpoint/2010/main" val="1620492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3C58CB-265E-4D56-91DA-120368EFE5FD}"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54E810-CCB6-4611-B53C-70BFC6F25CB4}" type="slidenum">
              <a:rPr lang="en-US" smtClean="0"/>
              <a:t>‹#›</a:t>
            </a:fld>
            <a:endParaRPr lang="en-US"/>
          </a:p>
        </p:txBody>
      </p:sp>
    </p:spTree>
    <p:extLst>
      <p:ext uri="{BB962C8B-B14F-4D97-AF65-F5344CB8AC3E}">
        <p14:creationId xmlns:p14="http://schemas.microsoft.com/office/powerpoint/2010/main" val="481857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3C58CB-265E-4D56-91DA-120368EFE5FD}"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54E810-CCB6-4611-B53C-70BFC6F25CB4}" type="slidenum">
              <a:rPr lang="en-US" smtClean="0"/>
              <a:t>‹#›</a:t>
            </a:fld>
            <a:endParaRPr lang="en-US"/>
          </a:p>
        </p:txBody>
      </p:sp>
    </p:spTree>
    <p:extLst>
      <p:ext uri="{BB962C8B-B14F-4D97-AF65-F5344CB8AC3E}">
        <p14:creationId xmlns:p14="http://schemas.microsoft.com/office/powerpoint/2010/main" val="4093073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3C58CB-265E-4D56-91DA-120368EFE5FD}" type="datetimeFigureOut">
              <a:rPr lang="en-US" smtClean="0"/>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54E810-CCB6-4611-B53C-70BFC6F25CB4}" type="slidenum">
              <a:rPr lang="en-US" smtClean="0"/>
              <a:t>‹#›</a:t>
            </a:fld>
            <a:endParaRPr lang="en-US"/>
          </a:p>
        </p:txBody>
      </p:sp>
    </p:spTree>
    <p:extLst>
      <p:ext uri="{BB962C8B-B14F-4D97-AF65-F5344CB8AC3E}">
        <p14:creationId xmlns:p14="http://schemas.microsoft.com/office/powerpoint/2010/main" val="1776298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3C58CB-265E-4D56-91DA-120368EFE5FD}"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54E810-CCB6-4611-B53C-70BFC6F25CB4}" type="slidenum">
              <a:rPr lang="en-US" smtClean="0"/>
              <a:t>‹#›</a:t>
            </a:fld>
            <a:endParaRPr lang="en-US"/>
          </a:p>
        </p:txBody>
      </p:sp>
    </p:spTree>
    <p:extLst>
      <p:ext uri="{BB962C8B-B14F-4D97-AF65-F5344CB8AC3E}">
        <p14:creationId xmlns:p14="http://schemas.microsoft.com/office/powerpoint/2010/main" val="323012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3C58CB-265E-4D56-91DA-120368EFE5FD}" type="datetimeFigureOut">
              <a:rPr lang="en-US" smtClean="0"/>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54E810-CCB6-4611-B53C-70BFC6F25CB4}" type="slidenum">
              <a:rPr lang="en-US" smtClean="0"/>
              <a:t>‹#›</a:t>
            </a:fld>
            <a:endParaRPr lang="en-US"/>
          </a:p>
        </p:txBody>
      </p:sp>
    </p:spTree>
    <p:extLst>
      <p:ext uri="{BB962C8B-B14F-4D97-AF65-F5344CB8AC3E}">
        <p14:creationId xmlns:p14="http://schemas.microsoft.com/office/powerpoint/2010/main" val="1231213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D3C58CB-265E-4D56-91DA-120368EFE5FD}"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54E810-CCB6-4611-B53C-70BFC6F25CB4}" type="slidenum">
              <a:rPr lang="en-US" smtClean="0"/>
              <a:t>‹#›</a:t>
            </a:fld>
            <a:endParaRPr lang="en-US"/>
          </a:p>
        </p:txBody>
      </p:sp>
    </p:spTree>
    <p:extLst>
      <p:ext uri="{BB962C8B-B14F-4D97-AF65-F5344CB8AC3E}">
        <p14:creationId xmlns:p14="http://schemas.microsoft.com/office/powerpoint/2010/main" val="1507343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0D3C58CB-265E-4D56-91DA-120368EFE5FD}"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54E810-CCB6-4611-B53C-70BFC6F25CB4}" type="slidenum">
              <a:rPr lang="en-US" smtClean="0"/>
              <a:t>‹#›</a:t>
            </a:fld>
            <a:endParaRPr lang="en-US"/>
          </a:p>
        </p:txBody>
      </p:sp>
    </p:spTree>
    <p:extLst>
      <p:ext uri="{BB962C8B-B14F-4D97-AF65-F5344CB8AC3E}">
        <p14:creationId xmlns:p14="http://schemas.microsoft.com/office/powerpoint/2010/main" val="447524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0D3C58CB-265E-4D56-91DA-120368EFE5FD}" type="datetimeFigureOut">
              <a:rPr lang="en-US" smtClean="0"/>
              <a:t>10/12/2021</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5454E810-CCB6-4611-B53C-70BFC6F25CB4}" type="slidenum">
              <a:rPr lang="en-US" smtClean="0"/>
              <a:t>‹#›</a:t>
            </a:fld>
            <a:endParaRPr lang="en-US"/>
          </a:p>
        </p:txBody>
      </p:sp>
    </p:spTree>
    <p:extLst>
      <p:ext uri="{BB962C8B-B14F-4D97-AF65-F5344CB8AC3E}">
        <p14:creationId xmlns:p14="http://schemas.microsoft.com/office/powerpoint/2010/main" val="1386648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youtube.com/watch?v=gAEulvRS1mI" TargetMode="External"/><Relationship Id="rId13" Type="http://schemas.openxmlformats.org/officeDocument/2006/relationships/image" Target="../media/image5.png"/><Relationship Id="rId18" Type="http://schemas.openxmlformats.org/officeDocument/2006/relationships/image" Target="../media/image10.png"/><Relationship Id="rId26" Type="http://schemas.openxmlformats.org/officeDocument/2006/relationships/image" Target="../media/image16.png"/><Relationship Id="rId3" Type="http://schemas.openxmlformats.org/officeDocument/2006/relationships/hyperlink" Target="mailto:james.masi@maine.edu" TargetMode="External"/><Relationship Id="rId21" Type="http://schemas.microsoft.com/office/2007/relationships/hdphoto" Target="../media/hdphoto2.wdp"/><Relationship Id="rId7" Type="http://schemas.openxmlformats.org/officeDocument/2006/relationships/hyperlink" Target="https://sci-hub.se/https:/ieeexplore.ieee.org/document/8636691" TargetMode="External"/><Relationship Id="rId12" Type="http://schemas.openxmlformats.org/officeDocument/2006/relationships/image" Target="../media/image4.png"/><Relationship Id="rId17" Type="http://schemas.openxmlformats.org/officeDocument/2006/relationships/image" Target="../media/image9.png"/><Relationship Id="rId25"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8.jpeg"/><Relationship Id="rId20"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hyperlink" Target="https://news.yale.edu/2021/02/01/study-shows-consequences-arsenic-tainted-well-water-across-bangladesh" TargetMode="External"/><Relationship Id="rId11" Type="http://schemas.openxmlformats.org/officeDocument/2006/relationships/image" Target="../media/image3.png"/><Relationship Id="rId24" Type="http://schemas.openxmlformats.org/officeDocument/2006/relationships/image" Target="../media/image14.png"/><Relationship Id="rId5" Type="http://schemas.openxmlformats.org/officeDocument/2006/relationships/hyperlink" Target="https://www.who.int/news-room/fact-sheets/detail/arsenic" TargetMode="External"/><Relationship Id="rId15" Type="http://schemas.openxmlformats.org/officeDocument/2006/relationships/image" Target="../media/image7.jpeg"/><Relationship Id="rId23" Type="http://schemas.openxmlformats.org/officeDocument/2006/relationships/image" Target="../media/image13.png"/><Relationship Id="rId10" Type="http://schemas.openxmlformats.org/officeDocument/2006/relationships/image" Target="../media/image2.png"/><Relationship Id="rId19" Type="http://schemas.microsoft.com/office/2007/relationships/hdphoto" Target="../media/hdphoto1.wdp"/><Relationship Id="rId4" Type="http://schemas.openxmlformats.org/officeDocument/2006/relationships/image" Target="../media/image1.png"/><Relationship Id="rId9" Type="http://schemas.openxmlformats.org/officeDocument/2006/relationships/hyperlink" Target="https://www.sciencedirect.com/science/article/abs/pii/S0304389412002592#fig0005" TargetMode="External"/><Relationship Id="rId14" Type="http://schemas.openxmlformats.org/officeDocument/2006/relationships/image" Target="../media/image6.jpeg"/><Relationship Id="rId22"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5700" y="-27250"/>
            <a:ext cx="35204400" cy="3046988"/>
          </a:xfrm>
          <a:prstGeom prst="rect">
            <a:avLst/>
          </a:prstGeom>
          <a:noFill/>
        </p:spPr>
        <p:txBody>
          <a:bodyPr wrap="square" rtlCol="0">
            <a:spAutoFit/>
          </a:bodyPr>
          <a:lstStyle/>
          <a:p>
            <a:pPr marL="457200" marR="457200" algn="ctr">
              <a:spcBef>
                <a:spcPts val="0"/>
              </a:spcBef>
              <a:spcAft>
                <a:spcPts val="0"/>
              </a:spcAft>
            </a:pPr>
            <a:r>
              <a:rPr lang="en-US" sz="9600" dirty="0">
                <a:effectLst/>
                <a:latin typeface="Times New Roman" panose="02020603050405020304" pitchFamily="18" charset="0"/>
                <a:ea typeface="Times New Roman" panose="02020603050405020304" pitchFamily="18" charset="0"/>
              </a:rPr>
              <a:t>Laboratory exercises in arsenic remediation for engineering and environmental science</a:t>
            </a:r>
            <a:r>
              <a:rPr lang="en-US" sz="9600" dirty="0"/>
              <a:t>s</a:t>
            </a:r>
          </a:p>
        </p:txBody>
      </p:sp>
      <p:sp>
        <p:nvSpPr>
          <p:cNvPr id="5" name="TextBox 4"/>
          <p:cNvSpPr txBox="1"/>
          <p:nvPr/>
        </p:nvSpPr>
        <p:spPr>
          <a:xfrm>
            <a:off x="19050" y="2975026"/>
            <a:ext cx="39828386" cy="1415772"/>
          </a:xfrm>
          <a:prstGeom prst="rect">
            <a:avLst/>
          </a:prstGeom>
          <a:noFill/>
        </p:spPr>
        <p:txBody>
          <a:bodyPr wrap="square" rtlCol="0">
            <a:spAutoFit/>
          </a:bodyPr>
          <a:lstStyle/>
          <a:p>
            <a:pPr marL="457200" marR="457200" algn="ctr">
              <a:spcBef>
                <a:spcPts val="0"/>
              </a:spcBef>
              <a:spcAft>
                <a:spcPts val="0"/>
              </a:spcAft>
            </a:pPr>
            <a:r>
              <a:rPr lang="en-US" sz="4000" dirty="0">
                <a:effectLst/>
                <a:latin typeface="Times New Roman" panose="02020603050405020304" pitchFamily="18" charset="0"/>
                <a:ea typeface="Times New Roman" panose="02020603050405020304" pitchFamily="18" charset="0"/>
              </a:rPr>
              <a:t>Linh </a:t>
            </a:r>
            <a:r>
              <a:rPr lang="en-US" sz="4000" dirty="0" err="1">
                <a:effectLst/>
                <a:latin typeface="Times New Roman" panose="02020603050405020304" pitchFamily="18" charset="0"/>
                <a:ea typeface="Times New Roman" panose="02020603050405020304" pitchFamily="18" charset="0"/>
              </a:rPr>
              <a:t>Nguyen</a:t>
            </a:r>
            <a:r>
              <a:rPr lang="en-US" sz="4000" baseline="30000" dirty="0" err="1">
                <a:effectLst/>
                <a:latin typeface="Times New Roman" panose="02020603050405020304" pitchFamily="18" charset="0"/>
                <a:ea typeface="Times New Roman" panose="02020603050405020304" pitchFamily="18" charset="0"/>
              </a:rPr>
              <a:t>a</a:t>
            </a:r>
            <a:r>
              <a:rPr lang="en-US" sz="4000" dirty="0">
                <a:effectLst/>
                <a:latin typeface="Times New Roman" panose="02020603050405020304" pitchFamily="18" charset="0"/>
                <a:ea typeface="Times New Roman" panose="02020603050405020304" pitchFamily="18" charset="0"/>
              </a:rPr>
              <a:t>, James </a:t>
            </a:r>
            <a:r>
              <a:rPr lang="en-US" sz="4000" dirty="0" err="1">
                <a:effectLst/>
                <a:latin typeface="Times New Roman" panose="02020603050405020304" pitchFamily="18" charset="0"/>
                <a:ea typeface="Times New Roman" panose="02020603050405020304" pitchFamily="18" charset="0"/>
              </a:rPr>
              <a:t>Masi</a:t>
            </a:r>
            <a:r>
              <a:rPr lang="en-US" sz="4000" baseline="30000" dirty="0" err="1">
                <a:effectLst/>
                <a:latin typeface="Times New Roman" panose="02020603050405020304" pitchFamily="18" charset="0"/>
                <a:ea typeface="Times New Roman" panose="02020603050405020304" pitchFamily="18" charset="0"/>
              </a:rPr>
              <a:t>b</a:t>
            </a:r>
            <a:r>
              <a:rPr lang="en-US" sz="4000" dirty="0">
                <a:effectLst/>
                <a:latin typeface="Times New Roman" panose="02020603050405020304" pitchFamily="18" charset="0"/>
                <a:ea typeface="Times New Roman" panose="02020603050405020304" pitchFamily="18" charset="0"/>
              </a:rPr>
              <a:t>,</a:t>
            </a:r>
            <a:r>
              <a:rPr lang="en-US" sz="4000" baseline="30000" dirty="0">
                <a:effectLst/>
                <a:latin typeface="Times New Roman" panose="02020603050405020304" pitchFamily="18" charset="0"/>
                <a:ea typeface="Times New Roman" panose="02020603050405020304" pitchFamily="18" charset="0"/>
              </a:rPr>
              <a:t> a</a:t>
            </a:r>
            <a:r>
              <a:rPr lang="en-US" sz="4000" dirty="0">
                <a:effectLst/>
                <a:latin typeface="Times New Roman" panose="02020603050405020304" pitchFamily="18" charset="0"/>
                <a:ea typeface="Times New Roman" panose="02020603050405020304" pitchFamily="18" charset="0"/>
              </a:rPr>
              <a:t> Former student, Deering H.S. (Now MIT Engineering), </a:t>
            </a:r>
            <a:r>
              <a:rPr lang="en-US" sz="4000" baseline="30000" dirty="0" err="1">
                <a:effectLst/>
                <a:latin typeface="Times New Roman" panose="02020603050405020304" pitchFamily="18" charset="0"/>
                <a:ea typeface="Times New Roman" panose="02020603050405020304" pitchFamily="18" charset="0"/>
              </a:rPr>
              <a:t>b</a:t>
            </a:r>
            <a:r>
              <a:rPr lang="en-US" sz="4000" dirty="0" err="1">
                <a:effectLst/>
                <a:latin typeface="Times New Roman" panose="02020603050405020304" pitchFamily="18" charset="0"/>
                <a:ea typeface="Times New Roman" panose="02020603050405020304" pitchFamily="18" charset="0"/>
              </a:rPr>
              <a:t>Depts</a:t>
            </a:r>
            <a:r>
              <a:rPr lang="en-US" sz="4000" dirty="0">
                <a:effectLst/>
                <a:latin typeface="Times New Roman" panose="02020603050405020304" pitchFamily="18" charset="0"/>
                <a:ea typeface="Times New Roman" panose="02020603050405020304" pitchFamily="18" charset="0"/>
              </a:rPr>
              <a:t>. of Engineering &amp; Env. Sci., University of Southern Maine, Gorham, ME 04038</a:t>
            </a:r>
          </a:p>
          <a:p>
            <a:pPr marL="457200" marR="457200" algn="ctr">
              <a:spcAft>
                <a:spcPts val="1200"/>
              </a:spcAft>
            </a:pPr>
            <a:r>
              <a:rPr lang="en-US" sz="1800" i="1" dirty="0">
                <a:effectLst/>
                <a:latin typeface="Times New Roman" panose="02020603050405020304" pitchFamily="18" charset="0"/>
                <a:ea typeface="Times New Roman" panose="02020603050405020304" pitchFamily="18" charset="0"/>
              </a:rPr>
              <a:t>2021 ASEE NE Conference, October 21-22.  Worcester Polytechnic Institute, Worcester, MA </a:t>
            </a:r>
          </a:p>
          <a:p>
            <a:pPr marL="457200" marR="457200" algn="ctr">
              <a:spcAft>
                <a:spcPts val="1200"/>
              </a:spcAft>
            </a:pPr>
            <a:r>
              <a:rPr lang="en-US" sz="1800" i="1" dirty="0">
                <a:solidFill>
                  <a:srgbClr val="FF0000"/>
                </a:solidFill>
                <a:effectLst/>
                <a:latin typeface="Times New Roman" panose="02020603050405020304" pitchFamily="18" charset="0"/>
                <a:ea typeface="Times New Roman" panose="02020603050405020304" pitchFamily="18" charset="0"/>
              </a:rPr>
              <a:t>(Work in Progress) </a:t>
            </a:r>
          </a:p>
        </p:txBody>
      </p:sp>
      <p:sp>
        <p:nvSpPr>
          <p:cNvPr id="9" name="TextBox 8"/>
          <p:cNvSpPr txBox="1"/>
          <p:nvPr/>
        </p:nvSpPr>
        <p:spPr>
          <a:xfrm>
            <a:off x="454239" y="3915930"/>
            <a:ext cx="13057391" cy="10286999"/>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Abstract/Objectives- </a:t>
            </a:r>
            <a:endParaRPr lang="en-US" sz="3200" dirty="0">
              <a:latin typeface="Times New Roman" panose="02020603050405020304" pitchFamily="18" charset="0"/>
              <a:cs typeface="Times New Roman" panose="02020603050405020304" pitchFamily="18" charset="0"/>
            </a:endParaRPr>
          </a:p>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 scarcity of clean water hinders the public health and economic productivity of communities around the world. The quality of water sources is threatened by harmful pollutants, of which, arsenic contamination acts as the most significant concern (WHO, 2019). Although arsenic naturally occurs within water, historical and current industrial use of arsenic have further contributed to widespread soil and groundwater contamination, which exacerbates issues of improper sanitation and safety in drinking water globally. Moreover, prolonged arsenic exposure can lead to acute public health concerns, such as skin damage, circulation problems, and eventually even cancer. Due to the costly price of remediation treatments, arsenic contamination disproportionately threatens the health and equality for marginalized communities who have limited resources. Thus, the rationale of this research is to find a cost-efficient and effective sorbent that can remove arsenic from water to meet the lower-level arsenic drinking water standards, ensuring both an affordable and equitable alternative to commercialized sequestration of arsenic from water. Recent studies have shown that carbon nanotube (CNT) technology has been successful in water remediation methods due to their inertness, porous structure, and affinity for pollutants; however, an added support can be advantageous as it enhances immobilization and high surface area. The main sorbent medium is calcium alginate bead composites embedded with carbon nanotubes. Modifications of the sorbent bead composite include impregnating previously tested adsorption materials such as various metal oxides (Iron Oxide and Titanium Oxide) in order to increase the arsenic binding spots. The sorbents are deployed through an inexpensive column filtration system that enables arsenic adsorption from a local polluted water source in order to stimulate real world operations of the tested treatment system. The feasibility of the studied technologies depends heavily on site-specific factors and final treatment, thus remedy decisions require further analysis, expertise, and possibly treatability studies. CNT fabrication methods, sorbent incorporation, analysis methods, and analyses before and after filtration are presented.  The body of the poster will describe the research as a series of laboratory exercises.</a:t>
            </a:r>
          </a:p>
          <a:p>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Corresponding Author: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hlinkClick r:id="rId3"/>
              </a:rPr>
              <a:t>james.masi@maine.edu</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a:t>
            </a:r>
          </a:p>
        </p:txBody>
      </p:sp>
      <p:sp>
        <p:nvSpPr>
          <p:cNvPr id="25" name="AutoShape 2" descr="https://www.courses.maine.edu/bbcswebdav/pid-2282368-dt-content-rid-13091927_1/orgs/ORG_P-ESC_101/Logo_Printing_Proof.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4"/>
          <a:stretch>
            <a:fillRect/>
          </a:stretch>
        </p:blipFill>
        <p:spPr>
          <a:xfrm>
            <a:off x="39828386" y="838199"/>
            <a:ext cx="3194901" cy="3062535"/>
          </a:xfrm>
          <a:prstGeom prst="rect">
            <a:avLst/>
          </a:prstGeom>
        </p:spPr>
      </p:pic>
      <p:sp>
        <p:nvSpPr>
          <p:cNvPr id="54" name="TextBox 53">
            <a:extLst>
              <a:ext uri="{FF2B5EF4-FFF2-40B4-BE49-F238E27FC236}">
                <a16:creationId xmlns:a16="http://schemas.microsoft.com/office/drawing/2014/main" id="{C93E3EEA-5B44-45AC-9119-8631ABAB8FEA}"/>
              </a:ext>
            </a:extLst>
          </p:cNvPr>
          <p:cNvSpPr txBox="1"/>
          <p:nvPr/>
        </p:nvSpPr>
        <p:spPr>
          <a:xfrm>
            <a:off x="363711" y="14020800"/>
            <a:ext cx="13001654" cy="5262979"/>
          </a:xfrm>
          <a:prstGeom prst="rect">
            <a:avLst/>
          </a:prstGeom>
          <a:noFill/>
        </p:spPr>
        <p:txBody>
          <a:bodyPr wrap="square">
            <a:spAutoFit/>
          </a:bodyPr>
          <a:lstStyle/>
          <a:p>
            <a:pPr marL="0" marR="0" algn="ctr">
              <a:spcBef>
                <a:spcPts val="0"/>
              </a:spcBef>
              <a:spcAft>
                <a:spcPts val="0"/>
              </a:spcAft>
            </a:pPr>
            <a:r>
              <a:rPr lang="en-US" sz="2400" b="1" dirty="0">
                <a:effectLst/>
                <a:latin typeface="Times New Roman" panose="02020603050405020304" pitchFamily="18" charset="0"/>
                <a:ea typeface="Times New Roman" panose="02020603050405020304" pitchFamily="18" charset="0"/>
              </a:rPr>
              <a:t>Background/Arsenic Removal and Treatment</a:t>
            </a:r>
            <a:endParaRPr lang="en-US" sz="2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dirty="0">
                <a:solidFill>
                  <a:srgbClr val="000000"/>
                </a:solidFill>
                <a:effectLst/>
                <a:latin typeface="Times New Roman" panose="02020603050405020304" pitchFamily="18" charset="0"/>
                <a:ea typeface="Times New Roman" panose="02020603050405020304" pitchFamily="18" charset="0"/>
              </a:rPr>
              <a:t> In areas where the drinking water contains unsafe levels of arsenic, the immediate concern is finding a safe source of drinking water. There are two main options: Finding a new safe source or removing arsenic from the contaminated source. If an arsenic safe water source cannot be established, the short-term goal is to reduce arsenic levels. There are several methods available for removal of arsenic from water. [6] The following important methods are listed below:</a:t>
            </a:r>
            <a:endParaRPr lang="en-US" sz="24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SzPts val="1000"/>
              <a:buFont typeface="Symbol" panose="05050102010706020507" pitchFamily="18" charset="2"/>
              <a:buChar char=""/>
              <a:tabLst>
                <a:tab pos="355600" algn="l"/>
                <a:tab pos="4572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b="1" dirty="0">
                <a:solidFill>
                  <a:srgbClr val="000000"/>
                </a:solidFill>
                <a:effectLst/>
                <a:latin typeface="Times New Roman" panose="02020603050405020304" pitchFamily="18" charset="0"/>
                <a:ea typeface="Times New Roman" panose="02020603050405020304" pitchFamily="18" charset="0"/>
              </a:rPr>
              <a:t>Oxidation</a:t>
            </a:r>
            <a:endParaRPr lang="en-US" sz="24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SzPts val="1000"/>
              <a:buFont typeface="Symbol" panose="05050102010706020507" pitchFamily="18" charset="2"/>
              <a:buChar char=""/>
              <a:tabLst>
                <a:tab pos="355600" algn="l"/>
                <a:tab pos="4572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b="1" dirty="0">
                <a:solidFill>
                  <a:srgbClr val="000000"/>
                </a:solidFill>
                <a:effectLst/>
                <a:latin typeface="Times New Roman" panose="02020603050405020304" pitchFamily="18" charset="0"/>
                <a:ea typeface="Times New Roman" panose="02020603050405020304" pitchFamily="18" charset="0"/>
              </a:rPr>
              <a:t>Coagulation</a:t>
            </a:r>
            <a:r>
              <a:rPr lang="en-US" sz="2400" dirty="0">
                <a:solidFill>
                  <a:srgbClr val="000000"/>
                </a:solidFill>
                <a:effectLst/>
                <a:latin typeface="Times New Roman" panose="02020603050405020304" pitchFamily="18" charset="0"/>
                <a:ea typeface="Times New Roman" panose="02020603050405020304" pitchFamily="18" charset="0"/>
              </a:rPr>
              <a:t>, precipitation and filtration</a:t>
            </a:r>
            <a:endParaRPr lang="en-US" sz="24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SzPts val="1000"/>
              <a:buFont typeface="Symbol" panose="05050102010706020507" pitchFamily="18" charset="2"/>
              <a:buChar char=""/>
              <a:tabLst>
                <a:tab pos="355600" algn="l"/>
                <a:tab pos="4572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b="1" dirty="0">
                <a:solidFill>
                  <a:srgbClr val="000000"/>
                </a:solidFill>
                <a:effectLst/>
                <a:latin typeface="Times New Roman" panose="02020603050405020304" pitchFamily="18" charset="0"/>
                <a:ea typeface="Times New Roman" panose="02020603050405020304" pitchFamily="18" charset="0"/>
              </a:rPr>
              <a:t>Adsorption</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sorptive</a:t>
            </a:r>
            <a:r>
              <a:rPr lang="en-US" sz="2400" dirty="0">
                <a:solidFill>
                  <a:srgbClr val="000000"/>
                </a:solidFill>
                <a:effectLst/>
                <a:latin typeface="Times New Roman" panose="02020603050405020304" pitchFamily="18" charset="0"/>
                <a:ea typeface="Times New Roman" panose="02020603050405020304" pitchFamily="18" charset="0"/>
              </a:rPr>
              <a:t> filtration)</a:t>
            </a:r>
            <a:endParaRPr lang="en-US" sz="24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SzPts val="1000"/>
              <a:buFont typeface="Symbol" panose="05050102010706020507" pitchFamily="18" charset="2"/>
              <a:buChar char=""/>
              <a:tabLst>
                <a:tab pos="355600" algn="l"/>
                <a:tab pos="4572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b="1" dirty="0">
                <a:solidFill>
                  <a:srgbClr val="000000"/>
                </a:solidFill>
                <a:effectLst/>
                <a:latin typeface="Times New Roman" panose="02020603050405020304" pitchFamily="18" charset="0"/>
                <a:ea typeface="Times New Roman" panose="02020603050405020304" pitchFamily="18" charset="0"/>
              </a:rPr>
              <a:t>Ion exchange</a:t>
            </a:r>
            <a:endParaRPr lang="en-US" sz="2400" dirty="0">
              <a:effectLst/>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SzPts val="1000"/>
              <a:buFont typeface="Symbol" panose="05050102010706020507" pitchFamily="18" charset="2"/>
              <a:buChar char=""/>
              <a:tabLst>
                <a:tab pos="355600" algn="l"/>
                <a:tab pos="4572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b="1" dirty="0">
                <a:solidFill>
                  <a:srgbClr val="000000"/>
                </a:solidFill>
                <a:effectLst/>
                <a:latin typeface="Times New Roman" panose="02020603050405020304" pitchFamily="18" charset="0"/>
                <a:ea typeface="Times New Roman" panose="02020603050405020304" pitchFamily="18" charset="0"/>
              </a:rPr>
              <a:t>Membrane</a:t>
            </a:r>
            <a:r>
              <a:rPr lang="en-US" sz="2400" dirty="0">
                <a:solidFill>
                  <a:srgbClr val="000000"/>
                </a:solidFill>
                <a:effectLst/>
                <a:latin typeface="Times New Roman" panose="02020603050405020304" pitchFamily="18" charset="0"/>
                <a:ea typeface="Times New Roman" panose="02020603050405020304" pitchFamily="18" charset="0"/>
              </a:rPr>
              <a:t> techniques</a:t>
            </a:r>
            <a:endParaRPr lang="en-US" sz="2400" dirty="0">
              <a:effectLst/>
              <a:latin typeface="Times New Roman" panose="02020603050405020304" pitchFamily="18" charset="0"/>
              <a:ea typeface="Times New Roman" panose="02020603050405020304" pitchFamily="18" charset="0"/>
            </a:endParaRPr>
          </a:p>
          <a:p>
            <a:pPr marL="57150" marR="0" algn="just">
              <a:spcBef>
                <a:spcPts val="0"/>
              </a:spcBef>
              <a:spcAft>
                <a:spcPts val="0"/>
              </a:spcAft>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2400" dirty="0">
                <a:solidFill>
                  <a:srgbClr val="000000"/>
                </a:solidFill>
                <a:effectLst/>
                <a:latin typeface="Times New Roman" panose="02020603050405020304" pitchFamily="18" charset="0"/>
                <a:ea typeface="Times New Roman" panose="02020603050405020304" pitchFamily="18" charset="0"/>
              </a:rPr>
              <a:t>Since the purpose of this study was to choose a relatively simple, safe, and potentially inexpensive method to remove and treat arsenic contaminated water, the Adsorption and hybrid filtration methods have been chosen.</a:t>
            </a:r>
            <a:endParaRPr lang="en-US" sz="2400" dirty="0">
              <a:effectLst/>
              <a:latin typeface="Times New Roman" panose="02020603050405020304" pitchFamily="18" charset="0"/>
              <a:ea typeface="Times New Roman" panose="02020603050405020304" pitchFamily="18" charset="0"/>
            </a:endParaRPr>
          </a:p>
        </p:txBody>
      </p:sp>
      <p:sp>
        <p:nvSpPr>
          <p:cNvPr id="55" name="TextBox 54">
            <a:extLst>
              <a:ext uri="{FF2B5EF4-FFF2-40B4-BE49-F238E27FC236}">
                <a16:creationId xmlns:a16="http://schemas.microsoft.com/office/drawing/2014/main" id="{A5CCFC91-9CE4-4F54-8C33-1BD8CF2C5888}"/>
              </a:ext>
            </a:extLst>
          </p:cNvPr>
          <p:cNvSpPr txBox="1"/>
          <p:nvPr/>
        </p:nvSpPr>
        <p:spPr>
          <a:xfrm>
            <a:off x="31290272" y="23658560"/>
            <a:ext cx="11733011" cy="8943795"/>
          </a:xfrm>
          <a:prstGeom prst="rect">
            <a:avLst/>
          </a:prstGeom>
          <a:noFill/>
        </p:spPr>
        <p:txBody>
          <a:bodyPr wrap="square">
            <a:spAutoFit/>
          </a:bodyPr>
          <a:lstStyle/>
          <a:p>
            <a:pPr marL="0" marR="0" algn="ctr">
              <a:spcBef>
                <a:spcPts val="1000"/>
              </a:spcBef>
              <a:spcAft>
                <a:spcPts val="600"/>
              </a:spcAft>
            </a:pPr>
            <a:r>
              <a:rPr lang="en-US" sz="2400" b="1" kern="0" dirty="0">
                <a:effectLst/>
                <a:latin typeface="Times New Roman" panose="02020603050405020304" pitchFamily="18" charset="0"/>
                <a:ea typeface="Times New Roman" panose="02020603050405020304" pitchFamily="18" charset="0"/>
              </a:rPr>
              <a:t>References</a:t>
            </a:r>
            <a:endParaRPr lang="en-US" sz="2400" b="1" kern="0" dirty="0">
              <a:effectLst/>
              <a:latin typeface="Times New Roman" panose="02020603050405020304" pitchFamily="18" charset="0"/>
              <a:ea typeface="MS Gothic" panose="020B0609070205080204" pitchFamily="49" charset="-128"/>
            </a:endParaRPr>
          </a:p>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Introduction</a:t>
            </a:r>
          </a:p>
          <a:p>
            <a:pPr marL="342900" marR="0" lvl="0" indent="-342900" algn="l">
              <a:lnSpc>
                <a:spcPct val="115000"/>
              </a:lnSpc>
              <a:spcBef>
                <a:spcPts val="0"/>
              </a:spcBef>
              <a:spcAft>
                <a:spcPts val="0"/>
              </a:spcAft>
              <a:buFont typeface="+mj-lt"/>
              <a:buAutoNum type="arabicParenR"/>
            </a:pPr>
            <a:r>
              <a:rPr lang="en-US" sz="2400" u="none" strike="noStrike" dirty="0">
                <a:solidFill>
                  <a:srgbClr val="1155CC"/>
                </a:solidFill>
                <a:effectLst/>
                <a:latin typeface="Times New Roman" panose="02020603050405020304" pitchFamily="18" charset="0"/>
                <a:ea typeface="Times New Roman" panose="02020603050405020304" pitchFamily="18" charset="0"/>
                <a:hlinkClick r:id="rId5"/>
              </a:rPr>
              <a:t>https://www.who.int/news-room/fact-sheets/detail/arsenic</a:t>
            </a:r>
            <a:endParaRPr lang="en-US" sz="2400" u="none" strike="noStrike" dirty="0">
              <a:effectLst/>
              <a:latin typeface="Times New Roman" panose="02020603050405020304" pitchFamily="18" charset="0"/>
              <a:ea typeface="Times New Roman" panose="02020603050405020304" pitchFamily="18" charset="0"/>
            </a:endParaRPr>
          </a:p>
          <a:p>
            <a:pPr marL="342900" marR="0" lvl="0" indent="-342900" algn="l">
              <a:lnSpc>
                <a:spcPct val="115000"/>
              </a:lnSpc>
              <a:spcBef>
                <a:spcPts val="0"/>
              </a:spcBef>
              <a:spcAft>
                <a:spcPts val="0"/>
              </a:spcAft>
              <a:buFont typeface="+mj-lt"/>
              <a:buAutoNum type="arabicParenR"/>
            </a:pPr>
            <a:r>
              <a:rPr lang="en-US" sz="2400" u="none" strike="noStrike" dirty="0">
                <a:solidFill>
                  <a:srgbClr val="1155CC"/>
                </a:solidFill>
                <a:effectLst/>
                <a:latin typeface="Times New Roman" panose="02020603050405020304" pitchFamily="18" charset="0"/>
                <a:ea typeface="Times New Roman" panose="02020603050405020304" pitchFamily="18" charset="0"/>
                <a:hlinkClick r:id="rId6"/>
              </a:rPr>
              <a:t>https://news.yale.edu/2021/02/01/study-shows-consequences-arsenic-tainted-well-water-across-bangladesh</a:t>
            </a:r>
            <a:endParaRPr lang="en-US" sz="2400" u="none" strike="noStrike" dirty="0">
              <a:effectLst/>
              <a:latin typeface="Times New Roman" panose="02020603050405020304" pitchFamily="18" charset="0"/>
              <a:ea typeface="Times New Roman" panose="02020603050405020304" pitchFamily="18" charset="0"/>
            </a:endParaRPr>
          </a:p>
          <a:p>
            <a:pPr marL="342900" marR="0" lvl="0" indent="-342900" algn="l">
              <a:lnSpc>
                <a:spcPct val="115000"/>
              </a:lnSpc>
              <a:spcBef>
                <a:spcPts val="0"/>
              </a:spcBef>
              <a:spcAft>
                <a:spcPts val="0"/>
              </a:spcAft>
              <a:buFont typeface="+mj-lt"/>
              <a:buAutoNum type="arabicParenR"/>
            </a:pPr>
            <a:r>
              <a:rPr lang="en-US" sz="2400" u="none" strike="noStrike" dirty="0" err="1">
                <a:effectLst/>
                <a:latin typeface="Times New Roman" panose="02020603050405020304" pitchFamily="18" charset="0"/>
                <a:ea typeface="Times New Roman" panose="02020603050405020304" pitchFamily="18" charset="0"/>
              </a:rPr>
              <a:t>Bissen</a:t>
            </a:r>
            <a:r>
              <a:rPr lang="en-US" sz="2400" u="none" strike="noStrike" dirty="0">
                <a:effectLst/>
                <a:latin typeface="Times New Roman" panose="02020603050405020304" pitchFamily="18" charset="0"/>
                <a:ea typeface="Times New Roman" panose="02020603050405020304" pitchFamily="18" charset="0"/>
              </a:rPr>
              <a:t> </a:t>
            </a:r>
            <a:r>
              <a:rPr lang="en-US" sz="2400" u="none" strike="noStrike" dirty="0" err="1">
                <a:effectLst/>
                <a:latin typeface="Times New Roman" panose="02020603050405020304" pitchFamily="18" charset="0"/>
                <a:ea typeface="Times New Roman" panose="02020603050405020304" pitchFamily="18" charset="0"/>
              </a:rPr>
              <a:t>Frimmel</a:t>
            </a:r>
            <a:r>
              <a:rPr lang="en-US" sz="2400" u="none" strike="noStrike" dirty="0">
                <a:effectLst/>
                <a:latin typeface="Times New Roman" panose="02020603050405020304" pitchFamily="18" charset="0"/>
                <a:ea typeface="Times New Roman" panose="02020603050405020304" pitchFamily="18" charset="0"/>
              </a:rPr>
              <a:t> Arsenic 2-21 Arsenic – a Review Part I: Occurrence, Toxicity, Speciation, Mobility</a:t>
            </a:r>
          </a:p>
          <a:p>
            <a:pPr marL="342900" marR="0" lvl="0" indent="-342900" algn="l">
              <a:lnSpc>
                <a:spcPct val="115000"/>
              </a:lnSpc>
              <a:spcBef>
                <a:spcPts val="0"/>
              </a:spcBef>
              <a:spcAft>
                <a:spcPts val="0"/>
              </a:spcAft>
              <a:buFont typeface="+mj-lt"/>
              <a:buAutoNum type="arabicParenR"/>
            </a:pPr>
            <a:r>
              <a:rPr lang="en-US" sz="2400" u="none" strike="noStrike" dirty="0">
                <a:effectLst/>
                <a:latin typeface="Times New Roman" panose="02020603050405020304" pitchFamily="18" charset="0"/>
                <a:ea typeface="Times New Roman" panose="02020603050405020304" pitchFamily="18" charset="0"/>
              </a:rPr>
              <a:t>Arsenic Removal Using Multiwall Carbon Nanotubes</a:t>
            </a:r>
          </a:p>
          <a:p>
            <a:pPr marL="742950" marR="0" lvl="1" indent="-285750" algn="l">
              <a:lnSpc>
                <a:spcPct val="115000"/>
              </a:lnSpc>
              <a:spcBef>
                <a:spcPts val="0"/>
              </a:spcBef>
              <a:spcAft>
                <a:spcPts val="0"/>
              </a:spcAft>
              <a:buFont typeface="+mj-lt"/>
              <a:buAutoNum type="alphaLcPeriod"/>
            </a:pPr>
            <a:r>
              <a:rPr lang="en-US" sz="2400" u="none" strike="noStrike" dirty="0">
                <a:solidFill>
                  <a:srgbClr val="1155CC"/>
                </a:solidFill>
                <a:effectLst/>
                <a:latin typeface="Times New Roman" panose="02020603050405020304" pitchFamily="18" charset="0"/>
                <a:ea typeface="Times New Roman" panose="02020603050405020304" pitchFamily="18" charset="0"/>
                <a:hlinkClick r:id="rId7"/>
              </a:rPr>
              <a:t>https://sci-hub.se/https://ieeexplore.ieee.org/document/8636691</a:t>
            </a:r>
            <a:endParaRPr lang="en-US" sz="2400" u="none" strike="noStrike" dirty="0">
              <a:effectLst/>
              <a:latin typeface="Times New Roman" panose="02020603050405020304" pitchFamily="18" charset="0"/>
              <a:ea typeface="Times New Roman" panose="02020603050405020304" pitchFamily="18" charset="0"/>
            </a:endParaRPr>
          </a:p>
          <a:p>
            <a:pPr marL="342900" marR="0" lvl="0" indent="-342900" algn="l">
              <a:lnSpc>
                <a:spcPct val="115000"/>
              </a:lnSpc>
              <a:spcBef>
                <a:spcPts val="0"/>
              </a:spcBef>
              <a:spcAft>
                <a:spcPts val="0"/>
              </a:spcAft>
              <a:buFont typeface="+mj-lt"/>
              <a:buAutoNum type="arabicParenR"/>
            </a:pPr>
            <a:r>
              <a:rPr lang="en-US" sz="2400" u="none" strike="noStrike" dirty="0">
                <a:effectLst/>
                <a:latin typeface="Times New Roman" panose="02020603050405020304" pitchFamily="18" charset="0"/>
                <a:ea typeface="Times New Roman" panose="02020603050405020304" pitchFamily="18" charset="0"/>
              </a:rPr>
              <a:t>Proven Alternatives for Aboveground Treatment of Arsenic in Groundwater</a:t>
            </a:r>
          </a:p>
          <a:p>
            <a:pPr marL="342900" marR="0" lvl="0" indent="-342900" algn="l">
              <a:lnSpc>
                <a:spcPct val="115000"/>
              </a:lnSpc>
              <a:spcBef>
                <a:spcPts val="0"/>
              </a:spcBef>
              <a:spcAft>
                <a:spcPts val="0"/>
              </a:spcAft>
              <a:buFont typeface="+mj-lt"/>
              <a:buAutoNum type="arabicParenR"/>
            </a:pPr>
            <a:r>
              <a:rPr lang="en-US" sz="2400" u="none" strike="noStrike" dirty="0">
                <a:effectLst/>
                <a:latin typeface="Times New Roman" panose="02020603050405020304" pitchFamily="18" charset="0"/>
                <a:ea typeface="Times New Roman" panose="02020603050405020304" pitchFamily="18" charset="0"/>
              </a:rPr>
              <a:t>Raju Shrestha, Environment and Public Health </a:t>
            </a:r>
            <a:r>
              <a:rPr lang="en-US" sz="2400" u="none" strike="noStrike" dirty="0" err="1">
                <a:effectLst/>
                <a:latin typeface="Times New Roman" panose="02020603050405020304" pitchFamily="18" charset="0"/>
                <a:ea typeface="Times New Roman" panose="02020603050405020304" pitchFamily="18" charset="0"/>
              </a:rPr>
              <a:t>Organisation</a:t>
            </a:r>
            <a:r>
              <a:rPr lang="en-US" sz="2400" u="none" strike="noStrike" dirty="0">
                <a:effectLst/>
                <a:latin typeface="Times New Roman" panose="02020603050405020304" pitchFamily="18" charset="0"/>
                <a:ea typeface="Times New Roman" panose="02020603050405020304" pitchFamily="18" charset="0"/>
              </a:rPr>
              <a:t>, ENPHO </a:t>
            </a:r>
            <a:r>
              <a:rPr lang="en-US" sz="2400" u="none" strike="noStrike" dirty="0" err="1">
                <a:effectLst/>
                <a:latin typeface="Times New Roman" panose="02020603050405020304" pitchFamily="18" charset="0"/>
                <a:ea typeface="Times New Roman" panose="02020603050405020304" pitchFamily="18" charset="0"/>
              </a:rPr>
              <a:t>Dorothee</a:t>
            </a:r>
            <a:r>
              <a:rPr lang="en-US" sz="2400" u="none" strike="noStrike" dirty="0">
                <a:effectLst/>
                <a:latin typeface="Times New Roman" panose="02020603050405020304" pitchFamily="18" charset="0"/>
                <a:ea typeface="Times New Roman" panose="02020603050405020304" pitchFamily="18" charset="0"/>
              </a:rPr>
              <a:t> </a:t>
            </a:r>
            <a:r>
              <a:rPr lang="en-US" sz="2400" u="none" strike="noStrike" dirty="0" err="1">
                <a:effectLst/>
                <a:latin typeface="Times New Roman" panose="02020603050405020304" pitchFamily="18" charset="0"/>
                <a:ea typeface="Times New Roman" panose="02020603050405020304" pitchFamily="18" charset="0"/>
              </a:rPr>
              <a:t>Spuhler</a:t>
            </a:r>
            <a:r>
              <a:rPr lang="en-US" sz="2400" u="none" strike="noStrike" dirty="0">
                <a:effectLst/>
                <a:latin typeface="Times New Roman" panose="02020603050405020304" pitchFamily="18" charset="0"/>
                <a:ea typeface="Times New Roman" panose="02020603050405020304" pitchFamily="18" charset="0"/>
              </a:rPr>
              <a:t> (</a:t>
            </a:r>
            <a:r>
              <a:rPr lang="en-US" sz="2400" u="none" strike="noStrike" dirty="0" err="1">
                <a:effectLst/>
                <a:latin typeface="Times New Roman" panose="02020603050405020304" pitchFamily="18" charset="0"/>
                <a:ea typeface="Times New Roman" panose="02020603050405020304" pitchFamily="18" charset="0"/>
              </a:rPr>
              <a:t>seecon</a:t>
            </a:r>
            <a:r>
              <a:rPr lang="en-US" sz="2400" u="none" strike="noStrike" dirty="0">
                <a:effectLst/>
                <a:latin typeface="Times New Roman" panose="02020603050405020304" pitchFamily="18" charset="0"/>
                <a:ea typeface="Times New Roman" panose="02020603050405020304" pitchFamily="18" charset="0"/>
              </a:rPr>
              <a:t> international </a:t>
            </a:r>
            <a:r>
              <a:rPr lang="en-US" sz="2400" u="none" strike="noStrike" dirty="0" err="1">
                <a:effectLst/>
                <a:latin typeface="Times New Roman" panose="02020603050405020304" pitchFamily="18" charset="0"/>
                <a:ea typeface="Times New Roman" panose="02020603050405020304" pitchFamily="18" charset="0"/>
              </a:rPr>
              <a:t>gmbh</a:t>
            </a:r>
            <a:r>
              <a:rPr lang="en-US" sz="2400" u="none" strike="noStrike" dirty="0">
                <a:effectLst/>
                <a:latin typeface="Times New Roman" panose="02020603050405020304" pitchFamily="18" charset="0"/>
                <a:ea typeface="Times New Roman" panose="02020603050405020304" pitchFamily="18" charset="0"/>
              </a:rPr>
              <a:t>), 2019</a:t>
            </a:r>
          </a:p>
          <a:p>
            <a:pPr marL="342900" marR="0" lvl="0" indent="-342900" algn="l">
              <a:lnSpc>
                <a:spcPct val="115000"/>
              </a:lnSpc>
              <a:spcBef>
                <a:spcPts val="0"/>
              </a:spcBef>
              <a:spcAft>
                <a:spcPts val="0"/>
              </a:spcAft>
              <a:buFont typeface="+mj-lt"/>
              <a:buAutoNum type="arabicParenR"/>
            </a:pPr>
            <a:r>
              <a:rPr lang="en-US" sz="2400" u="none" strike="noStrike" dirty="0">
                <a:effectLst/>
                <a:latin typeface="Times New Roman" panose="02020603050405020304" pitchFamily="18" charset="0"/>
                <a:ea typeface="Times New Roman" panose="02020603050405020304" pitchFamily="18" charset="0"/>
              </a:rPr>
              <a:t>“Nanotechnology: Basic Science and Emerging Technologies”, M. Wilson et al, Chapman and Hall (2002) ISBN 1­58488­339­1</a:t>
            </a:r>
          </a:p>
          <a:p>
            <a:pPr marL="342900" marR="0" lvl="0" indent="-342900" algn="l">
              <a:lnSpc>
                <a:spcPct val="115000"/>
              </a:lnSpc>
              <a:spcBef>
                <a:spcPts val="0"/>
              </a:spcBef>
              <a:spcAft>
                <a:spcPts val="0"/>
              </a:spcAft>
              <a:buFont typeface="+mj-lt"/>
              <a:buAutoNum type="arabicParenR"/>
            </a:pPr>
            <a:r>
              <a:rPr lang="en-US" sz="2400" u="none" strike="noStrike" dirty="0">
                <a:effectLst/>
                <a:latin typeface="Times New Roman" panose="02020603050405020304" pitchFamily="18" charset="0"/>
                <a:ea typeface="Times New Roman" panose="02020603050405020304" pitchFamily="18" charset="0"/>
              </a:rPr>
              <a:t>“Synthesis of carbon nanotubes by electrochemical deposition at room temperature”,  Dan Zhou et al., 2006 Carbon 44, 1013-1024, </a:t>
            </a:r>
          </a:p>
          <a:p>
            <a:pPr marL="342900" marR="0" lvl="0" indent="-342900" algn="l">
              <a:lnSpc>
                <a:spcPct val="115000"/>
              </a:lnSpc>
              <a:spcBef>
                <a:spcPts val="0"/>
              </a:spcBef>
              <a:spcAft>
                <a:spcPts val="0"/>
              </a:spcAft>
              <a:buFont typeface="+mj-lt"/>
              <a:buAutoNum type="arabicParenR"/>
            </a:pPr>
            <a:r>
              <a:rPr lang="en-US" sz="2400" u="none" strike="noStrike" dirty="0">
                <a:effectLst/>
                <a:latin typeface="Times New Roman" panose="02020603050405020304" pitchFamily="18" charset="0"/>
                <a:ea typeface="Times New Roman" panose="02020603050405020304" pitchFamily="18" charset="0"/>
              </a:rPr>
              <a:t>Yuan, L. M., Saito, K., Pan, C. X., Williams, F. A., &amp; Gordon, A. S. (2001). Nanotubes from methane flames. Chemical Physics Letters, Vol. 340, No. 3-4, pp. 237-241, ISSN 0009- 2614</a:t>
            </a:r>
          </a:p>
          <a:p>
            <a:pPr marL="342900" marR="0" lvl="0" indent="-342900" algn="l">
              <a:lnSpc>
                <a:spcPct val="115000"/>
              </a:lnSpc>
              <a:spcBef>
                <a:spcPts val="0"/>
              </a:spcBef>
              <a:spcAft>
                <a:spcPts val="0"/>
              </a:spcAft>
              <a:buFont typeface="+mj-lt"/>
              <a:buAutoNum type="arabicParenR"/>
            </a:pPr>
            <a:r>
              <a:rPr lang="en-US" sz="2400" u="none" strike="noStrike" dirty="0">
                <a:solidFill>
                  <a:srgbClr val="0000FF"/>
                </a:solidFill>
                <a:effectLst/>
                <a:latin typeface="Times New Roman" panose="02020603050405020304" pitchFamily="18" charset="0"/>
                <a:ea typeface="Times New Roman" panose="02020603050405020304" pitchFamily="18" charset="0"/>
                <a:hlinkClick r:id="rId8"/>
              </a:rPr>
              <a:t> https://www.youtube.com/watch?v=gAEulvRS1mI</a:t>
            </a:r>
            <a:endParaRPr lang="en-US" sz="2400" u="none" strike="noStrike" dirty="0">
              <a:solidFill>
                <a:srgbClr val="0000FF"/>
              </a:solidFill>
              <a:effectLst/>
              <a:latin typeface="Times New Roman" panose="02020603050405020304" pitchFamily="18" charset="0"/>
              <a:ea typeface="Times New Roman" panose="02020603050405020304" pitchFamily="18" charset="0"/>
            </a:endParaRPr>
          </a:p>
          <a:p>
            <a:pPr marL="342900" indent="-342900">
              <a:lnSpc>
                <a:spcPct val="115000"/>
              </a:lnSpc>
              <a:buFont typeface="+mj-lt"/>
              <a:buAutoNum type="arabicParenR"/>
            </a:pPr>
            <a:r>
              <a:rPr lang="en-US" sz="2400" u="none" strike="noStrike" dirty="0">
                <a:solidFill>
                  <a:srgbClr val="1155CC"/>
                </a:solidFill>
                <a:effectLst/>
                <a:highlight>
                  <a:srgbClr val="FFFFFF"/>
                </a:highlight>
                <a:latin typeface="Times New Roman" panose="02020603050405020304" pitchFamily="18" charset="0"/>
                <a:ea typeface="Times New Roman" panose="02020603050405020304" pitchFamily="18" charset="0"/>
                <a:hlinkClick r:id="rId9"/>
              </a:rPr>
              <a:t> https://www.sciencedirect.com/science/article/abs/pii/S0304389412002592#fig0005</a:t>
            </a:r>
            <a:endParaRPr lang="en-US" sz="2400" u="none" strike="noStrike" dirty="0">
              <a:effectLst/>
              <a:latin typeface="Times New Roman" panose="02020603050405020304" pitchFamily="18" charset="0"/>
              <a:ea typeface="Times New Roman" panose="02020603050405020304" pitchFamily="18" charset="0"/>
            </a:endParaRPr>
          </a:p>
        </p:txBody>
      </p:sp>
      <p:sp>
        <p:nvSpPr>
          <p:cNvPr id="40" name="TextBox 39">
            <a:extLst>
              <a:ext uri="{FF2B5EF4-FFF2-40B4-BE49-F238E27FC236}">
                <a16:creationId xmlns:a16="http://schemas.microsoft.com/office/drawing/2014/main" id="{B675F9A8-F991-448F-8C38-92AA0E719607}"/>
              </a:ext>
            </a:extLst>
          </p:cNvPr>
          <p:cNvSpPr txBox="1"/>
          <p:nvPr/>
        </p:nvSpPr>
        <p:spPr>
          <a:xfrm>
            <a:off x="138501" y="19283779"/>
            <a:ext cx="13226864" cy="1646605"/>
          </a:xfrm>
          <a:prstGeom prst="rect">
            <a:avLst/>
          </a:prstGeom>
          <a:noFill/>
        </p:spPr>
        <p:txBody>
          <a:bodyPr wrap="square">
            <a:spAutoFit/>
          </a:bodyPr>
          <a:lstStyle/>
          <a:p>
            <a:pPr marL="0" marR="0" algn="ctr">
              <a:spcBef>
                <a:spcPts val="1000"/>
              </a:spcBef>
              <a:spcAft>
                <a:spcPts val="600"/>
              </a:spcAft>
            </a:pPr>
            <a:r>
              <a:rPr lang="en-US" sz="2400" b="1" kern="0" dirty="0">
                <a:effectLst/>
                <a:latin typeface="Times New Roman" panose="02020603050405020304" pitchFamily="18" charset="0"/>
                <a:ea typeface="Times New Roman" panose="02020603050405020304" pitchFamily="18" charset="0"/>
              </a:rPr>
              <a:t>Materials</a:t>
            </a:r>
            <a:endParaRPr lang="en-US" sz="2400" b="1" kern="0" dirty="0">
              <a:effectLst/>
              <a:latin typeface="Times New Roman" panose="02020603050405020304" pitchFamily="18" charset="0"/>
              <a:ea typeface="MS Gothic" panose="020B0609070205080204" pitchFamily="49" charset="-128"/>
            </a:endParaRPr>
          </a:p>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The materials employed in the absorption/filtration of the arsenic in water are critically important from both the efficacy and cost points of view.  The following is a list and description of the materials, their fabrication, complexity, and their cost. </a:t>
            </a:r>
          </a:p>
        </p:txBody>
      </p:sp>
      <p:sp>
        <p:nvSpPr>
          <p:cNvPr id="42" name="TextBox 41">
            <a:extLst>
              <a:ext uri="{FF2B5EF4-FFF2-40B4-BE49-F238E27FC236}">
                <a16:creationId xmlns:a16="http://schemas.microsoft.com/office/drawing/2014/main" id="{309C7356-54D0-4012-BBD3-46FE96CF142A}"/>
              </a:ext>
            </a:extLst>
          </p:cNvPr>
          <p:cNvSpPr txBox="1"/>
          <p:nvPr/>
        </p:nvSpPr>
        <p:spPr>
          <a:xfrm>
            <a:off x="200089" y="20910920"/>
            <a:ext cx="13311542" cy="9694962"/>
          </a:xfrm>
          <a:prstGeom prst="rect">
            <a:avLst/>
          </a:prstGeom>
          <a:noFill/>
        </p:spPr>
        <p:txBody>
          <a:bodyPr wrap="square">
            <a:spAutoFit/>
          </a:bodyPr>
          <a:lstStyle/>
          <a:p>
            <a:pPr marL="0" marR="0" algn="just">
              <a:spcBef>
                <a:spcPts val="0"/>
              </a:spcBef>
              <a:spcAft>
                <a:spcPts val="0"/>
              </a:spcAft>
            </a:pPr>
            <a:r>
              <a:rPr lang="en-US" sz="2400" b="1" dirty="0">
                <a:effectLst/>
                <a:latin typeface="Times New Roman" panose="02020603050405020304" pitchFamily="18" charset="0"/>
                <a:ea typeface="Times New Roman" panose="02020603050405020304" pitchFamily="18" charset="0"/>
              </a:rPr>
              <a:t>Carbon Nanotubes,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MWCNT</a:t>
            </a:r>
          </a:p>
          <a:p>
            <a:pPr lvl="0" algn="just">
              <a:defRPr/>
            </a:pPr>
            <a:r>
              <a:rPr lang="en-US" sz="2400" dirty="0">
                <a:effectLst/>
                <a:latin typeface="Times New Roman" panose="02020603050405020304" pitchFamily="18" charset="0"/>
                <a:ea typeface="Times New Roman" panose="02020603050405020304" pitchFamily="18" charset="0"/>
              </a:rPr>
              <a:t>Carbon Nanotubes (CNT), derived from graphene sheets rolled into cylindrical tubes, have been an emerging technology for absorption of heavy metals from water.</a:t>
            </a:r>
            <a:r>
              <a:rPr lang="en-US" sz="2400" dirty="0">
                <a:solidFill>
                  <a:prstClr val="black"/>
                </a:solidFill>
                <a:latin typeface="Times New Roman" panose="02020603050405020304" pitchFamily="18" charset="0"/>
                <a:ea typeface="Times New Roman" panose="02020603050405020304" pitchFamily="18" charset="0"/>
              </a:rPr>
              <a:t> [7] </a:t>
            </a:r>
            <a:r>
              <a:rPr lang="en-US" sz="2400" dirty="0">
                <a:effectLst/>
                <a:latin typeface="Times New Roman" panose="02020603050405020304" pitchFamily="18" charset="0"/>
                <a:ea typeface="Times New Roman" panose="02020603050405020304" pitchFamily="18" charset="0"/>
              </a:rPr>
              <a:t> Their chemical properties provide exceptional sorption characteristics toward many organic compounds and inorganic compounds [5].</a:t>
            </a:r>
          </a:p>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In particular, the sidewall functionalization and surface modifications of CNTs make them a suitable candidate to act as a support phase for water remediation treatments [6].  Their cost is high ($2-$15/gram, dependent on size and quality). [7] The multiwalled carbon nanotubes (MWCNT) can be produced by a number of techniques, as listed below:</a:t>
            </a:r>
          </a:p>
          <a:p>
            <a:pPr marL="342900" marR="0" lvl="0" indent="-342900" algn="just">
              <a:spcBef>
                <a:spcPts val="0"/>
              </a:spcBef>
              <a:spcAft>
                <a:spcPts val="0"/>
              </a:spcAft>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rPr>
              <a:t>Plasma arc method </a:t>
            </a:r>
            <a:r>
              <a:rPr lang="en-US" sz="2400" dirty="0">
                <a:effectLst/>
                <a:latin typeface="Times New Roman" panose="02020603050405020304" pitchFamily="18" charset="0"/>
                <a:ea typeface="Times New Roman" panose="02020603050405020304" pitchFamily="18" charset="0"/>
              </a:rPr>
              <a:t>(graphite rods w/wo hydrocarbon gas)</a:t>
            </a:r>
          </a:p>
          <a:p>
            <a:pPr marL="342900" marR="0" lvl="0" indent="-342900" algn="just">
              <a:spcBef>
                <a:spcPts val="0"/>
              </a:spcBef>
              <a:spcAft>
                <a:spcPts val="0"/>
              </a:spcAft>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rPr>
              <a:t>Laser impact method</a:t>
            </a:r>
          </a:p>
          <a:p>
            <a:pPr marL="342900" marR="0" lvl="0" indent="-342900" algn="just">
              <a:spcBef>
                <a:spcPts val="0"/>
              </a:spcBef>
              <a:spcAft>
                <a:spcPts val="0"/>
              </a:spcAft>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rPr>
              <a:t>Catalyzed (usually Ni catalyst) CVD method</a:t>
            </a:r>
          </a:p>
          <a:p>
            <a:pPr marL="342900" marR="0" lvl="0" indent="-342900" algn="just">
              <a:spcBef>
                <a:spcPts val="0"/>
              </a:spcBef>
              <a:spcAft>
                <a:spcPts val="0"/>
              </a:spcAft>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rPr>
              <a:t>Ball milling</a:t>
            </a:r>
          </a:p>
          <a:p>
            <a:pPr marL="342900" marR="0" lvl="0" indent="-342900" algn="just">
              <a:spcBef>
                <a:spcPts val="0"/>
              </a:spcBef>
              <a:spcAft>
                <a:spcPts val="0"/>
              </a:spcAft>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rPr>
              <a:t>Electrochemical deposition </a:t>
            </a:r>
            <a:r>
              <a:rPr lang="en-US" sz="2400" dirty="0">
                <a:effectLst/>
                <a:latin typeface="Times New Roman" panose="02020603050405020304" pitchFamily="18" charset="0"/>
                <a:ea typeface="Times New Roman" panose="02020603050405020304" pitchFamily="18" charset="0"/>
              </a:rPr>
              <a:t>[8]</a:t>
            </a:r>
          </a:p>
          <a:p>
            <a:pPr marL="22860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A mixture of 40 vol% methanol (CH</a:t>
            </a:r>
            <a:r>
              <a:rPr lang="en-US" sz="2400" baseline="-25000" dirty="0">
                <a:effectLst/>
                <a:latin typeface="Times New Roman" panose="02020603050405020304" pitchFamily="18" charset="0"/>
                <a:ea typeface="Times New Roman" panose="02020603050405020304" pitchFamily="18" charset="0"/>
              </a:rPr>
              <a:t>3</a:t>
            </a:r>
            <a:r>
              <a:rPr lang="en-US" sz="2400" dirty="0">
                <a:effectLst/>
                <a:latin typeface="Times New Roman" panose="02020603050405020304" pitchFamily="18" charset="0"/>
                <a:ea typeface="Times New Roman" panose="02020603050405020304" pitchFamily="18" charset="0"/>
              </a:rPr>
              <a:t>OH) and 60 vol% benzyl alcohol (C</a:t>
            </a:r>
            <a:r>
              <a:rPr lang="en-US" sz="2400" baseline="-25000" dirty="0">
                <a:effectLst/>
                <a:latin typeface="Times New Roman" panose="02020603050405020304" pitchFamily="18" charset="0"/>
                <a:ea typeface="Times New Roman" panose="02020603050405020304" pitchFamily="18" charset="0"/>
              </a:rPr>
              <a:t>6</a:t>
            </a:r>
            <a:r>
              <a:rPr lang="en-US" sz="2400" dirty="0">
                <a:effectLst/>
                <a:latin typeface="Times New Roman" panose="02020603050405020304" pitchFamily="18" charset="0"/>
                <a:ea typeface="Times New Roman" panose="02020603050405020304" pitchFamily="18" charset="0"/>
              </a:rPr>
              <a:t>H</a:t>
            </a:r>
            <a:r>
              <a:rPr lang="en-US" sz="2400" baseline="-25000" dirty="0">
                <a:effectLst/>
                <a:latin typeface="Times New Roman" panose="02020603050405020304" pitchFamily="18" charset="0"/>
                <a:ea typeface="Times New Roman" panose="02020603050405020304" pitchFamily="18" charset="0"/>
              </a:rPr>
              <a:t>5</a:t>
            </a:r>
            <a:r>
              <a:rPr lang="en-US" sz="2400" dirty="0">
                <a:effectLst/>
                <a:latin typeface="Times New Roman" panose="02020603050405020304" pitchFamily="18" charset="0"/>
                <a:ea typeface="Times New Roman" panose="02020603050405020304" pitchFamily="18" charset="0"/>
              </a:rPr>
              <a:t>CH</a:t>
            </a:r>
            <a:r>
              <a:rPr lang="en-US" sz="2400" baseline="-25000" dirty="0">
                <a:effectLst/>
                <a:latin typeface="Times New Roman" panose="02020603050405020304" pitchFamily="18" charset="0"/>
                <a:ea typeface="Times New Roman" panose="02020603050405020304" pitchFamily="18" charset="0"/>
              </a:rPr>
              <a:t>2</a:t>
            </a:r>
            <a:r>
              <a:rPr lang="en-US" sz="2400" dirty="0">
                <a:effectLst/>
                <a:latin typeface="Times New Roman" panose="02020603050405020304" pitchFamily="18" charset="0"/>
                <a:ea typeface="Times New Roman" panose="02020603050405020304" pitchFamily="18" charset="0"/>
              </a:rPr>
              <a:t>OH) was used as the electrolyte. The sizes of counter and working electrodes were about 2.5 cm. The distance between cathode and anode was kept at 5 mm, which was precisely controlled by a </a:t>
            </a:r>
            <a:r>
              <a:rPr lang="en-US" sz="2400" dirty="0" err="1">
                <a:effectLst/>
                <a:latin typeface="Times New Roman" panose="02020603050405020304" pitchFamily="18" charset="0"/>
                <a:ea typeface="Times New Roman" panose="02020603050405020304" pitchFamily="18" charset="0"/>
              </a:rPr>
              <a:t>SiC</a:t>
            </a:r>
            <a:r>
              <a:rPr lang="en-US" sz="2400" dirty="0">
                <a:effectLst/>
                <a:latin typeface="Times New Roman" panose="02020603050405020304" pitchFamily="18" charset="0"/>
                <a:ea typeface="Times New Roman" panose="02020603050405020304" pitchFamily="18" charset="0"/>
              </a:rPr>
              <a:t> spacer. The potential difference applied between the anode and cathode was kept nominally at 100-1000 V. The depositions were carried out at room temperature and magnetic stirring was employed to achieve a uniform distribution of carbonaceous/MWCNT deposit on the cathode. No deposits were found on the anode.</a:t>
            </a:r>
          </a:p>
          <a:p>
            <a:pPr marL="342900" marR="0" lvl="0" indent="-342900" algn="just">
              <a:spcBef>
                <a:spcPts val="0"/>
              </a:spcBef>
              <a:spcAft>
                <a:spcPts val="0"/>
              </a:spcAft>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rPr>
              <a:t>Flame synthesis </a:t>
            </a:r>
            <a:r>
              <a:rPr lang="en-US" sz="2400" dirty="0">
                <a:effectLst/>
                <a:latin typeface="Times New Roman" panose="02020603050405020304" pitchFamily="18" charset="0"/>
                <a:ea typeface="Times New Roman" panose="02020603050405020304" pitchFamily="18" charset="0"/>
              </a:rPr>
              <a:t>(with hydrocarbon gas) [9]</a:t>
            </a:r>
          </a:p>
          <a:p>
            <a:pPr marL="342900" marR="0" lvl="0" indent="-342900" algn="just">
              <a:spcBef>
                <a:spcPts val="0"/>
              </a:spcBef>
              <a:spcAft>
                <a:spcPts val="0"/>
              </a:spcAft>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rPr>
              <a:t>Ultrasonic  </a:t>
            </a:r>
            <a:r>
              <a:rPr lang="en-US" sz="2400" dirty="0">
                <a:effectLst/>
                <a:latin typeface="Times New Roman" panose="02020603050405020304" pitchFamily="18" charset="0"/>
                <a:ea typeface="Times New Roman" panose="02020603050405020304" pitchFamily="18" charset="0"/>
              </a:rPr>
              <a:t>of graphite rods [10]  </a:t>
            </a:r>
          </a:p>
          <a:p>
            <a:pPr marL="342900" marR="0" lvl="0" indent="-342900" algn="just">
              <a:spcBef>
                <a:spcPts val="0"/>
              </a:spcBef>
              <a:spcAft>
                <a:spcPts val="0"/>
              </a:spcAft>
              <a:buFont typeface="Symbol" panose="05050102010706020507" pitchFamily="18" charset="2"/>
              <a:buChar char=""/>
            </a:pPr>
            <a:r>
              <a:rPr lang="en-US" sz="2400" b="1" dirty="0">
                <a:solidFill>
                  <a:srgbClr val="FF0000"/>
                </a:solidFill>
                <a:effectLst/>
                <a:latin typeface="Times New Roman" panose="02020603050405020304" pitchFamily="18" charset="0"/>
                <a:ea typeface="Times New Roman" panose="02020603050405020304" pitchFamily="18" charset="0"/>
              </a:rPr>
              <a:t>Due to the complexity, safety considerations, temperature of treatment, and cost of the process, equipment, and lab space commonly available, 1. catalyzed (usually Ni catalyst) CVD method, 2. Electrochemical deposition using 40% methanol and 60% benzyl alcohol [8], and 3. Ultrasonic sonication of graphite rods [10] were chosen as methods for production of the MWCNTs</a:t>
            </a:r>
            <a:r>
              <a:rPr lang="en-US" sz="2400" dirty="0">
                <a:effectLst/>
                <a:latin typeface="Times New Roman" panose="02020603050405020304" pitchFamily="18" charset="0"/>
                <a:ea typeface="Times New Roman" panose="02020603050405020304" pitchFamily="18" charset="0"/>
              </a:rPr>
              <a:t>.</a:t>
            </a:r>
          </a:p>
        </p:txBody>
      </p:sp>
      <p:pic>
        <p:nvPicPr>
          <p:cNvPr id="17" name="Picture 16">
            <a:extLst>
              <a:ext uri="{FF2B5EF4-FFF2-40B4-BE49-F238E27FC236}">
                <a16:creationId xmlns:a16="http://schemas.microsoft.com/office/drawing/2014/main" id="{379FBCFC-E847-40E4-9DDF-0A57D41B6D1F}"/>
              </a:ext>
            </a:extLst>
          </p:cNvPr>
          <p:cNvPicPr>
            <a:picLocks noChangeAspect="1"/>
          </p:cNvPicPr>
          <p:nvPr/>
        </p:nvPicPr>
        <p:blipFill>
          <a:blip r:embed="rId10"/>
          <a:stretch>
            <a:fillRect/>
          </a:stretch>
        </p:blipFill>
        <p:spPr>
          <a:xfrm>
            <a:off x="166238" y="1466185"/>
            <a:ext cx="4558162" cy="1339365"/>
          </a:xfrm>
          <a:prstGeom prst="rect">
            <a:avLst/>
          </a:prstGeom>
        </p:spPr>
      </p:pic>
      <p:sp>
        <p:nvSpPr>
          <p:cNvPr id="46" name="TextBox 45">
            <a:extLst>
              <a:ext uri="{FF2B5EF4-FFF2-40B4-BE49-F238E27FC236}">
                <a16:creationId xmlns:a16="http://schemas.microsoft.com/office/drawing/2014/main" id="{88AA495E-ADCD-4CC0-B55C-18DE6EDB74BA}"/>
              </a:ext>
            </a:extLst>
          </p:cNvPr>
          <p:cNvSpPr txBox="1"/>
          <p:nvPr/>
        </p:nvSpPr>
        <p:spPr>
          <a:xfrm>
            <a:off x="15202155" y="4396940"/>
            <a:ext cx="14478153" cy="10325712"/>
          </a:xfrm>
          <a:prstGeom prst="rect">
            <a:avLst/>
          </a:prstGeom>
          <a:noFill/>
        </p:spPr>
        <p:txBody>
          <a:bodyPr wrap="square">
            <a:spAutoFit/>
          </a:bodyPr>
          <a:lstStyle/>
          <a:p>
            <a:pPr marL="0" marR="0" algn="just">
              <a:spcBef>
                <a:spcPts val="0"/>
              </a:spcBef>
              <a:spcAft>
                <a:spcPts val="0"/>
              </a:spcAft>
            </a:pPr>
            <a:r>
              <a:rPr lang="en-US" sz="2400" b="1" dirty="0">
                <a:effectLst/>
                <a:latin typeface="Times New Roman" panose="02020603050405020304" pitchFamily="18" charset="0"/>
                <a:ea typeface="Times New Roman" panose="02020603050405020304" pitchFamily="18" charset="0"/>
              </a:rPr>
              <a:t>Absorbent composite</a:t>
            </a:r>
            <a:endParaRPr lang="en-US" sz="2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The adsorbent was composed of carbon nanotubes housed within calcium alginate bead composites. Additional modifications of the sorbents include impregnating the sorbent bead composite with various metal oxides, such as iron oxide and/or titanium dioxide.  Calcium alginate beads are a low cost, water compatible, and carbon nanotube compatible substance.   </a:t>
            </a:r>
          </a:p>
          <a:p>
            <a:pPr marL="0" marR="0" algn="just">
              <a:spcBef>
                <a:spcPts val="0"/>
              </a:spcBef>
              <a:spcAft>
                <a:spcPts val="0"/>
              </a:spcAft>
            </a:pPr>
            <a:r>
              <a:rPr lang="en-US" sz="2400" b="1" dirty="0">
                <a:effectLst/>
                <a:latin typeface="Times New Roman" panose="02020603050405020304" pitchFamily="18" charset="0"/>
                <a:ea typeface="Times New Roman" panose="02020603050405020304" pitchFamily="18" charset="0"/>
              </a:rPr>
              <a:t>Calcium Alginate</a:t>
            </a:r>
            <a:endParaRPr lang="en-US" sz="2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Because of the microscopic size of CNTs, the CNT adsorbents alone require additional filtration systems such as syringe filters in order to remove the sorbents after absorption of the pollutant. This  contributes to issues of cost and sustainability. To compensate for this issue, the CNTs are housed within an inexpensive matrix derived from algae, Calcium Alginate. In this study, Calcium Alginate was used due to its low cost, high water permeability, and abundance of raw materials in the environment [7].</a:t>
            </a:r>
          </a:p>
          <a:p>
            <a:pPr marL="0" marR="0" algn="just">
              <a:spcBef>
                <a:spcPts val="0"/>
              </a:spcBef>
              <a:spcAft>
                <a:spcPts val="0"/>
              </a:spcAft>
            </a:pPr>
            <a:r>
              <a:rPr lang="en-US" sz="2400" b="1" dirty="0">
                <a:effectLst/>
                <a:latin typeface="Times New Roman" panose="02020603050405020304" pitchFamily="18" charset="0"/>
                <a:ea typeface="Times New Roman" panose="02020603050405020304" pitchFamily="18" charset="0"/>
              </a:rPr>
              <a:t>Metal Oxides</a:t>
            </a:r>
            <a:endParaRPr lang="en-US" sz="2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In order to increase the arsenic absorption characteristics of the adsorbents, the impregnation of various metal oxides will be employed. </a:t>
            </a:r>
          </a:p>
          <a:p>
            <a:pPr marL="342900" marR="0" lvl="0" indent="-342900" algn="l">
              <a:lnSpc>
                <a:spcPct val="115000"/>
              </a:lnSpc>
              <a:spcBef>
                <a:spcPts val="0"/>
              </a:spcBef>
              <a:spcAft>
                <a:spcPts val="0"/>
              </a:spcAft>
              <a:buFont typeface="+mj-lt"/>
              <a:buAutoNum type="alphaUcPeriod"/>
            </a:pPr>
            <a:r>
              <a:rPr lang="en-US" sz="2400" b="1" u="none" strike="noStrike" dirty="0">
                <a:effectLst/>
                <a:latin typeface="Times New Roman" panose="02020603050405020304" pitchFamily="18" charset="0"/>
                <a:ea typeface="Times New Roman" panose="02020603050405020304" pitchFamily="18" charset="0"/>
              </a:rPr>
              <a:t>Iron-Oxide</a:t>
            </a:r>
            <a:r>
              <a:rPr lang="en-US" sz="2400" u="none" strike="noStrike" dirty="0">
                <a:effectLst/>
                <a:latin typeface="Times New Roman" panose="02020603050405020304" pitchFamily="18" charset="0"/>
                <a:ea typeface="Times New Roman" panose="02020603050405020304" pitchFamily="18" charset="0"/>
              </a:rPr>
              <a:t> </a:t>
            </a:r>
          </a:p>
          <a:p>
            <a:pPr marL="57150" marR="0" lvl="1" algn="l">
              <a:lnSpc>
                <a:spcPct val="115000"/>
              </a:lnSpc>
              <a:spcBef>
                <a:spcPts val="0"/>
              </a:spcBef>
              <a:spcAft>
                <a:spcPts val="0"/>
              </a:spcAft>
            </a:pPr>
            <a:r>
              <a:rPr lang="en-US" sz="2400" u="none" strike="noStrike" dirty="0">
                <a:effectLst/>
                <a:latin typeface="Times New Roman" panose="02020603050405020304" pitchFamily="18" charset="0"/>
                <a:ea typeface="Times New Roman" panose="02020603050405020304" pitchFamily="18" charset="0"/>
              </a:rPr>
              <a:t>Iron-based sorbents have the capability to oxide </a:t>
            </a:r>
            <a:r>
              <a:rPr lang="en-US" sz="2400" u="none" strike="noStrike" dirty="0" err="1">
                <a:effectLst/>
                <a:latin typeface="Times New Roman" panose="02020603050405020304" pitchFamily="18" charset="0"/>
                <a:ea typeface="Times New Roman" panose="02020603050405020304" pitchFamily="18" charset="0"/>
              </a:rPr>
              <a:t>arsenite</a:t>
            </a:r>
            <a:r>
              <a:rPr lang="en-US" sz="2400" u="none" strike="noStrike" dirty="0">
                <a:effectLst/>
                <a:latin typeface="Times New Roman" panose="02020603050405020304" pitchFamily="18" charset="0"/>
                <a:ea typeface="Times New Roman" panose="02020603050405020304" pitchFamily="18" charset="0"/>
              </a:rPr>
              <a:t> (As III) to arsenate (As V). </a:t>
            </a:r>
            <a:r>
              <a:rPr lang="en-US" sz="2400" u="none" strike="noStrike" dirty="0" err="1">
                <a:effectLst/>
                <a:latin typeface="Times New Roman" panose="02020603050405020304" pitchFamily="18" charset="0"/>
                <a:ea typeface="Times New Roman" panose="02020603050405020304" pitchFamily="18" charset="0"/>
              </a:rPr>
              <a:t>Arsenite</a:t>
            </a:r>
            <a:r>
              <a:rPr lang="en-US" sz="2400" u="none" strike="noStrike" dirty="0">
                <a:effectLst/>
                <a:latin typeface="Times New Roman" panose="02020603050405020304" pitchFamily="18" charset="0"/>
                <a:ea typeface="Times New Roman" panose="02020603050405020304" pitchFamily="18" charset="0"/>
              </a:rPr>
              <a:t> is a form of Arsenic that is common within well water and is more prone to mobilization. Oxidizing </a:t>
            </a:r>
            <a:r>
              <a:rPr lang="en-US" sz="2400" u="none" strike="noStrike" dirty="0" err="1">
                <a:effectLst/>
                <a:latin typeface="Times New Roman" panose="02020603050405020304" pitchFamily="18" charset="0"/>
                <a:ea typeface="Times New Roman" panose="02020603050405020304" pitchFamily="18" charset="0"/>
              </a:rPr>
              <a:t>Arsenite</a:t>
            </a:r>
            <a:r>
              <a:rPr lang="en-US" sz="2400" u="none" strike="noStrike" dirty="0">
                <a:effectLst/>
                <a:latin typeface="Times New Roman" panose="02020603050405020304" pitchFamily="18" charset="0"/>
                <a:ea typeface="Times New Roman" panose="02020603050405020304" pitchFamily="18" charset="0"/>
              </a:rPr>
              <a:t> to Arsenate will increase the Arsenic absorbency because Arsenate is easier to remove than </a:t>
            </a:r>
            <a:r>
              <a:rPr lang="en-US" sz="2400" u="none" strike="noStrike" dirty="0" err="1">
                <a:effectLst/>
                <a:latin typeface="Times New Roman" panose="02020603050405020304" pitchFamily="18" charset="0"/>
                <a:ea typeface="Times New Roman" panose="02020603050405020304" pitchFamily="18" charset="0"/>
              </a:rPr>
              <a:t>Arsenite</a:t>
            </a:r>
            <a:r>
              <a:rPr lang="en-US" sz="2400" u="none" strike="noStrike" dirty="0">
                <a:effectLst/>
                <a:latin typeface="Times New Roman" panose="02020603050405020304" pitchFamily="18" charset="0"/>
                <a:ea typeface="Times New Roman" panose="02020603050405020304" pitchFamily="18" charset="0"/>
              </a:rPr>
              <a:t> [8]. In addition, Iron-based sorbents have a strong affinity for Arsenic due to their electrostatic attractions, making it a suitable choice to remove Arsenic from well water. These sorbents are inexpensive, which means mass production of these sorbents can be scaled up and distributed to under-resourced communities. Iron-oxide naturally occurs within the environment in the form of rust. </a:t>
            </a:r>
          </a:p>
          <a:p>
            <a:pPr marL="342900" marR="0" lvl="0" indent="-342900" algn="l">
              <a:lnSpc>
                <a:spcPct val="115000"/>
              </a:lnSpc>
              <a:spcBef>
                <a:spcPts val="0"/>
              </a:spcBef>
              <a:spcAft>
                <a:spcPts val="0"/>
              </a:spcAft>
              <a:buFont typeface="+mj-lt"/>
              <a:buAutoNum type="alphaUcPeriod"/>
            </a:pPr>
            <a:r>
              <a:rPr lang="en-US" sz="2400" b="1" u="none" strike="noStrike" dirty="0">
                <a:effectLst/>
                <a:latin typeface="Times New Roman" panose="02020603050405020304" pitchFamily="18" charset="0"/>
                <a:ea typeface="Times New Roman" panose="02020603050405020304" pitchFamily="18" charset="0"/>
              </a:rPr>
              <a:t>Titanium Dioxide</a:t>
            </a:r>
          </a:p>
          <a:p>
            <a:pPr marL="57150" marR="0" lvl="1" algn="l">
              <a:lnSpc>
                <a:spcPct val="115000"/>
              </a:lnSpc>
              <a:spcBef>
                <a:spcPts val="0"/>
              </a:spcBef>
              <a:spcAft>
                <a:spcPts val="0"/>
              </a:spcAft>
            </a:pPr>
            <a:r>
              <a:rPr lang="en-US" sz="2400" u="none" strike="noStrike" dirty="0">
                <a:effectLst/>
                <a:latin typeface="Times New Roman" panose="02020603050405020304" pitchFamily="18" charset="0"/>
                <a:ea typeface="Times New Roman" panose="02020603050405020304" pitchFamily="18" charset="0"/>
              </a:rPr>
              <a:t>Previous studies have shown that Titanium Dioxide is a suitable candidate for arsenic absorption due to its low toxicity, chemical and physical stability, easy preparation, low-cost, environment friendly and high affinity for both inorganic forms of As (</a:t>
            </a:r>
            <a:r>
              <a:rPr lang="en-US" sz="2400" u="none" strike="noStrike" dirty="0" err="1">
                <a:effectLst/>
                <a:latin typeface="Times New Roman" panose="02020603050405020304" pitchFamily="18" charset="0"/>
                <a:ea typeface="Times New Roman" panose="02020603050405020304" pitchFamily="18" charset="0"/>
              </a:rPr>
              <a:t>arsenite</a:t>
            </a:r>
            <a:r>
              <a:rPr lang="en-US" sz="2400" u="none" strike="noStrike" dirty="0">
                <a:effectLst/>
                <a:latin typeface="Times New Roman" panose="02020603050405020304" pitchFamily="18" charset="0"/>
                <a:ea typeface="Times New Roman" panose="02020603050405020304" pitchFamily="18" charset="0"/>
              </a:rPr>
              <a:t> and arsenate) [3, 11]  A</a:t>
            </a:r>
            <a:r>
              <a:rPr lang="en-US" sz="2400" u="none" strike="noStrike" dirty="0">
                <a:effectLst/>
                <a:highlight>
                  <a:srgbClr val="FFFFFF"/>
                </a:highlight>
                <a:latin typeface="Times New Roman" panose="02020603050405020304" pitchFamily="18" charset="0"/>
                <a:ea typeface="Times New Roman" panose="02020603050405020304" pitchFamily="18" charset="0"/>
              </a:rPr>
              <a:t>ttempts have also been made to immobilize fine TiO</a:t>
            </a:r>
            <a:r>
              <a:rPr lang="en-US" sz="2400" u="none" strike="noStrike" baseline="-25000" dirty="0">
                <a:effectLst/>
                <a:highlight>
                  <a:srgbClr val="FFFFFF"/>
                </a:highlight>
                <a:latin typeface="Times New Roman" panose="02020603050405020304" pitchFamily="18" charset="0"/>
                <a:ea typeface="Times New Roman" panose="02020603050405020304" pitchFamily="18" charset="0"/>
              </a:rPr>
              <a:t>2</a:t>
            </a:r>
            <a:r>
              <a:rPr lang="en-US" sz="2400" u="none" strike="noStrike" dirty="0">
                <a:effectLst/>
                <a:highlight>
                  <a:srgbClr val="FFFFFF"/>
                </a:highlight>
                <a:latin typeface="Times New Roman" panose="02020603050405020304" pitchFamily="18" charset="0"/>
                <a:ea typeface="Times New Roman" panose="02020603050405020304" pitchFamily="18" charset="0"/>
              </a:rPr>
              <a:t> particles on supporting materials like chitosan beads or to granulate it to facilitate its separation from water.</a:t>
            </a:r>
            <a:endParaRPr lang="en-US" sz="2400" u="none" strike="noStrike" dirty="0">
              <a:effectLst/>
              <a:latin typeface="Times New Roman" panose="02020603050405020304" pitchFamily="18" charset="0"/>
              <a:ea typeface="Times New Roman" panose="02020603050405020304" pitchFamily="18" charset="0"/>
            </a:endParaRPr>
          </a:p>
        </p:txBody>
      </p:sp>
      <p:pic>
        <p:nvPicPr>
          <p:cNvPr id="22" name="Picture 21">
            <a:extLst>
              <a:ext uri="{FF2B5EF4-FFF2-40B4-BE49-F238E27FC236}">
                <a16:creationId xmlns:a16="http://schemas.microsoft.com/office/drawing/2014/main" id="{7721705A-8311-47E5-B12E-82DD8CE15199}"/>
              </a:ext>
            </a:extLst>
          </p:cNvPr>
          <p:cNvPicPr>
            <a:picLocks noChangeAspect="1"/>
          </p:cNvPicPr>
          <p:nvPr/>
        </p:nvPicPr>
        <p:blipFill>
          <a:blip r:embed="rId11"/>
          <a:stretch>
            <a:fillRect/>
          </a:stretch>
        </p:blipFill>
        <p:spPr>
          <a:xfrm>
            <a:off x="14963832" y="15137858"/>
            <a:ext cx="2733675" cy="3028950"/>
          </a:xfrm>
          <a:prstGeom prst="rect">
            <a:avLst/>
          </a:prstGeom>
        </p:spPr>
      </p:pic>
      <p:pic>
        <p:nvPicPr>
          <p:cNvPr id="24" name="Picture 23">
            <a:extLst>
              <a:ext uri="{FF2B5EF4-FFF2-40B4-BE49-F238E27FC236}">
                <a16:creationId xmlns:a16="http://schemas.microsoft.com/office/drawing/2014/main" id="{353C65C1-5FA4-482F-B2F2-CDF5C0046CE3}"/>
              </a:ext>
            </a:extLst>
          </p:cNvPr>
          <p:cNvPicPr>
            <a:picLocks noChangeAspect="1"/>
          </p:cNvPicPr>
          <p:nvPr/>
        </p:nvPicPr>
        <p:blipFill>
          <a:blip r:embed="rId12"/>
          <a:stretch>
            <a:fillRect/>
          </a:stretch>
        </p:blipFill>
        <p:spPr>
          <a:xfrm>
            <a:off x="18203776" y="15147383"/>
            <a:ext cx="2790825" cy="3009900"/>
          </a:xfrm>
          <a:prstGeom prst="rect">
            <a:avLst/>
          </a:prstGeom>
        </p:spPr>
      </p:pic>
      <p:pic>
        <p:nvPicPr>
          <p:cNvPr id="27" name="Picture 3">
            <a:extLst>
              <a:ext uri="{FF2B5EF4-FFF2-40B4-BE49-F238E27FC236}">
                <a16:creationId xmlns:a16="http://schemas.microsoft.com/office/drawing/2014/main" id="{02C898A3-03FB-42F1-9B73-6A251F66984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102861" y="16144333"/>
            <a:ext cx="2884487"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 name="TextBox 55">
            <a:extLst>
              <a:ext uri="{FF2B5EF4-FFF2-40B4-BE49-F238E27FC236}">
                <a16:creationId xmlns:a16="http://schemas.microsoft.com/office/drawing/2014/main" id="{3DDCA007-B918-4A3B-92CB-608B4AF87E16}"/>
              </a:ext>
            </a:extLst>
          </p:cNvPr>
          <p:cNvSpPr txBox="1"/>
          <p:nvPr/>
        </p:nvSpPr>
        <p:spPr>
          <a:xfrm>
            <a:off x="42133837" y="39100517"/>
            <a:ext cx="13498755" cy="8176597"/>
          </a:xfrm>
          <a:prstGeom prst="rect">
            <a:avLst/>
          </a:prstGeom>
          <a:noFill/>
        </p:spPr>
        <p:txBody>
          <a:bodyPr wrap="square">
            <a:spAutoFit/>
          </a:bodyPr>
          <a:lstStyle/>
          <a:p>
            <a:pPr marL="0" marR="0" algn="ctr">
              <a:spcBef>
                <a:spcPts val="1000"/>
              </a:spcBef>
              <a:spcAft>
                <a:spcPts val="600"/>
              </a:spcAft>
            </a:pPr>
            <a:r>
              <a:rPr lang="en-US" sz="2400" b="1" kern="0" dirty="0">
                <a:effectLst/>
                <a:latin typeface="Times New Roman" panose="02020603050405020304" pitchFamily="18" charset="0"/>
                <a:ea typeface="Times New Roman" panose="02020603050405020304" pitchFamily="18" charset="0"/>
              </a:rPr>
              <a:t>Data/Formulation/Methodology</a:t>
            </a:r>
          </a:p>
          <a:p>
            <a:pPr marL="0" marR="0" algn="just">
              <a:spcBef>
                <a:spcPts val="0"/>
              </a:spcBef>
              <a:spcAft>
                <a:spcPts val="0"/>
              </a:spcAft>
            </a:pPr>
            <a:r>
              <a:rPr lang="en-US" sz="2400" b="1" dirty="0">
                <a:effectLst/>
                <a:latin typeface="Times New Roman" panose="02020603050405020304" pitchFamily="18" charset="0"/>
                <a:ea typeface="Times New Roman" panose="02020603050405020304" pitchFamily="18" charset="0"/>
              </a:rPr>
              <a:t>Water Sample</a:t>
            </a:r>
            <a:endParaRPr lang="en-US" sz="2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 In order to test real world applications of remediating arsenic contaminated water, the water source was local well water in Standish, Maine. Due to the pH of the water, there are limitations within this study with respect to arsenic absorption efficacy of the adsorbents at higher arsenic concentrations.  An x-ray fluorescence apparatus was used to measure the arsenic concentration of the filtrate and the control solutions of the water sample. </a:t>
            </a:r>
          </a:p>
          <a:p>
            <a:pPr marL="0" marR="0" algn="just">
              <a:spcBef>
                <a:spcPts val="1000"/>
              </a:spcBef>
              <a:spcAft>
                <a:spcPts val="600"/>
              </a:spcAft>
            </a:pPr>
            <a:r>
              <a:rPr lang="en-US" sz="2400" dirty="0"/>
              <a:t>1.  Microwave heating of the arsenic testing bottle and using a thermometer to make sure the water sample is 27-28°C were the first steps in the process.   2.  Microwave distilled water to match the temperature range of 27-28°C to make a warm water bath.  3.  Place the water testing bottle in a thermos and use the color test kit (below, L) to measure the arsenic concentration of the water sample.  This test kit was the first test used prior to the x-ray fluorescence testing (below, R)</a:t>
            </a:r>
          </a:p>
          <a:p>
            <a:pPr marL="0" marR="0" algn="just">
              <a:spcBef>
                <a:spcPts val="1000"/>
              </a:spcBef>
              <a:spcAft>
                <a:spcPts val="600"/>
              </a:spcAft>
            </a:pPr>
            <a:r>
              <a:rPr lang="en-US" sz="2400" dirty="0"/>
              <a:t>.</a:t>
            </a:r>
          </a:p>
          <a:p>
            <a:pPr marL="0" marR="0" algn="just">
              <a:spcBef>
                <a:spcPts val="1000"/>
              </a:spcBef>
              <a:spcAft>
                <a:spcPts val="600"/>
              </a:spcAft>
            </a:pPr>
            <a:endParaRPr lang="en-US" sz="2400" dirty="0"/>
          </a:p>
          <a:p>
            <a:pPr marL="0" marR="0" algn="just">
              <a:spcBef>
                <a:spcPts val="1000"/>
              </a:spcBef>
              <a:spcAft>
                <a:spcPts val="600"/>
              </a:spcAft>
            </a:pPr>
            <a:endParaRPr lang="en-US" sz="2400" dirty="0"/>
          </a:p>
          <a:p>
            <a:pPr marL="0" marR="0" algn="just">
              <a:spcBef>
                <a:spcPts val="1000"/>
              </a:spcBef>
              <a:spcAft>
                <a:spcPts val="600"/>
              </a:spcAft>
            </a:pPr>
            <a:endParaRPr lang="en-US" sz="2400" dirty="0"/>
          </a:p>
          <a:p>
            <a:pPr marL="0" marR="0" algn="just">
              <a:spcBef>
                <a:spcPts val="1000"/>
              </a:spcBef>
              <a:spcAft>
                <a:spcPts val="600"/>
              </a:spcAft>
            </a:pPr>
            <a:endParaRPr lang="en-US" sz="2400" dirty="0"/>
          </a:p>
          <a:p>
            <a:pPr marL="0" marR="0" algn="just">
              <a:spcBef>
                <a:spcPts val="1000"/>
              </a:spcBef>
              <a:spcAft>
                <a:spcPts val="600"/>
              </a:spcAft>
            </a:pPr>
            <a:r>
              <a:rPr lang="en-US" sz="2400" b="1" kern="0" dirty="0">
                <a:effectLst/>
                <a:latin typeface="Times New Roman" panose="02020603050405020304" pitchFamily="18" charset="0"/>
                <a:ea typeface="MS Gothic" panose="020B0609070205080204" pitchFamily="49" charset="-128"/>
              </a:rPr>
              <a:t>Water bottle sample          Arsenic color test kit     </a:t>
            </a:r>
            <a:r>
              <a:rPr lang="en-US" sz="2400" b="1" kern="0" dirty="0" err="1">
                <a:effectLst/>
                <a:latin typeface="Times New Roman" panose="02020603050405020304" pitchFamily="18" charset="0"/>
                <a:ea typeface="MS Gothic" panose="020B0609070205080204" pitchFamily="49" charset="-128"/>
              </a:rPr>
              <a:t>Spectros</a:t>
            </a:r>
            <a:r>
              <a:rPr lang="en-US" sz="2400" b="1" kern="0" dirty="0">
                <a:effectLst/>
                <a:latin typeface="Times New Roman" panose="02020603050405020304" pitchFamily="18" charset="0"/>
                <a:ea typeface="MS Gothic" panose="020B0609070205080204" pitchFamily="49" charset="-128"/>
              </a:rPr>
              <a:t> XEPOS XRF closed (L) &amp; open (R)</a:t>
            </a:r>
          </a:p>
        </p:txBody>
      </p:sp>
      <p:pic>
        <p:nvPicPr>
          <p:cNvPr id="58" name="Picture 4">
            <a:extLst>
              <a:ext uri="{FF2B5EF4-FFF2-40B4-BE49-F238E27FC236}">
                <a16:creationId xmlns:a16="http://schemas.microsoft.com/office/drawing/2014/main" id="{20204C56-5789-4810-B34C-C94D08F4DB95}"/>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4537901" y="16778208"/>
            <a:ext cx="2057400" cy="115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Box 60">
            <a:extLst>
              <a:ext uri="{FF2B5EF4-FFF2-40B4-BE49-F238E27FC236}">
                <a16:creationId xmlns:a16="http://schemas.microsoft.com/office/drawing/2014/main" id="{57BD2339-33EF-40B3-B1E4-966C16D7E600}"/>
              </a:ext>
            </a:extLst>
          </p:cNvPr>
          <p:cNvSpPr txBox="1"/>
          <p:nvPr/>
        </p:nvSpPr>
        <p:spPr>
          <a:xfrm>
            <a:off x="14841508" y="18944669"/>
            <a:ext cx="15313358" cy="8956298"/>
          </a:xfrm>
          <a:prstGeom prst="rect">
            <a:avLst/>
          </a:prstGeom>
          <a:noFill/>
        </p:spPr>
        <p:txBody>
          <a:bodyPr wrap="square">
            <a:spAutoFit/>
          </a:bodyPr>
          <a:lstStyle/>
          <a:p>
            <a:pPr marL="0" marR="0" algn="just">
              <a:spcBef>
                <a:spcPts val="0"/>
              </a:spcBef>
              <a:spcAft>
                <a:spcPts val="0"/>
              </a:spcAft>
            </a:pPr>
            <a:r>
              <a:rPr lang="en-US" sz="2400" b="1" dirty="0">
                <a:effectLst/>
                <a:latin typeface="Times New Roman" panose="02020603050405020304" pitchFamily="18" charset="0"/>
                <a:ea typeface="Times New Roman" panose="02020603050405020304" pitchFamily="18" charset="0"/>
              </a:rPr>
              <a:t>Preparing the Column Filters</a:t>
            </a:r>
            <a:endParaRPr lang="en-US" sz="2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To bridge the issues of accessibility to treatment systems, the column filters were made from easily available house-hold materials. The column filter body was made out of a travel-sized shampoo bottle with its bottom cut off (1cm)  in order to allow water to run through the bottle as shown in figure below. In the column filter (below), the tested adsorbent was kept between sandwiched layers of cotton for stabilization. The column filter was taped to a 50mL plastic vial to collect the filtrate as the Arsenic contaminated water freely passed through the column filter with the adsorbent layers inside.  As contaminated water ran freely through the layer of cotton and adsorbent material(s) of the column filter, filtered water was collected in a 50mL plastic vile that was taped to the column. The filtrates collected from the experimental investigation were analyzed by both the colorimetric strips and by the XRF instrumentation. Each filtration cycle consisted of 50mL of Arsenic contaminated water and 1g of adsorbent.</a:t>
            </a:r>
          </a:p>
          <a:p>
            <a:pPr marL="0" marR="0" algn="just">
              <a:spcBef>
                <a:spcPts val="0"/>
              </a:spcBef>
              <a:spcAft>
                <a:spcPts val="0"/>
              </a:spcAft>
            </a:pPr>
            <a:endParaRPr lang="en-US" sz="2400" dirty="0">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2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2400" dirty="0">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2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2400" dirty="0">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2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400" b="1" dirty="0">
                <a:effectLst/>
                <a:latin typeface="Times New Roman" panose="02020603050405020304" pitchFamily="18" charset="0"/>
                <a:ea typeface="Times New Roman" panose="02020603050405020304" pitchFamily="18" charset="0"/>
              </a:rPr>
              <a:t>                     Filter apparatus              Alginate beads        Impregnated</a:t>
            </a:r>
          </a:p>
          <a:p>
            <a:pPr marL="0" marR="0" algn="just">
              <a:spcBef>
                <a:spcPts val="0"/>
              </a:spcBef>
              <a:spcAft>
                <a:spcPts val="0"/>
              </a:spcAft>
            </a:pPr>
            <a:endParaRPr lang="en-US" sz="2400" dirty="0">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2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2400" dirty="0">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2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2400" dirty="0">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2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endParaRPr lang="en-US" sz="2400" dirty="0">
              <a:effectLst/>
              <a:latin typeface="Times New Roman" panose="02020603050405020304" pitchFamily="18" charset="0"/>
              <a:ea typeface="Times New Roman" panose="02020603050405020304" pitchFamily="18" charset="0"/>
            </a:endParaRPr>
          </a:p>
        </p:txBody>
      </p:sp>
      <p:pic>
        <p:nvPicPr>
          <p:cNvPr id="31" name="Picture 2" descr="http://media.usm.maine.edu/~mcr/marketing/logos/print/cmyk/USM_reverscmyk-Bbk.jpg">
            <a:extLst>
              <a:ext uri="{FF2B5EF4-FFF2-40B4-BE49-F238E27FC236}">
                <a16:creationId xmlns:a16="http://schemas.microsoft.com/office/drawing/2014/main" id="{D624623B-FE99-477A-9199-DF52DBC40498}"/>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0325" y="-163513"/>
            <a:ext cx="4740275" cy="15358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AB1ED9EA-0B76-4680-B89E-7CEB39286BC1}"/>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6781284" y="16456221"/>
            <a:ext cx="2514600" cy="1477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a:extLst>
              <a:ext uri="{FF2B5EF4-FFF2-40B4-BE49-F238E27FC236}">
                <a16:creationId xmlns:a16="http://schemas.microsoft.com/office/drawing/2014/main" id="{23B655E6-2BA4-436A-91B7-27D50FBA3C40}"/>
              </a:ext>
            </a:extLst>
          </p:cNvPr>
          <p:cNvSpPr txBox="1"/>
          <p:nvPr/>
        </p:nvSpPr>
        <p:spPr>
          <a:xfrm>
            <a:off x="1063242" y="51116022"/>
            <a:ext cx="9742674" cy="12280285"/>
          </a:xfrm>
          <a:prstGeom prst="rect">
            <a:avLst/>
          </a:prstGeom>
          <a:noFill/>
        </p:spPr>
        <p:txBody>
          <a:bodyPr wrap="square">
            <a:spAutoFit/>
          </a:bodyPr>
          <a:lstStyle/>
          <a:p>
            <a:pPr marL="0" marR="0" algn="just">
              <a:spcBef>
                <a:spcPts val="0"/>
              </a:spcBef>
              <a:spcAft>
                <a:spcPts val="0"/>
              </a:spcAft>
            </a:pPr>
            <a:r>
              <a:rPr lang="en-US" sz="2400" b="1" dirty="0">
                <a:effectLst/>
                <a:latin typeface="Times New Roman" panose="02020603050405020304" pitchFamily="18" charset="0"/>
                <a:ea typeface="Times New Roman" panose="02020603050405020304" pitchFamily="18" charset="0"/>
              </a:rPr>
              <a:t>Carbon Nanotubes, </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MWCNT</a:t>
            </a:r>
          </a:p>
          <a:p>
            <a:pPr lvl="0" algn="just">
              <a:defRPr/>
            </a:pPr>
            <a:r>
              <a:rPr lang="en-US" sz="2400" dirty="0">
                <a:effectLst/>
                <a:latin typeface="Times New Roman" panose="02020603050405020304" pitchFamily="18" charset="0"/>
                <a:ea typeface="Times New Roman" panose="02020603050405020304" pitchFamily="18" charset="0"/>
              </a:rPr>
              <a:t>Carbon Nanotubes (CNT), derived from graphene sheets rolled into cylindrical tubes, have been an emerging technology for absorption of heavy metals from water.</a:t>
            </a:r>
            <a:r>
              <a:rPr lang="en-US" sz="2400" dirty="0">
                <a:solidFill>
                  <a:prstClr val="black"/>
                </a:solidFill>
                <a:latin typeface="Times New Roman" panose="02020603050405020304" pitchFamily="18" charset="0"/>
                <a:ea typeface="Times New Roman" panose="02020603050405020304" pitchFamily="18" charset="0"/>
              </a:rPr>
              <a:t> [7] </a:t>
            </a:r>
            <a:r>
              <a:rPr lang="en-US" sz="2400" dirty="0">
                <a:effectLst/>
                <a:latin typeface="Times New Roman" panose="02020603050405020304" pitchFamily="18" charset="0"/>
                <a:ea typeface="Times New Roman" panose="02020603050405020304" pitchFamily="18" charset="0"/>
              </a:rPr>
              <a:t> Their chemical properties provide exceptional sorption characteristics toward many organic compounds and inorganic compounds [5].</a:t>
            </a:r>
          </a:p>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In particular, the sidewall functionalization and surface modifications of CNTs make them a suitable candidate to act as a support phase for water remediation treatments [6].  Their cost is high ($2-$15/gram, dependent on size and quality). [7] The multiwalled carbon nanotubes (MWCNT) can be produced by a number of techniques, as listed below:</a:t>
            </a:r>
          </a:p>
          <a:p>
            <a:pPr marL="342900" marR="0" lvl="0" indent="-342900" algn="just">
              <a:spcBef>
                <a:spcPts val="0"/>
              </a:spcBef>
              <a:spcAft>
                <a:spcPts val="0"/>
              </a:spcAft>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rPr>
              <a:t>Plasma arc method </a:t>
            </a:r>
            <a:r>
              <a:rPr lang="en-US" sz="2400" dirty="0">
                <a:effectLst/>
                <a:latin typeface="Times New Roman" panose="02020603050405020304" pitchFamily="18" charset="0"/>
                <a:ea typeface="Times New Roman" panose="02020603050405020304" pitchFamily="18" charset="0"/>
              </a:rPr>
              <a:t>(graphite rods w/wo hydrocarbon gas)</a:t>
            </a:r>
          </a:p>
          <a:p>
            <a:pPr marL="342900" marR="0" lvl="0" indent="-342900" algn="just">
              <a:spcBef>
                <a:spcPts val="0"/>
              </a:spcBef>
              <a:spcAft>
                <a:spcPts val="0"/>
              </a:spcAft>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rPr>
              <a:t>Laser impact method</a:t>
            </a:r>
          </a:p>
          <a:p>
            <a:pPr marL="342900" marR="0" lvl="0" indent="-342900" algn="just">
              <a:spcBef>
                <a:spcPts val="0"/>
              </a:spcBef>
              <a:spcAft>
                <a:spcPts val="0"/>
              </a:spcAft>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rPr>
              <a:t>Catalyzed (usually Ni catalyst) CVD method</a:t>
            </a:r>
          </a:p>
          <a:p>
            <a:pPr marL="342900" marR="0" lvl="0" indent="-342900" algn="just">
              <a:spcBef>
                <a:spcPts val="0"/>
              </a:spcBef>
              <a:spcAft>
                <a:spcPts val="0"/>
              </a:spcAft>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rPr>
              <a:t>Ball milling</a:t>
            </a:r>
          </a:p>
          <a:p>
            <a:pPr marL="342900" marR="0" lvl="0" indent="-342900" algn="just">
              <a:spcBef>
                <a:spcPts val="0"/>
              </a:spcBef>
              <a:spcAft>
                <a:spcPts val="0"/>
              </a:spcAft>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rPr>
              <a:t>Electrochemical deposition </a:t>
            </a:r>
            <a:r>
              <a:rPr lang="en-US" sz="2400" dirty="0">
                <a:effectLst/>
                <a:latin typeface="Times New Roman" panose="02020603050405020304" pitchFamily="18" charset="0"/>
                <a:ea typeface="Times New Roman" panose="02020603050405020304" pitchFamily="18" charset="0"/>
              </a:rPr>
              <a:t>[8]</a:t>
            </a:r>
          </a:p>
          <a:p>
            <a:pPr marL="22860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A mixture of 40 vol% methanol (CH</a:t>
            </a:r>
            <a:r>
              <a:rPr lang="en-US" sz="2400" baseline="-25000" dirty="0">
                <a:effectLst/>
                <a:latin typeface="Times New Roman" panose="02020603050405020304" pitchFamily="18" charset="0"/>
                <a:ea typeface="Times New Roman" panose="02020603050405020304" pitchFamily="18" charset="0"/>
              </a:rPr>
              <a:t>3</a:t>
            </a:r>
            <a:r>
              <a:rPr lang="en-US" sz="2400" dirty="0">
                <a:effectLst/>
                <a:latin typeface="Times New Roman" panose="02020603050405020304" pitchFamily="18" charset="0"/>
                <a:ea typeface="Times New Roman" panose="02020603050405020304" pitchFamily="18" charset="0"/>
              </a:rPr>
              <a:t>OH) and 60 vol% benzyl alcohol (C</a:t>
            </a:r>
            <a:r>
              <a:rPr lang="en-US" sz="2400" baseline="-25000" dirty="0">
                <a:effectLst/>
                <a:latin typeface="Times New Roman" panose="02020603050405020304" pitchFamily="18" charset="0"/>
                <a:ea typeface="Times New Roman" panose="02020603050405020304" pitchFamily="18" charset="0"/>
              </a:rPr>
              <a:t>6</a:t>
            </a:r>
            <a:r>
              <a:rPr lang="en-US" sz="2400" dirty="0">
                <a:effectLst/>
                <a:latin typeface="Times New Roman" panose="02020603050405020304" pitchFamily="18" charset="0"/>
                <a:ea typeface="Times New Roman" panose="02020603050405020304" pitchFamily="18" charset="0"/>
              </a:rPr>
              <a:t>H</a:t>
            </a:r>
            <a:r>
              <a:rPr lang="en-US" sz="2400" baseline="-25000" dirty="0">
                <a:effectLst/>
                <a:latin typeface="Times New Roman" panose="02020603050405020304" pitchFamily="18" charset="0"/>
                <a:ea typeface="Times New Roman" panose="02020603050405020304" pitchFamily="18" charset="0"/>
              </a:rPr>
              <a:t>5</a:t>
            </a:r>
            <a:r>
              <a:rPr lang="en-US" sz="2400" dirty="0">
                <a:effectLst/>
                <a:latin typeface="Times New Roman" panose="02020603050405020304" pitchFamily="18" charset="0"/>
                <a:ea typeface="Times New Roman" panose="02020603050405020304" pitchFamily="18" charset="0"/>
              </a:rPr>
              <a:t>CH</a:t>
            </a:r>
            <a:r>
              <a:rPr lang="en-US" sz="2400" baseline="-25000" dirty="0">
                <a:effectLst/>
                <a:latin typeface="Times New Roman" panose="02020603050405020304" pitchFamily="18" charset="0"/>
                <a:ea typeface="Times New Roman" panose="02020603050405020304" pitchFamily="18" charset="0"/>
              </a:rPr>
              <a:t>2</a:t>
            </a:r>
            <a:r>
              <a:rPr lang="en-US" sz="2400" dirty="0">
                <a:effectLst/>
                <a:latin typeface="Times New Roman" panose="02020603050405020304" pitchFamily="18" charset="0"/>
                <a:ea typeface="Times New Roman" panose="02020603050405020304" pitchFamily="18" charset="0"/>
              </a:rPr>
              <a:t>OH) was used as the electrolyte. The sizes of counter and working electrodes were about 2.5 cm. The distance between cathode and anode was kept at 5 mm, which was precisely controlled by a </a:t>
            </a:r>
            <a:r>
              <a:rPr lang="en-US" sz="2400" dirty="0" err="1">
                <a:effectLst/>
                <a:latin typeface="Times New Roman" panose="02020603050405020304" pitchFamily="18" charset="0"/>
                <a:ea typeface="Times New Roman" panose="02020603050405020304" pitchFamily="18" charset="0"/>
              </a:rPr>
              <a:t>SiC</a:t>
            </a:r>
            <a:r>
              <a:rPr lang="en-US" sz="2400" dirty="0">
                <a:effectLst/>
                <a:latin typeface="Times New Roman" panose="02020603050405020304" pitchFamily="18" charset="0"/>
                <a:ea typeface="Times New Roman" panose="02020603050405020304" pitchFamily="18" charset="0"/>
              </a:rPr>
              <a:t> spacer. The potential difference applied between the anode and cathode was kept nominally at 100-1000 V. The depositions were carried out at room temperature and magnetic stirring was employed to achieve a uniform distribution of carbonaceous/MWCNT deposit on the cathode. No deposits were found on the anode.</a:t>
            </a:r>
          </a:p>
          <a:p>
            <a:pPr marL="342900" marR="0" lvl="0" indent="-342900" algn="just">
              <a:spcBef>
                <a:spcPts val="0"/>
              </a:spcBef>
              <a:spcAft>
                <a:spcPts val="0"/>
              </a:spcAft>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rPr>
              <a:t>Flame synthesis </a:t>
            </a:r>
            <a:r>
              <a:rPr lang="en-US" sz="2400" dirty="0">
                <a:effectLst/>
                <a:latin typeface="Times New Roman" panose="02020603050405020304" pitchFamily="18" charset="0"/>
                <a:ea typeface="Times New Roman" panose="02020603050405020304" pitchFamily="18" charset="0"/>
              </a:rPr>
              <a:t>(with hydrocarbon gas) [9]</a:t>
            </a:r>
          </a:p>
          <a:p>
            <a:pPr marL="342900" marR="0" lvl="0" indent="-342900" algn="just">
              <a:spcBef>
                <a:spcPts val="0"/>
              </a:spcBef>
              <a:spcAft>
                <a:spcPts val="0"/>
              </a:spcAft>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rPr>
              <a:t>Ultrasonic sonication </a:t>
            </a:r>
            <a:r>
              <a:rPr lang="en-US" sz="2400" dirty="0">
                <a:effectLst/>
                <a:latin typeface="Times New Roman" panose="02020603050405020304" pitchFamily="18" charset="0"/>
                <a:ea typeface="Times New Roman" panose="02020603050405020304" pitchFamily="18" charset="0"/>
              </a:rPr>
              <a:t>of graphite rods [10]  </a:t>
            </a:r>
          </a:p>
          <a:p>
            <a:pPr marL="342900" marR="0" lvl="0" indent="-342900" algn="just">
              <a:spcBef>
                <a:spcPts val="0"/>
              </a:spcBef>
              <a:spcAft>
                <a:spcPts val="0"/>
              </a:spcAft>
              <a:buFont typeface="Symbol" panose="05050102010706020507" pitchFamily="18" charset="2"/>
              <a:buChar char=""/>
            </a:pPr>
            <a:r>
              <a:rPr lang="en-US" sz="2400" b="1" dirty="0">
                <a:solidFill>
                  <a:srgbClr val="FF0000"/>
                </a:solidFill>
                <a:effectLst/>
                <a:latin typeface="Times New Roman" panose="02020603050405020304" pitchFamily="18" charset="0"/>
                <a:ea typeface="Times New Roman" panose="02020603050405020304" pitchFamily="18" charset="0"/>
              </a:rPr>
              <a:t>Due to the complexity, safety considerations, temperature of treatment, and cost of the process, equipment, and lab space commonly available, 1. catalyzed (usually Ni catalyst) CVD method, 2. Electrochemical deposition using 40% methanol and 60% benzyl alcohol [8], and 3. Ultrasonic sonication of graphite rods [10] were chosen as methods for production of the MWCNTs</a:t>
            </a:r>
            <a:r>
              <a:rPr lang="en-US" sz="2400" dirty="0">
                <a:effectLst/>
                <a:latin typeface="Times New Roman" panose="02020603050405020304" pitchFamily="18" charset="0"/>
                <a:ea typeface="Times New Roman" panose="02020603050405020304" pitchFamily="18" charset="0"/>
              </a:rPr>
              <a:t>.</a:t>
            </a:r>
          </a:p>
        </p:txBody>
      </p:sp>
      <p:pic>
        <p:nvPicPr>
          <p:cNvPr id="35" name="Picture 3">
            <a:extLst>
              <a:ext uri="{FF2B5EF4-FFF2-40B4-BE49-F238E27FC236}">
                <a16:creationId xmlns:a16="http://schemas.microsoft.com/office/drawing/2014/main" id="{E49B8363-4B66-44C3-B510-5D5130F3FBAB}"/>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67917" y="30209865"/>
            <a:ext cx="1875284" cy="1840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TextBox 36">
            <a:extLst>
              <a:ext uri="{FF2B5EF4-FFF2-40B4-BE49-F238E27FC236}">
                <a16:creationId xmlns:a16="http://schemas.microsoft.com/office/drawing/2014/main" id="{CCE17C19-7B42-46DA-98EB-019BCFD42201}"/>
              </a:ext>
            </a:extLst>
          </p:cNvPr>
          <p:cNvSpPr txBox="1"/>
          <p:nvPr/>
        </p:nvSpPr>
        <p:spPr>
          <a:xfrm>
            <a:off x="867917" y="32233023"/>
            <a:ext cx="1341883" cy="369332"/>
          </a:xfrm>
          <a:prstGeom prst="rect">
            <a:avLst/>
          </a:prstGeom>
          <a:noFill/>
        </p:spPr>
        <p:txBody>
          <a:bodyPr wrap="square">
            <a:spAutoFit/>
          </a:bodyPr>
          <a:lstStyle/>
          <a:p>
            <a:r>
              <a:rPr lang="en-US" sz="1800" b="1" dirty="0" err="1">
                <a:effectLst/>
                <a:latin typeface="Times New Roman" panose="02020603050405020304" pitchFamily="18" charset="0"/>
                <a:ea typeface="Times New Roman" panose="02020603050405020304" pitchFamily="18" charset="0"/>
              </a:rPr>
              <a:t>sonicator</a:t>
            </a:r>
            <a:endParaRPr lang="en-US" sz="1800" dirty="0"/>
          </a:p>
        </p:txBody>
      </p:sp>
      <p:pic>
        <p:nvPicPr>
          <p:cNvPr id="10" name="Picture 9" descr="Diagram&#10;&#10;Description automatically generated">
            <a:extLst>
              <a:ext uri="{FF2B5EF4-FFF2-40B4-BE49-F238E27FC236}">
                <a16:creationId xmlns:a16="http://schemas.microsoft.com/office/drawing/2014/main" id="{DEEFAD9A-A8D0-429D-9A18-2F05332C1C4B}"/>
              </a:ext>
            </a:extLst>
          </p:cNvPr>
          <p:cNvPicPr>
            <a:picLocks noChangeAspect="1"/>
          </p:cNvPicPr>
          <p:nvPr/>
        </p:nvPicPr>
        <p:blipFill>
          <a:blip r:embed="rId18">
            <a:extLst>
              <a:ext uri="{BEBA8EAE-BF5A-486C-A8C5-ECC9F3942E4B}">
                <a14:imgProps xmlns:a14="http://schemas.microsoft.com/office/drawing/2010/main">
                  <a14:imgLayer r:embed="rId19">
                    <a14:imgEffect>
                      <a14:sharpenSoften amount="50000"/>
                    </a14:imgEffect>
                    <a14:imgEffect>
                      <a14:colorTemperature colorTemp="112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2971800" y="30209865"/>
            <a:ext cx="3405187" cy="2582181"/>
          </a:xfrm>
          <a:prstGeom prst="rect">
            <a:avLst/>
          </a:prstGeom>
        </p:spPr>
      </p:pic>
      <p:pic>
        <p:nvPicPr>
          <p:cNvPr id="23" name="Picture 22">
            <a:extLst>
              <a:ext uri="{FF2B5EF4-FFF2-40B4-BE49-F238E27FC236}">
                <a16:creationId xmlns:a16="http://schemas.microsoft.com/office/drawing/2014/main" id="{929C9D58-CEFC-4421-A3DB-5EA15E3B57BD}"/>
              </a:ext>
            </a:extLst>
          </p:cNvPr>
          <p:cNvPicPr>
            <a:picLocks noChangeAspect="1"/>
          </p:cNvPicPr>
          <p:nvPr/>
        </p:nvPicPr>
        <p:blipFill>
          <a:blip r:embed="rId20">
            <a:extLst>
              <a:ext uri="{BEBA8EAE-BF5A-486C-A8C5-ECC9F3942E4B}">
                <a14:imgProps xmlns:a14="http://schemas.microsoft.com/office/drawing/2010/main">
                  <a14:imgLayer r:embed="rId21">
                    <a14:imgEffect>
                      <a14:sharpenSoften amount="50000"/>
                    </a14:imgEffect>
                  </a14:imgLayer>
                </a14:imgProps>
              </a:ext>
            </a:extLst>
          </a:blip>
          <a:stretch>
            <a:fillRect/>
          </a:stretch>
        </p:blipFill>
        <p:spPr>
          <a:xfrm>
            <a:off x="6357936" y="30430193"/>
            <a:ext cx="3929064" cy="2361853"/>
          </a:xfrm>
          <a:prstGeom prst="rect">
            <a:avLst/>
          </a:prstGeom>
        </p:spPr>
      </p:pic>
      <p:sp>
        <p:nvSpPr>
          <p:cNvPr id="26" name="TextBox 25">
            <a:extLst>
              <a:ext uri="{FF2B5EF4-FFF2-40B4-BE49-F238E27FC236}">
                <a16:creationId xmlns:a16="http://schemas.microsoft.com/office/drawing/2014/main" id="{05B53A7E-ED6F-47CF-8BBB-986774D1D228}"/>
              </a:ext>
            </a:extLst>
          </p:cNvPr>
          <p:cNvSpPr txBox="1"/>
          <p:nvPr/>
        </p:nvSpPr>
        <p:spPr>
          <a:xfrm>
            <a:off x="15202155" y="18313748"/>
            <a:ext cx="13594491" cy="461665"/>
          </a:xfrm>
          <a:prstGeom prst="rect">
            <a:avLst/>
          </a:prstGeom>
          <a:noFill/>
        </p:spPr>
        <p:txBody>
          <a:bodyPr wrap="none" rtlCol="0">
            <a:spAutoFit/>
          </a:bodyPr>
          <a:lstStyle/>
          <a:p>
            <a:r>
              <a:rPr lang="en-US" sz="2400" b="1" dirty="0"/>
              <a:t>Heat bath                         colorimetric AS strips        SPECTROS XEPOS XRF closed(L) &amp; open (R)           ICP-OES</a:t>
            </a:r>
          </a:p>
        </p:txBody>
      </p:sp>
      <p:pic>
        <p:nvPicPr>
          <p:cNvPr id="41" name="Picture 40">
            <a:extLst>
              <a:ext uri="{FF2B5EF4-FFF2-40B4-BE49-F238E27FC236}">
                <a16:creationId xmlns:a16="http://schemas.microsoft.com/office/drawing/2014/main" id="{2450939D-3379-460A-B538-1B0D34EA7424}"/>
              </a:ext>
            </a:extLst>
          </p:cNvPr>
          <p:cNvPicPr>
            <a:picLocks noChangeAspect="1"/>
          </p:cNvPicPr>
          <p:nvPr/>
        </p:nvPicPr>
        <p:blipFill>
          <a:blip r:embed="rId22"/>
          <a:stretch>
            <a:fillRect/>
          </a:stretch>
        </p:blipFill>
        <p:spPr>
          <a:xfrm>
            <a:off x="10502504" y="30287307"/>
            <a:ext cx="3028950" cy="2238375"/>
          </a:xfrm>
          <a:prstGeom prst="rect">
            <a:avLst/>
          </a:prstGeom>
        </p:spPr>
      </p:pic>
      <p:sp>
        <p:nvSpPr>
          <p:cNvPr id="59" name="TextBox 58">
            <a:extLst>
              <a:ext uri="{FF2B5EF4-FFF2-40B4-BE49-F238E27FC236}">
                <a16:creationId xmlns:a16="http://schemas.microsoft.com/office/drawing/2014/main" id="{DE8014AD-3606-4731-B239-2660C7C2011E}"/>
              </a:ext>
            </a:extLst>
          </p:cNvPr>
          <p:cNvSpPr txBox="1"/>
          <p:nvPr/>
        </p:nvSpPr>
        <p:spPr>
          <a:xfrm>
            <a:off x="30558483" y="4622428"/>
            <a:ext cx="11575354" cy="6001643"/>
          </a:xfrm>
          <a:prstGeom prst="rect">
            <a:avLst/>
          </a:prstGeom>
          <a:noFill/>
        </p:spPr>
        <p:txBody>
          <a:bodyPr wrap="square">
            <a:spAutoFit/>
          </a:bodyPr>
          <a:lstStyle/>
          <a:p>
            <a:pPr marL="0" marR="0" algn="just">
              <a:spcBef>
                <a:spcPts val="0"/>
              </a:spcBef>
              <a:spcAft>
                <a:spcPts val="0"/>
              </a:spcAft>
            </a:pPr>
            <a:r>
              <a:rPr lang="en-US" sz="2400" b="1" dirty="0">
                <a:effectLst/>
                <a:latin typeface="Times New Roman" panose="02020603050405020304" pitchFamily="18" charset="0"/>
                <a:ea typeface="Times New Roman" panose="02020603050405020304" pitchFamily="18" charset="0"/>
              </a:rPr>
              <a:t>Column Filtration Method</a:t>
            </a:r>
            <a:endParaRPr lang="en-US" sz="24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In this study, both column filtration and batch filtration were investigated. Both filtration methods used the same As contaminated stock solution. The column filter body was made out of a travel-sized shampoo bottle with its bottom cut off (1cm)  in order to allow water to run through the bottle as shown in figure. In the column filter, the tested adsorbent was kept between sandwiched layers of cotton balls for stabilization. The column filter was taped to a 50mL plastic vial to collect the filtrate as the As contaminated water freely passed through the column filter with the adsorbent layers inside. Each tested adsorbent (Calcium Alginate beads, CNT beads, TiO</a:t>
            </a:r>
            <a:r>
              <a:rPr lang="en-US" sz="2400" baseline="-25000" dirty="0">
                <a:effectLst/>
                <a:latin typeface="Times New Roman" panose="02020603050405020304" pitchFamily="18" charset="0"/>
                <a:ea typeface="Times New Roman" panose="02020603050405020304" pitchFamily="18" charset="0"/>
              </a:rPr>
              <a:t>2</a:t>
            </a:r>
            <a:r>
              <a:rPr lang="en-US" sz="2400" dirty="0">
                <a:effectLst/>
                <a:latin typeface="Times New Roman" panose="02020603050405020304" pitchFamily="18" charset="0"/>
                <a:ea typeface="Times New Roman" panose="02020603050405020304" pitchFamily="18" charset="0"/>
              </a:rPr>
              <a:t>-CNT beads, and Fe</a:t>
            </a:r>
            <a:r>
              <a:rPr lang="en-US" sz="2400" baseline="-25000" dirty="0">
                <a:effectLst/>
                <a:latin typeface="Times New Roman" panose="02020603050405020304" pitchFamily="18" charset="0"/>
                <a:ea typeface="Times New Roman" panose="02020603050405020304" pitchFamily="18" charset="0"/>
              </a:rPr>
              <a:t>2</a:t>
            </a:r>
            <a:r>
              <a:rPr lang="en-US" sz="2400" dirty="0">
                <a:effectLst/>
                <a:latin typeface="Times New Roman" panose="02020603050405020304" pitchFamily="18" charset="0"/>
                <a:ea typeface="Times New Roman" panose="02020603050405020304" pitchFamily="18" charset="0"/>
              </a:rPr>
              <a:t>O</a:t>
            </a:r>
            <a:r>
              <a:rPr lang="en-US" sz="2400" baseline="-25000" dirty="0">
                <a:effectLst/>
                <a:latin typeface="Times New Roman" panose="02020603050405020304" pitchFamily="18" charset="0"/>
                <a:ea typeface="Times New Roman" panose="02020603050405020304" pitchFamily="18" charset="0"/>
              </a:rPr>
              <a:t>3</a:t>
            </a:r>
            <a:r>
              <a:rPr lang="en-US" sz="2400" dirty="0">
                <a:effectLst/>
                <a:latin typeface="Times New Roman" panose="02020603050405020304" pitchFamily="18" charset="0"/>
                <a:ea typeface="Times New Roman" panose="02020603050405020304" pitchFamily="18" charset="0"/>
              </a:rPr>
              <a:t>-CNT beads) had its own column filter to avoid cross-contamination. </a:t>
            </a:r>
          </a:p>
          <a:p>
            <a:pPr marL="0" marR="0" algn="just">
              <a:spcBef>
                <a:spcPts val="0"/>
              </a:spcBef>
              <a:spcAft>
                <a:spcPts val="0"/>
              </a:spcAft>
            </a:pPr>
            <a:r>
              <a:rPr lang="en-US" sz="2400" b="1" dirty="0">
                <a:effectLst/>
                <a:latin typeface="Times New Roman" panose="02020603050405020304" pitchFamily="18" charset="0"/>
                <a:ea typeface="Times New Roman" panose="02020603050405020304" pitchFamily="18" charset="0"/>
              </a:rPr>
              <a:t>Removal of Adsorbent beads</a:t>
            </a:r>
          </a:p>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After the batch adsorption experiments, the sorbent beads were removed from the filtrate through pouring the filtrate over filter paper, collecting the filtrate in a 50mL vial. The resultant was tested for arsenic content by both colorimetric strips and XRF (shown below).  Note:  the colorimetric strips give neither the resolution nor the accuracy of the XRF.  More detailed work is needed in the future.</a:t>
            </a:r>
          </a:p>
        </p:txBody>
      </p:sp>
      <p:sp>
        <p:nvSpPr>
          <p:cNvPr id="60" name="TextBox 59">
            <a:extLst>
              <a:ext uri="{FF2B5EF4-FFF2-40B4-BE49-F238E27FC236}">
                <a16:creationId xmlns:a16="http://schemas.microsoft.com/office/drawing/2014/main" id="{16EE585D-437D-473D-9878-5B7EA31A1CAE}"/>
              </a:ext>
            </a:extLst>
          </p:cNvPr>
          <p:cNvSpPr txBox="1"/>
          <p:nvPr/>
        </p:nvSpPr>
        <p:spPr>
          <a:xfrm>
            <a:off x="14796903" y="25285345"/>
            <a:ext cx="15104898" cy="7478970"/>
          </a:xfrm>
          <a:prstGeom prst="rect">
            <a:avLst/>
          </a:prstGeom>
          <a:noFill/>
        </p:spPr>
        <p:txBody>
          <a:bodyPr wrap="square">
            <a:spAutoFit/>
          </a:bodyPr>
          <a:lstStyle/>
          <a:p>
            <a:pPr marL="0" marR="0" lvl="0" indent="0" algn="just" defTabSz="438912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Making Adsorbent Beads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The base of the adsorbent beads consisted of MWCNTs immobilized within calcium alginate gel beads. In order to test for absorbance of arsenic with regards to the calcium alginate gel, a control of calcium alginate beads with no impregnation of other nanomaterials was made. Calcium alginate–MWCNTs composite beads (</a:t>
            </a:r>
            <a:r>
              <a:rPr kumimoji="0" 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CaAlg</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/MWCNTs) were prepared by adding 0.10g of MWCNTs into 2-wt.% alginate solution (1g sodium alginate and 50mL deionized water).  The resulting mixture was dripped into a 0.5 M calcium chloride solution with a syringe. The beads were aged in the calcium solution overnight, washed and stored in distilled water. For the MWCNT-metal oxide beads, the previous procedure was followed except a suspension of the metal oxide was added to the alginate solution for a 20wt% metal loading. For the titanium dioxide beads, 0.15</a:t>
            </a:r>
            <a:r>
              <a:rPr kumimoji="0" lang="en-US" sz="2400" b="0" i="0" u="sng"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g</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was added, while 0.1g was added for the Fe</a:t>
            </a:r>
            <a:r>
              <a:rPr kumimoji="0" lang="en-US" sz="2400" b="0" i="0" u="none" strike="noStrike" kern="1200" cap="none" spc="0" normalizeH="0" baseline="-2500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2</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O</a:t>
            </a:r>
            <a:r>
              <a:rPr kumimoji="0" lang="en-US" sz="2400" b="0" i="0" u="none" strike="noStrike" kern="1200" cap="none" spc="0" normalizeH="0" baseline="-2500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3</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beads. The mixture was uniformly mixed with a magnetic stirrer for 4 h. The mixture contained sodium alginate and metal in a proportion of 8:2 (2 g alginate/0.34 g Fe) for 20 </a:t>
            </a:r>
            <a:r>
              <a:rPr kumimoji="0" 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wt</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iron loading. The produced hydrous iron oxide was immobilized using alginate with calcium ion via entrapment. Briefly, 3 </a:t>
            </a:r>
            <a:r>
              <a:rPr kumimoji="0" 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wt</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alginate gel matrix was prepared. A suspension of hydrous iron oxide precipitate containing 0.34 g of Fe was added into the 100 mL of the alginate gel matrix, and then DI water was added until the final volume of the mixture was 150 </a:t>
            </a:r>
            <a:r>
              <a:rPr kumimoji="0" 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mL.</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The mixture was uniformly mixed with a magnetic stirrer for 4 h. The mixture contained sodium alginate and iron in a proportion of 9:1 (3 g alginate/0.34 g Fe) for 10 </a:t>
            </a:r>
            <a:r>
              <a:rPr kumimoji="0" 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Times New Roman" panose="02020603050405020304" pitchFamily="18" charset="0"/>
                <a:cs typeface="+mn-cs"/>
              </a:rPr>
              <a:t>wt</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 iron loading. </a:t>
            </a:r>
          </a:p>
          <a:p>
            <a:pPr marL="0" marR="0" lvl="0" indent="0" algn="just" defTabSz="438912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Batch Filtration Method</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438912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Batch adsorption experiments were carried out in 300mL beakers for each adsorbent type. The same amount of the adsorbent beads were added to 50mL of the As contaminated water, and a magnetic stirrer was used to stir the beads inside the water for varying amounts of time (30min, 1 h, 2 h)  to observe the effect of adsorbent contact time on arsenic absorption. The stirring speed was kept constant for all filtration cycles.</a:t>
            </a:r>
            <a:endParaRPr lang="en-US" dirty="0"/>
          </a:p>
        </p:txBody>
      </p:sp>
      <p:pic>
        <p:nvPicPr>
          <p:cNvPr id="50" name="Picture 49">
            <a:extLst>
              <a:ext uri="{FF2B5EF4-FFF2-40B4-BE49-F238E27FC236}">
                <a16:creationId xmlns:a16="http://schemas.microsoft.com/office/drawing/2014/main" id="{F0348B9F-3F21-4F34-9C96-63F441D8FA39}"/>
              </a:ext>
            </a:extLst>
          </p:cNvPr>
          <p:cNvPicPr>
            <a:picLocks noChangeAspect="1"/>
          </p:cNvPicPr>
          <p:nvPr/>
        </p:nvPicPr>
        <p:blipFill>
          <a:blip r:embed="rId23"/>
          <a:stretch>
            <a:fillRect/>
          </a:stretch>
        </p:blipFill>
        <p:spPr>
          <a:xfrm>
            <a:off x="17974342" y="22654937"/>
            <a:ext cx="1303604" cy="2260528"/>
          </a:xfrm>
          <a:prstGeom prst="rect">
            <a:avLst/>
          </a:prstGeom>
        </p:spPr>
      </p:pic>
      <p:pic>
        <p:nvPicPr>
          <p:cNvPr id="52" name="Picture 51">
            <a:extLst>
              <a:ext uri="{FF2B5EF4-FFF2-40B4-BE49-F238E27FC236}">
                <a16:creationId xmlns:a16="http://schemas.microsoft.com/office/drawing/2014/main" id="{0D616D67-E6E5-4A05-AA5B-D16870DC2120}"/>
              </a:ext>
            </a:extLst>
          </p:cNvPr>
          <p:cNvPicPr>
            <a:picLocks noChangeAspect="1"/>
          </p:cNvPicPr>
          <p:nvPr/>
        </p:nvPicPr>
        <p:blipFill>
          <a:blip r:embed="rId24"/>
          <a:stretch>
            <a:fillRect/>
          </a:stretch>
        </p:blipFill>
        <p:spPr>
          <a:xfrm>
            <a:off x="16393903" y="22635887"/>
            <a:ext cx="1303604" cy="2260528"/>
          </a:xfrm>
          <a:prstGeom prst="rect">
            <a:avLst/>
          </a:prstGeom>
        </p:spPr>
      </p:pic>
      <p:pic>
        <p:nvPicPr>
          <p:cNvPr id="1024" name="Picture 1023">
            <a:extLst>
              <a:ext uri="{FF2B5EF4-FFF2-40B4-BE49-F238E27FC236}">
                <a16:creationId xmlns:a16="http://schemas.microsoft.com/office/drawing/2014/main" id="{FFA22272-CD9A-4C7E-9938-BD2E3FA2C15D}"/>
              </a:ext>
            </a:extLst>
          </p:cNvPr>
          <p:cNvPicPr>
            <a:picLocks noChangeAspect="1"/>
          </p:cNvPicPr>
          <p:nvPr/>
        </p:nvPicPr>
        <p:blipFill>
          <a:blip r:embed="rId25"/>
          <a:stretch>
            <a:fillRect/>
          </a:stretch>
        </p:blipFill>
        <p:spPr>
          <a:xfrm>
            <a:off x="19620666" y="22723163"/>
            <a:ext cx="2419350" cy="2085975"/>
          </a:xfrm>
          <a:prstGeom prst="rect">
            <a:avLst/>
          </a:prstGeom>
        </p:spPr>
      </p:pic>
      <p:pic>
        <p:nvPicPr>
          <p:cNvPr id="1029" name="Picture 1028">
            <a:extLst>
              <a:ext uri="{FF2B5EF4-FFF2-40B4-BE49-F238E27FC236}">
                <a16:creationId xmlns:a16="http://schemas.microsoft.com/office/drawing/2014/main" id="{A5DB157D-56CD-4135-992F-B4969AD29B4A}"/>
              </a:ext>
            </a:extLst>
          </p:cNvPr>
          <p:cNvPicPr>
            <a:picLocks noChangeAspect="1"/>
          </p:cNvPicPr>
          <p:nvPr/>
        </p:nvPicPr>
        <p:blipFill>
          <a:blip r:embed="rId26"/>
          <a:stretch>
            <a:fillRect/>
          </a:stretch>
        </p:blipFill>
        <p:spPr>
          <a:xfrm>
            <a:off x="22232851" y="22723162"/>
            <a:ext cx="1897767" cy="2085975"/>
          </a:xfrm>
          <a:prstGeom prst="rect">
            <a:avLst/>
          </a:prstGeom>
        </p:spPr>
      </p:pic>
      <p:sp>
        <p:nvSpPr>
          <p:cNvPr id="70" name="TextBox 36">
            <a:extLst>
              <a:ext uri="{FF2B5EF4-FFF2-40B4-BE49-F238E27FC236}">
                <a16:creationId xmlns:a16="http://schemas.microsoft.com/office/drawing/2014/main" id="{851C21F8-F50A-495B-AB9A-E976BC6A9261}"/>
              </a:ext>
            </a:extLst>
          </p:cNvPr>
          <p:cNvSpPr txBox="1"/>
          <p:nvPr/>
        </p:nvSpPr>
        <p:spPr>
          <a:xfrm>
            <a:off x="31261418" y="13778709"/>
            <a:ext cx="8154476" cy="701731"/>
          </a:xfrm>
          <a:prstGeom prst="rect">
            <a:avLst/>
          </a:prstGeom>
          <a:noFill/>
        </p:spPr>
        <p:txBody>
          <a:bodyPr vert="horz" wrap="none" lIns="0" tIns="0" rIns="0" bIns="0" rtlCol="0">
            <a:spAutoFit/>
          </a:bodyPr>
          <a:lstStyle/>
          <a:p>
            <a:pPr>
              <a:lnSpc>
                <a:spcPts val="2800"/>
              </a:lnSpc>
              <a:tabLst>
                <a:tab pos="2425700" algn="l"/>
                <a:tab pos="4864100" algn="l"/>
                <a:tab pos="7289800" algn="l"/>
              </a:tabLst>
            </a:pPr>
            <a:r>
              <a:rPr lang="en-CA" sz="2232" spc="-20" dirty="0">
                <a:solidFill>
                  <a:srgbClr val="000000"/>
                </a:solidFill>
                <a:latin typeface="Arial"/>
                <a:cs typeface="Arial"/>
              </a:rPr>
              <a:t>Fe-CNT-CA</a:t>
            </a:r>
            <a:r>
              <a:rPr lang="en-CA" sz="2232" dirty="0">
                <a:solidFill>
                  <a:srgbClr val="000000"/>
                </a:solidFill>
                <a:latin typeface="Arial"/>
                <a:cs typeface="Arial"/>
              </a:rPr>
              <a:t>	50ppb	60ppb	50ppb</a:t>
            </a:r>
            <a:br>
              <a:rPr lang="en-CA" sz="2400" dirty="0">
                <a:solidFill>
                  <a:srgbClr val="000000"/>
                </a:solidFill>
                <a:latin typeface="Times New Roman"/>
              </a:rPr>
            </a:br>
            <a:r>
              <a:rPr lang="en-CA" sz="2232" dirty="0">
                <a:solidFill>
                  <a:srgbClr val="000000"/>
                </a:solidFill>
                <a:latin typeface="Arial"/>
                <a:cs typeface="Arial"/>
              </a:rPr>
              <a:t>beads </a:t>
            </a:r>
            <a:endParaRPr lang="en-CA" sz="2400" dirty="0">
              <a:solidFill>
                <a:srgbClr val="000000"/>
              </a:solidFill>
            </a:endParaRPr>
          </a:p>
        </p:txBody>
      </p:sp>
      <p:sp>
        <p:nvSpPr>
          <p:cNvPr id="71" name="TextBox 60">
            <a:extLst>
              <a:ext uri="{FF2B5EF4-FFF2-40B4-BE49-F238E27FC236}">
                <a16:creationId xmlns:a16="http://schemas.microsoft.com/office/drawing/2014/main" id="{BFE5CEC2-4CEF-457E-A4A3-5A36F0A3CA32}"/>
              </a:ext>
            </a:extLst>
          </p:cNvPr>
          <p:cNvSpPr txBox="1"/>
          <p:nvPr/>
        </p:nvSpPr>
        <p:spPr>
          <a:xfrm>
            <a:off x="31345041" y="15296927"/>
            <a:ext cx="10414000" cy="508000"/>
          </a:xfrm>
          <a:prstGeom prst="rect">
            <a:avLst/>
          </a:prstGeom>
          <a:noFill/>
        </p:spPr>
        <p:txBody>
          <a:bodyPr vert="horz" wrap="none" lIns="0" tIns="0" rIns="0" bIns="0" rtlCol="0">
            <a:spAutoFit/>
          </a:bodyPr>
          <a:lstStyle/>
          <a:p>
            <a:pPr>
              <a:lnSpc>
                <a:spcPts val="2700"/>
              </a:lnSpc>
            </a:pPr>
            <a:r>
              <a:rPr lang="en-CA" sz="2232" spc="-10" dirty="0">
                <a:solidFill>
                  <a:srgbClr val="000000"/>
                </a:solidFill>
                <a:latin typeface="Arial"/>
                <a:cs typeface="Arial"/>
              </a:rPr>
              <a:t>0.35g CNT)</a:t>
            </a:r>
          </a:p>
          <a:p>
            <a:pPr>
              <a:lnSpc>
                <a:spcPts val="2760"/>
              </a:lnSpc>
            </a:pPr>
            <a:endParaRPr lang="en-CA" sz="2400" dirty="0">
              <a:solidFill>
                <a:srgbClr val="000000"/>
              </a:solidFill>
            </a:endParaRPr>
          </a:p>
        </p:txBody>
      </p:sp>
      <p:sp>
        <p:nvSpPr>
          <p:cNvPr id="72" name="TextBox 61">
            <a:extLst>
              <a:ext uri="{FF2B5EF4-FFF2-40B4-BE49-F238E27FC236}">
                <a16:creationId xmlns:a16="http://schemas.microsoft.com/office/drawing/2014/main" id="{E72513DB-C87D-4B77-A1A8-6BAC03B13ED9}"/>
              </a:ext>
            </a:extLst>
          </p:cNvPr>
          <p:cNvSpPr txBox="1"/>
          <p:nvPr/>
        </p:nvSpPr>
        <p:spPr>
          <a:xfrm>
            <a:off x="31290272" y="15734372"/>
            <a:ext cx="8154476" cy="1060803"/>
          </a:xfrm>
          <a:prstGeom prst="rect">
            <a:avLst/>
          </a:prstGeom>
          <a:noFill/>
        </p:spPr>
        <p:txBody>
          <a:bodyPr vert="horz" wrap="none" lIns="0" tIns="0" rIns="0" bIns="0" rtlCol="0">
            <a:spAutoFit/>
          </a:bodyPr>
          <a:lstStyle/>
          <a:p>
            <a:pPr>
              <a:lnSpc>
                <a:spcPts val="2800"/>
              </a:lnSpc>
              <a:tabLst>
                <a:tab pos="2425700" algn="l"/>
                <a:tab pos="4864100" algn="l"/>
                <a:tab pos="7289800" algn="l"/>
              </a:tabLst>
            </a:pPr>
            <a:r>
              <a:rPr lang="en-CA" sz="2232" spc="-10" dirty="0">
                <a:solidFill>
                  <a:srgbClr val="000000"/>
                </a:solidFill>
                <a:latin typeface="Arial"/>
                <a:cs typeface="Arial"/>
              </a:rPr>
              <a:t>Fe/TiO2-CNT-CA</a:t>
            </a:r>
            <a:r>
              <a:rPr lang="en-CA" sz="2232" dirty="0">
                <a:solidFill>
                  <a:srgbClr val="000000"/>
                </a:solidFill>
                <a:latin typeface="Arial"/>
                <a:cs typeface="Arial"/>
              </a:rPr>
              <a:t>	80ppb	70ppb	68ppb</a:t>
            </a:r>
            <a:br>
              <a:rPr lang="en-CA" sz="2400" dirty="0">
                <a:solidFill>
                  <a:srgbClr val="000000"/>
                </a:solidFill>
                <a:latin typeface="Times New Roman"/>
              </a:rPr>
            </a:br>
            <a:r>
              <a:rPr lang="en-CA" sz="2400" dirty="0">
                <a:solidFill>
                  <a:srgbClr val="000000"/>
                </a:solidFill>
                <a:latin typeface="Times New Roman"/>
              </a:rPr>
              <a:t>(</a:t>
            </a:r>
            <a:r>
              <a:rPr lang="en-CA" sz="2232" dirty="0">
                <a:solidFill>
                  <a:srgbClr val="000000"/>
                </a:solidFill>
                <a:latin typeface="Arial"/>
                <a:cs typeface="Arial"/>
              </a:rPr>
              <a:t>beads</a:t>
            </a:r>
            <a:r>
              <a:rPr lang="en-CA" sz="2232" spc="-10" dirty="0">
                <a:solidFill>
                  <a:srgbClr val="000000"/>
                </a:solidFill>
                <a:latin typeface="Arial"/>
                <a:cs typeface="Arial"/>
              </a:rPr>
              <a:t>10wt%Fe +</a:t>
            </a:r>
            <a:br>
              <a:rPr lang="en-CA" sz="2400" dirty="0">
                <a:solidFill>
                  <a:srgbClr val="000000"/>
                </a:solidFill>
                <a:latin typeface="Times New Roman"/>
              </a:rPr>
            </a:br>
            <a:r>
              <a:rPr lang="en-CA" sz="2232" spc="-10" dirty="0">
                <a:solidFill>
                  <a:srgbClr val="000000"/>
                </a:solidFill>
                <a:latin typeface="Arial"/>
                <a:cs typeface="Arial"/>
              </a:rPr>
              <a:t>10wt%Ti)</a:t>
            </a:r>
            <a:endParaRPr lang="en-CA" sz="2400" dirty="0">
              <a:solidFill>
                <a:srgbClr val="000000"/>
              </a:solidFill>
            </a:endParaRPr>
          </a:p>
        </p:txBody>
      </p:sp>
      <p:sp>
        <p:nvSpPr>
          <p:cNvPr id="74" name="TextBox 30">
            <a:extLst>
              <a:ext uri="{FF2B5EF4-FFF2-40B4-BE49-F238E27FC236}">
                <a16:creationId xmlns:a16="http://schemas.microsoft.com/office/drawing/2014/main" id="{91BC2696-7941-43C7-AFEF-4ABF0D73E502}"/>
              </a:ext>
            </a:extLst>
          </p:cNvPr>
          <p:cNvSpPr txBox="1"/>
          <p:nvPr/>
        </p:nvSpPr>
        <p:spPr>
          <a:xfrm>
            <a:off x="33640471" y="10584772"/>
            <a:ext cx="5480026" cy="705321"/>
          </a:xfrm>
          <a:prstGeom prst="rect">
            <a:avLst/>
          </a:prstGeom>
          <a:noFill/>
        </p:spPr>
        <p:txBody>
          <a:bodyPr vert="horz" wrap="none" lIns="0" tIns="0" rIns="0" bIns="0" rtlCol="0">
            <a:spAutoFit/>
          </a:bodyPr>
          <a:lstStyle/>
          <a:p>
            <a:pPr>
              <a:lnSpc>
                <a:spcPts val="2700"/>
              </a:lnSpc>
              <a:tabLst>
                <a:tab pos="2438400" algn="l"/>
                <a:tab pos="4864100" algn="l"/>
              </a:tabLst>
            </a:pPr>
            <a:r>
              <a:rPr lang="en-CA" sz="2232" b="1" spc="-10" dirty="0">
                <a:solidFill>
                  <a:srgbClr val="000000"/>
                </a:solidFill>
                <a:latin typeface="Arial"/>
                <a:cs typeface="Arial"/>
              </a:rPr>
              <a:t>Color strips	Trial 2	XRF</a:t>
            </a:r>
          </a:p>
          <a:p>
            <a:pPr>
              <a:lnSpc>
                <a:spcPts val="2760"/>
              </a:lnSpc>
            </a:pPr>
            <a:endParaRPr lang="en-CA" sz="2400" b="1" dirty="0">
              <a:solidFill>
                <a:srgbClr val="000000"/>
              </a:solidFill>
            </a:endParaRPr>
          </a:p>
        </p:txBody>
      </p:sp>
      <p:sp>
        <p:nvSpPr>
          <p:cNvPr id="75" name="TextBox 31">
            <a:extLst>
              <a:ext uri="{FF2B5EF4-FFF2-40B4-BE49-F238E27FC236}">
                <a16:creationId xmlns:a16="http://schemas.microsoft.com/office/drawing/2014/main" id="{7B3AC765-E19B-4B9A-9B58-E3E598505C82}"/>
              </a:ext>
            </a:extLst>
          </p:cNvPr>
          <p:cNvSpPr txBox="1"/>
          <p:nvPr/>
        </p:nvSpPr>
        <p:spPr>
          <a:xfrm>
            <a:off x="31261418" y="11161556"/>
            <a:ext cx="8305479" cy="718145"/>
          </a:xfrm>
          <a:prstGeom prst="rect">
            <a:avLst/>
          </a:prstGeom>
          <a:noFill/>
        </p:spPr>
        <p:txBody>
          <a:bodyPr vert="horz" wrap="none" lIns="0" tIns="0" rIns="0" bIns="0" rtlCol="0">
            <a:spAutoFit/>
          </a:bodyPr>
          <a:lstStyle/>
          <a:p>
            <a:pPr>
              <a:lnSpc>
                <a:spcPts val="2800"/>
              </a:lnSpc>
              <a:tabLst>
                <a:tab pos="2425700" algn="l"/>
                <a:tab pos="4864100" algn="l"/>
                <a:tab pos="7289800" algn="l"/>
              </a:tabLst>
            </a:pPr>
            <a:r>
              <a:rPr lang="en-CA" sz="2232" dirty="0">
                <a:solidFill>
                  <a:srgbClr val="000000"/>
                </a:solidFill>
                <a:latin typeface="Arial"/>
                <a:cs typeface="Arial"/>
              </a:rPr>
              <a:t>Initial Arsenic</a:t>
            </a:r>
            <a:r>
              <a:rPr lang="en-CA" sz="2232" spc="-10" dirty="0">
                <a:solidFill>
                  <a:srgbClr val="000000"/>
                </a:solidFill>
                <a:latin typeface="Arial"/>
                <a:cs typeface="Arial"/>
              </a:rPr>
              <a:t>	150ppb	150ppb	165ppb</a:t>
            </a:r>
            <a:br>
              <a:rPr lang="en-CA" sz="2400" dirty="0">
                <a:solidFill>
                  <a:srgbClr val="000000"/>
                </a:solidFill>
                <a:latin typeface="Times New Roman"/>
              </a:rPr>
            </a:br>
            <a:r>
              <a:rPr lang="en-CA" sz="2232" dirty="0" err="1">
                <a:solidFill>
                  <a:srgbClr val="000000"/>
                </a:solidFill>
                <a:latin typeface="Arial"/>
                <a:cs typeface="Arial"/>
              </a:rPr>
              <a:t>Solution</a:t>
            </a:r>
            <a:r>
              <a:rPr lang="en-CA" sz="2400" dirty="0" err="1">
                <a:solidFill>
                  <a:srgbClr val="000000"/>
                </a:solidFill>
                <a:latin typeface="Arial"/>
                <a:cs typeface="Arial"/>
              </a:rPr>
              <a:t>Control</a:t>
            </a:r>
            <a:r>
              <a:rPr lang="en-CA" sz="2400" dirty="0">
                <a:solidFill>
                  <a:srgbClr val="000000"/>
                </a:solidFill>
                <a:latin typeface="Arial"/>
                <a:cs typeface="Arial"/>
              </a:rPr>
              <a:t>)</a:t>
            </a:r>
            <a:endParaRPr lang="en-CA" sz="2400" dirty="0">
              <a:solidFill>
                <a:srgbClr val="000000"/>
              </a:solidFill>
            </a:endParaRPr>
          </a:p>
        </p:txBody>
      </p:sp>
      <p:sp>
        <p:nvSpPr>
          <p:cNvPr id="77" name="TextBox 33">
            <a:extLst>
              <a:ext uri="{FF2B5EF4-FFF2-40B4-BE49-F238E27FC236}">
                <a16:creationId xmlns:a16="http://schemas.microsoft.com/office/drawing/2014/main" id="{B4F5BC48-4A17-488D-B2FA-1E1DE2CA202B}"/>
              </a:ext>
            </a:extLst>
          </p:cNvPr>
          <p:cNvSpPr txBox="1"/>
          <p:nvPr/>
        </p:nvSpPr>
        <p:spPr>
          <a:xfrm>
            <a:off x="31214771" y="11988047"/>
            <a:ext cx="8305479" cy="1078309"/>
          </a:xfrm>
          <a:prstGeom prst="rect">
            <a:avLst/>
          </a:prstGeom>
          <a:noFill/>
        </p:spPr>
        <p:txBody>
          <a:bodyPr vert="horz" wrap="none" lIns="0" tIns="0" rIns="0" bIns="0" rtlCol="0">
            <a:spAutoFit/>
          </a:bodyPr>
          <a:lstStyle/>
          <a:p>
            <a:pPr>
              <a:lnSpc>
                <a:spcPts val="2800"/>
              </a:lnSpc>
              <a:tabLst>
                <a:tab pos="2425700" algn="l"/>
                <a:tab pos="4864100" algn="l"/>
                <a:tab pos="7289800" algn="l"/>
              </a:tabLst>
            </a:pPr>
            <a:r>
              <a:rPr lang="en-CA" sz="2232" dirty="0">
                <a:solidFill>
                  <a:srgbClr val="000000"/>
                </a:solidFill>
                <a:latin typeface="Arial"/>
                <a:cs typeface="Arial"/>
              </a:rPr>
              <a:t>Calcium</a:t>
            </a:r>
            <a:r>
              <a:rPr lang="en-CA" sz="2232" spc="-10" dirty="0">
                <a:solidFill>
                  <a:srgbClr val="000000"/>
                </a:solidFill>
                <a:latin typeface="Arial"/>
                <a:cs typeface="Arial"/>
              </a:rPr>
              <a:t>	150ppb	150ppb	148ppb</a:t>
            </a:r>
            <a:br>
              <a:rPr lang="en-CA" sz="2400" dirty="0">
                <a:solidFill>
                  <a:srgbClr val="000000"/>
                </a:solidFill>
                <a:latin typeface="Times New Roman"/>
              </a:rPr>
            </a:br>
            <a:r>
              <a:rPr lang="en-CA" sz="2232" spc="-10" dirty="0">
                <a:solidFill>
                  <a:srgbClr val="000000"/>
                </a:solidFill>
                <a:latin typeface="Arial"/>
                <a:cs typeface="Arial"/>
              </a:rPr>
              <a:t>Alginate (CA)</a:t>
            </a:r>
          </a:p>
          <a:p>
            <a:pPr>
              <a:lnSpc>
                <a:spcPts val="2850"/>
              </a:lnSpc>
            </a:pPr>
            <a:endParaRPr lang="en-CA" sz="2400" dirty="0">
              <a:solidFill>
                <a:srgbClr val="000000"/>
              </a:solidFill>
            </a:endParaRPr>
          </a:p>
        </p:txBody>
      </p:sp>
      <p:sp>
        <p:nvSpPr>
          <p:cNvPr id="78" name="TextBox 34">
            <a:extLst>
              <a:ext uri="{FF2B5EF4-FFF2-40B4-BE49-F238E27FC236}">
                <a16:creationId xmlns:a16="http://schemas.microsoft.com/office/drawing/2014/main" id="{AD820A1B-F452-4DC3-8DB8-1FCA9769D497}"/>
              </a:ext>
            </a:extLst>
          </p:cNvPr>
          <p:cNvSpPr txBox="1"/>
          <p:nvPr/>
        </p:nvSpPr>
        <p:spPr>
          <a:xfrm>
            <a:off x="31214771" y="12649514"/>
            <a:ext cx="10629900" cy="508000"/>
          </a:xfrm>
          <a:prstGeom prst="rect">
            <a:avLst/>
          </a:prstGeom>
          <a:noFill/>
        </p:spPr>
        <p:txBody>
          <a:bodyPr vert="horz" wrap="none" lIns="0" tIns="0" rIns="0" bIns="0" rtlCol="0">
            <a:spAutoFit/>
          </a:bodyPr>
          <a:lstStyle/>
          <a:p>
            <a:pPr>
              <a:lnSpc>
                <a:spcPts val="2700"/>
              </a:lnSpc>
            </a:pPr>
            <a:r>
              <a:rPr lang="en-CA" sz="2232" dirty="0">
                <a:solidFill>
                  <a:srgbClr val="000000"/>
                </a:solidFill>
                <a:latin typeface="Arial"/>
                <a:cs typeface="Arial"/>
              </a:rPr>
              <a:t>beads</a:t>
            </a:r>
          </a:p>
          <a:p>
            <a:pPr>
              <a:lnSpc>
                <a:spcPts val="2760"/>
              </a:lnSpc>
            </a:pPr>
            <a:endParaRPr lang="en-CA" sz="2400" dirty="0">
              <a:solidFill>
                <a:srgbClr val="000000"/>
              </a:solidFill>
            </a:endParaRPr>
          </a:p>
        </p:txBody>
      </p:sp>
      <p:sp>
        <p:nvSpPr>
          <p:cNvPr id="79" name="TextBox 35">
            <a:extLst>
              <a:ext uri="{FF2B5EF4-FFF2-40B4-BE49-F238E27FC236}">
                <a16:creationId xmlns:a16="http://schemas.microsoft.com/office/drawing/2014/main" id="{D3329A2F-419D-4A76-8BB2-2B2EF8508B9D}"/>
              </a:ext>
            </a:extLst>
          </p:cNvPr>
          <p:cNvSpPr txBox="1"/>
          <p:nvPr/>
        </p:nvSpPr>
        <p:spPr>
          <a:xfrm>
            <a:off x="31195721" y="13017484"/>
            <a:ext cx="8284256" cy="718145"/>
          </a:xfrm>
          <a:prstGeom prst="rect">
            <a:avLst/>
          </a:prstGeom>
          <a:noFill/>
        </p:spPr>
        <p:txBody>
          <a:bodyPr vert="horz" wrap="none" lIns="0" tIns="0" rIns="0" bIns="0" rtlCol="0">
            <a:spAutoFit/>
          </a:bodyPr>
          <a:lstStyle/>
          <a:p>
            <a:pPr>
              <a:lnSpc>
                <a:spcPts val="2800"/>
              </a:lnSpc>
              <a:tabLst>
                <a:tab pos="2425700" algn="l"/>
                <a:tab pos="4864100" algn="l"/>
                <a:tab pos="7289800" algn="l"/>
              </a:tabLst>
            </a:pPr>
            <a:r>
              <a:rPr lang="en-CA" sz="2232" spc="-10" dirty="0">
                <a:solidFill>
                  <a:srgbClr val="000000"/>
                </a:solidFill>
                <a:latin typeface="Arial"/>
                <a:cs typeface="Arial"/>
              </a:rPr>
              <a:t>CNT-CA beads	125ppb	150ppb	115ppb</a:t>
            </a:r>
            <a:br>
              <a:rPr lang="en-CA" sz="2400" dirty="0">
                <a:solidFill>
                  <a:srgbClr val="000000"/>
                </a:solidFill>
                <a:latin typeface="Times New Roman"/>
              </a:rPr>
            </a:br>
            <a:r>
              <a:rPr lang="en-CA" sz="2232" spc="-10" dirty="0">
                <a:solidFill>
                  <a:srgbClr val="000000"/>
                </a:solidFill>
                <a:latin typeface="Arial"/>
                <a:cs typeface="Arial"/>
              </a:rPr>
              <a:t>(0.35g CNT)</a:t>
            </a:r>
            <a:r>
              <a:rPr lang="en-CA" sz="2400" dirty="0">
                <a:solidFill>
                  <a:srgbClr val="000000"/>
                </a:solidFill>
              </a:rPr>
              <a:t>   </a:t>
            </a:r>
          </a:p>
        </p:txBody>
      </p:sp>
      <p:sp>
        <p:nvSpPr>
          <p:cNvPr id="80" name="TextBox 37">
            <a:extLst>
              <a:ext uri="{FF2B5EF4-FFF2-40B4-BE49-F238E27FC236}">
                <a16:creationId xmlns:a16="http://schemas.microsoft.com/office/drawing/2014/main" id="{83EE72BA-F0D7-4960-9747-EBD3E3D36353}"/>
              </a:ext>
            </a:extLst>
          </p:cNvPr>
          <p:cNvSpPr txBox="1"/>
          <p:nvPr/>
        </p:nvSpPr>
        <p:spPr>
          <a:xfrm>
            <a:off x="32004000" y="14154286"/>
            <a:ext cx="1521250" cy="679289"/>
          </a:xfrm>
          <a:prstGeom prst="rect">
            <a:avLst/>
          </a:prstGeom>
          <a:noFill/>
        </p:spPr>
        <p:txBody>
          <a:bodyPr vert="horz" wrap="none" lIns="0" tIns="0" rIns="0" bIns="0" rtlCol="0">
            <a:spAutoFit/>
          </a:bodyPr>
          <a:lstStyle/>
          <a:p>
            <a:pPr>
              <a:lnSpc>
                <a:spcPts val="2700"/>
              </a:lnSpc>
            </a:pPr>
            <a:r>
              <a:rPr lang="en-CA" sz="2232" spc="-10" dirty="0">
                <a:solidFill>
                  <a:srgbClr val="000000"/>
                </a:solidFill>
                <a:latin typeface="Arial"/>
                <a:cs typeface="Arial"/>
              </a:rPr>
              <a:t>(20wt%Fe +</a:t>
            </a:r>
          </a:p>
          <a:p>
            <a:pPr>
              <a:lnSpc>
                <a:spcPts val="2700"/>
              </a:lnSpc>
            </a:pPr>
            <a:r>
              <a:rPr lang="en-CA" sz="2232" spc="-10" dirty="0">
                <a:solidFill>
                  <a:srgbClr val="000000"/>
                </a:solidFill>
                <a:latin typeface="Arial"/>
                <a:cs typeface="Arial"/>
              </a:rPr>
              <a:t>0.35g CNT)</a:t>
            </a:r>
            <a:endParaRPr lang="en-CA" sz="2400" dirty="0">
              <a:solidFill>
                <a:srgbClr val="000000"/>
              </a:solidFill>
            </a:endParaRPr>
          </a:p>
        </p:txBody>
      </p:sp>
      <p:sp>
        <p:nvSpPr>
          <p:cNvPr id="81" name="TextBox 38">
            <a:extLst>
              <a:ext uri="{FF2B5EF4-FFF2-40B4-BE49-F238E27FC236}">
                <a16:creationId xmlns:a16="http://schemas.microsoft.com/office/drawing/2014/main" id="{D6CF063D-254A-4350-B5EC-52171DC9776A}"/>
              </a:ext>
            </a:extLst>
          </p:cNvPr>
          <p:cNvSpPr txBox="1"/>
          <p:nvPr/>
        </p:nvSpPr>
        <p:spPr>
          <a:xfrm>
            <a:off x="31299890" y="14827253"/>
            <a:ext cx="8135240" cy="392159"/>
          </a:xfrm>
          <a:prstGeom prst="rect">
            <a:avLst/>
          </a:prstGeom>
          <a:noFill/>
        </p:spPr>
        <p:txBody>
          <a:bodyPr vert="horz" wrap="none" lIns="0" tIns="0" rIns="0" bIns="0" rtlCol="0">
            <a:spAutoFit/>
          </a:bodyPr>
          <a:lstStyle/>
          <a:p>
            <a:pPr>
              <a:lnSpc>
                <a:spcPts val="3400"/>
              </a:lnSpc>
              <a:tabLst>
                <a:tab pos="4851400" algn="l"/>
                <a:tab pos="7277100" algn="l"/>
              </a:tabLst>
            </a:pPr>
            <a:r>
              <a:rPr lang="en-CA" sz="2232" spc="-10" dirty="0" err="1">
                <a:solidFill>
                  <a:srgbClr val="000000"/>
                </a:solidFill>
                <a:latin typeface="Arial"/>
                <a:cs typeface="Arial"/>
              </a:rPr>
              <a:t>Ti</a:t>
            </a:r>
            <a:r>
              <a:rPr lang="en-CA" sz="2232" spc="-10" dirty="0">
                <a:solidFill>
                  <a:srgbClr val="000000"/>
                </a:solidFill>
                <a:latin typeface="Arial"/>
                <a:cs typeface="Arial"/>
              </a:rPr>
              <a:t>-CNT-CA beads   </a:t>
            </a:r>
            <a:r>
              <a:rPr lang="en-CA" sz="2232" dirty="0">
                <a:solidFill>
                  <a:srgbClr val="000000"/>
                </a:solidFill>
                <a:latin typeface="Arial"/>
                <a:cs typeface="Arial"/>
              </a:rPr>
              <a:t>80ppb</a:t>
            </a:r>
            <a:r>
              <a:rPr lang="en-CA" sz="2232" spc="-10" dirty="0">
                <a:solidFill>
                  <a:srgbClr val="000000"/>
                </a:solidFill>
                <a:latin typeface="Arial"/>
                <a:cs typeface="Arial"/>
              </a:rPr>
              <a:t>	100ppb	80ppb</a:t>
            </a:r>
          </a:p>
        </p:txBody>
      </p:sp>
      <p:sp>
        <p:nvSpPr>
          <p:cNvPr id="85" name="TextBox 84">
            <a:extLst>
              <a:ext uri="{FF2B5EF4-FFF2-40B4-BE49-F238E27FC236}">
                <a16:creationId xmlns:a16="http://schemas.microsoft.com/office/drawing/2014/main" id="{B18063CB-310A-44D4-BC0F-AC28C932160B}"/>
              </a:ext>
            </a:extLst>
          </p:cNvPr>
          <p:cNvSpPr txBox="1"/>
          <p:nvPr/>
        </p:nvSpPr>
        <p:spPr>
          <a:xfrm>
            <a:off x="30558483" y="16748826"/>
            <a:ext cx="12212592" cy="6924973"/>
          </a:xfrm>
          <a:prstGeom prst="rect">
            <a:avLst/>
          </a:prstGeom>
          <a:noFill/>
        </p:spPr>
        <p:txBody>
          <a:bodyPr wrap="square">
            <a:spAutoFit/>
          </a:bodyPr>
          <a:lstStyle/>
          <a:p>
            <a:pPr algn="ctr"/>
            <a:r>
              <a:rPr lang="en-US" sz="3600" b="1" dirty="0"/>
              <a:t>Conclusion </a:t>
            </a:r>
          </a:p>
          <a:p>
            <a:r>
              <a:rPr lang="en-US" sz="2400" dirty="0"/>
              <a:t>With the impregnation of 0.35g of CNTs within Calcium Alginate beads, the arsenic concentration was reduced by 17% (~30%). The arsenic removal was accredited to the CNTs because the Calcium Alginate beads with no </a:t>
            </a:r>
            <a:r>
              <a:rPr lang="en-US" sz="2400" dirty="0" err="1"/>
              <a:t>impregation</a:t>
            </a:r>
            <a:r>
              <a:rPr lang="en-US" sz="2400" dirty="0"/>
              <a:t> revealed to be ineffective at removing arsenic from the polluted well water sample, which showed that the alginate acted as a supporting material to the CNTs as opposed to a competing material for arsenic removal. Furthermore, the studies of doping the CNT-Calcium Alginate beads with different metal oxides was shown to enhance the absorption characteristics of the sorbents. At just 20wt% , the CNT-Calcium Alginate beads doped with Titanium Dioxide was able to remove upwards of 47% of the arsenic and the beads doped with Iron Oxide at 20wt% was able to remove up to 66% (69%)of the arsenic. The beads doped with both Iron Oxide and Titanium dioxide showed absorption capacities lower than the Fe-CNT-Calcium Alginate beads, which is possibly due to the lower </a:t>
            </a:r>
            <a:r>
              <a:rPr lang="en-US" sz="2400" dirty="0" err="1"/>
              <a:t>wt</a:t>
            </a:r>
            <a:r>
              <a:rPr lang="en-US" sz="2400" dirty="0"/>
              <a:t>% of Fe, limiting the binding sites available for the arsenic. This study conveyed that CNT applications do have high arsenic absorption characteristics when combined with different metal oxides. Further, more detailed studies will test different weight percent of metal oxides to enhance absorption. The research findings of CNT-based sorbents can be a baseline for future work and scaled-up sorbent productions for commercial use and within water-remediation systems.  These exercises are safe, understandable, environmentally and pedagogically sound.</a:t>
            </a:r>
          </a:p>
        </p:txBody>
      </p:sp>
    </p:spTree>
    <p:extLst>
      <p:ext uri="{BB962C8B-B14F-4D97-AF65-F5344CB8AC3E}">
        <p14:creationId xmlns:p14="http://schemas.microsoft.com/office/powerpoint/2010/main" val="3408924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4117</TotalTime>
  <Words>3340</Words>
  <Application>Microsoft Office PowerPoint</Application>
  <PresentationFormat>Custom</PresentationFormat>
  <Paragraphs>114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Symbol</vt:lpstr>
      <vt:lpstr>Times New Roman</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Deedra</dc:creator>
  <cp:lastModifiedBy>James Masi</cp:lastModifiedBy>
  <cp:revision>115</cp:revision>
  <dcterms:created xsi:type="dcterms:W3CDTF">2014-03-25T22:06:44Z</dcterms:created>
  <dcterms:modified xsi:type="dcterms:W3CDTF">2021-10-12T18:23:31Z</dcterms:modified>
</cp:coreProperties>
</file>