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6" r:id="rId5"/>
    <p:sldId id="262" r:id="rId6"/>
    <p:sldId id="258" r:id="rId7"/>
    <p:sldId id="259" r:id="rId8"/>
    <p:sldId id="260" r:id="rId9"/>
    <p:sldId id="261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rgbClr val="29C7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 sz="2400">
                <a:solidFill>
                  <a:srgbClr val="29C7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THÀNH PHẨM TỒN KHO HIỆN TẠI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rgbClr val="29C7FF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629757217847767E-2"/>
          <c:y val="0.16217588035870514"/>
          <c:w val="0.95403690944881892"/>
          <c:h val="0.711015055409740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'SP TỒN KHO'!$D$2</c:f>
              <c:strCache>
                <c:ptCount val="1"/>
                <c:pt idx="0">
                  <c:v> THÀNH PHẨM TỒN KHO HIỆN TẠI 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8FC-40AA-978A-C28399903C01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8FC-40AA-978A-C28399903C01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8FC-40AA-978A-C28399903C01}"/>
              </c:ext>
            </c:extLst>
          </c:dPt>
          <c:dPt>
            <c:idx val="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8FC-40AA-978A-C28399903C01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8FC-40AA-978A-C28399903C01}"/>
              </c:ext>
            </c:extLst>
          </c:dPt>
          <c:dPt>
            <c:idx val="8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8FC-40AA-978A-C28399903C01}"/>
              </c:ext>
            </c:extLst>
          </c:dPt>
          <c:dPt>
            <c:idx val="9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8FC-40AA-978A-C28399903C01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8FC-40AA-978A-C28399903C01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8FC-40AA-978A-C28399903C01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8FC-40AA-978A-C28399903C01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8FC-40AA-978A-C28399903C01}"/>
              </c:ext>
            </c:extLst>
          </c:dPt>
          <c:dPt>
            <c:idx val="14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8FC-40AA-978A-C28399903C01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8FC-40AA-978A-C28399903C01}"/>
              </c:ext>
            </c:extLst>
          </c:dPt>
          <c:dPt>
            <c:idx val="16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8FC-40AA-978A-C28399903C01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8FC-40AA-978A-C28399903C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29C7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extLst>
                <c:ext xmlns:c15="http://schemas.microsoft.com/office/drawing/2012/chart" uri="{02D57815-91ED-43cb-92C2-25804820EDAC}">
                  <c15:fullRef>
                    <c15:sqref>'SP TỒN KHO'!$B$3:$C$25</c15:sqref>
                  </c15:fullRef>
                </c:ext>
              </c:extLst>
              <c:f>'SP TỒN KHO'!$B$3:$C$20</c:f>
              <c:multiLvlStrCache>
                <c:ptCount val="18"/>
                <c:lvl>
                  <c:pt idx="1">
                    <c:v>FX85PE-F15</c:v>
                  </c:pt>
                  <c:pt idx="2">
                    <c:v>F-CMP80</c:v>
                  </c:pt>
                  <c:pt idx="3">
                    <c:v>Fille JT30</c:v>
                  </c:pt>
                  <c:pt idx="4">
                    <c:v>PP80QL</c:v>
                  </c:pt>
                  <c:pt idx="5">
                    <c:v>FILLER</c:v>
                  </c:pt>
                  <c:pt idx="6">
                    <c:v>PE80</c:v>
                  </c:pt>
                  <c:pt idx="7">
                    <c:v>8514</c:v>
                  </c:pt>
                  <c:pt idx="8">
                    <c:v>8514</c:v>
                  </c:pt>
                  <c:pt idx="9">
                    <c:v>SP120</c:v>
                  </c:pt>
                  <c:pt idx="10">
                    <c:v>8514</c:v>
                  </c:pt>
                  <c:pt idx="11">
                    <c:v>8802SCR</c:v>
                  </c:pt>
                  <c:pt idx="12">
                    <c:v>8514</c:v>
                  </c:pt>
                  <c:pt idx="13">
                    <c:v>W-PM27</c:v>
                  </c:pt>
                  <c:pt idx="14">
                    <c:v>8805</c:v>
                  </c:pt>
                  <c:pt idx="15">
                    <c:v>8805</c:v>
                  </c:pt>
                  <c:pt idx="16">
                    <c:v>8802SCR</c:v>
                  </c:pt>
                  <c:pt idx="17">
                    <c:v>FILLER 8514</c:v>
                  </c:pt>
                </c:lvl>
                <c:lvl>
                  <c:pt idx="0">
                    <c:v>Tổng</c:v>
                  </c:pt>
                  <c:pt idx="1">
                    <c:v>BEDEKO</c:v>
                  </c:pt>
                  <c:pt idx="2">
                    <c:v>RDB</c:v>
                  </c:pt>
                  <c:pt idx="3">
                    <c:v>QUAN CHÂU</c:v>
                  </c:pt>
                  <c:pt idx="4">
                    <c:v>KMTT</c:v>
                  </c:pt>
                  <c:pt idx="5">
                    <c:v>FIPCO</c:v>
                  </c:pt>
                  <c:pt idx="6">
                    <c:v>MAI PHƯƠNG</c:v>
                  </c:pt>
                  <c:pt idx="7">
                    <c:v>HUY HOÀN</c:v>
                  </c:pt>
                  <c:pt idx="8">
                    <c:v>CEDO</c:v>
                  </c:pt>
                  <c:pt idx="9">
                    <c:v>EMIRATES</c:v>
                  </c:pt>
                  <c:pt idx="10">
                    <c:v>HUY HOÀN</c:v>
                  </c:pt>
                  <c:pt idx="11">
                    <c:v>TRUNG KIÊN</c:v>
                  </c:pt>
                  <c:pt idx="12">
                    <c:v>HUY HOÀN</c:v>
                  </c:pt>
                  <c:pt idx="13">
                    <c:v>RDB</c:v>
                  </c:pt>
                  <c:pt idx="14">
                    <c:v>BAO BÌ HẢI DƯƠNG</c:v>
                  </c:pt>
                  <c:pt idx="15">
                    <c:v>BAO BÌ HOÀNG LONG</c:v>
                  </c:pt>
                  <c:pt idx="16">
                    <c:v>BAO BÌ SÔNG CÔNG</c:v>
                  </c:pt>
                  <c:pt idx="17">
                    <c:v>MAHU</c:v>
                  </c:pt>
                </c:lvl>
              </c:multiLvlStrCache>
            </c:multiLvl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'SP TỒN KHO'!$D$3:$D$25</c15:sqref>
                  </c15:fullRef>
                </c:ext>
              </c:extLst>
              <c:f>'SP TỒN KHO'!$D$3:$D$20</c:f>
              <c:numCache>
                <c:formatCode>_ * #,##0_ ;_ * \-#,##0_ ;_ * "-"??_ ;_ @_ </c:formatCode>
                <c:ptCount val="18"/>
                <c:pt idx="0">
                  <c:v>417375</c:v>
                </c:pt>
                <c:pt idx="1">
                  <c:v>137700</c:v>
                </c:pt>
                <c:pt idx="2">
                  <c:v>48000</c:v>
                </c:pt>
                <c:pt idx="3">
                  <c:v>40250</c:v>
                </c:pt>
                <c:pt idx="4">
                  <c:v>30000</c:v>
                </c:pt>
                <c:pt idx="5">
                  <c:v>25725</c:v>
                </c:pt>
                <c:pt idx="6">
                  <c:v>24500</c:v>
                </c:pt>
                <c:pt idx="7">
                  <c:v>24250</c:v>
                </c:pt>
                <c:pt idx="8">
                  <c:v>22350</c:v>
                </c:pt>
                <c:pt idx="9">
                  <c:v>16525</c:v>
                </c:pt>
                <c:pt idx="10">
                  <c:v>10600</c:v>
                </c:pt>
                <c:pt idx="11">
                  <c:v>10000</c:v>
                </c:pt>
                <c:pt idx="12">
                  <c:v>7500</c:v>
                </c:pt>
                <c:pt idx="13">
                  <c:v>6025</c:v>
                </c:pt>
                <c:pt idx="14">
                  <c:v>3525</c:v>
                </c:pt>
                <c:pt idx="15">
                  <c:v>1500</c:v>
                </c:pt>
                <c:pt idx="16">
                  <c:v>1000</c:v>
                </c:pt>
                <c:pt idx="17">
                  <c:v>900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>
                <c15:categoryFilterException>
                  <c15:sqref>'SP TỒN KHO'!$D$21</c15:sqref>
                  <c15:spPr xmlns:c15="http://schemas.microsoft.com/office/drawing/2012/chart">
                    <a:solidFill>
                      <a:srgbClr val="00B0F0"/>
                    </a:soli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15:spPr>
                  <c15:invertIfNegative val="0"/>
                  <c15:bubble3D val="0"/>
                </c15:categoryFilterException>
                <c15:categoryFilterException>
                  <c15:sqref>'SP TỒN KHO'!$D$23</c15:sqref>
                  <c15:spPr xmlns:c15="http://schemas.microsoft.com/office/drawing/2012/chart">
                    <a:solidFill>
                      <a:srgbClr val="FF0000"/>
                    </a:soli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15:spPr>
                  <c15:invertIfNegative val="0"/>
                  <c15:bubble3D val="0"/>
                </c15:categoryFilterException>
              </c15:categoryFilterExceptions>
            </c:ext>
            <c:ext xmlns:c16="http://schemas.microsoft.com/office/drawing/2014/chart" uri="{C3380CC4-5D6E-409C-BE32-E72D297353CC}">
              <c16:uniqueId val="{0000001E-88FC-40AA-978A-C28399903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0408864"/>
        <c:axId val="1180399072"/>
      </c:barChart>
      <c:catAx>
        <c:axId val="1180408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cap="all" baseline="0">
                    <a:solidFill>
                      <a:srgbClr val="29C7FF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1000">
                    <a:solidFill>
                      <a:srgbClr val="29C7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Sản lượng(Kg)</a:t>
                </a:r>
              </a:p>
            </c:rich>
          </c:tx>
          <c:layout>
            <c:manualLayout>
              <c:xMode val="edge"/>
              <c:yMode val="edge"/>
              <c:x val="2.7141841644794402E-3"/>
              <c:y val="7.880777923592885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cap="all" baseline="0">
                  <a:solidFill>
                    <a:srgbClr val="29C7FF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180399072"/>
        <c:crosses val="autoZero"/>
        <c:auto val="1"/>
        <c:lblAlgn val="ctr"/>
        <c:lblOffset val="0"/>
        <c:tickLblSkip val="1"/>
        <c:noMultiLvlLbl val="0"/>
      </c:catAx>
      <c:valAx>
        <c:axId val="1180399072"/>
        <c:scaling>
          <c:orientation val="minMax"/>
          <c:max val="50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9C7FF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118040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1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0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C589-E4F0-45E7-B444-9D96394952BB}" type="datetimeFigureOut">
              <a:rPr lang="en-US" smtClean="0"/>
              <a:t>03/03/2024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760D-BE6D-4319-9455-77529EA02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451945" y="283779"/>
            <a:ext cx="11414234" cy="1188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CẦN LÀM VIỆC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07169" y="2007476"/>
            <a:ext cx="8082462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 THÊM PHẦN KIỂM SOÁT XUẤT NHẬP TỒN THÀNH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07167" y="3132082"/>
            <a:ext cx="8082462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THÊM PHẦN KIỂM SOÁT XUẤT NHẬP TỒN NGUYÊN 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07167" y="4343400"/>
            <a:ext cx="8082462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CHỈNH SỬA CÁC BẤT CẬP HIỆN TẠI TRÊN CÁC TRANG DỮ LIỆU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07167" y="5554718"/>
            <a:ext cx="8082462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DỮ LIỆU SỐ XUẤT NHẬP TỒN SANG DẠNG ĐỒ 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22" y="0"/>
            <a:ext cx="7465659" cy="688236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040414" y="735724"/>
            <a:ext cx="4025462" cy="809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40414" y="1770039"/>
            <a:ext cx="4025462" cy="2066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BÁO CÁO NGUYÊN LIỆU THIẾU CÁC CỘT SAU: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040414" y="4061298"/>
            <a:ext cx="4025462" cy="8092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vỏ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túi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tem, pallet…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729290"/>
              </p:ext>
            </p:extLst>
          </p:nvPr>
        </p:nvGraphicFramePr>
        <p:xfrm>
          <a:off x="147917" y="1235112"/>
          <a:ext cx="11757212" cy="5463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985292" y="94443"/>
            <a:ext cx="8082462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CHUYỂN DỮ LIỆU SỐ XUẤT NHẬP TỒN SANG DẠNG ĐỒ THỊ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3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269967"/>
            <a:ext cx="11854927" cy="64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8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9411" y="63067"/>
            <a:ext cx="7052451" cy="809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 THÊM PHẦN KIỂM SOÁT XUẤT NHẬP TỒN THÀNH PHẨM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8" y="938087"/>
            <a:ext cx="12102132" cy="1869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8" y="2807746"/>
            <a:ext cx="12102132" cy="2201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8" y="5008906"/>
            <a:ext cx="12102131" cy="183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9411" y="63066"/>
            <a:ext cx="7052451" cy="6095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THÊM PHẦN KIỂM SOÁT XUẤT NHẬP TỒN NGUYÊN 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" y="753540"/>
            <a:ext cx="12102353" cy="2001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" y="2755500"/>
            <a:ext cx="12102353" cy="20019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8" y="4800492"/>
            <a:ext cx="12200222" cy="20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392511" y="1445199"/>
            <a:ext cx="3457904" cy="7357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Fix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in(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A4)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29295" y="5399961"/>
            <a:ext cx="3457905" cy="7357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8373" y="1236250"/>
            <a:ext cx="7714593" cy="54062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00" y="113426"/>
            <a:ext cx="3574010" cy="11333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00" y="1455709"/>
            <a:ext cx="3311272" cy="485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07" y="1445199"/>
            <a:ext cx="3552496" cy="42064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120052" y="5693694"/>
            <a:ext cx="3699641" cy="770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117" y="5767071"/>
            <a:ext cx="3552496" cy="61904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7819693" y="5938345"/>
            <a:ext cx="609602" cy="28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956330" y="1986455"/>
            <a:ext cx="472965" cy="33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48248" y="4740166"/>
            <a:ext cx="4645573" cy="7357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59973" y="5370786"/>
            <a:ext cx="788275" cy="387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36029" y="5654568"/>
            <a:ext cx="5023944" cy="86919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63" y="5758086"/>
            <a:ext cx="4750676" cy="6621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78373" y="1513488"/>
            <a:ext cx="5339255" cy="40682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18" y="1737858"/>
            <a:ext cx="4878164" cy="36345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93" y="167127"/>
            <a:ext cx="5303520" cy="13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11723" y="388884"/>
            <a:ext cx="8117573" cy="618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9" y="1252382"/>
            <a:ext cx="3657600" cy="4612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744" y="1294422"/>
            <a:ext cx="3657917" cy="232887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429296" y="2045865"/>
            <a:ext cx="504497" cy="10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412744" y="3783723"/>
            <a:ext cx="3921959" cy="86184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125" y="3881522"/>
            <a:ext cx="3742963" cy="69047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8219088" y="3881522"/>
            <a:ext cx="935422" cy="2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154510" y="3424207"/>
            <a:ext cx="2732690" cy="12507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933793" y="1372118"/>
            <a:ext cx="3084786" cy="7357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Fix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in(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A4)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9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20414" y="189186"/>
            <a:ext cx="7851227" cy="64533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7" y="1103586"/>
            <a:ext cx="7315200" cy="4971393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776138" y="1103587"/>
            <a:ext cx="3121572" cy="15029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271641" y="2322786"/>
            <a:ext cx="515007" cy="1051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1114098" y="367865"/>
            <a:ext cx="6579476" cy="5044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BÁO GIÁ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9601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1239" y="273270"/>
            <a:ext cx="8597462" cy="6316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26" y="1469056"/>
            <a:ext cx="8198069" cy="426147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8986346" y="830317"/>
            <a:ext cx="2921875" cy="5044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30019" y="872359"/>
            <a:ext cx="6999890" cy="4204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BÁO CÁO CHI PHÍ LỆNH SẢN XUẤT</a:t>
            </a:r>
            <a:endParaRPr lang="en-US" sz="20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986345" y="1469056"/>
            <a:ext cx="2921875" cy="24962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BÁO CÁO CHI PHÍ CÒN THIẾU CÁC NỘI DUNG SAU: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86344" y="4099507"/>
            <a:ext cx="2921875" cy="777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367752" y="935421"/>
            <a:ext cx="4666594" cy="6516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67752" y="1872991"/>
            <a:ext cx="4666594" cy="6516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5" y="0"/>
            <a:ext cx="6897511" cy="68580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7367752" y="2777359"/>
            <a:ext cx="4666594" cy="1395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8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337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FILLER</dc:creator>
  <cp:lastModifiedBy>HUYEN ANH</cp:lastModifiedBy>
  <cp:revision>60</cp:revision>
  <dcterms:created xsi:type="dcterms:W3CDTF">2024-03-02T03:09:22Z</dcterms:created>
  <dcterms:modified xsi:type="dcterms:W3CDTF">2024-03-03T07:55:51Z</dcterms:modified>
</cp:coreProperties>
</file>