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9" r:id="rId3"/>
    <p:sldId id="260" r:id="rId4"/>
    <p:sldId id="262" r:id="rId5"/>
    <p:sldId id="269" r:id="rId6"/>
    <p:sldId id="263" r:id="rId7"/>
    <p:sldId id="264" r:id="rId8"/>
    <p:sldId id="266" r:id="rId9"/>
    <p:sldId id="271" r:id="rId10"/>
    <p:sldId id="26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A64EB2-2E8B-4178-AF95-E1CA3A2EFE2E}">
          <p14:sldIdLst>
            <p14:sldId id="256"/>
            <p14:sldId id="259"/>
            <p14:sldId id="260"/>
            <p14:sldId id="262"/>
            <p14:sldId id="269"/>
            <p14:sldId id="263"/>
            <p14:sldId id="264"/>
          </p14:sldIdLst>
        </p14:section>
        <p14:section name="Results" id="{9BDF673F-641C-4DD0-AC36-6ED5FBEF91A1}">
          <p14:sldIdLst>
            <p14:sldId id="266"/>
            <p14:sldId id="271"/>
            <p14:sldId id="268"/>
            <p14:sldId id="27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h Nguyen Ngoc Le" initials="LNNL" lastIdx="1" clrIdx="0">
    <p:extLst>
      <p:ext uri="{19B8F6BF-5375-455C-9EA6-DF929625EA0E}">
        <p15:presenceInfo xmlns:p15="http://schemas.microsoft.com/office/powerpoint/2012/main" userId="Linh Nguyen Ngoc 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84218" autoAdjust="0"/>
  </p:normalViewPr>
  <p:slideViewPr>
    <p:cSldViewPr snapToGrid="0" snapToObjects="1">
      <p:cViewPr varScale="1">
        <p:scale>
          <a:sx n="107" d="100"/>
          <a:sy n="107" d="100"/>
        </p:scale>
        <p:origin x="1192" y="168"/>
      </p:cViewPr>
      <p:guideLst/>
    </p:cSldViewPr>
  </p:slideViewPr>
  <p:outlineViewPr>
    <p:cViewPr>
      <p:scale>
        <a:sx n="33" d="100"/>
        <a:sy n="33" d="100"/>
      </p:scale>
      <p:origin x="0" y="-2100"/>
    </p:cViewPr>
  </p:outlineViewPr>
  <p:notesTextViewPr>
    <p:cViewPr>
      <p:scale>
        <a:sx n="1" d="1"/>
        <a:sy n="1" d="1"/>
      </p:scale>
      <p:origin x="0" y="0"/>
    </p:cViewPr>
  </p:notesTextViewPr>
  <p:notesViewPr>
    <p:cSldViewPr snapToGrid="0" snapToObjects="1">
      <p:cViewPr varScale="1">
        <p:scale>
          <a:sx n="115" d="100"/>
          <a:sy n="115" d="100"/>
        </p:scale>
        <p:origin x="2706" y="12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44A88-0208-4A9A-A5D9-B421353A5E51}" type="datetimeFigureOut">
              <a:rPr lang="en-US" smtClean="0"/>
              <a:t>7/10/22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5FAD4-EC8F-45DE-B9F4-822980CAD748}" type="slidenum">
              <a:rPr lang="en-US" smtClean="0"/>
              <a:t>‹#›</a:t>
            </a:fld>
            <a:endParaRPr lang="en-US"/>
          </a:p>
        </p:txBody>
      </p:sp>
    </p:spTree>
    <p:extLst>
      <p:ext uri="{BB962C8B-B14F-4D97-AF65-F5344CB8AC3E}">
        <p14:creationId xmlns:p14="http://schemas.microsoft.com/office/powerpoint/2010/main" val="20849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D1C1D"/>
                </a:solidFill>
                <a:effectLst/>
                <a:latin typeface="Slack-Lato"/>
              </a:rPr>
              <a:t>we expect OEF to decrease after vasodilation because of increase amount of blood in artery </a:t>
            </a:r>
          </a:p>
          <a:p>
            <a:r>
              <a:rPr lang="en-US" dirty="0"/>
              <a:t>In clinical practice, the CBF response to vasodilatory stimuli, which may reflect the degree of cerebral autoregulatory vasodilation in response to reduced perfusion pressure in patients with major cerebral arterial occlusive disease, can be used as an alternative parameter for predicting stroke risk</a:t>
            </a:r>
          </a:p>
        </p:txBody>
      </p:sp>
      <p:sp>
        <p:nvSpPr>
          <p:cNvPr id="4" name="Slide Number Placeholder 3"/>
          <p:cNvSpPr>
            <a:spLocks noGrp="1"/>
          </p:cNvSpPr>
          <p:nvPr>
            <p:ph type="sldNum" sz="quarter" idx="5"/>
          </p:nvPr>
        </p:nvSpPr>
        <p:spPr/>
        <p:txBody>
          <a:bodyPr/>
          <a:lstStyle/>
          <a:p>
            <a:fld id="{7C85FAD4-EC8F-45DE-B9F4-822980CAD748}" type="slidenum">
              <a:rPr lang="en-US" smtClean="0"/>
              <a:t>5</a:t>
            </a:fld>
            <a:endParaRPr lang="en-US"/>
          </a:p>
        </p:txBody>
      </p:sp>
    </p:spTree>
    <p:extLst>
      <p:ext uri="{BB962C8B-B14F-4D97-AF65-F5344CB8AC3E}">
        <p14:creationId xmlns:p14="http://schemas.microsoft.com/office/powerpoint/2010/main" val="153558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the animation for this slide </a:t>
            </a:r>
          </a:p>
        </p:txBody>
      </p:sp>
      <p:sp>
        <p:nvSpPr>
          <p:cNvPr id="4" name="Slide Number Placeholder 3"/>
          <p:cNvSpPr>
            <a:spLocks noGrp="1"/>
          </p:cNvSpPr>
          <p:nvPr>
            <p:ph type="sldNum" sz="quarter" idx="5"/>
          </p:nvPr>
        </p:nvSpPr>
        <p:spPr/>
        <p:txBody>
          <a:bodyPr/>
          <a:lstStyle/>
          <a:p>
            <a:fld id="{7C85FAD4-EC8F-45DE-B9F4-822980CAD748}" type="slidenum">
              <a:rPr lang="en-US" smtClean="0"/>
              <a:t>6</a:t>
            </a:fld>
            <a:endParaRPr lang="en-US"/>
          </a:p>
        </p:txBody>
      </p:sp>
    </p:spTree>
    <p:extLst>
      <p:ext uri="{BB962C8B-B14F-4D97-AF65-F5344CB8AC3E}">
        <p14:creationId xmlns:p14="http://schemas.microsoft.com/office/powerpoint/2010/main" val="130246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scale </a:t>
            </a:r>
          </a:p>
          <a:p>
            <a:r>
              <a:rPr lang="en-US" dirty="0"/>
              <a:t>Rotate </a:t>
            </a:r>
          </a:p>
          <a:p>
            <a:r>
              <a:rPr lang="en-US" dirty="0"/>
              <a:t>Show more </a:t>
            </a:r>
            <a:r>
              <a:rPr lang="en-US" dirty="0" err="1"/>
              <a:t>te</a:t>
            </a:r>
            <a:endParaRPr lang="en-US" dirty="0"/>
          </a:p>
        </p:txBody>
      </p:sp>
      <p:sp>
        <p:nvSpPr>
          <p:cNvPr id="4" name="Slide Number Placeholder 3"/>
          <p:cNvSpPr>
            <a:spLocks noGrp="1"/>
          </p:cNvSpPr>
          <p:nvPr>
            <p:ph type="sldNum" sz="quarter" idx="5"/>
          </p:nvPr>
        </p:nvSpPr>
        <p:spPr/>
        <p:txBody>
          <a:bodyPr/>
          <a:lstStyle/>
          <a:p>
            <a:fld id="{7C85FAD4-EC8F-45DE-B9F4-822980CAD748}" type="slidenum">
              <a:rPr lang="en-US" smtClean="0"/>
              <a:t>7</a:t>
            </a:fld>
            <a:endParaRPr lang="en-US"/>
          </a:p>
        </p:txBody>
      </p:sp>
    </p:spTree>
    <p:extLst>
      <p:ext uri="{BB962C8B-B14F-4D97-AF65-F5344CB8AC3E}">
        <p14:creationId xmlns:p14="http://schemas.microsoft.com/office/powerpoint/2010/main" val="2217614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HC 15</a:t>
            </a:r>
          </a:p>
          <a:p>
            <a:endParaRPr lang="en-US" dirty="0"/>
          </a:p>
          <a:p>
            <a:r>
              <a:rPr lang="en-US" dirty="0"/>
              <a:t>OEF =R2p/DBV </a:t>
            </a:r>
          </a:p>
          <a:p>
            <a:pPr marL="171450" indent="-171450">
              <a:buFont typeface="Symbol" panose="05050102010706020507" pitchFamily="18" charset="2"/>
              <a:buChar char="Þ"/>
            </a:pPr>
            <a:r>
              <a:rPr lang="en-US" dirty="0"/>
              <a:t>R2p decrease </a:t>
            </a:r>
          </a:p>
          <a:p>
            <a:pPr marL="171450" indent="-171450">
              <a:buFont typeface="Symbol" panose="05050102010706020507" pitchFamily="18" charset="2"/>
              <a:buChar char="Þ"/>
            </a:pPr>
            <a:r>
              <a:rPr lang="en-US" dirty="0"/>
              <a:t>DBV increase because of increase in perfusion </a:t>
            </a:r>
          </a:p>
          <a:p>
            <a:pPr marL="171450" indent="-171450">
              <a:buFont typeface="Symbol" panose="05050102010706020507" pitchFamily="18" charset="2"/>
              <a:buChar char="Þ"/>
            </a:pPr>
            <a:r>
              <a:rPr lang="en-US" dirty="0"/>
              <a:t>OEF decrease </a:t>
            </a:r>
          </a:p>
        </p:txBody>
      </p:sp>
      <p:sp>
        <p:nvSpPr>
          <p:cNvPr id="4" name="Slide Number Placeholder 3"/>
          <p:cNvSpPr>
            <a:spLocks noGrp="1"/>
          </p:cNvSpPr>
          <p:nvPr>
            <p:ph type="sldNum" sz="quarter" idx="5"/>
          </p:nvPr>
        </p:nvSpPr>
        <p:spPr/>
        <p:txBody>
          <a:bodyPr/>
          <a:lstStyle/>
          <a:p>
            <a:fld id="{7C85FAD4-EC8F-45DE-B9F4-822980CAD748}" type="slidenum">
              <a:rPr lang="en-US" smtClean="0"/>
              <a:t>8</a:t>
            </a:fld>
            <a:endParaRPr lang="en-US"/>
          </a:p>
        </p:txBody>
      </p:sp>
    </p:spTree>
    <p:extLst>
      <p:ext uri="{BB962C8B-B14F-4D97-AF65-F5344CB8AC3E}">
        <p14:creationId xmlns:p14="http://schemas.microsoft.com/office/powerpoint/2010/main" val="295136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Stats</a:t>
            </a:r>
            <a:r>
              <a:rPr lang="en-US" dirty="0"/>
              <a:t>: voxel wise or ROI analysis to show the trend </a:t>
            </a:r>
          </a:p>
          <a:p>
            <a:r>
              <a:rPr lang="en-US" dirty="0"/>
              <a:t>Remove artificial voxels</a:t>
            </a:r>
          </a:p>
        </p:txBody>
      </p:sp>
      <p:sp>
        <p:nvSpPr>
          <p:cNvPr id="4" name="Slide Number Placeholder 3"/>
          <p:cNvSpPr>
            <a:spLocks noGrp="1"/>
          </p:cNvSpPr>
          <p:nvPr>
            <p:ph type="sldNum" sz="quarter" idx="5"/>
          </p:nvPr>
        </p:nvSpPr>
        <p:spPr/>
        <p:txBody>
          <a:bodyPr/>
          <a:lstStyle/>
          <a:p>
            <a:fld id="{7C85FAD4-EC8F-45DE-B9F4-822980CAD748}" type="slidenum">
              <a:rPr lang="en-US" smtClean="0"/>
              <a:t>9</a:t>
            </a:fld>
            <a:endParaRPr lang="en-US"/>
          </a:p>
        </p:txBody>
      </p:sp>
    </p:spTree>
    <p:extLst>
      <p:ext uri="{BB962C8B-B14F-4D97-AF65-F5344CB8AC3E}">
        <p14:creationId xmlns:p14="http://schemas.microsoft.com/office/powerpoint/2010/main" val="114515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85FAD4-EC8F-45DE-B9F4-822980CAD748}" type="slidenum">
              <a:rPr lang="en-US" smtClean="0"/>
              <a:t>10</a:t>
            </a:fld>
            <a:endParaRPr lang="en-US"/>
          </a:p>
        </p:txBody>
      </p:sp>
    </p:spTree>
    <p:extLst>
      <p:ext uri="{BB962C8B-B14F-4D97-AF65-F5344CB8AC3E}">
        <p14:creationId xmlns:p14="http://schemas.microsoft.com/office/powerpoint/2010/main" val="246016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85FAD4-EC8F-45DE-B9F4-822980CAD748}" type="slidenum">
              <a:rPr lang="en-US" smtClean="0"/>
              <a:t>11</a:t>
            </a:fld>
            <a:endParaRPr lang="en-US"/>
          </a:p>
        </p:txBody>
      </p:sp>
    </p:spTree>
    <p:extLst>
      <p:ext uri="{BB962C8B-B14F-4D97-AF65-F5344CB8AC3E}">
        <p14:creationId xmlns:p14="http://schemas.microsoft.com/office/powerpoint/2010/main" val="17538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D688-3914-FD43-B163-56F24171D857}"/>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C845FA6-D0DD-F84A-84AE-8C790734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D920BB-9E71-904F-B498-98BB5902D250}"/>
              </a:ext>
            </a:extLst>
          </p:cNvPr>
          <p:cNvSpPr>
            <a:spLocks noGrp="1"/>
          </p:cNvSpPr>
          <p:nvPr>
            <p:ph type="dt" sz="half" idx="10"/>
          </p:nvPr>
        </p:nvSpPr>
        <p:spPr/>
        <p:txBody>
          <a:bodyPr/>
          <a:lstStyle/>
          <a:p>
            <a:fld id="{02F6F3C6-4F82-4310-8ABF-B72A2547F52A}" type="datetime1">
              <a:rPr lang="en-US" smtClean="0"/>
              <a:t>7/10/22</a:t>
            </a:fld>
            <a:endParaRPr lang="en-US"/>
          </a:p>
        </p:txBody>
      </p:sp>
      <p:sp>
        <p:nvSpPr>
          <p:cNvPr id="5" name="Footer Placeholder 4">
            <a:extLst>
              <a:ext uri="{FF2B5EF4-FFF2-40B4-BE49-F238E27FC236}">
                <a16:creationId xmlns:a16="http://schemas.microsoft.com/office/drawing/2014/main" id="{2E650AF1-2247-8246-995A-0CE617A35C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BB38D-D05B-E945-BEE3-63A2D023757C}"/>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19560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5E7A-8675-2B4F-98D3-AF307CEDA1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CFC6F0-14B1-CE44-A2D2-351D11F28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2DCC2-C832-8042-9524-9B47CE173CA6}"/>
              </a:ext>
            </a:extLst>
          </p:cNvPr>
          <p:cNvSpPr>
            <a:spLocks noGrp="1"/>
          </p:cNvSpPr>
          <p:nvPr>
            <p:ph type="dt" sz="half" idx="10"/>
          </p:nvPr>
        </p:nvSpPr>
        <p:spPr/>
        <p:txBody>
          <a:bodyPr/>
          <a:lstStyle/>
          <a:p>
            <a:fld id="{80A6BFBE-E1EB-4413-9D7C-3BC98EF52AB6}" type="datetime1">
              <a:rPr lang="en-US" smtClean="0"/>
              <a:t>7/10/22</a:t>
            </a:fld>
            <a:endParaRPr lang="en-US"/>
          </a:p>
        </p:txBody>
      </p:sp>
      <p:sp>
        <p:nvSpPr>
          <p:cNvPr id="5" name="Footer Placeholder 4">
            <a:extLst>
              <a:ext uri="{FF2B5EF4-FFF2-40B4-BE49-F238E27FC236}">
                <a16:creationId xmlns:a16="http://schemas.microsoft.com/office/drawing/2014/main" id="{F93E5865-DD0B-CA47-A8FF-9BE30664D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16819-261F-6447-B0A1-7AD7C4FB475D}"/>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19867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465339-A3A3-5C4D-81A2-1FDCB6BA1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658741-7086-674A-9EE4-D2ADC5C6B3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06A27-825C-CC44-A9A1-E6FF1C025E17}"/>
              </a:ext>
            </a:extLst>
          </p:cNvPr>
          <p:cNvSpPr>
            <a:spLocks noGrp="1"/>
          </p:cNvSpPr>
          <p:nvPr>
            <p:ph type="dt" sz="half" idx="10"/>
          </p:nvPr>
        </p:nvSpPr>
        <p:spPr/>
        <p:txBody>
          <a:bodyPr/>
          <a:lstStyle/>
          <a:p>
            <a:fld id="{15E175E8-44EA-410A-B60E-348F01C1647F}" type="datetime1">
              <a:rPr lang="en-US" smtClean="0"/>
              <a:t>7/10/22</a:t>
            </a:fld>
            <a:endParaRPr lang="en-US"/>
          </a:p>
        </p:txBody>
      </p:sp>
      <p:sp>
        <p:nvSpPr>
          <p:cNvPr id="5" name="Footer Placeholder 4">
            <a:extLst>
              <a:ext uri="{FF2B5EF4-FFF2-40B4-BE49-F238E27FC236}">
                <a16:creationId xmlns:a16="http://schemas.microsoft.com/office/drawing/2014/main" id="{736BC180-1A2B-3A45-B611-DA359CD8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C3920-BF33-7A46-A9A8-CBF916151018}"/>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399803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29DB-A660-5B48-B425-135F795260E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3203AC0-F7C6-C14D-A93B-21A16E9E5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EFC184-5910-3A4E-B6F5-1F0568F197A4}"/>
              </a:ext>
            </a:extLst>
          </p:cNvPr>
          <p:cNvSpPr>
            <a:spLocks noGrp="1"/>
          </p:cNvSpPr>
          <p:nvPr>
            <p:ph type="dt" sz="half" idx="10"/>
          </p:nvPr>
        </p:nvSpPr>
        <p:spPr/>
        <p:txBody>
          <a:bodyPr/>
          <a:lstStyle/>
          <a:p>
            <a:fld id="{3B1DB481-4AD8-4B09-B667-1C2AC5B58D6A}" type="datetime1">
              <a:rPr lang="en-US" smtClean="0"/>
              <a:t>7/10/22</a:t>
            </a:fld>
            <a:endParaRPr lang="en-US"/>
          </a:p>
        </p:txBody>
      </p:sp>
      <p:sp>
        <p:nvSpPr>
          <p:cNvPr id="5" name="Footer Placeholder 4">
            <a:extLst>
              <a:ext uri="{FF2B5EF4-FFF2-40B4-BE49-F238E27FC236}">
                <a16:creationId xmlns:a16="http://schemas.microsoft.com/office/drawing/2014/main" id="{724A6F72-FB28-164B-AEFC-0E8F0A0A6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5284D-21F5-184E-82C2-1F11DA2CF880}"/>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169940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CC3E-C653-534A-BB63-5A6A080C2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39A7A-F71E-584C-9292-A159A911D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CF955D-1068-9246-A57F-227445685A29}"/>
              </a:ext>
            </a:extLst>
          </p:cNvPr>
          <p:cNvSpPr>
            <a:spLocks noGrp="1"/>
          </p:cNvSpPr>
          <p:nvPr>
            <p:ph type="dt" sz="half" idx="10"/>
          </p:nvPr>
        </p:nvSpPr>
        <p:spPr/>
        <p:txBody>
          <a:bodyPr/>
          <a:lstStyle/>
          <a:p>
            <a:fld id="{5F35A0BA-7776-4FA0-ACA1-79599679B470}" type="datetime1">
              <a:rPr lang="en-US" smtClean="0"/>
              <a:t>7/10/22</a:t>
            </a:fld>
            <a:endParaRPr lang="en-US"/>
          </a:p>
        </p:txBody>
      </p:sp>
      <p:sp>
        <p:nvSpPr>
          <p:cNvPr id="5" name="Footer Placeholder 4">
            <a:extLst>
              <a:ext uri="{FF2B5EF4-FFF2-40B4-BE49-F238E27FC236}">
                <a16:creationId xmlns:a16="http://schemas.microsoft.com/office/drawing/2014/main" id="{976B1FB2-F2BF-F446-A9D2-6E51FA10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51E7C-26CE-5841-B57E-524B4567458B}"/>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51668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6AF6-E576-0141-935E-DBE50D224B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DADD8-0E53-E444-961D-C0AFD0D132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F58580-270D-DD41-9E95-33D93F203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0FAEAC-D520-C343-8F92-8D51D0762467}"/>
              </a:ext>
            </a:extLst>
          </p:cNvPr>
          <p:cNvSpPr>
            <a:spLocks noGrp="1"/>
          </p:cNvSpPr>
          <p:nvPr>
            <p:ph type="dt" sz="half" idx="10"/>
          </p:nvPr>
        </p:nvSpPr>
        <p:spPr/>
        <p:txBody>
          <a:bodyPr/>
          <a:lstStyle/>
          <a:p>
            <a:fld id="{DFEF8604-106B-4C6A-8D7E-45C325101D69}" type="datetime1">
              <a:rPr lang="en-US" smtClean="0"/>
              <a:t>7/10/22</a:t>
            </a:fld>
            <a:endParaRPr lang="en-US"/>
          </a:p>
        </p:txBody>
      </p:sp>
      <p:sp>
        <p:nvSpPr>
          <p:cNvPr id="6" name="Footer Placeholder 5">
            <a:extLst>
              <a:ext uri="{FF2B5EF4-FFF2-40B4-BE49-F238E27FC236}">
                <a16:creationId xmlns:a16="http://schemas.microsoft.com/office/drawing/2014/main" id="{36E1FBE3-AAD9-0D4E-AE1A-596AAE37B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D1359-C12B-744B-8F41-F5ACC29889C4}"/>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22671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413D-3257-4D46-9B5E-3984CFCCBA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B8B173-8B47-0F4C-AFE2-F8F432523D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88CC01-0AE5-224E-AE05-A7C2E39619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5D3434-6D73-314C-B38C-E9C8C5641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33B28D-0058-114C-A201-78E6AE794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530A45-1614-D046-B591-3389A7138FAA}"/>
              </a:ext>
            </a:extLst>
          </p:cNvPr>
          <p:cNvSpPr>
            <a:spLocks noGrp="1"/>
          </p:cNvSpPr>
          <p:nvPr>
            <p:ph type="dt" sz="half" idx="10"/>
          </p:nvPr>
        </p:nvSpPr>
        <p:spPr/>
        <p:txBody>
          <a:bodyPr/>
          <a:lstStyle/>
          <a:p>
            <a:fld id="{6C17DEE4-58A9-4AD8-AEC2-EB44AADBB54A}" type="datetime1">
              <a:rPr lang="en-US" smtClean="0"/>
              <a:t>7/10/22</a:t>
            </a:fld>
            <a:endParaRPr lang="en-US"/>
          </a:p>
        </p:txBody>
      </p:sp>
      <p:sp>
        <p:nvSpPr>
          <p:cNvPr id="8" name="Footer Placeholder 7">
            <a:extLst>
              <a:ext uri="{FF2B5EF4-FFF2-40B4-BE49-F238E27FC236}">
                <a16:creationId xmlns:a16="http://schemas.microsoft.com/office/drawing/2014/main" id="{342DA26D-5831-AE4A-8955-D92EE5D6C5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E4F205-430B-DA40-8579-5E7DEE257EF3}"/>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133217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0EB5-6847-1A4F-BDD1-CB5E7A1F01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950772-52C6-B94D-97DF-D9DEC7D611CF}"/>
              </a:ext>
            </a:extLst>
          </p:cNvPr>
          <p:cNvSpPr>
            <a:spLocks noGrp="1"/>
          </p:cNvSpPr>
          <p:nvPr>
            <p:ph type="dt" sz="half" idx="10"/>
          </p:nvPr>
        </p:nvSpPr>
        <p:spPr/>
        <p:txBody>
          <a:bodyPr/>
          <a:lstStyle/>
          <a:p>
            <a:fld id="{76037238-CD44-4881-BB48-4239B2AC176A}" type="datetime1">
              <a:rPr lang="en-US" smtClean="0"/>
              <a:t>7/10/22</a:t>
            </a:fld>
            <a:endParaRPr lang="en-US"/>
          </a:p>
        </p:txBody>
      </p:sp>
      <p:sp>
        <p:nvSpPr>
          <p:cNvPr id="4" name="Footer Placeholder 3">
            <a:extLst>
              <a:ext uri="{FF2B5EF4-FFF2-40B4-BE49-F238E27FC236}">
                <a16:creationId xmlns:a16="http://schemas.microsoft.com/office/drawing/2014/main" id="{18DE6A06-E70F-724B-8AEF-61A660DC34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59FF32-DD0B-0649-AC4E-09E201DD8473}"/>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255337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65C52-F88D-9446-8505-3A4AE3774BFA}"/>
              </a:ext>
            </a:extLst>
          </p:cNvPr>
          <p:cNvSpPr>
            <a:spLocks noGrp="1"/>
          </p:cNvSpPr>
          <p:nvPr>
            <p:ph type="dt" sz="half" idx="10"/>
          </p:nvPr>
        </p:nvSpPr>
        <p:spPr/>
        <p:txBody>
          <a:bodyPr/>
          <a:lstStyle/>
          <a:p>
            <a:fld id="{AFD61BF8-17E8-4D91-A98B-3AB1701AB53E}" type="datetime1">
              <a:rPr lang="en-US" smtClean="0"/>
              <a:t>7/10/22</a:t>
            </a:fld>
            <a:endParaRPr lang="en-US"/>
          </a:p>
        </p:txBody>
      </p:sp>
      <p:sp>
        <p:nvSpPr>
          <p:cNvPr id="3" name="Footer Placeholder 2">
            <a:extLst>
              <a:ext uri="{FF2B5EF4-FFF2-40B4-BE49-F238E27FC236}">
                <a16:creationId xmlns:a16="http://schemas.microsoft.com/office/drawing/2014/main" id="{BB52884D-D9DE-3448-B650-02BC27A99E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19880E-15F7-9448-87AB-460A1595C77C}"/>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191287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ECB4-B563-3E44-B5D0-F3D5ABB4E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1DF424-809D-6F46-A883-35DF9EB19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44D367-3F41-0442-9C75-314A0406F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E40FE-3332-D14C-89AF-BF534D6244AB}"/>
              </a:ext>
            </a:extLst>
          </p:cNvPr>
          <p:cNvSpPr>
            <a:spLocks noGrp="1"/>
          </p:cNvSpPr>
          <p:nvPr>
            <p:ph type="dt" sz="half" idx="10"/>
          </p:nvPr>
        </p:nvSpPr>
        <p:spPr/>
        <p:txBody>
          <a:bodyPr/>
          <a:lstStyle/>
          <a:p>
            <a:fld id="{B0E76D22-683A-4592-A1E7-504DCC938454}" type="datetime1">
              <a:rPr lang="en-US" smtClean="0"/>
              <a:t>7/10/22</a:t>
            </a:fld>
            <a:endParaRPr lang="en-US"/>
          </a:p>
        </p:txBody>
      </p:sp>
      <p:sp>
        <p:nvSpPr>
          <p:cNvPr id="6" name="Footer Placeholder 5">
            <a:extLst>
              <a:ext uri="{FF2B5EF4-FFF2-40B4-BE49-F238E27FC236}">
                <a16:creationId xmlns:a16="http://schemas.microsoft.com/office/drawing/2014/main" id="{FEDE14EB-003F-BC44-B208-D18C25C86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FF368-D9F3-8A48-8A8B-75A911721E8E}"/>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80769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9310-3135-C049-AAF3-E0A4F7C56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E3597-4808-404E-8519-E1FF3A4F6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F61A0-F0E1-1148-BDDD-D01C2E5BF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C14EF-381E-9047-91F3-B440FAA425AA}"/>
              </a:ext>
            </a:extLst>
          </p:cNvPr>
          <p:cNvSpPr>
            <a:spLocks noGrp="1"/>
          </p:cNvSpPr>
          <p:nvPr>
            <p:ph type="dt" sz="half" idx="10"/>
          </p:nvPr>
        </p:nvSpPr>
        <p:spPr/>
        <p:txBody>
          <a:bodyPr/>
          <a:lstStyle/>
          <a:p>
            <a:fld id="{0A836E1D-FFD5-4F3B-B661-3E5E13EC707A}" type="datetime1">
              <a:rPr lang="en-US" smtClean="0"/>
              <a:t>7/10/22</a:t>
            </a:fld>
            <a:endParaRPr lang="en-US"/>
          </a:p>
        </p:txBody>
      </p:sp>
      <p:sp>
        <p:nvSpPr>
          <p:cNvPr id="6" name="Footer Placeholder 5">
            <a:extLst>
              <a:ext uri="{FF2B5EF4-FFF2-40B4-BE49-F238E27FC236}">
                <a16:creationId xmlns:a16="http://schemas.microsoft.com/office/drawing/2014/main" id="{7B5DD0FC-0E2B-CB48-9749-32DD75E93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D5F6B-7F1C-0344-945B-2E267C8F70D9}"/>
              </a:ext>
            </a:extLst>
          </p:cNvPr>
          <p:cNvSpPr>
            <a:spLocks noGrp="1"/>
          </p:cNvSpPr>
          <p:nvPr>
            <p:ph type="sldNum" sz="quarter" idx="12"/>
          </p:nvPr>
        </p:nvSpPr>
        <p:spPr/>
        <p:txBody>
          <a:bodyPr/>
          <a:lstStyle/>
          <a:p>
            <a:fld id="{E5EBE636-B413-DF45-9A26-7D08EE975518}" type="slidenum">
              <a:rPr lang="en-US" smtClean="0"/>
              <a:t>‹#›</a:t>
            </a:fld>
            <a:endParaRPr lang="en-US"/>
          </a:p>
        </p:txBody>
      </p:sp>
    </p:spTree>
    <p:extLst>
      <p:ext uri="{BB962C8B-B14F-4D97-AF65-F5344CB8AC3E}">
        <p14:creationId xmlns:p14="http://schemas.microsoft.com/office/powerpoint/2010/main" val="213728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21E681D-3E10-8D42-939F-D2892ACB14DA}"/>
              </a:ext>
            </a:extLst>
          </p:cNvPr>
          <p:cNvPicPr>
            <a:picLocks noChangeAspect="1"/>
          </p:cNvPicPr>
          <p:nvPr userDrawn="1"/>
        </p:nvPicPr>
        <p:blipFill>
          <a:blip r:embed="rId13">
            <a:alphaModFix amt="5000"/>
          </a:blip>
          <a:srcRect/>
          <a:stretch/>
        </p:blipFill>
        <p:spPr>
          <a:xfrm>
            <a:off x="5695132" y="-495686"/>
            <a:ext cx="7019107" cy="7279073"/>
          </a:xfrm>
          <a:prstGeom prst="rect">
            <a:avLst/>
          </a:prstGeom>
        </p:spPr>
      </p:pic>
      <p:sp>
        <p:nvSpPr>
          <p:cNvPr id="2" name="Title Placeholder 1">
            <a:extLst>
              <a:ext uri="{FF2B5EF4-FFF2-40B4-BE49-F238E27FC236}">
                <a16:creationId xmlns:a16="http://schemas.microsoft.com/office/drawing/2014/main" id="{B7D7F079-8065-874C-B465-FBCC5B9E6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00C6E9-9DD6-3641-9724-9F524B7823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BBE8BA-4FA5-0844-9418-82E38E61E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5F684-7E67-4E9A-9664-4A5C384E4139}" type="datetime1">
              <a:rPr lang="en-US" smtClean="0"/>
              <a:t>7/10/22</a:t>
            </a:fld>
            <a:endParaRPr lang="en-US"/>
          </a:p>
        </p:txBody>
      </p:sp>
      <p:sp>
        <p:nvSpPr>
          <p:cNvPr id="5" name="Footer Placeholder 4">
            <a:extLst>
              <a:ext uri="{FF2B5EF4-FFF2-40B4-BE49-F238E27FC236}">
                <a16:creationId xmlns:a16="http://schemas.microsoft.com/office/drawing/2014/main" id="{442D2627-83B1-AA4F-A3E8-50D6EF822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527622-EC7C-0A49-BBB7-5790B4BC9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BE636-B413-DF45-9A26-7D08EE975518}" type="slidenum">
              <a:rPr lang="en-US" smtClean="0"/>
              <a:t>‹#›</a:t>
            </a:fld>
            <a:endParaRPr lang="en-US"/>
          </a:p>
        </p:txBody>
      </p:sp>
      <p:sp>
        <p:nvSpPr>
          <p:cNvPr id="7" name="Rectangle 6">
            <a:extLst>
              <a:ext uri="{FF2B5EF4-FFF2-40B4-BE49-F238E27FC236}">
                <a16:creationId xmlns:a16="http://schemas.microsoft.com/office/drawing/2014/main" id="{31281901-428B-C44E-A278-C65DBB4EDD0E}"/>
              </a:ext>
            </a:extLst>
          </p:cNvPr>
          <p:cNvSpPr/>
          <p:nvPr userDrawn="1"/>
        </p:nvSpPr>
        <p:spPr>
          <a:xfrm>
            <a:off x="0" y="5763811"/>
            <a:ext cx="12192000" cy="1096177"/>
          </a:xfrm>
          <a:prstGeom prst="rect">
            <a:avLst/>
          </a:prstGeom>
          <a:solidFill>
            <a:srgbClr val="0028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CD28B2D-B891-524E-A2D1-8C91541AE6B6}"/>
              </a:ext>
            </a:extLst>
          </p:cNvPr>
          <p:cNvPicPr>
            <a:picLocks noChangeAspect="1"/>
          </p:cNvPicPr>
          <p:nvPr userDrawn="1"/>
        </p:nvPicPr>
        <p:blipFill rotWithShape="1">
          <a:blip r:embed="rId14"/>
          <a:srcRect l="1" t="28241" r="-21846" b="40877"/>
          <a:stretch/>
        </p:blipFill>
        <p:spPr>
          <a:xfrm>
            <a:off x="683189" y="5934542"/>
            <a:ext cx="3651504" cy="719791"/>
          </a:xfrm>
          <a:prstGeom prst="rect">
            <a:avLst/>
          </a:prstGeom>
        </p:spPr>
      </p:pic>
    </p:spTree>
    <p:extLst>
      <p:ext uri="{BB962C8B-B14F-4D97-AF65-F5344CB8AC3E}">
        <p14:creationId xmlns:p14="http://schemas.microsoft.com/office/powerpoint/2010/main" val="2106210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rgbClr val="002855"/>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wumbo.net/symbol/proportiona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BC874-05AC-F846-B8CE-F322E4D83B65}"/>
              </a:ext>
            </a:extLst>
          </p:cNvPr>
          <p:cNvSpPr>
            <a:spLocks noGrp="1"/>
          </p:cNvSpPr>
          <p:nvPr>
            <p:ph type="ctrTitle"/>
          </p:nvPr>
        </p:nvSpPr>
        <p:spPr>
          <a:xfrm>
            <a:off x="1157288" y="521368"/>
            <a:ext cx="10753975" cy="2386081"/>
          </a:xfrm>
        </p:spPr>
        <p:txBody>
          <a:bodyPr>
            <a:normAutofit fontScale="90000"/>
          </a:bodyPr>
          <a:lstStyle/>
          <a:p>
            <a:pPr algn="l"/>
            <a:r>
              <a:rPr lang="en-US" b="1" dirty="0">
                <a:latin typeface="Arial" panose="020B0604020202020204" pitchFamily="34" charset="0"/>
                <a:cs typeface="Arial" panose="020B0604020202020204" pitchFamily="34" charset="0"/>
              </a:rPr>
              <a:t>Quantitative BOLD modeling of brain oxygenation during vasodilation</a:t>
            </a:r>
          </a:p>
        </p:txBody>
      </p:sp>
      <p:sp>
        <p:nvSpPr>
          <p:cNvPr id="3" name="Subtitle 2">
            <a:extLst>
              <a:ext uri="{FF2B5EF4-FFF2-40B4-BE49-F238E27FC236}">
                <a16:creationId xmlns:a16="http://schemas.microsoft.com/office/drawing/2014/main" id="{6A7DF792-D6AD-3249-A99F-F38E4B471194}"/>
              </a:ext>
            </a:extLst>
          </p:cNvPr>
          <p:cNvSpPr>
            <a:spLocks noGrp="1"/>
          </p:cNvSpPr>
          <p:nvPr>
            <p:ph type="subTitle" idx="1"/>
          </p:nvPr>
        </p:nvSpPr>
        <p:spPr>
          <a:xfrm>
            <a:off x="1157287" y="3429000"/>
            <a:ext cx="6807617" cy="1928813"/>
          </a:xfrm>
        </p:spPr>
        <p:txBody>
          <a:bodyPr>
            <a:normAutofit/>
          </a:bodyPr>
          <a:lstStyle/>
          <a:p>
            <a:pPr algn="l"/>
            <a:r>
              <a:rPr lang="en-US" dirty="0"/>
              <a:t>ISMRM-Endorsed Workshop – Quantitative Imaging</a:t>
            </a:r>
          </a:p>
          <a:p>
            <a:pPr algn="l"/>
            <a:r>
              <a:rPr lang="en-US" dirty="0"/>
              <a:t>Linh Le		</a:t>
            </a:r>
          </a:p>
          <a:p>
            <a:pPr algn="l"/>
            <a:r>
              <a:rPr lang="en-US" dirty="0"/>
              <a:t>UC Davis</a:t>
            </a:r>
          </a:p>
        </p:txBody>
      </p:sp>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 icon&#10;&#10;Description automatically generated">
            <a:extLst>
              <a:ext uri="{FF2B5EF4-FFF2-40B4-BE49-F238E27FC236}">
                <a16:creationId xmlns:a16="http://schemas.microsoft.com/office/drawing/2014/main" id="{EC05F446-5A61-46EF-A57A-072CD6B93038}"/>
              </a:ext>
            </a:extLst>
          </p:cNvPr>
          <p:cNvPicPr>
            <a:picLocks noChangeAspect="1"/>
          </p:cNvPicPr>
          <p:nvPr/>
        </p:nvPicPr>
        <p:blipFill>
          <a:blip r:embed="rId2"/>
          <a:stretch>
            <a:fillRect/>
          </a:stretch>
        </p:blipFill>
        <p:spPr>
          <a:xfrm>
            <a:off x="762000" y="6187324"/>
            <a:ext cx="1761067" cy="297424"/>
          </a:xfrm>
          <a:prstGeom prst="rect">
            <a:avLst/>
          </a:prstGeom>
        </p:spPr>
      </p:pic>
      <p:pic>
        <p:nvPicPr>
          <p:cNvPr id="14" name="Picture 13" descr="Logo&#10;&#10;Description automatically generated">
            <a:extLst>
              <a:ext uri="{FF2B5EF4-FFF2-40B4-BE49-F238E27FC236}">
                <a16:creationId xmlns:a16="http://schemas.microsoft.com/office/drawing/2014/main" id="{AAA923E8-5F8A-483A-B8C4-C6FE3879CA66}"/>
              </a:ext>
            </a:extLst>
          </p:cNvPr>
          <p:cNvPicPr>
            <a:picLocks noChangeAspect="1"/>
          </p:cNvPicPr>
          <p:nvPr/>
        </p:nvPicPr>
        <p:blipFill>
          <a:blip r:embed="rId3"/>
          <a:stretch>
            <a:fillRect/>
          </a:stretch>
        </p:blipFill>
        <p:spPr>
          <a:xfrm>
            <a:off x="220134" y="6096606"/>
            <a:ext cx="465666" cy="478860"/>
          </a:xfrm>
          <a:prstGeom prst="rect">
            <a:avLst/>
          </a:prstGeom>
        </p:spPr>
      </p:pic>
      <p:sp>
        <p:nvSpPr>
          <p:cNvPr id="4" name="Slide Number Placeholder 3">
            <a:extLst>
              <a:ext uri="{FF2B5EF4-FFF2-40B4-BE49-F238E27FC236}">
                <a16:creationId xmlns:a16="http://schemas.microsoft.com/office/drawing/2014/main" id="{B67893FE-6E67-41A5-B7CE-3662742F03BB}"/>
              </a:ext>
            </a:extLst>
          </p:cNvPr>
          <p:cNvSpPr>
            <a:spLocks noGrp="1"/>
          </p:cNvSpPr>
          <p:nvPr>
            <p:ph type="sldNum" sz="quarter" idx="12"/>
          </p:nvPr>
        </p:nvSpPr>
        <p:spPr/>
        <p:txBody>
          <a:bodyPr/>
          <a:lstStyle/>
          <a:p>
            <a:fld id="{E5EBE636-B413-DF45-9A26-7D08EE975518}" type="slidenum">
              <a:rPr lang="en-US" smtClean="0"/>
              <a:t>1</a:t>
            </a:fld>
            <a:endParaRPr lang="en-US" dirty="0"/>
          </a:p>
        </p:txBody>
      </p:sp>
    </p:spTree>
    <p:extLst>
      <p:ext uri="{BB962C8B-B14F-4D97-AF65-F5344CB8AC3E}">
        <p14:creationId xmlns:p14="http://schemas.microsoft.com/office/powerpoint/2010/main" val="129856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Conclusion</a:t>
            </a:r>
          </a:p>
        </p:txBody>
      </p:sp>
      <p:sp>
        <p:nvSpPr>
          <p:cNvPr id="4" name="Content Placeholder 3">
            <a:extLst>
              <a:ext uri="{FF2B5EF4-FFF2-40B4-BE49-F238E27FC236}">
                <a16:creationId xmlns:a16="http://schemas.microsoft.com/office/drawing/2014/main" id="{18E1471C-C4F5-4E43-A081-A1F7C7A4422D}"/>
              </a:ext>
            </a:extLst>
          </p:cNvPr>
          <p:cNvSpPr>
            <a:spLocks noGrp="1"/>
          </p:cNvSpPr>
          <p:nvPr>
            <p:ph idx="1"/>
          </p:nvPr>
        </p:nvSpPr>
        <p:spPr>
          <a:xfrm>
            <a:off x="685800" y="1140892"/>
            <a:ext cx="10441667" cy="4351338"/>
          </a:xfrm>
        </p:spPr>
        <p:txBody>
          <a:bodyPr>
            <a:normAutofit/>
          </a:bodyPr>
          <a:lstStyle/>
          <a:p>
            <a:r>
              <a:rPr lang="en-US" sz="3600" dirty="0" err="1"/>
              <a:t>qBOLD</a:t>
            </a:r>
            <a:r>
              <a:rPr lang="en-US" sz="3600" dirty="0"/>
              <a:t> is efficient in computational time, non-invasive</a:t>
            </a:r>
          </a:p>
          <a:p>
            <a:r>
              <a:rPr lang="en-US" sz="3600" dirty="0"/>
              <a:t>There was a downward trend of OEF with increasing acetazolamide response </a:t>
            </a:r>
          </a:p>
          <a:p>
            <a:pPr marL="0" indent="0">
              <a:buNone/>
            </a:pPr>
            <a:r>
              <a:rPr lang="en-US" sz="3600" b="1" dirty="0"/>
              <a:t>Future steps:</a:t>
            </a:r>
            <a:r>
              <a:rPr lang="en-US" sz="3600" dirty="0"/>
              <a:t> </a:t>
            </a:r>
          </a:p>
          <a:p>
            <a:r>
              <a:rPr lang="en-US" sz="3600" dirty="0"/>
              <a:t>Linear model is noisy </a:t>
            </a:r>
          </a:p>
          <a:p>
            <a:pPr lvl="1"/>
            <a:r>
              <a:rPr lang="en-US" sz="3600" dirty="0"/>
              <a:t>Consider Bayesian framework</a:t>
            </a:r>
          </a:p>
        </p:txBody>
      </p:sp>
      <p:sp>
        <p:nvSpPr>
          <p:cNvPr id="2" name="Slide Number Placeholder 1">
            <a:extLst>
              <a:ext uri="{FF2B5EF4-FFF2-40B4-BE49-F238E27FC236}">
                <a16:creationId xmlns:a16="http://schemas.microsoft.com/office/drawing/2014/main" id="{6FFC2AED-84AB-478B-9928-3C0A3EC63BAF}"/>
              </a:ext>
            </a:extLst>
          </p:cNvPr>
          <p:cNvSpPr>
            <a:spLocks noGrp="1"/>
          </p:cNvSpPr>
          <p:nvPr>
            <p:ph type="sldNum" sz="quarter" idx="12"/>
          </p:nvPr>
        </p:nvSpPr>
        <p:spPr/>
        <p:txBody>
          <a:bodyPr/>
          <a:lstStyle/>
          <a:p>
            <a:fld id="{E5EBE636-B413-DF45-9A26-7D08EE975518}" type="slidenum">
              <a:rPr lang="en-US" smtClean="0"/>
              <a:t>10</a:t>
            </a:fld>
            <a:endParaRPr lang="en-US"/>
          </a:p>
        </p:txBody>
      </p:sp>
    </p:spTree>
    <p:extLst>
      <p:ext uri="{BB962C8B-B14F-4D97-AF65-F5344CB8AC3E}">
        <p14:creationId xmlns:p14="http://schemas.microsoft.com/office/powerpoint/2010/main" val="421682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387508" y="4562"/>
            <a:ext cx="10441667" cy="1325563"/>
          </a:xfrm>
        </p:spPr>
        <p:txBody>
          <a:bodyPr/>
          <a:lstStyle/>
          <a:p>
            <a:r>
              <a:rPr lang="en-US" dirty="0"/>
              <a:t>Acknowledgement</a:t>
            </a:r>
          </a:p>
        </p:txBody>
      </p:sp>
      <p:sp>
        <p:nvSpPr>
          <p:cNvPr id="4" name="Content Placeholder 3">
            <a:extLst>
              <a:ext uri="{FF2B5EF4-FFF2-40B4-BE49-F238E27FC236}">
                <a16:creationId xmlns:a16="http://schemas.microsoft.com/office/drawing/2014/main" id="{18E1471C-C4F5-4E43-A081-A1F7C7A4422D}"/>
              </a:ext>
            </a:extLst>
          </p:cNvPr>
          <p:cNvSpPr>
            <a:spLocks noGrp="1"/>
          </p:cNvSpPr>
          <p:nvPr>
            <p:ph idx="1"/>
          </p:nvPr>
        </p:nvSpPr>
        <p:spPr>
          <a:xfrm>
            <a:off x="5715000" y="1905000"/>
            <a:ext cx="6477000" cy="3550920"/>
          </a:xfrm>
        </p:spPr>
        <p:txBody>
          <a:bodyPr>
            <a:normAutofit fontScale="92500" lnSpcReduction="10000"/>
          </a:bodyPr>
          <a:lstStyle/>
          <a:p>
            <a:pPr marL="0" indent="0">
              <a:buNone/>
            </a:pPr>
            <a:r>
              <a:rPr lang="en-US" sz="3200" b="1" dirty="0"/>
              <a:t>Thanks to</a:t>
            </a:r>
          </a:p>
          <a:p>
            <a:pPr marL="0" indent="0">
              <a:buNone/>
            </a:pPr>
            <a:r>
              <a:rPr lang="en-US" sz="3200" dirty="0"/>
              <a:t>Prof. Nick </a:t>
            </a:r>
            <a:r>
              <a:rPr lang="en-US" sz="3200" dirty="0" err="1"/>
              <a:t>Blockley</a:t>
            </a:r>
            <a:r>
              <a:rPr lang="en-US" sz="3200" dirty="0"/>
              <a:t> (University of Nottingham)</a:t>
            </a:r>
          </a:p>
          <a:p>
            <a:pPr marL="0" indent="0">
              <a:buNone/>
            </a:pPr>
            <a:r>
              <a:rPr lang="en-US" sz="3200" b="1" dirty="0"/>
              <a:t>UC Davis Fan’s Lab</a:t>
            </a:r>
          </a:p>
          <a:p>
            <a:pPr marL="0" indent="0">
              <a:buNone/>
            </a:pPr>
            <a:r>
              <a:rPr lang="en-US" sz="3200" dirty="0"/>
              <a:t>Corinne Alison Donnay (UC Davis) </a:t>
            </a:r>
          </a:p>
          <a:p>
            <a:pPr marL="0" indent="0">
              <a:buNone/>
            </a:pPr>
            <a:r>
              <a:rPr lang="en-US" sz="3200" dirty="0"/>
              <a:t>Emily Holy (UC Davis)</a:t>
            </a:r>
          </a:p>
          <a:p>
            <a:pPr marL="0" indent="0">
              <a:buNone/>
            </a:pPr>
            <a:r>
              <a:rPr lang="en-US" sz="3200" dirty="0"/>
              <a:t>Greg Wheeler (UC Davis)</a:t>
            </a:r>
          </a:p>
          <a:p>
            <a:pPr marL="0" indent="0">
              <a:buNone/>
            </a:pPr>
            <a:endParaRPr lang="en-US" sz="3200" dirty="0"/>
          </a:p>
          <a:p>
            <a:endParaRPr lang="en-US" sz="3200" dirty="0"/>
          </a:p>
          <a:p>
            <a:endParaRPr lang="en-US" sz="3200" dirty="0"/>
          </a:p>
          <a:p>
            <a:endParaRPr lang="en-US" sz="3200" dirty="0"/>
          </a:p>
          <a:p>
            <a:endParaRPr lang="en-US" sz="3200" dirty="0"/>
          </a:p>
        </p:txBody>
      </p:sp>
      <p:sp>
        <p:nvSpPr>
          <p:cNvPr id="2" name="Slide Number Placeholder 1">
            <a:extLst>
              <a:ext uri="{FF2B5EF4-FFF2-40B4-BE49-F238E27FC236}">
                <a16:creationId xmlns:a16="http://schemas.microsoft.com/office/drawing/2014/main" id="{6FFC2AED-84AB-478B-9928-3C0A3EC63BAF}"/>
              </a:ext>
            </a:extLst>
          </p:cNvPr>
          <p:cNvSpPr>
            <a:spLocks noGrp="1"/>
          </p:cNvSpPr>
          <p:nvPr>
            <p:ph type="sldNum" sz="quarter" idx="12"/>
          </p:nvPr>
        </p:nvSpPr>
        <p:spPr/>
        <p:txBody>
          <a:bodyPr/>
          <a:lstStyle/>
          <a:p>
            <a:fld id="{E5EBE636-B413-DF45-9A26-7D08EE975518}" type="slidenum">
              <a:rPr lang="en-US" smtClean="0"/>
              <a:t>11</a:t>
            </a:fld>
            <a:endParaRPr lang="en-US"/>
          </a:p>
        </p:txBody>
      </p:sp>
      <p:pic>
        <p:nvPicPr>
          <p:cNvPr id="1028" name="Picture 4" descr="Functional Advanced Neuroimaging (FAN) Lab @ UC Davis">
            <a:extLst>
              <a:ext uri="{FF2B5EF4-FFF2-40B4-BE49-F238E27FC236}">
                <a16:creationId xmlns:a16="http://schemas.microsoft.com/office/drawing/2014/main" id="{1BFD7CD9-4AFF-40E3-829A-76DDC39D3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136525"/>
            <a:ext cx="4526280" cy="1577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B935349-FE93-4CA6-924E-580D9803C3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508" y="1211129"/>
            <a:ext cx="5125029" cy="398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852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2"/>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3"/>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Oxygen Extraction Fraction </a:t>
            </a:r>
          </a:p>
        </p:txBody>
      </p:sp>
      <p:sp>
        <p:nvSpPr>
          <p:cNvPr id="12" name="Content Placeholder 11">
            <a:extLst>
              <a:ext uri="{FF2B5EF4-FFF2-40B4-BE49-F238E27FC236}">
                <a16:creationId xmlns:a16="http://schemas.microsoft.com/office/drawing/2014/main" id="{0F049248-6B55-4DB1-94C0-27E296E1E141}"/>
              </a:ext>
            </a:extLst>
          </p:cNvPr>
          <p:cNvSpPr>
            <a:spLocks noGrp="1"/>
          </p:cNvSpPr>
          <p:nvPr>
            <p:ph idx="1"/>
          </p:nvPr>
        </p:nvSpPr>
        <p:spPr>
          <a:xfrm>
            <a:off x="685800" y="1197104"/>
            <a:ext cx="8212673" cy="4445711"/>
          </a:xfrm>
        </p:spPr>
        <p:txBody>
          <a:bodyPr>
            <a:normAutofit fontScale="92500"/>
          </a:bodyPr>
          <a:lstStyle/>
          <a:p>
            <a:pPr marL="0" indent="0">
              <a:lnSpc>
                <a:spcPct val="110000"/>
              </a:lnSpc>
              <a:buNone/>
            </a:pPr>
            <a:r>
              <a:rPr lang="en-US" dirty="0"/>
              <a:t>OEF is a measurement of oxygen consumed by metabolism</a:t>
            </a:r>
          </a:p>
          <a:p>
            <a:pPr>
              <a:lnSpc>
                <a:spcPct val="110000"/>
              </a:lnSpc>
            </a:pPr>
            <a:r>
              <a:rPr lang="en-US" dirty="0"/>
              <a:t>Function of perfusion and oxygen metabolism </a:t>
            </a:r>
          </a:p>
          <a:p>
            <a:pPr>
              <a:lnSpc>
                <a:spcPct val="110000"/>
              </a:lnSpc>
            </a:pPr>
            <a:r>
              <a:rPr lang="en-US" dirty="0"/>
              <a:t>Can be combined with perfusion to measure oxygen metabolism </a:t>
            </a:r>
          </a:p>
          <a:p>
            <a:pPr>
              <a:lnSpc>
                <a:spcPct val="110000"/>
              </a:lnSpc>
            </a:pPr>
            <a:r>
              <a:rPr lang="en-US" dirty="0"/>
              <a:t>Arterial-venous difference in blood oxygen saturation </a:t>
            </a:r>
          </a:p>
          <a:p>
            <a:pPr marL="0" indent="0">
              <a:lnSpc>
                <a:spcPct val="110000"/>
              </a:lnSpc>
              <a:buNone/>
            </a:pPr>
            <a:r>
              <a:rPr lang="en-US" dirty="0"/>
              <a:t>OEF is dimensionless</a:t>
            </a:r>
          </a:p>
          <a:p>
            <a:pPr>
              <a:lnSpc>
                <a:spcPct val="110000"/>
              </a:lnSpc>
            </a:pPr>
            <a:r>
              <a:rPr lang="en-US" dirty="0"/>
              <a:t>Healthy resting brain range: 0.3-0.4</a:t>
            </a:r>
          </a:p>
        </p:txBody>
      </p:sp>
      <p:pic>
        <p:nvPicPr>
          <p:cNvPr id="1026" name="Picture 2">
            <a:extLst>
              <a:ext uri="{FF2B5EF4-FFF2-40B4-BE49-F238E27FC236}">
                <a16:creationId xmlns:a16="http://schemas.microsoft.com/office/drawing/2014/main" id="{2CB6862C-67F5-4D35-B60D-ED4C7ABF77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01" t="2189" r="8483" b="2226"/>
          <a:stretch/>
        </p:blipFill>
        <p:spPr bwMode="auto">
          <a:xfrm>
            <a:off x="8962012" y="741924"/>
            <a:ext cx="2480650" cy="444571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F46D6B3-75CC-4D97-BDA9-A2ACD87C4338}"/>
              </a:ext>
            </a:extLst>
          </p:cNvPr>
          <p:cNvSpPr txBox="1"/>
          <p:nvPr/>
        </p:nvSpPr>
        <p:spPr>
          <a:xfrm>
            <a:off x="8192467" y="5258818"/>
            <a:ext cx="4019739" cy="1077218"/>
          </a:xfrm>
          <a:prstGeom prst="rect">
            <a:avLst/>
          </a:prstGeom>
          <a:noFill/>
        </p:spPr>
        <p:txBody>
          <a:bodyPr wrap="square">
            <a:spAutoFit/>
          </a:bodyPr>
          <a:lstStyle/>
          <a:p>
            <a:pPr rtl="0">
              <a:spcBef>
                <a:spcPts val="0"/>
              </a:spcBef>
              <a:spcAft>
                <a:spcPts val="1200"/>
              </a:spcAft>
            </a:pPr>
            <a:r>
              <a:rPr lang="en-US" sz="1800" b="0" i="0" u="none" strike="noStrike" baseline="30000" dirty="0">
                <a:effectLst/>
                <a:latin typeface="Arial" panose="020B0604020202020204" pitchFamily="34" charset="0"/>
                <a:cs typeface="Arial" panose="020B0604020202020204" pitchFamily="34" charset="0"/>
              </a:rPr>
              <a:t>Bremmer JP, et al. Mol. Imaging Biol. 2011; 13:759-768</a:t>
            </a:r>
            <a:endParaRPr lang="en-US" b="0" dirty="0">
              <a:effectLst/>
              <a:latin typeface="Arial" panose="020B0604020202020204" pitchFamily="34" charset="0"/>
              <a:cs typeface="Arial" panose="020B0604020202020204" pitchFamily="34" charset="0"/>
            </a:endParaRP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B580643-A0DC-4BAE-B573-48D17D246A10}"/>
              </a:ext>
            </a:extLst>
          </p:cNvPr>
          <p:cNvSpPr txBox="1"/>
          <p:nvPr/>
        </p:nvSpPr>
        <p:spPr>
          <a:xfrm>
            <a:off x="8631560" y="331576"/>
            <a:ext cx="3141552" cy="1077218"/>
          </a:xfrm>
          <a:prstGeom prst="rect">
            <a:avLst/>
          </a:prstGeom>
          <a:noFill/>
        </p:spPr>
        <p:txBody>
          <a:bodyPr wrap="square">
            <a:spAutoFit/>
          </a:bodyPr>
          <a:lstStyle/>
          <a:p>
            <a:pPr rtl="0">
              <a:spcBef>
                <a:spcPts val="0"/>
              </a:spcBef>
              <a:spcAft>
                <a:spcPts val="1200"/>
              </a:spcAft>
            </a:pPr>
            <a:r>
              <a:rPr lang="en-US" sz="1800" i="0" u="none" strike="noStrike" baseline="30000" dirty="0">
                <a:effectLst/>
                <a:latin typeface="Open Sans" panose="020B0606030504020204" pitchFamily="34" charset="0"/>
              </a:rPr>
              <a:t>15</a:t>
            </a:r>
            <a:r>
              <a:rPr lang="en-US" sz="1800" i="0" u="none" strike="noStrike" dirty="0">
                <a:effectLst/>
                <a:latin typeface="Open Sans" panose="020B0606030504020204" pitchFamily="34" charset="0"/>
              </a:rPr>
              <a:t>O PET OEF measurements</a:t>
            </a:r>
            <a:endParaRPr lang="en-US" dirty="0">
              <a:effectLst/>
            </a:endParaRPr>
          </a:p>
          <a:p>
            <a:br>
              <a:rPr lang="en-US" dirty="0"/>
            </a:br>
            <a:endParaRPr lang="en-US" dirty="0"/>
          </a:p>
        </p:txBody>
      </p:sp>
      <p:sp>
        <p:nvSpPr>
          <p:cNvPr id="2" name="Slide Number Placeholder 1">
            <a:extLst>
              <a:ext uri="{FF2B5EF4-FFF2-40B4-BE49-F238E27FC236}">
                <a16:creationId xmlns:a16="http://schemas.microsoft.com/office/drawing/2014/main" id="{DCB5B4C7-F915-432A-BFC9-C212D259E085}"/>
              </a:ext>
            </a:extLst>
          </p:cNvPr>
          <p:cNvSpPr>
            <a:spLocks noGrp="1"/>
          </p:cNvSpPr>
          <p:nvPr>
            <p:ph type="sldNum" sz="quarter" idx="12"/>
          </p:nvPr>
        </p:nvSpPr>
        <p:spPr/>
        <p:txBody>
          <a:bodyPr/>
          <a:lstStyle/>
          <a:p>
            <a:fld id="{E5EBE636-B413-DF45-9A26-7D08EE975518}" type="slidenum">
              <a:rPr lang="en-US" smtClean="0"/>
              <a:t>2</a:t>
            </a:fld>
            <a:endParaRPr lang="en-US"/>
          </a:p>
        </p:txBody>
      </p:sp>
    </p:spTree>
    <p:extLst>
      <p:ext uri="{BB962C8B-B14F-4D97-AF65-F5344CB8AC3E}">
        <p14:creationId xmlns:p14="http://schemas.microsoft.com/office/powerpoint/2010/main" val="3928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2"/>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3"/>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Oxygen Extraction Fraction </a:t>
            </a:r>
          </a:p>
        </p:txBody>
      </p:sp>
      <p:sp>
        <p:nvSpPr>
          <p:cNvPr id="12" name="Content Placeholder 11">
            <a:extLst>
              <a:ext uri="{FF2B5EF4-FFF2-40B4-BE49-F238E27FC236}">
                <a16:creationId xmlns:a16="http://schemas.microsoft.com/office/drawing/2014/main" id="{0F049248-6B55-4DB1-94C0-27E296E1E141}"/>
              </a:ext>
            </a:extLst>
          </p:cNvPr>
          <p:cNvSpPr>
            <a:spLocks noGrp="1"/>
          </p:cNvSpPr>
          <p:nvPr>
            <p:ph idx="1"/>
          </p:nvPr>
        </p:nvSpPr>
        <p:spPr>
          <a:xfrm>
            <a:off x="611867" y="1291477"/>
            <a:ext cx="8212673" cy="4351338"/>
          </a:xfrm>
        </p:spPr>
        <p:txBody>
          <a:bodyPr/>
          <a:lstStyle/>
          <a:p>
            <a:pPr marL="0" indent="0">
              <a:lnSpc>
                <a:spcPct val="100000"/>
              </a:lnSpc>
              <a:buNone/>
            </a:pPr>
            <a:r>
              <a:rPr lang="en-US" b="1" dirty="0"/>
              <a:t>OEF consumption in brain </a:t>
            </a:r>
          </a:p>
          <a:p>
            <a:pPr>
              <a:lnSpc>
                <a:spcPct val="100000"/>
              </a:lnSpc>
            </a:pPr>
            <a:r>
              <a:rPr lang="en-US" dirty="0"/>
              <a:t>Altered during disease/activity </a:t>
            </a:r>
          </a:p>
          <a:p>
            <a:pPr marL="0" indent="0">
              <a:lnSpc>
                <a:spcPct val="100000"/>
              </a:lnSpc>
              <a:buNone/>
            </a:pPr>
            <a:r>
              <a:rPr lang="en-US" b="1" dirty="0"/>
              <a:t>Current benchmark</a:t>
            </a:r>
          </a:p>
          <a:p>
            <a:pPr>
              <a:lnSpc>
                <a:spcPct val="100000"/>
              </a:lnSpc>
            </a:pPr>
            <a:r>
              <a:rPr lang="en-US" dirty="0"/>
              <a:t>Triple oxygen PET </a:t>
            </a:r>
          </a:p>
          <a:p>
            <a:pPr>
              <a:lnSpc>
                <a:spcPct val="100000"/>
              </a:lnSpc>
            </a:pPr>
            <a:r>
              <a:rPr lang="en-US" dirty="0"/>
              <a:t>Highly specialized, invasive, expensive and difficult to perform </a:t>
            </a:r>
          </a:p>
          <a:p>
            <a:pPr marL="0" indent="0">
              <a:lnSpc>
                <a:spcPct val="100000"/>
              </a:lnSpc>
              <a:buNone/>
            </a:pPr>
            <a:r>
              <a:rPr lang="en-US" b="1" dirty="0"/>
              <a:t>Alternative quantitative technique</a:t>
            </a:r>
          </a:p>
          <a:p>
            <a:pPr>
              <a:lnSpc>
                <a:spcPct val="100000"/>
              </a:lnSpc>
            </a:pPr>
            <a:r>
              <a:rPr lang="en-US" dirty="0"/>
              <a:t>Clinical applicable</a:t>
            </a:r>
          </a:p>
          <a:p>
            <a:pPr>
              <a:lnSpc>
                <a:spcPct val="100000"/>
              </a:lnSpc>
            </a:pPr>
            <a:endParaRPr lang="en-US" dirty="0"/>
          </a:p>
        </p:txBody>
      </p:sp>
      <p:pic>
        <p:nvPicPr>
          <p:cNvPr id="2050" name="Picture 2">
            <a:extLst>
              <a:ext uri="{FF2B5EF4-FFF2-40B4-BE49-F238E27FC236}">
                <a16:creationId xmlns:a16="http://schemas.microsoft.com/office/drawing/2014/main" id="{795148BA-D6D5-43B7-ABF8-E82512E46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987" y="1692763"/>
            <a:ext cx="3171825" cy="22955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B4E811B-233A-41AF-91D4-7588A0DE21D3}"/>
              </a:ext>
            </a:extLst>
          </p:cNvPr>
          <p:cNvSpPr>
            <a:spLocks noGrp="1"/>
          </p:cNvSpPr>
          <p:nvPr>
            <p:ph type="sldNum" sz="quarter" idx="12"/>
          </p:nvPr>
        </p:nvSpPr>
        <p:spPr/>
        <p:txBody>
          <a:bodyPr/>
          <a:lstStyle/>
          <a:p>
            <a:fld id="{E5EBE636-B413-DF45-9A26-7D08EE975518}" type="slidenum">
              <a:rPr lang="en-US" smtClean="0"/>
              <a:t>3</a:t>
            </a:fld>
            <a:endParaRPr lang="en-US"/>
          </a:p>
        </p:txBody>
      </p:sp>
    </p:spTree>
    <p:extLst>
      <p:ext uri="{BB962C8B-B14F-4D97-AF65-F5344CB8AC3E}">
        <p14:creationId xmlns:p14="http://schemas.microsoft.com/office/powerpoint/2010/main" val="157703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2"/>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3"/>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Quantitative BOLD (</a:t>
            </a:r>
            <a:r>
              <a:rPr lang="en-US" dirty="0" err="1"/>
              <a:t>qBOLD</a:t>
            </a:r>
            <a:r>
              <a:rPr lang="en-US" dirty="0"/>
              <a:t>)</a:t>
            </a:r>
          </a:p>
        </p:txBody>
      </p:sp>
      <p:sp>
        <p:nvSpPr>
          <p:cNvPr id="12" name="Content Placeholder 11">
            <a:extLst>
              <a:ext uri="{FF2B5EF4-FFF2-40B4-BE49-F238E27FC236}">
                <a16:creationId xmlns:a16="http://schemas.microsoft.com/office/drawing/2014/main" id="{0F049248-6B55-4DB1-94C0-27E296E1E141}"/>
              </a:ext>
            </a:extLst>
          </p:cNvPr>
          <p:cNvSpPr>
            <a:spLocks noGrp="1"/>
          </p:cNvSpPr>
          <p:nvPr>
            <p:ph idx="1"/>
          </p:nvPr>
        </p:nvSpPr>
        <p:spPr>
          <a:xfrm>
            <a:off x="762000" y="1291477"/>
            <a:ext cx="6357256" cy="4351338"/>
          </a:xfrm>
        </p:spPr>
        <p:txBody>
          <a:bodyPr/>
          <a:lstStyle/>
          <a:p>
            <a:pPr marL="0" indent="0">
              <a:lnSpc>
                <a:spcPct val="100000"/>
              </a:lnSpc>
              <a:buNone/>
            </a:pPr>
            <a:r>
              <a:rPr lang="en-US" b="1" dirty="0"/>
              <a:t>Quantitative BOLD </a:t>
            </a:r>
          </a:p>
          <a:p>
            <a:pPr>
              <a:lnSpc>
                <a:spcPct val="100000"/>
              </a:lnSpc>
            </a:pPr>
            <a:r>
              <a:rPr lang="en-US" dirty="0"/>
              <a:t>Models MR signal decay in </a:t>
            </a:r>
            <a:r>
              <a:rPr lang="en-US" dirty="0" err="1"/>
              <a:t>microvessels</a:t>
            </a:r>
            <a:endParaRPr lang="en-US" dirty="0"/>
          </a:p>
          <a:p>
            <a:pPr>
              <a:lnSpc>
                <a:spcPct val="100000"/>
              </a:lnSpc>
            </a:pPr>
            <a:r>
              <a:rPr lang="en-US" dirty="0" err="1"/>
              <a:t>qBOLD</a:t>
            </a:r>
            <a:r>
              <a:rPr lang="en-US" dirty="0"/>
              <a:t> signal is influenced by concentration of deoxyhemoglobin, which is relatively sensitive to OEF</a:t>
            </a:r>
          </a:p>
          <a:p>
            <a:pPr>
              <a:lnSpc>
                <a:spcPct val="100000"/>
              </a:lnSpc>
            </a:pPr>
            <a:r>
              <a:rPr lang="en-US" dirty="0"/>
              <a:t>Quantified through the reversible transverse relaxation rate R2’ </a:t>
            </a:r>
          </a:p>
          <a:p>
            <a:pPr>
              <a:lnSpc>
                <a:spcPct val="100000"/>
              </a:lnSpc>
            </a:pPr>
            <a:endParaRPr lang="en-US" dirty="0"/>
          </a:p>
        </p:txBody>
      </p:sp>
      <p:pic>
        <p:nvPicPr>
          <p:cNvPr id="3074" name="Picture 2">
            <a:extLst>
              <a:ext uri="{FF2B5EF4-FFF2-40B4-BE49-F238E27FC236}">
                <a16:creationId xmlns:a16="http://schemas.microsoft.com/office/drawing/2014/main" id="{FEED2686-7FCE-4486-817D-156D343025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41" t="729" b="729"/>
          <a:stretch/>
        </p:blipFill>
        <p:spPr bwMode="auto">
          <a:xfrm>
            <a:off x="7428411" y="1621814"/>
            <a:ext cx="3590019" cy="242145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6EE1AB0-94FE-4577-A23A-50C250F43D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386"/>
          <a:stretch/>
        </p:blipFill>
        <p:spPr bwMode="auto">
          <a:xfrm>
            <a:off x="10981961" y="1630523"/>
            <a:ext cx="953575" cy="239201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9036DF4-733E-4E39-A3AE-09A1EE8E3B64}"/>
              </a:ext>
            </a:extLst>
          </p:cNvPr>
          <p:cNvSpPr txBox="1"/>
          <p:nvPr/>
        </p:nvSpPr>
        <p:spPr>
          <a:xfrm>
            <a:off x="6609807" y="4053304"/>
            <a:ext cx="6357256" cy="1077218"/>
          </a:xfrm>
          <a:prstGeom prst="rect">
            <a:avLst/>
          </a:prstGeom>
          <a:noFill/>
        </p:spPr>
        <p:txBody>
          <a:bodyPr wrap="square">
            <a:spAutoFit/>
          </a:bodyPr>
          <a:lstStyle/>
          <a:p>
            <a:pPr algn="ctr" rtl="0">
              <a:spcBef>
                <a:spcPts val="0"/>
              </a:spcBef>
              <a:spcAft>
                <a:spcPts val="1200"/>
              </a:spcAft>
            </a:pPr>
            <a:r>
              <a:rPr lang="fr-FR" sz="1800" b="0" i="0" u="none" strike="noStrike" baseline="30000" dirty="0" err="1">
                <a:effectLst/>
                <a:latin typeface="Arial" panose="020B0604020202020204" pitchFamily="34" charset="0"/>
                <a:cs typeface="Arial" panose="020B0604020202020204" pitchFamily="34" charset="0"/>
              </a:rPr>
              <a:t>Cherukara</a:t>
            </a:r>
            <a:r>
              <a:rPr lang="fr-FR" sz="1800" b="0" i="0" u="none" strike="noStrike" baseline="30000" dirty="0">
                <a:effectLst/>
                <a:latin typeface="Arial" panose="020B0604020202020204" pitchFamily="34" charset="0"/>
                <a:cs typeface="Arial" panose="020B0604020202020204" pitchFamily="34" charset="0"/>
              </a:rPr>
              <a:t> et al., </a:t>
            </a:r>
            <a:r>
              <a:rPr lang="fr-FR" sz="1800" b="0" i="0" u="none" strike="noStrike" baseline="30000" dirty="0" err="1">
                <a:effectLst/>
                <a:latin typeface="Arial" panose="020B0604020202020204" pitchFamily="34" charset="0"/>
                <a:cs typeface="Arial" panose="020B0604020202020204" pitchFamily="34" charset="0"/>
              </a:rPr>
              <a:t>Neuroimage</a:t>
            </a:r>
            <a:r>
              <a:rPr lang="fr-FR" sz="1800" b="0" i="0" u="none" strike="noStrike" baseline="30000" dirty="0">
                <a:effectLst/>
                <a:latin typeface="Arial" panose="020B0604020202020204" pitchFamily="34" charset="0"/>
                <a:cs typeface="Arial" panose="020B0604020202020204" pitchFamily="34" charset="0"/>
              </a:rPr>
              <a:t> 2019; 202: 116106</a:t>
            </a:r>
            <a:endParaRPr lang="fr-FR" b="0" dirty="0">
              <a:effectLst/>
              <a:latin typeface="Arial" panose="020B0604020202020204" pitchFamily="34" charset="0"/>
              <a:cs typeface="Arial" panose="020B0604020202020204" pitchFamily="34" charset="0"/>
            </a:endParaRPr>
          </a:p>
          <a:p>
            <a:br>
              <a:rPr lang="fr-FR"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3AC0467-A7CE-4EB1-B3BE-E376DBBAD41C}"/>
              </a:ext>
            </a:extLst>
          </p:cNvPr>
          <p:cNvSpPr>
            <a:spLocks noGrp="1"/>
          </p:cNvSpPr>
          <p:nvPr>
            <p:ph type="sldNum" sz="quarter" idx="12"/>
          </p:nvPr>
        </p:nvSpPr>
        <p:spPr/>
        <p:txBody>
          <a:bodyPr/>
          <a:lstStyle/>
          <a:p>
            <a:fld id="{E5EBE636-B413-DF45-9A26-7D08EE975518}" type="slidenum">
              <a:rPr lang="en-US" smtClean="0"/>
              <a:t>4</a:t>
            </a:fld>
            <a:endParaRPr lang="en-US"/>
          </a:p>
        </p:txBody>
      </p:sp>
    </p:spTree>
    <p:extLst>
      <p:ext uri="{BB962C8B-B14F-4D97-AF65-F5344CB8AC3E}">
        <p14:creationId xmlns:p14="http://schemas.microsoft.com/office/powerpoint/2010/main" val="27611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Methods </a:t>
            </a:r>
          </a:p>
        </p:txBody>
      </p:sp>
      <p:sp>
        <p:nvSpPr>
          <p:cNvPr id="4" name="Content Placeholder 3">
            <a:extLst>
              <a:ext uri="{FF2B5EF4-FFF2-40B4-BE49-F238E27FC236}">
                <a16:creationId xmlns:a16="http://schemas.microsoft.com/office/drawing/2014/main" id="{DAB8BEF1-9583-4D70-AD44-A6DD123852CD}"/>
              </a:ext>
            </a:extLst>
          </p:cNvPr>
          <p:cNvSpPr>
            <a:spLocks noGrp="1"/>
          </p:cNvSpPr>
          <p:nvPr>
            <p:ph idx="1"/>
          </p:nvPr>
        </p:nvSpPr>
        <p:spPr>
          <a:xfrm>
            <a:off x="611867" y="1181191"/>
            <a:ext cx="6066839" cy="4351338"/>
          </a:xfrm>
        </p:spPr>
        <p:txBody>
          <a:bodyPr/>
          <a:lstStyle/>
          <a:p>
            <a:pPr marL="0" indent="0">
              <a:buNone/>
            </a:pPr>
            <a:r>
              <a:rPr lang="en-US" b="1" dirty="0"/>
              <a:t>ASE data: Asymmetric Spin Echo</a:t>
            </a:r>
          </a:p>
          <a:p>
            <a:r>
              <a:rPr lang="en-US" dirty="0"/>
              <a:t>Acquires only a single TE</a:t>
            </a:r>
          </a:p>
          <a:p>
            <a:r>
              <a:rPr lang="en-US" dirty="0"/>
              <a:t>Refocusing pulse is moved</a:t>
            </a:r>
          </a:p>
          <a:p>
            <a:pPr marL="0" indent="0">
              <a:buNone/>
            </a:pPr>
            <a:r>
              <a:rPr lang="en-US" b="1" dirty="0"/>
              <a:t>Participants </a:t>
            </a:r>
          </a:p>
          <a:p>
            <a:r>
              <a:rPr lang="en-US" dirty="0"/>
              <a:t>3 healthy controls</a:t>
            </a:r>
          </a:p>
          <a:p>
            <a:r>
              <a:rPr lang="en-US" dirty="0"/>
              <a:t>Received ASE before and after acetazolamide (dose of 15mg/kg) (i.e. vasodilator) </a:t>
            </a:r>
          </a:p>
          <a:p>
            <a:pPr marL="0" indent="0">
              <a:buNone/>
            </a:pPr>
            <a:endParaRPr lang="en-US" dirty="0"/>
          </a:p>
        </p:txBody>
      </p:sp>
      <p:pic>
        <p:nvPicPr>
          <p:cNvPr id="4098" name="Picture 2">
            <a:extLst>
              <a:ext uri="{FF2B5EF4-FFF2-40B4-BE49-F238E27FC236}">
                <a16:creationId xmlns:a16="http://schemas.microsoft.com/office/drawing/2014/main" id="{18F3D740-5F45-4AC2-8D5F-E0C5BDFCB6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3359"/>
          <a:stretch/>
        </p:blipFill>
        <p:spPr bwMode="auto">
          <a:xfrm>
            <a:off x="7010400" y="1476466"/>
            <a:ext cx="5185431" cy="239068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15894FE-19A6-4FFF-9CE0-5A298490C42C}"/>
              </a:ext>
            </a:extLst>
          </p:cNvPr>
          <p:cNvSpPr>
            <a:spLocks noGrp="1"/>
          </p:cNvSpPr>
          <p:nvPr>
            <p:ph type="sldNum" sz="quarter" idx="12"/>
          </p:nvPr>
        </p:nvSpPr>
        <p:spPr/>
        <p:txBody>
          <a:bodyPr/>
          <a:lstStyle/>
          <a:p>
            <a:fld id="{E5EBE636-B413-DF45-9A26-7D08EE975518}" type="slidenum">
              <a:rPr lang="en-US" smtClean="0"/>
              <a:t>5</a:t>
            </a:fld>
            <a:endParaRPr lang="en-US"/>
          </a:p>
        </p:txBody>
      </p:sp>
    </p:spTree>
    <p:extLst>
      <p:ext uri="{BB962C8B-B14F-4D97-AF65-F5344CB8AC3E}">
        <p14:creationId xmlns:p14="http://schemas.microsoft.com/office/powerpoint/2010/main" val="276614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How do we quantify OEF? </a:t>
            </a:r>
          </a:p>
        </p:txBody>
      </p:sp>
      <p:sp>
        <p:nvSpPr>
          <p:cNvPr id="12" name="Content Placeholder 11">
            <a:extLst>
              <a:ext uri="{FF2B5EF4-FFF2-40B4-BE49-F238E27FC236}">
                <a16:creationId xmlns:a16="http://schemas.microsoft.com/office/drawing/2014/main" id="{0F049248-6B55-4DB1-94C0-27E296E1E141}"/>
              </a:ext>
            </a:extLst>
          </p:cNvPr>
          <p:cNvSpPr>
            <a:spLocks noGrp="1"/>
          </p:cNvSpPr>
          <p:nvPr>
            <p:ph idx="1"/>
          </p:nvPr>
        </p:nvSpPr>
        <p:spPr>
          <a:xfrm>
            <a:off x="611866" y="1291477"/>
            <a:ext cx="6659791" cy="4351338"/>
          </a:xfrm>
        </p:spPr>
        <p:txBody>
          <a:bodyPr>
            <a:noAutofit/>
          </a:bodyPr>
          <a:lstStyle/>
          <a:p>
            <a:pPr rtl="0" fontAlgn="base">
              <a:lnSpc>
                <a:spcPct val="120000"/>
              </a:lnSpc>
              <a:spcBef>
                <a:spcPts val="0"/>
              </a:spcBef>
              <a:spcAft>
                <a:spcPts val="0"/>
              </a:spcAft>
              <a:buFont typeface="+mj-lt"/>
              <a:buAutoNum type="arabicPeriod"/>
            </a:pPr>
            <a:r>
              <a:rPr lang="en-US" sz="1800" b="1" i="0" u="none" strike="noStrike" dirty="0">
                <a:effectLst/>
              </a:rPr>
              <a:t>Acquire R2’-weighted data </a:t>
            </a:r>
          </a:p>
          <a:p>
            <a:pPr marL="457200" rtl="0" fontAlgn="base">
              <a:lnSpc>
                <a:spcPct val="120000"/>
              </a:lnSpc>
              <a:spcBef>
                <a:spcPts val="0"/>
              </a:spcBef>
              <a:spcAft>
                <a:spcPts val="0"/>
              </a:spcAft>
              <a:buFont typeface="Arial" panose="020B0604020202020204" pitchFamily="34" charset="0"/>
              <a:buChar char="•"/>
            </a:pPr>
            <a:r>
              <a:rPr lang="en-US" sz="1800" b="0" i="0" u="none" strike="noStrike" dirty="0">
                <a:effectLst/>
              </a:rPr>
              <a:t>Asymmetric Spin Echo </a:t>
            </a:r>
          </a:p>
          <a:p>
            <a:pPr marL="457200" rtl="0" fontAlgn="base">
              <a:lnSpc>
                <a:spcPct val="120000"/>
              </a:lnSpc>
              <a:spcBef>
                <a:spcPts val="0"/>
              </a:spcBef>
              <a:spcAft>
                <a:spcPts val="0"/>
              </a:spcAft>
              <a:buFont typeface="Arial" panose="020B0604020202020204" pitchFamily="34" charset="0"/>
              <a:buChar char="•"/>
            </a:pPr>
            <a:r>
              <a:rPr lang="en-US" sz="1800" dirty="0"/>
              <a:t>Achieve g</a:t>
            </a:r>
            <a:r>
              <a:rPr lang="en-US" sz="1800" b="0" i="0" u="none" strike="noStrike" dirty="0">
                <a:effectLst/>
              </a:rPr>
              <a:t>radient echo sampling of spin echo </a:t>
            </a:r>
          </a:p>
          <a:p>
            <a:pPr indent="0" rtl="0" fontAlgn="base">
              <a:lnSpc>
                <a:spcPct val="120000"/>
              </a:lnSpc>
              <a:spcBef>
                <a:spcPts val="0"/>
              </a:spcBef>
              <a:spcAft>
                <a:spcPts val="0"/>
              </a:spcAft>
              <a:buNone/>
            </a:pPr>
            <a:endParaRPr lang="en-US" sz="1800" b="0" i="0" u="none" strike="noStrike" dirty="0">
              <a:effectLst/>
            </a:endParaRPr>
          </a:p>
          <a:p>
            <a:pPr rtl="0" fontAlgn="base">
              <a:lnSpc>
                <a:spcPct val="120000"/>
              </a:lnSpc>
              <a:spcBef>
                <a:spcPts val="0"/>
              </a:spcBef>
              <a:spcAft>
                <a:spcPts val="0"/>
              </a:spcAft>
              <a:buFont typeface="+mj-lt"/>
              <a:buAutoNum type="arabicPeriod" startAt="2"/>
            </a:pPr>
            <a:r>
              <a:rPr lang="en-US" sz="1800" b="1" i="0" u="none" strike="noStrike" dirty="0">
                <a:effectLst/>
              </a:rPr>
              <a:t>Estimate R2’ from long tau data</a:t>
            </a:r>
          </a:p>
          <a:p>
            <a:pPr marL="457200" rtl="0" fontAlgn="base">
              <a:lnSpc>
                <a:spcPct val="120000"/>
              </a:lnSpc>
              <a:spcBef>
                <a:spcPts val="0"/>
              </a:spcBef>
              <a:spcAft>
                <a:spcPts val="0"/>
              </a:spcAft>
              <a:buFont typeface="Arial" panose="020B0604020202020204" pitchFamily="34" charset="0"/>
              <a:buChar char="•"/>
            </a:pPr>
            <a:r>
              <a:rPr lang="en-US" sz="1800" b="0" i="0" u="none" strike="noStrike" dirty="0">
                <a:effectLst/>
              </a:rPr>
              <a:t>Log-linear fit to tau&gt;15ms data</a:t>
            </a:r>
          </a:p>
          <a:p>
            <a:pPr marL="457200" rtl="0" fontAlgn="base">
              <a:lnSpc>
                <a:spcPct val="120000"/>
              </a:lnSpc>
              <a:spcBef>
                <a:spcPts val="0"/>
              </a:spcBef>
              <a:spcAft>
                <a:spcPts val="0"/>
              </a:spcAft>
              <a:buFont typeface="Arial" panose="020B0604020202020204" pitchFamily="34" charset="0"/>
              <a:buChar char="•"/>
            </a:pPr>
            <a:r>
              <a:rPr lang="en-US" sz="1800" b="0" i="0" u="none" strike="noStrike" dirty="0">
                <a:effectLst/>
              </a:rPr>
              <a:t>R2’ </a:t>
            </a:r>
            <a:r>
              <a:rPr lang="en-US" sz="1800" b="0" i="0" u="none" strike="noStrike" dirty="0">
                <a:effectLst/>
                <a:hlinkClick r:id="rId5">
                  <a:extLst>
                    <a:ext uri="{A12FA001-AC4F-418D-AE19-62706E023703}">
                      <ahyp:hlinkClr xmlns:ahyp="http://schemas.microsoft.com/office/drawing/2018/hyperlinkcolor" val="tx"/>
                    </a:ext>
                  </a:extLst>
                </a:hlinkClick>
              </a:rPr>
              <a:t>∝</a:t>
            </a:r>
            <a:r>
              <a:rPr lang="en-US" sz="1800" b="0" i="0" u="none" strike="noStrike" dirty="0">
                <a:effectLst/>
              </a:rPr>
              <a:t> OEF x DBV</a:t>
            </a:r>
          </a:p>
          <a:p>
            <a:pPr indent="0" rtl="0" fontAlgn="base">
              <a:lnSpc>
                <a:spcPct val="120000"/>
              </a:lnSpc>
              <a:spcBef>
                <a:spcPts val="0"/>
              </a:spcBef>
              <a:spcAft>
                <a:spcPts val="0"/>
              </a:spcAft>
              <a:buNone/>
            </a:pPr>
            <a:endParaRPr lang="en-US" sz="1800" b="0" i="0" u="none" strike="noStrike" dirty="0">
              <a:effectLst/>
            </a:endParaRPr>
          </a:p>
          <a:p>
            <a:pPr rtl="0" fontAlgn="base">
              <a:lnSpc>
                <a:spcPct val="120000"/>
              </a:lnSpc>
              <a:spcBef>
                <a:spcPts val="0"/>
              </a:spcBef>
              <a:spcAft>
                <a:spcPts val="0"/>
              </a:spcAft>
              <a:buFont typeface="+mj-lt"/>
              <a:buAutoNum type="arabicPeriod" startAt="3"/>
            </a:pPr>
            <a:r>
              <a:rPr lang="en-US" sz="1800" b="1" i="0" u="none" strike="noStrike" dirty="0">
                <a:effectLst/>
              </a:rPr>
              <a:t>Estimate DBV from spin echo </a:t>
            </a:r>
          </a:p>
          <a:p>
            <a:pPr marL="457200" rtl="0" fontAlgn="base">
              <a:lnSpc>
                <a:spcPct val="120000"/>
              </a:lnSpc>
              <a:spcBef>
                <a:spcPts val="0"/>
              </a:spcBef>
              <a:spcAft>
                <a:spcPts val="0"/>
              </a:spcAft>
              <a:buFont typeface="Arial" panose="020B0604020202020204" pitchFamily="34" charset="0"/>
              <a:buChar char="•"/>
            </a:pPr>
            <a:r>
              <a:rPr lang="en-US" sz="1800" b="0" i="0" u="none" strike="noStrike" dirty="0">
                <a:effectLst/>
              </a:rPr>
              <a:t>Difference between intercept and measured SE signal </a:t>
            </a:r>
          </a:p>
          <a:p>
            <a:pPr indent="0" rtl="0" fontAlgn="base">
              <a:lnSpc>
                <a:spcPct val="120000"/>
              </a:lnSpc>
              <a:spcBef>
                <a:spcPts val="0"/>
              </a:spcBef>
              <a:spcAft>
                <a:spcPts val="0"/>
              </a:spcAft>
              <a:buNone/>
            </a:pPr>
            <a:endParaRPr lang="en-US" sz="1800" b="0" i="0" u="none" strike="noStrike" dirty="0">
              <a:effectLst/>
            </a:endParaRPr>
          </a:p>
          <a:p>
            <a:pPr rtl="0" fontAlgn="base">
              <a:lnSpc>
                <a:spcPct val="120000"/>
              </a:lnSpc>
              <a:spcBef>
                <a:spcPts val="0"/>
              </a:spcBef>
              <a:spcAft>
                <a:spcPts val="0"/>
              </a:spcAft>
              <a:buFont typeface="+mj-lt"/>
              <a:buAutoNum type="arabicPeriod" startAt="4"/>
            </a:pPr>
            <a:r>
              <a:rPr lang="en-US" sz="1800" b="1" i="0" u="none" strike="noStrike" dirty="0">
                <a:effectLst/>
              </a:rPr>
              <a:t>Estimate OEF from R2’ and DBV</a:t>
            </a:r>
          </a:p>
          <a:p>
            <a:pPr marL="457200" rtl="0" fontAlgn="base">
              <a:lnSpc>
                <a:spcPct val="120000"/>
              </a:lnSpc>
              <a:spcBef>
                <a:spcPts val="0"/>
              </a:spcBef>
              <a:spcAft>
                <a:spcPts val="1200"/>
              </a:spcAft>
              <a:buFont typeface="Arial" panose="020B0604020202020204" pitchFamily="34" charset="0"/>
              <a:buChar char="•"/>
            </a:pPr>
            <a:r>
              <a:rPr lang="en-US" sz="1800" b="0" i="0" u="none" strike="noStrike" dirty="0">
                <a:effectLst/>
              </a:rPr>
              <a:t>Known constants of proportionality used to quantify OEF</a:t>
            </a:r>
          </a:p>
          <a:p>
            <a:pPr marL="0" indent="0">
              <a:lnSpc>
                <a:spcPct val="120000"/>
              </a:lnSpc>
              <a:buNone/>
            </a:pPr>
            <a:endParaRPr lang="en-US" sz="1800" dirty="0"/>
          </a:p>
        </p:txBody>
      </p:sp>
      <p:pic>
        <p:nvPicPr>
          <p:cNvPr id="3" name="Picture 2" descr="Chart, line chart&#10;&#10;Description automatically generated">
            <a:extLst>
              <a:ext uri="{FF2B5EF4-FFF2-40B4-BE49-F238E27FC236}">
                <a16:creationId xmlns:a16="http://schemas.microsoft.com/office/drawing/2014/main" id="{F445E43C-C2EB-49D4-A2F0-AE75266B7F90}"/>
              </a:ext>
            </a:extLst>
          </p:cNvPr>
          <p:cNvPicPr>
            <a:picLocks noChangeAspect="1"/>
          </p:cNvPicPr>
          <p:nvPr/>
        </p:nvPicPr>
        <p:blipFill>
          <a:blip r:embed="rId6"/>
          <a:stretch>
            <a:fillRect/>
          </a:stretch>
        </p:blipFill>
        <p:spPr>
          <a:xfrm>
            <a:off x="7089329" y="1337611"/>
            <a:ext cx="4927923" cy="3695943"/>
          </a:xfrm>
          <a:prstGeom prst="rect">
            <a:avLst/>
          </a:prstGeom>
        </p:spPr>
      </p:pic>
      <p:cxnSp>
        <p:nvCxnSpPr>
          <p:cNvPr id="5" name="Straight Connector 4">
            <a:extLst>
              <a:ext uri="{FF2B5EF4-FFF2-40B4-BE49-F238E27FC236}">
                <a16:creationId xmlns:a16="http://schemas.microsoft.com/office/drawing/2014/main" id="{15D5BC87-0DA1-4BB3-9F63-E2822DC89933}"/>
              </a:ext>
            </a:extLst>
          </p:cNvPr>
          <p:cNvCxnSpPr/>
          <p:nvPr/>
        </p:nvCxnSpPr>
        <p:spPr>
          <a:xfrm flipV="1">
            <a:off x="7733211" y="1619794"/>
            <a:ext cx="1349829" cy="1393372"/>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4B26B9D-1007-4A9C-9ABD-C68F7F77B587}"/>
              </a:ext>
            </a:extLst>
          </p:cNvPr>
          <p:cNvCxnSpPr>
            <a:cxnSpLocks/>
          </p:cNvCxnSpPr>
          <p:nvPr/>
        </p:nvCxnSpPr>
        <p:spPr>
          <a:xfrm flipH="1" flipV="1">
            <a:off x="8708571" y="1619794"/>
            <a:ext cx="2838995" cy="292608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B025ABF8-B92E-4640-87D8-7F5AFB3309DC}"/>
              </a:ext>
            </a:extLst>
          </p:cNvPr>
          <p:cNvCxnSpPr/>
          <p:nvPr/>
        </p:nvCxnSpPr>
        <p:spPr>
          <a:xfrm flipV="1">
            <a:off x="8247017" y="2499360"/>
            <a:ext cx="0" cy="21161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2BCC15FA-B01C-4ABA-9C36-78BC6A89622D}"/>
              </a:ext>
            </a:extLst>
          </p:cNvPr>
          <p:cNvCxnSpPr>
            <a:cxnSpLocks/>
          </p:cNvCxnSpPr>
          <p:nvPr/>
        </p:nvCxnSpPr>
        <p:spPr>
          <a:xfrm flipV="1">
            <a:off x="9518469" y="1619794"/>
            <a:ext cx="0" cy="29957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83CC08B8-7AB8-4B05-96BB-CE16715D3447}"/>
              </a:ext>
            </a:extLst>
          </p:cNvPr>
          <p:cNvCxnSpPr/>
          <p:nvPr/>
        </p:nvCxnSpPr>
        <p:spPr>
          <a:xfrm>
            <a:off x="9518469" y="1985554"/>
            <a:ext cx="2029097"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8C5BA42F-CAAA-440D-BAFA-0D70A902455E}"/>
              </a:ext>
            </a:extLst>
          </p:cNvPr>
          <p:cNvSpPr txBox="1"/>
          <p:nvPr/>
        </p:nvSpPr>
        <p:spPr>
          <a:xfrm>
            <a:off x="10232571" y="1677777"/>
            <a:ext cx="801189" cy="307777"/>
          </a:xfrm>
          <a:prstGeom prst="rect">
            <a:avLst/>
          </a:prstGeom>
          <a:noFill/>
        </p:spPr>
        <p:txBody>
          <a:bodyPr wrap="square" rtlCol="0">
            <a:spAutoFit/>
          </a:bodyPr>
          <a:lstStyle/>
          <a:p>
            <a:r>
              <a:rPr lang="en-US" sz="1400" dirty="0"/>
              <a:t>Linear</a:t>
            </a:r>
          </a:p>
        </p:txBody>
      </p:sp>
      <p:sp>
        <p:nvSpPr>
          <p:cNvPr id="24" name="TextBox 23">
            <a:extLst>
              <a:ext uri="{FF2B5EF4-FFF2-40B4-BE49-F238E27FC236}">
                <a16:creationId xmlns:a16="http://schemas.microsoft.com/office/drawing/2014/main" id="{439DDE3C-BD93-40B2-9A86-85C875FBB42E}"/>
              </a:ext>
            </a:extLst>
          </p:cNvPr>
          <p:cNvSpPr txBox="1"/>
          <p:nvPr/>
        </p:nvSpPr>
        <p:spPr>
          <a:xfrm rot="2853399">
            <a:off x="9690534" y="2965107"/>
            <a:ext cx="1407410" cy="523220"/>
          </a:xfrm>
          <a:prstGeom prst="rect">
            <a:avLst/>
          </a:prstGeom>
          <a:noFill/>
        </p:spPr>
        <p:txBody>
          <a:bodyPr wrap="square" rtlCol="0">
            <a:spAutoFit/>
          </a:bodyPr>
          <a:lstStyle/>
          <a:p>
            <a:r>
              <a:rPr lang="en-US" sz="1400" b="0" i="0" u="none" strike="noStrike" dirty="0">
                <a:effectLst/>
              </a:rPr>
              <a:t>R2’ </a:t>
            </a:r>
            <a:r>
              <a:rPr lang="en-US" sz="1400" b="0" i="0" u="none" strike="noStrike" dirty="0">
                <a:effectLst/>
                <a:hlinkClick r:id="rId5">
                  <a:extLst>
                    <a:ext uri="{A12FA001-AC4F-418D-AE19-62706E023703}">
                      <ahyp:hlinkClr xmlns:ahyp="http://schemas.microsoft.com/office/drawing/2018/hyperlinkcolor" val="tx"/>
                    </a:ext>
                  </a:extLst>
                </a:hlinkClick>
              </a:rPr>
              <a:t>∝</a:t>
            </a:r>
            <a:r>
              <a:rPr lang="en-US" sz="1400" b="0" i="0" u="none" strike="noStrike" dirty="0">
                <a:effectLst/>
              </a:rPr>
              <a:t> OEF x DBV</a:t>
            </a:r>
          </a:p>
          <a:p>
            <a:endParaRPr lang="en-US" sz="1400" dirty="0"/>
          </a:p>
        </p:txBody>
      </p:sp>
      <p:cxnSp>
        <p:nvCxnSpPr>
          <p:cNvPr id="26" name="Straight Arrow Connector 25">
            <a:extLst>
              <a:ext uri="{FF2B5EF4-FFF2-40B4-BE49-F238E27FC236}">
                <a16:creationId xmlns:a16="http://schemas.microsoft.com/office/drawing/2014/main" id="{0344B11F-EECC-401A-A3C1-2C1DA8AAD8AF}"/>
              </a:ext>
            </a:extLst>
          </p:cNvPr>
          <p:cNvCxnSpPr>
            <a:cxnSpLocks/>
          </p:cNvCxnSpPr>
          <p:nvPr/>
        </p:nvCxnSpPr>
        <p:spPr>
          <a:xfrm flipH="1" flipV="1">
            <a:off x="9741877" y="2388832"/>
            <a:ext cx="239486" cy="269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740AC5E9-4E7D-454A-B049-411719E2503B}"/>
              </a:ext>
            </a:extLst>
          </p:cNvPr>
          <p:cNvCxnSpPr>
            <a:cxnSpLocks/>
          </p:cNvCxnSpPr>
          <p:nvPr/>
        </p:nvCxnSpPr>
        <p:spPr>
          <a:xfrm>
            <a:off x="10888024" y="3596734"/>
            <a:ext cx="348343" cy="360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B6B7F523-08EF-43C5-BCE0-9A4A70E7F6F8}"/>
              </a:ext>
            </a:extLst>
          </p:cNvPr>
          <p:cNvCxnSpPr>
            <a:cxnSpLocks/>
          </p:cNvCxnSpPr>
          <p:nvPr/>
        </p:nvCxnSpPr>
        <p:spPr>
          <a:xfrm flipH="1">
            <a:off x="8107680" y="2116183"/>
            <a:ext cx="792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BFAC0FCD-860A-4288-988D-C33705790889}"/>
              </a:ext>
            </a:extLst>
          </p:cNvPr>
          <p:cNvCxnSpPr>
            <a:cxnSpLocks/>
          </p:cNvCxnSpPr>
          <p:nvPr/>
        </p:nvCxnSpPr>
        <p:spPr>
          <a:xfrm flipH="1">
            <a:off x="8107680" y="1809893"/>
            <a:ext cx="7924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092A04F8-AC90-425E-AF05-30E3EDABAFBB}"/>
              </a:ext>
            </a:extLst>
          </p:cNvPr>
          <p:cNvCxnSpPr/>
          <p:nvPr/>
        </p:nvCxnSpPr>
        <p:spPr>
          <a:xfrm>
            <a:off x="8107680" y="1809893"/>
            <a:ext cx="0" cy="3062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4" name="TextBox 43">
            <a:extLst>
              <a:ext uri="{FF2B5EF4-FFF2-40B4-BE49-F238E27FC236}">
                <a16:creationId xmlns:a16="http://schemas.microsoft.com/office/drawing/2014/main" id="{B312F8B3-63AB-4063-B1FE-E54A3371FD8B}"/>
              </a:ext>
            </a:extLst>
          </p:cNvPr>
          <p:cNvSpPr txBox="1"/>
          <p:nvPr/>
        </p:nvSpPr>
        <p:spPr>
          <a:xfrm>
            <a:off x="7707086" y="1847054"/>
            <a:ext cx="609022" cy="276999"/>
          </a:xfrm>
          <a:prstGeom prst="rect">
            <a:avLst/>
          </a:prstGeom>
          <a:noFill/>
        </p:spPr>
        <p:txBody>
          <a:bodyPr wrap="square" rtlCol="0">
            <a:spAutoFit/>
          </a:bodyPr>
          <a:lstStyle/>
          <a:p>
            <a:r>
              <a:rPr lang="en-US" sz="1200" dirty="0"/>
              <a:t>DBV</a:t>
            </a:r>
          </a:p>
        </p:txBody>
      </p:sp>
      <p:sp>
        <p:nvSpPr>
          <p:cNvPr id="2" name="Slide Number Placeholder 1">
            <a:extLst>
              <a:ext uri="{FF2B5EF4-FFF2-40B4-BE49-F238E27FC236}">
                <a16:creationId xmlns:a16="http://schemas.microsoft.com/office/drawing/2014/main" id="{E0565526-22E8-48BF-A4DE-361DFD1CCBB7}"/>
              </a:ext>
            </a:extLst>
          </p:cNvPr>
          <p:cNvSpPr>
            <a:spLocks noGrp="1"/>
          </p:cNvSpPr>
          <p:nvPr>
            <p:ph type="sldNum" sz="quarter" idx="12"/>
          </p:nvPr>
        </p:nvSpPr>
        <p:spPr/>
        <p:txBody>
          <a:bodyPr/>
          <a:lstStyle/>
          <a:p>
            <a:fld id="{E5EBE636-B413-DF45-9A26-7D08EE975518}" type="slidenum">
              <a:rPr lang="en-US" smtClean="0"/>
              <a:t>6</a:t>
            </a:fld>
            <a:endParaRPr lang="en-US"/>
          </a:p>
        </p:txBody>
      </p:sp>
      <p:sp>
        <p:nvSpPr>
          <p:cNvPr id="4" name="TextBox 3">
            <a:extLst>
              <a:ext uri="{FF2B5EF4-FFF2-40B4-BE49-F238E27FC236}">
                <a16:creationId xmlns:a16="http://schemas.microsoft.com/office/drawing/2014/main" id="{44117464-3180-4E0D-BBA6-1B213AB09D2E}"/>
              </a:ext>
            </a:extLst>
          </p:cNvPr>
          <p:cNvSpPr txBox="1"/>
          <p:nvPr/>
        </p:nvSpPr>
        <p:spPr>
          <a:xfrm>
            <a:off x="8229500" y="5078888"/>
            <a:ext cx="3483630" cy="276999"/>
          </a:xfrm>
          <a:prstGeom prst="rect">
            <a:avLst/>
          </a:prstGeom>
          <a:noFill/>
        </p:spPr>
        <p:txBody>
          <a:bodyPr wrap="square" rtlCol="0">
            <a:spAutoFit/>
          </a:bodyPr>
          <a:lstStyle/>
          <a:p>
            <a:r>
              <a:rPr lang="en-US" sz="1200" dirty="0"/>
              <a:t>Stone and </a:t>
            </a:r>
            <a:r>
              <a:rPr lang="en-US" sz="1200" dirty="0" err="1"/>
              <a:t>Blockley</a:t>
            </a:r>
            <a:r>
              <a:rPr lang="en-US" sz="1200" dirty="0"/>
              <a:t>, </a:t>
            </a:r>
            <a:r>
              <a:rPr lang="en-US" sz="1200" dirty="0" err="1"/>
              <a:t>NeuroImage</a:t>
            </a:r>
            <a:r>
              <a:rPr lang="en-US" sz="1200" dirty="0"/>
              <a:t> (2017); 147:79-88</a:t>
            </a:r>
          </a:p>
        </p:txBody>
      </p:sp>
      <p:sp>
        <p:nvSpPr>
          <p:cNvPr id="6" name="Oval 5">
            <a:extLst>
              <a:ext uri="{FF2B5EF4-FFF2-40B4-BE49-F238E27FC236}">
                <a16:creationId xmlns:a16="http://schemas.microsoft.com/office/drawing/2014/main" id="{B92C5BF3-A34F-425F-8B30-3E72CF310A85}"/>
              </a:ext>
            </a:extLst>
          </p:cNvPr>
          <p:cNvSpPr/>
          <p:nvPr/>
        </p:nvSpPr>
        <p:spPr>
          <a:xfrm>
            <a:off x="8825848" y="2061129"/>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9B38EA4-4B62-4BA8-96EF-89F7691AE68C}"/>
              </a:ext>
            </a:extLst>
          </p:cNvPr>
          <p:cNvSpPr/>
          <p:nvPr/>
        </p:nvSpPr>
        <p:spPr>
          <a:xfrm>
            <a:off x="9487070" y="2436436"/>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9E86DE2-E4D4-4E19-9F38-69D144B2EC42}"/>
              </a:ext>
            </a:extLst>
          </p:cNvPr>
          <p:cNvSpPr/>
          <p:nvPr/>
        </p:nvSpPr>
        <p:spPr>
          <a:xfrm>
            <a:off x="9948964" y="2899870"/>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C8AED1A-40CB-4115-A11A-8640817ED3DE}"/>
              </a:ext>
            </a:extLst>
          </p:cNvPr>
          <p:cNvSpPr/>
          <p:nvPr/>
        </p:nvSpPr>
        <p:spPr>
          <a:xfrm>
            <a:off x="9710004" y="2665296"/>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037205-0810-4E10-881B-6372116DBD10}"/>
              </a:ext>
            </a:extLst>
          </p:cNvPr>
          <p:cNvSpPr/>
          <p:nvPr/>
        </p:nvSpPr>
        <p:spPr>
          <a:xfrm>
            <a:off x="10158259" y="3114074"/>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CA07BB-7A7F-45E9-9111-E3256C78705A}"/>
              </a:ext>
            </a:extLst>
          </p:cNvPr>
          <p:cNvSpPr/>
          <p:nvPr/>
        </p:nvSpPr>
        <p:spPr>
          <a:xfrm>
            <a:off x="10384191" y="3341298"/>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186FC9A-A255-486B-9547-DCFD8A485B5B}"/>
              </a:ext>
            </a:extLst>
          </p:cNvPr>
          <p:cNvSpPr/>
          <p:nvPr/>
        </p:nvSpPr>
        <p:spPr>
          <a:xfrm>
            <a:off x="10602409" y="3562515"/>
            <a:ext cx="148623" cy="1258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08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Effect transition="in" filter="fade">
                                      <p:cBhvr>
                                        <p:cTn id="39" dur="500"/>
                                        <p:tgtEl>
                                          <p:spTgt spid="12">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500"/>
                                        <p:tgtEl>
                                          <p:spTgt spid="12">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animEffect transition="in" filter="fade">
                                      <p:cBhvr>
                                        <p:cTn id="45" dur="500"/>
                                        <p:tgtEl>
                                          <p:spTgt spid="1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par>
                                <p:cTn id="62" presetID="10"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2">
                                            <p:txEl>
                                              <p:pRg st="8" end="8"/>
                                            </p:txEl>
                                          </p:spTgt>
                                        </p:tgtEl>
                                        <p:attrNameLst>
                                          <p:attrName>style.visibility</p:attrName>
                                        </p:attrNameLst>
                                      </p:cBhvr>
                                      <p:to>
                                        <p:strVal val="visible"/>
                                      </p:to>
                                    </p:set>
                                    <p:animEffect transition="in" filter="fade">
                                      <p:cBhvr>
                                        <p:cTn id="81" dur="500"/>
                                        <p:tgtEl>
                                          <p:spTgt spid="12">
                                            <p:txEl>
                                              <p:pRg st="8" end="8"/>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xEl>
                                              <p:pRg st="9" end="9"/>
                                            </p:txEl>
                                          </p:spTgt>
                                        </p:tgtEl>
                                        <p:attrNameLst>
                                          <p:attrName>style.visibility</p:attrName>
                                        </p:attrNameLst>
                                      </p:cBhvr>
                                      <p:to>
                                        <p:strVal val="visible"/>
                                      </p:to>
                                    </p:set>
                                    <p:animEffect transition="in" filter="fade">
                                      <p:cBhvr>
                                        <p:cTn id="84" dur="500"/>
                                        <p:tgtEl>
                                          <p:spTgt spid="12">
                                            <p:txEl>
                                              <p:pRg st="9" end="9"/>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fade">
                                      <p:cBhvr>
                                        <p:cTn id="89" dur="500"/>
                                        <p:tgtEl>
                                          <p:spTgt spid="4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par>
                                <p:cTn id="93" presetID="10"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par>
                                <p:cTn id="96" presetID="10"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2">
                                            <p:txEl>
                                              <p:pRg st="11" end="11"/>
                                            </p:txEl>
                                          </p:spTgt>
                                        </p:tgtEl>
                                        <p:attrNameLst>
                                          <p:attrName>style.visibility</p:attrName>
                                        </p:attrNameLst>
                                      </p:cBhvr>
                                      <p:to>
                                        <p:strVal val="visible"/>
                                      </p:to>
                                    </p:set>
                                    <p:animEffect transition="in" filter="fade">
                                      <p:cBhvr>
                                        <p:cTn id="103" dur="500"/>
                                        <p:tgtEl>
                                          <p:spTgt spid="12">
                                            <p:txEl>
                                              <p:pRg st="11" end="1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2">
                                            <p:txEl>
                                              <p:pRg st="12" end="12"/>
                                            </p:txEl>
                                          </p:spTgt>
                                        </p:tgtEl>
                                        <p:attrNameLst>
                                          <p:attrName>style.visibility</p:attrName>
                                        </p:attrNameLst>
                                      </p:cBhvr>
                                      <p:to>
                                        <p:strVal val="visible"/>
                                      </p:to>
                                    </p:set>
                                    <p:animEffect transition="in" filter="fade">
                                      <p:cBhvr>
                                        <p:cTn id="106"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44" grpId="0"/>
      <p:bldP spid="6" grpId="0" animBg="1"/>
      <p:bldP spid="25" grpId="0" animBg="1"/>
      <p:bldP spid="27" grpId="0" animBg="1"/>
      <p:bldP spid="29"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ASE Images during vasodilation</a:t>
            </a:r>
          </a:p>
        </p:txBody>
      </p:sp>
      <p:pic>
        <p:nvPicPr>
          <p:cNvPr id="3" name="Picture 2">
            <a:extLst>
              <a:ext uri="{FF2B5EF4-FFF2-40B4-BE49-F238E27FC236}">
                <a16:creationId xmlns:a16="http://schemas.microsoft.com/office/drawing/2014/main" id="{7D64E031-1A20-423C-92CA-498B286198AC}"/>
              </a:ext>
            </a:extLst>
          </p:cNvPr>
          <p:cNvPicPr>
            <a:picLocks noChangeAspect="1"/>
          </p:cNvPicPr>
          <p:nvPr/>
        </p:nvPicPr>
        <p:blipFill rotWithShape="1">
          <a:blip r:embed="rId5"/>
          <a:srcRect l="11645" r="7894"/>
          <a:stretch/>
        </p:blipFill>
        <p:spPr>
          <a:xfrm>
            <a:off x="611866" y="1590700"/>
            <a:ext cx="11411691" cy="1735171"/>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A3282861-AD13-45DF-A2EE-4F91C764D81E}"/>
              </a:ext>
            </a:extLst>
          </p:cNvPr>
          <p:cNvPicPr>
            <a:picLocks noChangeAspect="1"/>
          </p:cNvPicPr>
          <p:nvPr/>
        </p:nvPicPr>
        <p:blipFill rotWithShape="1">
          <a:blip r:embed="rId6"/>
          <a:srcRect l="11645" r="7894"/>
          <a:stretch/>
        </p:blipFill>
        <p:spPr>
          <a:xfrm>
            <a:off x="611866" y="3665474"/>
            <a:ext cx="11411691" cy="1837965"/>
          </a:xfrm>
          <a:prstGeom prst="rect">
            <a:avLst/>
          </a:prstGeom>
        </p:spPr>
      </p:pic>
      <p:sp>
        <p:nvSpPr>
          <p:cNvPr id="7" name="TextBox 6">
            <a:extLst>
              <a:ext uri="{FF2B5EF4-FFF2-40B4-BE49-F238E27FC236}">
                <a16:creationId xmlns:a16="http://schemas.microsoft.com/office/drawing/2014/main" id="{C3670194-E680-46AF-8641-B1D4F4C15587}"/>
              </a:ext>
            </a:extLst>
          </p:cNvPr>
          <p:cNvSpPr txBox="1"/>
          <p:nvPr/>
        </p:nvSpPr>
        <p:spPr>
          <a:xfrm>
            <a:off x="80210" y="2062864"/>
            <a:ext cx="681789" cy="646331"/>
          </a:xfrm>
          <a:prstGeom prst="rect">
            <a:avLst/>
          </a:prstGeom>
          <a:noFill/>
        </p:spPr>
        <p:txBody>
          <a:bodyPr wrap="square" rtlCol="0">
            <a:spAutoFit/>
          </a:bodyPr>
          <a:lstStyle/>
          <a:p>
            <a:r>
              <a:rPr lang="en-US" b="1" dirty="0"/>
              <a:t>PRE-ACZ</a:t>
            </a:r>
          </a:p>
        </p:txBody>
      </p:sp>
      <p:sp>
        <p:nvSpPr>
          <p:cNvPr id="16" name="TextBox 15">
            <a:extLst>
              <a:ext uri="{FF2B5EF4-FFF2-40B4-BE49-F238E27FC236}">
                <a16:creationId xmlns:a16="http://schemas.microsoft.com/office/drawing/2014/main" id="{571C9386-527B-41C3-812E-601667BBF62C}"/>
              </a:ext>
            </a:extLst>
          </p:cNvPr>
          <p:cNvSpPr txBox="1"/>
          <p:nvPr/>
        </p:nvSpPr>
        <p:spPr>
          <a:xfrm>
            <a:off x="80209" y="4148806"/>
            <a:ext cx="681789" cy="646331"/>
          </a:xfrm>
          <a:prstGeom prst="rect">
            <a:avLst/>
          </a:prstGeom>
          <a:noFill/>
        </p:spPr>
        <p:txBody>
          <a:bodyPr wrap="square" rtlCol="0">
            <a:spAutoFit/>
          </a:bodyPr>
          <a:lstStyle/>
          <a:p>
            <a:r>
              <a:rPr lang="en-US" b="1" dirty="0"/>
              <a:t>POST-ACZ</a:t>
            </a:r>
          </a:p>
        </p:txBody>
      </p:sp>
      <p:sp>
        <p:nvSpPr>
          <p:cNvPr id="13" name="TextBox 12">
            <a:extLst>
              <a:ext uri="{FF2B5EF4-FFF2-40B4-BE49-F238E27FC236}">
                <a16:creationId xmlns:a16="http://schemas.microsoft.com/office/drawing/2014/main" id="{9D41A724-3372-48A8-82DE-A2B5C0381B02}"/>
              </a:ext>
            </a:extLst>
          </p:cNvPr>
          <p:cNvSpPr txBox="1"/>
          <p:nvPr/>
        </p:nvSpPr>
        <p:spPr>
          <a:xfrm>
            <a:off x="1093091" y="1491143"/>
            <a:ext cx="549442" cy="400110"/>
          </a:xfrm>
          <a:prstGeom prst="rect">
            <a:avLst/>
          </a:prstGeom>
          <a:noFill/>
        </p:spPr>
        <p:txBody>
          <a:bodyPr wrap="square" rtlCol="0">
            <a:spAutoFit/>
          </a:bodyPr>
          <a:lstStyle/>
          <a:p>
            <a:pPr algn="ctr"/>
            <a:r>
              <a:rPr lang="en-US" sz="2000" b="1" dirty="0"/>
              <a:t>SE</a:t>
            </a:r>
          </a:p>
        </p:txBody>
      </p:sp>
      <p:sp>
        <p:nvSpPr>
          <p:cNvPr id="18" name="TextBox 17">
            <a:extLst>
              <a:ext uri="{FF2B5EF4-FFF2-40B4-BE49-F238E27FC236}">
                <a16:creationId xmlns:a16="http://schemas.microsoft.com/office/drawing/2014/main" id="{781C227B-960A-4659-9605-1B1969E5D98B}"/>
              </a:ext>
            </a:extLst>
          </p:cNvPr>
          <p:cNvSpPr txBox="1"/>
          <p:nvPr/>
        </p:nvSpPr>
        <p:spPr>
          <a:xfrm>
            <a:off x="5869667" y="1137556"/>
            <a:ext cx="2881301" cy="400110"/>
          </a:xfrm>
          <a:prstGeom prst="rect">
            <a:avLst/>
          </a:prstGeom>
          <a:noFill/>
        </p:spPr>
        <p:txBody>
          <a:bodyPr wrap="square" rtlCol="0">
            <a:spAutoFit/>
          </a:bodyPr>
          <a:lstStyle/>
          <a:p>
            <a:pPr algn="ctr"/>
            <a:r>
              <a:rPr lang="en-US" sz="2000" b="1" dirty="0"/>
              <a:t>Displacement from SE - </a:t>
            </a:r>
            <a:r>
              <a:rPr lang="el-GR" sz="2000" b="0" i="0" dirty="0">
                <a:solidFill>
                  <a:srgbClr val="2E2E2E"/>
                </a:solidFill>
                <a:effectLst/>
                <a:latin typeface="NexusSerif"/>
              </a:rPr>
              <a:t>τ</a:t>
            </a:r>
            <a:r>
              <a:rPr lang="en-US" sz="2000" b="1" dirty="0"/>
              <a:t> </a:t>
            </a:r>
          </a:p>
        </p:txBody>
      </p:sp>
      <p:sp>
        <p:nvSpPr>
          <p:cNvPr id="19" name="TextBox 18">
            <a:extLst>
              <a:ext uri="{FF2B5EF4-FFF2-40B4-BE49-F238E27FC236}">
                <a16:creationId xmlns:a16="http://schemas.microsoft.com/office/drawing/2014/main" id="{0981E2C5-DB06-4F8F-83F8-2E7BFB195A4E}"/>
              </a:ext>
            </a:extLst>
          </p:cNvPr>
          <p:cNvSpPr txBox="1"/>
          <p:nvPr/>
        </p:nvSpPr>
        <p:spPr>
          <a:xfrm>
            <a:off x="2352396" y="1491143"/>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=16</a:t>
            </a:r>
            <a:endParaRPr lang="en-US" sz="2000" b="1" dirty="0"/>
          </a:p>
        </p:txBody>
      </p:sp>
      <p:sp>
        <p:nvSpPr>
          <p:cNvPr id="20" name="TextBox 19">
            <a:extLst>
              <a:ext uri="{FF2B5EF4-FFF2-40B4-BE49-F238E27FC236}">
                <a16:creationId xmlns:a16="http://schemas.microsoft.com/office/drawing/2014/main" id="{3620D386-E3F3-492A-94A4-10D7448FE1D7}"/>
              </a:ext>
            </a:extLst>
          </p:cNvPr>
          <p:cNvSpPr txBox="1"/>
          <p:nvPr/>
        </p:nvSpPr>
        <p:spPr>
          <a:xfrm>
            <a:off x="3716014" y="1491143"/>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=20</a:t>
            </a:r>
            <a:endParaRPr lang="en-US" sz="2000" b="1" dirty="0"/>
          </a:p>
        </p:txBody>
      </p:sp>
      <p:sp>
        <p:nvSpPr>
          <p:cNvPr id="21" name="TextBox 20">
            <a:extLst>
              <a:ext uri="{FF2B5EF4-FFF2-40B4-BE49-F238E27FC236}">
                <a16:creationId xmlns:a16="http://schemas.microsoft.com/office/drawing/2014/main" id="{142F2D29-3754-4992-A5A2-1582F80103F8}"/>
              </a:ext>
            </a:extLst>
          </p:cNvPr>
          <p:cNvSpPr txBox="1"/>
          <p:nvPr/>
        </p:nvSpPr>
        <p:spPr>
          <a:xfrm>
            <a:off x="5175846" y="1491143"/>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=24</a:t>
            </a:r>
            <a:endParaRPr lang="en-US" sz="2000" b="1" dirty="0"/>
          </a:p>
        </p:txBody>
      </p:sp>
      <p:sp>
        <p:nvSpPr>
          <p:cNvPr id="22" name="TextBox 21">
            <a:extLst>
              <a:ext uri="{FF2B5EF4-FFF2-40B4-BE49-F238E27FC236}">
                <a16:creationId xmlns:a16="http://schemas.microsoft.com/office/drawing/2014/main" id="{8FFA0812-5161-4ADE-9CB2-B59C0151E3E6}"/>
              </a:ext>
            </a:extLst>
          </p:cNvPr>
          <p:cNvSpPr txBox="1"/>
          <p:nvPr/>
        </p:nvSpPr>
        <p:spPr>
          <a:xfrm>
            <a:off x="6603633" y="1491143"/>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=28</a:t>
            </a:r>
            <a:endParaRPr lang="en-US" sz="2000" b="1" dirty="0"/>
          </a:p>
        </p:txBody>
      </p:sp>
      <p:sp>
        <p:nvSpPr>
          <p:cNvPr id="23" name="TextBox 22">
            <a:extLst>
              <a:ext uri="{FF2B5EF4-FFF2-40B4-BE49-F238E27FC236}">
                <a16:creationId xmlns:a16="http://schemas.microsoft.com/office/drawing/2014/main" id="{C340553B-8641-4BEF-93C0-F43DF331FA1C}"/>
              </a:ext>
            </a:extLst>
          </p:cNvPr>
          <p:cNvSpPr txBox="1"/>
          <p:nvPr/>
        </p:nvSpPr>
        <p:spPr>
          <a:xfrm>
            <a:off x="8033707" y="1494767"/>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=32</a:t>
            </a:r>
            <a:endParaRPr lang="en-US" sz="2000" b="1" dirty="0"/>
          </a:p>
        </p:txBody>
      </p:sp>
      <p:sp>
        <p:nvSpPr>
          <p:cNvPr id="24" name="TextBox 23">
            <a:extLst>
              <a:ext uri="{FF2B5EF4-FFF2-40B4-BE49-F238E27FC236}">
                <a16:creationId xmlns:a16="http://schemas.microsoft.com/office/drawing/2014/main" id="{14F697BE-A4E7-41C3-A29A-5BC755C14970}"/>
              </a:ext>
            </a:extLst>
          </p:cNvPr>
          <p:cNvSpPr txBox="1"/>
          <p:nvPr/>
        </p:nvSpPr>
        <p:spPr>
          <a:xfrm>
            <a:off x="9389344" y="1494767"/>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=36</a:t>
            </a:r>
            <a:endParaRPr lang="en-US" sz="2000" b="1" dirty="0"/>
          </a:p>
        </p:txBody>
      </p:sp>
      <p:sp>
        <p:nvSpPr>
          <p:cNvPr id="25" name="TextBox 24">
            <a:extLst>
              <a:ext uri="{FF2B5EF4-FFF2-40B4-BE49-F238E27FC236}">
                <a16:creationId xmlns:a16="http://schemas.microsoft.com/office/drawing/2014/main" id="{390AC880-8E8A-4E42-9571-8E1073393C51}"/>
              </a:ext>
            </a:extLst>
          </p:cNvPr>
          <p:cNvSpPr txBox="1"/>
          <p:nvPr/>
        </p:nvSpPr>
        <p:spPr>
          <a:xfrm>
            <a:off x="10782799" y="1495581"/>
            <a:ext cx="831962" cy="400110"/>
          </a:xfrm>
          <a:prstGeom prst="rect">
            <a:avLst/>
          </a:prstGeom>
          <a:noFill/>
        </p:spPr>
        <p:txBody>
          <a:bodyPr wrap="square" rtlCol="0">
            <a:spAutoFit/>
          </a:bodyPr>
          <a:lstStyle/>
          <a:p>
            <a:pPr algn="ctr"/>
            <a:r>
              <a:rPr lang="el-GR" sz="2000" b="1" i="0" dirty="0">
                <a:solidFill>
                  <a:srgbClr val="2E2E2E"/>
                </a:solidFill>
                <a:effectLst/>
                <a:latin typeface="NexusSerif"/>
              </a:rPr>
              <a:t>τ </a:t>
            </a:r>
            <a:r>
              <a:rPr lang="en-US" sz="2000" b="1" i="0" dirty="0">
                <a:solidFill>
                  <a:srgbClr val="2E2E2E"/>
                </a:solidFill>
                <a:effectLst/>
                <a:latin typeface="NexusSerif"/>
              </a:rPr>
              <a:t>=40</a:t>
            </a:r>
            <a:endParaRPr lang="en-US" sz="2000" b="1" dirty="0"/>
          </a:p>
        </p:txBody>
      </p:sp>
      <p:cxnSp>
        <p:nvCxnSpPr>
          <p:cNvPr id="26" name="Straight Arrow Connector 25">
            <a:extLst>
              <a:ext uri="{FF2B5EF4-FFF2-40B4-BE49-F238E27FC236}">
                <a16:creationId xmlns:a16="http://schemas.microsoft.com/office/drawing/2014/main" id="{DFFB527D-E215-4FB9-96A3-5AD2CA36765E}"/>
              </a:ext>
            </a:extLst>
          </p:cNvPr>
          <p:cNvCxnSpPr>
            <a:stCxn id="18" idx="1"/>
          </p:cNvCxnSpPr>
          <p:nvPr/>
        </p:nvCxnSpPr>
        <p:spPr>
          <a:xfrm flipH="1" flipV="1">
            <a:off x="2240645" y="1325519"/>
            <a:ext cx="3629022" cy="120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BE13A8E9-B837-44BA-BA4D-F07E5B48BB37}"/>
              </a:ext>
            </a:extLst>
          </p:cNvPr>
          <p:cNvCxnSpPr>
            <a:stCxn id="18" idx="3"/>
          </p:cNvCxnSpPr>
          <p:nvPr/>
        </p:nvCxnSpPr>
        <p:spPr>
          <a:xfrm flipV="1">
            <a:off x="8750968" y="1331117"/>
            <a:ext cx="3056021" cy="64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Slide Number Placeholder 28">
            <a:extLst>
              <a:ext uri="{FF2B5EF4-FFF2-40B4-BE49-F238E27FC236}">
                <a16:creationId xmlns:a16="http://schemas.microsoft.com/office/drawing/2014/main" id="{5F857DD3-15FE-4E6C-9DFF-ACF0D1BDBA51}"/>
              </a:ext>
            </a:extLst>
          </p:cNvPr>
          <p:cNvSpPr>
            <a:spLocks noGrp="1"/>
          </p:cNvSpPr>
          <p:nvPr>
            <p:ph type="sldNum" sz="quarter" idx="12"/>
          </p:nvPr>
        </p:nvSpPr>
        <p:spPr/>
        <p:txBody>
          <a:bodyPr/>
          <a:lstStyle/>
          <a:p>
            <a:fld id="{E5EBE636-B413-DF45-9A26-7D08EE975518}" type="slidenum">
              <a:rPr lang="en-US" smtClean="0"/>
              <a:t>7</a:t>
            </a:fld>
            <a:endParaRPr lang="en-US"/>
          </a:p>
        </p:txBody>
      </p:sp>
    </p:spTree>
    <p:extLst>
      <p:ext uri="{BB962C8B-B14F-4D97-AF65-F5344CB8AC3E}">
        <p14:creationId xmlns:p14="http://schemas.microsoft.com/office/powerpoint/2010/main" val="20940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85800" y="0"/>
            <a:ext cx="11506200" cy="1325563"/>
          </a:xfrm>
        </p:spPr>
        <p:txBody>
          <a:bodyPr>
            <a:normAutofit/>
          </a:bodyPr>
          <a:lstStyle/>
          <a:p>
            <a:r>
              <a:rPr lang="en-US" sz="4000" dirty="0"/>
              <a:t>Results - OEF decreased during vasodilation </a:t>
            </a:r>
          </a:p>
        </p:txBody>
      </p:sp>
      <p:sp>
        <p:nvSpPr>
          <p:cNvPr id="24" name="TextBox 23">
            <a:extLst>
              <a:ext uri="{FF2B5EF4-FFF2-40B4-BE49-F238E27FC236}">
                <a16:creationId xmlns:a16="http://schemas.microsoft.com/office/drawing/2014/main" id="{9CF75EA4-57B9-4339-AAA2-20FA7CBCE16C}"/>
              </a:ext>
            </a:extLst>
          </p:cNvPr>
          <p:cNvSpPr txBox="1"/>
          <p:nvPr/>
        </p:nvSpPr>
        <p:spPr>
          <a:xfrm>
            <a:off x="135289" y="2036885"/>
            <a:ext cx="692705" cy="646331"/>
          </a:xfrm>
          <a:prstGeom prst="rect">
            <a:avLst/>
          </a:prstGeom>
          <a:noFill/>
        </p:spPr>
        <p:txBody>
          <a:bodyPr wrap="square" rtlCol="0">
            <a:spAutoFit/>
          </a:bodyPr>
          <a:lstStyle/>
          <a:p>
            <a:r>
              <a:rPr lang="en-US" b="1" dirty="0"/>
              <a:t>PRE-</a:t>
            </a:r>
          </a:p>
          <a:p>
            <a:r>
              <a:rPr lang="en-US" b="1" dirty="0"/>
              <a:t>ACZ</a:t>
            </a:r>
          </a:p>
        </p:txBody>
      </p:sp>
      <p:sp>
        <p:nvSpPr>
          <p:cNvPr id="25" name="TextBox 24">
            <a:extLst>
              <a:ext uri="{FF2B5EF4-FFF2-40B4-BE49-F238E27FC236}">
                <a16:creationId xmlns:a16="http://schemas.microsoft.com/office/drawing/2014/main" id="{9277F781-D59B-44C7-8DC9-2464F2B39B7B}"/>
              </a:ext>
            </a:extLst>
          </p:cNvPr>
          <p:cNvSpPr txBox="1"/>
          <p:nvPr/>
        </p:nvSpPr>
        <p:spPr>
          <a:xfrm>
            <a:off x="106056" y="3989249"/>
            <a:ext cx="721938" cy="646331"/>
          </a:xfrm>
          <a:prstGeom prst="rect">
            <a:avLst/>
          </a:prstGeom>
          <a:noFill/>
        </p:spPr>
        <p:txBody>
          <a:bodyPr wrap="square" rtlCol="0">
            <a:spAutoFit/>
          </a:bodyPr>
          <a:lstStyle/>
          <a:p>
            <a:r>
              <a:rPr lang="en-US" b="1" dirty="0"/>
              <a:t>POST-ACZ</a:t>
            </a:r>
          </a:p>
        </p:txBody>
      </p:sp>
      <p:sp>
        <p:nvSpPr>
          <p:cNvPr id="29" name="TextBox 28">
            <a:extLst>
              <a:ext uri="{FF2B5EF4-FFF2-40B4-BE49-F238E27FC236}">
                <a16:creationId xmlns:a16="http://schemas.microsoft.com/office/drawing/2014/main" id="{813F7C1F-599D-444C-AEF0-F73A7504E1A1}"/>
              </a:ext>
            </a:extLst>
          </p:cNvPr>
          <p:cNvSpPr txBox="1"/>
          <p:nvPr/>
        </p:nvSpPr>
        <p:spPr>
          <a:xfrm>
            <a:off x="10052709" y="1025112"/>
            <a:ext cx="781629" cy="461665"/>
          </a:xfrm>
          <a:prstGeom prst="rect">
            <a:avLst/>
          </a:prstGeom>
          <a:noFill/>
        </p:spPr>
        <p:txBody>
          <a:bodyPr wrap="square" rtlCol="0">
            <a:spAutoFit/>
          </a:bodyPr>
          <a:lstStyle/>
          <a:p>
            <a:pPr algn="ctr"/>
            <a:r>
              <a:rPr lang="en-US" sz="2400" b="1" dirty="0" err="1"/>
              <a:t>dHb</a:t>
            </a:r>
            <a:endParaRPr lang="en-US" sz="2400" b="1" dirty="0"/>
          </a:p>
        </p:txBody>
      </p:sp>
      <p:pic>
        <p:nvPicPr>
          <p:cNvPr id="3" name="Picture 2" descr="Graphical user interface&#10;&#10;Description automatically generated">
            <a:extLst>
              <a:ext uri="{FF2B5EF4-FFF2-40B4-BE49-F238E27FC236}">
                <a16:creationId xmlns:a16="http://schemas.microsoft.com/office/drawing/2014/main" id="{5A189B0B-9286-43D8-B37C-641EC2C55FF8}"/>
              </a:ext>
            </a:extLst>
          </p:cNvPr>
          <p:cNvPicPr>
            <a:picLocks noChangeAspect="1"/>
          </p:cNvPicPr>
          <p:nvPr/>
        </p:nvPicPr>
        <p:blipFill rotWithShape="1">
          <a:blip r:embed="rId5"/>
          <a:srcRect l="11002" t="7251" b="5495"/>
          <a:stretch/>
        </p:blipFill>
        <p:spPr>
          <a:xfrm>
            <a:off x="973120" y="3564008"/>
            <a:ext cx="2688317" cy="1976735"/>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424B491D-6FE9-4653-B500-1B81F501E373}"/>
              </a:ext>
            </a:extLst>
          </p:cNvPr>
          <p:cNvPicPr>
            <a:picLocks noChangeAspect="1"/>
          </p:cNvPicPr>
          <p:nvPr/>
        </p:nvPicPr>
        <p:blipFill rotWithShape="1">
          <a:blip r:embed="rId6"/>
          <a:srcRect l="11249" t="7546" b="6704"/>
          <a:stretch/>
        </p:blipFill>
        <p:spPr>
          <a:xfrm>
            <a:off x="985824" y="1438216"/>
            <a:ext cx="2671776" cy="1971811"/>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24632343-3611-4A9B-9D96-351A34E615D7}"/>
              </a:ext>
            </a:extLst>
          </p:cNvPr>
          <p:cNvPicPr>
            <a:picLocks noChangeAspect="1"/>
          </p:cNvPicPr>
          <p:nvPr/>
        </p:nvPicPr>
        <p:blipFill rotWithShape="1">
          <a:blip r:embed="rId7"/>
          <a:srcRect l="12512" b="7442"/>
          <a:stretch/>
        </p:blipFill>
        <p:spPr>
          <a:xfrm>
            <a:off x="3679574" y="1343021"/>
            <a:ext cx="2605023" cy="2067006"/>
          </a:xfrm>
          <a:prstGeom prst="rect">
            <a:avLst/>
          </a:prstGeom>
        </p:spPr>
      </p:pic>
      <p:pic>
        <p:nvPicPr>
          <p:cNvPr id="15" name="Picture 14" descr="Graphical user interface&#10;&#10;Description automatically generated">
            <a:extLst>
              <a:ext uri="{FF2B5EF4-FFF2-40B4-BE49-F238E27FC236}">
                <a16:creationId xmlns:a16="http://schemas.microsoft.com/office/drawing/2014/main" id="{1FD19768-252A-4D7F-AC6C-9B572499A231}"/>
              </a:ext>
            </a:extLst>
          </p:cNvPr>
          <p:cNvPicPr>
            <a:picLocks noChangeAspect="1"/>
          </p:cNvPicPr>
          <p:nvPr/>
        </p:nvPicPr>
        <p:blipFill rotWithShape="1">
          <a:blip r:embed="rId8"/>
          <a:srcRect l="12242" t="5779" b="8390"/>
          <a:stretch/>
        </p:blipFill>
        <p:spPr>
          <a:xfrm>
            <a:off x="3657599" y="3545463"/>
            <a:ext cx="2614981" cy="1971811"/>
          </a:xfrm>
          <a:prstGeom prst="rect">
            <a:avLst/>
          </a:prstGeom>
        </p:spPr>
      </p:pic>
      <p:pic>
        <p:nvPicPr>
          <p:cNvPr id="17" name="Picture 16" descr="A picture containing graphical user interface&#10;&#10;Description automatically generated">
            <a:extLst>
              <a:ext uri="{FF2B5EF4-FFF2-40B4-BE49-F238E27FC236}">
                <a16:creationId xmlns:a16="http://schemas.microsoft.com/office/drawing/2014/main" id="{827A2F7F-0C95-4F2B-A5EF-3911FB1EEC5B}"/>
              </a:ext>
            </a:extLst>
          </p:cNvPr>
          <p:cNvPicPr>
            <a:picLocks noChangeAspect="1"/>
          </p:cNvPicPr>
          <p:nvPr/>
        </p:nvPicPr>
        <p:blipFill rotWithShape="1">
          <a:blip r:embed="rId9"/>
          <a:srcRect l="12088" b="9256"/>
          <a:stretch/>
        </p:blipFill>
        <p:spPr>
          <a:xfrm>
            <a:off x="6333687" y="1341363"/>
            <a:ext cx="2782329" cy="2040033"/>
          </a:xfrm>
          <a:prstGeom prst="rect">
            <a:avLst/>
          </a:prstGeom>
        </p:spPr>
      </p:pic>
      <p:pic>
        <p:nvPicPr>
          <p:cNvPr id="20" name="Picture 19" descr="A picture containing graphical user interface&#10;&#10;Description automatically generated">
            <a:extLst>
              <a:ext uri="{FF2B5EF4-FFF2-40B4-BE49-F238E27FC236}">
                <a16:creationId xmlns:a16="http://schemas.microsoft.com/office/drawing/2014/main" id="{DB63BFE2-4A1B-4012-AF57-693B7CA55998}"/>
              </a:ext>
            </a:extLst>
          </p:cNvPr>
          <p:cNvPicPr>
            <a:picLocks noChangeAspect="1"/>
          </p:cNvPicPr>
          <p:nvPr/>
        </p:nvPicPr>
        <p:blipFill rotWithShape="1">
          <a:blip r:embed="rId10"/>
          <a:srcRect l="12088" t="5051" b="8625"/>
          <a:stretch/>
        </p:blipFill>
        <p:spPr>
          <a:xfrm>
            <a:off x="6345916" y="3500709"/>
            <a:ext cx="2770100" cy="2040033"/>
          </a:xfrm>
          <a:prstGeom prst="rect">
            <a:avLst/>
          </a:prstGeom>
        </p:spPr>
      </p:pic>
      <p:pic>
        <p:nvPicPr>
          <p:cNvPr id="23" name="Picture 22" descr="A picture containing graphical user interface&#10;&#10;Description automatically generated">
            <a:extLst>
              <a:ext uri="{FF2B5EF4-FFF2-40B4-BE49-F238E27FC236}">
                <a16:creationId xmlns:a16="http://schemas.microsoft.com/office/drawing/2014/main" id="{30F1F738-5DBC-417C-A3BC-B6928830ED78}"/>
              </a:ext>
            </a:extLst>
          </p:cNvPr>
          <p:cNvPicPr>
            <a:picLocks noChangeAspect="1"/>
          </p:cNvPicPr>
          <p:nvPr/>
        </p:nvPicPr>
        <p:blipFill rotWithShape="1">
          <a:blip r:embed="rId11"/>
          <a:srcRect l="11008" t="5862" b="9378"/>
          <a:stretch/>
        </p:blipFill>
        <p:spPr>
          <a:xfrm>
            <a:off x="9135640" y="3494336"/>
            <a:ext cx="2855834" cy="2040033"/>
          </a:xfrm>
          <a:prstGeom prst="rect">
            <a:avLst/>
          </a:prstGeom>
        </p:spPr>
      </p:pic>
      <p:sp>
        <p:nvSpPr>
          <p:cNvPr id="54" name="TextBox 53">
            <a:extLst>
              <a:ext uri="{FF2B5EF4-FFF2-40B4-BE49-F238E27FC236}">
                <a16:creationId xmlns:a16="http://schemas.microsoft.com/office/drawing/2014/main" id="{667E23F0-E7C4-47CE-B2C1-4D616F11ED9E}"/>
              </a:ext>
            </a:extLst>
          </p:cNvPr>
          <p:cNvSpPr txBox="1"/>
          <p:nvPr/>
        </p:nvSpPr>
        <p:spPr>
          <a:xfrm>
            <a:off x="4382548" y="1025112"/>
            <a:ext cx="781629" cy="461665"/>
          </a:xfrm>
          <a:prstGeom prst="rect">
            <a:avLst/>
          </a:prstGeom>
          <a:solidFill>
            <a:schemeClr val="bg1"/>
          </a:solidFill>
          <a:ln>
            <a:solidFill>
              <a:schemeClr val="bg1"/>
            </a:solidFill>
          </a:ln>
        </p:spPr>
        <p:txBody>
          <a:bodyPr wrap="square" rtlCol="0">
            <a:spAutoFit/>
          </a:bodyPr>
          <a:lstStyle/>
          <a:p>
            <a:pPr algn="ctr"/>
            <a:r>
              <a:rPr lang="en-US" sz="2400" b="1" dirty="0"/>
              <a:t>DBV</a:t>
            </a:r>
          </a:p>
        </p:txBody>
      </p:sp>
      <p:sp>
        <p:nvSpPr>
          <p:cNvPr id="55" name="TextBox 54">
            <a:extLst>
              <a:ext uri="{FF2B5EF4-FFF2-40B4-BE49-F238E27FC236}">
                <a16:creationId xmlns:a16="http://schemas.microsoft.com/office/drawing/2014/main" id="{EDEAE5A0-27E3-4B9A-841E-84C88D83C133}"/>
              </a:ext>
            </a:extLst>
          </p:cNvPr>
          <p:cNvSpPr txBox="1"/>
          <p:nvPr/>
        </p:nvSpPr>
        <p:spPr>
          <a:xfrm>
            <a:off x="1839422" y="1038437"/>
            <a:ext cx="589193" cy="461665"/>
          </a:xfrm>
          <a:prstGeom prst="rect">
            <a:avLst/>
          </a:prstGeom>
          <a:solidFill>
            <a:schemeClr val="bg1"/>
          </a:solidFill>
        </p:spPr>
        <p:txBody>
          <a:bodyPr wrap="square" rtlCol="0">
            <a:spAutoFit/>
          </a:bodyPr>
          <a:lstStyle/>
          <a:p>
            <a:pPr algn="ctr"/>
            <a:r>
              <a:rPr lang="en-US" sz="2400" b="1" dirty="0"/>
              <a:t>R2’</a:t>
            </a:r>
          </a:p>
        </p:txBody>
      </p:sp>
      <p:sp>
        <p:nvSpPr>
          <p:cNvPr id="30" name="TextBox 29">
            <a:extLst>
              <a:ext uri="{FF2B5EF4-FFF2-40B4-BE49-F238E27FC236}">
                <a16:creationId xmlns:a16="http://schemas.microsoft.com/office/drawing/2014/main" id="{C4F99CBF-764B-47CD-B50A-72CC70E1DACC}"/>
              </a:ext>
            </a:extLst>
          </p:cNvPr>
          <p:cNvSpPr txBox="1"/>
          <p:nvPr/>
        </p:nvSpPr>
        <p:spPr>
          <a:xfrm>
            <a:off x="4471432" y="3353206"/>
            <a:ext cx="781629" cy="230832"/>
          </a:xfrm>
          <a:prstGeom prst="rect">
            <a:avLst/>
          </a:prstGeom>
          <a:solidFill>
            <a:schemeClr val="bg1"/>
          </a:solidFill>
        </p:spPr>
        <p:txBody>
          <a:bodyPr wrap="square" rtlCol="0">
            <a:spAutoFit/>
          </a:bodyPr>
          <a:lstStyle/>
          <a:p>
            <a:endParaRPr lang="en-US" sz="900" dirty="0"/>
          </a:p>
        </p:txBody>
      </p:sp>
      <p:sp>
        <p:nvSpPr>
          <p:cNvPr id="56" name="TextBox 55">
            <a:extLst>
              <a:ext uri="{FF2B5EF4-FFF2-40B4-BE49-F238E27FC236}">
                <a16:creationId xmlns:a16="http://schemas.microsoft.com/office/drawing/2014/main" id="{5F6D0258-BAA4-4629-95C5-AFFF439F23CE}"/>
              </a:ext>
            </a:extLst>
          </p:cNvPr>
          <p:cNvSpPr txBox="1"/>
          <p:nvPr/>
        </p:nvSpPr>
        <p:spPr>
          <a:xfrm>
            <a:off x="1709083" y="3390190"/>
            <a:ext cx="781629" cy="230832"/>
          </a:xfrm>
          <a:prstGeom prst="rect">
            <a:avLst/>
          </a:prstGeom>
          <a:solidFill>
            <a:schemeClr val="bg1"/>
          </a:solidFill>
        </p:spPr>
        <p:txBody>
          <a:bodyPr wrap="square" rtlCol="0">
            <a:spAutoFit/>
          </a:bodyPr>
          <a:lstStyle/>
          <a:p>
            <a:endParaRPr lang="en-US" sz="900" dirty="0"/>
          </a:p>
        </p:txBody>
      </p:sp>
      <p:sp>
        <p:nvSpPr>
          <p:cNvPr id="57" name="TextBox 56">
            <a:extLst>
              <a:ext uri="{FF2B5EF4-FFF2-40B4-BE49-F238E27FC236}">
                <a16:creationId xmlns:a16="http://schemas.microsoft.com/office/drawing/2014/main" id="{AEED61B0-2DAF-419F-BD6A-D4A7E2F48021}"/>
              </a:ext>
            </a:extLst>
          </p:cNvPr>
          <p:cNvSpPr txBox="1"/>
          <p:nvPr/>
        </p:nvSpPr>
        <p:spPr>
          <a:xfrm>
            <a:off x="7221290" y="1042341"/>
            <a:ext cx="781629" cy="461665"/>
          </a:xfrm>
          <a:prstGeom prst="rect">
            <a:avLst/>
          </a:prstGeom>
          <a:solidFill>
            <a:schemeClr val="bg1"/>
          </a:solidFill>
        </p:spPr>
        <p:txBody>
          <a:bodyPr wrap="square" rtlCol="0">
            <a:spAutoFit/>
          </a:bodyPr>
          <a:lstStyle/>
          <a:p>
            <a:pPr algn="ctr"/>
            <a:r>
              <a:rPr lang="en-US" sz="2400" b="1" dirty="0"/>
              <a:t>OEF</a:t>
            </a:r>
          </a:p>
        </p:txBody>
      </p:sp>
      <p:sp>
        <p:nvSpPr>
          <p:cNvPr id="58" name="TextBox 57">
            <a:extLst>
              <a:ext uri="{FF2B5EF4-FFF2-40B4-BE49-F238E27FC236}">
                <a16:creationId xmlns:a16="http://schemas.microsoft.com/office/drawing/2014/main" id="{D6EDBD0E-B0AC-4398-8846-10C9FB9FE1C2}"/>
              </a:ext>
            </a:extLst>
          </p:cNvPr>
          <p:cNvSpPr txBox="1"/>
          <p:nvPr/>
        </p:nvSpPr>
        <p:spPr>
          <a:xfrm>
            <a:off x="7408085" y="3356889"/>
            <a:ext cx="268061" cy="215444"/>
          </a:xfrm>
          <a:prstGeom prst="rect">
            <a:avLst/>
          </a:prstGeom>
          <a:solidFill>
            <a:schemeClr val="bg1"/>
          </a:solidFill>
        </p:spPr>
        <p:txBody>
          <a:bodyPr wrap="square" rtlCol="0">
            <a:spAutoFit/>
          </a:bodyPr>
          <a:lstStyle/>
          <a:p>
            <a:endParaRPr lang="en-US" sz="800" dirty="0"/>
          </a:p>
        </p:txBody>
      </p:sp>
      <p:sp>
        <p:nvSpPr>
          <p:cNvPr id="59" name="TextBox 58">
            <a:extLst>
              <a:ext uri="{FF2B5EF4-FFF2-40B4-BE49-F238E27FC236}">
                <a16:creationId xmlns:a16="http://schemas.microsoft.com/office/drawing/2014/main" id="{C0CF2A7C-2174-458C-AF3E-DC6A7401808D}"/>
              </a:ext>
            </a:extLst>
          </p:cNvPr>
          <p:cNvSpPr txBox="1"/>
          <p:nvPr/>
        </p:nvSpPr>
        <p:spPr>
          <a:xfrm>
            <a:off x="10285526" y="3330019"/>
            <a:ext cx="268061" cy="215444"/>
          </a:xfrm>
          <a:prstGeom prst="rect">
            <a:avLst/>
          </a:prstGeom>
          <a:solidFill>
            <a:schemeClr val="bg1"/>
          </a:solidFill>
        </p:spPr>
        <p:txBody>
          <a:bodyPr wrap="square" rtlCol="0">
            <a:spAutoFit/>
          </a:bodyPr>
          <a:lstStyle/>
          <a:p>
            <a:endParaRPr lang="en-US" sz="800" dirty="0"/>
          </a:p>
        </p:txBody>
      </p:sp>
      <p:pic>
        <p:nvPicPr>
          <p:cNvPr id="34" name="Picture 33" descr="Graphical user interface&#10;&#10;Description automatically generated with medium confidence">
            <a:extLst>
              <a:ext uri="{FF2B5EF4-FFF2-40B4-BE49-F238E27FC236}">
                <a16:creationId xmlns:a16="http://schemas.microsoft.com/office/drawing/2014/main" id="{FC17F4DC-37F1-42C7-8602-1A061C8FAF12}"/>
              </a:ext>
            </a:extLst>
          </p:cNvPr>
          <p:cNvPicPr>
            <a:picLocks noChangeAspect="1"/>
          </p:cNvPicPr>
          <p:nvPr/>
        </p:nvPicPr>
        <p:blipFill rotWithShape="1">
          <a:blip r:embed="rId12"/>
          <a:srcRect l="12552" t="6061" b="9193"/>
          <a:stretch/>
        </p:blipFill>
        <p:spPr>
          <a:xfrm>
            <a:off x="9180450" y="1438215"/>
            <a:ext cx="2811024" cy="1943181"/>
          </a:xfrm>
          <a:prstGeom prst="rect">
            <a:avLst/>
          </a:prstGeom>
        </p:spPr>
      </p:pic>
      <p:sp>
        <p:nvSpPr>
          <p:cNvPr id="60" name="Rectangle 59">
            <a:extLst>
              <a:ext uri="{FF2B5EF4-FFF2-40B4-BE49-F238E27FC236}">
                <a16:creationId xmlns:a16="http://schemas.microsoft.com/office/drawing/2014/main" id="{60BBEF82-92E5-4B33-B3D8-E80ADBFC7ADE}"/>
              </a:ext>
            </a:extLst>
          </p:cNvPr>
          <p:cNvSpPr/>
          <p:nvPr/>
        </p:nvSpPr>
        <p:spPr>
          <a:xfrm>
            <a:off x="2023458" y="1726874"/>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1" name="Rectangle 60">
            <a:extLst>
              <a:ext uri="{FF2B5EF4-FFF2-40B4-BE49-F238E27FC236}">
                <a16:creationId xmlns:a16="http://schemas.microsoft.com/office/drawing/2014/main" id="{51B909EB-292D-409F-A62C-9D804CFBF9E3}"/>
              </a:ext>
            </a:extLst>
          </p:cNvPr>
          <p:cNvSpPr/>
          <p:nvPr/>
        </p:nvSpPr>
        <p:spPr>
          <a:xfrm>
            <a:off x="2023459" y="3869406"/>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2" name="Rectangle 61">
            <a:extLst>
              <a:ext uri="{FF2B5EF4-FFF2-40B4-BE49-F238E27FC236}">
                <a16:creationId xmlns:a16="http://schemas.microsoft.com/office/drawing/2014/main" id="{B43DDDD1-8484-44F2-A50C-800800CE3773}"/>
              </a:ext>
            </a:extLst>
          </p:cNvPr>
          <p:cNvSpPr/>
          <p:nvPr/>
        </p:nvSpPr>
        <p:spPr>
          <a:xfrm>
            <a:off x="4722199" y="1726874"/>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3" name="Rectangle 62">
            <a:extLst>
              <a:ext uri="{FF2B5EF4-FFF2-40B4-BE49-F238E27FC236}">
                <a16:creationId xmlns:a16="http://schemas.microsoft.com/office/drawing/2014/main" id="{FE871A89-66E2-4E0C-9C0A-34E36F9C879A}"/>
              </a:ext>
            </a:extLst>
          </p:cNvPr>
          <p:cNvSpPr/>
          <p:nvPr/>
        </p:nvSpPr>
        <p:spPr>
          <a:xfrm>
            <a:off x="7465767" y="1726874"/>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4" name="Rectangle 63">
            <a:extLst>
              <a:ext uri="{FF2B5EF4-FFF2-40B4-BE49-F238E27FC236}">
                <a16:creationId xmlns:a16="http://schemas.microsoft.com/office/drawing/2014/main" id="{2669C6F0-348D-42EE-AE2B-A55E7E344FA7}"/>
              </a:ext>
            </a:extLst>
          </p:cNvPr>
          <p:cNvSpPr/>
          <p:nvPr/>
        </p:nvSpPr>
        <p:spPr>
          <a:xfrm>
            <a:off x="10337233" y="1726874"/>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5" name="Rectangle 64">
            <a:extLst>
              <a:ext uri="{FF2B5EF4-FFF2-40B4-BE49-F238E27FC236}">
                <a16:creationId xmlns:a16="http://schemas.microsoft.com/office/drawing/2014/main" id="{2F38AD59-1189-4BCC-BB21-07554E9213DA}"/>
              </a:ext>
            </a:extLst>
          </p:cNvPr>
          <p:cNvSpPr/>
          <p:nvPr/>
        </p:nvSpPr>
        <p:spPr>
          <a:xfrm>
            <a:off x="4722199" y="3869423"/>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6" name="Rectangle 65">
            <a:extLst>
              <a:ext uri="{FF2B5EF4-FFF2-40B4-BE49-F238E27FC236}">
                <a16:creationId xmlns:a16="http://schemas.microsoft.com/office/drawing/2014/main" id="{64481550-B4D9-4A6B-BF0D-E0AF128B179D}"/>
              </a:ext>
            </a:extLst>
          </p:cNvPr>
          <p:cNvSpPr/>
          <p:nvPr/>
        </p:nvSpPr>
        <p:spPr>
          <a:xfrm>
            <a:off x="7452996" y="3869423"/>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7" name="Rectangle 66">
            <a:extLst>
              <a:ext uri="{FF2B5EF4-FFF2-40B4-BE49-F238E27FC236}">
                <a16:creationId xmlns:a16="http://schemas.microsoft.com/office/drawing/2014/main" id="{D413AB71-78A5-4C49-94F5-1911E966D148}"/>
              </a:ext>
            </a:extLst>
          </p:cNvPr>
          <p:cNvSpPr/>
          <p:nvPr/>
        </p:nvSpPr>
        <p:spPr>
          <a:xfrm>
            <a:off x="10337233" y="3869423"/>
            <a:ext cx="476553" cy="387996"/>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6" name="Slide Number Placeholder 35">
            <a:extLst>
              <a:ext uri="{FF2B5EF4-FFF2-40B4-BE49-F238E27FC236}">
                <a16:creationId xmlns:a16="http://schemas.microsoft.com/office/drawing/2014/main" id="{582DE22C-CA50-4667-8502-ADCE55513566}"/>
              </a:ext>
            </a:extLst>
          </p:cNvPr>
          <p:cNvSpPr>
            <a:spLocks noGrp="1"/>
          </p:cNvSpPr>
          <p:nvPr>
            <p:ph type="sldNum" sz="quarter" idx="12"/>
          </p:nvPr>
        </p:nvSpPr>
        <p:spPr/>
        <p:txBody>
          <a:bodyPr/>
          <a:lstStyle/>
          <a:p>
            <a:fld id="{E5EBE636-B413-DF45-9A26-7D08EE975518}" type="slidenum">
              <a:rPr lang="en-US" smtClean="0"/>
              <a:t>8</a:t>
            </a:fld>
            <a:endParaRPr lang="en-US"/>
          </a:p>
        </p:txBody>
      </p:sp>
    </p:spTree>
    <p:extLst>
      <p:ext uri="{BB962C8B-B14F-4D97-AF65-F5344CB8AC3E}">
        <p14:creationId xmlns:p14="http://schemas.microsoft.com/office/powerpoint/2010/main" val="99271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fade">
                                      <p:cBhvr>
                                        <p:cTn id="16" dur="500"/>
                                        <p:tgtEl>
                                          <p:spTgt spid="6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62" grpId="0" animBg="1"/>
      <p:bldP spid="63" grpId="0" animBg="1"/>
      <p:bldP spid="64" grpId="0" animBg="1"/>
      <p:bldP spid="65" grpId="0" animBg="1"/>
      <p:bldP spid="66" grpId="0" animBg="1"/>
      <p:bldP spid="6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78FB0DB-35C3-4C1E-B75B-AAE275BFA777}"/>
              </a:ext>
            </a:extLst>
          </p:cNvPr>
          <p:cNvSpPr/>
          <p:nvPr/>
        </p:nvSpPr>
        <p:spPr>
          <a:xfrm>
            <a:off x="762000" y="5879364"/>
            <a:ext cx="2895600" cy="711936"/>
          </a:xfrm>
          <a:prstGeom prst="rect">
            <a:avLst/>
          </a:prstGeom>
          <a:solidFill>
            <a:srgbClr val="002855"/>
          </a:solidFill>
          <a:ln>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 icon&#10;&#10;Description automatically generated">
            <a:extLst>
              <a:ext uri="{FF2B5EF4-FFF2-40B4-BE49-F238E27FC236}">
                <a16:creationId xmlns:a16="http://schemas.microsoft.com/office/drawing/2014/main" id="{5EF1A93F-CC26-4938-A700-A4BD3D2F73AE}"/>
              </a:ext>
            </a:extLst>
          </p:cNvPr>
          <p:cNvPicPr>
            <a:picLocks noChangeAspect="1"/>
          </p:cNvPicPr>
          <p:nvPr/>
        </p:nvPicPr>
        <p:blipFill>
          <a:blip r:embed="rId3"/>
          <a:stretch>
            <a:fillRect/>
          </a:stretch>
        </p:blipFill>
        <p:spPr>
          <a:xfrm>
            <a:off x="762000" y="6187324"/>
            <a:ext cx="1761067" cy="297424"/>
          </a:xfrm>
          <a:prstGeom prst="rect">
            <a:avLst/>
          </a:prstGeom>
        </p:spPr>
      </p:pic>
      <p:pic>
        <p:nvPicPr>
          <p:cNvPr id="10" name="Picture 9" descr="Logo&#10;&#10;Description automatically generated">
            <a:extLst>
              <a:ext uri="{FF2B5EF4-FFF2-40B4-BE49-F238E27FC236}">
                <a16:creationId xmlns:a16="http://schemas.microsoft.com/office/drawing/2014/main" id="{D35A8E5B-FC78-4D41-BDF6-EBE1E6B78BC0}"/>
              </a:ext>
            </a:extLst>
          </p:cNvPr>
          <p:cNvPicPr>
            <a:picLocks noChangeAspect="1"/>
          </p:cNvPicPr>
          <p:nvPr/>
        </p:nvPicPr>
        <p:blipFill>
          <a:blip r:embed="rId4"/>
          <a:stretch>
            <a:fillRect/>
          </a:stretch>
        </p:blipFill>
        <p:spPr>
          <a:xfrm>
            <a:off x="220134" y="6096606"/>
            <a:ext cx="465666" cy="478860"/>
          </a:xfrm>
          <a:prstGeom prst="rect">
            <a:avLst/>
          </a:prstGeom>
        </p:spPr>
      </p:pic>
      <p:sp>
        <p:nvSpPr>
          <p:cNvPr id="11" name="Title 10">
            <a:extLst>
              <a:ext uri="{FF2B5EF4-FFF2-40B4-BE49-F238E27FC236}">
                <a16:creationId xmlns:a16="http://schemas.microsoft.com/office/drawing/2014/main" id="{80E43441-E38D-4DAA-A99E-F140E68D7F2C}"/>
              </a:ext>
            </a:extLst>
          </p:cNvPr>
          <p:cNvSpPr>
            <a:spLocks noGrp="1"/>
          </p:cNvSpPr>
          <p:nvPr>
            <p:ph type="title"/>
          </p:nvPr>
        </p:nvSpPr>
        <p:spPr>
          <a:xfrm>
            <a:off x="611867" y="12048"/>
            <a:ext cx="10515600" cy="1325563"/>
          </a:xfrm>
        </p:spPr>
        <p:txBody>
          <a:bodyPr/>
          <a:lstStyle/>
          <a:p>
            <a:r>
              <a:rPr lang="en-US" dirty="0"/>
              <a:t>Results – Whole brain analysis  </a:t>
            </a:r>
          </a:p>
        </p:txBody>
      </p:sp>
      <p:sp>
        <p:nvSpPr>
          <p:cNvPr id="2" name="Slide Number Placeholder 1">
            <a:extLst>
              <a:ext uri="{FF2B5EF4-FFF2-40B4-BE49-F238E27FC236}">
                <a16:creationId xmlns:a16="http://schemas.microsoft.com/office/drawing/2014/main" id="{288EA5AB-7945-41DB-A00E-ACF8635259FD}"/>
              </a:ext>
            </a:extLst>
          </p:cNvPr>
          <p:cNvSpPr>
            <a:spLocks noGrp="1"/>
          </p:cNvSpPr>
          <p:nvPr>
            <p:ph type="sldNum" sz="quarter" idx="12"/>
          </p:nvPr>
        </p:nvSpPr>
        <p:spPr/>
        <p:txBody>
          <a:bodyPr/>
          <a:lstStyle/>
          <a:p>
            <a:fld id="{E5EBE636-B413-DF45-9A26-7D08EE975518}" type="slidenum">
              <a:rPr lang="en-US" smtClean="0"/>
              <a:t>9</a:t>
            </a:fld>
            <a:endParaRPr lang="en-US"/>
          </a:p>
        </p:txBody>
      </p:sp>
      <p:pic>
        <p:nvPicPr>
          <p:cNvPr id="14" name="Content Placeholder 13" descr="A picture containing diagram&#10;&#10;Description automatically generated">
            <a:extLst>
              <a:ext uri="{FF2B5EF4-FFF2-40B4-BE49-F238E27FC236}">
                <a16:creationId xmlns:a16="http://schemas.microsoft.com/office/drawing/2014/main" id="{879D234B-1A1F-4FF2-A233-7F3FF851171F}"/>
              </a:ext>
            </a:extLst>
          </p:cNvPr>
          <p:cNvPicPr>
            <a:picLocks noGrp="1" noChangeAspect="1"/>
          </p:cNvPicPr>
          <p:nvPr>
            <p:ph idx="1"/>
          </p:nvPr>
        </p:nvPicPr>
        <p:blipFill>
          <a:blip r:embed="rId5"/>
          <a:stretch>
            <a:fillRect/>
          </a:stretch>
        </p:blipFill>
        <p:spPr>
          <a:xfrm>
            <a:off x="220134" y="1670042"/>
            <a:ext cx="5333333" cy="4000000"/>
          </a:xfrm>
        </p:spPr>
      </p:pic>
      <p:pic>
        <p:nvPicPr>
          <p:cNvPr id="16" name="Picture 15" descr="A picture containing chart&#10;&#10;Description automatically generated">
            <a:extLst>
              <a:ext uri="{FF2B5EF4-FFF2-40B4-BE49-F238E27FC236}">
                <a16:creationId xmlns:a16="http://schemas.microsoft.com/office/drawing/2014/main" id="{278767C4-2BA5-4722-B4E6-0B544C7B2EC6}"/>
              </a:ext>
            </a:extLst>
          </p:cNvPr>
          <p:cNvPicPr>
            <a:picLocks noChangeAspect="1"/>
          </p:cNvPicPr>
          <p:nvPr/>
        </p:nvPicPr>
        <p:blipFill>
          <a:blip r:embed="rId6"/>
          <a:stretch>
            <a:fillRect/>
          </a:stretch>
        </p:blipFill>
        <p:spPr>
          <a:xfrm>
            <a:off x="6336931" y="1668563"/>
            <a:ext cx="5333333" cy="4000000"/>
          </a:xfrm>
          <a:prstGeom prst="rect">
            <a:avLst/>
          </a:prstGeom>
        </p:spPr>
      </p:pic>
      <p:sp>
        <p:nvSpPr>
          <p:cNvPr id="18" name="TextBox 17">
            <a:extLst>
              <a:ext uri="{FF2B5EF4-FFF2-40B4-BE49-F238E27FC236}">
                <a16:creationId xmlns:a16="http://schemas.microsoft.com/office/drawing/2014/main" id="{5173F704-CD7B-432F-8FBC-7E00252D7130}"/>
              </a:ext>
            </a:extLst>
          </p:cNvPr>
          <p:cNvSpPr txBox="1"/>
          <p:nvPr/>
        </p:nvSpPr>
        <p:spPr>
          <a:xfrm>
            <a:off x="1934309" y="1134586"/>
            <a:ext cx="1943100" cy="461665"/>
          </a:xfrm>
          <a:prstGeom prst="rect">
            <a:avLst/>
          </a:prstGeom>
          <a:noFill/>
        </p:spPr>
        <p:txBody>
          <a:bodyPr wrap="square" rtlCol="0">
            <a:spAutoFit/>
          </a:bodyPr>
          <a:lstStyle/>
          <a:p>
            <a:pPr algn="ctr"/>
            <a:r>
              <a:rPr lang="en-US" sz="2400" b="1" dirty="0"/>
              <a:t>Subject #1</a:t>
            </a:r>
          </a:p>
        </p:txBody>
      </p:sp>
      <p:sp>
        <p:nvSpPr>
          <p:cNvPr id="19" name="TextBox 18">
            <a:extLst>
              <a:ext uri="{FF2B5EF4-FFF2-40B4-BE49-F238E27FC236}">
                <a16:creationId xmlns:a16="http://schemas.microsoft.com/office/drawing/2014/main" id="{1BABEC80-93F9-4182-8334-A3147B50B81E}"/>
              </a:ext>
            </a:extLst>
          </p:cNvPr>
          <p:cNvSpPr txBox="1"/>
          <p:nvPr/>
        </p:nvSpPr>
        <p:spPr>
          <a:xfrm>
            <a:off x="1710370" y="1483897"/>
            <a:ext cx="2352857" cy="400110"/>
          </a:xfrm>
          <a:prstGeom prst="rect">
            <a:avLst/>
          </a:prstGeom>
          <a:noFill/>
        </p:spPr>
        <p:txBody>
          <a:bodyPr wrap="square" rtlCol="0">
            <a:spAutoFit/>
          </a:bodyPr>
          <a:lstStyle/>
          <a:p>
            <a:pPr algn="ctr"/>
            <a:r>
              <a:rPr lang="en-US" sz="2000" dirty="0"/>
              <a:t>%OEF change = </a:t>
            </a:r>
            <a:r>
              <a:rPr lang="en-US" sz="2000" b="1" dirty="0"/>
              <a:t>9.4%</a:t>
            </a:r>
          </a:p>
        </p:txBody>
      </p:sp>
      <p:sp>
        <p:nvSpPr>
          <p:cNvPr id="20" name="TextBox 19">
            <a:extLst>
              <a:ext uri="{FF2B5EF4-FFF2-40B4-BE49-F238E27FC236}">
                <a16:creationId xmlns:a16="http://schemas.microsoft.com/office/drawing/2014/main" id="{E9F099AB-ADA3-4792-8DC6-BD5209E2A4E7}"/>
              </a:ext>
            </a:extLst>
          </p:cNvPr>
          <p:cNvSpPr txBox="1"/>
          <p:nvPr/>
        </p:nvSpPr>
        <p:spPr>
          <a:xfrm>
            <a:off x="7719646" y="1391564"/>
            <a:ext cx="2936631" cy="400110"/>
          </a:xfrm>
          <a:prstGeom prst="rect">
            <a:avLst/>
          </a:prstGeom>
          <a:noFill/>
        </p:spPr>
        <p:txBody>
          <a:bodyPr wrap="square" rtlCol="0">
            <a:spAutoFit/>
          </a:bodyPr>
          <a:lstStyle/>
          <a:p>
            <a:pPr algn="ctr"/>
            <a:r>
              <a:rPr lang="en-US" sz="2000" dirty="0"/>
              <a:t>%OEF change = </a:t>
            </a:r>
            <a:r>
              <a:rPr lang="en-US" sz="2000" b="1" dirty="0"/>
              <a:t>21.2%</a:t>
            </a:r>
          </a:p>
        </p:txBody>
      </p:sp>
      <p:sp>
        <p:nvSpPr>
          <p:cNvPr id="13" name="TextBox 12">
            <a:extLst>
              <a:ext uri="{FF2B5EF4-FFF2-40B4-BE49-F238E27FC236}">
                <a16:creationId xmlns:a16="http://schemas.microsoft.com/office/drawing/2014/main" id="{C81A3D56-D389-4067-9317-519DEBA6443F}"/>
              </a:ext>
            </a:extLst>
          </p:cNvPr>
          <p:cNvSpPr txBox="1"/>
          <p:nvPr/>
        </p:nvSpPr>
        <p:spPr>
          <a:xfrm>
            <a:off x="8209112" y="1068398"/>
            <a:ext cx="1943100" cy="461665"/>
          </a:xfrm>
          <a:prstGeom prst="rect">
            <a:avLst/>
          </a:prstGeom>
          <a:noFill/>
        </p:spPr>
        <p:txBody>
          <a:bodyPr wrap="square" rtlCol="0">
            <a:spAutoFit/>
          </a:bodyPr>
          <a:lstStyle/>
          <a:p>
            <a:pPr algn="ctr"/>
            <a:r>
              <a:rPr lang="en-US" sz="2400" b="1" dirty="0"/>
              <a:t>Subject #2</a:t>
            </a:r>
          </a:p>
        </p:txBody>
      </p:sp>
    </p:spTree>
    <p:extLst>
      <p:ext uri="{BB962C8B-B14F-4D97-AF65-F5344CB8AC3E}">
        <p14:creationId xmlns:p14="http://schemas.microsoft.com/office/powerpoint/2010/main" val="4251255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3823</TotalTime>
  <Words>544</Words>
  <Application>Microsoft Macintosh PowerPoint</Application>
  <PresentationFormat>Widescreen</PresentationFormat>
  <Paragraphs>128</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NexusSerif</vt:lpstr>
      <vt:lpstr>Open Sans</vt:lpstr>
      <vt:lpstr>Slack-Lato</vt:lpstr>
      <vt:lpstr>Symbol</vt:lpstr>
      <vt:lpstr>Office Theme</vt:lpstr>
      <vt:lpstr>Quantitative BOLD modeling of brain oxygenation during vasodilation</vt:lpstr>
      <vt:lpstr>Oxygen Extraction Fraction </vt:lpstr>
      <vt:lpstr>Oxygen Extraction Fraction </vt:lpstr>
      <vt:lpstr>Quantitative BOLD (qBOLD)</vt:lpstr>
      <vt:lpstr>Methods </vt:lpstr>
      <vt:lpstr>How do we quantify OEF? </vt:lpstr>
      <vt:lpstr>ASE Images during vasodilation</vt:lpstr>
      <vt:lpstr>Results - OEF decreased during vasodilation </vt:lpstr>
      <vt:lpstr>Results – Whole brain analysis  </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C Knox</dc:creator>
  <cp:lastModifiedBy>Linh Nguyen Ngoc Le</cp:lastModifiedBy>
  <cp:revision>18</cp:revision>
  <dcterms:created xsi:type="dcterms:W3CDTF">2020-12-11T03:45:21Z</dcterms:created>
  <dcterms:modified xsi:type="dcterms:W3CDTF">2022-07-11T05:54:56Z</dcterms:modified>
</cp:coreProperties>
</file>