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61" r:id="rId4"/>
    <p:sldId id="268" r:id="rId5"/>
    <p:sldId id="269" r:id="rId6"/>
    <p:sldId id="264" r:id="rId7"/>
    <p:sldId id="270" r:id="rId8"/>
    <p:sldId id="271" r:id="rId9"/>
    <p:sldId id="27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079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78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287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686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26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650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930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042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466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31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4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pPr/>
              <a:t>14-Jun-22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olive branch on sunset background">
            <a:extLst>
              <a:ext uri="{FF2B5EF4-FFF2-40B4-BE49-F238E27FC236}">
                <a16:creationId xmlns:a16="http://schemas.microsoft.com/office/drawing/2014/main" id="{B5E45A11-6AD8-4510-BDDB-CD6F754EC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" r="24689" b="-2"/>
          <a:stretch/>
        </p:blipFill>
        <p:spPr>
          <a:xfrm>
            <a:off x="4487333" y="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505F3FC9-5828-4802-A9B6-9CD630C8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43" y="669303"/>
            <a:ext cx="6542202" cy="2017336"/>
          </a:xfrm>
        </p:spPr>
        <p:txBody>
          <a:bodyPr anchor="b">
            <a:normAutofit/>
          </a:bodyPr>
          <a:lstStyle/>
          <a:p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chi phí phát triển, </a:t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 cấp phần mềm nội bộ</a:t>
            </a: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công văn 2589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0DB8F57-4E8B-486F-A19C-FF8FF45E1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1" y="3132944"/>
            <a:ext cx="4379457" cy="2856218"/>
          </a:xfrm>
        </p:spPr>
        <p:txBody>
          <a:bodyPr anchor="t">
            <a:normAutofit fontScale="92500" lnSpcReduction="20000"/>
          </a:bodyPr>
          <a:lstStyle/>
          <a:p>
            <a:pPr algn="ctr"/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11</a:t>
            </a:r>
          </a:p>
          <a:p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•	Nguyễn Văn Hoàng Anh</a:t>
            </a:r>
          </a:p>
          <a:p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•	Nguyễn Việt Anh</a:t>
            </a:r>
          </a:p>
          <a:p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•	Nguyễn Khánh Duy</a:t>
            </a:r>
          </a:p>
          <a:p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•	Phạm Đức Dương</a:t>
            </a:r>
          </a:p>
          <a:p>
            <a:r>
              <a:rPr lang="vi-VN" sz="2400">
                <a:solidFill>
                  <a:schemeClr val="tx1"/>
                </a:solidFill>
                <a:cs typeface="Times New Roman" panose="02020603050405020304" pitchFamily="18" charset="0"/>
              </a:rPr>
              <a:t>•	Nguyễn Tuấn Linh</a:t>
            </a:r>
          </a:p>
          <a:p>
            <a:pPr algn="r"/>
            <a:r>
              <a:rPr lang="en-US"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10-6-2022</a:t>
            </a:r>
            <a:endParaRPr lang="en-US" sz="1800" i="1" cap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2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7 -0.00509 L -4.375E-6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995BF0-8E87-4ECF-904C-D047955C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506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2F8A11-AE50-41E7-AE7A-E1F8BD65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88" y="5136683"/>
            <a:ext cx="10923638" cy="18061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br>
              <a:rPr lang="en-US" sz="36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MINH HỌA</a:t>
            </a:r>
            <a:br>
              <a:rPr lang="en-US" sz="44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</a:t>
            </a:r>
            <a:br>
              <a:rPr lang="en-US" sz="44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kern="1200" spc="-120" baseline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CHÍNH XÁC CỦA PHẦN MỀM</a:t>
            </a:r>
            <a:br>
              <a:rPr lang="en-US" sz="23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300" b="1" i="0" kern="1200" spc="-12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300" b="0" i="0" kern="1200" spc="-120" baseline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kern="1200" spc="-12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hỗ dành sẵn cho Nội dung 4" descr="Ảnh có chứa người, người đàn ông&#10;&#10;Mô tả được tạo tự động">
            <a:extLst>
              <a:ext uri="{FF2B5EF4-FFF2-40B4-BE49-F238E27FC236}">
                <a16:creationId xmlns:a16="http://schemas.microsoft.com/office/drawing/2014/main" id="{B3C15196-0C14-4D84-8548-EC6DFC6279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10" b="25673"/>
          <a:stretch/>
        </p:blipFill>
        <p:spPr>
          <a:xfrm>
            <a:off x="1" y="10"/>
            <a:ext cx="12192000" cy="42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3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 descr="Ảnh có chứa văn bản, công cụ viết, văn phòng phẩm, bút&#10;&#10;Mô tả được tạo tự động">
            <a:extLst>
              <a:ext uri="{FF2B5EF4-FFF2-40B4-BE49-F238E27FC236}">
                <a16:creationId xmlns:a16="http://schemas.microsoft.com/office/drawing/2014/main" id="{FC0AA15F-00A3-40E7-AB68-40DDE904B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8564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2F8A11-AE50-41E7-AE7A-E1F8BD65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45" y="801343"/>
            <a:ext cx="6972607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9093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br>
              <a:rPr lang="en-US">
                <a:solidFill>
                  <a:srgbClr val="9093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rgbClr val="9093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3C71A4B-FE7F-4C5D-903F-C771269F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157731"/>
            <a:ext cx="6953176" cy="37661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Trình tự xác định chi phí phần mềm nội bộ</a:t>
            </a:r>
          </a:p>
          <a:p>
            <a:pPr marL="514350" indent="-514350">
              <a:buFont typeface="+mj-lt"/>
              <a:buAutoNum type="romanUcPeriod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hương pháp tính nội suy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minh họa và</a:t>
            </a:r>
          </a:p>
          <a:p>
            <a:pPr marL="0" indent="0"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kiểm chứng tính chính xác của phần mềm</a:t>
            </a:r>
          </a:p>
        </p:txBody>
      </p:sp>
      <p:pic>
        <p:nvPicPr>
          <p:cNvPr id="5" name="Hình ảnh 4" descr="Ảnh có chứa văn bản&#10;&#10;Mô tả được tạo tự động">
            <a:extLst>
              <a:ext uri="{FF2B5EF4-FFF2-40B4-BE49-F238E27FC236}">
                <a16:creationId xmlns:a16="http://schemas.microsoft.com/office/drawing/2014/main" id="{C72E5C06-C39A-661A-8FBF-ED376ADADE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" r="2" b="2"/>
          <a:stretch/>
        </p:blipFill>
        <p:spPr>
          <a:xfrm>
            <a:off x="7762672" y="801343"/>
            <a:ext cx="3785864" cy="52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58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2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E2FE3A7B-DDFF-4F81-8AAE-11D96D13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2F8A11-AE50-41E7-AE7A-E1F8BD65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14350" indent="-514350" algn="ctr">
              <a:lnSpc>
                <a:spcPct val="80000"/>
              </a:lnSpc>
            </a:pPr>
            <a:r>
              <a:rPr lang="en-US" sz="7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Trình tự xác định chi phí phần mềm nội bộ</a:t>
            </a:r>
          </a:p>
        </p:txBody>
      </p:sp>
    </p:spTree>
    <p:extLst>
      <p:ext uri="{BB962C8B-B14F-4D97-AF65-F5344CB8AC3E}">
        <p14:creationId xmlns:p14="http://schemas.microsoft.com/office/powerpoint/2010/main" val="64403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9E0FEC-55C8-0439-EA8B-7B221462A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25864"/>
            <a:ext cx="10753725" cy="5052002"/>
          </a:xfrm>
        </p:spPr>
        <p:txBody>
          <a:bodyPr>
            <a:normAutofit fontScale="92500" lnSpcReduction="20000"/>
          </a:bodyPr>
          <a:lstStyle/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iên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iểm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ắ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ữ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ó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 sơ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1800" spc="3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1800" spc="3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ắp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ếp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êu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ầu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I).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1.1.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7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ể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c,</a:t>
            </a:r>
            <a:r>
              <a:rPr lang="en-US" sz="1800" spc="5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4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4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3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4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1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4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ập</a:t>
            </a:r>
            <a:r>
              <a:rPr lang="en-US" sz="1800" spc="13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1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spc="13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iể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1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 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10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spc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1800" spc="9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1800" spc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1800" spc="9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 spc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ỹ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ậ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1800" spc="9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9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10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1.7. Lập Bảng tính toán hệ số tác động môi trường, nhóm làm việc, hệ số phức tạp về môi trường (Phụ lục VI). 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1.8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5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3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iá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spc="7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sz="1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spc="5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1800" spc="5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 tác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1.9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Xá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ân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iệc</a:t>
            </a:r>
            <a:r>
              <a:rPr lang="en-US" sz="1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át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iể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ặc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3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spc="8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 hợp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iá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1800" spc="7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ã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ớ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ên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ào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iá</a:t>
            </a:r>
            <a:r>
              <a:rPr lang="en-US" sz="1800" spc="7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1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ần</a:t>
            </a:r>
            <a:r>
              <a:rPr lang="en-US" sz="1800" spc="7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ề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 spc="9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spc="8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937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1.11. Lập Bảng tổng hợp chi phí phần mềm. (Phụ lục VIII).</a:t>
            </a:r>
            <a:endParaRPr lang="en-US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05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43B74A45-003D-F365-F5F0-513310146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228" y="568968"/>
            <a:ext cx="8700940" cy="5720063"/>
          </a:xfrm>
        </p:spPr>
      </p:pic>
    </p:spTree>
    <p:extLst>
      <p:ext uri="{BB962C8B-B14F-4D97-AF65-F5344CB8AC3E}">
        <p14:creationId xmlns:p14="http://schemas.microsoft.com/office/powerpoint/2010/main" val="16068758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E2F8A11-AE50-41E7-AE7A-E1F8BD65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TÍNH NỘI SUY</a:t>
            </a:r>
            <a:br>
              <a:rPr lang="en-US" sz="9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96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B6FD82-414E-294C-8449-9D78FB95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772775" cy="1658198"/>
          </a:xfrm>
        </p:spPr>
        <p:txBody>
          <a:bodyPr/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 suy đánh giá kinh nghiệm ( ES)</a:t>
            </a:r>
            <a:endParaRPr lang="en-US" sz="320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CE5A79-D6E3-51C9-5D7E-EDB2EE78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42377"/>
            <a:ext cx="10753725" cy="3766185"/>
          </a:xfrm>
        </p:spPr>
        <p:txBody>
          <a:bodyPr/>
          <a:lstStyle/>
          <a:p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 pháp: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ộ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ịnh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 n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2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ằ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ủa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iá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 nội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 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ừ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 to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ôi 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800" spc="3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 l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</a:p>
          <a:p>
            <a:r>
              <a:rPr lang="en-US" sz="2800" spc="5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 thể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u:</a:t>
            </a:r>
            <a:endParaRPr lang="en-US" sz="2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8641276-4A4E-F8C0-FFD7-881E7F28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0" y="3825573"/>
            <a:ext cx="4407529" cy="226414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7EC7F83-A572-1B5B-3022-3E2A7DD3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57" y="3429000"/>
            <a:ext cx="736385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625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F94C5D-CE00-CE7A-A851-654A595F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361774"/>
            <a:ext cx="10772775" cy="1658198"/>
          </a:xfrm>
        </p:spPr>
        <p:txBody>
          <a:bodyPr/>
          <a:lstStyle/>
          <a:p>
            <a:r>
              <a:rPr lang="en-US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 suy thời gian lao động (P)</a:t>
            </a:r>
            <a:b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242258-B88B-3A83-D71F-74557C34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078426"/>
            <a:ext cx="10753725" cy="3766185"/>
          </a:xfrm>
        </p:spPr>
        <p:txBody>
          <a:bodyPr/>
          <a:lstStyle/>
          <a:p>
            <a:endParaRPr lang="en-US" sz="2800" spc="-5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spc="-5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P)</a:t>
            </a:r>
            <a:r>
              <a:rPr lang="en-US" sz="2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pc="6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ịnh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 spc="5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ở</a:t>
            </a:r>
            <a:r>
              <a:rPr lang="en-US" sz="280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lang="en-US" sz="280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 spc="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pc="5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ị</a:t>
            </a:r>
            <a:r>
              <a:rPr lang="en-US" sz="2800" spc="6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tính: </a:t>
            </a:r>
            <a:r>
              <a:rPr lang="en-US" sz="2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2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ụ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spc="1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u:</a:t>
            </a:r>
          </a:p>
          <a:p>
            <a:pPr marL="0" indent="0">
              <a:buNone/>
            </a:pPr>
            <a:endParaRPr lang="en-US" sz="2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E06D5971-774B-C2AC-7A57-E965F2B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44662"/>
              </p:ext>
            </p:extLst>
          </p:nvPr>
        </p:nvGraphicFramePr>
        <p:xfrm>
          <a:off x="3366940" y="2961518"/>
          <a:ext cx="5458120" cy="2464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7423">
                  <a:extLst>
                    <a:ext uri="{9D8B030D-6E8A-4147-A177-3AD203B41FA5}">
                      <a16:colId xmlns:a16="http://schemas.microsoft.com/office/drawing/2014/main" val="4011958125"/>
                    </a:ext>
                  </a:extLst>
                </a:gridCol>
                <a:gridCol w="3140697">
                  <a:extLst>
                    <a:ext uri="{9D8B030D-6E8A-4147-A177-3AD203B41FA5}">
                      <a16:colId xmlns:a16="http://schemas.microsoft.com/office/drawing/2014/main" val="3318544137"/>
                    </a:ext>
                  </a:extLst>
                </a:gridCol>
              </a:tblGrid>
              <a:tr h="561820">
                <a:tc>
                  <a:txBody>
                    <a:bodyPr/>
                    <a:lstStyle/>
                    <a:p>
                      <a:pPr marL="31750"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61620" marR="1028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400" spc="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</a:t>
                      </a:r>
                      <a:r>
                        <a:rPr lang="en-US" sz="2400" spc="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spc="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ị nội</a:t>
                      </a:r>
                      <a:r>
                        <a:rPr lang="en-US" sz="2400" spc="1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400" spc="-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2400" spc="2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spc="-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7355877"/>
                  </a:ext>
                </a:extLst>
              </a:tr>
              <a:tr h="592290">
                <a:tc>
                  <a:txBody>
                    <a:bodyPr/>
                    <a:lstStyle/>
                    <a:p>
                      <a:pPr marL="31750"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400" spc="1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0" marR="3937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9006736"/>
                  </a:ext>
                </a:extLst>
              </a:tr>
              <a:tr h="661648">
                <a:tc>
                  <a:txBody>
                    <a:bodyPr/>
                    <a:lstStyle/>
                    <a:p>
                      <a:pPr marL="31750"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2400" spc="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0" marR="3937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4047394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pPr marL="31750" marR="3937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≥</a:t>
                      </a:r>
                      <a:r>
                        <a:rPr lang="en-US" sz="2400" spc="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36600" marR="3937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463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16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3" descr="Ảnh có chứa văn bản, sáng&#10;&#10;Mô tả được tạo tự động">
            <a:extLst>
              <a:ext uri="{FF2B5EF4-FFF2-40B4-BE49-F238E27FC236}">
                <a16:creationId xmlns:a16="http://schemas.microsoft.com/office/drawing/2014/main" id="{691C3925-B29C-068A-7F07-E6AB398FE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63" y="724856"/>
            <a:ext cx="9081069" cy="3922558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7A115C5-1F9B-0E63-902D-28A5B704CE10}"/>
              </a:ext>
            </a:extLst>
          </p:cNvPr>
          <p:cNvSpPr txBox="1"/>
          <p:nvPr/>
        </p:nvSpPr>
        <p:spPr>
          <a:xfrm>
            <a:off x="3979682" y="4986779"/>
            <a:ext cx="423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Bảng đánh giá cho từng thành viên ( mẫu)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30808"/>
      </p:ext>
    </p:extLst>
  </p:cSld>
  <p:clrMapOvr>
    <a:masterClrMapping/>
  </p:clrMapOvr>
</p:sld>
</file>

<file path=ppt/theme/theme1.xml><?xml version="1.0" encoding="utf-8"?>
<a:theme xmlns:a="http://schemas.openxmlformats.org/drawingml/2006/main" name="Đô thị lớn">
  <a:themeElements>
    <a:clrScheme name="Đô thị lớ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Đô thị lớ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Đô thị lớ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231</TotalTime>
  <Words>499</Words>
  <Application>Microsoft Office PowerPoint</Application>
  <PresentationFormat>Màn hình rộng</PresentationFormat>
  <Paragraphs>45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Đô thị lớn</vt:lpstr>
      <vt:lpstr>Xác định chi phí phát triển,  nâng cấp phần mềm nội bộ  theo công văn 2589</vt:lpstr>
      <vt:lpstr>NỘI DUNG </vt:lpstr>
      <vt:lpstr> Trình tự xác định chi phí phần mềm nội bộ</vt:lpstr>
      <vt:lpstr>Bản trình bày PowerPoint</vt:lpstr>
      <vt:lpstr>Bản trình bày PowerPoint</vt:lpstr>
      <vt:lpstr>PHƯƠNG PHÁP TÍNH NỘI SUY </vt:lpstr>
      <vt:lpstr> Nội suy đánh giá kinh nghiệm ( ES)</vt:lpstr>
      <vt:lpstr>Nội suy thời gian lao động (P) </vt:lpstr>
      <vt:lpstr>Bản trình bày PowerPoint</vt:lpstr>
      <vt:lpstr>   XÂY DỰNG PHẦN MỀM MINH HỌA KIỂM CHỨNG  TÍNH CHÍNH XÁC CỦA PHẦN MỀM  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Nguyễn Linh</dc:creator>
  <cp:lastModifiedBy>Nguyễn Linh</cp:lastModifiedBy>
  <cp:revision>7</cp:revision>
  <dcterms:created xsi:type="dcterms:W3CDTF">2021-12-13T02:43:47Z</dcterms:created>
  <dcterms:modified xsi:type="dcterms:W3CDTF">2022-06-14T07:37:58Z</dcterms:modified>
</cp:coreProperties>
</file>