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68" r:id="rId4"/>
  </p:sldMasterIdLst>
  <p:notesMasterIdLst>
    <p:notesMasterId r:id="rId6"/>
  </p:notesMasterIdLst>
  <p:sldIdLst>
    <p:sldId id="672" r:id="rId5"/>
    <p:sldId id="696" r:id="rId7"/>
    <p:sldId id="699" r:id="rId8"/>
    <p:sldId id="756" r:id="rId9"/>
    <p:sldId id="574" r:id="rId10"/>
    <p:sldId id="708" r:id="rId11"/>
    <p:sldId id="559" r:id="rId12"/>
    <p:sldId id="706" r:id="rId13"/>
    <p:sldId id="710" r:id="rId14"/>
    <p:sldId id="707" r:id="rId15"/>
    <p:sldId id="712" r:id="rId16"/>
    <p:sldId id="713" r:id="rId17"/>
    <p:sldId id="714" r:id="rId18"/>
    <p:sldId id="732" r:id="rId19"/>
    <p:sldId id="653" r:id="rId20"/>
    <p:sldId id="741" r:id="rId21"/>
    <p:sldId id="742" r:id="rId22"/>
    <p:sldId id="744" r:id="rId23"/>
    <p:sldId id="743" r:id="rId24"/>
    <p:sldId id="745" r:id="rId25"/>
    <p:sldId id="746" r:id="rId26"/>
    <p:sldId id="747" r:id="rId27"/>
    <p:sldId id="731" r:id="rId28"/>
    <p:sldId id="734" r:id="rId29"/>
    <p:sldId id="748" r:id="rId30"/>
    <p:sldId id="735" r:id="rId31"/>
    <p:sldId id="727" r:id="rId32"/>
    <p:sldId id="782" r:id="rId33"/>
    <p:sldId id="698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3CF2C3-3950-4E40-A02F-66DCCF188A6B}">
          <p14:sldIdLst>
            <p14:sldId id="672"/>
            <p14:sldId id="696"/>
            <p14:sldId id="699"/>
            <p14:sldId id="756"/>
            <p14:sldId id="574"/>
            <p14:sldId id="708"/>
            <p14:sldId id="559"/>
            <p14:sldId id="706"/>
            <p14:sldId id="710"/>
            <p14:sldId id="707"/>
            <p14:sldId id="713"/>
            <p14:sldId id="714"/>
            <p14:sldId id="732"/>
            <p14:sldId id="653"/>
            <p14:sldId id="741"/>
            <p14:sldId id="742"/>
            <p14:sldId id="744"/>
            <p14:sldId id="743"/>
            <p14:sldId id="745"/>
            <p14:sldId id="746"/>
            <p14:sldId id="747"/>
            <p14:sldId id="731"/>
            <p14:sldId id="734"/>
            <p14:sldId id="748"/>
            <p14:sldId id="735"/>
            <p14:sldId id="727"/>
            <p14:sldId id="782"/>
            <p14:sldId id="698"/>
            <p14:sldId id="7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666666"/>
    <a:srgbClr val="FD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79874" autoAdjust="0"/>
  </p:normalViewPr>
  <p:slideViewPr>
    <p:cSldViewPr snapToGrid="0">
      <p:cViewPr varScale="1">
        <p:scale>
          <a:sx n="86" d="100"/>
          <a:sy n="86" d="100"/>
        </p:scale>
        <p:origin x="46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9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gs" Target="tags/tag6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1752-2BA6-4267-BD9C-0255A6E7A7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402823" y="853956"/>
            <a:ext cx="1875342" cy="6834393"/>
            <a:chOff x="10402823" y="853956"/>
            <a:chExt cx="1875342" cy="6834393"/>
          </a:xfrm>
        </p:grpSpPr>
        <p:sp>
          <p:nvSpPr>
            <p:cNvPr id="15" name="任意多边形: 形状 14"/>
            <p:cNvSpPr/>
            <p:nvPr userDrawn="1"/>
          </p:nvSpPr>
          <p:spPr>
            <a:xfrm rot="17975649">
              <a:off x="7764318" y="3492461"/>
              <a:ext cx="6834393" cy="1557383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 rot="17975649">
              <a:off x="8726108" y="4052302"/>
              <a:ext cx="5546729" cy="1557384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/>
          <p:cNvSpPr>
            <a:spLocks noGrp="1"/>
          </p:cNvSpPr>
          <p:nvPr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椭圆 60"/>
          <p:cNvSpPr/>
          <p:nvPr userDrawn="1"/>
        </p:nvSpPr>
        <p:spPr>
          <a:xfrm>
            <a:off x="5194921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2" name="椭圆 61"/>
          <p:cNvSpPr/>
          <p:nvPr userDrawn="1"/>
        </p:nvSpPr>
        <p:spPr>
          <a:xfrm>
            <a:off x="8999857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椭圆 29"/>
          <p:cNvSpPr/>
          <p:nvPr userDrawn="1"/>
        </p:nvSpPr>
        <p:spPr>
          <a:xfrm>
            <a:off x="1389985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4" name="图片占位符 53"/>
          <p:cNvSpPr>
            <a:spLocks noGrp="1"/>
          </p:cNvSpPr>
          <p:nvPr>
            <p:ph type="pic" sz="quarter" idx="12"/>
          </p:nvPr>
        </p:nvSpPr>
        <p:spPr>
          <a:xfrm>
            <a:off x="1437869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660400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8270272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4465336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3"/>
          </p:nvPr>
        </p:nvSpPr>
        <p:spPr>
          <a:xfrm>
            <a:off x="5242805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60" name="图片占位符 59"/>
          <p:cNvSpPr>
            <a:spLocks noGrp="1"/>
          </p:cNvSpPr>
          <p:nvPr>
            <p:ph type="pic" sz="quarter" idx="14"/>
          </p:nvPr>
        </p:nvSpPr>
        <p:spPr>
          <a:xfrm>
            <a:off x="9047741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3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943753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66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22334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67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4748689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68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27270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69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8553625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70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8432206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1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69228" y="3632200"/>
            <a:ext cx="10858500" cy="0"/>
          </a:xfrm>
          <a:prstGeom prst="line">
            <a:avLst/>
          </a:prstGeom>
          <a:ln w="25400" cap="flat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>
            <a:off x="669228" y="1496583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9394356" y="3984612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图片占位符 42"/>
          <p:cNvSpPr>
            <a:spLocks noGrp="1"/>
          </p:cNvSpPr>
          <p:nvPr>
            <p:ph type="pic" sz="quarter" idx="12"/>
          </p:nvPr>
        </p:nvSpPr>
        <p:spPr>
          <a:xfrm>
            <a:off x="726750" y="153673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4" name="图片占位符 43"/>
          <p:cNvSpPr>
            <a:spLocks noGrp="1"/>
          </p:cNvSpPr>
          <p:nvPr>
            <p:ph type="pic" sz="quarter" idx="13"/>
          </p:nvPr>
        </p:nvSpPr>
        <p:spPr>
          <a:xfrm>
            <a:off x="9451878" y="403296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46271" y="1535879"/>
            <a:ext cx="2793341" cy="4619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148516" y="4025048"/>
            <a:ext cx="2793341" cy="461962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3246271" y="2153813"/>
            <a:ext cx="8272629" cy="6463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669228" y="4619089"/>
            <a:ext cx="8272629" cy="646331"/>
          </a:xfrm>
          <a:prstGeom prst="rect">
            <a:avLst/>
          </a:prstGeom>
        </p:spPr>
        <p:txBody>
          <a:bodyPr lIns="90000" rIns="0">
            <a:noAutofit/>
          </a:bodyPr>
          <a:lstStyle>
            <a:lvl1pPr marL="0" indent="0" algn="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2447962"/>
            <a:ext cx="4420885" cy="3686138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5162118" y="2447964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8397680" y="2447964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5162118" y="4331447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8397680" y="4331447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8522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277103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6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634084" y="2612248"/>
            <a:ext cx="2681922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512665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8634084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9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8512665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50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5398522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51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5277103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52" name="文本占位符 11"/>
          <p:cNvSpPr>
            <a:spLocks noGrp="1"/>
          </p:cNvSpPr>
          <p:nvPr>
            <p:ph type="body" sz="quarter" idx="21" hasCustomPrompt="1"/>
          </p:nvPr>
        </p:nvSpPr>
        <p:spPr>
          <a:xfrm>
            <a:off x="660400" y="1337587"/>
            <a:ext cx="10858500" cy="73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1585023"/>
            <a:ext cx="5984238" cy="4554593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片占位符 62"/>
          <p:cNvSpPr>
            <a:spLocks noGrp="1"/>
          </p:cNvSpPr>
          <p:nvPr>
            <p:ph type="pic" sz="quarter" idx="27"/>
          </p:nvPr>
        </p:nvSpPr>
        <p:spPr>
          <a:xfrm>
            <a:off x="660404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4" name="图片占位符 63"/>
          <p:cNvSpPr>
            <a:spLocks noGrp="1"/>
          </p:cNvSpPr>
          <p:nvPr>
            <p:ph type="pic" sz="quarter" idx="28"/>
          </p:nvPr>
        </p:nvSpPr>
        <p:spPr>
          <a:xfrm>
            <a:off x="3696741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5" name="图片占位符 64"/>
          <p:cNvSpPr>
            <a:spLocks noGrp="1"/>
          </p:cNvSpPr>
          <p:nvPr>
            <p:ph type="pic" sz="quarter" idx="29"/>
          </p:nvPr>
        </p:nvSpPr>
        <p:spPr>
          <a:xfrm>
            <a:off x="660404" y="3895974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图片占位符 65"/>
          <p:cNvSpPr>
            <a:spLocks noGrp="1"/>
          </p:cNvSpPr>
          <p:nvPr>
            <p:ph type="pic" sz="quarter" idx="30"/>
          </p:nvPr>
        </p:nvSpPr>
        <p:spPr>
          <a:xfrm>
            <a:off x="3696741" y="3895974"/>
            <a:ext cx="2947899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email">
              <a:alphaModFix amt="5000"/>
            </a:blip>
            <a:srcRect/>
            <a:tile tx="0" ty="0" sx="100000" sy="100000" flip="none" algn="tl"/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任意多边形: 形状 51"/>
          <p:cNvSpPr/>
          <p:nvPr userDrawn="1"/>
        </p:nvSpPr>
        <p:spPr>
          <a:xfrm rot="1759603">
            <a:off x="5759550" y="3287609"/>
            <a:ext cx="326672" cy="3900322"/>
          </a:xfrm>
          <a:custGeom>
            <a:avLst/>
            <a:gdLst>
              <a:gd name="connsiteX0" fmla="*/ 0 w 326672"/>
              <a:gd name="connsiteY0" fmla="*/ 0 h 3900322"/>
              <a:gd name="connsiteX1" fmla="*/ 326672 w 326672"/>
              <a:gd name="connsiteY1" fmla="*/ 0 h 3900322"/>
              <a:gd name="connsiteX2" fmla="*/ 326672 w 326672"/>
              <a:gd name="connsiteY2" fmla="*/ 3716802 h 3900322"/>
              <a:gd name="connsiteX3" fmla="*/ 0 w 326672"/>
              <a:gd name="connsiteY3" fmla="*/ 3900322 h 39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900322">
                <a:moveTo>
                  <a:pt x="0" y="0"/>
                </a:moveTo>
                <a:lnTo>
                  <a:pt x="326672" y="0"/>
                </a:lnTo>
                <a:lnTo>
                  <a:pt x="326672" y="3716802"/>
                </a:lnTo>
                <a:lnTo>
                  <a:pt x="0" y="390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任意多边形: 形状 43"/>
          <p:cNvSpPr/>
          <p:nvPr userDrawn="1"/>
        </p:nvSpPr>
        <p:spPr>
          <a:xfrm rot="1759603">
            <a:off x="8280302" y="-201925"/>
            <a:ext cx="170609" cy="2499133"/>
          </a:xfrm>
          <a:custGeom>
            <a:avLst/>
            <a:gdLst>
              <a:gd name="connsiteX0" fmla="*/ 0 w 170609"/>
              <a:gd name="connsiteY0" fmla="*/ 95846 h 2499133"/>
              <a:gd name="connsiteX1" fmla="*/ 170609 w 170609"/>
              <a:gd name="connsiteY1" fmla="*/ 0 h 2499133"/>
              <a:gd name="connsiteX2" fmla="*/ 170609 w 170609"/>
              <a:gd name="connsiteY2" fmla="*/ 2499133 h 2499133"/>
              <a:gd name="connsiteX3" fmla="*/ 0 w 170609"/>
              <a:gd name="connsiteY3" fmla="*/ 2499133 h 24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2499133">
                <a:moveTo>
                  <a:pt x="0" y="95846"/>
                </a:moveTo>
                <a:lnTo>
                  <a:pt x="170609" y="0"/>
                </a:lnTo>
                <a:lnTo>
                  <a:pt x="170609" y="2499133"/>
                </a:lnTo>
                <a:lnTo>
                  <a:pt x="0" y="2499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 rot="1759603">
            <a:off x="11257062" y="-144084"/>
            <a:ext cx="326672" cy="3732241"/>
          </a:xfrm>
          <a:custGeom>
            <a:avLst/>
            <a:gdLst>
              <a:gd name="connsiteX0" fmla="*/ 0 w 326672"/>
              <a:gd name="connsiteY0" fmla="*/ 0 h 3732241"/>
              <a:gd name="connsiteX1" fmla="*/ 326672 w 326672"/>
              <a:gd name="connsiteY1" fmla="*/ 581488 h 3732241"/>
              <a:gd name="connsiteX2" fmla="*/ 326672 w 326672"/>
              <a:gd name="connsiteY2" fmla="*/ 3732241 h 3732241"/>
              <a:gd name="connsiteX3" fmla="*/ 0 w 326672"/>
              <a:gd name="connsiteY3" fmla="*/ 3732241 h 37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732241">
                <a:moveTo>
                  <a:pt x="0" y="0"/>
                </a:moveTo>
                <a:lnTo>
                  <a:pt x="326672" y="581488"/>
                </a:lnTo>
                <a:lnTo>
                  <a:pt x="326672" y="3732241"/>
                </a:lnTo>
                <a:lnTo>
                  <a:pt x="0" y="3732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3" name="任意多边形: 形状 52"/>
          <p:cNvSpPr/>
          <p:nvPr userDrawn="1"/>
        </p:nvSpPr>
        <p:spPr>
          <a:xfrm rot="1759603">
            <a:off x="9271255" y="4019758"/>
            <a:ext cx="170609" cy="3077209"/>
          </a:xfrm>
          <a:custGeom>
            <a:avLst/>
            <a:gdLst>
              <a:gd name="connsiteX0" fmla="*/ 0 w 170609"/>
              <a:gd name="connsiteY0" fmla="*/ 0 h 3077209"/>
              <a:gd name="connsiteX1" fmla="*/ 170609 w 170609"/>
              <a:gd name="connsiteY1" fmla="*/ 0 h 3077209"/>
              <a:gd name="connsiteX2" fmla="*/ 170609 w 170609"/>
              <a:gd name="connsiteY2" fmla="*/ 2981364 h 3077209"/>
              <a:gd name="connsiteX3" fmla="*/ 0 w 170609"/>
              <a:gd name="connsiteY3" fmla="*/ 3077209 h 30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3077209">
                <a:moveTo>
                  <a:pt x="0" y="0"/>
                </a:moveTo>
                <a:lnTo>
                  <a:pt x="170609" y="0"/>
                </a:lnTo>
                <a:lnTo>
                  <a:pt x="170609" y="2981364"/>
                </a:lnTo>
                <a:lnTo>
                  <a:pt x="0" y="30772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38" name="文本占位符 25"/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0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 panose="020B0502040204020203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4026732 w 5953266"/>
              <a:gd name="connsiteY1" fmla="*/ 0 h 6858000"/>
              <a:gd name="connsiteX2" fmla="*/ 4359910 w 5953266"/>
              <a:gd name="connsiteY2" fmla="*/ 252902 h 6858000"/>
              <a:gd name="connsiteX3" fmla="*/ 5953266 w 5953266"/>
              <a:gd name="connsiteY3" fmla="*/ 3682471 h 6858000"/>
              <a:gd name="connsiteX4" fmla="*/ 4670843 w 5953266"/>
              <a:gd name="connsiteY4" fmla="*/ 6825186 h 6858000"/>
              <a:gd name="connsiteX5" fmla="*/ 4635274 w 5953266"/>
              <a:gd name="connsiteY5" fmla="*/ 6858000 h 6858000"/>
              <a:gd name="connsiteX6" fmla="*/ 0 w 59532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4026732" y="0"/>
                </a:lnTo>
                <a:lnTo>
                  <a:pt x="4359910" y="252902"/>
                </a:lnTo>
                <a:cubicBezTo>
                  <a:pt x="5333013" y="1068083"/>
                  <a:pt x="5953266" y="2301751"/>
                  <a:pt x="5953266" y="3682471"/>
                </a:cubicBezTo>
                <a:cubicBezTo>
                  <a:pt x="5953266" y="4909778"/>
                  <a:pt x="5463189" y="6020895"/>
                  <a:pt x="4670843" y="6825186"/>
                </a:cubicBezTo>
                <a:lnTo>
                  <a:pt x="46352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3" cstate="email"/>
          <a:srcRect l="35649" t="16934" b="16934"/>
          <a:stretch>
            <a:fillRect/>
          </a:stretch>
        </p:blipFill>
        <p:spPr>
          <a:xfrm>
            <a:off x="2" y="0"/>
            <a:ext cx="6677201" cy="6858000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1" name="图片 120"/>
          <p:cNvPicPr/>
          <p:nvPr userDrawn="1"/>
        </p:nvPicPr>
        <p:blipFill>
          <a:blip r:embed="rId4" cstate="email">
            <a:alphaModFix amt="3000"/>
          </a:blip>
          <a:srcRect l="33973" t="9127" b="14811"/>
          <a:stretch>
            <a:fillRect/>
          </a:stretch>
        </p:blipFill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5953266 w 5953266"/>
              <a:gd name="connsiteY1" fmla="*/ 0 h 6858000"/>
              <a:gd name="connsiteX2" fmla="*/ 5953266 w 5953266"/>
              <a:gd name="connsiteY2" fmla="*/ 6858000 h 6858000"/>
              <a:gd name="connsiteX3" fmla="*/ 0 w 59532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5953266" y="0"/>
                </a:lnTo>
                <a:lnTo>
                  <a:pt x="59532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4" name="日期占位符 123"/>
          <p:cNvSpPr>
            <a:spLocks noGrp="1"/>
          </p:cNvSpPr>
          <p:nvPr>
            <p:ph type="dt" sz="half" idx="1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/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/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5" name="文本占位符 4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  <a:endParaRPr lang="zh-CN" altLang="en-US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图片占位符 29"/>
          <p:cNvSpPr>
            <a:spLocks noGrp="1"/>
          </p:cNvSpPr>
          <p:nvPr>
            <p:ph type="pic" sz="quarter" idx="12"/>
          </p:nvPr>
        </p:nvSpPr>
        <p:spPr>
          <a:xfrm>
            <a:off x="2571074" y="1465802"/>
            <a:ext cx="3524926" cy="4336612"/>
          </a:xfrm>
          <a:custGeom>
            <a:avLst/>
            <a:gdLst>
              <a:gd name="connsiteX0" fmla="*/ 0 w 3524926"/>
              <a:gd name="connsiteY0" fmla="*/ 0 h 4326855"/>
              <a:gd name="connsiteX1" fmla="*/ 3524926 w 3524926"/>
              <a:gd name="connsiteY1" fmla="*/ 0 h 4326855"/>
              <a:gd name="connsiteX2" fmla="*/ 3524926 w 3524926"/>
              <a:gd name="connsiteY2" fmla="*/ 4326855 h 4326855"/>
              <a:gd name="connsiteX3" fmla="*/ 0 w 3524926"/>
              <a:gd name="connsiteY3" fmla="*/ 4326855 h 432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926" h="4326855">
                <a:moveTo>
                  <a:pt x="0" y="0"/>
                </a:moveTo>
                <a:lnTo>
                  <a:pt x="3524926" y="0"/>
                </a:lnTo>
                <a:lnTo>
                  <a:pt x="3524926" y="4326855"/>
                </a:lnTo>
                <a:lnTo>
                  <a:pt x="0" y="4326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tIns="4680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 rot="16200000">
            <a:off x="-1272970" y="3259723"/>
            <a:ext cx="411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800" dirty="0">
                <a:solidFill>
                  <a:schemeClr val="bg1">
                    <a:lumMod val="75000"/>
                  </a:schemeClr>
                </a:solidFill>
              </a:rPr>
              <a:t>Southeast University</a:t>
            </a:r>
            <a:endParaRPr lang="zh-CN" altLang="en-US" sz="1600" spc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6632171" y="1253531"/>
            <a:ext cx="488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7200" i="1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lvl="0"/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7398196" y="3937575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7398196" y="4685329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 hasCustomPrompt="1"/>
          </p:nvPr>
        </p:nvSpPr>
        <p:spPr>
          <a:xfrm>
            <a:off x="7398196" y="5433083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749903" y="2564527"/>
            <a:ext cx="339652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749903" y="1812873"/>
            <a:ext cx="3088698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5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5341519" y="3365304"/>
            <a:ext cx="2252502" cy="154113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/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1093511"/>
            <a:ext cx="640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kumimoji="0" lang="zh-CN" altLang="en-US" sz="88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400" y="3881451"/>
            <a:ext cx="361064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660400" y="4685329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 hasCustomPrompt="1"/>
          </p:nvPr>
        </p:nvSpPr>
        <p:spPr>
          <a:xfrm>
            <a:off x="660400" y="5433083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52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331720" y="2106802"/>
            <a:ext cx="3088698" cy="76944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  <a:endParaRPr lang="zh-CN" altLang="en-US" dirty="0"/>
          </a:p>
        </p:txBody>
      </p:sp>
      <p:sp>
        <p:nvSpPr>
          <p:cNvPr id="5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1541828" y="3152034"/>
            <a:ext cx="33965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  <a:endParaRPr lang="zh-CN" altLang="en-US" dirty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2"/>
          </p:nvPr>
        </p:nvSpPr>
        <p:spPr>
          <a:xfrm>
            <a:off x="5131444" y="0"/>
            <a:ext cx="7060556" cy="6858000"/>
          </a:xfrm>
          <a:custGeom>
            <a:avLst/>
            <a:gdLst>
              <a:gd name="connsiteX0" fmla="*/ 2232141 w 7060556"/>
              <a:gd name="connsiteY0" fmla="*/ 0 h 6858000"/>
              <a:gd name="connsiteX1" fmla="*/ 7060556 w 7060556"/>
              <a:gd name="connsiteY1" fmla="*/ 0 h 6858000"/>
              <a:gd name="connsiteX2" fmla="*/ 7060556 w 7060556"/>
              <a:gd name="connsiteY2" fmla="*/ 6858000 h 6858000"/>
              <a:gd name="connsiteX3" fmla="*/ 659756 w 7060556"/>
              <a:gd name="connsiteY3" fmla="*/ 6858000 h 6858000"/>
              <a:gd name="connsiteX4" fmla="*/ 0 w 7060556"/>
              <a:gd name="connsiteY4" fmla="*/ 5318567 h 6858000"/>
              <a:gd name="connsiteX5" fmla="*/ 2076565 w 7060556"/>
              <a:gd name="connsiteY5" fmla="*/ 3419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0556" h="6858000">
                <a:moveTo>
                  <a:pt x="2232141" y="0"/>
                </a:moveTo>
                <a:lnTo>
                  <a:pt x="7060556" y="0"/>
                </a:lnTo>
                <a:lnTo>
                  <a:pt x="7060556" y="6858000"/>
                </a:lnTo>
                <a:lnTo>
                  <a:pt x="659756" y="6858000"/>
                </a:lnTo>
                <a:lnTo>
                  <a:pt x="0" y="5318567"/>
                </a:lnTo>
                <a:cubicBezTo>
                  <a:pt x="292020" y="4312534"/>
                  <a:pt x="1148983" y="2384867"/>
                  <a:pt x="2076565" y="3419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660400" y="1383671"/>
            <a:ext cx="5001787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80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8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1019067" y="3119036"/>
            <a:ext cx="3982720" cy="1706963"/>
          </a:xfrm>
        </p:spPr>
        <p:txBody>
          <a:bodyPr wrap="square"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  <a:endParaRPr lang="zh-CN" altLang="en-US" dirty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6" name="文本占位符 11"/>
          <p:cNvSpPr>
            <a:spLocks noGrp="1"/>
          </p:cNvSpPr>
          <p:nvPr>
            <p:ph type="body" sz="quarter" idx="34" hasCustomPrompt="1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8" name="文本占位符 11"/>
          <p:cNvSpPr>
            <a:spLocks noGrp="1"/>
          </p:cNvSpPr>
          <p:nvPr>
            <p:ph type="body" sz="quarter" idx="35" hasCustomPrompt="1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图片占位符 47"/>
          <p:cNvSpPr>
            <a:spLocks noGrp="1"/>
          </p:cNvSpPr>
          <p:nvPr>
            <p:ph type="pic" sz="quarter" idx="31"/>
          </p:nvPr>
        </p:nvSpPr>
        <p:spPr>
          <a:xfrm>
            <a:off x="669868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  <a:endParaRPr lang="zh-CN" altLang="en-US" dirty="0"/>
          </a:p>
        </p:txBody>
      </p:sp>
      <p:sp>
        <p:nvSpPr>
          <p:cNvPr id="17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295279"/>
            <a:ext cx="10826234" cy="425698"/>
          </a:xfrm>
        </p:spPr>
        <p:txBody>
          <a:bodyPr wrap="square" lIns="900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  <a:endParaRPr lang="zh-CN" altLang="en-US" dirty="0"/>
          </a:p>
        </p:txBody>
      </p:sp>
      <p:sp>
        <p:nvSpPr>
          <p:cNvPr id="33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322" y="5732617"/>
            <a:ext cx="2712258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4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66040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3382047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2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3382125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占位符 11"/>
          <p:cNvSpPr>
            <a:spLocks noGrp="1"/>
          </p:cNvSpPr>
          <p:nvPr>
            <p:ph type="body" sz="quarter" idx="39" hasCustomPrompt="1"/>
          </p:nvPr>
        </p:nvSpPr>
        <p:spPr>
          <a:xfrm>
            <a:off x="6103772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4" name="文本占位符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0385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占位符 11"/>
          <p:cNvSpPr>
            <a:spLocks noGrp="1"/>
          </p:cNvSpPr>
          <p:nvPr>
            <p:ph type="body" sz="quarter" idx="41" hasCustomPrompt="1"/>
          </p:nvPr>
        </p:nvSpPr>
        <p:spPr>
          <a:xfrm>
            <a:off x="8825497" y="5732616"/>
            <a:ext cx="2693323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42" hasCustomPrompt="1"/>
          </p:nvPr>
        </p:nvSpPr>
        <p:spPr>
          <a:xfrm>
            <a:off x="8825575" y="5327590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图片占位符 54"/>
          <p:cNvSpPr>
            <a:spLocks noGrp="1"/>
          </p:cNvSpPr>
          <p:nvPr>
            <p:ph type="pic" sz="quarter" idx="43"/>
          </p:nvPr>
        </p:nvSpPr>
        <p:spPr>
          <a:xfrm>
            <a:off x="3382047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/>
          <p:cNvSpPr>
            <a:spLocks noGrp="1"/>
          </p:cNvSpPr>
          <p:nvPr>
            <p:ph type="pic" sz="quarter" idx="44"/>
          </p:nvPr>
        </p:nvSpPr>
        <p:spPr>
          <a:xfrm>
            <a:off x="6094226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/>
          <p:cNvSpPr>
            <a:spLocks noGrp="1"/>
          </p:cNvSpPr>
          <p:nvPr>
            <p:ph type="pic" sz="quarter" idx="45"/>
          </p:nvPr>
        </p:nvSpPr>
        <p:spPr>
          <a:xfrm>
            <a:off x="8806405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69" name="文本占位符 67"/>
          <p:cNvSpPr>
            <a:spLocks noGrp="1"/>
          </p:cNvSpPr>
          <p:nvPr>
            <p:ph type="body" sz="quarter" idx="12" hasCustomPrompt="1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请输入你的主标题</a:t>
            </a:r>
            <a:endParaRPr lang="zh-CN" altLang="en-US" dirty="0"/>
          </a:p>
        </p:txBody>
      </p:sp>
      <p:sp>
        <p:nvSpPr>
          <p:cNvPr id="72" name="文本占位符 6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请输入你的副标题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无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7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869" y="1"/>
            <a:ext cx="10849030" cy="7492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22800" y="6235702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0" spc="3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75700" y="6235702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37.png"/><Relationship Id="rId7" Type="http://schemas.openxmlformats.org/officeDocument/2006/relationships/tags" Target="../tags/tag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.xml"/><Relationship Id="rId1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67385" y="1958340"/>
            <a:ext cx="6471920" cy="1435100"/>
          </a:xfrm>
        </p:spPr>
        <p:txBody>
          <a:bodyPr/>
          <a:lstStyle/>
          <a:p>
            <a:r>
              <a:rPr lang="en-US" altLang="zh-CN" sz="44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An Introduction:</a:t>
            </a:r>
            <a:endParaRPr lang="en-US" altLang="zh-CN" sz="44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r>
              <a:rPr lang="en-US" altLang="zh-CN" sz="4400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From Tree to Forest</a:t>
            </a:r>
            <a:endParaRPr lang="en-US" altLang="zh-CN" sz="44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958" y="4379642"/>
            <a:ext cx="2506802" cy="3987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/>
                <a:cs typeface="+mn-ea"/>
              </a:rPr>
              <a:t>汇报人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：林泓宇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7503" y="4899847"/>
            <a:ext cx="4375013" cy="7067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小组成员：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/>
                <a:cs typeface="+mn-ea"/>
              </a:rPr>
              <a:t>林泓宇、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李乐翔、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/>
                <a:cs typeface="+mn-ea"/>
              </a:rPr>
              <a:t>	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罗世威、马光严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19514" y="1992915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CART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336468" y="1119503"/>
            <a:ext cx="4290852" cy="585866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CART</a:t>
            </a:r>
            <a:r>
              <a:rPr lang="zh-CN" altLang="en-US" dirty="0">
                <a:ea typeface="+mn-ea"/>
                <a:cs typeface="+mn-ea"/>
              </a:rPr>
              <a:t>算法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4336468" y="1681622"/>
            <a:ext cx="4570922" cy="1183466"/>
          </a:xfrm>
        </p:spPr>
        <p:txBody>
          <a:bodyPr/>
          <a:lstStyle/>
          <a:p>
            <a:r>
              <a:rPr lang="zh-CN" altLang="en-US" sz="1800" dirty="0">
                <a:effectLst/>
                <a:ea typeface="微软雅黑" panose="020B0503020204020204" charset="-122"/>
              </a:rPr>
              <a:t>基尼指数越小，数据纯度越高，特征越好</a:t>
            </a:r>
            <a:endParaRPr lang="en-US" altLang="zh-CN" sz="1800" dirty="0">
              <a:effectLst/>
              <a:ea typeface="微软雅黑" panose="020B0503020204020204" charset="-122"/>
            </a:endParaRPr>
          </a:p>
          <a:p>
            <a:pPr>
              <a:spcBef>
                <a:spcPts val="300"/>
              </a:spcBef>
            </a:pPr>
            <a:r>
              <a:rPr lang="zh-CN" altLang="zh-CN" sz="1800" dirty="0">
                <a:ea typeface="微软雅黑" panose="020B0503020204020204" charset="-122"/>
              </a:rPr>
              <a:t>选择基尼指数最小的属性作为最优划分属性</a:t>
            </a:r>
            <a:endParaRPr lang="zh-CN" altLang="en-US" sz="1800" dirty="0">
              <a:ea typeface="微软雅黑" panose="020B0503020204020204" charset="-122"/>
            </a:endParaRPr>
          </a:p>
          <a:p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420509" y="2332212"/>
                <a:ext cx="7205499" cy="1033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i="1" dirty="0">
                    <a:latin typeface="Cambria Math" panose="02040503050406030204" pitchFamily="18" charset="0"/>
                  </a:rPr>
                  <a:t>基尼系数：表示对数据集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D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标签分类的不确定性，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表示类别的概率分布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09" y="2332212"/>
                <a:ext cx="7205499" cy="1033232"/>
              </a:xfrm>
              <a:prstGeom prst="rect">
                <a:avLst/>
              </a:prstGeom>
              <a:blipFill rotWithShape="1">
                <a:blip r:embed="rId1"/>
                <a:stretch>
                  <a:fillRect l="-1607" t="-8284" r="-1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470706" y="3857110"/>
                <a:ext cx="5605702" cy="793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i="1" dirty="0">
                    <a:latin typeface="Cambria Math" panose="02040503050406030204" pitchFamily="18" charset="0"/>
                  </a:rPr>
                  <a:t>条件基尼系数：表示特征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A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的条件下，样本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D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的基尼系数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06" y="3857110"/>
                <a:ext cx="5605702" cy="793743"/>
              </a:xfrm>
              <a:prstGeom prst="rect">
                <a:avLst/>
              </a:prstGeom>
              <a:blipFill rotWithShape="1">
                <a:blip r:embed="rId2"/>
                <a:stretch>
                  <a:fillRect l="-2174" t="-10769" r="-2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10571" y="5761463"/>
                <a:ext cx="60016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zh-CN" altLang="en-US" i="1" dirty="0">
                    <a:latin typeface="Cambria Math" panose="02040503050406030204" pitchFamily="18" charset="0"/>
                  </a:rPr>
                  <a:t>基尼系数增益：最大的基尼系数增益值作为决策树的根节点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71" y="5761463"/>
                <a:ext cx="6001643" cy="553998"/>
              </a:xfrm>
              <a:prstGeom prst="rect">
                <a:avLst/>
              </a:prstGeom>
              <a:blipFill rotWithShape="1">
                <a:blip r:embed="rId3"/>
                <a:stretch>
                  <a:fillRect l="-2134" t="-14286" r="-2033" b="-17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113755" y="3341221"/>
                <a:ext cx="3111236" cy="532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𝑮𝒊𝒏𝒊</m:t>
                      </m:r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55" y="3341221"/>
                <a:ext cx="3111236" cy="5320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091484" y="4670185"/>
                <a:ext cx="4215641" cy="532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𝑮𝒊𝒏𝒊</m:t>
                          </m:r>
                        </m:e>
                        <m:sub>
                          <m:r>
                            <a:rPr lang="zh-CN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是否</m:t>
                          </m:r>
                          <m:r>
                            <a:rPr lang="zh-CN" alt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有房</m:t>
                          </m:r>
                        </m:sub>
                      </m:sSub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左子节点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𝒚𝒆𝒔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484" y="4670185"/>
                <a:ext cx="4215641" cy="5320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160031" y="5180237"/>
                <a:ext cx="4615879" cy="532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𝑮𝒊𝒏𝒊</m:t>
                          </m:r>
                        </m:e>
                        <m:sub>
                          <m:r>
                            <a:rPr lang="zh-CN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是否</m:t>
                          </m:r>
                          <m:r>
                            <a:rPr lang="zh-CN" alt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有房</m:t>
                          </m:r>
                        </m:sub>
                      </m:sSub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右子节点</m:t>
                          </m:r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𝒏𝒐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𝟒𝟖𝟗𝟖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31" y="5180237"/>
                <a:ext cx="4615879" cy="5320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9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38432" y="1948182"/>
          <a:ext cx="429085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170"/>
                <a:gridCol w="858170"/>
                <a:gridCol w="655774"/>
                <a:gridCol w="1060566"/>
                <a:gridCol w="858170"/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有房者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婚姻状况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年收入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拖欠贷款者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141661" y="6377611"/>
                <a:ext cx="6094602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𝑮𝒊𝒏𝒊</m:t>
                      </m:r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是否</m:t>
                          </m:r>
                          <m:r>
                            <a:rPr lang="zh-CN" alt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有房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altLang="zh-CN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zh-CN" altLang="en-US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𝟒𝟖𝟗𝟖</m:t>
                      </m:r>
                      <m:r>
                        <a:rPr lang="en-US" altLang="zh-CN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zh-CN" altLang="en-US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𝟎𝟕𝟕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61" y="6377611"/>
                <a:ext cx="6094602" cy="497059"/>
              </a:xfrm>
              <a:prstGeom prst="rect">
                <a:avLst/>
              </a:prstGeom>
              <a:blipFill rotWithShape="1"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19514" y="1992915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CART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336468" y="1119503"/>
            <a:ext cx="4290852" cy="585866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CART</a:t>
            </a:r>
            <a:r>
              <a:rPr lang="zh-CN" altLang="en-US" dirty="0">
                <a:ea typeface="+mn-ea"/>
                <a:cs typeface="+mn-ea"/>
              </a:rPr>
              <a:t>算法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4336468" y="1681622"/>
            <a:ext cx="4570922" cy="1183466"/>
          </a:xfrm>
        </p:spPr>
        <p:txBody>
          <a:bodyPr/>
          <a:lstStyle/>
          <a:p>
            <a:r>
              <a:rPr lang="zh-CN" altLang="en-US" sz="1800" dirty="0">
                <a:effectLst/>
                <a:ea typeface="微软雅黑" panose="020B0503020204020204" charset="-122"/>
              </a:rPr>
              <a:t>基尼指数越小，数据纯度越高，特征越好</a:t>
            </a:r>
            <a:endParaRPr lang="en-US" altLang="zh-CN" sz="1800" dirty="0">
              <a:effectLst/>
              <a:ea typeface="微软雅黑" panose="020B0503020204020204" charset="-122"/>
            </a:endParaRPr>
          </a:p>
          <a:p>
            <a:pPr>
              <a:spcBef>
                <a:spcPts val="300"/>
              </a:spcBef>
            </a:pPr>
            <a:r>
              <a:rPr lang="zh-CN" altLang="zh-CN" sz="1800" dirty="0">
                <a:ea typeface="微软雅黑" panose="020B0503020204020204" charset="-122"/>
              </a:rPr>
              <a:t>选择基尼指数最小的属性作为最优划分属性</a:t>
            </a:r>
            <a:endParaRPr lang="zh-CN" altLang="en-US" sz="1800" dirty="0">
              <a:ea typeface="微软雅黑" panose="020B0503020204020204" charset="-122"/>
            </a:endParaRPr>
          </a:p>
          <a:p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9" name="表格 11"/>
          <p:cNvGraphicFramePr>
            <a:graphicFrameLocks noGrp="1"/>
          </p:cNvGraphicFramePr>
          <p:nvPr/>
        </p:nvGraphicFramePr>
        <p:xfrm>
          <a:off x="58530" y="1948182"/>
          <a:ext cx="429085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170"/>
                <a:gridCol w="858170"/>
                <a:gridCol w="655774"/>
                <a:gridCol w="1060566"/>
                <a:gridCol w="858170"/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有房者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婚姻状况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年收入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拖欠贷款者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336468" y="2707521"/>
                <a:ext cx="7840560" cy="253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根据婚姻状况来进行二分类时，不同分类方式，基尼系数增益不同</a:t>
                </a:r>
                <a:endParaRPr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700" dirty="0"/>
                            <m:t>{</m:t>
                          </m:r>
                          <m:r>
                            <m:rPr>
                              <m:nor/>
                            </m:rPr>
                            <a:rPr lang="zh-CN" altLang="en-US" sz="1700" dirty="0"/>
                            <m:t>已婚 </m:t>
                          </m:r>
                          <m:r>
                            <m:rPr>
                              <m:nor/>
                            </m:rPr>
                            <a:rPr lang="en-US" altLang="zh-CN" sz="1700" dirty="0"/>
                            <m:t>| </m:t>
                          </m:r>
                          <m:r>
                            <m:rPr>
                              <m:nor/>
                            </m:rPr>
                            <a:rPr lang="zh-CN" altLang="en-US" sz="1700" dirty="0"/>
                            <m:t>单身，离异</m:t>
                          </m:r>
                          <m:r>
                            <m:rPr>
                              <m:nor/>
                            </m:rPr>
                            <a:rPr lang="en-US" altLang="zh-CN" sz="1700" dirty="0"/>
                            <m:t>} </m:t>
                          </m:r>
                        </m:e>
                      </m:d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=0.42</m:t>
                      </m:r>
                      <m:r>
                        <a:rPr lang="en-US" altLang="zh-CN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CN" altLang="en-US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CN" altLang="en-US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[1−</m:t>
                      </m:r>
                      <m:sSup>
                        <m:sSupPr>
                          <m:ctrlP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]=0.12</m:t>
                      </m:r>
                    </m:oMath>
                  </m:oMathPara>
                </a14:m>
                <a:endParaRPr lang="en-US" altLang="zh-CN" sz="17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700" dirty="0"/>
                            <m:t>{</m:t>
                          </m:r>
                          <m:r>
                            <m:rPr>
                              <m:nor/>
                            </m:rPr>
                            <a:rPr lang="zh-CN" altLang="en-US" sz="1700" dirty="0"/>
                            <m:t>单身 </m:t>
                          </m:r>
                          <m:r>
                            <m:rPr>
                              <m:nor/>
                            </m:rPr>
                            <a:rPr lang="en-US" altLang="zh-CN" sz="1700" dirty="0"/>
                            <m:t>| </m:t>
                          </m:r>
                          <m:r>
                            <m:rPr>
                              <m:nor/>
                            </m:rPr>
                            <a:rPr lang="zh-CN" altLang="en-US" sz="1700" dirty="0"/>
                            <m:t>已婚，离异</m:t>
                          </m:r>
                          <m:r>
                            <m:rPr>
                              <m:nor/>
                            </m:rPr>
                            <a:rPr lang="en-US" altLang="zh-CN" sz="1700" dirty="0"/>
                            <m:t>} </m:t>
                          </m:r>
                        </m:e>
                      </m:d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=0.42</m:t>
                      </m:r>
                      <m:r>
                        <a:rPr lang="en-US" altLang="zh-CN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CN" altLang="en-US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CN" altLang="en-US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[1−</m:t>
                      </m:r>
                      <m:sSup>
                        <m:sSup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7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7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]=0.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053</m:t>
                      </m:r>
                    </m:oMath>
                  </m:oMathPara>
                </a14:m>
                <a:endParaRPr lang="en-US" altLang="zh-CN" sz="17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700" dirty="0"/>
                            <m:t>{</m:t>
                          </m:r>
                          <m:r>
                            <m:rPr>
                              <m:nor/>
                            </m:rPr>
                            <a:rPr lang="zh-CN" altLang="en-US" sz="1700" dirty="0"/>
                            <m:t>离异 </m:t>
                          </m:r>
                          <m:r>
                            <m:rPr>
                              <m:nor/>
                            </m:rPr>
                            <a:rPr lang="en-US" altLang="zh-CN" sz="1700" dirty="0"/>
                            <m:t>| </m:t>
                          </m:r>
                          <m:r>
                            <m:rPr>
                              <m:nor/>
                            </m:rPr>
                            <a:rPr lang="zh-CN" altLang="en-US" sz="1700" dirty="0"/>
                            <m:t>单身，已婚</m:t>
                          </m:r>
                          <m:r>
                            <m:rPr>
                              <m:nor/>
                            </m:rPr>
                            <a:rPr lang="en-US" altLang="zh-CN" sz="1700" dirty="0"/>
                            <m:t>}</m:t>
                          </m:r>
                          <m:r>
                            <m:rPr>
                              <m:nor/>
                            </m:rPr>
                            <a:rPr lang="zh-CN" altLang="en-US" sz="1700" dirty="0"/>
                            <m:t> </m:t>
                          </m:r>
                        </m:e>
                      </m:d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=0.42</m:t>
                      </m:r>
                      <m:r>
                        <a:rPr lang="en-US" altLang="zh-CN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CN" altLang="en-US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CN" altLang="en-US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[1−</m:t>
                      </m:r>
                      <m:sSup>
                        <m:sSup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17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7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CN" sz="17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700" i="1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]=0.</m:t>
                      </m:r>
                      <m:r>
                        <a:rPr lang="en-US" altLang="zh-CN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02</m:t>
                      </m:r>
                    </m:oMath>
                  </m:oMathPara>
                </a14:m>
                <a:endParaRPr lang="en-US" altLang="zh-CN" sz="1700" b="0" dirty="0">
                  <a:solidFill>
                    <a:schemeClr val="tx1"/>
                  </a:solidFill>
                </a:endParaRPr>
              </a:p>
              <a:p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58" y="2703711"/>
                <a:ext cx="7840560" cy="2533771"/>
              </a:xfrm>
              <a:prstGeom prst="rect">
                <a:avLst/>
              </a:prstGeom>
              <a:blipFill rotWithShape="1">
                <a:blip r:embed="rId1"/>
                <a:stretch>
                  <a:fillRect l="-777" t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794622" y="5617141"/>
                <a:ext cx="6258077" cy="65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zh-CN" altLang="en-US" sz="1800" dirty="0">
                            <a:solidFill>
                              <a:srgbClr val="FF0000"/>
                            </a:solidFill>
                          </a:rPr>
                          <m:t>已婚 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zh-CN" altLang="en-US" sz="1800" dirty="0">
                            <a:solidFill>
                              <a:srgbClr val="FF0000"/>
                            </a:solidFill>
                          </a:rPr>
                          <m:t>单身，离异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srgbClr val="FF0000"/>
                            </a:solidFill>
                          </a:rPr>
                          <m:t>}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FF0000"/>
                            </a:solidFill>
                          </a:rPr>
                          <m:t>单身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FF0000"/>
                            </a:solidFill>
                          </a:rPr>
                          <m:t>已婚，离异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}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FF0000"/>
                            </a:solidFill>
                          </a:rPr>
                          <m:t>离异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FF0000"/>
                            </a:solidFill>
                          </a:rPr>
                          <m:t>单身，已婚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22" y="5617141"/>
                <a:ext cx="6258077" cy="650050"/>
              </a:xfrm>
              <a:prstGeom prst="rect">
                <a:avLst/>
              </a:prstGeom>
              <a:blipFill rotWithShape="1">
                <a:blip r:embed="rId2"/>
                <a:stretch>
                  <a:fillRect t="-3738" b="-9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19514" y="1992915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CART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336468" y="1119503"/>
            <a:ext cx="4290852" cy="585866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CART</a:t>
            </a:r>
            <a:r>
              <a:rPr lang="zh-CN" altLang="en-US" dirty="0">
                <a:ea typeface="+mn-ea"/>
                <a:cs typeface="+mn-ea"/>
              </a:rPr>
              <a:t>算法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4336468" y="1681622"/>
            <a:ext cx="4570922" cy="1183466"/>
          </a:xfrm>
        </p:spPr>
        <p:txBody>
          <a:bodyPr/>
          <a:lstStyle/>
          <a:p>
            <a:r>
              <a:rPr lang="zh-CN" altLang="en-US" sz="1800" dirty="0">
                <a:effectLst/>
                <a:ea typeface="微软雅黑" panose="020B0503020204020204" charset="-122"/>
              </a:rPr>
              <a:t>基尼指数越小，数据纯度越高，特征越好</a:t>
            </a:r>
            <a:endParaRPr lang="en-US" altLang="zh-CN" sz="1800" dirty="0">
              <a:effectLst/>
              <a:ea typeface="微软雅黑" panose="020B0503020204020204" charset="-122"/>
            </a:endParaRPr>
          </a:p>
          <a:p>
            <a:pPr>
              <a:spcBef>
                <a:spcPts val="300"/>
              </a:spcBef>
            </a:pPr>
            <a:r>
              <a:rPr lang="zh-CN" altLang="zh-CN" sz="1800" dirty="0">
                <a:ea typeface="微软雅黑" panose="020B0503020204020204" charset="-122"/>
              </a:rPr>
              <a:t>选择基尼指数最小的属性作为最优划分属性</a:t>
            </a:r>
            <a:endParaRPr lang="zh-CN" altLang="en-US" sz="1800" dirty="0">
              <a:ea typeface="微软雅黑" panose="020B0503020204020204" charset="-122"/>
            </a:endParaRPr>
          </a:p>
          <a:p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1508086" y="3215992"/>
          <a:ext cx="9497927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27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拖欠贷款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年收入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87.7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92.5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97.5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122.5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172.5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8086" y="3988097"/>
          <a:ext cx="9497927" cy="37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27"/>
                <a:gridCol w="925548"/>
                <a:gridCol w="855407"/>
                <a:gridCol w="786580"/>
                <a:gridCol w="806246"/>
                <a:gridCol w="825909"/>
                <a:gridCol w="825910"/>
                <a:gridCol w="875071"/>
                <a:gridCol w="884903"/>
                <a:gridCol w="11344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相邻值中点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72.5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83.85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116.2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147.5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08085" y="4393814"/>
          <a:ext cx="9497927" cy="383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27"/>
                <a:gridCol w="925548"/>
                <a:gridCol w="855407"/>
                <a:gridCol w="786580"/>
                <a:gridCol w="806246"/>
                <a:gridCol w="825909"/>
                <a:gridCol w="825910"/>
                <a:gridCol w="875071"/>
                <a:gridCol w="884903"/>
                <a:gridCol w="1134426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Gini</a:t>
                      </a:r>
                      <a:r>
                        <a:rPr lang="zh-CN" altLang="en-US" dirty="0"/>
                        <a:t>系数增益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0.045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0.003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0.045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374249" y="2506056"/>
            <a:ext cx="704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根据相邻年收入中点进行划分，求基尼系数增益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508085" y="4843100"/>
                <a:ext cx="8205568" cy="1323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以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77.5</a:t>
                </a:r>
                <a:r>
                  <a:rPr lang="zh-CN" altLang="en-US" dirty="0"/>
                  <a:t>为例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年收入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=0.42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CN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CN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[1−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]=0.077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/>
                  </a:solidFill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85" y="4843100"/>
                <a:ext cx="8205568" cy="1323376"/>
              </a:xfrm>
              <a:prstGeom prst="rect">
                <a:avLst/>
              </a:prstGeom>
              <a:blipFill rotWithShape="1">
                <a:blip r:embed="rId1"/>
                <a:stretch>
                  <a:fillRect l="-594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420" y="2074536"/>
            <a:ext cx="3459480" cy="40919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dirty="0">
                <a:ea typeface="+mn-ea"/>
                <a:cs typeface="+mn-ea"/>
              </a:rPr>
              <a:t>算法比较</a:t>
            </a:r>
            <a:endParaRPr lang="zh-CN" dirty="0">
              <a:ea typeface="+mn-ea"/>
              <a:cs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637492" y="1060835"/>
            <a:ext cx="5919631" cy="585866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</a:rPr>
              <a:t>ID3/C4.5/CART</a:t>
            </a:r>
            <a:r>
              <a:rPr lang="zh-CN" altLang="en-US" dirty="0">
                <a:ea typeface="+mn-ea"/>
                <a:cs typeface="+mn-ea"/>
              </a:rPr>
              <a:t>算法比较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8285480" y="6082030"/>
            <a:ext cx="3233420" cy="51879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5" name="表格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97610" y="2103755"/>
          <a:ext cx="9796145" cy="338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0"/>
                <a:gridCol w="3225165"/>
                <a:gridCol w="3467100"/>
              </a:tblGrid>
              <a:tr h="52006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ID3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C4.5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CART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286131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信息增益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适合离散型数据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选择取值较多的特征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信息增益率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支持连续型数据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可以处理缺失值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解决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ID3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的缺点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生成的是多叉树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基尼系数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连续型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构建</a:t>
                      </a:r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二叉树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，将特征合并成二分类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可以处理缺失值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用于分类和回归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总结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668684" y="2160682"/>
            <a:ext cx="9419197" cy="13277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决策树生成时采用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贪心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（即非回溯的、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局部最优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的）方法，以自顶向下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递归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的分枝方式构造，只考虑局部最优。</a:t>
            </a: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决策树修剪时递归地从树的叶节点向上回缩，考虑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全局最优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0085" y="1646555"/>
            <a:ext cx="4285615" cy="178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8" name="文本占位符 7"/>
          <p:cNvSpPr txBox="1"/>
          <p:nvPr/>
        </p:nvSpPr>
        <p:spPr>
          <a:xfrm>
            <a:off x="3637492" y="1060835"/>
            <a:ext cx="5919631" cy="584200"/>
          </a:xfrm>
          <a:prstGeom prst="rect">
            <a:avLst/>
          </a:prstGeom>
        </p:spPr>
        <p:txBody>
          <a:bodyPr vert="horz" lIns="90000" tIns="45720" rIns="91440" bIns="4680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+mn-ea"/>
                <a:cs typeface="+mn-ea"/>
              </a:rPr>
              <a:t>决策树涉及的算法思想</a:t>
            </a:r>
            <a:endParaRPr lang="zh-CN" altLang="en-US" dirty="0"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4400" b="1" i="0" strike="noStrike" spc="0" dirty="0">
                <a:solidFill>
                  <a:srgbClr val="445437"/>
                </a:solidFill>
                <a:latin typeface="微软雅黑" panose="020B0503020204020204" charset="-122"/>
                <a:ea typeface="微软雅黑" panose="020B0503020204020204" charset="-122"/>
              </a:rPr>
              <a:t>XGBoost简介</a:t>
            </a:r>
            <a:endParaRPr lang="en-US" altLang="zh-CN" sz="4400" b="1" i="0" strike="noStrike" spc="0" dirty="0">
              <a:solidFill>
                <a:srgbClr val="44543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4400" b="1" i="0" strike="noStrike" spc="0" dirty="0">
                <a:solidFill>
                  <a:srgbClr val="445437"/>
                </a:solidFill>
                <a:latin typeface="微软雅黑" panose="020B0503020204020204" charset="-122"/>
                <a:ea typeface="微软雅黑" panose="020B0503020204020204" charset="-122"/>
              </a:rPr>
              <a:t>及实验环节</a:t>
            </a:r>
            <a:endParaRPr lang="zh-CN" altLang="zh-CN" sz="4400" b="1" i="0" strike="noStrike" spc="0" dirty="0">
              <a:solidFill>
                <a:srgbClr val="4454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-81963" y="5632944"/>
            <a:ext cx="5368944" cy="424732"/>
          </a:xfrm>
        </p:spPr>
        <p:txBody>
          <a:bodyPr/>
          <a:lstStyle/>
          <a:p>
            <a:r>
              <a:rPr lang="en-US" altLang="zh-CN" dirty="0">
                <a:solidFill>
                  <a:srgbClr val="BFBFBF"/>
                </a:solidFill>
              </a:rPr>
              <a:t>Introduction of </a:t>
            </a:r>
            <a:r>
              <a:rPr lang="en-US" altLang="zh-CN" dirty="0" err="1">
                <a:solidFill>
                  <a:srgbClr val="BFBFBF"/>
                </a:solidFill>
              </a:rPr>
              <a:t>XGBoost</a:t>
            </a:r>
            <a:endParaRPr lang="en-US" altLang="zh-CN" dirty="0" err="1">
              <a:solidFill>
                <a:srgbClr val="BFBFBF"/>
              </a:solidFill>
            </a:endParaRPr>
          </a:p>
          <a:p>
            <a:r>
              <a:rPr lang="en-US" altLang="zh-CN" dirty="0">
                <a:solidFill>
                  <a:srgbClr val="BFBFBF"/>
                </a:solidFill>
              </a:rPr>
              <a:t>and Experiment</a:t>
            </a:r>
            <a:endParaRPr lang="en-US" altLang="zh-CN" dirty="0">
              <a:solidFill>
                <a:srgbClr val="BFBFB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13695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集成学习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及其分类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34939" y="4367349"/>
            <a:ext cx="828000" cy="84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34939" y="3905161"/>
            <a:ext cx="2350174" cy="398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Boosting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4939" y="4451979"/>
            <a:ext cx="4302669" cy="1889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+mn-ea"/>
                <a:cs typeface="+mn-ea"/>
              </a:rPr>
              <a:t>Boosting是一族可将弱学习器提升为强学习器的算法。各个基分类器之间有依赖。减小偏差。“</a:t>
            </a:r>
            <a:r>
              <a:rPr lang="zh-CN" altLang="en-US" b="1" dirty="0">
                <a:solidFill>
                  <a:prstClr val="black"/>
                </a:solidFill>
                <a:latin typeface="+mn-ea"/>
                <a:cs typeface="+mn-ea"/>
              </a:rPr>
              <a:t>错题本方法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+mn-ea"/>
              </a:rPr>
              <a:t>”</a:t>
            </a:r>
            <a:endParaRPr lang="zh-CN" altLang="en-US" dirty="0">
              <a:solidFill>
                <a:prstClr val="black"/>
              </a:solidFill>
              <a:latin typeface="+mn-ea"/>
              <a:cs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+mn-ea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+mn-ea"/>
              </a:rPr>
              <a:t>典型算法：AdaBoost、GBDT、</a:t>
            </a:r>
            <a:r>
              <a:rPr lang="en-US" altLang="zh-CN" dirty="0">
                <a:solidFill>
                  <a:prstClr val="black"/>
                </a:solidFill>
                <a:latin typeface="+mn-ea"/>
                <a:cs typeface="+mn-ea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+mn-ea"/>
              </a:rPr>
              <a:t>XGBoost、LightGBM。</a:t>
            </a:r>
            <a:endParaRPr lang="zh-CN" altLang="en-US" dirty="0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054392" y="3905161"/>
            <a:ext cx="2350174" cy="398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Bagging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054215" y="4451985"/>
            <a:ext cx="4723130" cy="1889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+mn-ea"/>
                <a:cs typeface="+mn-ea"/>
              </a:rPr>
              <a:t>Bagging基于自助采样法(bootstrap sampling)，综合多个独立的基分类器的结果。各基分类器之间无依赖。减小方差。”</a:t>
            </a:r>
            <a:r>
              <a:rPr lang="zh-CN" altLang="en-US" b="1" dirty="0">
                <a:solidFill>
                  <a:prstClr val="black"/>
                </a:solidFill>
                <a:latin typeface="+mn-ea"/>
                <a:cs typeface="+mn-ea"/>
              </a:rPr>
              <a:t>众人拾柴火焰高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+mn-ea"/>
              </a:rPr>
              <a:t>“</a:t>
            </a:r>
            <a:endParaRPr lang="zh-CN" altLang="en-US" dirty="0">
              <a:solidFill>
                <a:prstClr val="black"/>
              </a:solidFill>
              <a:latin typeface="+mn-ea"/>
              <a:cs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+mn-ea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+mn-ea"/>
              </a:rPr>
              <a:t>典型算法：Random Forest。</a:t>
            </a:r>
            <a:endParaRPr lang="zh-CN" altLang="en-US" dirty="0">
              <a:solidFill>
                <a:prstClr val="black"/>
              </a:solidFill>
              <a:latin typeface="+mn-ea"/>
              <a:cs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54392" y="4367349"/>
            <a:ext cx="828000" cy="84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pic>
        <p:nvPicPr>
          <p:cNvPr id="88" name="图片 87" descr="图片包含 树, 户外, 植物, 地面&#10;&#10;自动生成的说明"/>
          <p:cNvPicPr>
            <a:picLocks noChangeAspect="1"/>
          </p:cNvPicPr>
          <p:nvPr/>
        </p:nvPicPr>
        <p:blipFill rotWithShape="1">
          <a:blip r:embed="rId1" cstate="email">
            <a:alphaModFix amt="35000"/>
          </a:blip>
          <a:srcRect/>
          <a:stretch>
            <a:fillRect/>
          </a:stretch>
        </p:blipFill>
        <p:spPr>
          <a:xfrm>
            <a:off x="1" y="2926287"/>
            <a:ext cx="12191999" cy="790074"/>
          </a:xfrm>
          <a:custGeom>
            <a:avLst/>
            <a:gdLst>
              <a:gd name="connsiteX0" fmla="*/ 0 w 12191999"/>
              <a:gd name="connsiteY0" fmla="*/ 0 h 536746"/>
              <a:gd name="connsiteX1" fmla="*/ 12191999 w 12191999"/>
              <a:gd name="connsiteY1" fmla="*/ 0 h 536746"/>
              <a:gd name="connsiteX2" fmla="*/ 12191999 w 12191999"/>
              <a:gd name="connsiteY2" fmla="*/ 536746 h 536746"/>
              <a:gd name="connsiteX3" fmla="*/ 0 w 12191999"/>
              <a:gd name="connsiteY3" fmla="*/ 536746 h 5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536746">
                <a:moveTo>
                  <a:pt x="0" y="0"/>
                </a:moveTo>
                <a:lnTo>
                  <a:pt x="12191999" y="0"/>
                </a:lnTo>
                <a:lnTo>
                  <a:pt x="12191999" y="536746"/>
                </a:lnTo>
                <a:lnTo>
                  <a:pt x="0" y="536746"/>
                </a:lnTo>
                <a:close/>
              </a:path>
            </a:pathLst>
          </a:custGeom>
        </p:spPr>
      </p:pic>
      <p:sp>
        <p:nvSpPr>
          <p:cNvPr id="14" name="文本占位符 1"/>
          <p:cNvSpPr>
            <a:spLocks noGrp="1"/>
          </p:cNvSpPr>
          <p:nvPr/>
        </p:nvSpPr>
        <p:spPr>
          <a:xfrm>
            <a:off x="835025" y="1283335"/>
            <a:ext cx="9852660" cy="139636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1" kern="1200" spc="1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集成学习</a:t>
            </a:r>
            <a:r>
              <a:rPr lang="zh-CN" altLang="en-US" sz="28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(</a:t>
            </a:r>
            <a:r>
              <a:rPr lang="en-US" altLang="zh-CN" sz="28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e</a:t>
            </a:r>
            <a:r>
              <a:rPr lang="zh-CN" altLang="en-US" sz="28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nsemble </a:t>
            </a:r>
            <a:r>
              <a:rPr lang="en-US" altLang="zh-CN" sz="28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l</a:t>
            </a:r>
            <a:r>
              <a:rPr lang="zh-CN" altLang="en-US" sz="28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earning)通过构建并结合多个学习器来完成学习任务，有时也被称为多分类器系统、基于委员会的学习等。</a:t>
            </a:r>
            <a:r>
              <a:rPr lang="en-US" altLang="zh-CN" sz="2800" b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“</a:t>
            </a:r>
            <a:r>
              <a:rPr lang="zh-CN" altLang="en-US" sz="2800" b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民主</a:t>
            </a:r>
            <a:r>
              <a:rPr lang="en-US" altLang="zh-CN" sz="2800" b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”</a:t>
            </a:r>
            <a:endParaRPr lang="en-US" altLang="zh-CN" sz="2800" b="0">
              <a:solidFill>
                <a:srgbClr val="FF0000"/>
              </a:solidFill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XGBoost简介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7454265" y="2864485"/>
            <a:ext cx="3773170" cy="125666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XGBoost: e</a:t>
            </a:r>
            <a:r>
              <a:rPr lang="zh-CN" altLang="en-US" sz="2000" b="1" dirty="0">
                <a:solidFill>
                  <a:srgbClr val="FF0000"/>
                </a:solidFill>
              </a:rPr>
              <a:t>X</a:t>
            </a:r>
            <a:r>
              <a:rPr lang="zh-CN" altLang="en-US" sz="2000" dirty="0"/>
              <a:t>treme </a:t>
            </a:r>
            <a:r>
              <a:rPr lang="zh-CN" altLang="en-US" sz="2000" b="1" dirty="0">
                <a:solidFill>
                  <a:srgbClr val="FF0000"/>
                </a:solidFill>
              </a:rPr>
              <a:t>G</a:t>
            </a:r>
            <a:r>
              <a:rPr lang="zh-CN" altLang="en-US" sz="2000" dirty="0"/>
              <a:t>radient </a:t>
            </a:r>
            <a:r>
              <a:rPr lang="zh-CN" altLang="en-US" sz="2000" b="1" dirty="0">
                <a:solidFill>
                  <a:srgbClr val="FF0000"/>
                </a:solidFill>
              </a:rPr>
              <a:t>Boost</a:t>
            </a:r>
            <a:r>
              <a:rPr lang="zh-CN" altLang="en-US" sz="2000" dirty="0"/>
              <a:t>ing（极端梯度提升）。可用于回归、分类任务。</a:t>
            </a:r>
            <a:endParaRPr lang="zh-CN" altLang="en-US" sz="20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5"/>
          </p:nvPr>
        </p:nvSpPr>
        <p:spPr>
          <a:xfrm>
            <a:off x="7454265" y="4317365"/>
            <a:ext cx="3773170" cy="897255"/>
          </a:xfrm>
        </p:spPr>
        <p:txBody>
          <a:bodyPr>
            <a:normAutofit/>
          </a:bodyPr>
          <a:lstStyle/>
          <a:p>
            <a:r>
              <a:rPr lang="zh-CN" altLang="en-US" dirty="0"/>
              <a:t>XGBoost本质上还是GBDT，但是力争把速度和效率发挥到极致。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031469" y="2934221"/>
            <a:ext cx="238327" cy="23832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000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1469" y="4414470"/>
            <a:ext cx="238327" cy="23832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000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2"/>
          </p:nvPr>
        </p:nvPicPr>
        <p:blipFill>
          <a:blip r:embed="rId1"/>
          <a:srcRect l="4966" t="327" r="5497"/>
          <a:stretch>
            <a:fillRect/>
          </a:stretch>
        </p:blipFill>
        <p:spPr>
          <a:xfrm>
            <a:off x="339725" y="2072640"/>
            <a:ext cx="6263640" cy="36258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39870" y="1438275"/>
            <a:ext cx="4112260" cy="236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占位符 7"/>
          <p:cNvSpPr>
            <a:spLocks noGrp="1"/>
          </p:cNvSpPr>
          <p:nvPr/>
        </p:nvSpPr>
        <p:spPr>
          <a:xfrm>
            <a:off x="3951209" y="1090293"/>
            <a:ext cx="4290852" cy="584200"/>
          </a:xfrm>
          <a:prstGeom prst="rect">
            <a:avLst/>
          </a:prstGeom>
        </p:spPr>
        <p:txBody>
          <a:bodyPr vert="horz" lIns="90000" tIns="45720" rIns="91440" bIns="4680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cs typeface="Times New Roman" panose="02020603050405020304" pitchFamily="18" charset="0"/>
              </a:rPr>
              <a:t>XG</a:t>
            </a:r>
            <a:r>
              <a:rPr lang="en-US" altLang="zh-CN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cs typeface="Times New Roman" panose="02020603050405020304" pitchFamily="18" charset="0"/>
              </a:rPr>
              <a:t>oost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XGBoost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的集成方法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7745730" y="2863215"/>
            <a:ext cx="3773170" cy="125666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XGBoost是由一堆</a:t>
            </a:r>
            <a:r>
              <a:rPr lang="zh-CN" altLang="en-US" sz="2000" b="1" dirty="0"/>
              <a:t>CART</a:t>
            </a:r>
            <a:r>
              <a:rPr lang="zh-CN" altLang="en-US" sz="2000" dirty="0"/>
              <a:t>集成的模型。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5"/>
          </p:nvPr>
        </p:nvSpPr>
        <p:spPr>
          <a:xfrm>
            <a:off x="7745730" y="4316095"/>
            <a:ext cx="3773170" cy="897255"/>
          </a:xfrm>
        </p:spPr>
        <p:txBody>
          <a:bodyPr>
            <a:normAutofit/>
          </a:bodyPr>
          <a:lstStyle/>
          <a:p>
            <a:r>
              <a:rPr lang="zh-CN" altLang="en-US" dirty="0"/>
              <a:t>每棵树的预测结果进行</a:t>
            </a:r>
            <a:r>
              <a:rPr lang="zh-CN" altLang="en-US" b="1" dirty="0"/>
              <a:t>加和</a:t>
            </a:r>
            <a:r>
              <a:rPr lang="zh-CN" altLang="en-US" dirty="0"/>
              <a:t>就得到了最终的score。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22934" y="2932951"/>
            <a:ext cx="238327" cy="23832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000" rtlCol="0" anchor="ctr"/>
          <a:lstStyle/>
          <a:p>
            <a:pPr algn="ctr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22934" y="4413200"/>
            <a:ext cx="238327" cy="23832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000" rtlCol="0" anchor="ctr"/>
          <a:lstStyle/>
          <a:p>
            <a:pPr algn="ctr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39870" y="1438275"/>
            <a:ext cx="4112260" cy="236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占位符 7"/>
          <p:cNvSpPr>
            <a:spLocks noGrp="1"/>
          </p:cNvSpPr>
          <p:nvPr/>
        </p:nvSpPr>
        <p:spPr>
          <a:xfrm>
            <a:off x="3951209" y="1090293"/>
            <a:ext cx="4290852" cy="584200"/>
          </a:xfrm>
          <a:prstGeom prst="rect">
            <a:avLst/>
          </a:prstGeom>
        </p:spPr>
        <p:txBody>
          <a:bodyPr vert="horz" lIns="90000" tIns="45720" rIns="91440" bIns="4680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cs typeface="Times New Roman" panose="02020603050405020304" pitchFamily="18" charset="0"/>
              </a:rPr>
              <a:t>XG</a:t>
            </a:r>
            <a:r>
              <a:rPr lang="en-US" altLang="zh-CN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cs typeface="Times New Roman" panose="02020603050405020304" pitchFamily="18" charset="0"/>
              </a:rPr>
              <a:t>oost的集成方法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4" name="图片 3" descr="XGBoost官方文档 - 集成示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2282190"/>
            <a:ext cx="6731635" cy="3403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1595" y="191389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案例：预测一家人对电子游戏的喜好程度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39870" y="1438275"/>
            <a:ext cx="4112260" cy="236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pPr algn="l">
              <a:buClrTx/>
              <a:buSzTx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XGBoost目标函数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951209" y="1090293"/>
            <a:ext cx="4290852" cy="584200"/>
          </a:xfrm>
        </p:spPr>
        <p:txBody>
          <a:bodyPr/>
          <a:lstStyle/>
          <a:p>
            <a:r>
              <a:rPr lang="en-US" altLang="zh-CN" dirty="0">
                <a:cs typeface="+mn-ea"/>
              </a:rPr>
              <a:t>XGBoost目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标函数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0255" y="3390265"/>
          <a:ext cx="337820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1320165" imgH="203200" progId="Equation.KSEE3">
                  <p:embed/>
                </p:oleObj>
              </mc:Choice>
              <mc:Fallback>
                <p:oleObj name="" r:id="rId1" imgW="13201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0255" y="3390265"/>
                        <a:ext cx="337820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占位符 4"/>
          <p:cNvSpPr>
            <a:spLocks noGrp="1"/>
          </p:cNvSpPr>
          <p:nvPr/>
        </p:nvSpPr>
        <p:spPr>
          <a:xfrm>
            <a:off x="7473315" y="2800985"/>
            <a:ext cx="3773170" cy="1256665"/>
          </a:xfrm>
          <a:prstGeom prst="rect">
            <a:avLst/>
          </a:prstGeom>
        </p:spPr>
        <p:txBody>
          <a:bodyPr vert="horz" lIns="0" tIns="0" rIns="90000" bIns="4680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训练损失衡量的是所采用的模型对训练数据的</a:t>
            </a:r>
            <a:r>
              <a:rPr lang="zh-CN" altLang="en-US" sz="2000" b="1" dirty="0"/>
              <a:t>预测能力</a:t>
            </a:r>
            <a:r>
              <a:rPr lang="zh-CN" altLang="en-US" sz="2000" dirty="0"/>
              <a:t>。常用的选择是均方误差和逻辑损失。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/>
        </p:nvSpPr>
        <p:spPr>
          <a:xfrm>
            <a:off x="7473315" y="4057650"/>
            <a:ext cx="3773170" cy="89725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正则项的作用是控制模型的</a:t>
            </a:r>
            <a:r>
              <a:rPr lang="zh-CN" altLang="en-US" sz="2000" b="1" dirty="0"/>
              <a:t>复杂度</a:t>
            </a:r>
            <a:r>
              <a:rPr lang="zh-CN" altLang="en-US" sz="2000" dirty="0"/>
              <a:t>，防止模型过拟合。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7050519" y="2870721"/>
            <a:ext cx="238327" cy="23832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000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50519" y="4154755"/>
            <a:ext cx="238327" cy="23832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000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文本占位符 4"/>
          <p:cNvSpPr>
            <a:spLocks noGrp="1"/>
          </p:cNvSpPr>
          <p:nvPr/>
        </p:nvSpPr>
        <p:spPr>
          <a:xfrm>
            <a:off x="770255" y="2435225"/>
            <a:ext cx="3955415" cy="854710"/>
          </a:xfrm>
          <a:prstGeom prst="rect">
            <a:avLst/>
          </a:prstGeom>
        </p:spPr>
        <p:txBody>
          <a:bodyPr vert="horz" lIns="0" tIns="0" rIns="90000" bIns="4680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XGBoost的目标函数包含了两部分：训练损失和正则项。</a:t>
            </a:r>
            <a:endParaRPr lang="zh-CN" altLang="en-US" sz="2000" dirty="0"/>
          </a:p>
        </p:txBody>
      </p:sp>
      <p:sp>
        <p:nvSpPr>
          <p:cNvPr id="24" name="文本占位符 4"/>
          <p:cNvSpPr>
            <a:spLocks noGrp="1"/>
          </p:cNvSpPr>
          <p:nvPr/>
        </p:nvSpPr>
        <p:spPr>
          <a:xfrm>
            <a:off x="770255" y="4042410"/>
            <a:ext cx="4243070" cy="854710"/>
          </a:xfrm>
          <a:prstGeom prst="rect">
            <a:avLst/>
          </a:prstGeom>
        </p:spPr>
        <p:txBody>
          <a:bodyPr vert="horz" lIns="0" tIns="0" rIns="90000" bIns="4680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其中，L是训练损失函数，</a:t>
            </a:r>
            <a:r>
              <a:rPr lang="en-US" altLang="zh-CN" sz="2000" dirty="0"/>
              <a:t>Ω</a:t>
            </a:r>
            <a:r>
              <a:rPr lang="zh-CN" altLang="en-US" sz="2000" dirty="0"/>
              <a:t>是正则项。</a:t>
            </a:r>
            <a:endParaRPr lang="zh-CN" altLang="en-US" sz="2000" dirty="0"/>
          </a:p>
        </p:txBody>
      </p:sp>
      <p:sp>
        <p:nvSpPr>
          <p:cNvPr id="2" name="文本占位符 7"/>
          <p:cNvSpPr>
            <a:spLocks noGrp="1"/>
          </p:cNvSpPr>
          <p:nvPr/>
        </p:nvSpPr>
        <p:spPr>
          <a:xfrm>
            <a:off x="7473950" y="5072380"/>
            <a:ext cx="3272790" cy="45339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bias-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variance tradeoff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1154" y="5169485"/>
            <a:ext cx="238327" cy="23832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000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日期占位符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831468" y="1379981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决策树简介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037981" y="3531712"/>
            <a:ext cx="42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b="1" i="0" strike="noStrike" spc="0" dirty="0">
                <a:solidFill>
                  <a:srgbClr val="445437"/>
                </a:solidFill>
                <a:latin typeface="微软雅黑" panose="020B0503020204020204" charset="-122"/>
                <a:ea typeface="微软雅黑" panose="020B0503020204020204" charset="-122"/>
              </a:rPr>
              <a:t>XGBoost简介及实验环节</a:t>
            </a:r>
            <a:endParaRPr lang="zh-CN" altLang="zh-CN" sz="2800" b="1" i="0" strike="noStrike" spc="0" dirty="0">
              <a:solidFill>
                <a:srgbClr val="4454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583743" y="5510137"/>
            <a:ext cx="28680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b="1" i="0" strike="noStrike" spc="0" dirty="0">
                <a:solidFill>
                  <a:srgbClr val="445437"/>
                </a:solidFill>
                <a:latin typeface="微软雅黑" panose="020B0503020204020204" charset="-122"/>
                <a:ea typeface="微软雅黑" panose="020B0503020204020204" charset="-122"/>
              </a:rPr>
              <a:t>进一步思考</a:t>
            </a:r>
            <a:r>
              <a:rPr lang="en-US" altLang="zh-CN" sz="2800" b="1" i="0" strike="noStrike" spc="0" dirty="0">
                <a:solidFill>
                  <a:srgbClr val="445437"/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800" b="1" i="0" strike="noStrike" spc="0" dirty="0">
              <a:solidFill>
                <a:srgbClr val="4454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405091" y="3528274"/>
            <a:ext cx="495959" cy="495959"/>
            <a:chOff x="6932134" y="1758101"/>
            <a:chExt cx="495959" cy="495959"/>
          </a:xfrm>
        </p:grpSpPr>
        <p:sp>
          <p:nvSpPr>
            <p:cNvPr id="63" name="íṥļîḓê"/>
            <p:cNvSpPr/>
            <p:nvPr/>
          </p:nvSpPr>
          <p:spPr>
            <a:xfrm>
              <a:off x="6932134" y="1758101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4" name="íṥlíḓê"/>
            <p:cNvSpPr/>
            <p:nvPr/>
          </p:nvSpPr>
          <p:spPr>
            <a:xfrm>
              <a:off x="6977987" y="1803954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5" name="ïśļiḑé"/>
            <p:cNvSpPr/>
            <p:nvPr/>
          </p:nvSpPr>
          <p:spPr>
            <a:xfrm>
              <a:off x="7055794" y="1924242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865303" y="5506699"/>
            <a:ext cx="495959" cy="495959"/>
            <a:chOff x="7112947" y="2706714"/>
            <a:chExt cx="495959" cy="495959"/>
          </a:xfrm>
        </p:grpSpPr>
        <p:sp>
          <p:nvSpPr>
            <p:cNvPr id="67" name="íṥļîḓê"/>
            <p:cNvSpPr/>
            <p:nvPr/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8" name="íṥlíḓê"/>
            <p:cNvSpPr/>
            <p:nvPr/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9" name="ïśļiḑé"/>
            <p:cNvSpPr/>
            <p:nvPr/>
          </p:nvSpPr>
          <p:spPr>
            <a:xfrm>
              <a:off x="7236607" y="2872855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101476" y="1376544"/>
            <a:ext cx="495959" cy="495959"/>
            <a:chOff x="6529585" y="809489"/>
            <a:chExt cx="495959" cy="495959"/>
          </a:xfrm>
        </p:grpSpPr>
        <p:sp>
          <p:nvSpPr>
            <p:cNvPr id="82" name="íṥļîḓê"/>
            <p:cNvSpPr/>
            <p:nvPr/>
          </p:nvSpPr>
          <p:spPr>
            <a:xfrm>
              <a:off x="6529585" y="809489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3" name="íṥlíḓê"/>
            <p:cNvSpPr/>
            <p:nvPr/>
          </p:nvSpPr>
          <p:spPr>
            <a:xfrm>
              <a:off x="6575438" y="855342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4" name="ïśļiḑé"/>
            <p:cNvSpPr/>
            <p:nvPr/>
          </p:nvSpPr>
          <p:spPr>
            <a:xfrm>
              <a:off x="6653246" y="975629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cxnSp>
        <p:nvCxnSpPr>
          <p:cNvPr id="85" name="直接连接符 84"/>
          <p:cNvCxnSpPr/>
          <p:nvPr/>
        </p:nvCxnSpPr>
        <p:spPr>
          <a:xfrm>
            <a:off x="7090391" y="1903201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7236109" y="4054932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653071" y="6033357"/>
            <a:ext cx="379874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7146958" y="1290546"/>
            <a:ext cx="817163" cy="732782"/>
            <a:chOff x="7575067" y="723491"/>
            <a:chExt cx="817163" cy="732782"/>
          </a:xfrm>
        </p:grpSpPr>
        <p:sp>
          <p:nvSpPr>
            <p:cNvPr id="92" name="文本框 91"/>
            <p:cNvSpPr txBox="1"/>
            <p:nvPr/>
          </p:nvSpPr>
          <p:spPr>
            <a:xfrm>
              <a:off x="7575067" y="748387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592006" y="723491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330537" y="3438487"/>
            <a:ext cx="817163" cy="732782"/>
            <a:chOff x="7857580" y="1668314"/>
            <a:chExt cx="817163" cy="732782"/>
          </a:xfrm>
        </p:grpSpPr>
        <p:sp>
          <p:nvSpPr>
            <p:cNvPr id="95" name="文本框 94"/>
            <p:cNvSpPr txBox="1"/>
            <p:nvPr/>
          </p:nvSpPr>
          <p:spPr>
            <a:xfrm>
              <a:off x="7857580" y="1693210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874519" y="1668314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796348" y="5417452"/>
            <a:ext cx="817163" cy="732782"/>
            <a:chOff x="8043992" y="2617467"/>
            <a:chExt cx="817163" cy="732782"/>
          </a:xfrm>
        </p:grpSpPr>
        <p:sp>
          <p:nvSpPr>
            <p:cNvPr id="98" name="文本框 97"/>
            <p:cNvSpPr txBox="1"/>
            <p:nvPr/>
          </p:nvSpPr>
          <p:spPr>
            <a:xfrm>
              <a:off x="8043992" y="2642363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0931" y="2617467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39870" y="1438275"/>
            <a:ext cx="4112260" cy="236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XGBoost的训练方式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951209" y="1090293"/>
            <a:ext cx="4290852" cy="5842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XG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oost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的训练方式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占位符 4"/>
          <p:cNvSpPr>
            <a:spLocks noGrp="1"/>
          </p:cNvSpPr>
          <p:nvPr/>
        </p:nvSpPr>
        <p:spPr>
          <a:xfrm>
            <a:off x="770255" y="2042160"/>
            <a:ext cx="11078210" cy="1381125"/>
          </a:xfrm>
          <a:prstGeom prst="rect">
            <a:avLst/>
          </a:prstGeom>
        </p:spPr>
        <p:txBody>
          <a:bodyPr vert="horz" lIns="0" tIns="0" rIns="90000" bIns="4680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XGBoost使用的是</a:t>
            </a:r>
            <a:r>
              <a:rPr lang="zh-CN" altLang="en-US" sz="2000" b="1" dirty="0"/>
              <a:t>加性策略</a:t>
            </a:r>
            <a:r>
              <a:rPr lang="zh-CN" altLang="en-US" sz="2000" dirty="0"/>
              <a:t>(Additive Training)：固定已经学习到的策略，并且每次添加一棵新的树。</a:t>
            </a:r>
            <a:endParaRPr lang="zh-CN" altLang="en-US" sz="2000" dirty="0"/>
          </a:p>
          <a:p>
            <a:r>
              <a:rPr lang="zh-CN" altLang="en-US" sz="2000" dirty="0"/>
              <a:t>将第</a:t>
            </a:r>
            <a:r>
              <a:rPr lang="en-US" altLang="zh-CN" sz="2000" dirty="0"/>
              <a:t>t</a:t>
            </a:r>
            <a:r>
              <a:rPr lang="zh-CN" altLang="en-US" sz="2000" dirty="0"/>
              <a:t>轮的预测值写作        ，那么有：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9680" y="3173730"/>
            <a:ext cx="4612005" cy="2767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65" y="2499995"/>
            <a:ext cx="504190" cy="5880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0970" y="1438275"/>
            <a:ext cx="4258310" cy="236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oost的模型复杂度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27780" y="1090295"/>
            <a:ext cx="4535170" cy="584200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XG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oost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的模型复杂度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占位符 4"/>
          <p:cNvSpPr>
            <a:spLocks noGrp="1"/>
          </p:cNvSpPr>
          <p:nvPr/>
        </p:nvSpPr>
        <p:spPr>
          <a:xfrm>
            <a:off x="770255" y="2042160"/>
            <a:ext cx="10812780" cy="1381125"/>
          </a:xfrm>
          <a:prstGeom prst="rect">
            <a:avLst/>
          </a:prstGeom>
        </p:spPr>
        <p:txBody>
          <a:bodyPr vert="horz" lIns="0" tIns="0" rIns="90000" bIns="4680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在XGBoost中，将复杂度定义为</a:t>
            </a:r>
            <a:r>
              <a:rPr lang="zh-CN" altLang="en-US" sz="1600" dirty="0"/>
              <a:t>：</a:t>
            </a:r>
            <a:endParaRPr lang="zh-CN" altLang="en-US" sz="1600" dirty="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11805" y="2848610"/>
          <a:ext cx="3648710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397000" imgH="444500" progId="Equation.KSEE3">
                  <p:embed/>
                </p:oleObj>
              </mc:Choice>
              <mc:Fallback>
                <p:oleObj name="" r:id="rId1" imgW="1397000" imgH="4445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1805" y="2848610"/>
                        <a:ext cx="3648710" cy="116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0255" y="4184015"/>
            <a:ext cx="7025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为叶子节点的数量，ω为叶子节点的向量。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39870" y="1438275"/>
            <a:ext cx="4112260" cy="236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XG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oost对树结构的学习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951209" y="1090293"/>
            <a:ext cx="4290852" cy="522605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XG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oost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对树结构的学习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占位符 4"/>
          <p:cNvSpPr>
            <a:spLocks noGrp="1"/>
          </p:cNvSpPr>
          <p:nvPr/>
        </p:nvSpPr>
        <p:spPr>
          <a:xfrm>
            <a:off x="897255" y="4490720"/>
            <a:ext cx="10812780" cy="586105"/>
          </a:xfrm>
          <a:prstGeom prst="rect">
            <a:avLst/>
          </a:prstGeom>
        </p:spPr>
        <p:txBody>
          <a:bodyPr vert="horz" lIns="0" tIns="0" rIns="90000" bIns="4680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如果要将一个叶子节点分裂为两个新的叶子节点，那么它获得的分数是：</a:t>
            </a:r>
            <a:endParaRPr lang="zh-CN" altLang="en-US" sz="2400" dirty="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43960" y="2534285"/>
          <a:ext cx="2965450" cy="178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" r:id="rId1" imgW="1600200" imgH="965200" progId="Equation.KSEE3">
                  <p:embed/>
                </p:oleObj>
              </mc:Choice>
              <mc:Fallback>
                <p:oleObj name="" r:id="rId1" imgW="1600200" imgH="965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3960" y="2534285"/>
                        <a:ext cx="2965450" cy="178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4"/>
          <p:cNvSpPr>
            <a:spLocks noGrp="1"/>
          </p:cNvSpPr>
          <p:nvPr/>
        </p:nvSpPr>
        <p:spPr>
          <a:xfrm>
            <a:off x="897255" y="1948180"/>
            <a:ext cx="10812780" cy="586105"/>
          </a:xfrm>
          <a:prstGeom prst="rect">
            <a:avLst/>
          </a:prstGeom>
        </p:spPr>
        <p:txBody>
          <a:bodyPr vert="horz" lIns="0" tIns="0" rIns="90000" bIns="4680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衡量一棵树是否足够好的方法：</a:t>
            </a:r>
            <a:endParaRPr lang="zh-CN" altLang="en-US" sz="2400" dirty="0"/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62275" y="5076825"/>
          <a:ext cx="5428615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" r:id="rId3" imgW="2908300" imgH="457200" progId="Equation.KSEE3">
                  <p:embed/>
                </p:oleObj>
              </mc:Choice>
              <mc:Fallback>
                <p:oleObj name="" r:id="rId3" imgW="2908300" imgH="457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2275" y="5076825"/>
                        <a:ext cx="5428615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实验环节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4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19421" y="1186909"/>
          <a:ext cx="8273569" cy="532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7014"/>
                <a:gridCol w="3233278"/>
                <a:gridCol w="3233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Dota2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数据描述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可通过花萼长度，花萼宽度，花瓣长度，花瓣宽度</a:t>
                      </a:r>
                      <a:r>
                        <a:rPr lang="en-US" altLang="zh-CN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个属性预测鸢尾花卉属于（</a:t>
                      </a:r>
                      <a:r>
                        <a:rPr lang="en-US" altLang="zh-CN" sz="1800" kern="1200" dirty="0" err="1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Setosa</a:t>
                      </a: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 err="1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Versicolour</a:t>
                      </a: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Virginica</a:t>
                      </a:r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）三个种类中的哪一类。</a:t>
                      </a:r>
                      <a:endParaRPr lang="zh-CN" altLang="en-US" sz="180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Dota 2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有两支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人的队伍。在游戏开始时，每个玩家都会选择一个具有不同优势和劣势的独特英雄。该数据集相当</a:t>
                      </a:r>
                      <a:r>
                        <a:rPr lang="zh-CN" altLang="en-US" sz="1800" b="1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稀疏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，因为在给定游戏中仅选择了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113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个可能的英雄中的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个，团队赢得了游戏（</a:t>
                      </a:r>
                      <a:r>
                        <a:rPr lang="zh-CN" altLang="en-US" sz="1800" b="1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标签：</a:t>
                      </a:r>
                      <a:r>
                        <a:rPr lang="en-US" altLang="zh-CN" sz="1800" b="1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800" b="1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多分类</a:t>
                      </a:r>
                      <a:endParaRPr lang="zh-CN" altLang="en-US" sz="180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二分类</a:t>
                      </a:r>
                      <a:endParaRPr lang="zh-CN" altLang="en-US" sz="1800" b="1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150</a:t>
                      </a:r>
                      <a:endParaRPr lang="zh-CN" altLang="en-US" sz="180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102944</a:t>
                      </a:r>
                      <a:endParaRPr lang="en-US" altLang="zh-CN" sz="1800" b="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特征维度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116</a:t>
                      </a:r>
                      <a:endParaRPr lang="en-US" altLang="zh-CN" sz="1800" b="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有无缺失值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无</a:t>
                      </a:r>
                      <a:endParaRPr lang="zh-CN" altLang="en-US" sz="180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无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数据来源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sklearn.datasets.load_iris</a:t>
                      </a:r>
                      <a:r>
                        <a:rPr lang="en-US" altLang="zh-CN" sz="180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()</a:t>
                      </a:r>
                      <a:endParaRPr lang="zh-CN" altLang="en-US" sz="180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+mj-ea"/>
                          <a:ea typeface="+mn-ea"/>
                          <a:cs typeface="+mn-cs"/>
                        </a:rPr>
                        <a:t>https://archive.ics.uci.edu/ml/datasets/Dota2+Games+Results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实验环节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72780" y="1646701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12" name="文本占位符 7"/>
          <p:cNvSpPr txBox="1"/>
          <p:nvPr/>
        </p:nvSpPr>
        <p:spPr>
          <a:xfrm>
            <a:off x="3637492" y="1060835"/>
            <a:ext cx="5919631" cy="585866"/>
          </a:xfrm>
          <a:prstGeom prst="rect">
            <a:avLst/>
          </a:prstGeom>
        </p:spPr>
        <p:txBody>
          <a:bodyPr vert="horz" lIns="90000" tIns="45720" rIns="91440" bIns="4680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+mn-ea"/>
                <a:cs typeface="+mn-ea"/>
              </a:rPr>
              <a:t>Iris Dataset</a:t>
            </a:r>
            <a:endParaRPr lang="zh-CN" altLang="en-US" dirty="0">
              <a:ea typeface="+mn-ea"/>
              <a:cs typeface="+mn-ea"/>
            </a:endParaRPr>
          </a:p>
        </p:txBody>
      </p:sp>
      <p:pic>
        <p:nvPicPr>
          <p:cNvPr id="3" name="图片 2" descr="Algorithm Comparsion of Accuracy - Ir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0" y="2201545"/>
            <a:ext cx="5486400" cy="3657600"/>
          </a:xfrm>
          <a:prstGeom prst="rect">
            <a:avLst/>
          </a:prstGeom>
        </p:spPr>
      </p:pic>
      <p:pic>
        <p:nvPicPr>
          <p:cNvPr id="8" name="图片 7" descr="Algorithm Comparsion of Time - Iri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70" y="220154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实验环节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72780" y="1646701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12" name="文本占位符 7"/>
          <p:cNvSpPr txBox="1"/>
          <p:nvPr/>
        </p:nvSpPr>
        <p:spPr>
          <a:xfrm>
            <a:off x="3637492" y="1060835"/>
            <a:ext cx="5919631" cy="584200"/>
          </a:xfrm>
          <a:prstGeom prst="rect">
            <a:avLst/>
          </a:prstGeom>
        </p:spPr>
        <p:txBody>
          <a:bodyPr vert="horz" lIns="90000" tIns="45720" rIns="91440" bIns="4680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+mn-ea"/>
                <a:cs typeface="+mn-ea"/>
              </a:rPr>
              <a:t>Dota Dataset</a:t>
            </a:r>
            <a:endParaRPr lang="zh-CN" altLang="en-US" dirty="0">
              <a:ea typeface="+mn-ea"/>
              <a:cs typeface="+mn-ea"/>
            </a:endParaRPr>
          </a:p>
        </p:txBody>
      </p:sp>
      <p:pic>
        <p:nvPicPr>
          <p:cNvPr id="7" name="图片 6" descr="Algorithm Comparsion of Time - do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2201545"/>
            <a:ext cx="5486400" cy="3657600"/>
          </a:xfrm>
          <a:prstGeom prst="rect">
            <a:avLst/>
          </a:prstGeom>
        </p:spPr>
      </p:pic>
      <p:pic>
        <p:nvPicPr>
          <p:cNvPr id="9" name="图片 8" descr="Algorithm Comparsion of Accuracy - do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" y="220154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4400" b="1" i="0" strike="noStrike" spc="0" dirty="0">
                <a:solidFill>
                  <a:srgbClr val="445437"/>
                </a:solidFill>
                <a:latin typeface="微软雅黑" panose="020B0503020204020204" charset="-122"/>
                <a:ea typeface="微软雅黑" panose="020B0503020204020204" charset="-122"/>
              </a:rPr>
              <a:t>进一步思考</a:t>
            </a:r>
            <a:r>
              <a:rPr lang="en-US" altLang="zh-CN" sz="4400" b="1" i="0" strike="noStrike" spc="0" dirty="0">
                <a:solidFill>
                  <a:srgbClr val="445437"/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4400" b="1" i="0" strike="noStrike" spc="0" dirty="0">
              <a:solidFill>
                <a:srgbClr val="44543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-107130" y="5048423"/>
            <a:ext cx="5368944" cy="424732"/>
          </a:xfrm>
        </p:spPr>
        <p:txBody>
          <a:bodyPr/>
          <a:lstStyle/>
          <a:p>
            <a:r>
              <a:rPr lang="en-US" altLang="zh-CN" dirty="0">
                <a:solidFill>
                  <a:srgbClr val="BFBFBF"/>
                </a:solidFill>
              </a:rPr>
              <a:t>Further Thinking</a:t>
            </a:r>
            <a:endParaRPr lang="zh-CN" altLang="en-US" dirty="0">
              <a:solidFill>
                <a:srgbClr val="BFBFB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95657" y="106350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进一步思考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0400" y="1721485"/>
            <a:ext cx="76739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400"/>
              <a:t>对于一个数据挖掘问题，数据和特征往往决定了结果的上限，而模型、算法的选择及优化则是在逐步接近这个上限。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400"/>
              <a:t>No Free Lunch(NFL) Theorem &amp; Occam's Razor.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2400"/>
              <a:t>Art or Science?</a:t>
            </a:r>
            <a:endParaRPr lang="zh-CN" altLang="en-US" sz="2400"/>
          </a:p>
        </p:txBody>
      </p:sp>
      <p:sp>
        <p:nvSpPr>
          <p:cNvPr id="2" name="圆角矩形 1"/>
          <p:cNvSpPr/>
          <p:nvPr/>
        </p:nvSpPr>
        <p:spPr>
          <a:xfrm>
            <a:off x="8961120" y="1721485"/>
            <a:ext cx="1979930" cy="490855"/>
          </a:xfrm>
          <a:prstGeom prst="roundRect">
            <a:avLst/>
          </a:prstGeom>
          <a:solidFill>
            <a:srgbClr val="A1B690"/>
          </a:solidFill>
          <a:ln w="12700">
            <a:solidFill>
              <a:srgbClr val="8DA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定义问题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62720" y="1100455"/>
            <a:ext cx="216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b="1"/>
              <a:t>数据挖掘流程</a:t>
            </a:r>
            <a:endParaRPr lang="zh-CN" altLang="en-US" sz="2000" b="1"/>
          </a:p>
        </p:txBody>
      </p:sp>
      <p:sp>
        <p:nvSpPr>
          <p:cNvPr id="8" name="圆角矩形 7"/>
          <p:cNvSpPr/>
          <p:nvPr/>
        </p:nvSpPr>
        <p:spPr>
          <a:xfrm>
            <a:off x="8963025" y="2583180"/>
            <a:ext cx="1979930" cy="490855"/>
          </a:xfrm>
          <a:prstGeom prst="roundRect">
            <a:avLst/>
          </a:prstGeom>
          <a:solidFill>
            <a:srgbClr val="A1B690"/>
          </a:solidFill>
          <a:ln w="12700">
            <a:solidFill>
              <a:srgbClr val="8DA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数据收集及预备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62390" y="3444875"/>
            <a:ext cx="1980565" cy="490855"/>
          </a:xfrm>
          <a:prstGeom prst="roundRect">
            <a:avLst/>
          </a:prstGeom>
          <a:solidFill>
            <a:srgbClr val="A1B690"/>
          </a:solidFill>
          <a:ln w="12700">
            <a:solidFill>
              <a:srgbClr val="8DA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数据建模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63025" y="4314825"/>
            <a:ext cx="1980565" cy="490855"/>
          </a:xfrm>
          <a:prstGeom prst="roundRect">
            <a:avLst/>
          </a:prstGeom>
          <a:solidFill>
            <a:srgbClr val="A1B690"/>
          </a:solidFill>
          <a:ln w="12700">
            <a:solidFill>
              <a:srgbClr val="8DA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模型验证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63025" y="5184775"/>
            <a:ext cx="1979930" cy="490855"/>
          </a:xfrm>
          <a:prstGeom prst="roundRect">
            <a:avLst/>
          </a:prstGeom>
          <a:solidFill>
            <a:srgbClr val="A1B690"/>
          </a:solidFill>
          <a:ln w="12700">
            <a:solidFill>
              <a:srgbClr val="8DA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模型部署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9755505" y="2319020"/>
            <a:ext cx="395605" cy="173990"/>
          </a:xfrm>
          <a:prstGeom prst="downArrow">
            <a:avLst/>
          </a:prstGeom>
          <a:solidFill>
            <a:srgbClr val="A1B690"/>
          </a:solidFill>
          <a:ln w="12700">
            <a:solidFill>
              <a:srgbClr val="95A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740900" y="3165475"/>
            <a:ext cx="395605" cy="173990"/>
          </a:xfrm>
          <a:prstGeom prst="downArrow">
            <a:avLst/>
          </a:prstGeom>
          <a:solidFill>
            <a:srgbClr val="A1B690"/>
          </a:solidFill>
          <a:ln w="12700">
            <a:solidFill>
              <a:srgbClr val="95A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9740900" y="4038600"/>
            <a:ext cx="395605" cy="173990"/>
          </a:xfrm>
          <a:prstGeom prst="downArrow">
            <a:avLst/>
          </a:prstGeom>
          <a:solidFill>
            <a:srgbClr val="A1B690"/>
          </a:solidFill>
          <a:ln w="12700">
            <a:solidFill>
              <a:srgbClr val="95A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9740900" y="4908550"/>
            <a:ext cx="395605" cy="173990"/>
          </a:xfrm>
          <a:prstGeom prst="downArrow">
            <a:avLst/>
          </a:prstGeom>
          <a:solidFill>
            <a:srgbClr val="A1B690"/>
          </a:solidFill>
          <a:ln w="12700">
            <a:solidFill>
              <a:srgbClr val="95A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References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941043" y="1412467"/>
            <a:ext cx="10102778" cy="2692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0" dirty="0"/>
              <a:t>Pang-Ning Tan, Michael Steinbach.</a:t>
            </a:r>
            <a:r>
              <a:rPr lang="zh-CN" altLang="en-US" sz="2400" b="0" dirty="0"/>
              <a:t>数据挖掘导论</a:t>
            </a:r>
            <a:r>
              <a:rPr lang="en-US" altLang="zh-CN" sz="2400" b="0" dirty="0"/>
              <a:t>[M].</a:t>
            </a:r>
            <a:r>
              <a:rPr lang="zh-CN" altLang="en-US" sz="2400" b="0" dirty="0"/>
              <a:t>北京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人民邮电出版社</a:t>
            </a:r>
            <a:r>
              <a:rPr lang="en-US" altLang="zh-CN" sz="2400" b="0" dirty="0"/>
              <a:t>,2011:92-113</a:t>
            </a:r>
            <a:endParaRPr lang="en-US" altLang="zh-CN" sz="24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/>
              <a:t>周志华</a:t>
            </a:r>
            <a:r>
              <a:rPr lang="en-US" altLang="zh-CN" sz="2400" b="0" dirty="0"/>
              <a:t>.</a:t>
            </a:r>
            <a:r>
              <a:rPr lang="zh-CN" altLang="en-US" sz="2400" b="0" dirty="0"/>
              <a:t>机器学习</a:t>
            </a:r>
            <a:r>
              <a:rPr lang="en-US" altLang="zh-CN" sz="2400" b="0" dirty="0"/>
              <a:t>[M].</a:t>
            </a:r>
            <a:r>
              <a:rPr lang="zh-CN" altLang="en-US" sz="2400" b="0" dirty="0"/>
              <a:t>北京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清华大学出版社</a:t>
            </a:r>
            <a:r>
              <a:rPr lang="en-US" altLang="zh-CN" sz="2400" b="0" dirty="0"/>
              <a:t>,2016:73-92</a:t>
            </a:r>
            <a:endParaRPr lang="en-US" altLang="zh-CN" sz="24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/>
              <a:t>诸葛越</a:t>
            </a:r>
            <a:r>
              <a:rPr lang="en-US" altLang="zh-CN" sz="2400" b="0" dirty="0"/>
              <a:t>.</a:t>
            </a:r>
            <a:r>
              <a:rPr lang="zh-CN" altLang="en-US" sz="2400" b="0" dirty="0"/>
              <a:t>百面机器学习</a:t>
            </a:r>
            <a:r>
              <a:rPr lang="en-US" altLang="zh-CN" sz="2400" b="0" dirty="0"/>
              <a:t>[M].</a:t>
            </a:r>
            <a:r>
              <a:rPr lang="zh-CN" altLang="en-US" sz="2400" b="0" dirty="0"/>
              <a:t>北京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人民邮电出版社</a:t>
            </a:r>
            <a:r>
              <a:rPr lang="en-US" altLang="zh-CN" sz="2400" b="0" dirty="0"/>
              <a:t>,2018:61-66</a:t>
            </a:r>
            <a:endParaRPr lang="en-US" altLang="zh-CN" sz="24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0" dirty="0" err="1"/>
              <a:t>XGBoost</a:t>
            </a:r>
            <a:r>
              <a:rPr lang="zh-CN" altLang="en-US" sz="2400" b="0" dirty="0"/>
              <a:t>官方文档</a:t>
            </a:r>
            <a:r>
              <a:rPr lang="en-US" altLang="zh-CN" sz="2400" b="0" dirty="0"/>
              <a:t>[EB/OL].[2020] https://xgboost.readthedocs.io/ </a:t>
            </a:r>
            <a:r>
              <a:rPr lang="en-US" altLang="zh-CN" sz="2400" b="0" dirty="0" err="1"/>
              <a:t>en</a:t>
            </a:r>
            <a:r>
              <a:rPr lang="en-US" altLang="zh-CN" sz="2400" b="0" dirty="0"/>
              <a:t>/latest/index.html#</a:t>
            </a:r>
            <a:endParaRPr lang="zh-CN" altLang="en-US" sz="2400" b="0" dirty="0"/>
          </a:p>
        </p:txBody>
      </p:sp>
      <p:pic>
        <p:nvPicPr>
          <p:cNvPr id="2" name="图片 1" descr="0db67c9b025bba71474c5275012e17f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5230" y="4017010"/>
            <a:ext cx="2218690" cy="22186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欢迎提问！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67503" y="1869834"/>
            <a:ext cx="6404506" cy="878840"/>
          </a:xfrm>
        </p:spPr>
        <p:txBody>
          <a:bodyPr/>
          <a:lstStyle/>
          <a:p>
            <a:r>
              <a:rPr lang="zh-CN" altLang="en-US" dirty="0"/>
              <a:t>感谢各位的聆听！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pc="450" dirty="0"/>
              <a:t>Thanks For Your Guidance </a:t>
            </a:r>
            <a:endParaRPr lang="en-US" altLang="zh-CN" spc="450" dirty="0"/>
          </a:p>
        </p:txBody>
      </p:sp>
      <p:sp>
        <p:nvSpPr>
          <p:cNvPr id="6" name="矩形 5"/>
          <p:cNvSpPr/>
          <p:nvPr/>
        </p:nvSpPr>
        <p:spPr>
          <a:xfrm>
            <a:off x="652958" y="4379642"/>
            <a:ext cx="2506802" cy="3987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/>
                <a:cs typeface="+mn-ea"/>
              </a:rPr>
              <a:t>汇报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人：林泓宇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503" y="4899847"/>
            <a:ext cx="4375013" cy="7067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小组成员：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/>
                <a:cs typeface="+mn-ea"/>
              </a:rPr>
              <a:t>林泓宇，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李乐翔，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/>
                <a:cs typeface="+mn-ea"/>
              </a:rPr>
              <a:t>	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罗世威，马光严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90501" y="4189677"/>
            <a:ext cx="5368944" cy="725488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决策树简介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-190501" y="4857350"/>
            <a:ext cx="5368944" cy="424732"/>
          </a:xfrm>
        </p:spPr>
        <p:txBody>
          <a:bodyPr/>
          <a:lstStyle/>
          <a:p>
            <a:r>
              <a:rPr lang="en-US" altLang="zh-CN" spc="500" dirty="0">
                <a:solidFill>
                  <a:srgbClr val="BFBFBF"/>
                </a:solidFill>
              </a:rPr>
              <a:t>Introduction of Decision Tree</a:t>
            </a:r>
            <a:endParaRPr lang="en-US" altLang="zh-CN" spc="500" dirty="0">
              <a:solidFill>
                <a:srgbClr val="BFBFBF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904820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引入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2351" y="1156355"/>
            <a:ext cx="54728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从相亲的故事讲起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...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51" y="1942187"/>
            <a:ext cx="11470658" cy="415968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124325" y="1066681"/>
          <a:ext cx="547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/>
                <a:gridCol w="920750"/>
                <a:gridCol w="920750"/>
                <a:gridCol w="685800"/>
                <a:gridCol w="111125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dirty="0"/>
                        <a:t>序号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年龄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/>
                        <a:t>长相</a:t>
                      </a:r>
                      <a:endParaRPr 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/>
                        <a:t>工资</a:t>
                      </a:r>
                      <a:endParaRPr 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/>
                        <a:t>会写代码</a:t>
                      </a:r>
                      <a:endParaRPr lang="zh-C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/>
                        <a:t>见/不见</a:t>
                      </a:r>
                      <a:endParaRPr lang="zh-CN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1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一般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/>
                        <a:t>高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会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2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一般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中等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不会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3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很帅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/>
                        <a:t>低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会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764523" y="1450546"/>
            <a:ext cx="7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64523" y="1834411"/>
            <a:ext cx="93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03151" y="2203743"/>
            <a:ext cx="46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8025" y="1789430"/>
            <a:ext cx="1823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if-then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三个启发函数</a:t>
            </a:r>
            <a:endParaRPr lang="zh-CN" altLang="en-US" dirty="0">
              <a:ea typeface="+mn-ea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6750" y="1790924"/>
            <a:ext cx="10845800" cy="3918458"/>
            <a:chOff x="673100" y="1542350"/>
            <a:chExt cx="10845800" cy="3918458"/>
          </a:xfrm>
        </p:grpSpPr>
        <p:grpSp>
          <p:nvGrpSpPr>
            <p:cNvPr id="55" name="组合 54"/>
            <p:cNvGrpSpPr/>
            <p:nvPr/>
          </p:nvGrpSpPr>
          <p:grpSpPr>
            <a:xfrm>
              <a:off x="3608284" y="2150183"/>
              <a:ext cx="2039579" cy="3002132"/>
              <a:chOff x="3608284" y="2150183"/>
              <a:chExt cx="2039579" cy="3002132"/>
            </a:xfrm>
          </p:grpSpPr>
          <p:cxnSp>
            <p:nvCxnSpPr>
              <p:cNvPr id="40" name="直接连接符 39"/>
              <p:cNvCxnSpPr/>
              <p:nvPr/>
            </p:nvCxnSpPr>
            <p:spPr>
              <a:xfrm flipV="1">
                <a:off x="3614633" y="2150183"/>
                <a:ext cx="0" cy="300213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608284" y="5142790"/>
                <a:ext cx="2033229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3627333" y="3632834"/>
                <a:ext cx="2020530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614634" y="2150183"/>
                <a:ext cx="2033229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7"/>
            <p:cNvGrpSpPr/>
            <p:nvPr/>
          </p:nvGrpSpPr>
          <p:grpSpPr>
            <a:xfrm>
              <a:off x="6338108" y="1803590"/>
              <a:ext cx="655086" cy="655086"/>
              <a:chOff x="10010259" y="3170881"/>
              <a:chExt cx="820800" cy="820800"/>
            </a:xfrm>
          </p:grpSpPr>
          <p:sp>
            <p:nvSpPr>
              <p:cNvPr id="8" name="íṥļîḓê"/>
              <p:cNvSpPr/>
              <p:nvPr/>
            </p:nvSpPr>
            <p:spPr>
              <a:xfrm>
                <a:off x="10010259" y="3170881"/>
                <a:ext cx="820800" cy="820800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+mn-ea"/>
                </a:endParaRPr>
              </a:p>
            </p:txBody>
          </p:sp>
          <p:sp>
            <p:nvSpPr>
              <p:cNvPr id="9" name="íṥlíḓê"/>
              <p:cNvSpPr/>
              <p:nvPr/>
            </p:nvSpPr>
            <p:spPr>
              <a:xfrm>
                <a:off x="10060288" y="3221030"/>
                <a:ext cx="720743" cy="720740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+mn-ea"/>
                </a:endParaRPr>
              </a:p>
            </p:txBody>
          </p:sp>
          <p:sp>
            <p:nvSpPr>
              <p:cNvPr id="10" name="ïśļiḑé"/>
              <p:cNvSpPr/>
              <p:nvPr/>
            </p:nvSpPr>
            <p:spPr>
              <a:xfrm>
                <a:off x="10203885" y="3359753"/>
                <a:ext cx="433547" cy="443294"/>
              </a:xfrm>
              <a:custGeom>
                <a:avLst/>
                <a:gdLst>
                  <a:gd name="connsiteX0" fmla="*/ 213146 w 589931"/>
                  <a:gd name="connsiteY0" fmla="*/ 526615 h 603193"/>
                  <a:gd name="connsiteX1" fmla="*/ 213146 w 589931"/>
                  <a:gd name="connsiteY1" fmla="*/ 585675 h 603193"/>
                  <a:gd name="connsiteX2" fmla="*/ 400206 w 589931"/>
                  <a:gd name="connsiteY2" fmla="*/ 585675 h 603193"/>
                  <a:gd name="connsiteX3" fmla="*/ 400206 w 589931"/>
                  <a:gd name="connsiteY3" fmla="*/ 526615 h 603193"/>
                  <a:gd name="connsiteX4" fmla="*/ 175558 w 589931"/>
                  <a:gd name="connsiteY4" fmla="*/ 332292 h 603193"/>
                  <a:gd name="connsiteX5" fmla="*/ 352470 w 589931"/>
                  <a:gd name="connsiteY5" fmla="*/ 509097 h 603193"/>
                  <a:gd name="connsiteX6" fmla="*/ 417747 w 589931"/>
                  <a:gd name="connsiteY6" fmla="*/ 509097 h 603193"/>
                  <a:gd name="connsiteX7" fmla="*/ 417747 w 589931"/>
                  <a:gd name="connsiteY7" fmla="*/ 603193 h 603193"/>
                  <a:gd name="connsiteX8" fmla="*/ 195605 w 589931"/>
                  <a:gd name="connsiteY8" fmla="*/ 603193 h 603193"/>
                  <a:gd name="connsiteX9" fmla="*/ 195605 w 589931"/>
                  <a:gd name="connsiteY9" fmla="*/ 509097 h 603193"/>
                  <a:gd name="connsiteX10" fmla="*/ 204250 w 589931"/>
                  <a:gd name="connsiteY10" fmla="*/ 509097 h 603193"/>
                  <a:gd name="connsiteX11" fmla="*/ 100132 w 589931"/>
                  <a:gd name="connsiteY11" fmla="*/ 405116 h 603193"/>
                  <a:gd name="connsiteX12" fmla="*/ 149748 w 589931"/>
                  <a:gd name="connsiteY12" fmla="*/ 378589 h 603193"/>
                  <a:gd name="connsiteX13" fmla="*/ 175558 w 589931"/>
                  <a:gd name="connsiteY13" fmla="*/ 332292 h 603193"/>
                  <a:gd name="connsiteX14" fmla="*/ 85031 w 589931"/>
                  <a:gd name="connsiteY14" fmla="*/ 272382 h 603193"/>
                  <a:gd name="connsiteX15" fmla="*/ 118832 w 589931"/>
                  <a:gd name="connsiteY15" fmla="*/ 306042 h 603193"/>
                  <a:gd name="connsiteX16" fmla="*/ 85031 w 589931"/>
                  <a:gd name="connsiteY16" fmla="*/ 339702 h 603193"/>
                  <a:gd name="connsiteX17" fmla="*/ 51230 w 589931"/>
                  <a:gd name="connsiteY17" fmla="*/ 306042 h 603193"/>
                  <a:gd name="connsiteX18" fmla="*/ 85031 w 589931"/>
                  <a:gd name="connsiteY18" fmla="*/ 272382 h 603193"/>
                  <a:gd name="connsiteX19" fmla="*/ 85102 w 589931"/>
                  <a:gd name="connsiteY19" fmla="*/ 242228 h 603193"/>
                  <a:gd name="connsiteX20" fmla="*/ 21181 w 589931"/>
                  <a:gd name="connsiteY20" fmla="*/ 306042 h 603193"/>
                  <a:gd name="connsiteX21" fmla="*/ 85102 w 589931"/>
                  <a:gd name="connsiteY21" fmla="*/ 369731 h 603193"/>
                  <a:gd name="connsiteX22" fmla="*/ 148897 w 589931"/>
                  <a:gd name="connsiteY22" fmla="*/ 306042 h 603193"/>
                  <a:gd name="connsiteX23" fmla="*/ 85102 w 589931"/>
                  <a:gd name="connsiteY23" fmla="*/ 242228 h 603193"/>
                  <a:gd name="connsiteX24" fmla="*/ 85102 w 589931"/>
                  <a:gd name="connsiteY24" fmla="*/ 221081 h 603193"/>
                  <a:gd name="connsiteX25" fmla="*/ 169703 w 589931"/>
                  <a:gd name="connsiteY25" fmla="*/ 297408 h 603193"/>
                  <a:gd name="connsiteX26" fmla="*/ 170204 w 589931"/>
                  <a:gd name="connsiteY26" fmla="*/ 306042 h 603193"/>
                  <a:gd name="connsiteX27" fmla="*/ 85102 w 589931"/>
                  <a:gd name="connsiteY27" fmla="*/ 391002 h 603193"/>
                  <a:gd name="connsiteX28" fmla="*/ 0 w 589931"/>
                  <a:gd name="connsiteY28" fmla="*/ 306042 h 603193"/>
                  <a:gd name="connsiteX29" fmla="*/ 85102 w 589931"/>
                  <a:gd name="connsiteY29" fmla="*/ 221081 h 603193"/>
                  <a:gd name="connsiteX30" fmla="*/ 412008 w 589931"/>
                  <a:gd name="connsiteY30" fmla="*/ 0 h 603193"/>
                  <a:gd name="connsiteX31" fmla="*/ 546850 w 589931"/>
                  <a:gd name="connsiteY31" fmla="*/ 8384 h 603193"/>
                  <a:gd name="connsiteX32" fmla="*/ 553743 w 589931"/>
                  <a:gd name="connsiteY32" fmla="*/ 11762 h 603193"/>
                  <a:gd name="connsiteX33" fmla="*/ 556249 w 589931"/>
                  <a:gd name="connsiteY33" fmla="*/ 19020 h 603193"/>
                  <a:gd name="connsiteX34" fmla="*/ 550986 w 589931"/>
                  <a:gd name="connsiteY34" fmla="*/ 27278 h 603193"/>
                  <a:gd name="connsiteX35" fmla="*/ 546349 w 589931"/>
                  <a:gd name="connsiteY35" fmla="*/ 28404 h 603193"/>
                  <a:gd name="connsiteX36" fmla="*/ 545472 w 589931"/>
                  <a:gd name="connsiteY36" fmla="*/ 28404 h 603193"/>
                  <a:gd name="connsiteX37" fmla="*/ 418525 w 589931"/>
                  <a:gd name="connsiteY37" fmla="*/ 20396 h 603193"/>
                  <a:gd name="connsiteX38" fmla="*/ 395216 w 589931"/>
                  <a:gd name="connsiteY38" fmla="*/ 79582 h 603193"/>
                  <a:gd name="connsiteX39" fmla="*/ 439578 w 589931"/>
                  <a:gd name="connsiteY39" fmla="*/ 159914 h 603193"/>
                  <a:gd name="connsiteX40" fmla="*/ 509004 w 589931"/>
                  <a:gd name="connsiteY40" fmla="*/ 173678 h 603193"/>
                  <a:gd name="connsiteX41" fmla="*/ 571162 w 589931"/>
                  <a:gd name="connsiteY41" fmla="*/ 62815 h 603193"/>
                  <a:gd name="connsiteX42" fmla="*/ 574922 w 589931"/>
                  <a:gd name="connsiteY42" fmla="*/ 58936 h 603193"/>
                  <a:gd name="connsiteX43" fmla="*/ 584822 w 589931"/>
                  <a:gd name="connsiteY43" fmla="*/ 58936 h 603193"/>
                  <a:gd name="connsiteX44" fmla="*/ 588707 w 589931"/>
                  <a:gd name="connsiteY44" fmla="*/ 72575 h 603193"/>
                  <a:gd name="connsiteX45" fmla="*/ 522915 w 589931"/>
                  <a:gd name="connsiteY45" fmla="*/ 189820 h 603193"/>
                  <a:gd name="connsiteX46" fmla="*/ 514268 w 589931"/>
                  <a:gd name="connsiteY46" fmla="*/ 194950 h 603193"/>
                  <a:gd name="connsiteX47" fmla="*/ 512263 w 589931"/>
                  <a:gd name="connsiteY47" fmla="*/ 194825 h 603193"/>
                  <a:gd name="connsiteX48" fmla="*/ 453739 w 589931"/>
                  <a:gd name="connsiteY48" fmla="*/ 183063 h 603193"/>
                  <a:gd name="connsiteX49" fmla="*/ 455869 w 589931"/>
                  <a:gd name="connsiteY49" fmla="*/ 185690 h 603193"/>
                  <a:gd name="connsiteX50" fmla="*/ 445593 w 589931"/>
                  <a:gd name="connsiteY50" fmla="*/ 189820 h 603193"/>
                  <a:gd name="connsiteX51" fmla="*/ 405617 w 589931"/>
                  <a:gd name="connsiteY51" fmla="*/ 210966 h 603193"/>
                  <a:gd name="connsiteX52" fmla="*/ 395717 w 589931"/>
                  <a:gd name="connsiteY52" fmla="*/ 192322 h 603193"/>
                  <a:gd name="connsiteX53" fmla="*/ 180295 w 589931"/>
                  <a:gd name="connsiteY53" fmla="*/ 308441 h 603193"/>
                  <a:gd name="connsiteX54" fmla="*/ 167763 w 589931"/>
                  <a:gd name="connsiteY54" fmla="*/ 253260 h 603193"/>
                  <a:gd name="connsiteX55" fmla="*/ 128288 w 589931"/>
                  <a:gd name="connsiteY55" fmla="*/ 214970 h 603193"/>
                  <a:gd name="connsiteX56" fmla="*/ 346718 w 589931"/>
                  <a:gd name="connsiteY56" fmla="*/ 99727 h 603193"/>
                  <a:gd name="connsiteX57" fmla="*/ 336817 w 589931"/>
                  <a:gd name="connsiteY57" fmla="*/ 80958 h 603193"/>
                  <a:gd name="connsiteX58" fmla="*/ 382684 w 589931"/>
                  <a:gd name="connsiteY58" fmla="*/ 56808 h 603193"/>
                  <a:gd name="connsiteX59" fmla="*/ 402609 w 589931"/>
                  <a:gd name="connsiteY59" fmla="*/ 6257 h 603193"/>
                  <a:gd name="connsiteX60" fmla="*/ 412008 w 589931"/>
                  <a:gd name="connsiteY60" fmla="*/ 0 h 60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89931" h="603193">
                    <a:moveTo>
                      <a:pt x="213146" y="526615"/>
                    </a:moveTo>
                    <a:lnTo>
                      <a:pt x="213146" y="585675"/>
                    </a:lnTo>
                    <a:lnTo>
                      <a:pt x="400206" y="585675"/>
                    </a:lnTo>
                    <a:lnTo>
                      <a:pt x="400206" y="526615"/>
                    </a:lnTo>
                    <a:close/>
                    <a:moveTo>
                      <a:pt x="175558" y="332292"/>
                    </a:moveTo>
                    <a:lnTo>
                      <a:pt x="352470" y="509097"/>
                    </a:lnTo>
                    <a:lnTo>
                      <a:pt x="417747" y="509097"/>
                    </a:lnTo>
                    <a:lnTo>
                      <a:pt x="417747" y="603193"/>
                    </a:lnTo>
                    <a:lnTo>
                      <a:pt x="195605" y="603193"/>
                    </a:lnTo>
                    <a:lnTo>
                      <a:pt x="195605" y="509097"/>
                    </a:lnTo>
                    <a:lnTo>
                      <a:pt x="204250" y="509097"/>
                    </a:lnTo>
                    <a:lnTo>
                      <a:pt x="100132" y="405116"/>
                    </a:lnTo>
                    <a:cubicBezTo>
                      <a:pt x="100132" y="405116"/>
                      <a:pt x="124438" y="403865"/>
                      <a:pt x="149748" y="378589"/>
                    </a:cubicBezTo>
                    <a:cubicBezTo>
                      <a:pt x="175057" y="353439"/>
                      <a:pt x="175558" y="332292"/>
                      <a:pt x="175558" y="332292"/>
                    </a:cubicBezTo>
                    <a:close/>
                    <a:moveTo>
                      <a:pt x="85031" y="272382"/>
                    </a:moveTo>
                    <a:cubicBezTo>
                      <a:pt x="103699" y="272382"/>
                      <a:pt x="118832" y="287452"/>
                      <a:pt x="118832" y="306042"/>
                    </a:cubicBezTo>
                    <a:cubicBezTo>
                      <a:pt x="118832" y="324632"/>
                      <a:pt x="103699" y="339702"/>
                      <a:pt x="85031" y="339702"/>
                    </a:cubicBezTo>
                    <a:cubicBezTo>
                      <a:pt x="66363" y="339702"/>
                      <a:pt x="51230" y="324632"/>
                      <a:pt x="51230" y="306042"/>
                    </a:cubicBezTo>
                    <a:cubicBezTo>
                      <a:pt x="51230" y="287452"/>
                      <a:pt x="66363" y="272382"/>
                      <a:pt x="85031" y="272382"/>
                    </a:cubicBezTo>
                    <a:close/>
                    <a:moveTo>
                      <a:pt x="85102" y="242228"/>
                    </a:moveTo>
                    <a:cubicBezTo>
                      <a:pt x="49883" y="242228"/>
                      <a:pt x="21181" y="270881"/>
                      <a:pt x="21181" y="306042"/>
                    </a:cubicBezTo>
                    <a:cubicBezTo>
                      <a:pt x="21181" y="341202"/>
                      <a:pt x="49883" y="369731"/>
                      <a:pt x="85102" y="369731"/>
                    </a:cubicBezTo>
                    <a:cubicBezTo>
                      <a:pt x="120321" y="369731"/>
                      <a:pt x="148897" y="341202"/>
                      <a:pt x="148897" y="306042"/>
                    </a:cubicBezTo>
                    <a:cubicBezTo>
                      <a:pt x="148897" y="270881"/>
                      <a:pt x="120321" y="242228"/>
                      <a:pt x="85102" y="242228"/>
                    </a:cubicBezTo>
                    <a:close/>
                    <a:moveTo>
                      <a:pt x="85102" y="221081"/>
                    </a:moveTo>
                    <a:cubicBezTo>
                      <a:pt x="128969" y="221081"/>
                      <a:pt x="165316" y="253864"/>
                      <a:pt x="169703" y="297408"/>
                    </a:cubicBezTo>
                    <a:cubicBezTo>
                      <a:pt x="170079" y="300286"/>
                      <a:pt x="170204" y="303164"/>
                      <a:pt x="170204" y="306042"/>
                    </a:cubicBezTo>
                    <a:cubicBezTo>
                      <a:pt x="170204" y="352839"/>
                      <a:pt x="131977" y="391002"/>
                      <a:pt x="85102" y="391002"/>
                    </a:cubicBezTo>
                    <a:cubicBezTo>
                      <a:pt x="38101" y="391002"/>
                      <a:pt x="0" y="352839"/>
                      <a:pt x="0" y="306042"/>
                    </a:cubicBezTo>
                    <a:cubicBezTo>
                      <a:pt x="0" y="259120"/>
                      <a:pt x="38101" y="221081"/>
                      <a:pt x="85102" y="221081"/>
                    </a:cubicBezTo>
                    <a:close/>
                    <a:moveTo>
                      <a:pt x="412008" y="0"/>
                    </a:moveTo>
                    <a:lnTo>
                      <a:pt x="546850" y="8384"/>
                    </a:lnTo>
                    <a:cubicBezTo>
                      <a:pt x="549482" y="8509"/>
                      <a:pt x="551988" y="9760"/>
                      <a:pt x="553743" y="11762"/>
                    </a:cubicBezTo>
                    <a:cubicBezTo>
                      <a:pt x="555497" y="13764"/>
                      <a:pt x="556375" y="16392"/>
                      <a:pt x="556249" y="19020"/>
                    </a:cubicBezTo>
                    <a:cubicBezTo>
                      <a:pt x="555999" y="22523"/>
                      <a:pt x="553993" y="25526"/>
                      <a:pt x="550986" y="27278"/>
                    </a:cubicBezTo>
                    <a:cubicBezTo>
                      <a:pt x="549482" y="28029"/>
                      <a:pt x="547853" y="28404"/>
                      <a:pt x="546349" y="28404"/>
                    </a:cubicBezTo>
                    <a:lnTo>
                      <a:pt x="545472" y="28404"/>
                    </a:lnTo>
                    <a:lnTo>
                      <a:pt x="418525" y="20396"/>
                    </a:lnTo>
                    <a:lnTo>
                      <a:pt x="395216" y="79582"/>
                    </a:lnTo>
                    <a:lnTo>
                      <a:pt x="439578" y="159914"/>
                    </a:lnTo>
                    <a:lnTo>
                      <a:pt x="509004" y="173678"/>
                    </a:lnTo>
                    <a:lnTo>
                      <a:pt x="571162" y="62815"/>
                    </a:lnTo>
                    <a:cubicBezTo>
                      <a:pt x="572039" y="61188"/>
                      <a:pt x="573292" y="59937"/>
                      <a:pt x="574922" y="58936"/>
                    </a:cubicBezTo>
                    <a:cubicBezTo>
                      <a:pt x="577929" y="57309"/>
                      <a:pt x="581814" y="57309"/>
                      <a:pt x="584822" y="58936"/>
                    </a:cubicBezTo>
                    <a:cubicBezTo>
                      <a:pt x="589584" y="61563"/>
                      <a:pt x="591338" y="67695"/>
                      <a:pt x="588707" y="72575"/>
                    </a:cubicBezTo>
                    <a:lnTo>
                      <a:pt x="522915" y="189820"/>
                    </a:lnTo>
                    <a:cubicBezTo>
                      <a:pt x="521285" y="193073"/>
                      <a:pt x="517902" y="194950"/>
                      <a:pt x="514268" y="194950"/>
                    </a:cubicBezTo>
                    <a:cubicBezTo>
                      <a:pt x="513641" y="194950"/>
                      <a:pt x="512889" y="194950"/>
                      <a:pt x="512263" y="194825"/>
                    </a:cubicBezTo>
                    <a:lnTo>
                      <a:pt x="453739" y="183063"/>
                    </a:lnTo>
                    <a:lnTo>
                      <a:pt x="455869" y="185690"/>
                    </a:lnTo>
                    <a:lnTo>
                      <a:pt x="445593" y="189820"/>
                    </a:lnTo>
                    <a:lnTo>
                      <a:pt x="405617" y="210966"/>
                    </a:lnTo>
                    <a:lnTo>
                      <a:pt x="395717" y="192322"/>
                    </a:lnTo>
                    <a:lnTo>
                      <a:pt x="180295" y="308441"/>
                    </a:lnTo>
                    <a:cubicBezTo>
                      <a:pt x="180295" y="308441"/>
                      <a:pt x="190697" y="290923"/>
                      <a:pt x="167763" y="253260"/>
                    </a:cubicBezTo>
                    <a:cubicBezTo>
                      <a:pt x="144830" y="215596"/>
                      <a:pt x="128288" y="214970"/>
                      <a:pt x="128288" y="214970"/>
                    </a:cubicBezTo>
                    <a:lnTo>
                      <a:pt x="346718" y="99727"/>
                    </a:lnTo>
                    <a:lnTo>
                      <a:pt x="336817" y="80958"/>
                    </a:lnTo>
                    <a:lnTo>
                      <a:pt x="382684" y="56808"/>
                    </a:lnTo>
                    <a:lnTo>
                      <a:pt x="402609" y="6257"/>
                    </a:lnTo>
                    <a:cubicBezTo>
                      <a:pt x="404113" y="2378"/>
                      <a:pt x="407622" y="0"/>
                      <a:pt x="4120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+mn-ea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7439660" y="1764052"/>
              <a:ext cx="2539790" cy="215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26960" y="1542350"/>
              <a:ext cx="235017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Arial" panose="020B0604020202020204"/>
                  <a:cs typeface="+mn-ea"/>
                </a:rPr>
                <a:t>ID3</a:t>
              </a:r>
              <a:r>
                <a:rPr lang="zh-CN" altLang="en-US" sz="2000" b="1" dirty="0">
                  <a:solidFill>
                    <a:schemeClr val="accent1"/>
                  </a:solidFill>
                  <a:latin typeface="Arial" panose="020B0604020202020204"/>
                  <a:cs typeface="+mn-ea"/>
                </a:rPr>
                <a:t>算法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26960" y="1942460"/>
              <a:ext cx="4091940" cy="41735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ea"/>
                </a:rPr>
                <a:t>信息熵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439660" y="3265118"/>
              <a:ext cx="2539790" cy="215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26960" y="3043416"/>
              <a:ext cx="235017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Arial" panose="020B0604020202020204"/>
                  <a:cs typeface="+mn-ea"/>
                </a:rPr>
                <a:t>C4.5</a:t>
              </a:r>
              <a:r>
                <a:rPr lang="zh-CN" altLang="en-US" sz="2000" b="1" dirty="0">
                  <a:solidFill>
                    <a:schemeClr val="accent1"/>
                  </a:solidFill>
                  <a:latin typeface="Arial" panose="020B0604020202020204"/>
                  <a:cs typeface="+mn-ea"/>
                </a:rPr>
                <a:t>算法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426960" y="3443526"/>
              <a:ext cx="4091940" cy="41735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ea"/>
                </a:rPr>
                <a:t>信息增益率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439660" y="4766184"/>
              <a:ext cx="2539790" cy="215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26960" y="4544482"/>
              <a:ext cx="235017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cs typeface="+mn-ea"/>
                </a:rPr>
                <a:t>CART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cs typeface="+mn-ea"/>
                </a:rPr>
                <a:t>算法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26960" y="4944592"/>
              <a:ext cx="4091940" cy="41735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ea"/>
                </a:rPr>
                <a:t>基尼指数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  <p:grpSp>
          <p:nvGrpSpPr>
            <p:cNvPr id="31" name="Group 7"/>
            <p:cNvGrpSpPr/>
            <p:nvPr/>
          </p:nvGrpSpPr>
          <p:grpSpPr>
            <a:xfrm>
              <a:off x="6338108" y="3304656"/>
              <a:ext cx="655086" cy="655086"/>
              <a:chOff x="10010259" y="3170881"/>
              <a:chExt cx="820800" cy="820800"/>
            </a:xfrm>
          </p:grpSpPr>
          <p:sp>
            <p:nvSpPr>
              <p:cNvPr id="32" name="íṥļîḓê"/>
              <p:cNvSpPr/>
              <p:nvPr/>
            </p:nvSpPr>
            <p:spPr>
              <a:xfrm>
                <a:off x="10010259" y="3170881"/>
                <a:ext cx="820800" cy="820800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+mn-ea"/>
                </a:endParaRPr>
              </a:p>
            </p:txBody>
          </p:sp>
          <p:sp>
            <p:nvSpPr>
              <p:cNvPr id="33" name="íṥlíḓê"/>
              <p:cNvSpPr/>
              <p:nvPr/>
            </p:nvSpPr>
            <p:spPr>
              <a:xfrm>
                <a:off x="10060288" y="3221030"/>
                <a:ext cx="720743" cy="720740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+mn-ea"/>
                </a:endParaRPr>
              </a:p>
            </p:txBody>
          </p:sp>
          <p:sp>
            <p:nvSpPr>
              <p:cNvPr id="34" name="ïśļiḑé"/>
              <p:cNvSpPr/>
              <p:nvPr/>
            </p:nvSpPr>
            <p:spPr>
              <a:xfrm>
                <a:off x="10199011" y="3368237"/>
                <a:ext cx="443294" cy="426325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+mn-ea"/>
                </a:endParaRPr>
              </a:p>
            </p:txBody>
          </p:sp>
        </p:grpSp>
        <p:grpSp>
          <p:nvGrpSpPr>
            <p:cNvPr id="35" name="Group 7"/>
            <p:cNvGrpSpPr/>
            <p:nvPr/>
          </p:nvGrpSpPr>
          <p:grpSpPr>
            <a:xfrm>
              <a:off x="6338108" y="4805722"/>
              <a:ext cx="655086" cy="655086"/>
              <a:chOff x="10010259" y="3170881"/>
              <a:chExt cx="820800" cy="820800"/>
            </a:xfrm>
          </p:grpSpPr>
          <p:sp>
            <p:nvSpPr>
              <p:cNvPr id="36" name="íṥļîḓê"/>
              <p:cNvSpPr/>
              <p:nvPr/>
            </p:nvSpPr>
            <p:spPr>
              <a:xfrm>
                <a:off x="10010259" y="3170881"/>
                <a:ext cx="820800" cy="820800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+mn-ea"/>
                </a:endParaRPr>
              </a:p>
            </p:txBody>
          </p:sp>
          <p:sp>
            <p:nvSpPr>
              <p:cNvPr id="37" name="íṥlíḓê"/>
              <p:cNvSpPr/>
              <p:nvPr/>
            </p:nvSpPr>
            <p:spPr>
              <a:xfrm>
                <a:off x="10060288" y="3221030"/>
                <a:ext cx="720743" cy="720740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+mn-ea"/>
                </a:endParaRPr>
              </a:p>
            </p:txBody>
          </p:sp>
          <p:sp>
            <p:nvSpPr>
              <p:cNvPr id="38" name="ïśļiḑé"/>
              <p:cNvSpPr/>
              <p:nvPr/>
            </p:nvSpPr>
            <p:spPr>
              <a:xfrm>
                <a:off x="10199011" y="3392771"/>
                <a:ext cx="443293" cy="377256"/>
              </a:xfrm>
              <a:custGeom>
                <a:avLst/>
                <a:gdLst>
                  <a:gd name="T0" fmla="*/ 233 w 1299"/>
                  <a:gd name="T1" fmla="*/ 5 h 1107"/>
                  <a:gd name="T2" fmla="*/ 0 w 1299"/>
                  <a:gd name="T3" fmla="*/ 122 h 1107"/>
                  <a:gd name="T4" fmla="*/ 0 w 1299"/>
                  <a:gd name="T5" fmla="*/ 168 h 1107"/>
                  <a:gd name="T6" fmla="*/ 233 w 1299"/>
                  <a:gd name="T7" fmla="*/ 962 h 1107"/>
                  <a:gd name="T8" fmla="*/ 0 w 1299"/>
                  <a:gd name="T9" fmla="*/ 168 h 1107"/>
                  <a:gd name="T10" fmla="*/ 116 w 1299"/>
                  <a:gd name="T11" fmla="*/ 888 h 1107"/>
                  <a:gd name="T12" fmla="*/ 116 w 1299"/>
                  <a:gd name="T13" fmla="*/ 742 h 1107"/>
                  <a:gd name="T14" fmla="*/ 0 w 1299"/>
                  <a:gd name="T15" fmla="*/ 1102 h 1107"/>
                  <a:gd name="T16" fmla="*/ 233 w 1299"/>
                  <a:gd name="T17" fmla="*/ 1008 h 1107"/>
                  <a:gd name="T18" fmla="*/ 0 w 1299"/>
                  <a:gd name="T19" fmla="*/ 1102 h 1107"/>
                  <a:gd name="T20" fmla="*/ 280 w 1299"/>
                  <a:gd name="T21" fmla="*/ 1008 h 1107"/>
                  <a:gd name="T22" fmla="*/ 583 w 1299"/>
                  <a:gd name="T23" fmla="*/ 1102 h 1107"/>
                  <a:gd name="T24" fmla="*/ 443 w 1299"/>
                  <a:gd name="T25" fmla="*/ 962 h 1107"/>
                  <a:gd name="T26" fmla="*/ 280 w 1299"/>
                  <a:gd name="T27" fmla="*/ 321 h 1107"/>
                  <a:gd name="T28" fmla="*/ 583 w 1299"/>
                  <a:gd name="T29" fmla="*/ 321 h 1107"/>
                  <a:gd name="T30" fmla="*/ 280 w 1299"/>
                  <a:gd name="T31" fmla="*/ 238 h 1107"/>
                  <a:gd name="T32" fmla="*/ 280 w 1299"/>
                  <a:gd name="T33" fmla="*/ 371 h 1107"/>
                  <a:gd name="T34" fmla="*/ 443 w 1299"/>
                  <a:gd name="T35" fmla="*/ 915 h 1107"/>
                  <a:gd name="T36" fmla="*/ 583 w 1299"/>
                  <a:gd name="T37" fmla="*/ 374 h 1107"/>
                  <a:gd name="T38" fmla="*/ 280 w 1299"/>
                  <a:gd name="T39" fmla="*/ 371 h 1107"/>
                  <a:gd name="T40" fmla="*/ 918 w 1299"/>
                  <a:gd name="T41" fmla="*/ 33 h 1107"/>
                  <a:gd name="T42" fmla="*/ 1102 w 1299"/>
                  <a:gd name="T43" fmla="*/ 114 h 1107"/>
                  <a:gd name="T44" fmla="*/ 1270 w 1299"/>
                  <a:gd name="T45" fmla="*/ 937 h 1107"/>
                  <a:gd name="T46" fmla="*/ 951 w 1299"/>
                  <a:gd name="T47" fmla="*/ 193 h 1107"/>
                  <a:gd name="T48" fmla="*/ 1270 w 1299"/>
                  <a:gd name="T49" fmla="*/ 937 h 1107"/>
                  <a:gd name="T50" fmla="*/ 1145 w 1299"/>
                  <a:gd name="T51" fmla="*/ 738 h 1107"/>
                  <a:gd name="T52" fmla="*/ 1174 w 1299"/>
                  <a:gd name="T53" fmla="*/ 881 h 1107"/>
                  <a:gd name="T54" fmla="*/ 1280 w 1299"/>
                  <a:gd name="T55" fmla="*/ 983 h 1107"/>
                  <a:gd name="T56" fmla="*/ 1139 w 1299"/>
                  <a:gd name="T57" fmla="*/ 1107 h 1107"/>
                  <a:gd name="T58" fmla="*/ 1280 w 1299"/>
                  <a:gd name="T59" fmla="*/ 983 h 1107"/>
                  <a:gd name="T60" fmla="*/ 887 w 1299"/>
                  <a:gd name="T61" fmla="*/ 122 h 1107"/>
                  <a:gd name="T62" fmla="*/ 653 w 1299"/>
                  <a:gd name="T63" fmla="*/ 5 h 1107"/>
                  <a:gd name="T64" fmla="*/ 653 w 1299"/>
                  <a:gd name="T65" fmla="*/ 1102 h 1107"/>
                  <a:gd name="T66" fmla="*/ 887 w 1299"/>
                  <a:gd name="T67" fmla="*/ 1008 h 1107"/>
                  <a:gd name="T68" fmla="*/ 653 w 1299"/>
                  <a:gd name="T69" fmla="*/ 1102 h 1107"/>
                  <a:gd name="T70" fmla="*/ 887 w 1299"/>
                  <a:gd name="T71" fmla="*/ 845 h 1107"/>
                  <a:gd name="T72" fmla="*/ 653 w 1299"/>
                  <a:gd name="T73" fmla="*/ 285 h 1107"/>
                  <a:gd name="T74" fmla="*/ 653 w 1299"/>
                  <a:gd name="T75" fmla="*/ 962 h 1107"/>
                  <a:gd name="T76" fmla="*/ 887 w 1299"/>
                  <a:gd name="T77" fmla="*/ 892 h 1107"/>
                  <a:gd name="T78" fmla="*/ 653 w 1299"/>
                  <a:gd name="T79" fmla="*/ 962 h 1107"/>
                  <a:gd name="T80" fmla="*/ 887 w 1299"/>
                  <a:gd name="T81" fmla="*/ 238 h 1107"/>
                  <a:gd name="T82" fmla="*/ 653 w 1299"/>
                  <a:gd name="T83" fmla="*/ 168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99" h="1107">
                    <a:moveTo>
                      <a:pt x="0" y="5"/>
                    </a:moveTo>
                    <a:lnTo>
                      <a:pt x="233" y="5"/>
                    </a:lnTo>
                    <a:lnTo>
                      <a:pt x="233" y="122"/>
                    </a:lnTo>
                    <a:lnTo>
                      <a:pt x="0" y="122"/>
                    </a:lnTo>
                    <a:lnTo>
                      <a:pt x="0" y="5"/>
                    </a:lnTo>
                    <a:close/>
                    <a:moveTo>
                      <a:pt x="0" y="168"/>
                    </a:moveTo>
                    <a:lnTo>
                      <a:pt x="233" y="168"/>
                    </a:lnTo>
                    <a:lnTo>
                      <a:pt x="233" y="962"/>
                    </a:lnTo>
                    <a:lnTo>
                      <a:pt x="0" y="962"/>
                    </a:lnTo>
                    <a:lnTo>
                      <a:pt x="0" y="168"/>
                    </a:lnTo>
                    <a:close/>
                    <a:moveTo>
                      <a:pt x="43" y="815"/>
                    </a:moveTo>
                    <a:cubicBezTo>
                      <a:pt x="43" y="855"/>
                      <a:pt x="75" y="888"/>
                      <a:pt x="116" y="888"/>
                    </a:cubicBezTo>
                    <a:cubicBezTo>
                      <a:pt x="156" y="888"/>
                      <a:pt x="189" y="855"/>
                      <a:pt x="189" y="815"/>
                    </a:cubicBezTo>
                    <a:cubicBezTo>
                      <a:pt x="189" y="775"/>
                      <a:pt x="156" y="742"/>
                      <a:pt x="116" y="742"/>
                    </a:cubicBezTo>
                    <a:cubicBezTo>
                      <a:pt x="75" y="742"/>
                      <a:pt x="43" y="775"/>
                      <a:pt x="43" y="815"/>
                    </a:cubicBezTo>
                    <a:close/>
                    <a:moveTo>
                      <a:pt x="0" y="1102"/>
                    </a:moveTo>
                    <a:lnTo>
                      <a:pt x="233" y="1102"/>
                    </a:lnTo>
                    <a:lnTo>
                      <a:pt x="233" y="1008"/>
                    </a:lnTo>
                    <a:lnTo>
                      <a:pt x="0" y="1008"/>
                    </a:lnTo>
                    <a:lnTo>
                      <a:pt x="0" y="1102"/>
                    </a:lnTo>
                    <a:close/>
                    <a:moveTo>
                      <a:pt x="280" y="992"/>
                    </a:moveTo>
                    <a:lnTo>
                      <a:pt x="280" y="1008"/>
                    </a:lnTo>
                    <a:lnTo>
                      <a:pt x="280" y="1102"/>
                    </a:lnTo>
                    <a:lnTo>
                      <a:pt x="583" y="1102"/>
                    </a:lnTo>
                    <a:lnTo>
                      <a:pt x="583" y="991"/>
                    </a:lnTo>
                    <a:cubicBezTo>
                      <a:pt x="571" y="983"/>
                      <a:pt x="532" y="962"/>
                      <a:pt x="443" y="962"/>
                    </a:cubicBezTo>
                    <a:cubicBezTo>
                      <a:pt x="359" y="962"/>
                      <a:pt x="305" y="981"/>
                      <a:pt x="280" y="992"/>
                    </a:cubicBezTo>
                    <a:close/>
                    <a:moveTo>
                      <a:pt x="280" y="321"/>
                    </a:moveTo>
                    <a:cubicBezTo>
                      <a:pt x="305" y="332"/>
                      <a:pt x="359" y="351"/>
                      <a:pt x="443" y="351"/>
                    </a:cubicBezTo>
                    <a:cubicBezTo>
                      <a:pt x="532" y="351"/>
                      <a:pt x="570" y="330"/>
                      <a:pt x="583" y="321"/>
                    </a:cubicBezTo>
                    <a:lnTo>
                      <a:pt x="583" y="238"/>
                    </a:lnTo>
                    <a:lnTo>
                      <a:pt x="280" y="238"/>
                    </a:lnTo>
                    <a:lnTo>
                      <a:pt x="280" y="321"/>
                    </a:lnTo>
                    <a:close/>
                    <a:moveTo>
                      <a:pt x="280" y="371"/>
                    </a:moveTo>
                    <a:lnTo>
                      <a:pt x="280" y="941"/>
                    </a:lnTo>
                    <a:cubicBezTo>
                      <a:pt x="314" y="929"/>
                      <a:pt x="368" y="915"/>
                      <a:pt x="443" y="915"/>
                    </a:cubicBezTo>
                    <a:cubicBezTo>
                      <a:pt x="511" y="915"/>
                      <a:pt x="556" y="926"/>
                      <a:pt x="583" y="939"/>
                    </a:cubicBezTo>
                    <a:lnTo>
                      <a:pt x="583" y="374"/>
                    </a:lnTo>
                    <a:cubicBezTo>
                      <a:pt x="556" y="386"/>
                      <a:pt x="511" y="398"/>
                      <a:pt x="443" y="398"/>
                    </a:cubicBezTo>
                    <a:cubicBezTo>
                      <a:pt x="368" y="398"/>
                      <a:pt x="314" y="384"/>
                      <a:pt x="280" y="371"/>
                    </a:cubicBezTo>
                    <a:close/>
                    <a:moveTo>
                      <a:pt x="1078" y="0"/>
                    </a:moveTo>
                    <a:lnTo>
                      <a:pt x="918" y="33"/>
                    </a:lnTo>
                    <a:lnTo>
                      <a:pt x="942" y="147"/>
                    </a:lnTo>
                    <a:lnTo>
                      <a:pt x="1102" y="114"/>
                    </a:lnTo>
                    <a:lnTo>
                      <a:pt x="1078" y="0"/>
                    </a:lnTo>
                    <a:close/>
                    <a:moveTo>
                      <a:pt x="1270" y="937"/>
                    </a:moveTo>
                    <a:lnTo>
                      <a:pt x="1110" y="970"/>
                    </a:lnTo>
                    <a:lnTo>
                      <a:pt x="951" y="193"/>
                    </a:lnTo>
                    <a:lnTo>
                      <a:pt x="1111" y="160"/>
                    </a:lnTo>
                    <a:lnTo>
                      <a:pt x="1270" y="937"/>
                    </a:lnTo>
                    <a:close/>
                    <a:moveTo>
                      <a:pt x="1215" y="798"/>
                    </a:moveTo>
                    <a:cubicBezTo>
                      <a:pt x="1207" y="759"/>
                      <a:pt x="1175" y="732"/>
                      <a:pt x="1145" y="738"/>
                    </a:cubicBezTo>
                    <a:cubicBezTo>
                      <a:pt x="1114" y="745"/>
                      <a:pt x="1095" y="782"/>
                      <a:pt x="1104" y="821"/>
                    </a:cubicBezTo>
                    <a:cubicBezTo>
                      <a:pt x="1112" y="861"/>
                      <a:pt x="1143" y="888"/>
                      <a:pt x="1174" y="881"/>
                    </a:cubicBezTo>
                    <a:cubicBezTo>
                      <a:pt x="1205" y="875"/>
                      <a:pt x="1223" y="838"/>
                      <a:pt x="1215" y="798"/>
                    </a:cubicBezTo>
                    <a:close/>
                    <a:moveTo>
                      <a:pt x="1280" y="983"/>
                    </a:moveTo>
                    <a:lnTo>
                      <a:pt x="1120" y="1015"/>
                    </a:lnTo>
                    <a:lnTo>
                      <a:pt x="1139" y="1107"/>
                    </a:lnTo>
                    <a:lnTo>
                      <a:pt x="1299" y="1074"/>
                    </a:lnTo>
                    <a:lnTo>
                      <a:pt x="1280" y="983"/>
                    </a:lnTo>
                    <a:close/>
                    <a:moveTo>
                      <a:pt x="653" y="122"/>
                    </a:moveTo>
                    <a:lnTo>
                      <a:pt x="887" y="122"/>
                    </a:lnTo>
                    <a:lnTo>
                      <a:pt x="887" y="5"/>
                    </a:lnTo>
                    <a:lnTo>
                      <a:pt x="653" y="5"/>
                    </a:lnTo>
                    <a:lnTo>
                      <a:pt x="653" y="122"/>
                    </a:lnTo>
                    <a:close/>
                    <a:moveTo>
                      <a:pt x="653" y="1102"/>
                    </a:moveTo>
                    <a:lnTo>
                      <a:pt x="887" y="1102"/>
                    </a:lnTo>
                    <a:lnTo>
                      <a:pt x="887" y="1008"/>
                    </a:lnTo>
                    <a:lnTo>
                      <a:pt x="653" y="1008"/>
                    </a:lnTo>
                    <a:lnTo>
                      <a:pt x="653" y="1102"/>
                    </a:lnTo>
                    <a:close/>
                    <a:moveTo>
                      <a:pt x="653" y="845"/>
                    </a:moveTo>
                    <a:lnTo>
                      <a:pt x="887" y="845"/>
                    </a:lnTo>
                    <a:lnTo>
                      <a:pt x="887" y="285"/>
                    </a:lnTo>
                    <a:lnTo>
                      <a:pt x="653" y="285"/>
                    </a:lnTo>
                    <a:lnTo>
                      <a:pt x="653" y="845"/>
                    </a:lnTo>
                    <a:close/>
                    <a:moveTo>
                      <a:pt x="653" y="962"/>
                    </a:moveTo>
                    <a:lnTo>
                      <a:pt x="887" y="962"/>
                    </a:lnTo>
                    <a:lnTo>
                      <a:pt x="887" y="892"/>
                    </a:lnTo>
                    <a:lnTo>
                      <a:pt x="653" y="892"/>
                    </a:lnTo>
                    <a:lnTo>
                      <a:pt x="653" y="962"/>
                    </a:lnTo>
                    <a:close/>
                    <a:moveTo>
                      <a:pt x="653" y="238"/>
                    </a:moveTo>
                    <a:lnTo>
                      <a:pt x="887" y="238"/>
                    </a:lnTo>
                    <a:lnTo>
                      <a:pt x="887" y="168"/>
                    </a:lnTo>
                    <a:lnTo>
                      <a:pt x="653" y="168"/>
                    </a:lnTo>
                    <a:lnTo>
                      <a:pt x="653" y="238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+mn-ea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673100" y="3465291"/>
              <a:ext cx="2539790" cy="249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246357" y="3243471"/>
              <a:ext cx="1587832" cy="4603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cs typeface="+mn-ea"/>
                </a:rPr>
                <a:t>启发函数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3620" y="1708827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信息增益算法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146" y="1826775"/>
          <a:ext cx="429085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170"/>
                <a:gridCol w="858170"/>
                <a:gridCol w="655774"/>
                <a:gridCol w="1060566"/>
                <a:gridCol w="858170"/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有房者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婚姻状况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年收入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拖欠贷款者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633620" y="2085898"/>
                <a:ext cx="6743834" cy="1033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信息熵：表示对数据集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进行分类的不确定性，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为类别的概率分布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20" y="2085898"/>
                <a:ext cx="6743834" cy="1033232"/>
              </a:xfrm>
              <a:prstGeom prst="rect">
                <a:avLst/>
              </a:prstGeom>
              <a:blipFill rotWithShape="1">
                <a:blip r:embed="rId2"/>
                <a:stretch>
                  <a:fillRect l="-2080" t="-7647" r="-1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633620" y="3750504"/>
                <a:ext cx="6743834" cy="106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条件熵：表示在特征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给定的条件下对数据集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进行分类的不确定性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20" y="3750504"/>
                <a:ext cx="6743834" cy="1064522"/>
              </a:xfrm>
              <a:prstGeom prst="rect">
                <a:avLst/>
              </a:prstGeom>
              <a:blipFill rotWithShape="1">
                <a:blip r:embed="rId3"/>
                <a:stretch>
                  <a:fillRect l="-2080" t="-7429" r="-1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633621" y="5455614"/>
                <a:ext cx="6743834" cy="832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信息增益：信息熵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与条件熵之差，表示由于特征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儿时的对数据集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的分类的不确定性减少的程度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21" y="5455614"/>
                <a:ext cx="6743834" cy="832151"/>
              </a:xfrm>
              <a:prstGeom prst="rect">
                <a:avLst/>
              </a:prstGeom>
              <a:blipFill rotWithShape="1">
                <a:blip r:embed="rId4"/>
                <a:stretch>
                  <a:fillRect l="-2080" t="-9559" r="-189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237170" y="3170333"/>
                <a:ext cx="553673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func>
                        <m:func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𝟖𝟖𝟏𝟑</m:t>
                      </m:r>
                      <m:r>
                        <a:rPr lang="en-US" altLang="zh-CN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𝒃𝒊𝒕𝒔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170" y="3170333"/>
                <a:ext cx="5536734" cy="497059"/>
              </a:xfrm>
              <a:prstGeom prst="rect">
                <a:avLst/>
              </a:prstGeom>
              <a:blipFill rotWithShape="1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014832" y="4836110"/>
                <a:ext cx="8177168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zh-CN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有房者</m:t>
                          </m:r>
                        </m:sub>
                      </m:sSub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altLang="zh-CN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d>
                        <m:dPr>
                          <m:ctrl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den>
                              </m:f>
                              <m: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num>
                                    <m:den>
                                      <m:r>
                                        <a:rPr lang="en-US" altLang="zh-CN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𝟕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𝟔𝟖𝟗𝟕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𝒃𝒊𝒕𝒔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832" y="4836110"/>
                <a:ext cx="8177168" cy="5763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772705" y="6350761"/>
                <a:ext cx="6094602" cy="308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有房者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𝟏𝟗𝟏𝟔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𝒃𝒊𝒕𝒔</m:t>
                      </m:r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705" y="6350761"/>
                <a:ext cx="6094602" cy="30886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950574" y="1612601"/>
            <a:ext cx="4290852" cy="46275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引入信息论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977569" y="1992915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294523" y="1119503"/>
            <a:ext cx="4290852" cy="58586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ID3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4294523" y="1740158"/>
            <a:ext cx="4290852" cy="647421"/>
          </a:xfrm>
        </p:spPr>
        <p:txBody>
          <a:bodyPr/>
          <a:lstStyle/>
          <a:p>
            <a:r>
              <a:rPr lang="zh-CN" altLang="zh-CN" sz="1800" b="1" dirty="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计算每个特征的信息熵，将最大信息增益的特征作为根节点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11"/>
          <p:cNvGraphicFramePr>
            <a:graphicFrameLocks noGrp="1"/>
          </p:cNvGraphicFramePr>
          <p:nvPr/>
        </p:nvGraphicFramePr>
        <p:xfrm>
          <a:off x="70786" y="1601768"/>
          <a:ext cx="429085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170"/>
                <a:gridCol w="858170"/>
                <a:gridCol w="655774"/>
                <a:gridCol w="1060566"/>
                <a:gridCol w="858170"/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有房者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婚姻状况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年收入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拖欠贷款者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905849" y="2664397"/>
                <a:ext cx="4373064" cy="1756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婚姻状况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=0.2813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年收入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0.191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（年收入以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77.5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为界限分为两类）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849" y="2664397"/>
                <a:ext cx="4373064" cy="1756186"/>
              </a:xfrm>
              <a:prstGeom prst="rect">
                <a:avLst/>
              </a:prstGeom>
              <a:blipFill rotWithShape="1">
                <a:blip r:embed="rId1"/>
                <a:stretch>
                  <a:fillRect l="-1255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905849" y="5054737"/>
                <a:ext cx="5498780" cy="37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婚姻状况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有房者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年收入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849" y="5054737"/>
                <a:ext cx="5498780" cy="37119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66" y="1412436"/>
            <a:ext cx="3995843" cy="47860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3620" y="1992915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C4.5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C4.5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950574" y="1740158"/>
            <a:ext cx="4290852" cy="647421"/>
          </a:xfrm>
        </p:spPr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引入了增益率，来解决信息增益首选分支较多的特征的问题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522459" y="2725325"/>
                <a:ext cx="7437934" cy="1061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划分信息：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SplitInfo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计算结果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为属性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的固有值，其中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是划分的总数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𝑆𝑝𝑙𝑖𝑡𝐼𝑛𝑓𝑜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59" y="2725325"/>
                <a:ext cx="7437934" cy="1061573"/>
              </a:xfrm>
              <a:prstGeom prst="rect">
                <a:avLst/>
              </a:prstGeom>
              <a:blipFill rotWithShape="1">
                <a:blip r:embed="rId1"/>
                <a:stretch>
                  <a:fillRect l="-1967" t="-7471" r="-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627034" y="4445920"/>
                <a:ext cx="7437934" cy="1130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增益率：信息增益与</a:t>
                </a:r>
                <a:r>
                  <a:rPr lang="zh-CN" alt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划分信息的比值，属性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可能的取值数目越多，划分信息越大</a:t>
                </a:r>
                <a:endPara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𝐺𝑎𝑖𝑛𝑅𝑎𝑡𝑒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𝑆𝑝𝑙𝑖𝑡𝐼𝑛𝑓𝑜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34" y="4445920"/>
                <a:ext cx="7437934" cy="1130759"/>
              </a:xfrm>
              <a:prstGeom prst="rect">
                <a:avLst/>
              </a:prstGeom>
              <a:blipFill rotWithShape="1">
                <a:blip r:embed="rId2"/>
                <a:stretch>
                  <a:fillRect l="-1885" t="-6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591929" y="3878568"/>
                <a:ext cx="4803995" cy="403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𝑺𝒑𝒍𝒊𝒕𝑰𝒏𝒇𝒐</m:t>
                        </m:r>
                      </m:e>
                      <m:sub>
                        <m:r>
                          <a:rPr lang="zh-CN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有房者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)=−</m:t>
                    </m:r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func>
                      <m:func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num>
                          <m:den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num>
                              <m:den>
                                <m:r>
                                  <a:rPr lang="en-US" altLang="zh-CN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𝟖𝟖𝟏𝟑</m:t>
                    </m:r>
                  </m:oMath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29" y="3878568"/>
                <a:ext cx="4803995" cy="403508"/>
              </a:xfrm>
              <a:prstGeom prst="rect">
                <a:avLst/>
              </a:prstGeom>
              <a:blipFill rotWithShape="1"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5" name="表格 11"/>
          <p:cNvGraphicFramePr>
            <a:graphicFrameLocks noGrp="1"/>
          </p:cNvGraphicFramePr>
          <p:nvPr/>
        </p:nvGraphicFramePr>
        <p:xfrm>
          <a:off x="127032" y="2227953"/>
          <a:ext cx="429085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170"/>
                <a:gridCol w="858170"/>
                <a:gridCol w="655774"/>
                <a:gridCol w="1060566"/>
                <a:gridCol w="858170"/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有房者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婚姻状况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年收入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拖欠贷款者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661877" y="5832129"/>
                <a:ext cx="3159097" cy="403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𝑮𝒂𝒊𝒏𝑹𝒂𝒕𝒆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有房者</m:t>
                    </m:r>
                    <m:r>
                      <a:rPr lang="en-US" altLang="zh-CN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𝟏𝟗𝟏𝟔</m:t>
                        </m:r>
                      </m:num>
                      <m:den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𝟖𝟖𝟏𝟑</m:t>
                        </m:r>
                      </m:den>
                    </m:f>
                  </m:oMath>
                </a14:m>
                <a:r>
                  <a:rPr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0.2174</a:t>
                </a:r>
                <a:endParaRPr lang="zh-CN" alt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877" y="5832129"/>
                <a:ext cx="3159097" cy="403572"/>
              </a:xfrm>
              <a:prstGeom prst="rect">
                <a:avLst/>
              </a:prstGeom>
              <a:blipFill rotWithShape="1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3620" y="1992915"/>
            <a:ext cx="2924761" cy="17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C4.5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C4.5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950574" y="1740158"/>
            <a:ext cx="4290852" cy="647421"/>
          </a:xfrm>
        </p:spPr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引入了增益率，来解决信息增益首选分支较多的特征的问题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1"/>
          <p:cNvGraphicFramePr>
            <a:graphicFrameLocks noGrp="1"/>
          </p:cNvGraphicFramePr>
          <p:nvPr/>
        </p:nvGraphicFramePr>
        <p:xfrm>
          <a:off x="127032" y="2227953"/>
          <a:ext cx="429085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170"/>
                <a:gridCol w="858170"/>
                <a:gridCol w="655774"/>
                <a:gridCol w="1060566"/>
                <a:gridCol w="858170"/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ID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有房者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婚姻状况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年收入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dirty="0"/>
                        <a:t>拖欠贷款者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60K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离异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220K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85K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已婚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75K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单身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dirty="0"/>
                        <a:t>90K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/>
                        <a:t>是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915246" y="2615527"/>
                <a:ext cx="6208474" cy="2587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𝐺𝑎𝑖𝑛𝑅𝑎𝑡𝑒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婚姻状况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=0.1848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对于连续特征，先排序，取两个特征的中点进行划分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年收入以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77.5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为界限分为两类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𝐺𝑎𝑖𝑛𝑅𝑎𝑡𝑒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年收入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0.2174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246" y="2615527"/>
                <a:ext cx="6208474" cy="2587183"/>
              </a:xfrm>
              <a:prstGeom prst="rect">
                <a:avLst/>
              </a:prstGeom>
              <a:blipFill rotWithShape="1">
                <a:blip r:embed="rId1"/>
                <a:stretch>
                  <a:fillRect l="-785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824108" y="5533610"/>
                <a:ext cx="6694792" cy="37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𝐺𝑎𝑖𝑛𝑅𝑎𝑡𝑒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有房者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年收入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婚姻状况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108" y="5533610"/>
                <a:ext cx="6694792" cy="37119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980" y="1262520"/>
            <a:ext cx="4074158" cy="49693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371f33de-572a-4df1-a3e0-ab33b19a1719}"/>
</p:tagLst>
</file>

<file path=ppt/tags/tag2.xml><?xml version="1.0" encoding="utf-8"?>
<p:tagLst xmlns:p="http://schemas.openxmlformats.org/presentationml/2006/main">
  <p:tag name="KSO_WM_UNIT_TABLE_BEAUTIFY" val="smartTable{b4881ec0-7103-43a4-b619-d8c409581fad}"/>
</p:tagLst>
</file>

<file path=ppt/tags/tag3.xml><?xml version="1.0" encoding="utf-8"?>
<p:tagLst xmlns:p="http://schemas.openxmlformats.org/presentationml/2006/main">
  <p:tag name="KSO_WM_UNIT_TABLE_BEAUTIFY" val="smartTable{9f4923cb-50e4-425b-9060-9b32f3bdcff1}"/>
</p:tagLst>
</file>

<file path=ppt/tags/tag4.xml><?xml version="1.0" encoding="utf-8"?>
<p:tagLst xmlns:p="http://schemas.openxmlformats.org/presentationml/2006/main">
  <p:tag name="KSO_WM_UNIT_TABLE_BEAUTIFY" val="smartTable{d02f752c-3d38-46b2-8bbe-5cad61655c2f}"/>
</p:tagLst>
</file>

<file path=ppt/tags/tag5.xml><?xml version="1.0" encoding="utf-8"?>
<p:tagLst xmlns:p="http://schemas.openxmlformats.org/presentationml/2006/main">
  <p:tag name="KSO_WM_UNIT_TABLE_BEAUTIFY" val="smartTable{384df780-2f4b-4ed5-9377-e4ec7e2f9587}"/>
</p:tagLst>
</file>

<file path=ppt/tags/tag6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ysClr val="windowText" lastClr="000000"/>
      </a:dk1>
      <a:lt1>
        <a:sysClr val="window" lastClr="FFFFFF"/>
      </a:lt1>
      <a:dk2>
        <a:srgbClr val="44546A"/>
      </a:dk2>
      <a:lt2>
        <a:srgbClr val="E3E1DD"/>
      </a:lt2>
      <a:accent1>
        <a:srgbClr val="445437"/>
      </a:accent1>
      <a:accent2>
        <a:srgbClr val="FFCC00"/>
      </a:accent2>
      <a:accent3>
        <a:srgbClr val="2872A1"/>
      </a:accent3>
      <a:accent4>
        <a:srgbClr val="FCB322"/>
      </a:accent4>
      <a:accent5>
        <a:srgbClr val="EA6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htvr4vc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3415</Words>
  <Application>WPS 演示</Application>
  <PresentationFormat>宽屏</PresentationFormat>
  <Paragraphs>1263</Paragraphs>
  <Slides>29</Slides>
  <Notes>22</Notes>
  <HiddenSlides>5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宋体</vt:lpstr>
      <vt:lpstr>Wingdings</vt:lpstr>
      <vt:lpstr>Arial</vt:lpstr>
      <vt:lpstr>微软雅黑</vt:lpstr>
      <vt:lpstr>Calibri</vt:lpstr>
      <vt:lpstr>等线</vt:lpstr>
      <vt:lpstr>Segoe UI</vt:lpstr>
      <vt:lpstr>Segoe UI Light</vt:lpstr>
      <vt:lpstr>Times New Roman</vt:lpstr>
      <vt:lpstr>Arial Unicode MS</vt:lpstr>
      <vt:lpstr>Wingdings</vt:lpstr>
      <vt:lpstr>Century Gothic</vt:lpstr>
      <vt:lpstr>Office 主题​​</vt:lpstr>
      <vt:lpstr>2_OfficePLUS</vt:lpstr>
      <vt:lpstr>1_OfficePLUS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李林昊</dc:creator>
  <cp:keywords>51PPT模板网</cp:keywords>
  <cp:lastModifiedBy>林泓宇</cp:lastModifiedBy>
  <cp:revision>178</cp:revision>
  <dcterms:created xsi:type="dcterms:W3CDTF">2019-03-11T14:11:00Z</dcterms:created>
  <dcterms:modified xsi:type="dcterms:W3CDTF">2020-11-30T14:16:35Z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2019-04-12T02:41:52.0160681Z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69373f4c-3b11-4ae9-a932-ee563e5098c6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2052-11.1.0.9914</vt:lpwstr>
  </property>
</Properties>
</file>