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1" r:id="rId5"/>
    <p:sldId id="257" r:id="rId6"/>
    <p:sldId id="263" r:id="rId7"/>
    <p:sldId id="264" r:id="rId8"/>
    <p:sldId id="279" r:id="rId9"/>
    <p:sldId id="276" r:id="rId10"/>
    <p:sldId id="259" r:id="rId11"/>
    <p:sldId id="266" r:id="rId12"/>
    <p:sldId id="267" r:id="rId13"/>
    <p:sldId id="280" r:id="rId14"/>
    <p:sldId id="268" r:id="rId15"/>
    <p:sldId id="269" r:id="rId16"/>
    <p:sldId id="270" r:id="rId17"/>
    <p:sldId id="281" r:id="rId18"/>
    <p:sldId id="282" r:id="rId19"/>
    <p:sldId id="271" r:id="rId20"/>
    <p:sldId id="272" r:id="rId21"/>
    <p:sldId id="273"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0153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40113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10991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70156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27963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125295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49910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73388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47531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76685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BFADC0-0546-4E87-A10F-7E79F32D46C1}" type="datetimeFigureOut">
              <a:rPr lang="zh-CN" altLang="en-US" smtClean="0"/>
              <a:t>2017/9/30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2729845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FADC0-0546-4E87-A10F-7E79F32D46C1}" type="datetimeFigureOut">
              <a:rPr lang="zh-CN" altLang="en-US" smtClean="0"/>
              <a:t>2017/9/30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EDCFB-E2F8-4CCF-9FDE-0752DEB6D2BD}" type="slidenum">
              <a:rPr lang="zh-CN" altLang="en-US" smtClean="0"/>
              <a:t>‹#›</a:t>
            </a:fld>
            <a:endParaRPr lang="zh-CN" altLang="en-US"/>
          </a:p>
        </p:txBody>
      </p:sp>
    </p:spTree>
    <p:extLst>
      <p:ext uri="{BB962C8B-B14F-4D97-AF65-F5344CB8AC3E}">
        <p14:creationId xmlns:p14="http://schemas.microsoft.com/office/powerpoint/2010/main" val="320110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单元测试初步学习</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dirty="0" smtClean="0"/>
              <a:t>主讲人：</a:t>
            </a:r>
            <a:r>
              <a:rPr lang="en-US" altLang="zh-CN" dirty="0" err="1" smtClean="0"/>
              <a:t>lin</a:t>
            </a:r>
            <a:endParaRPr lang="zh-CN" altLang="en-US" dirty="0"/>
          </a:p>
        </p:txBody>
      </p:sp>
    </p:spTree>
    <p:extLst>
      <p:ext uri="{BB962C8B-B14F-4D97-AF65-F5344CB8AC3E}">
        <p14:creationId xmlns:p14="http://schemas.microsoft.com/office/powerpoint/2010/main" val="3375634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t>
            </a:r>
            <a:r>
              <a:rPr lang="en-US" altLang="zh-CN" dirty="0"/>
              <a:t>ock</a:t>
            </a:r>
            <a:endParaRPr lang="zh-CN" altLang="en-US" dirty="0"/>
          </a:p>
        </p:txBody>
      </p:sp>
      <p:sp>
        <p:nvSpPr>
          <p:cNvPr id="3" name="内容占位符 2"/>
          <p:cNvSpPr>
            <a:spLocks noGrp="1"/>
          </p:cNvSpPr>
          <p:nvPr>
            <p:ph idx="1"/>
          </p:nvPr>
        </p:nvSpPr>
        <p:spPr/>
        <p:txBody>
          <a:bodyPr/>
          <a:lstStyle/>
          <a:p>
            <a:r>
              <a:rPr lang="en-US" altLang="zh-CN" dirty="0" smtClean="0"/>
              <a:t>Mock</a:t>
            </a:r>
            <a:r>
              <a:rPr lang="zh-CN" altLang="en-US" dirty="0" smtClean="0"/>
              <a:t>有两种一种是没有真实的逻辑的，一种是有真实逻辑的。</a:t>
            </a:r>
            <a:endParaRPr lang="en-US" altLang="zh-CN" dirty="0"/>
          </a:p>
          <a:p>
            <a:r>
              <a:rPr lang="en-US" altLang="zh-CN" dirty="0" smtClean="0"/>
              <a:t>Mock</a:t>
            </a:r>
            <a:r>
              <a:rPr lang="zh-CN" altLang="en-US" dirty="0" smtClean="0"/>
              <a:t>延伸出另一个内容：有返回值的函数，没有返回值的函数</a:t>
            </a:r>
            <a:endParaRPr lang="en-US" altLang="zh-CN" dirty="0" smtClean="0"/>
          </a:p>
          <a:p>
            <a:r>
              <a:rPr lang="en-US" altLang="zh-CN" dirty="0" smtClean="0"/>
              <a:t>Verify</a:t>
            </a:r>
            <a:r>
              <a:rPr lang="zh-CN" altLang="en-US" dirty="0" smtClean="0"/>
              <a:t>的作用就是针对没有返回值的函数。在使用前必须调用某个函数才行。</a:t>
            </a:r>
            <a:endParaRPr lang="en-US" altLang="zh-CN" dirty="0" smtClean="0"/>
          </a:p>
          <a:p>
            <a:r>
              <a:rPr lang="en-US" altLang="zh-CN" dirty="0"/>
              <a:t>when</a:t>
            </a:r>
            <a:r>
              <a:rPr lang="zh-CN" altLang="en-US" dirty="0"/>
              <a:t>（）</a:t>
            </a:r>
            <a:r>
              <a:rPr lang="en-US" altLang="zh-CN" dirty="0"/>
              <a:t>.</a:t>
            </a:r>
            <a:r>
              <a:rPr lang="en-US" altLang="zh-CN" dirty="0" err="1"/>
              <a:t>thenReturn</a:t>
            </a:r>
            <a:r>
              <a:rPr lang="zh-CN" altLang="en-US" dirty="0" smtClean="0"/>
              <a:t>（）的方法是某个函数返回固定的值。</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378209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Mock</a:t>
            </a:r>
            <a:r>
              <a:rPr lang="zh-CN" altLang="en-US" dirty="0" smtClean="0"/>
              <a:t>中的</a:t>
            </a:r>
            <a:r>
              <a:rPr lang="en-US" altLang="zh-CN" dirty="0" smtClean="0"/>
              <a:t>do</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a:t>1. </a:t>
            </a:r>
            <a:r>
              <a:rPr lang="en-US" altLang="zh-CN" dirty="0" err="1" smtClean="0"/>
              <a:t>doThrow</a:t>
            </a:r>
            <a:r>
              <a:rPr lang="zh-CN" altLang="en-US" dirty="0" smtClean="0"/>
              <a:t>（</a:t>
            </a:r>
            <a:r>
              <a:rPr lang="en-US" altLang="zh-CN" dirty="0" smtClean="0"/>
              <a:t>new Exception</a:t>
            </a:r>
            <a:r>
              <a:rPr lang="en-US" altLang="zh-CN" dirty="0"/>
              <a:t>()).when</a:t>
            </a:r>
            <a:r>
              <a:rPr lang="zh-CN" altLang="en-US" dirty="0"/>
              <a:t>（</a:t>
            </a:r>
            <a:r>
              <a:rPr lang="en-US" altLang="zh-CN" dirty="0"/>
              <a:t>mock</a:t>
            </a:r>
            <a:r>
              <a:rPr lang="zh-CN" altLang="en-US" dirty="0"/>
              <a:t>对象）</a:t>
            </a:r>
            <a:r>
              <a:rPr lang="en-US" altLang="zh-CN" dirty="0" smtClean="0"/>
              <a:t>.</a:t>
            </a:r>
            <a:r>
              <a:rPr lang="zh-CN" altLang="en-US" dirty="0" smtClean="0"/>
              <a:t>测试方法名（）</a:t>
            </a:r>
            <a:endParaRPr lang="en-US" altLang="zh-CN" dirty="0" smtClean="0"/>
          </a:p>
          <a:p>
            <a:r>
              <a:rPr lang="en-US" altLang="zh-CN" dirty="0"/>
              <a:t>2. </a:t>
            </a:r>
            <a:r>
              <a:rPr lang="en-US" altLang="zh-CN" dirty="0" err="1"/>
              <a:t>doNothing</a:t>
            </a:r>
            <a:r>
              <a:rPr lang="zh-CN" altLang="en-US" dirty="0" smtClean="0"/>
              <a:t>（）在任何操作前加入表明这个方法不做任何操作</a:t>
            </a:r>
            <a:endParaRPr lang="en-US" altLang="zh-CN" dirty="0" smtClean="0"/>
          </a:p>
          <a:p>
            <a:r>
              <a:rPr lang="en-US" altLang="zh-CN" dirty="0"/>
              <a:t>3. </a:t>
            </a:r>
            <a:r>
              <a:rPr lang="en-US" altLang="zh-CN" dirty="0" err="1" smtClean="0"/>
              <a:t>doCallRealMethod</a:t>
            </a:r>
            <a:r>
              <a:rPr lang="zh-CN" altLang="en-US" dirty="0" smtClean="0"/>
              <a:t>（）进行真实的函数操作</a:t>
            </a:r>
            <a:endParaRPr lang="en-US" altLang="zh-CN" dirty="0" smtClean="0"/>
          </a:p>
          <a:p>
            <a:endParaRPr lang="en-US" altLang="zh-CN" dirty="0"/>
          </a:p>
          <a:p>
            <a:r>
              <a:rPr lang="zh-CN" altLang="en-US" dirty="0" smtClean="0"/>
              <a:t>所有的</a:t>
            </a:r>
            <a:r>
              <a:rPr lang="en-US" altLang="zh-CN" dirty="0" smtClean="0"/>
              <a:t>do</a:t>
            </a:r>
            <a:r>
              <a:rPr lang="zh-CN" altLang="en-US" dirty="0" smtClean="0"/>
              <a:t>操作要配合</a:t>
            </a:r>
            <a:r>
              <a:rPr lang="en-US" altLang="zh-CN" dirty="0" smtClean="0"/>
              <a:t>@Spy</a:t>
            </a:r>
            <a:r>
              <a:rPr lang="zh-CN" altLang="en-US" dirty="0" smtClean="0"/>
              <a:t>来进行测试</a:t>
            </a:r>
            <a:endParaRPr lang="en-US" altLang="zh-CN" dirty="0" smtClean="0"/>
          </a:p>
          <a:p>
            <a:endParaRPr lang="en-US" altLang="zh-CN" dirty="0" smtClean="0"/>
          </a:p>
        </p:txBody>
      </p:sp>
    </p:spTree>
    <p:extLst>
      <p:ext uri="{BB962C8B-B14F-4D97-AF65-F5344CB8AC3E}">
        <p14:creationId xmlns:p14="http://schemas.microsoft.com/office/powerpoint/2010/main" val="409459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verifyNoMoreInteractions</a:t>
            </a:r>
            <a:r>
              <a:rPr lang="zh-CN" altLang="en-US" dirty="0" smtClean="0"/>
              <a:t>（）和</a:t>
            </a:r>
            <a:r>
              <a:rPr lang="en-US" altLang="zh-CN" dirty="0" err="1"/>
              <a:t>verifyZeroInteractions</a:t>
            </a:r>
            <a:endParaRPr lang="zh-CN" altLang="en-US" dirty="0"/>
          </a:p>
        </p:txBody>
      </p:sp>
      <p:sp>
        <p:nvSpPr>
          <p:cNvPr id="3" name="内容占位符 2"/>
          <p:cNvSpPr>
            <a:spLocks noGrp="1"/>
          </p:cNvSpPr>
          <p:nvPr>
            <p:ph idx="1"/>
          </p:nvPr>
        </p:nvSpPr>
        <p:spPr/>
        <p:txBody>
          <a:bodyPr/>
          <a:lstStyle/>
          <a:p>
            <a:r>
              <a:rPr lang="en-US" altLang="zh-CN" dirty="0" err="1" smtClean="0"/>
              <a:t>verifyNoMoreInteractions</a:t>
            </a:r>
            <a:r>
              <a:rPr lang="en-US" altLang="zh-CN" dirty="0" smtClean="0"/>
              <a:t>(</a:t>
            </a:r>
            <a:r>
              <a:rPr lang="zh-CN" altLang="en-US" dirty="0" smtClean="0"/>
              <a:t>对象</a:t>
            </a:r>
            <a:r>
              <a:rPr lang="en-US" altLang="zh-CN" dirty="0" smtClean="0"/>
              <a:t>)</a:t>
            </a:r>
            <a:r>
              <a:rPr lang="zh-CN" altLang="en-US" dirty="0" smtClean="0"/>
              <a:t>，验证这个函数中是否有调用却就没有验证的方法。</a:t>
            </a:r>
            <a:endParaRPr lang="en-US" altLang="zh-CN" dirty="0" smtClean="0"/>
          </a:p>
          <a:p>
            <a:r>
              <a:rPr lang="zh-CN" altLang="en-US" dirty="0" smtClean="0"/>
              <a:t>这个很适合新增函数的验证。</a:t>
            </a:r>
            <a:endParaRPr lang="en-US" altLang="zh-CN" dirty="0" smtClean="0"/>
          </a:p>
          <a:p>
            <a:r>
              <a:rPr lang="en-US" altLang="zh-CN" dirty="0" err="1" smtClean="0"/>
              <a:t>verifyNoMoreInteractions</a:t>
            </a:r>
            <a:r>
              <a:rPr lang="zh-CN" altLang="en-US" dirty="0" smtClean="0"/>
              <a:t>（对象），这个方法与上述方法正好相反，验证是否有函数的调用。</a:t>
            </a:r>
            <a:endParaRPr lang="en-US" altLang="zh-CN" dirty="0" smtClean="0"/>
          </a:p>
          <a:p>
            <a:endParaRPr lang="zh-CN" altLang="en-US" dirty="0"/>
          </a:p>
        </p:txBody>
      </p:sp>
    </p:spTree>
    <p:extLst>
      <p:ext uri="{BB962C8B-B14F-4D97-AF65-F5344CB8AC3E}">
        <p14:creationId xmlns:p14="http://schemas.microsoft.com/office/powerpoint/2010/main" val="396558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总结下常用注解</a:t>
            </a:r>
            <a:r>
              <a:rPr lang="en-US" altLang="zh-CN" dirty="0" smtClean="0"/>
              <a:t>——Mock</a:t>
            </a:r>
            <a:endParaRPr lang="zh-CN" altLang="en-US" dirty="0"/>
          </a:p>
        </p:txBody>
      </p:sp>
      <p:sp>
        <p:nvSpPr>
          <p:cNvPr id="3" name="内容占位符 2"/>
          <p:cNvSpPr>
            <a:spLocks noGrp="1"/>
          </p:cNvSpPr>
          <p:nvPr>
            <p:ph idx="1"/>
          </p:nvPr>
        </p:nvSpPr>
        <p:spPr/>
        <p:txBody>
          <a:bodyPr/>
          <a:lstStyle/>
          <a:p>
            <a:r>
              <a:rPr lang="en-US" altLang="zh-CN" dirty="0" smtClean="0"/>
              <a:t>@Mock</a:t>
            </a:r>
            <a:r>
              <a:rPr lang="zh-CN" altLang="en-US" dirty="0" smtClean="0"/>
              <a:t>：注解可以作用在对象，类，接口等内容上，被注释的对象调用函数返回都是</a:t>
            </a:r>
            <a:r>
              <a:rPr lang="en-US" altLang="zh-CN" dirty="0" smtClean="0"/>
              <a:t>null</a:t>
            </a:r>
            <a:r>
              <a:rPr lang="zh-CN" altLang="en-US" dirty="0" smtClean="0"/>
              <a:t>，不会调用真实的方法里面内容。</a:t>
            </a:r>
            <a:endParaRPr lang="en-US" altLang="zh-CN" dirty="0" smtClean="0"/>
          </a:p>
          <a:p>
            <a:r>
              <a:rPr lang="en-US" altLang="zh-CN" dirty="0" smtClean="0"/>
              <a:t>@Spy</a:t>
            </a:r>
            <a:r>
              <a:rPr lang="zh-CN" altLang="en-US" dirty="0" smtClean="0"/>
              <a:t>：可以作用在对象，类等内容，所被注解的内容必须要有实际运行。可以调用真实的方法。</a:t>
            </a:r>
            <a:endParaRPr lang="en-US" altLang="zh-CN" dirty="0" smtClean="0"/>
          </a:p>
          <a:p>
            <a:r>
              <a:rPr lang="en-US" altLang="zh-CN" dirty="0"/>
              <a:t> @</a:t>
            </a:r>
            <a:r>
              <a:rPr lang="en-US" altLang="zh-CN" dirty="0" err="1" smtClean="0"/>
              <a:t>InjectMocks</a:t>
            </a:r>
            <a:r>
              <a:rPr lang="en-US" altLang="zh-CN" dirty="0" smtClean="0"/>
              <a:t>:</a:t>
            </a:r>
            <a:r>
              <a:rPr lang="zh-CN" altLang="en-US" dirty="0" smtClean="0"/>
              <a:t>补充注解：当使用这个的时候，会将被</a:t>
            </a:r>
            <a:r>
              <a:rPr lang="en-US" altLang="zh-CN" dirty="0" smtClean="0"/>
              <a:t>@Mock</a:t>
            </a:r>
            <a:r>
              <a:rPr lang="zh-CN" altLang="en-US" dirty="0" smtClean="0"/>
              <a:t>注解的对象注入到本注解对象中。（框架中使用）</a:t>
            </a:r>
            <a:endParaRPr lang="en-US" altLang="zh-CN" dirty="0" smtClean="0"/>
          </a:p>
        </p:txBody>
      </p:sp>
    </p:spTree>
    <p:extLst>
      <p:ext uri="{BB962C8B-B14F-4D97-AF65-F5344CB8AC3E}">
        <p14:creationId xmlns:p14="http://schemas.microsoft.com/office/powerpoint/2010/main" val="55999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Webmockserver</a:t>
            </a:r>
            <a:r>
              <a:rPr lang="zh-CN" altLang="en-US" dirty="0" smtClean="0"/>
              <a:t>的使用</a:t>
            </a:r>
            <a:endParaRPr lang="zh-CN" altLang="en-US" dirty="0"/>
          </a:p>
        </p:txBody>
      </p:sp>
      <p:sp>
        <p:nvSpPr>
          <p:cNvPr id="3" name="内容占位符 2"/>
          <p:cNvSpPr>
            <a:spLocks noGrp="1"/>
          </p:cNvSpPr>
          <p:nvPr>
            <p:ph idx="1"/>
          </p:nvPr>
        </p:nvSpPr>
        <p:spPr/>
        <p:txBody>
          <a:bodyPr/>
          <a:lstStyle/>
          <a:p>
            <a:r>
              <a:rPr lang="zh-CN" altLang="en-US" dirty="0" smtClean="0"/>
              <a:t>网络请求应该不依赖于后台是否开启或者网络连接状况是否正常。</a:t>
            </a:r>
            <a:endParaRPr lang="en-US" altLang="zh-CN" dirty="0" smtClean="0"/>
          </a:p>
          <a:p>
            <a:r>
              <a:rPr lang="zh-CN" altLang="en-US" dirty="0" smtClean="0"/>
              <a:t>有人会问不用连接后台怎么测试网络请求呢？</a:t>
            </a:r>
            <a:endParaRPr lang="en-US" altLang="zh-CN" dirty="0" smtClean="0"/>
          </a:p>
          <a:p>
            <a:r>
              <a:rPr lang="zh-CN" altLang="en-US" dirty="0" smtClean="0"/>
              <a:t>现在就是癌症治愈者</a:t>
            </a:r>
            <a:r>
              <a:rPr lang="en-US" altLang="zh-CN" dirty="0" smtClean="0"/>
              <a:t>——</a:t>
            </a:r>
            <a:r>
              <a:rPr lang="en-US" altLang="zh-CN" dirty="0" err="1" smtClean="0"/>
              <a:t>webmockserver</a:t>
            </a:r>
            <a:r>
              <a:rPr lang="zh-CN" altLang="en-US" dirty="0" smtClean="0"/>
              <a:t>的使用。</a:t>
            </a:r>
            <a:endParaRPr lang="en-US" altLang="zh-CN" dirty="0" smtClean="0"/>
          </a:p>
          <a:p>
            <a:r>
              <a:rPr lang="zh-CN" altLang="en-US" dirty="0" smtClean="0"/>
              <a:t>这个不会依赖于后台，更像于建立了一个小型</a:t>
            </a:r>
            <a:r>
              <a:rPr lang="en-US" altLang="zh-CN" dirty="0" smtClean="0"/>
              <a:t>server</a:t>
            </a:r>
            <a:r>
              <a:rPr lang="zh-CN" altLang="en-US" dirty="0" smtClean="0"/>
              <a:t>的存在。</a:t>
            </a:r>
            <a:endParaRPr lang="en-US" altLang="zh-CN" dirty="0" smtClean="0"/>
          </a:p>
          <a:p>
            <a:r>
              <a:rPr lang="zh-CN" altLang="en-US" dirty="0" smtClean="0"/>
              <a:t>但是后台能做的事情，现在也也可以做（当然查询数据库的行为是做不到的）</a:t>
            </a:r>
            <a:endParaRPr lang="en-US" altLang="zh-CN" dirty="0" smtClean="0"/>
          </a:p>
          <a:p>
            <a:r>
              <a:rPr lang="zh-CN" altLang="en-US" dirty="0" smtClean="0"/>
              <a:t>详情请看</a:t>
            </a:r>
            <a:r>
              <a:rPr lang="en-US" altLang="zh-CN" dirty="0" err="1" smtClean="0"/>
              <a:t>RetrofitTest</a:t>
            </a:r>
            <a:r>
              <a:rPr lang="zh-CN" altLang="en-US" dirty="0" smtClean="0"/>
              <a:t>类</a:t>
            </a:r>
            <a:endParaRPr lang="en-US" altLang="zh-CN" dirty="0" smtClean="0"/>
          </a:p>
          <a:p>
            <a:endParaRPr lang="zh-CN" altLang="en-US" dirty="0"/>
          </a:p>
        </p:txBody>
      </p:sp>
    </p:spTree>
    <p:extLst>
      <p:ext uri="{BB962C8B-B14F-4D97-AF65-F5344CB8AC3E}">
        <p14:creationId xmlns:p14="http://schemas.microsoft.com/office/powerpoint/2010/main" val="2025516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配合项目架构就更简单了</a:t>
            </a:r>
            <a:endParaRPr lang="zh-CN" altLang="en-US" dirty="0"/>
          </a:p>
        </p:txBody>
      </p:sp>
      <p:sp>
        <p:nvSpPr>
          <p:cNvPr id="3" name="内容占位符 2"/>
          <p:cNvSpPr>
            <a:spLocks noGrp="1"/>
          </p:cNvSpPr>
          <p:nvPr>
            <p:ph idx="1"/>
          </p:nvPr>
        </p:nvSpPr>
        <p:spPr/>
        <p:txBody>
          <a:bodyPr/>
          <a:lstStyle/>
          <a:p>
            <a:r>
              <a:rPr lang="zh-CN" altLang="en-US" dirty="0" smtClean="0"/>
              <a:t>当然建议：所有的逻辑的操作应该在</a:t>
            </a:r>
            <a:r>
              <a:rPr lang="en-US" altLang="zh-CN" dirty="0" smtClean="0"/>
              <a:t>Presenter</a:t>
            </a:r>
            <a:r>
              <a:rPr lang="zh-CN" altLang="en-US" dirty="0" smtClean="0"/>
              <a:t>，那么你测试的时候只需要测试一个类就行了。</a:t>
            </a:r>
            <a:endParaRPr lang="en-US" altLang="zh-CN" dirty="0" smtClean="0"/>
          </a:p>
          <a:p>
            <a:r>
              <a:rPr lang="zh-CN" altLang="en-US" dirty="0" smtClean="0"/>
              <a:t>进行判断操作以及逻辑的操作。</a:t>
            </a:r>
            <a:endParaRPr lang="en-US" altLang="zh-CN" dirty="0" smtClean="0"/>
          </a:p>
          <a:p>
            <a:endParaRPr lang="en-US" altLang="zh-CN" dirty="0"/>
          </a:p>
          <a:p>
            <a:r>
              <a:rPr lang="zh-CN" altLang="en-US" dirty="0" smtClean="0"/>
              <a:t>当然有些逻辑需要其实你是做不到的，但是你可以忽略这部分的操作，比如</a:t>
            </a:r>
            <a:r>
              <a:rPr lang="en-US" altLang="zh-CN" dirty="0" smtClean="0"/>
              <a:t>android</a:t>
            </a:r>
            <a:r>
              <a:rPr lang="zh-CN" altLang="en-US" dirty="0" smtClean="0"/>
              <a:t>已经写好的工具类（</a:t>
            </a:r>
            <a:r>
              <a:rPr lang="en-US" altLang="zh-CN" dirty="0" err="1"/>
              <a:t>TextUtils</a:t>
            </a:r>
            <a:r>
              <a:rPr lang="zh-CN" altLang="en-US" dirty="0" smtClean="0"/>
              <a:t>），那么你可以在</a:t>
            </a:r>
            <a:r>
              <a:rPr lang="en-US" altLang="zh-CN" dirty="0" err="1" smtClean="0"/>
              <a:t>gradle</a:t>
            </a:r>
            <a:r>
              <a:rPr lang="zh-CN" altLang="en-US" dirty="0" smtClean="0"/>
              <a:t>加入一部分内容进行修改。</a:t>
            </a:r>
            <a:endParaRPr lang="en-US" altLang="zh-CN" dirty="0" smtClean="0"/>
          </a:p>
          <a:p>
            <a:r>
              <a:rPr lang="zh-CN" altLang="en-US" dirty="0" smtClean="0"/>
              <a:t>详情请看</a:t>
            </a:r>
            <a:r>
              <a:rPr lang="en-US" altLang="zh-CN" dirty="0" err="1" smtClean="0"/>
              <a:t>modle</a:t>
            </a:r>
            <a:r>
              <a:rPr lang="zh-CN" altLang="en-US" dirty="0" smtClean="0"/>
              <a:t>下</a:t>
            </a:r>
            <a:r>
              <a:rPr lang="en-US" altLang="zh-CN" dirty="0" err="1" smtClean="0"/>
              <a:t>build.gradle</a:t>
            </a:r>
            <a:r>
              <a:rPr lang="zh-CN" altLang="en-US" dirty="0" smtClean="0"/>
              <a:t>文件中的内容</a:t>
            </a:r>
            <a:endParaRPr lang="zh-CN" altLang="en-US" dirty="0"/>
          </a:p>
        </p:txBody>
      </p:sp>
    </p:spTree>
    <p:extLst>
      <p:ext uri="{BB962C8B-B14F-4D97-AF65-F5344CB8AC3E}">
        <p14:creationId xmlns:p14="http://schemas.microsoft.com/office/powerpoint/2010/main" val="100681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和</a:t>
            </a:r>
            <a:r>
              <a:rPr lang="en-US" altLang="zh-CN" dirty="0" smtClean="0"/>
              <a:t>Android</a:t>
            </a:r>
            <a:r>
              <a:rPr lang="zh-CN" altLang="en-US" dirty="0" smtClean="0"/>
              <a:t>有紧密联系的测试</a:t>
            </a:r>
            <a:endParaRPr lang="zh-CN" altLang="en-US" dirty="0"/>
          </a:p>
        </p:txBody>
      </p:sp>
      <p:sp>
        <p:nvSpPr>
          <p:cNvPr id="3" name="内容占位符 2"/>
          <p:cNvSpPr>
            <a:spLocks noGrp="1"/>
          </p:cNvSpPr>
          <p:nvPr>
            <p:ph idx="1"/>
          </p:nvPr>
        </p:nvSpPr>
        <p:spPr/>
        <p:txBody>
          <a:bodyPr/>
          <a:lstStyle/>
          <a:p>
            <a:r>
              <a:rPr lang="zh-CN" altLang="en-US" dirty="0" smtClean="0"/>
              <a:t>上述的测试都是在</a:t>
            </a:r>
            <a:r>
              <a:rPr lang="en-US" altLang="zh-CN" dirty="0" smtClean="0"/>
              <a:t>JVM</a:t>
            </a:r>
            <a:r>
              <a:rPr lang="zh-CN" altLang="en-US" dirty="0" smtClean="0"/>
              <a:t>上的测试</a:t>
            </a:r>
            <a:endParaRPr lang="en-US" altLang="zh-CN" dirty="0" smtClean="0"/>
          </a:p>
          <a:p>
            <a:r>
              <a:rPr lang="zh-CN" altLang="en-US" dirty="0" smtClean="0"/>
              <a:t>比如</a:t>
            </a:r>
            <a:r>
              <a:rPr lang="en-US" altLang="zh-CN" dirty="0" err="1"/>
              <a:t>SharedPreferences</a:t>
            </a:r>
            <a:r>
              <a:rPr lang="zh-CN" altLang="en-US" dirty="0" smtClean="0"/>
              <a:t>等内容，也可以测试</a:t>
            </a:r>
            <a:r>
              <a:rPr lang="en-US" altLang="zh-CN" dirty="0" smtClean="0"/>
              <a:t>server</a:t>
            </a:r>
          </a:p>
          <a:p>
            <a:r>
              <a:rPr lang="zh-CN" altLang="en-US" dirty="0" smtClean="0"/>
              <a:t>两种测试方法</a:t>
            </a:r>
            <a:endParaRPr lang="en-US" altLang="zh-CN" dirty="0" smtClean="0"/>
          </a:p>
          <a:p>
            <a:r>
              <a:rPr lang="en-US" altLang="zh-CN" dirty="0" smtClean="0"/>
              <a:t>1.</a:t>
            </a:r>
            <a:r>
              <a:rPr lang="zh-CN" altLang="en-US" dirty="0" smtClean="0"/>
              <a:t>跑在设备上，真机或者模拟器</a:t>
            </a:r>
            <a:endParaRPr lang="en-US" altLang="zh-CN" dirty="0" smtClean="0"/>
          </a:p>
          <a:p>
            <a:r>
              <a:rPr lang="en-US" altLang="zh-CN" dirty="0" smtClean="0"/>
              <a:t>2.</a:t>
            </a:r>
            <a:r>
              <a:rPr lang="zh-CN" altLang="en-US" dirty="0" smtClean="0"/>
              <a:t>跑在</a:t>
            </a:r>
            <a:r>
              <a:rPr lang="en-US" altLang="zh-CN" dirty="0" err="1" smtClean="0"/>
              <a:t>jvm</a:t>
            </a:r>
            <a:r>
              <a:rPr lang="zh-CN" altLang="en-US" dirty="0" smtClean="0"/>
              <a:t>上</a:t>
            </a:r>
            <a:endParaRPr lang="en-US" altLang="zh-CN" dirty="0" smtClean="0"/>
          </a:p>
          <a:p>
            <a:endParaRPr lang="zh-CN" altLang="en-US" dirty="0"/>
          </a:p>
        </p:txBody>
      </p:sp>
    </p:spTree>
    <p:extLst>
      <p:ext uri="{BB962C8B-B14F-4D97-AF65-F5344CB8AC3E}">
        <p14:creationId xmlns:p14="http://schemas.microsoft.com/office/powerpoint/2010/main" val="356396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两种各有好处对比</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首先是一个框架和</a:t>
            </a:r>
            <a:r>
              <a:rPr lang="en-US" altLang="zh-CN" dirty="0" err="1" smtClean="0"/>
              <a:t>AndroidTest</a:t>
            </a:r>
            <a:r>
              <a:rPr lang="zh-CN" altLang="en-US" dirty="0" smtClean="0"/>
              <a:t>部分内容的对比</a:t>
            </a:r>
            <a:endParaRPr lang="en-US" altLang="zh-CN" dirty="0"/>
          </a:p>
          <a:p>
            <a:r>
              <a:rPr lang="en-US" altLang="zh-CN" dirty="0" err="1" smtClean="0"/>
              <a:t>Robolectric</a:t>
            </a:r>
            <a:r>
              <a:rPr lang="zh-CN" altLang="en-US" dirty="0" smtClean="0"/>
              <a:t>是一个框架，运行在虚拟机上可以运行</a:t>
            </a:r>
            <a:r>
              <a:rPr lang="en-US" altLang="zh-CN" dirty="0" smtClean="0"/>
              <a:t>Android</a:t>
            </a:r>
            <a:r>
              <a:rPr lang="zh-CN" altLang="en-US" dirty="0" smtClean="0"/>
              <a:t>部分测试的框架</a:t>
            </a:r>
            <a:endParaRPr lang="en-US" altLang="zh-CN" dirty="0" smtClean="0"/>
          </a:p>
          <a:p>
            <a:r>
              <a:rPr lang="en-US" altLang="zh-CN" dirty="0" err="1" smtClean="0"/>
              <a:t>AndroidTest</a:t>
            </a:r>
            <a:r>
              <a:rPr lang="zh-CN" altLang="en-US" dirty="0" smtClean="0"/>
              <a:t>是一个框架集合其中包括</a:t>
            </a:r>
            <a:r>
              <a:rPr lang="en-US" altLang="zh-CN" dirty="0" smtClean="0"/>
              <a:t>Espresso</a:t>
            </a:r>
            <a:r>
              <a:rPr lang="zh-CN" altLang="en-US" dirty="0" smtClean="0"/>
              <a:t>和</a:t>
            </a:r>
            <a:r>
              <a:rPr lang="en-US" altLang="zh-CN" dirty="0" err="1" smtClean="0"/>
              <a:t>AndroidJUnit</a:t>
            </a:r>
            <a:r>
              <a:rPr lang="zh-CN" altLang="en-US" dirty="0" smtClean="0"/>
              <a:t>等内容。</a:t>
            </a:r>
            <a:endParaRPr lang="en-US" altLang="zh-CN" dirty="0" smtClean="0"/>
          </a:p>
          <a:p>
            <a:r>
              <a:rPr lang="en-US" altLang="zh-CN" dirty="0"/>
              <a:t>2. </a:t>
            </a:r>
            <a:r>
              <a:rPr lang="en-US" altLang="zh-CN" dirty="0" err="1" smtClean="0"/>
              <a:t>Robolectric</a:t>
            </a:r>
            <a:r>
              <a:rPr lang="zh-CN" altLang="en-US" dirty="0" smtClean="0"/>
              <a:t>的实践</a:t>
            </a:r>
            <a:endParaRPr lang="en-US" altLang="zh-CN" dirty="0" smtClean="0"/>
          </a:p>
          <a:p>
            <a:r>
              <a:rPr lang="en-US" altLang="zh-CN" dirty="0"/>
              <a:t>3. </a:t>
            </a:r>
            <a:r>
              <a:rPr lang="en-US" altLang="zh-CN" dirty="0" err="1" smtClean="0"/>
              <a:t>AndroidJUnit</a:t>
            </a:r>
            <a:r>
              <a:rPr lang="zh-CN" altLang="en-US" dirty="0" smtClean="0"/>
              <a:t>的实践</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43239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对比效果总结：</a:t>
            </a:r>
            <a:endParaRPr lang="zh-CN" altLang="en-US" dirty="0"/>
          </a:p>
        </p:txBody>
      </p:sp>
      <p:sp>
        <p:nvSpPr>
          <p:cNvPr id="3" name="内容占位符 2"/>
          <p:cNvSpPr>
            <a:spLocks noGrp="1"/>
          </p:cNvSpPr>
          <p:nvPr>
            <p:ph idx="1"/>
          </p:nvPr>
        </p:nvSpPr>
        <p:spPr>
          <a:xfrm>
            <a:off x="838200" y="1468316"/>
            <a:ext cx="10515600" cy="5152292"/>
          </a:xfrm>
        </p:spPr>
        <p:txBody>
          <a:bodyPr>
            <a:normAutofit fontScale="92500" lnSpcReduction="10000"/>
          </a:bodyPr>
          <a:lstStyle/>
          <a:p>
            <a:r>
              <a:rPr lang="en-US" altLang="zh-CN" dirty="0" smtClean="0"/>
              <a:t>1.</a:t>
            </a:r>
            <a:r>
              <a:rPr lang="zh-CN" altLang="en-US" dirty="0" smtClean="0"/>
              <a:t>两者虽然都运行成功，但是相当于一个运行在测试环境中，一个运行在实际环境中，会有细小的差异</a:t>
            </a:r>
            <a:endParaRPr lang="en-US" altLang="zh-CN" dirty="0" smtClean="0"/>
          </a:p>
          <a:p>
            <a:r>
              <a:rPr lang="en-US" altLang="zh-CN" dirty="0"/>
              <a:t>2. </a:t>
            </a:r>
            <a:r>
              <a:rPr lang="en-US" altLang="zh-CN" dirty="0" err="1" smtClean="0"/>
              <a:t>Robolectric</a:t>
            </a:r>
            <a:r>
              <a:rPr lang="zh-CN" altLang="en-US" dirty="0" smtClean="0"/>
              <a:t>的优缺点：</a:t>
            </a:r>
            <a:endParaRPr lang="en-US" altLang="zh-CN" dirty="0" smtClean="0"/>
          </a:p>
          <a:p>
            <a:pPr lvl="1"/>
            <a:r>
              <a:rPr lang="zh-CN" altLang="en-US" dirty="0" smtClean="0"/>
              <a:t>优点：运行非常快，而且不需要手机或者模拟器，但是第一次运行需要下载部分依赖库内容</a:t>
            </a:r>
            <a:endParaRPr lang="en-US" altLang="zh-CN" dirty="0" smtClean="0"/>
          </a:p>
          <a:p>
            <a:pPr lvl="1"/>
            <a:r>
              <a:rPr lang="zh-CN" altLang="en-US" dirty="0" smtClean="0"/>
              <a:t>缺点：是否真的有意义？测试可能存在差异，</a:t>
            </a:r>
            <a:endParaRPr lang="en-US" altLang="zh-CN" dirty="0" smtClean="0"/>
          </a:p>
          <a:p>
            <a:pPr lvl="2"/>
            <a:r>
              <a:rPr lang="zh-CN" altLang="en-US" dirty="0" smtClean="0"/>
              <a:t>示例</a:t>
            </a:r>
            <a:r>
              <a:rPr lang="en-US" altLang="zh-CN" dirty="0" smtClean="0"/>
              <a:t>1</a:t>
            </a:r>
            <a:r>
              <a:rPr lang="zh-CN" altLang="en-US" dirty="0" smtClean="0"/>
              <a:t>：</a:t>
            </a:r>
            <a:r>
              <a:rPr lang="en-US" altLang="zh-CN" dirty="0" smtClean="0"/>
              <a:t>Activity</a:t>
            </a:r>
            <a:r>
              <a:rPr lang="zh-CN" altLang="en-US" dirty="0" smtClean="0"/>
              <a:t>的跳转，本框架只能测试跳转</a:t>
            </a:r>
            <a:r>
              <a:rPr lang="en-US" altLang="zh-CN" dirty="0" smtClean="0"/>
              <a:t>Activity</a:t>
            </a:r>
            <a:r>
              <a:rPr lang="zh-CN" altLang="en-US" dirty="0" smtClean="0"/>
              <a:t>是否相同，但是在</a:t>
            </a:r>
            <a:r>
              <a:rPr lang="en-US" altLang="zh-CN" dirty="0" err="1" smtClean="0"/>
              <a:t>mainfest</a:t>
            </a:r>
            <a:r>
              <a:rPr lang="zh-CN" altLang="en-US" dirty="0" smtClean="0"/>
              <a:t>文件中不进行注册，在实际环境中还是</a:t>
            </a:r>
            <a:r>
              <a:rPr lang="en-US" altLang="zh-CN" dirty="0" smtClean="0"/>
              <a:t>crash</a:t>
            </a:r>
          </a:p>
          <a:p>
            <a:pPr lvl="2"/>
            <a:r>
              <a:rPr lang="zh-CN" altLang="en-US" dirty="0" smtClean="0"/>
              <a:t>示例</a:t>
            </a:r>
            <a:r>
              <a:rPr lang="en-US" altLang="zh-CN" dirty="0" smtClean="0"/>
              <a:t>2</a:t>
            </a:r>
            <a:r>
              <a:rPr lang="zh-CN" altLang="en-US" dirty="0" smtClean="0"/>
              <a:t>：获取手机版本号，获取当前手机传感器的一些信息</a:t>
            </a:r>
            <a:r>
              <a:rPr lang="en-US" altLang="zh-CN" dirty="0" smtClean="0"/>
              <a:t>,</a:t>
            </a:r>
            <a:r>
              <a:rPr lang="zh-CN" altLang="en-US" dirty="0" smtClean="0"/>
              <a:t>本框架都无法做到，获取手机版本信息还是错误的，而且设置</a:t>
            </a:r>
            <a:r>
              <a:rPr lang="en-US" altLang="zh-CN" dirty="0" smtClean="0"/>
              <a:t>SDK</a:t>
            </a:r>
            <a:r>
              <a:rPr lang="zh-CN" altLang="en-US" dirty="0" smtClean="0"/>
              <a:t>的时候需要下载内容，但是如果</a:t>
            </a:r>
            <a:r>
              <a:rPr lang="en-US" altLang="zh-CN" dirty="0" smtClean="0"/>
              <a:t>mock</a:t>
            </a:r>
            <a:r>
              <a:rPr lang="zh-CN" altLang="en-US" dirty="0" smtClean="0"/>
              <a:t>一些传感器的情况可以使用。</a:t>
            </a:r>
            <a:endParaRPr lang="en-US" altLang="zh-CN" dirty="0" smtClean="0"/>
          </a:p>
          <a:p>
            <a:pPr lvl="2"/>
            <a:r>
              <a:rPr lang="zh-CN" altLang="en-US" dirty="0" smtClean="0"/>
              <a:t>示例</a:t>
            </a:r>
            <a:r>
              <a:rPr lang="en-US" altLang="zh-CN" dirty="0" smtClean="0"/>
              <a:t>3</a:t>
            </a:r>
            <a:r>
              <a:rPr lang="zh-CN" altLang="en-US" dirty="0" smtClean="0"/>
              <a:t>：现在仅支持到</a:t>
            </a:r>
            <a:r>
              <a:rPr lang="en-US" altLang="zh-CN" dirty="0" smtClean="0"/>
              <a:t>SDK 23</a:t>
            </a:r>
            <a:r>
              <a:rPr lang="zh-CN" altLang="en-US" dirty="0" smtClean="0"/>
              <a:t>，所以更新会比较慢，有些最新版内容无法及时更新</a:t>
            </a:r>
            <a:endParaRPr lang="en-US" altLang="zh-CN" dirty="0" smtClean="0"/>
          </a:p>
          <a:p>
            <a:r>
              <a:rPr lang="zh-CN" altLang="en-US" dirty="0" smtClean="0"/>
              <a:t>本框架适合用处：验证资源文件中的内容，比如</a:t>
            </a:r>
            <a:r>
              <a:rPr lang="en-US" altLang="zh-CN" dirty="0" smtClean="0"/>
              <a:t>String</a:t>
            </a:r>
            <a:r>
              <a:rPr lang="zh-CN" altLang="en-US" dirty="0" smtClean="0"/>
              <a:t>内容，</a:t>
            </a:r>
            <a:r>
              <a:rPr lang="en-US" altLang="zh-CN" dirty="0" err="1" smtClean="0"/>
              <a:t>sharedPreferences</a:t>
            </a:r>
            <a:r>
              <a:rPr lang="zh-CN" altLang="en-US" dirty="0" smtClean="0"/>
              <a:t>等，其余的验证要慎重考虑本框架</a:t>
            </a:r>
            <a:endParaRPr lang="en-US" altLang="zh-CN" dirty="0" smtClean="0"/>
          </a:p>
          <a:p>
            <a:r>
              <a:rPr lang="zh-CN" altLang="en-US" dirty="0" smtClean="0"/>
              <a:t>鸡肋：比如测试</a:t>
            </a:r>
            <a:r>
              <a:rPr lang="en-US" altLang="zh-CN" dirty="0" smtClean="0"/>
              <a:t>Activity</a:t>
            </a:r>
            <a:r>
              <a:rPr lang="zh-CN" altLang="en-US" dirty="0" smtClean="0"/>
              <a:t>的生命周期，单个生命周期测试没什么用</a:t>
            </a:r>
            <a:endParaRPr lang="en-US" altLang="zh-CN" dirty="0" smtClean="0"/>
          </a:p>
        </p:txBody>
      </p:sp>
    </p:spTree>
    <p:extLst>
      <p:ext uri="{BB962C8B-B14F-4D97-AF65-F5344CB8AC3E}">
        <p14:creationId xmlns:p14="http://schemas.microsoft.com/office/powerpoint/2010/main" val="362850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应该写几个单元测试？</a:t>
            </a:r>
            <a:endParaRPr lang="en-US" altLang="zh-CN" dirty="0" smtClean="0"/>
          </a:p>
          <a:p>
            <a:r>
              <a:rPr lang="zh-CN" altLang="en-US" dirty="0" smtClean="0"/>
              <a:t>设想情景：登录功能，在用户名和密码中设置要求，用户名长度，邮箱地址，密码长度，包含特殊字符等内容</a:t>
            </a:r>
            <a:endParaRPr lang="en-US" altLang="zh-CN" dirty="0" smtClean="0"/>
          </a:p>
          <a:p>
            <a:r>
              <a:rPr lang="zh-CN" altLang="en-US" dirty="0" smtClean="0"/>
              <a:t>建议：项目紧张的情况下，一个正例，一个到三个反例（反例应该根据验证的要求来进行思考），不紧张的时候当然是越多越好</a:t>
            </a:r>
            <a:endParaRPr lang="en-US" altLang="zh-CN" dirty="0" smtClean="0"/>
          </a:p>
          <a:p>
            <a:r>
              <a:rPr lang="en-US" altLang="zh-CN" dirty="0" smtClean="0"/>
              <a:t>2.</a:t>
            </a:r>
            <a:r>
              <a:rPr lang="zh-CN" altLang="en-US" dirty="0" smtClean="0"/>
              <a:t>单元测试应该写在一个测试函数里面还是多个测试函数里面</a:t>
            </a:r>
            <a:endParaRPr lang="en-US" altLang="zh-CN" dirty="0" smtClean="0"/>
          </a:p>
          <a:p>
            <a:pPr lvl="1"/>
            <a:r>
              <a:rPr lang="zh-CN" altLang="en-US" dirty="0" smtClean="0"/>
              <a:t>因为</a:t>
            </a:r>
            <a:r>
              <a:rPr lang="en-US" altLang="zh-CN" dirty="0" smtClean="0"/>
              <a:t>assert</a:t>
            </a:r>
            <a:r>
              <a:rPr lang="zh-CN" altLang="en-US" smtClean="0"/>
              <a:t>函数验证出错的情况下，就不会向下执行了。</a:t>
            </a:r>
            <a:endParaRPr lang="en-US" altLang="zh-CN" dirty="0" smtClean="0"/>
          </a:p>
          <a:p>
            <a:r>
              <a:rPr lang="en-US" altLang="zh-CN" dirty="0" smtClean="0"/>
              <a:t>3.</a:t>
            </a:r>
            <a:r>
              <a:rPr lang="zh-CN" altLang="en-US" dirty="0" smtClean="0"/>
              <a:t>单元测试怎么写的更优雅？</a:t>
            </a:r>
            <a:endParaRPr lang="en-US" altLang="zh-CN" dirty="0" smtClean="0"/>
          </a:p>
          <a:p>
            <a:r>
              <a:rPr lang="en-US" altLang="zh-CN" dirty="0" smtClean="0"/>
              <a:t>4.</a:t>
            </a:r>
            <a:r>
              <a:rPr lang="zh-CN" altLang="en-US" dirty="0" smtClean="0"/>
              <a:t>单元测试中遇到的坑（请与我和</a:t>
            </a:r>
            <a:r>
              <a:rPr lang="zh-CN" altLang="en-US" dirty="0"/>
              <a:t>振</a:t>
            </a:r>
            <a:r>
              <a:rPr lang="zh-CN" altLang="en-US" dirty="0" smtClean="0"/>
              <a:t>宇联系解决。）</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1144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什么是单元测试</a:t>
            </a:r>
            <a:endParaRPr lang="zh-CN" altLang="en-US" dirty="0"/>
          </a:p>
        </p:txBody>
      </p:sp>
      <p:sp>
        <p:nvSpPr>
          <p:cNvPr id="3" name="内容占位符 2"/>
          <p:cNvSpPr>
            <a:spLocks noGrp="1"/>
          </p:cNvSpPr>
          <p:nvPr>
            <p:ph idx="1"/>
          </p:nvPr>
        </p:nvSpPr>
        <p:spPr>
          <a:xfrm>
            <a:off x="838200" y="1825625"/>
            <a:ext cx="10515600" cy="4679678"/>
          </a:xfrm>
        </p:spPr>
        <p:txBody>
          <a:bodyPr>
            <a:normAutofit/>
          </a:bodyPr>
          <a:lstStyle/>
          <a:p>
            <a:r>
              <a:rPr lang="zh-CN" altLang="en-US" dirty="0" smtClean="0"/>
              <a:t>单元测试的好处</a:t>
            </a:r>
            <a:endParaRPr lang="en-US" altLang="zh-CN" dirty="0" smtClean="0"/>
          </a:p>
          <a:p>
            <a:pPr lvl="1"/>
            <a:r>
              <a:rPr lang="en-US" altLang="zh-CN" dirty="0" smtClean="0"/>
              <a:t>1.</a:t>
            </a:r>
            <a:r>
              <a:rPr lang="zh-CN" altLang="en-US" dirty="0" smtClean="0"/>
              <a:t>单元测试可以预防一部分的</a:t>
            </a:r>
            <a:r>
              <a:rPr lang="en-US" altLang="zh-CN" dirty="0" smtClean="0"/>
              <a:t>bug</a:t>
            </a:r>
            <a:r>
              <a:rPr lang="zh-CN" altLang="en-US" dirty="0" smtClean="0"/>
              <a:t>产生</a:t>
            </a:r>
            <a:endParaRPr lang="en-US" altLang="zh-CN" dirty="0" smtClean="0"/>
          </a:p>
          <a:p>
            <a:pPr lvl="1"/>
            <a:r>
              <a:rPr lang="en-US" altLang="zh-CN" dirty="0" smtClean="0"/>
              <a:t>2.</a:t>
            </a:r>
            <a:r>
              <a:rPr lang="zh-CN" altLang="en-US" dirty="0" smtClean="0"/>
              <a:t>单元测试可以增强自己的代码可读性</a:t>
            </a:r>
            <a:endParaRPr lang="en-US" altLang="zh-CN" dirty="0" smtClean="0"/>
          </a:p>
          <a:p>
            <a:pPr lvl="1"/>
            <a:r>
              <a:rPr lang="en-US" altLang="zh-CN" dirty="0" smtClean="0"/>
              <a:t>3.</a:t>
            </a:r>
            <a:r>
              <a:rPr lang="zh-CN" altLang="en-US" dirty="0" smtClean="0"/>
              <a:t>单元测试可以提高代码的可复用性</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1429535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扩展与思考</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思考所有逻辑都写在</a:t>
            </a:r>
            <a:r>
              <a:rPr lang="en-US" altLang="zh-CN" dirty="0" smtClean="0"/>
              <a:t>Presenter</a:t>
            </a:r>
            <a:r>
              <a:rPr lang="zh-CN" altLang="en-US" dirty="0" smtClean="0"/>
              <a:t>是否可以实现，仅仅测试一个类。</a:t>
            </a:r>
            <a:endParaRPr lang="en-US" altLang="zh-CN" dirty="0" smtClean="0"/>
          </a:p>
          <a:p>
            <a:r>
              <a:rPr lang="en-US" altLang="zh-CN" dirty="0" smtClean="0"/>
              <a:t>2.</a:t>
            </a:r>
            <a:r>
              <a:rPr lang="zh-CN" altLang="en-US" dirty="0" smtClean="0"/>
              <a:t>由单元测试思考代码的书写</a:t>
            </a:r>
            <a:endParaRPr lang="en-US" altLang="zh-CN" dirty="0" smtClean="0"/>
          </a:p>
          <a:p>
            <a:r>
              <a:rPr lang="zh-CN" altLang="en-US" dirty="0" smtClean="0"/>
              <a:t>（</a:t>
            </a:r>
            <a:r>
              <a:rPr lang="en-US" altLang="zh-CN" dirty="0" smtClean="0"/>
              <a:t>1</a:t>
            </a:r>
            <a:r>
              <a:rPr lang="zh-CN" altLang="en-US" dirty="0" smtClean="0"/>
              <a:t>）思考效率或逻辑</a:t>
            </a:r>
            <a:endParaRPr lang="en-US" altLang="zh-CN" dirty="0" smtClean="0"/>
          </a:p>
          <a:p>
            <a:pPr lvl="1"/>
            <a:r>
              <a:rPr lang="zh-CN" altLang="en-US" dirty="0" smtClean="0"/>
              <a:t>明明一个方法可以搞定的内容，有没有必要重复写多遍，浪费时间还没用，甚至会导致逻辑很复杂。深思熟虑书写的代码，和不经过思考的代码是否区别出来</a:t>
            </a:r>
            <a:endParaRPr lang="en-US" altLang="zh-CN" dirty="0" smtClean="0"/>
          </a:p>
          <a:p>
            <a:r>
              <a:rPr lang="zh-CN" altLang="en-US" dirty="0" smtClean="0"/>
              <a:t>（</a:t>
            </a:r>
            <a:r>
              <a:rPr lang="en-US" altLang="zh-CN" dirty="0" smtClean="0"/>
              <a:t>2</a:t>
            </a:r>
            <a:r>
              <a:rPr lang="zh-CN" altLang="en-US" dirty="0" smtClean="0"/>
              <a:t>）思考细节的处理</a:t>
            </a:r>
            <a:endParaRPr lang="en-US" altLang="zh-CN" dirty="0" smtClean="0"/>
          </a:p>
          <a:p>
            <a:pPr lvl="1"/>
            <a:r>
              <a:rPr lang="zh-CN" altLang="en-US" dirty="0" smtClean="0"/>
              <a:t>完善的冗错机制，可以保证代码的细节处理更加合理，保证代码的正确性。细致到某个单元中处理错误更能保证代码</a:t>
            </a:r>
            <a:endParaRPr lang="en-US" altLang="zh-CN" dirty="0" smtClean="0"/>
          </a:p>
          <a:p>
            <a:pPr lvl="1"/>
            <a:endParaRPr lang="en-US" altLang="zh-CN" dirty="0" smtClean="0"/>
          </a:p>
        </p:txBody>
      </p:sp>
    </p:spTree>
    <p:extLst>
      <p:ext uri="{BB962C8B-B14F-4D97-AF65-F5344CB8AC3E}">
        <p14:creationId xmlns:p14="http://schemas.microsoft.com/office/powerpoint/2010/main" val="280584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）思考代码的可阅读</a:t>
            </a:r>
            <a:r>
              <a:rPr lang="zh-CN" altLang="en-US" dirty="0" smtClean="0"/>
              <a:t>性</a:t>
            </a:r>
            <a:endParaRPr lang="en-US" altLang="zh-CN" dirty="0" smtClean="0"/>
          </a:p>
          <a:p>
            <a:pPr lvl="1"/>
            <a:r>
              <a:rPr lang="zh-CN" altLang="en-US" dirty="0" smtClean="0"/>
              <a:t>阅读代码需要花费的时间是书写代码时间的最少十倍。可以将一个很复杂的逻辑变为一个个的函数，也可以在函数上加入注释，说明函数的应用，参数等内容（暂时不考虑命名规范），如果保证代码阅读性或者代码更容易阅读就可以为后来的</a:t>
            </a:r>
            <a:r>
              <a:rPr lang="en-US" altLang="zh-CN" dirty="0" smtClean="0"/>
              <a:t>review</a:t>
            </a:r>
            <a:r>
              <a:rPr lang="zh-CN" altLang="en-US" dirty="0" smtClean="0"/>
              <a:t>以及项目交接更快变更。</a:t>
            </a:r>
            <a:endParaRPr lang="en-US" altLang="zh-CN" dirty="0" smtClean="0"/>
          </a:p>
          <a:p>
            <a:pPr lvl="1"/>
            <a:r>
              <a:rPr lang="zh-CN" altLang="en-US" dirty="0" smtClean="0"/>
              <a:t>如果</a:t>
            </a:r>
            <a:r>
              <a:rPr lang="en-US" altLang="zh-CN" dirty="0" smtClean="0"/>
              <a:t>review</a:t>
            </a:r>
            <a:r>
              <a:rPr lang="zh-CN" altLang="en-US" dirty="0" smtClean="0"/>
              <a:t>别人的代码花费的时间很长，耽误自己的工作，那么你想</a:t>
            </a:r>
            <a:r>
              <a:rPr lang="en-US" altLang="zh-CN" dirty="0" smtClean="0"/>
              <a:t>review</a:t>
            </a:r>
            <a:r>
              <a:rPr lang="zh-CN" altLang="en-US" dirty="0" smtClean="0"/>
              <a:t>吗？</a:t>
            </a:r>
            <a:r>
              <a:rPr lang="en-US" altLang="zh-CN" dirty="0" smtClean="0"/>
              <a:t>Review</a:t>
            </a:r>
            <a:r>
              <a:rPr lang="zh-CN" altLang="en-US" dirty="0" smtClean="0"/>
              <a:t>的时候认真吗？</a:t>
            </a:r>
            <a:endParaRPr lang="en-US" altLang="zh-CN" dirty="0"/>
          </a:p>
          <a:p>
            <a:endParaRPr lang="zh-CN" altLang="en-US" dirty="0"/>
          </a:p>
        </p:txBody>
      </p:sp>
    </p:spTree>
    <p:extLst>
      <p:ext uri="{BB962C8B-B14F-4D97-AF65-F5344CB8AC3E}">
        <p14:creationId xmlns:p14="http://schemas.microsoft.com/office/powerpoint/2010/main" val="257657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en-US" altLang="zh-CN" dirty="0" smtClean="0"/>
              <a:t>——</a:t>
            </a:r>
            <a:r>
              <a:rPr lang="zh-CN" altLang="en-US" dirty="0" smtClean="0"/>
              <a:t>阿里</a:t>
            </a:r>
            <a:r>
              <a:rPr lang="en-US" altLang="zh-CN" dirty="0" smtClean="0"/>
              <a:t>JAVA</a:t>
            </a:r>
            <a:r>
              <a:rPr lang="zh-CN" altLang="en-US" dirty="0" smtClean="0"/>
              <a:t>开发手册终极版</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a:t>
            </a:r>
            <a:r>
              <a:rPr lang="zh-CN" altLang="en-US" dirty="0"/>
              <a:t>单元测试应该是全自动执行的，并且非交互式的。测试框架通常是定期执行的，</a:t>
            </a:r>
            <a:r>
              <a:rPr lang="zh-CN" altLang="en-US" dirty="0" smtClean="0"/>
              <a:t>执行过程</a:t>
            </a:r>
            <a:r>
              <a:rPr lang="zh-CN" altLang="en-US" dirty="0"/>
              <a:t>必须完全自动化才有意义。输出结果需要人工检查的测试不是一个好的单元测试。</a:t>
            </a:r>
            <a:r>
              <a:rPr lang="zh-CN" altLang="en-US" dirty="0" smtClean="0"/>
              <a:t>单元测试</a:t>
            </a:r>
            <a:r>
              <a:rPr lang="zh-CN" altLang="en-US" dirty="0"/>
              <a:t>中不准使用 </a:t>
            </a:r>
            <a:r>
              <a:rPr lang="en-US" altLang="zh-CN" dirty="0" err="1"/>
              <a:t>System.out</a:t>
            </a:r>
            <a:r>
              <a:rPr lang="en-US" altLang="zh-CN" dirty="0"/>
              <a:t> </a:t>
            </a:r>
            <a:r>
              <a:rPr lang="zh-CN" altLang="en-US" dirty="0"/>
              <a:t>来进行人肉验证，必须使用 </a:t>
            </a:r>
            <a:r>
              <a:rPr lang="en-US" altLang="zh-CN" dirty="0"/>
              <a:t>assert </a:t>
            </a:r>
            <a:r>
              <a:rPr lang="zh-CN" altLang="en-US" dirty="0"/>
              <a:t>来</a:t>
            </a:r>
            <a:r>
              <a:rPr lang="zh-CN" altLang="en-US" dirty="0" smtClean="0"/>
              <a:t>验证</a:t>
            </a:r>
            <a:endParaRPr lang="en-US" altLang="zh-CN" dirty="0" smtClean="0"/>
          </a:p>
          <a:p>
            <a:r>
              <a:rPr lang="en-US" altLang="zh-CN" dirty="0" smtClean="0"/>
              <a:t>2.</a:t>
            </a:r>
            <a:r>
              <a:rPr lang="zh-CN" altLang="en-US" dirty="0"/>
              <a:t>保持单元测试的独立性。为了保证单元测试稳定可靠且便于维护，单元测试用例</a:t>
            </a:r>
            <a:r>
              <a:rPr lang="zh-CN" altLang="en-US" dirty="0" smtClean="0"/>
              <a:t>之间决不</a:t>
            </a:r>
            <a:r>
              <a:rPr lang="zh-CN" altLang="en-US" dirty="0"/>
              <a:t>能互相调用，也不能依赖执行的先后</a:t>
            </a:r>
            <a:r>
              <a:rPr lang="zh-CN" altLang="en-US" dirty="0" smtClean="0"/>
              <a:t>次序</a:t>
            </a:r>
            <a:endParaRPr lang="en-US" altLang="zh-CN" dirty="0" smtClean="0"/>
          </a:p>
          <a:p>
            <a:r>
              <a:rPr lang="en-US" altLang="zh-CN" dirty="0" smtClean="0"/>
              <a:t>3.</a:t>
            </a:r>
            <a:r>
              <a:rPr lang="zh-CN" altLang="en-US" dirty="0" smtClean="0"/>
              <a:t>单元测试</a:t>
            </a:r>
            <a:r>
              <a:rPr lang="zh-CN" altLang="en-US" dirty="0"/>
              <a:t>是可以重复执行的，不能受到外界环境的</a:t>
            </a:r>
            <a:r>
              <a:rPr lang="zh-CN" altLang="en-US" dirty="0" smtClean="0"/>
              <a:t>影响</a:t>
            </a:r>
            <a:endParaRPr lang="en-US" altLang="zh-CN" dirty="0" smtClean="0"/>
          </a:p>
          <a:p>
            <a:r>
              <a:rPr lang="en-US" altLang="zh-CN" dirty="0" smtClean="0"/>
              <a:t>4.</a:t>
            </a:r>
            <a:r>
              <a:rPr lang="zh-CN" altLang="en-US" dirty="0"/>
              <a:t>核心业务、核心应用、核心模块的增量代码确保单元测试通过。</a:t>
            </a:r>
          </a:p>
          <a:p>
            <a:pPr lvl="1"/>
            <a:r>
              <a:rPr lang="zh-CN" altLang="en-US" dirty="0"/>
              <a:t>说明： 新增代码及时补充单元测试，如果新增代码影响了原有单元测试，请及时</a:t>
            </a:r>
            <a:r>
              <a:rPr lang="zh-CN" altLang="en-US" dirty="0" smtClean="0"/>
              <a:t>修正</a:t>
            </a:r>
            <a:endParaRPr lang="en-US" altLang="zh-CN" dirty="0" smtClean="0"/>
          </a:p>
        </p:txBody>
      </p:sp>
    </p:spTree>
    <p:extLst>
      <p:ext uri="{BB962C8B-B14F-4D97-AF65-F5344CB8AC3E}">
        <p14:creationId xmlns:p14="http://schemas.microsoft.com/office/powerpoint/2010/main" val="2512113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a:t>
            </a:r>
            <a:r>
              <a:rPr lang="zh-CN" altLang="en-US" dirty="0" smtClean="0"/>
              <a:t>单元测试的强度：核心代码，判读语句单元测试应书写多个单元测试用例</a:t>
            </a:r>
            <a:endParaRPr lang="en-US" altLang="zh-CN" dirty="0" smtClean="0"/>
          </a:p>
          <a:p>
            <a:r>
              <a:rPr lang="en-US" altLang="zh-CN" dirty="0" smtClean="0"/>
              <a:t>6.</a:t>
            </a:r>
            <a:r>
              <a:rPr lang="zh-CN" altLang="en-US" dirty="0"/>
              <a:t>对于不可测的代码建议做必要的重构，使代码变得可测，避免为了达到测试要求</a:t>
            </a:r>
            <a:r>
              <a:rPr lang="zh-CN" altLang="en-US" dirty="0" smtClean="0"/>
              <a:t>而书写</a:t>
            </a:r>
            <a:r>
              <a:rPr lang="zh-CN" altLang="en-US" dirty="0"/>
              <a:t>不规范测试</a:t>
            </a:r>
            <a:r>
              <a:rPr lang="zh-CN" altLang="en-US" dirty="0" smtClean="0"/>
              <a:t>代码</a:t>
            </a:r>
            <a:endParaRPr lang="zh-CN" altLang="en-US" dirty="0"/>
          </a:p>
        </p:txBody>
      </p:sp>
    </p:spTree>
    <p:extLst>
      <p:ext uri="{BB962C8B-B14F-4D97-AF65-F5344CB8AC3E}">
        <p14:creationId xmlns:p14="http://schemas.microsoft.com/office/powerpoint/2010/main" val="401978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单元测试的要求</a:t>
            </a:r>
            <a:endParaRPr lang="zh-CN" altLang="en-US" dirty="0"/>
          </a:p>
        </p:txBody>
      </p:sp>
      <p:sp>
        <p:nvSpPr>
          <p:cNvPr id="3" name="内容占位符 2"/>
          <p:cNvSpPr>
            <a:spLocks noGrp="1"/>
          </p:cNvSpPr>
          <p:nvPr>
            <p:ph idx="1"/>
          </p:nvPr>
        </p:nvSpPr>
        <p:spPr>
          <a:xfrm>
            <a:off x="838200" y="1825625"/>
            <a:ext cx="10515600" cy="4443290"/>
          </a:xfrm>
        </p:spPr>
        <p:txBody>
          <a:bodyPr>
            <a:normAutofit/>
          </a:bodyPr>
          <a:lstStyle/>
          <a:p>
            <a:r>
              <a:rPr lang="en-US" altLang="zh-CN" dirty="0" smtClean="0"/>
              <a:t>1.</a:t>
            </a:r>
            <a:r>
              <a:rPr lang="zh-CN" altLang="en-US" dirty="0"/>
              <a:t>指对软件中的最小可测试单元进行检查和</a:t>
            </a:r>
            <a:r>
              <a:rPr lang="zh-CN" altLang="en-US" dirty="0" smtClean="0"/>
              <a:t>验证。</a:t>
            </a:r>
            <a:endParaRPr lang="en-US" altLang="zh-CN" dirty="0" smtClean="0"/>
          </a:p>
          <a:p>
            <a:r>
              <a:rPr lang="en-US" altLang="zh-CN" dirty="0" smtClean="0"/>
              <a:t>2.</a:t>
            </a:r>
            <a:r>
              <a:rPr lang="zh-CN" altLang="en-US" dirty="0"/>
              <a:t>在软件开发过程中要进行的最低级别的测试活动，软件的独立单元将在与程序的其他部分相隔离的情况下进行测试</a:t>
            </a:r>
            <a:r>
              <a:rPr lang="zh-CN" altLang="en-US" dirty="0" smtClean="0"/>
              <a:t>。</a:t>
            </a:r>
            <a:endParaRPr lang="en-US" altLang="zh-CN" dirty="0" smtClean="0"/>
          </a:p>
          <a:p>
            <a:r>
              <a:rPr lang="en-US" altLang="zh-CN" dirty="0" smtClean="0"/>
              <a:t>3.</a:t>
            </a:r>
            <a:r>
              <a:rPr lang="zh-CN" altLang="en-US" dirty="0" smtClean="0"/>
              <a:t>现在所说的单元一般是指类，测试被测试类里面的方法。</a:t>
            </a:r>
            <a:endParaRPr lang="en-US" altLang="zh-CN" dirty="0" smtClean="0"/>
          </a:p>
          <a:p>
            <a:r>
              <a:rPr lang="en-US" altLang="zh-CN" dirty="0" smtClean="0"/>
              <a:t>4.</a:t>
            </a:r>
            <a:r>
              <a:rPr lang="zh-CN" altLang="en-US" dirty="0"/>
              <a:t>单元测试不可受外界情况的影响</a:t>
            </a:r>
            <a:r>
              <a:rPr lang="zh-CN" altLang="en-US" dirty="0" smtClean="0"/>
              <a:t>。</a:t>
            </a:r>
            <a:endParaRPr lang="en-US" altLang="zh-CN" dirty="0" smtClean="0"/>
          </a:p>
          <a:p>
            <a:r>
              <a:rPr lang="en-US" altLang="zh-CN" dirty="0" smtClean="0"/>
              <a:t>5.</a:t>
            </a:r>
            <a:r>
              <a:rPr lang="zh-CN" altLang="en-US" dirty="0" smtClean="0"/>
              <a:t>单元测试必须是独立性的，这是要求，写好单元测试的重要原则之一，不能因为单元测试而对任何实例或者过程有任何影响。</a:t>
            </a:r>
            <a:endParaRPr lang="en-US" altLang="zh-CN" dirty="0" smtClean="0"/>
          </a:p>
          <a:p>
            <a:pPr marL="0" indent="0">
              <a:buNone/>
            </a:pPr>
            <a:endParaRPr lang="en-US" altLang="zh-CN" dirty="0" smtClean="0"/>
          </a:p>
          <a:p>
            <a:endParaRPr lang="en-US" altLang="zh-CN" dirty="0" smtClean="0"/>
          </a:p>
        </p:txBody>
      </p:sp>
    </p:spTree>
    <p:extLst>
      <p:ext uri="{BB962C8B-B14F-4D97-AF65-F5344CB8AC3E}">
        <p14:creationId xmlns:p14="http://schemas.microsoft.com/office/powerpoint/2010/main" val="426135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如何写单元测试的步骤</a:t>
            </a:r>
            <a:endParaRPr lang="zh-CN" altLang="en-US" dirty="0"/>
          </a:p>
        </p:txBody>
      </p:sp>
      <p:sp>
        <p:nvSpPr>
          <p:cNvPr id="5" name="内容占位符 4"/>
          <p:cNvSpPr>
            <a:spLocks noGrp="1"/>
          </p:cNvSpPr>
          <p:nvPr>
            <p:ph idx="1"/>
          </p:nvPr>
        </p:nvSpPr>
        <p:spPr/>
        <p:txBody>
          <a:bodyPr/>
          <a:lstStyle/>
          <a:p>
            <a:r>
              <a:rPr lang="en-US" altLang="zh-CN" dirty="0" smtClean="0"/>
              <a:t>1.</a:t>
            </a:r>
            <a:r>
              <a:rPr lang="zh-CN" altLang="en-US" dirty="0" smtClean="0"/>
              <a:t>单元测试下有两种类型的测试目录，</a:t>
            </a:r>
            <a:r>
              <a:rPr lang="en-US" altLang="zh-CN" dirty="0" smtClean="0"/>
              <a:t>test</a:t>
            </a:r>
            <a:r>
              <a:rPr lang="zh-CN" altLang="en-US" dirty="0" smtClean="0"/>
              <a:t>和</a:t>
            </a:r>
            <a:r>
              <a:rPr lang="en-US" altLang="zh-CN" dirty="0" err="1" smtClean="0"/>
              <a:t>androidtest</a:t>
            </a:r>
            <a:r>
              <a:rPr lang="zh-CN" altLang="en-US" dirty="0" smtClean="0"/>
              <a:t>文件夹</a:t>
            </a:r>
            <a:endParaRPr lang="en-US" altLang="zh-CN" dirty="0" smtClean="0"/>
          </a:p>
          <a:p>
            <a:pPr lvl="1"/>
            <a:r>
              <a:rPr lang="en-US" altLang="zh-CN" dirty="0" smtClean="0"/>
              <a:t>Test</a:t>
            </a:r>
            <a:r>
              <a:rPr lang="zh-CN" altLang="en-US" dirty="0" smtClean="0"/>
              <a:t>文件夹内测试是</a:t>
            </a:r>
            <a:r>
              <a:rPr lang="en-US" altLang="zh-CN" dirty="0" err="1" smtClean="0"/>
              <a:t>jvm</a:t>
            </a:r>
            <a:r>
              <a:rPr lang="zh-CN" altLang="en-US" dirty="0" smtClean="0"/>
              <a:t>上</a:t>
            </a:r>
            <a:endParaRPr lang="en-US" altLang="zh-CN" dirty="0" smtClean="0"/>
          </a:p>
          <a:p>
            <a:pPr lvl="1"/>
            <a:r>
              <a:rPr lang="en-US" altLang="zh-CN" dirty="0" err="1" smtClean="0"/>
              <a:t>Androidtest</a:t>
            </a:r>
            <a:r>
              <a:rPr lang="zh-CN" altLang="en-US" dirty="0" smtClean="0"/>
              <a:t>文件夹内测试代码是在真机上运行</a:t>
            </a:r>
            <a:endParaRPr lang="en-US" altLang="zh-CN" dirty="0" smtClean="0"/>
          </a:p>
          <a:p>
            <a:pPr lvl="1"/>
            <a:r>
              <a:rPr lang="zh-CN" altLang="en-US" dirty="0" smtClean="0"/>
              <a:t>为什么在这两个文件夹下书写，因为在</a:t>
            </a:r>
            <a:r>
              <a:rPr lang="en-US" altLang="zh-CN" dirty="0" smtClean="0"/>
              <a:t>build</a:t>
            </a:r>
            <a:r>
              <a:rPr lang="zh-CN" altLang="en-US" dirty="0" smtClean="0"/>
              <a:t>的时候会忽略这两个文件夹</a:t>
            </a:r>
            <a:endParaRPr lang="en-US" altLang="zh-CN" dirty="0" smtClean="0"/>
          </a:p>
          <a:p>
            <a:r>
              <a:rPr lang="en-US" altLang="zh-CN" dirty="0" smtClean="0"/>
              <a:t>2.</a:t>
            </a:r>
            <a:r>
              <a:rPr lang="zh-CN" altLang="en-US" dirty="0" smtClean="0"/>
              <a:t>单元测试的两个基本</a:t>
            </a:r>
            <a:r>
              <a:rPr lang="zh-CN" altLang="en-US" dirty="0"/>
              <a:t>注解</a:t>
            </a:r>
            <a:endParaRPr lang="en-US" altLang="zh-CN" dirty="0" smtClean="0"/>
          </a:p>
          <a:p>
            <a:pPr lvl="1"/>
            <a:r>
              <a:rPr lang="en-US" altLang="zh-CN" dirty="0"/>
              <a:t>@Before</a:t>
            </a:r>
            <a:r>
              <a:rPr lang="zh-CN" altLang="en-US" dirty="0" smtClean="0"/>
              <a:t>和</a:t>
            </a:r>
            <a:r>
              <a:rPr lang="en-US" altLang="zh-CN" dirty="0"/>
              <a:t>@After</a:t>
            </a:r>
            <a:r>
              <a:rPr lang="zh-CN" altLang="en-US" dirty="0" smtClean="0"/>
              <a:t>两个函数</a:t>
            </a:r>
            <a:endParaRPr lang="en-US" altLang="zh-CN" dirty="0" smtClean="0"/>
          </a:p>
          <a:p>
            <a:pPr lvl="1"/>
            <a:r>
              <a:rPr lang="en-US" altLang="zh-CN" dirty="0"/>
              <a:t>@</a:t>
            </a:r>
            <a:r>
              <a:rPr lang="en-US" altLang="zh-CN" dirty="0" smtClean="0"/>
              <a:t>Before</a:t>
            </a:r>
            <a:r>
              <a:rPr lang="zh-CN" altLang="en-US" dirty="0" smtClean="0"/>
              <a:t>是在</a:t>
            </a:r>
            <a:r>
              <a:rPr lang="zh-CN" altLang="en-US" dirty="0"/>
              <a:t>每个</a:t>
            </a:r>
            <a:r>
              <a:rPr lang="zh-CN" altLang="en-US" dirty="0" smtClean="0"/>
              <a:t>测试之前进行的操作。</a:t>
            </a:r>
            <a:endParaRPr lang="en-US" altLang="zh-CN" dirty="0" smtClean="0"/>
          </a:p>
          <a:p>
            <a:pPr lvl="1"/>
            <a:r>
              <a:rPr lang="en-US" altLang="zh-CN" dirty="0"/>
              <a:t>@After</a:t>
            </a:r>
            <a:r>
              <a:rPr lang="zh-CN" altLang="en-US" dirty="0" smtClean="0"/>
              <a:t>是</a:t>
            </a:r>
            <a:r>
              <a:rPr lang="zh-CN" altLang="en-US" dirty="0"/>
              <a:t>每个</a:t>
            </a:r>
            <a:r>
              <a:rPr lang="zh-CN" altLang="en-US" dirty="0" smtClean="0"/>
              <a:t>测试完成后的操作</a:t>
            </a:r>
            <a:endParaRPr lang="en-US" altLang="zh-CN" dirty="0"/>
          </a:p>
          <a:p>
            <a:r>
              <a:rPr lang="zh-CN" altLang="en-US" dirty="0" smtClean="0"/>
              <a:t>详情见</a:t>
            </a:r>
            <a:r>
              <a:rPr lang="en-US" altLang="zh-CN" dirty="0" smtClean="0"/>
              <a:t>test1</a:t>
            </a:r>
            <a:r>
              <a:rPr lang="zh-CN" altLang="en-US" dirty="0" smtClean="0"/>
              <a:t>下</a:t>
            </a:r>
            <a:r>
              <a:rPr lang="en-US" altLang="zh-CN" dirty="0" err="1" smtClean="0"/>
              <a:t>OrderTest</a:t>
            </a:r>
            <a:endParaRPr lang="en-US" altLang="zh-CN" dirty="0" smtClean="0"/>
          </a:p>
        </p:txBody>
      </p:sp>
    </p:spTree>
    <p:extLst>
      <p:ext uri="{BB962C8B-B14F-4D97-AF65-F5344CB8AC3E}">
        <p14:creationId xmlns:p14="http://schemas.microsoft.com/office/powerpoint/2010/main" val="54119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endParaRPr lang="zh-CN" altLang="en-US" dirty="0"/>
          </a:p>
        </p:txBody>
      </p:sp>
      <p:sp>
        <p:nvSpPr>
          <p:cNvPr id="3" name="内容占位符 2"/>
          <p:cNvSpPr>
            <a:spLocks noGrp="1"/>
          </p:cNvSpPr>
          <p:nvPr>
            <p:ph idx="1"/>
          </p:nvPr>
        </p:nvSpPr>
        <p:spPr/>
        <p:txBody>
          <a:bodyPr/>
          <a:lstStyle/>
          <a:p>
            <a:r>
              <a:rPr lang="zh-CN" altLang="en-US" dirty="0" smtClean="0"/>
              <a:t>这个单元测试有两个重要的类：</a:t>
            </a:r>
            <a:endParaRPr lang="en-US" altLang="zh-CN" dirty="0" smtClean="0"/>
          </a:p>
          <a:p>
            <a:pPr lvl="1"/>
            <a:r>
              <a:rPr lang="zh-CN" altLang="en-US" dirty="0" smtClean="0"/>
              <a:t>断言：</a:t>
            </a:r>
            <a:r>
              <a:rPr lang="en-US" altLang="zh-CN" dirty="0" smtClean="0"/>
              <a:t>Assert</a:t>
            </a:r>
            <a:r>
              <a:rPr lang="zh-CN" altLang="en-US" dirty="0" smtClean="0"/>
              <a:t>，预期结果与实际结果进行对比</a:t>
            </a:r>
            <a:endParaRPr lang="en-US" altLang="zh-CN" dirty="0" smtClean="0"/>
          </a:p>
          <a:p>
            <a:pPr lvl="1"/>
            <a:r>
              <a:rPr lang="zh-CN" altLang="en-US" dirty="0" smtClean="0"/>
              <a:t>假设：</a:t>
            </a:r>
            <a:r>
              <a:rPr lang="en-US" altLang="zh-CN" dirty="0" smtClean="0"/>
              <a:t>Assume</a:t>
            </a:r>
            <a:r>
              <a:rPr lang="zh-CN" altLang="en-US" dirty="0" smtClean="0"/>
              <a:t>，测试有意义的条件假设，如果不成立将进行忽略函数的操作</a:t>
            </a:r>
            <a:endParaRPr lang="en-US" altLang="zh-CN" dirty="0" smtClean="0"/>
          </a:p>
          <a:p>
            <a:r>
              <a:rPr lang="zh-CN" altLang="en-US" dirty="0" smtClean="0"/>
              <a:t>延展：</a:t>
            </a:r>
            <a:r>
              <a:rPr lang="en-US" altLang="zh-CN" dirty="0" err="1" smtClean="0"/>
              <a:t>Hamcrest</a:t>
            </a:r>
            <a:r>
              <a:rPr lang="zh-CN" altLang="en-US" dirty="0"/>
              <a:t>匹配</a:t>
            </a:r>
            <a:r>
              <a:rPr lang="zh-CN" altLang="en-US" dirty="0" smtClean="0"/>
              <a:t>器可以更加简单的展示内容。</a:t>
            </a:r>
            <a:r>
              <a:rPr lang="en-US" altLang="zh-CN" dirty="0" smtClean="0"/>
              <a:t>is</a:t>
            </a:r>
            <a:r>
              <a:rPr lang="en-US" altLang="zh-CN" dirty="0"/>
              <a:t>()</a:t>
            </a:r>
            <a:r>
              <a:rPr lang="zh-CN" altLang="en-US" dirty="0"/>
              <a:t>的效果和</a:t>
            </a:r>
            <a:r>
              <a:rPr lang="en-US" altLang="zh-CN" dirty="0" err="1"/>
              <a:t>equalTo</a:t>
            </a:r>
            <a:r>
              <a:rPr lang="en-US" altLang="zh-CN" dirty="0" smtClean="0"/>
              <a:t>()</a:t>
            </a:r>
            <a:r>
              <a:rPr lang="zh-CN" altLang="en-US" dirty="0" smtClean="0"/>
              <a:t>基本一致。</a:t>
            </a:r>
            <a:endParaRPr lang="en-US" altLang="zh-CN" dirty="0" smtClean="0"/>
          </a:p>
          <a:p>
            <a:r>
              <a:rPr lang="zh-CN" altLang="en-US" dirty="0" smtClean="0"/>
              <a:t>见</a:t>
            </a:r>
            <a:r>
              <a:rPr lang="en-US" altLang="zh-CN" dirty="0" smtClean="0"/>
              <a:t>Junit4</a:t>
            </a:r>
            <a:r>
              <a:rPr lang="zh-CN" altLang="en-US" dirty="0" smtClean="0"/>
              <a:t>中</a:t>
            </a:r>
            <a:r>
              <a:rPr lang="en-US" altLang="zh-CN" dirty="0" err="1"/>
              <a:t>CalculatorTest</a:t>
            </a:r>
            <a:endParaRPr lang="zh-CN" altLang="en-US" dirty="0"/>
          </a:p>
        </p:txBody>
      </p:sp>
    </p:spTree>
    <p:extLst>
      <p:ext uri="{BB962C8B-B14F-4D97-AF65-F5344CB8AC3E}">
        <p14:creationId xmlns:p14="http://schemas.microsoft.com/office/powerpoint/2010/main" val="599542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r>
              <a:rPr lang="zh-CN" altLang="en-US" dirty="0" smtClean="0"/>
              <a:t>的某些内容</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超时操作</a:t>
            </a:r>
            <a:endParaRPr lang="en-US" altLang="zh-CN" dirty="0" smtClean="0"/>
          </a:p>
          <a:p>
            <a:r>
              <a:rPr lang="en-US" altLang="zh-CN" dirty="0" smtClean="0"/>
              <a:t>2.</a:t>
            </a:r>
            <a:r>
              <a:rPr lang="zh-CN" altLang="en-US" dirty="0" smtClean="0"/>
              <a:t>忽略的测试，因为某些功能没有完成，而忽略某个函数的测试，但是这个测试以后会补上的，所以就需要加入注解</a:t>
            </a:r>
            <a:r>
              <a:rPr lang="en-US" altLang="zh-CN" dirty="0"/>
              <a:t>@</a:t>
            </a:r>
            <a:r>
              <a:rPr lang="en-US" altLang="zh-CN" dirty="0" smtClean="0"/>
              <a:t>Ignore</a:t>
            </a:r>
            <a:r>
              <a:rPr lang="zh-CN" altLang="en-US" dirty="0" smtClean="0"/>
              <a:t>，这个注解只有在运行整各类的测试的时候才有用</a:t>
            </a:r>
            <a:endParaRPr lang="en-US" altLang="zh-CN" dirty="0" smtClean="0"/>
          </a:p>
          <a:p>
            <a:r>
              <a:rPr lang="en-US" altLang="zh-CN" dirty="0" smtClean="0"/>
              <a:t>3.</a:t>
            </a:r>
            <a:r>
              <a:rPr lang="zh-CN" altLang="en-US" dirty="0" smtClean="0"/>
              <a:t>期望进行异常行为的测试。</a:t>
            </a:r>
            <a:endParaRPr lang="en-US" altLang="zh-CN" dirty="0" smtClean="0"/>
          </a:p>
          <a:p>
            <a:r>
              <a:rPr lang="zh-CN" altLang="en-US" dirty="0"/>
              <a:t>见</a:t>
            </a:r>
            <a:r>
              <a:rPr lang="en-US" altLang="zh-CN" dirty="0"/>
              <a:t>Junit4</a:t>
            </a:r>
            <a:r>
              <a:rPr lang="zh-CN" altLang="en-US" dirty="0"/>
              <a:t>中</a:t>
            </a:r>
            <a:r>
              <a:rPr lang="en-US" altLang="zh-CN" dirty="0" err="1" smtClean="0"/>
              <a:t>CalculatorTest</a:t>
            </a:r>
            <a:r>
              <a:rPr lang="zh-CN" altLang="en-US" dirty="0" smtClean="0"/>
              <a:t>中</a:t>
            </a:r>
            <a:r>
              <a:rPr lang="en-US" altLang="zh-CN" dirty="0" smtClean="0"/>
              <a:t>timeout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34145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Junit4</a:t>
            </a:r>
            <a:r>
              <a:rPr lang="zh-CN" altLang="en-US" dirty="0" smtClean="0"/>
              <a:t>重要的内容</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在修改用例最小内容的情况下，可重用的的公共内容。</a:t>
            </a:r>
            <a:endParaRPr lang="en-US" altLang="zh-CN" dirty="0" smtClean="0"/>
          </a:p>
          <a:p>
            <a:r>
              <a:rPr lang="en-US" altLang="zh-CN" dirty="0" smtClean="0"/>
              <a:t>2.</a:t>
            </a:r>
            <a:r>
              <a:rPr lang="zh-CN" altLang="en-US" dirty="0" smtClean="0"/>
              <a:t>写好的</a:t>
            </a:r>
            <a:r>
              <a:rPr lang="en-US" altLang="zh-CN" dirty="0" smtClean="0"/>
              <a:t>Rule</a:t>
            </a:r>
            <a:r>
              <a:rPr lang="zh-CN" altLang="en-US" dirty="0" smtClean="0"/>
              <a:t>会在所有用例都是进行相同的操作，多个测试用例也可以使用</a:t>
            </a:r>
            <a:endParaRPr lang="en-US" altLang="zh-CN" dirty="0" smtClean="0"/>
          </a:p>
          <a:p>
            <a:r>
              <a:rPr lang="zh-CN" altLang="en-US" dirty="0" smtClean="0"/>
              <a:t>实现接口</a:t>
            </a:r>
            <a:r>
              <a:rPr lang="en-US" altLang="zh-CN" dirty="0" err="1" smtClean="0"/>
              <a:t>TestRule</a:t>
            </a:r>
            <a:r>
              <a:rPr lang="zh-CN" altLang="en-US" dirty="0" smtClean="0"/>
              <a:t>，重写</a:t>
            </a:r>
            <a:r>
              <a:rPr lang="en-US" altLang="zh-CN" dirty="0" smtClean="0"/>
              <a:t>apply</a:t>
            </a:r>
            <a:r>
              <a:rPr lang="zh-CN" altLang="en-US" dirty="0" smtClean="0"/>
              <a:t>方法。</a:t>
            </a:r>
            <a:endParaRPr lang="en-US" altLang="zh-CN" dirty="0" smtClean="0"/>
          </a:p>
          <a:p>
            <a:endParaRPr lang="en-US" altLang="zh-CN" dirty="0"/>
          </a:p>
          <a:p>
            <a:r>
              <a:rPr lang="zh-CN" altLang="en-US" dirty="0" smtClean="0"/>
              <a:t>调用的时候在想测试的类里面</a:t>
            </a:r>
            <a:endParaRPr lang="en-US" altLang="zh-CN" dirty="0"/>
          </a:p>
          <a:p>
            <a:r>
              <a:rPr lang="en-US" altLang="zh-CN" dirty="0"/>
              <a:t> @Rule</a:t>
            </a:r>
          </a:p>
          <a:p>
            <a:r>
              <a:rPr lang="en-US" altLang="zh-CN" dirty="0"/>
              <a:t>    public </a:t>
            </a:r>
            <a:r>
              <a:rPr lang="en-US" altLang="zh-CN" dirty="0" err="1"/>
              <a:t>JunitRuleTest</a:t>
            </a:r>
            <a:r>
              <a:rPr lang="en-US" altLang="zh-CN" dirty="0"/>
              <a:t> </a:t>
            </a:r>
            <a:r>
              <a:rPr lang="en-US" altLang="zh-CN" dirty="0" err="1"/>
              <a:t>junitRuleTest</a:t>
            </a:r>
            <a:r>
              <a:rPr lang="en-US" altLang="zh-CN" dirty="0"/>
              <a:t>=new </a:t>
            </a:r>
            <a:r>
              <a:rPr lang="en-US" altLang="zh-CN" dirty="0" err="1"/>
              <a:t>JunitRuleTest</a:t>
            </a:r>
            <a:r>
              <a:rPr lang="en-US" altLang="zh-CN" dirty="0" smtClean="0"/>
              <a:t>();</a:t>
            </a:r>
          </a:p>
          <a:p>
            <a:endParaRPr lang="en-US" altLang="zh-CN" dirty="0"/>
          </a:p>
          <a:p>
            <a:r>
              <a:rPr lang="zh-CN" altLang="en-US" dirty="0" smtClean="0"/>
              <a:t>为什么说用的很少？</a:t>
            </a:r>
            <a:endParaRPr lang="en-US" altLang="zh-CN" dirty="0" smtClean="0"/>
          </a:p>
          <a:p>
            <a:r>
              <a:rPr lang="en-US" altLang="zh-CN" dirty="0" smtClean="0"/>
              <a:t>Rule</a:t>
            </a:r>
            <a:r>
              <a:rPr lang="zh-CN" altLang="en-US" dirty="0" smtClean="0"/>
              <a:t>在某个架构中用的很多使用，比如</a:t>
            </a:r>
            <a:r>
              <a:rPr lang="en-US" altLang="zh-CN" dirty="0" err="1" smtClean="0"/>
              <a:t>ActivityTestRule</a:t>
            </a:r>
            <a:r>
              <a:rPr lang="zh-CN" altLang="en-US" dirty="0" smtClean="0"/>
              <a:t>的</a:t>
            </a:r>
            <a:r>
              <a:rPr lang="en-US" altLang="zh-CN" dirty="0" smtClean="0"/>
              <a:t>UI</a:t>
            </a:r>
            <a:r>
              <a:rPr lang="zh-CN" altLang="en-US" dirty="0" smtClean="0"/>
              <a:t>架构规则等。</a:t>
            </a:r>
            <a:endParaRPr lang="en-US" altLang="zh-CN" dirty="0" smtClean="0"/>
          </a:p>
          <a:p>
            <a:r>
              <a:rPr lang="zh-CN" altLang="en-US" dirty="0" smtClean="0"/>
              <a:t>比如数据库的操作等</a:t>
            </a:r>
            <a:endParaRPr lang="en-US" altLang="zh-CN" dirty="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179682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总结下常用注解</a:t>
            </a:r>
            <a:r>
              <a:rPr lang="en-US" altLang="zh-CN" dirty="0" smtClean="0"/>
              <a:t>——Junit4</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@Test </a:t>
            </a:r>
            <a:r>
              <a:rPr lang="zh-CN" altLang="en-US" dirty="0" smtClean="0"/>
              <a:t>：用在测试函数上面，只有这个注解的才会单独或者整体运行的时候运行被注解的测试函数。</a:t>
            </a:r>
            <a:endParaRPr lang="en-US" altLang="zh-CN" dirty="0" smtClean="0"/>
          </a:p>
          <a:p>
            <a:r>
              <a:rPr lang="en-US" altLang="zh-CN" dirty="0"/>
              <a:t>@</a:t>
            </a:r>
            <a:r>
              <a:rPr lang="en-US" altLang="zh-CN" dirty="0" smtClean="0"/>
              <a:t>Before</a:t>
            </a:r>
            <a:r>
              <a:rPr lang="zh-CN" altLang="en-US" dirty="0" smtClean="0"/>
              <a:t>：用在某些前置的函数上，会在每个测试函数调用前调用被注解的函数，会多次调用</a:t>
            </a:r>
            <a:endParaRPr lang="en-US" altLang="zh-CN" dirty="0" smtClean="0"/>
          </a:p>
          <a:p>
            <a:r>
              <a:rPr lang="en-US" altLang="zh-CN" dirty="0"/>
              <a:t>@</a:t>
            </a:r>
            <a:r>
              <a:rPr lang="en-US" altLang="zh-CN" dirty="0" smtClean="0"/>
              <a:t>After</a:t>
            </a:r>
            <a:r>
              <a:rPr lang="zh-CN" altLang="en-US" dirty="0" smtClean="0"/>
              <a:t>：和上面的注解相反这个是在每个测试函数调用完成后。</a:t>
            </a:r>
            <a:endParaRPr lang="en-US" altLang="zh-CN" dirty="0" smtClean="0"/>
          </a:p>
          <a:p>
            <a:r>
              <a:rPr lang="en-US" altLang="zh-CN" dirty="0" smtClean="0"/>
              <a:t>@</a:t>
            </a:r>
            <a:r>
              <a:rPr lang="en-US" altLang="zh-CN" dirty="0" err="1" smtClean="0"/>
              <a:t>BeforeClass</a:t>
            </a:r>
            <a:r>
              <a:rPr lang="zh-CN" altLang="en-US" dirty="0" smtClean="0"/>
              <a:t>：注解在函数上，被注解的函数只会在本类所有测试用例前调用一次，比</a:t>
            </a:r>
            <a:r>
              <a:rPr lang="en-US" altLang="zh-CN" dirty="0" smtClean="0"/>
              <a:t>@Before</a:t>
            </a:r>
            <a:r>
              <a:rPr lang="zh-CN" altLang="en-US" dirty="0" smtClean="0"/>
              <a:t>调用还要早</a:t>
            </a:r>
            <a:endParaRPr lang="en-US" altLang="zh-CN" dirty="0" smtClean="0"/>
          </a:p>
          <a:p>
            <a:r>
              <a:rPr lang="en-US" altLang="zh-CN" dirty="0"/>
              <a:t>@</a:t>
            </a:r>
            <a:r>
              <a:rPr lang="en-US" altLang="zh-CN" dirty="0" err="1" smtClean="0"/>
              <a:t>AfterClass</a:t>
            </a:r>
            <a:r>
              <a:rPr lang="zh-CN" altLang="en-US" dirty="0" smtClean="0"/>
              <a:t>：注解在函数上，在本类中所有函数都调用完成后再调用</a:t>
            </a:r>
            <a:endParaRPr lang="en-US" altLang="zh-CN" dirty="0" smtClean="0"/>
          </a:p>
          <a:p>
            <a:r>
              <a:rPr lang="en-US" altLang="zh-CN" dirty="0"/>
              <a:t>@</a:t>
            </a:r>
            <a:r>
              <a:rPr lang="en-US" altLang="zh-CN" dirty="0" smtClean="0"/>
              <a:t>Ignore</a:t>
            </a:r>
            <a:r>
              <a:rPr lang="zh-CN" altLang="en-US" dirty="0" smtClean="0"/>
              <a:t>：注释在函数上面，表示某个被测试的函数没写完，跳过本测试函数，单独运行被注释的测试函数无效，只能运行某个测试类才有效。</a:t>
            </a:r>
            <a:endParaRPr lang="en-US" altLang="zh-CN" dirty="0" smtClean="0"/>
          </a:p>
          <a:p>
            <a:endParaRPr lang="zh-CN" altLang="en-US" dirty="0"/>
          </a:p>
        </p:txBody>
      </p:sp>
    </p:spTree>
    <p:extLst>
      <p:ext uri="{BB962C8B-B14F-4D97-AF65-F5344CB8AC3E}">
        <p14:creationId xmlns:p14="http://schemas.microsoft.com/office/powerpoint/2010/main" val="114556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Mock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mock</a:t>
            </a:r>
            <a:r>
              <a:rPr lang="zh-CN" altLang="en-US" dirty="0"/>
              <a:t>测试就是在测试过程中，对于某些不容易构造或者不容易获取的对象，用一个虚拟的对象来创建以便测试的测试方法</a:t>
            </a:r>
            <a:r>
              <a:rPr lang="zh-CN" altLang="en-US" dirty="0" smtClean="0"/>
              <a:t>。（来自百度词条）</a:t>
            </a:r>
            <a:endParaRPr lang="en-US" altLang="zh-CN" dirty="0" smtClean="0"/>
          </a:p>
          <a:p>
            <a:pPr marL="0" indent="0">
              <a:buNone/>
            </a:pPr>
            <a:r>
              <a:rPr lang="zh-CN" altLang="en-US" dirty="0"/>
              <a:t>模拟对象可以模拟复杂的、真实的（非模拟）对象的行为， 如果真实的对象无法放入单元测试中，使用模拟对象就很有帮助（维基百科），作用：真实对象的行为是不确定的（例如，当前的时间或当前的温度）</a:t>
            </a:r>
            <a:r>
              <a:rPr lang="zh-CN" altLang="en-US" dirty="0" smtClean="0"/>
              <a:t>；真实</a:t>
            </a:r>
            <a:r>
              <a:rPr lang="zh-CN" altLang="en-US" dirty="0"/>
              <a:t>对象很难搭建起来</a:t>
            </a:r>
            <a:r>
              <a:rPr lang="zh-CN" altLang="en-US" dirty="0" smtClean="0"/>
              <a:t>；真实</a:t>
            </a:r>
            <a:r>
              <a:rPr lang="zh-CN" altLang="en-US" dirty="0"/>
              <a:t>对象的行为很难</a:t>
            </a:r>
            <a:r>
              <a:rPr lang="zh-CN" altLang="en-US" dirty="0" smtClean="0"/>
              <a:t>触发等行为。</a:t>
            </a:r>
            <a:endParaRPr lang="en-US" altLang="zh-CN" dirty="0" smtClean="0"/>
          </a:p>
          <a:p>
            <a:endParaRPr lang="zh-CN" altLang="en-US" dirty="0"/>
          </a:p>
        </p:txBody>
      </p:sp>
    </p:spTree>
    <p:extLst>
      <p:ext uri="{BB962C8B-B14F-4D97-AF65-F5344CB8AC3E}">
        <p14:creationId xmlns:p14="http://schemas.microsoft.com/office/powerpoint/2010/main" val="897239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7555</TotalTime>
  <Words>2114</Words>
  <Application>Microsoft Office PowerPoint</Application>
  <PresentationFormat>宽屏</PresentationFormat>
  <Paragraphs>138</Paragraphs>
  <Slides>23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单元测试初步学习 </vt:lpstr>
      <vt:lpstr>什么是单元测试</vt:lpstr>
      <vt:lpstr>单元测试的要求</vt:lpstr>
      <vt:lpstr>如何写单元测试的步骤</vt:lpstr>
      <vt:lpstr>Junit4</vt:lpstr>
      <vt:lpstr>Junit4的某些内容</vt:lpstr>
      <vt:lpstr>Junit4重要的内容</vt:lpstr>
      <vt:lpstr>总结下常用注解——Junit4</vt:lpstr>
      <vt:lpstr>Mock</vt:lpstr>
      <vt:lpstr>Mock</vt:lpstr>
      <vt:lpstr>Mock中的do操作</vt:lpstr>
      <vt:lpstr>verifyNoMoreInteractions（）和verifyZeroInteractions</vt:lpstr>
      <vt:lpstr>总结下常用注解——Mock</vt:lpstr>
      <vt:lpstr>Webmockserver的使用</vt:lpstr>
      <vt:lpstr>配合项目架构就更简单了</vt:lpstr>
      <vt:lpstr>和Android有紧密联系的测试</vt:lpstr>
      <vt:lpstr> 两种各有好处对比：</vt:lpstr>
      <vt:lpstr>对比效果总结：</vt:lpstr>
      <vt:lpstr>思考</vt:lpstr>
      <vt:lpstr>扩展与思考</vt:lpstr>
      <vt:lpstr>PowerPoint 演示文稿</vt:lpstr>
      <vt:lpstr>扩展——阿里JAVA开发手册终极版</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单元测试初步学习 </dc:title>
  <dc:creator>Lin.Hou 侯林</dc:creator>
  <cp:lastModifiedBy>Lin.Hou 侯林</cp:lastModifiedBy>
  <cp:revision>97</cp:revision>
  <dcterms:created xsi:type="dcterms:W3CDTF">2017-09-14T02:41:30Z</dcterms:created>
  <dcterms:modified xsi:type="dcterms:W3CDTF">2017-09-30T02:28:52Z</dcterms:modified>
</cp:coreProperties>
</file>