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5" r:id="rId5"/>
    <p:sldId id="260" r:id="rId6"/>
    <p:sldId id="261" r:id="rId7"/>
    <p:sldId id="257" r:id="rId8"/>
    <p:sldId id="263" r:id="rId9"/>
    <p:sldId id="264" r:id="rId10"/>
    <p:sldId id="276" r:id="rId11"/>
    <p:sldId id="259"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20153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140113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310991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170156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227963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125295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49910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373388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47531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76685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BFADC0-0546-4E87-A10F-7E79F32D46C1}"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272984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FADC0-0546-4E87-A10F-7E79F32D46C1}" type="datetimeFigureOut">
              <a:rPr lang="zh-CN" altLang="en-US" smtClean="0"/>
              <a:t>2017/9/19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320110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单元测试初步学习</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7563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Mock</a:t>
            </a:r>
            <a:endParaRPr lang="zh-CN" altLang="en-US" dirty="0"/>
          </a:p>
        </p:txBody>
      </p:sp>
      <p:sp>
        <p:nvSpPr>
          <p:cNvPr id="3" name="内容占位符 2"/>
          <p:cNvSpPr>
            <a:spLocks noGrp="1"/>
          </p:cNvSpPr>
          <p:nvPr>
            <p:ph idx="1"/>
          </p:nvPr>
        </p:nvSpPr>
        <p:spPr/>
        <p:txBody>
          <a:bodyPr/>
          <a:lstStyle/>
          <a:p>
            <a:r>
              <a:rPr lang="zh-CN" altLang="en-US" dirty="0"/>
              <a:t>就是在测试过程中，对于某些不容易构造或者不容易获取的对象，用一个虚拟的对象来创建以便测试的测试</a:t>
            </a:r>
            <a:r>
              <a:rPr lang="zh-CN" altLang="en-US" dirty="0" smtClean="0"/>
              <a:t>方法</a:t>
            </a:r>
            <a:endParaRPr lang="en-US" altLang="zh-CN" dirty="0" smtClean="0"/>
          </a:p>
          <a:p>
            <a:r>
              <a:rPr lang="zh-CN" altLang="en-US" dirty="0" smtClean="0"/>
              <a:t>可以理解为部署在真实环境的虚假对象。</a:t>
            </a:r>
            <a:endParaRPr lang="en-US" altLang="zh-CN" dirty="0" smtClean="0"/>
          </a:p>
          <a:p>
            <a:r>
              <a:rPr lang="zh-CN" altLang="en-US" dirty="0"/>
              <a:t>当单元测试不在满足程序员的需求，架构的演进逐渐清晰化的时候，</a:t>
            </a:r>
            <a:r>
              <a:rPr lang="en-US" altLang="zh-CN" dirty="0"/>
              <a:t>mock</a:t>
            </a:r>
            <a:r>
              <a:rPr lang="zh-CN" altLang="en-US" dirty="0"/>
              <a:t>产生了，让测试程序</a:t>
            </a:r>
            <a:r>
              <a:rPr lang="zh-CN" altLang="en-US"/>
              <a:t>更加</a:t>
            </a:r>
            <a:r>
              <a:rPr lang="zh-CN" altLang="en-US" smtClean="0"/>
              <a:t>简单。</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89723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dirty="0"/>
              <a:t>ock</a:t>
            </a:r>
            <a:endParaRPr lang="zh-CN" altLang="en-US" dirty="0"/>
          </a:p>
        </p:txBody>
      </p:sp>
      <p:sp>
        <p:nvSpPr>
          <p:cNvPr id="3" name="内容占位符 2"/>
          <p:cNvSpPr>
            <a:spLocks noGrp="1"/>
          </p:cNvSpPr>
          <p:nvPr>
            <p:ph idx="1"/>
          </p:nvPr>
        </p:nvSpPr>
        <p:spPr/>
        <p:txBody>
          <a:bodyPr/>
          <a:lstStyle/>
          <a:p>
            <a:r>
              <a:rPr lang="en-US" altLang="zh-CN" dirty="0" smtClean="0"/>
              <a:t>Mock</a:t>
            </a:r>
            <a:r>
              <a:rPr lang="zh-CN" altLang="en-US" dirty="0" smtClean="0"/>
              <a:t>有两种一种是没有真实的逻辑的，一种是有真实逻辑的。</a:t>
            </a:r>
            <a:endParaRPr lang="en-US" altLang="zh-CN" dirty="0"/>
          </a:p>
          <a:p>
            <a:r>
              <a:rPr lang="en-US" altLang="zh-CN" dirty="0" smtClean="0"/>
              <a:t>Mock</a:t>
            </a:r>
            <a:r>
              <a:rPr lang="zh-CN" altLang="en-US" dirty="0" smtClean="0"/>
              <a:t>延伸出另一个内容：有返回值的函数，没有返回值的函数</a:t>
            </a:r>
            <a:endParaRPr lang="en-US" altLang="zh-CN" dirty="0" smtClean="0"/>
          </a:p>
          <a:p>
            <a:r>
              <a:rPr lang="en-US" altLang="zh-CN" dirty="0" smtClean="0"/>
              <a:t>Verify</a:t>
            </a:r>
            <a:r>
              <a:rPr lang="zh-CN" altLang="en-US" dirty="0" smtClean="0"/>
              <a:t>的作用就是针对没有返回值的函数。在使用前必须调用某个函数才行。</a:t>
            </a:r>
            <a:endParaRPr lang="en-US" altLang="zh-CN" dirty="0" smtClean="0"/>
          </a:p>
          <a:p>
            <a:r>
              <a:rPr lang="en-US" altLang="zh-CN" dirty="0"/>
              <a:t>when</a:t>
            </a:r>
            <a:r>
              <a:rPr lang="zh-CN" altLang="en-US" dirty="0"/>
              <a:t>（）</a:t>
            </a:r>
            <a:r>
              <a:rPr lang="en-US" altLang="zh-CN" dirty="0"/>
              <a:t>.</a:t>
            </a:r>
            <a:r>
              <a:rPr lang="en-US" altLang="zh-CN" dirty="0" err="1"/>
              <a:t>thenReturn</a:t>
            </a:r>
            <a:r>
              <a:rPr lang="zh-CN" altLang="en-US" dirty="0" smtClean="0"/>
              <a:t>（）的方法是某个函数返回固定的值</a:t>
            </a:r>
            <a:endParaRPr lang="en-US" altLang="zh-CN" dirty="0" smtClean="0"/>
          </a:p>
          <a:p>
            <a:endParaRPr lang="zh-CN" altLang="en-US" dirty="0"/>
          </a:p>
        </p:txBody>
      </p:sp>
    </p:spTree>
    <p:extLst>
      <p:ext uri="{BB962C8B-B14F-4D97-AF65-F5344CB8AC3E}">
        <p14:creationId xmlns:p14="http://schemas.microsoft.com/office/powerpoint/2010/main" val="378209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Mock</a:t>
            </a:r>
            <a:r>
              <a:rPr lang="zh-CN" altLang="en-US" dirty="0" smtClean="0"/>
              <a:t>中的</a:t>
            </a:r>
            <a:r>
              <a:rPr lang="en-US" altLang="zh-CN" dirty="0" smtClean="0"/>
              <a:t>do</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a:t>1. </a:t>
            </a:r>
            <a:r>
              <a:rPr lang="en-US" altLang="zh-CN" dirty="0" err="1" smtClean="0"/>
              <a:t>doThrow</a:t>
            </a:r>
            <a:r>
              <a:rPr lang="zh-CN" altLang="en-US" dirty="0" smtClean="0"/>
              <a:t>（</a:t>
            </a:r>
            <a:r>
              <a:rPr lang="en-US" altLang="zh-CN" dirty="0" smtClean="0"/>
              <a:t>new Exception</a:t>
            </a:r>
            <a:r>
              <a:rPr lang="en-US" altLang="zh-CN" dirty="0"/>
              <a:t>()).when</a:t>
            </a:r>
            <a:r>
              <a:rPr lang="zh-CN" altLang="en-US" dirty="0"/>
              <a:t>（</a:t>
            </a:r>
            <a:r>
              <a:rPr lang="en-US" altLang="zh-CN" dirty="0"/>
              <a:t>mock</a:t>
            </a:r>
            <a:r>
              <a:rPr lang="zh-CN" altLang="en-US" dirty="0"/>
              <a:t>对象）</a:t>
            </a:r>
            <a:r>
              <a:rPr lang="en-US" altLang="zh-CN" dirty="0" smtClean="0"/>
              <a:t>.</a:t>
            </a:r>
            <a:r>
              <a:rPr lang="zh-CN" altLang="en-US" dirty="0" smtClean="0"/>
              <a:t>测试方法名（）</a:t>
            </a:r>
            <a:endParaRPr lang="en-US" altLang="zh-CN" dirty="0" smtClean="0"/>
          </a:p>
          <a:p>
            <a:r>
              <a:rPr lang="en-US" altLang="zh-CN" dirty="0"/>
              <a:t>2. </a:t>
            </a:r>
            <a:r>
              <a:rPr lang="en-US" altLang="zh-CN" dirty="0" err="1"/>
              <a:t>doNothing</a:t>
            </a:r>
            <a:r>
              <a:rPr lang="zh-CN" altLang="en-US" dirty="0" smtClean="0"/>
              <a:t>（）在任何操作前加入表明这个方法不做任何操作</a:t>
            </a:r>
            <a:endParaRPr lang="en-US" altLang="zh-CN" dirty="0" smtClean="0"/>
          </a:p>
          <a:p>
            <a:r>
              <a:rPr lang="en-US" altLang="zh-CN" dirty="0"/>
              <a:t>3. </a:t>
            </a:r>
            <a:r>
              <a:rPr lang="en-US" altLang="zh-CN" dirty="0" err="1" smtClean="0"/>
              <a:t>doCallRealMethod</a:t>
            </a:r>
            <a:r>
              <a:rPr lang="zh-CN" altLang="en-US" dirty="0" smtClean="0"/>
              <a:t>（）进行真实的函数操作</a:t>
            </a:r>
            <a:endParaRPr lang="en-US" altLang="zh-CN" dirty="0" smtClean="0"/>
          </a:p>
          <a:p>
            <a:endParaRPr lang="en-US" altLang="zh-CN" dirty="0"/>
          </a:p>
          <a:p>
            <a:r>
              <a:rPr lang="zh-CN" altLang="en-US" dirty="0" smtClean="0"/>
              <a:t>所有的</a:t>
            </a:r>
            <a:r>
              <a:rPr lang="en-US" altLang="zh-CN" dirty="0" smtClean="0"/>
              <a:t>do</a:t>
            </a:r>
            <a:r>
              <a:rPr lang="zh-CN" altLang="en-US" dirty="0" smtClean="0"/>
              <a:t>操作要配合</a:t>
            </a:r>
            <a:r>
              <a:rPr lang="en-US" altLang="zh-CN" dirty="0" smtClean="0"/>
              <a:t>@Spy</a:t>
            </a:r>
            <a:r>
              <a:rPr lang="zh-CN" altLang="en-US" dirty="0" smtClean="0"/>
              <a:t>来进行测试</a:t>
            </a:r>
            <a:endParaRPr lang="en-US" altLang="zh-CN" dirty="0" smtClean="0"/>
          </a:p>
          <a:p>
            <a:endParaRPr lang="en-US" altLang="zh-CN" dirty="0" smtClean="0"/>
          </a:p>
        </p:txBody>
      </p:sp>
    </p:spTree>
    <p:extLst>
      <p:ext uri="{BB962C8B-B14F-4D97-AF65-F5344CB8AC3E}">
        <p14:creationId xmlns:p14="http://schemas.microsoft.com/office/powerpoint/2010/main" val="409459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verifyNoMoreInteractions</a:t>
            </a:r>
            <a:r>
              <a:rPr lang="zh-CN" altLang="en-US" dirty="0" smtClean="0"/>
              <a:t>（）和</a:t>
            </a:r>
            <a:r>
              <a:rPr lang="en-US" altLang="zh-CN" dirty="0" err="1"/>
              <a:t>verifyZeroInteractions</a:t>
            </a:r>
            <a:endParaRPr lang="zh-CN" altLang="en-US" dirty="0"/>
          </a:p>
        </p:txBody>
      </p:sp>
      <p:sp>
        <p:nvSpPr>
          <p:cNvPr id="3" name="内容占位符 2"/>
          <p:cNvSpPr>
            <a:spLocks noGrp="1"/>
          </p:cNvSpPr>
          <p:nvPr>
            <p:ph idx="1"/>
          </p:nvPr>
        </p:nvSpPr>
        <p:spPr/>
        <p:txBody>
          <a:bodyPr/>
          <a:lstStyle/>
          <a:p>
            <a:r>
              <a:rPr lang="en-US" altLang="zh-CN" dirty="0" err="1" smtClean="0"/>
              <a:t>verifyNoMoreInteractions</a:t>
            </a:r>
            <a:r>
              <a:rPr lang="en-US" altLang="zh-CN" dirty="0" smtClean="0"/>
              <a:t>(</a:t>
            </a:r>
            <a:r>
              <a:rPr lang="zh-CN" altLang="en-US" dirty="0" smtClean="0"/>
              <a:t>对象</a:t>
            </a:r>
            <a:r>
              <a:rPr lang="en-US" altLang="zh-CN" dirty="0" smtClean="0"/>
              <a:t>)</a:t>
            </a:r>
            <a:r>
              <a:rPr lang="zh-CN" altLang="en-US" dirty="0" smtClean="0"/>
              <a:t>，验证这个函数中是否有调用却就没有验证的方法。</a:t>
            </a:r>
            <a:endParaRPr lang="en-US" altLang="zh-CN" dirty="0" smtClean="0"/>
          </a:p>
          <a:p>
            <a:r>
              <a:rPr lang="zh-CN" altLang="en-US" dirty="0" smtClean="0"/>
              <a:t>这个很适合新增函数的验证。</a:t>
            </a:r>
            <a:endParaRPr lang="en-US" altLang="zh-CN" dirty="0" smtClean="0"/>
          </a:p>
          <a:p>
            <a:r>
              <a:rPr lang="en-US" altLang="zh-CN" dirty="0" err="1" smtClean="0"/>
              <a:t>verifyNoMoreInteractions</a:t>
            </a:r>
            <a:r>
              <a:rPr lang="zh-CN" altLang="en-US" dirty="0" smtClean="0"/>
              <a:t>（对象），这个方法与上述方法正好相反，验证是否有函数的调用。</a:t>
            </a:r>
            <a:endParaRPr lang="en-US" altLang="zh-CN" dirty="0" smtClean="0"/>
          </a:p>
          <a:p>
            <a:endParaRPr lang="zh-CN" altLang="en-US" dirty="0"/>
          </a:p>
        </p:txBody>
      </p:sp>
    </p:spTree>
    <p:extLst>
      <p:ext uri="{BB962C8B-B14F-4D97-AF65-F5344CB8AC3E}">
        <p14:creationId xmlns:p14="http://schemas.microsoft.com/office/powerpoint/2010/main" val="396558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Webmockserver</a:t>
            </a:r>
            <a:r>
              <a:rPr lang="zh-CN" altLang="en-US" dirty="0" smtClean="0"/>
              <a:t>的使用</a:t>
            </a:r>
            <a:endParaRPr lang="zh-CN" altLang="en-US" dirty="0"/>
          </a:p>
        </p:txBody>
      </p:sp>
      <p:sp>
        <p:nvSpPr>
          <p:cNvPr id="3" name="内容占位符 2"/>
          <p:cNvSpPr>
            <a:spLocks noGrp="1"/>
          </p:cNvSpPr>
          <p:nvPr>
            <p:ph idx="1"/>
          </p:nvPr>
        </p:nvSpPr>
        <p:spPr/>
        <p:txBody>
          <a:bodyPr/>
          <a:lstStyle/>
          <a:p>
            <a:r>
              <a:rPr lang="zh-CN" altLang="en-US" dirty="0" smtClean="0"/>
              <a:t>网络请求应该不依赖于后台是否开启或者网络连接状况是否正常。</a:t>
            </a:r>
            <a:endParaRPr lang="en-US" altLang="zh-CN" dirty="0" smtClean="0"/>
          </a:p>
          <a:p>
            <a:r>
              <a:rPr lang="zh-CN" altLang="en-US" dirty="0" smtClean="0"/>
              <a:t>有人会问不用连接后台怎么测试网络请求呢？</a:t>
            </a:r>
            <a:endParaRPr lang="en-US" altLang="zh-CN" dirty="0" smtClean="0"/>
          </a:p>
          <a:p>
            <a:r>
              <a:rPr lang="zh-CN" altLang="en-US" dirty="0" smtClean="0"/>
              <a:t>现在就是癌症治愈者</a:t>
            </a:r>
            <a:r>
              <a:rPr lang="en-US" altLang="zh-CN" dirty="0" smtClean="0"/>
              <a:t>——</a:t>
            </a:r>
            <a:r>
              <a:rPr lang="en-US" altLang="zh-CN" dirty="0" err="1" smtClean="0"/>
              <a:t>webmockserver</a:t>
            </a:r>
            <a:r>
              <a:rPr lang="zh-CN" altLang="en-US" dirty="0" smtClean="0"/>
              <a:t>的使用。</a:t>
            </a:r>
            <a:endParaRPr lang="en-US" altLang="zh-CN" dirty="0" smtClean="0"/>
          </a:p>
          <a:p>
            <a:r>
              <a:rPr lang="zh-CN" altLang="en-US" dirty="0" smtClean="0"/>
              <a:t>这个不会依赖于后台，更像于建立了一个小型</a:t>
            </a:r>
            <a:r>
              <a:rPr lang="en-US" altLang="zh-CN" dirty="0" smtClean="0"/>
              <a:t>server</a:t>
            </a:r>
            <a:r>
              <a:rPr lang="zh-CN" altLang="en-US" dirty="0" smtClean="0"/>
              <a:t>的存在。</a:t>
            </a:r>
            <a:endParaRPr lang="en-US" altLang="zh-CN" dirty="0" smtClean="0"/>
          </a:p>
          <a:p>
            <a:r>
              <a:rPr lang="zh-CN" altLang="en-US" dirty="0" smtClean="0"/>
              <a:t>但是后台能做的事情，现在也也可以做。</a:t>
            </a:r>
            <a:endParaRPr lang="en-US" altLang="zh-CN" dirty="0" smtClean="0"/>
          </a:p>
          <a:p>
            <a:r>
              <a:rPr lang="zh-CN" altLang="en-US" dirty="0" smtClean="0"/>
              <a:t>当然查询数据库这些动作是不可以的。</a:t>
            </a:r>
            <a:endParaRPr lang="en-US" altLang="zh-CN" dirty="0" smtClean="0"/>
          </a:p>
          <a:p>
            <a:r>
              <a:rPr lang="zh-CN" altLang="en-US" dirty="0" smtClean="0"/>
              <a:t>详情请看</a:t>
            </a:r>
            <a:r>
              <a:rPr lang="en-US" altLang="zh-CN" dirty="0" err="1" smtClean="0"/>
              <a:t>RetrofitTest</a:t>
            </a:r>
            <a:r>
              <a:rPr lang="zh-CN" altLang="en-US" dirty="0" smtClean="0"/>
              <a:t>类</a:t>
            </a:r>
            <a:endParaRPr lang="en-US" altLang="zh-CN" dirty="0" smtClean="0"/>
          </a:p>
          <a:p>
            <a:endParaRPr lang="zh-CN" altLang="en-US" dirty="0"/>
          </a:p>
        </p:txBody>
      </p:sp>
    </p:spTree>
    <p:extLst>
      <p:ext uri="{BB962C8B-B14F-4D97-AF65-F5344CB8AC3E}">
        <p14:creationId xmlns:p14="http://schemas.microsoft.com/office/powerpoint/2010/main" val="202551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配合项目架构就更简单了</a:t>
            </a:r>
            <a:endParaRPr lang="zh-CN" altLang="en-US" dirty="0"/>
          </a:p>
        </p:txBody>
      </p:sp>
      <p:sp>
        <p:nvSpPr>
          <p:cNvPr id="3" name="内容占位符 2"/>
          <p:cNvSpPr>
            <a:spLocks noGrp="1"/>
          </p:cNvSpPr>
          <p:nvPr>
            <p:ph idx="1"/>
          </p:nvPr>
        </p:nvSpPr>
        <p:spPr/>
        <p:txBody>
          <a:bodyPr/>
          <a:lstStyle/>
          <a:p>
            <a:r>
              <a:rPr lang="zh-CN" altLang="en-US" dirty="0" smtClean="0"/>
              <a:t>当然建议：所有的逻辑的操作应该在</a:t>
            </a:r>
            <a:r>
              <a:rPr lang="en-US" altLang="zh-CN" dirty="0" smtClean="0"/>
              <a:t>Presenter</a:t>
            </a:r>
            <a:r>
              <a:rPr lang="zh-CN" altLang="en-US" dirty="0" smtClean="0"/>
              <a:t>，那么你测试的时候只需要测试一个类就行了。</a:t>
            </a:r>
            <a:endParaRPr lang="en-US" altLang="zh-CN" dirty="0" smtClean="0"/>
          </a:p>
          <a:p>
            <a:r>
              <a:rPr lang="zh-CN" altLang="en-US" dirty="0" smtClean="0"/>
              <a:t>进行判断操作以及逻辑的操作。</a:t>
            </a:r>
            <a:endParaRPr lang="en-US" altLang="zh-CN" dirty="0" smtClean="0"/>
          </a:p>
          <a:p>
            <a:endParaRPr lang="en-US" altLang="zh-CN" dirty="0"/>
          </a:p>
          <a:p>
            <a:r>
              <a:rPr lang="zh-CN" altLang="en-US" dirty="0" smtClean="0"/>
              <a:t>当然有些逻辑需要其实你是做不到的，但是你可以忽略这部分的操作，比如</a:t>
            </a:r>
            <a:r>
              <a:rPr lang="en-US" altLang="zh-CN" dirty="0" smtClean="0"/>
              <a:t>android</a:t>
            </a:r>
            <a:r>
              <a:rPr lang="zh-CN" altLang="en-US" dirty="0" smtClean="0"/>
              <a:t>已经写好的工具类（</a:t>
            </a:r>
            <a:r>
              <a:rPr lang="en-US" altLang="zh-CN" dirty="0" err="1"/>
              <a:t>TextUtils</a:t>
            </a:r>
            <a:r>
              <a:rPr lang="zh-CN" altLang="en-US" dirty="0" smtClean="0"/>
              <a:t>），那么你可以在</a:t>
            </a:r>
            <a:r>
              <a:rPr lang="en-US" altLang="zh-CN" dirty="0" err="1" smtClean="0"/>
              <a:t>gradle</a:t>
            </a:r>
            <a:r>
              <a:rPr lang="zh-CN" altLang="en-US" dirty="0" smtClean="0"/>
              <a:t>加入一部分内容进行修改。</a:t>
            </a:r>
            <a:endParaRPr lang="en-US" altLang="zh-CN" dirty="0" smtClean="0"/>
          </a:p>
          <a:p>
            <a:r>
              <a:rPr lang="zh-CN" altLang="en-US" dirty="0" smtClean="0"/>
              <a:t>详情请看</a:t>
            </a:r>
            <a:r>
              <a:rPr lang="en-US" altLang="zh-CN" dirty="0" err="1" smtClean="0"/>
              <a:t>modle</a:t>
            </a:r>
            <a:r>
              <a:rPr lang="zh-CN" altLang="en-US" dirty="0" smtClean="0"/>
              <a:t>下</a:t>
            </a:r>
            <a:r>
              <a:rPr lang="en-US" altLang="zh-CN" dirty="0" err="1" smtClean="0"/>
              <a:t>build.gradle</a:t>
            </a:r>
            <a:r>
              <a:rPr lang="zh-CN" altLang="en-US" dirty="0" smtClean="0"/>
              <a:t>文件中的内容</a:t>
            </a:r>
            <a:endParaRPr lang="zh-CN" altLang="en-US" dirty="0"/>
          </a:p>
        </p:txBody>
      </p:sp>
    </p:spTree>
    <p:extLst>
      <p:ext uri="{BB962C8B-B14F-4D97-AF65-F5344CB8AC3E}">
        <p14:creationId xmlns:p14="http://schemas.microsoft.com/office/powerpoint/2010/main" val="100681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有些看不见的操作应该怎么测试</a:t>
            </a:r>
            <a:endParaRPr lang="zh-CN" altLang="en-US" dirty="0"/>
          </a:p>
        </p:txBody>
      </p:sp>
      <p:sp>
        <p:nvSpPr>
          <p:cNvPr id="3" name="内容占位符 2"/>
          <p:cNvSpPr>
            <a:spLocks noGrp="1"/>
          </p:cNvSpPr>
          <p:nvPr>
            <p:ph idx="1"/>
          </p:nvPr>
        </p:nvSpPr>
        <p:spPr/>
        <p:txBody>
          <a:bodyPr/>
          <a:lstStyle/>
          <a:p>
            <a:r>
              <a:rPr lang="zh-CN" altLang="en-US" dirty="0" smtClean="0"/>
              <a:t>什么是看不见的操作？</a:t>
            </a:r>
            <a:endParaRPr lang="en-US" altLang="zh-CN" dirty="0" smtClean="0"/>
          </a:p>
          <a:p>
            <a:r>
              <a:rPr lang="zh-CN" altLang="en-US" dirty="0" smtClean="0"/>
              <a:t>比如</a:t>
            </a:r>
            <a:r>
              <a:rPr lang="en-US" altLang="zh-CN" dirty="0" err="1"/>
              <a:t>SharedPreferences</a:t>
            </a:r>
            <a:r>
              <a:rPr lang="zh-CN" altLang="en-US" dirty="0" smtClean="0"/>
              <a:t>等内容，也可以测试</a:t>
            </a:r>
            <a:r>
              <a:rPr lang="en-US" altLang="zh-CN" dirty="0" smtClean="0"/>
              <a:t>server</a:t>
            </a:r>
            <a:r>
              <a:rPr lang="zh-CN" altLang="en-US" dirty="0" smtClean="0"/>
              <a:t>。</a:t>
            </a:r>
            <a:endParaRPr lang="en-US" altLang="zh-CN" dirty="0" smtClean="0"/>
          </a:p>
          <a:p>
            <a:r>
              <a:rPr lang="zh-CN" altLang="en-US" dirty="0" smtClean="0"/>
              <a:t>两种测试方法</a:t>
            </a:r>
            <a:endParaRPr lang="en-US" altLang="zh-CN" dirty="0" smtClean="0"/>
          </a:p>
          <a:p>
            <a:r>
              <a:rPr lang="en-US" altLang="zh-CN" dirty="0" smtClean="0"/>
              <a:t>1.</a:t>
            </a:r>
            <a:r>
              <a:rPr lang="zh-CN" altLang="en-US" dirty="0" smtClean="0"/>
              <a:t>跑在设备上。</a:t>
            </a:r>
            <a:endParaRPr lang="en-US" altLang="zh-CN" dirty="0" smtClean="0"/>
          </a:p>
          <a:p>
            <a:r>
              <a:rPr lang="en-US" altLang="zh-CN" dirty="0" smtClean="0"/>
              <a:t>2.</a:t>
            </a:r>
            <a:r>
              <a:rPr lang="zh-CN" altLang="en-US" dirty="0" smtClean="0"/>
              <a:t>跑在</a:t>
            </a:r>
            <a:r>
              <a:rPr lang="en-US" altLang="zh-CN" dirty="0" err="1" smtClean="0"/>
              <a:t>jvm</a:t>
            </a:r>
            <a:r>
              <a:rPr lang="zh-CN" altLang="en-US" dirty="0" smtClean="0"/>
              <a:t>上</a:t>
            </a:r>
            <a:endParaRPr lang="en-US" altLang="zh-CN" dirty="0" smtClean="0"/>
          </a:p>
          <a:p>
            <a:r>
              <a:rPr lang="en-US" altLang="zh-CN" dirty="0"/>
              <a:t> </a:t>
            </a:r>
            <a:r>
              <a:rPr lang="zh-CN" altLang="en-US" dirty="0" smtClean="0"/>
              <a:t>两种各有好处，喜欢用哪一种都可以。</a:t>
            </a:r>
            <a:endParaRPr lang="zh-CN" altLang="en-US" dirty="0"/>
          </a:p>
        </p:txBody>
      </p:sp>
    </p:spTree>
    <p:extLst>
      <p:ext uri="{BB962C8B-B14F-4D97-AF65-F5344CB8AC3E}">
        <p14:creationId xmlns:p14="http://schemas.microsoft.com/office/powerpoint/2010/main" val="356396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应该写几个单元测试？</a:t>
            </a:r>
            <a:endParaRPr lang="en-US" altLang="zh-CN" dirty="0" smtClean="0"/>
          </a:p>
          <a:p>
            <a:r>
              <a:rPr lang="zh-CN" altLang="en-US" dirty="0" smtClean="0"/>
              <a:t>设想情景：登录功能，在用户名和密码中设置要求，用户名长度，邮箱地址，密码长度，包含特殊字符等内容。</a:t>
            </a:r>
            <a:endParaRPr lang="en-US" altLang="zh-CN" dirty="0" smtClean="0"/>
          </a:p>
          <a:p>
            <a:r>
              <a:rPr lang="zh-CN" altLang="en-US" dirty="0" smtClean="0"/>
              <a:t>建议：项目紧张的情况下，一个正例，一个到三个反例（反例应该根据验证的要求来进行思考），不紧张的时候当然是越多越好。</a:t>
            </a:r>
            <a:endParaRPr lang="en-US" altLang="zh-CN" dirty="0" smtClean="0"/>
          </a:p>
          <a:p>
            <a:r>
              <a:rPr lang="en-US" altLang="zh-CN" dirty="0" smtClean="0"/>
              <a:t>2.</a:t>
            </a:r>
            <a:r>
              <a:rPr lang="zh-CN" altLang="en-US" dirty="0" smtClean="0"/>
              <a:t>单元测试应该写在一个测试函数里面还是多个测试函数里面。</a:t>
            </a:r>
            <a:endParaRPr lang="en-US" altLang="zh-CN" dirty="0" smtClean="0"/>
          </a:p>
          <a:p>
            <a:r>
              <a:rPr lang="en-US" altLang="zh-CN" dirty="0" smtClean="0"/>
              <a:t>3.</a:t>
            </a:r>
            <a:r>
              <a:rPr lang="zh-CN" altLang="en-US" dirty="0" smtClean="0"/>
              <a:t>单元测试怎么写的更优雅？</a:t>
            </a:r>
            <a:endParaRPr lang="en-US" altLang="zh-CN" dirty="0" smtClean="0"/>
          </a:p>
          <a:p>
            <a:r>
              <a:rPr lang="en-US" altLang="zh-CN" dirty="0" smtClean="0"/>
              <a:t>4.</a:t>
            </a:r>
            <a:r>
              <a:rPr lang="zh-CN" altLang="en-US" dirty="0" smtClean="0"/>
              <a:t>单元测试中遇到的坑（请与我和</a:t>
            </a:r>
            <a:r>
              <a:rPr lang="zh-CN" altLang="en-US" dirty="0"/>
              <a:t>振</a:t>
            </a:r>
            <a:r>
              <a:rPr lang="zh-CN" altLang="en-US" dirty="0" smtClean="0"/>
              <a:t>宇联系解决。）</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1144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扩展与思考</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思考所有逻辑都写在</a:t>
            </a:r>
            <a:r>
              <a:rPr lang="en-US" altLang="zh-CN" dirty="0" smtClean="0"/>
              <a:t>Presenter</a:t>
            </a:r>
            <a:r>
              <a:rPr lang="zh-CN" altLang="en-US" dirty="0" smtClean="0"/>
              <a:t>是否可以实现，仅仅测试一个类。</a:t>
            </a:r>
            <a:endParaRPr lang="en-US" altLang="zh-CN" dirty="0" smtClean="0"/>
          </a:p>
          <a:p>
            <a:r>
              <a:rPr lang="en-US" altLang="zh-CN" dirty="0" smtClean="0"/>
              <a:t>2.</a:t>
            </a:r>
            <a:r>
              <a:rPr lang="zh-CN" altLang="en-US" dirty="0" smtClean="0"/>
              <a:t>由单元测试思考代码的书写</a:t>
            </a:r>
            <a:endParaRPr lang="en-US" altLang="zh-CN" dirty="0" smtClean="0"/>
          </a:p>
          <a:p>
            <a:r>
              <a:rPr lang="zh-CN" altLang="en-US" dirty="0" smtClean="0"/>
              <a:t>（</a:t>
            </a:r>
            <a:r>
              <a:rPr lang="en-US" altLang="zh-CN" dirty="0" smtClean="0"/>
              <a:t>1</a:t>
            </a:r>
            <a:r>
              <a:rPr lang="zh-CN" altLang="en-US" dirty="0" smtClean="0"/>
              <a:t>）思考效率或逻辑</a:t>
            </a:r>
            <a:endParaRPr lang="en-US" altLang="zh-CN" dirty="0" smtClean="0"/>
          </a:p>
          <a:p>
            <a:pPr lvl="1"/>
            <a:r>
              <a:rPr lang="zh-CN" altLang="en-US" dirty="0" smtClean="0"/>
              <a:t>明明一个方法可以搞定的内容，有没有必要重复写多遍，浪费时间还没用，甚至会导致逻辑很复杂。深思熟虑书写的代码，和不经过思考的代码是否区别出来。</a:t>
            </a:r>
            <a:endParaRPr lang="en-US" altLang="zh-CN" dirty="0" smtClean="0"/>
          </a:p>
          <a:p>
            <a:r>
              <a:rPr lang="zh-CN" altLang="en-US" dirty="0" smtClean="0"/>
              <a:t>（</a:t>
            </a:r>
            <a:r>
              <a:rPr lang="en-US" altLang="zh-CN" dirty="0" smtClean="0"/>
              <a:t>2</a:t>
            </a:r>
            <a:r>
              <a:rPr lang="zh-CN" altLang="en-US" dirty="0" smtClean="0"/>
              <a:t>）思考细节的处理</a:t>
            </a:r>
            <a:endParaRPr lang="en-US" altLang="zh-CN" dirty="0" smtClean="0"/>
          </a:p>
          <a:p>
            <a:pPr lvl="1"/>
            <a:r>
              <a:rPr lang="zh-CN" altLang="en-US" dirty="0" smtClean="0"/>
              <a:t>完善的冗错机制，可以保证代码的细节处理更加合理，保证代码的正确性。细致到某个单元中处理错误更能保证代码。</a:t>
            </a:r>
            <a:endParaRPr lang="en-US" altLang="zh-CN" dirty="0" smtClean="0"/>
          </a:p>
          <a:p>
            <a:pPr lvl="1"/>
            <a:endParaRPr lang="en-US" altLang="zh-CN" dirty="0" smtClean="0"/>
          </a:p>
        </p:txBody>
      </p:sp>
    </p:spTree>
    <p:extLst>
      <p:ext uri="{BB962C8B-B14F-4D97-AF65-F5344CB8AC3E}">
        <p14:creationId xmlns:p14="http://schemas.microsoft.com/office/powerpoint/2010/main" val="2805847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）思考代码的可阅读</a:t>
            </a:r>
            <a:r>
              <a:rPr lang="zh-CN" altLang="en-US" dirty="0" smtClean="0"/>
              <a:t>性</a:t>
            </a:r>
            <a:endParaRPr lang="en-US" altLang="zh-CN" dirty="0" smtClean="0"/>
          </a:p>
          <a:p>
            <a:pPr lvl="1"/>
            <a:r>
              <a:rPr lang="zh-CN" altLang="en-US" dirty="0" smtClean="0"/>
              <a:t>阅读代码需要花费的时间是书写代码时间的最少十倍。可以将一个很复杂的逻辑变为一个个的函数，也可以在函数上加入注释，说明函数的应用，参数等内容（暂时不考虑命名规范），如果保证代码阅读性或者代码更容易阅读就可以为后来的</a:t>
            </a:r>
            <a:r>
              <a:rPr lang="en-US" altLang="zh-CN" dirty="0" smtClean="0"/>
              <a:t>review</a:t>
            </a:r>
            <a:r>
              <a:rPr lang="zh-CN" altLang="en-US" dirty="0" smtClean="0"/>
              <a:t>以及项目交接更快变更。</a:t>
            </a:r>
            <a:endParaRPr lang="en-US" altLang="zh-CN" dirty="0" smtClean="0"/>
          </a:p>
          <a:p>
            <a:pPr lvl="1"/>
            <a:r>
              <a:rPr lang="zh-CN" altLang="en-US" dirty="0" smtClean="0"/>
              <a:t>如果</a:t>
            </a:r>
            <a:r>
              <a:rPr lang="en-US" altLang="zh-CN" dirty="0" smtClean="0"/>
              <a:t>review</a:t>
            </a:r>
            <a:r>
              <a:rPr lang="zh-CN" altLang="en-US" dirty="0" smtClean="0"/>
              <a:t>别人的代码花费的时间很长，耽误自己的工作，那么你想</a:t>
            </a:r>
            <a:r>
              <a:rPr lang="en-US" altLang="zh-CN" dirty="0" smtClean="0"/>
              <a:t>review</a:t>
            </a:r>
            <a:r>
              <a:rPr lang="zh-CN" altLang="en-US" dirty="0" smtClean="0"/>
              <a:t>吗？</a:t>
            </a:r>
            <a:r>
              <a:rPr lang="en-US" altLang="zh-CN" dirty="0" smtClean="0"/>
              <a:t>Review</a:t>
            </a:r>
            <a:r>
              <a:rPr lang="zh-CN" altLang="en-US" dirty="0" smtClean="0"/>
              <a:t>的时候认真吗？</a:t>
            </a:r>
            <a:endParaRPr lang="en-US" altLang="zh-CN" dirty="0"/>
          </a:p>
          <a:p>
            <a:endParaRPr lang="zh-CN" altLang="en-US" dirty="0"/>
          </a:p>
        </p:txBody>
      </p:sp>
    </p:spTree>
    <p:extLst>
      <p:ext uri="{BB962C8B-B14F-4D97-AF65-F5344CB8AC3E}">
        <p14:creationId xmlns:p14="http://schemas.microsoft.com/office/powerpoint/2010/main" val="257657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什么是单元测试</a:t>
            </a:r>
            <a:endParaRPr lang="zh-CN" altLang="en-US" dirty="0"/>
          </a:p>
        </p:txBody>
      </p:sp>
      <p:sp>
        <p:nvSpPr>
          <p:cNvPr id="3" name="内容占位符 2"/>
          <p:cNvSpPr>
            <a:spLocks noGrp="1"/>
          </p:cNvSpPr>
          <p:nvPr>
            <p:ph idx="1"/>
          </p:nvPr>
        </p:nvSpPr>
        <p:spPr>
          <a:xfrm>
            <a:off x="838200" y="1825625"/>
            <a:ext cx="10515600" cy="4679678"/>
          </a:xfrm>
        </p:spPr>
        <p:txBody>
          <a:bodyPr>
            <a:normAutofit/>
          </a:bodyPr>
          <a:lstStyle/>
          <a:p>
            <a:r>
              <a:rPr lang="zh-CN" altLang="en-US" dirty="0" smtClean="0"/>
              <a:t>首先代码的最终目的是什么？</a:t>
            </a:r>
            <a:endParaRPr lang="en-US" altLang="zh-CN" dirty="0" smtClean="0"/>
          </a:p>
          <a:p>
            <a:r>
              <a:rPr lang="en-US" altLang="zh-CN" dirty="0" smtClean="0"/>
              <a:t>1.</a:t>
            </a:r>
            <a:r>
              <a:rPr lang="zh-CN" altLang="en-US" dirty="0" smtClean="0"/>
              <a:t>实现需求</a:t>
            </a:r>
            <a:endParaRPr lang="en-US" altLang="zh-CN" dirty="0" smtClean="0"/>
          </a:p>
          <a:p>
            <a:r>
              <a:rPr lang="en-US" altLang="zh-CN" dirty="0" smtClean="0"/>
              <a:t>2.</a:t>
            </a:r>
            <a:r>
              <a:rPr lang="zh-CN" altLang="en-US" dirty="0" smtClean="0"/>
              <a:t>提高代码的质量和可维护性（后续的开发以及需求的更高）</a:t>
            </a:r>
            <a:endParaRPr lang="en-US" altLang="zh-CN" dirty="0" smtClean="0"/>
          </a:p>
          <a:p>
            <a:r>
              <a:rPr lang="zh-CN" altLang="en-US" dirty="0" smtClean="0"/>
              <a:t>单元测试</a:t>
            </a:r>
            <a:endParaRPr lang="en-US" altLang="zh-CN" dirty="0" smtClean="0"/>
          </a:p>
          <a:p>
            <a:r>
              <a:rPr lang="en-US" altLang="zh-CN" dirty="0" smtClean="0"/>
              <a:t>1.</a:t>
            </a:r>
            <a:r>
              <a:rPr lang="zh-CN" altLang="en-US" dirty="0" smtClean="0"/>
              <a:t>首先单元测试可以预防一部分的</a:t>
            </a:r>
            <a:r>
              <a:rPr lang="en-US" altLang="zh-CN" dirty="0" smtClean="0"/>
              <a:t>bug</a:t>
            </a:r>
            <a:r>
              <a:rPr lang="zh-CN" altLang="en-US" dirty="0" smtClean="0"/>
              <a:t>产生</a:t>
            </a:r>
            <a:endParaRPr lang="en-US" altLang="zh-CN" dirty="0" smtClean="0"/>
          </a:p>
          <a:p>
            <a:r>
              <a:rPr lang="en-US" altLang="zh-CN" dirty="0" smtClean="0"/>
              <a:t>2.</a:t>
            </a:r>
            <a:r>
              <a:rPr lang="zh-CN" altLang="en-US" dirty="0" smtClean="0"/>
              <a:t>单元测试可以检测自己的代码</a:t>
            </a:r>
            <a:endParaRPr lang="en-US" altLang="zh-CN" dirty="0" smtClean="0"/>
          </a:p>
          <a:p>
            <a:r>
              <a:rPr lang="en-US" altLang="zh-CN" dirty="0" smtClean="0"/>
              <a:t>3.</a:t>
            </a:r>
            <a:r>
              <a:rPr lang="zh-CN" altLang="en-US" dirty="0" smtClean="0"/>
              <a:t>单元测试可以将代码最小化。也就是单元化</a:t>
            </a:r>
            <a:endParaRPr lang="en-US" altLang="zh-CN" dirty="0" smtClean="0"/>
          </a:p>
          <a:p>
            <a:r>
              <a:rPr lang="zh-CN" altLang="en-US" dirty="0" smtClean="0"/>
              <a:t>什么是单元化</a:t>
            </a:r>
            <a:endParaRPr lang="en-US" altLang="zh-CN" dirty="0" smtClean="0"/>
          </a:p>
          <a:p>
            <a:r>
              <a:rPr lang="zh-CN" altLang="en-US" dirty="0" smtClean="0"/>
              <a:t>一个函数就是一个单元。</a:t>
            </a:r>
            <a:endParaRPr lang="en-US" altLang="zh-CN" dirty="0" smtClean="0"/>
          </a:p>
          <a:p>
            <a:endParaRPr lang="zh-CN" altLang="en-US" dirty="0"/>
          </a:p>
        </p:txBody>
      </p:sp>
    </p:spTree>
    <p:extLst>
      <p:ext uri="{BB962C8B-B14F-4D97-AF65-F5344CB8AC3E}">
        <p14:creationId xmlns:p14="http://schemas.microsoft.com/office/powerpoint/2010/main" val="142953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a:t>
            </a:r>
            <a:r>
              <a:rPr lang="zh-CN" altLang="en-US" dirty="0" smtClean="0"/>
              <a:t>单元测试的总结以及好处</a:t>
            </a:r>
            <a:endParaRPr lang="en-US" altLang="zh-CN" dirty="0" smtClean="0"/>
          </a:p>
          <a:p>
            <a:pPr lvl="1"/>
            <a:r>
              <a:rPr lang="zh-CN" altLang="en-US" dirty="0"/>
              <a:t>网上总说各种单元测试的好处，单元测试好不好不是别人说了算得，是自己说了算的，什么对软件质量的</a:t>
            </a:r>
            <a:r>
              <a:rPr lang="zh-CN" altLang="en-US" dirty="0" smtClean="0"/>
              <a:t>提升，方便重构，节约时间，提升</a:t>
            </a:r>
            <a:r>
              <a:rPr lang="zh-CN" altLang="en-US" dirty="0"/>
              <a:t>代码</a:t>
            </a:r>
            <a:r>
              <a:rPr lang="zh-CN" altLang="en-US" dirty="0" smtClean="0"/>
              <a:t>设计之类的，没用过不知道呀。</a:t>
            </a:r>
            <a:endParaRPr lang="en-US" altLang="zh-CN" dirty="0"/>
          </a:p>
          <a:p>
            <a:pPr lvl="1"/>
            <a:r>
              <a:rPr lang="zh-CN" altLang="en-US" dirty="0" smtClean="0"/>
              <a:t>单元测试的好处，我更倾向于以下几点</a:t>
            </a:r>
            <a:endParaRPr lang="en-US" altLang="zh-CN" dirty="0"/>
          </a:p>
          <a:p>
            <a:pPr lvl="1"/>
            <a:r>
              <a:rPr lang="en-US" altLang="zh-CN" dirty="0" smtClean="0"/>
              <a:t>1.</a:t>
            </a:r>
            <a:r>
              <a:rPr lang="zh-CN" altLang="en-US" dirty="0" smtClean="0"/>
              <a:t>对自己代码自信心不够所以才写单元测试，如果能保证自己代码一点</a:t>
            </a:r>
            <a:r>
              <a:rPr lang="en-US" altLang="zh-CN" dirty="0" smtClean="0"/>
              <a:t>bug</a:t>
            </a:r>
            <a:r>
              <a:rPr lang="zh-CN" altLang="en-US" dirty="0" smtClean="0"/>
              <a:t>没有，都比源码更高级的程序员了，就不需要写单元测试了，当然我只能知道源码中也有部分测试，不知道</a:t>
            </a:r>
            <a:r>
              <a:rPr lang="en-US" altLang="zh-CN" dirty="0" err="1" smtClean="0"/>
              <a:t>linux</a:t>
            </a:r>
            <a:r>
              <a:rPr lang="zh-CN" altLang="en-US" dirty="0" smtClean="0"/>
              <a:t>系统代码里面是不是有单元测试。</a:t>
            </a:r>
            <a:endParaRPr lang="en-US" altLang="zh-CN" dirty="0" smtClean="0"/>
          </a:p>
          <a:p>
            <a:pPr lvl="1"/>
            <a:endParaRPr lang="en-US" altLang="zh-CN" dirty="0" smtClean="0"/>
          </a:p>
        </p:txBody>
      </p:sp>
    </p:spTree>
    <p:extLst>
      <p:ext uri="{BB962C8B-B14F-4D97-AF65-F5344CB8AC3E}">
        <p14:creationId xmlns:p14="http://schemas.microsoft.com/office/powerpoint/2010/main" val="1099567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a:t>2.</a:t>
            </a:r>
            <a:r>
              <a:rPr lang="zh-CN" altLang="en-US" dirty="0"/>
              <a:t>项目紧张，时间紧，思考用掉浪费一部分时间，前后台协作的时候，不管是和产品讨论需求还是和思考代码怎么写，这部分时间一定会用的。在后台没有</a:t>
            </a:r>
            <a:r>
              <a:rPr lang="en-US" altLang="zh-CN" dirty="0"/>
              <a:t>ready</a:t>
            </a:r>
            <a:r>
              <a:rPr lang="zh-CN" altLang="en-US" dirty="0"/>
              <a:t>的情况下</a:t>
            </a:r>
            <a:r>
              <a:rPr lang="zh-CN" altLang="en-US" dirty="0" smtClean="0"/>
              <a:t>，怎么保证自己的逻辑是正确的呢，那你就需要单元测试来保证你的想法和你所书写的代码产出的结果是一致的。需求没有改的情况下，可以最短时间内对接</a:t>
            </a:r>
            <a:r>
              <a:rPr lang="en-US" altLang="zh-CN" dirty="0" smtClean="0"/>
              <a:t>API</a:t>
            </a:r>
            <a:r>
              <a:rPr lang="zh-CN" altLang="en-US" dirty="0" smtClean="0"/>
              <a:t>。在后来的测试过程中，减少</a:t>
            </a:r>
            <a:r>
              <a:rPr lang="en-US" altLang="zh-CN" dirty="0" smtClean="0"/>
              <a:t>bug</a:t>
            </a:r>
            <a:r>
              <a:rPr lang="zh-CN" altLang="en-US" dirty="0" smtClean="0"/>
              <a:t>产生的几率，可以减少更多的时间。</a:t>
            </a:r>
            <a:endParaRPr lang="en-US" altLang="zh-CN" dirty="0" smtClean="0"/>
          </a:p>
          <a:p>
            <a:pPr lvl="1"/>
            <a:r>
              <a:rPr lang="en-US" altLang="zh-CN" dirty="0" smtClean="0"/>
              <a:t>3.</a:t>
            </a:r>
            <a:r>
              <a:rPr lang="zh-CN" altLang="en-US" dirty="0" smtClean="0"/>
              <a:t>我懒，所以我更不想后来改一堆</a:t>
            </a:r>
            <a:r>
              <a:rPr lang="en-US" altLang="zh-CN" dirty="0" smtClean="0"/>
              <a:t>bug</a:t>
            </a:r>
            <a:r>
              <a:rPr lang="zh-CN" altLang="en-US" dirty="0" smtClean="0"/>
              <a:t>。遇到问题要解决，不应该等到最后测试的时候测出一堆</a:t>
            </a:r>
            <a:r>
              <a:rPr lang="en-US" altLang="zh-CN" dirty="0" smtClean="0"/>
              <a:t>bug</a:t>
            </a:r>
            <a:r>
              <a:rPr lang="zh-CN" altLang="en-US" dirty="0" smtClean="0"/>
              <a:t>，在解决，回去看代码的时候也需要时间，那么会浪费更多的时间。可能改完之后会引入新的</a:t>
            </a:r>
            <a:r>
              <a:rPr lang="en-US" altLang="zh-CN" dirty="0" smtClean="0"/>
              <a:t>bug</a:t>
            </a:r>
            <a:r>
              <a:rPr lang="zh-CN" altLang="en-US" dirty="0" smtClean="0"/>
              <a:t>，成为恶性循环。这样可以节约时间，更快反馈或者更快查找出</a:t>
            </a:r>
            <a:r>
              <a:rPr lang="en-US" altLang="zh-CN" dirty="0" smtClean="0"/>
              <a:t>bug</a:t>
            </a:r>
            <a:r>
              <a:rPr lang="zh-CN" altLang="en-US" dirty="0" smtClean="0"/>
              <a:t>。</a:t>
            </a:r>
            <a:endParaRPr lang="en-US" altLang="zh-CN" dirty="0" smtClean="0"/>
          </a:p>
          <a:p>
            <a:pPr lvl="1"/>
            <a:r>
              <a:rPr lang="en-US" altLang="zh-CN" dirty="0" smtClean="0"/>
              <a:t>4.</a:t>
            </a:r>
            <a:r>
              <a:rPr lang="zh-CN" altLang="en-US" dirty="0" smtClean="0"/>
              <a:t>更好的设计。</a:t>
            </a:r>
            <a:endParaRPr lang="en-US" altLang="zh-CN" dirty="0" smtClean="0"/>
          </a:p>
          <a:p>
            <a:pPr lvl="1"/>
            <a:endParaRPr lang="zh-CN" altLang="en-US" dirty="0"/>
          </a:p>
        </p:txBody>
      </p:sp>
    </p:spTree>
    <p:extLst>
      <p:ext uri="{BB962C8B-B14F-4D97-AF65-F5344CB8AC3E}">
        <p14:creationId xmlns:p14="http://schemas.microsoft.com/office/powerpoint/2010/main" val="337296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单元测试到底测试是什么？</a:t>
            </a:r>
            <a:endParaRPr lang="zh-CN" altLang="en-US" dirty="0"/>
          </a:p>
        </p:txBody>
      </p:sp>
      <p:sp>
        <p:nvSpPr>
          <p:cNvPr id="3" name="内容占位符 2"/>
          <p:cNvSpPr>
            <a:spLocks noGrp="1"/>
          </p:cNvSpPr>
          <p:nvPr>
            <p:ph idx="1"/>
          </p:nvPr>
        </p:nvSpPr>
        <p:spPr/>
        <p:txBody>
          <a:bodyPr/>
          <a:lstStyle/>
          <a:p>
            <a:r>
              <a:rPr lang="zh-CN" altLang="en-US" dirty="0" smtClean="0"/>
              <a:t>就是你所书写的方法，预期结果和实际结果是否一致。</a:t>
            </a:r>
            <a:endParaRPr lang="en-US" altLang="zh-CN" dirty="0" smtClean="0"/>
          </a:p>
          <a:p>
            <a:r>
              <a:rPr lang="zh-CN" altLang="en-US" dirty="0"/>
              <a:t>当一</a:t>
            </a:r>
            <a:r>
              <a:rPr lang="zh-CN" altLang="en-US" dirty="0" smtClean="0"/>
              <a:t>个函数内容太过复杂的时候，或者一个函数在嵌套一个函数的时候就有可能导致手误的情况，为了避免这种情况情况的产生所以就需要单元测试。</a:t>
            </a:r>
            <a:endParaRPr lang="en-US" altLang="zh-CN" dirty="0" smtClean="0"/>
          </a:p>
          <a:p>
            <a:r>
              <a:rPr lang="zh-CN" altLang="en-US" dirty="0" smtClean="0"/>
              <a:t>提高代码的查找率。</a:t>
            </a:r>
            <a:endParaRPr lang="en-US" altLang="zh-CN" dirty="0" smtClean="0"/>
          </a:p>
          <a:p>
            <a:endParaRPr lang="en-US" altLang="zh-CN" dirty="0" smtClean="0"/>
          </a:p>
        </p:txBody>
      </p:sp>
    </p:spTree>
    <p:extLst>
      <p:ext uri="{BB962C8B-B14F-4D97-AF65-F5344CB8AC3E}">
        <p14:creationId xmlns:p14="http://schemas.microsoft.com/office/powerpoint/2010/main" val="426135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单元测试运行环境分为两类</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在</a:t>
            </a:r>
            <a:r>
              <a:rPr lang="en-US" altLang="zh-CN" dirty="0" smtClean="0"/>
              <a:t>java</a:t>
            </a:r>
            <a:r>
              <a:rPr lang="zh-CN" altLang="en-US" dirty="0" smtClean="0"/>
              <a:t>虚拟机上的单元测试，也就是</a:t>
            </a:r>
            <a:r>
              <a:rPr lang="en-US" altLang="zh-CN" dirty="0" err="1" smtClean="0"/>
              <a:t>jvm</a:t>
            </a:r>
            <a:r>
              <a:rPr lang="zh-CN" altLang="en-US" dirty="0" smtClean="0"/>
              <a:t>。</a:t>
            </a:r>
            <a:endParaRPr lang="en-US" altLang="zh-CN" dirty="0" smtClean="0"/>
          </a:p>
          <a:p>
            <a:r>
              <a:rPr lang="zh-CN" altLang="en-US" dirty="0" smtClean="0"/>
              <a:t>在</a:t>
            </a:r>
            <a:r>
              <a:rPr lang="en-US" altLang="zh-CN" dirty="0" smtClean="0"/>
              <a:t>test</a:t>
            </a:r>
            <a:r>
              <a:rPr lang="zh-CN" altLang="en-US" dirty="0" smtClean="0"/>
              <a:t>文件夹下书写代码</a:t>
            </a:r>
            <a:endParaRPr lang="en-US" altLang="zh-CN" dirty="0" smtClean="0"/>
          </a:p>
          <a:p>
            <a:r>
              <a:rPr lang="en-US" altLang="zh-CN" dirty="0" smtClean="0"/>
              <a:t>2.</a:t>
            </a:r>
            <a:r>
              <a:rPr lang="zh-CN" altLang="en-US" dirty="0" smtClean="0"/>
              <a:t>在</a:t>
            </a:r>
            <a:r>
              <a:rPr lang="en-US" altLang="zh-CN" dirty="0" smtClean="0"/>
              <a:t>Android</a:t>
            </a:r>
            <a:r>
              <a:rPr lang="zh-CN" altLang="en-US" dirty="0" smtClean="0"/>
              <a:t>设备上的单元测试，</a:t>
            </a:r>
            <a:r>
              <a:rPr lang="en-US" altLang="zh-CN" dirty="0" smtClean="0"/>
              <a:t>android </a:t>
            </a:r>
            <a:r>
              <a:rPr lang="zh-CN" altLang="en-US" dirty="0" smtClean="0"/>
              <a:t>模拟器或者</a:t>
            </a:r>
            <a:r>
              <a:rPr lang="en-US" altLang="zh-CN" dirty="0" smtClean="0"/>
              <a:t>android</a:t>
            </a:r>
            <a:r>
              <a:rPr lang="zh-CN" altLang="en-US" dirty="0" smtClean="0"/>
              <a:t>真机</a:t>
            </a:r>
            <a:endParaRPr lang="en-US" altLang="zh-CN" dirty="0" smtClean="0"/>
          </a:p>
          <a:p>
            <a:r>
              <a:rPr lang="zh-CN" altLang="en-US" dirty="0" smtClean="0"/>
              <a:t>在</a:t>
            </a:r>
            <a:r>
              <a:rPr lang="en-US" altLang="zh-CN" dirty="0" err="1" smtClean="0"/>
              <a:t>AndroidTest</a:t>
            </a:r>
            <a:r>
              <a:rPr lang="zh-CN" altLang="en-US" dirty="0" smtClean="0"/>
              <a:t>文件夹下</a:t>
            </a:r>
            <a:endParaRPr lang="zh-CN" altLang="en-US" dirty="0"/>
          </a:p>
        </p:txBody>
      </p:sp>
    </p:spTree>
    <p:extLst>
      <p:ext uri="{BB962C8B-B14F-4D97-AF65-F5344CB8AC3E}">
        <p14:creationId xmlns:p14="http://schemas.microsoft.com/office/powerpoint/2010/main" val="325032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单元测试的几种状态</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错误的测试</a:t>
            </a:r>
            <a:endParaRPr lang="en-US" altLang="zh-CN" dirty="0" smtClean="0"/>
          </a:p>
          <a:p>
            <a:endParaRPr lang="en-US" altLang="zh-CN" dirty="0"/>
          </a:p>
          <a:p>
            <a:endParaRPr lang="en-US" altLang="zh-CN" dirty="0" smtClean="0"/>
          </a:p>
          <a:p>
            <a:r>
              <a:rPr lang="en-US" altLang="zh-CN" dirty="0" smtClean="0"/>
              <a:t>2.</a:t>
            </a:r>
            <a:r>
              <a:rPr lang="zh-CN" altLang="en-US" dirty="0" smtClean="0"/>
              <a:t>正确的测试</a:t>
            </a:r>
            <a:endParaRPr lang="en-US" altLang="zh-CN" dirty="0" smtClean="0"/>
          </a:p>
          <a:p>
            <a:endParaRPr lang="en-US" altLang="zh-CN" dirty="0" smtClean="0"/>
          </a:p>
          <a:p>
            <a:endParaRPr lang="en-US" altLang="zh-CN" dirty="0" smtClean="0"/>
          </a:p>
          <a:p>
            <a:endParaRPr lang="en-US" altLang="zh-CN" dirty="0" smtClean="0"/>
          </a:p>
          <a:p>
            <a:endParaRPr lang="en-US" altLang="zh-CN" dirty="0"/>
          </a:p>
          <a:p>
            <a:r>
              <a:rPr lang="en-US" altLang="zh-CN" dirty="0" smtClean="0"/>
              <a:t>3.</a:t>
            </a:r>
            <a:r>
              <a:rPr lang="zh-CN" altLang="en-US" dirty="0" smtClean="0"/>
              <a:t>忽略的测试</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838200" y="2347232"/>
            <a:ext cx="8162925" cy="857250"/>
          </a:xfrm>
          <a:prstGeom prst="rect">
            <a:avLst/>
          </a:prstGeom>
        </p:spPr>
      </p:pic>
      <p:pic>
        <p:nvPicPr>
          <p:cNvPr id="8" name="图片 7"/>
          <p:cNvPicPr>
            <a:picLocks noChangeAspect="1"/>
          </p:cNvPicPr>
          <p:nvPr/>
        </p:nvPicPr>
        <p:blipFill>
          <a:blip r:embed="rId3"/>
          <a:stretch>
            <a:fillRect/>
          </a:stretch>
        </p:blipFill>
        <p:spPr>
          <a:xfrm>
            <a:off x="838200" y="3589664"/>
            <a:ext cx="9834154" cy="1883674"/>
          </a:xfrm>
          <a:prstGeom prst="rect">
            <a:avLst/>
          </a:prstGeom>
        </p:spPr>
      </p:pic>
      <p:pic>
        <p:nvPicPr>
          <p:cNvPr id="4" name="图片 3"/>
          <p:cNvPicPr>
            <a:picLocks noChangeAspect="1"/>
          </p:cNvPicPr>
          <p:nvPr/>
        </p:nvPicPr>
        <p:blipFill>
          <a:blip r:embed="rId4"/>
          <a:stretch>
            <a:fillRect/>
          </a:stretch>
        </p:blipFill>
        <p:spPr>
          <a:xfrm>
            <a:off x="838200" y="5919787"/>
            <a:ext cx="8005354" cy="700631"/>
          </a:xfrm>
          <a:prstGeom prst="rect">
            <a:avLst/>
          </a:prstGeom>
        </p:spPr>
      </p:pic>
    </p:spTree>
    <p:extLst>
      <p:ext uri="{BB962C8B-B14F-4D97-AF65-F5344CB8AC3E}">
        <p14:creationId xmlns:p14="http://schemas.microsoft.com/office/powerpoint/2010/main" val="75910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如何写单元测试的步骤</a:t>
            </a: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如何在</a:t>
            </a:r>
            <a:r>
              <a:rPr lang="en-US" altLang="zh-CN" dirty="0" smtClean="0"/>
              <a:t>Android studio</a:t>
            </a:r>
            <a:r>
              <a:rPr lang="zh-CN" altLang="en-US" dirty="0" smtClean="0"/>
              <a:t>写</a:t>
            </a:r>
            <a:endParaRPr lang="en-US" altLang="zh-CN" dirty="0" smtClean="0"/>
          </a:p>
          <a:p>
            <a:r>
              <a:rPr lang="en-US" altLang="zh-CN" dirty="0" smtClean="0"/>
              <a:t>2.</a:t>
            </a:r>
            <a:r>
              <a:rPr lang="zh-CN" altLang="en-US" dirty="0" smtClean="0"/>
              <a:t>单元测试和</a:t>
            </a:r>
            <a:r>
              <a:rPr lang="en-US" altLang="zh-CN" dirty="0" smtClean="0"/>
              <a:t>UI</a:t>
            </a:r>
            <a:r>
              <a:rPr lang="zh-CN" altLang="en-US" dirty="0" smtClean="0"/>
              <a:t>测试其实是分离的，所以创建文件夹的时候要创建在</a:t>
            </a:r>
            <a:r>
              <a:rPr lang="en-US" altLang="zh-CN" dirty="0" smtClean="0"/>
              <a:t>test</a:t>
            </a:r>
            <a:r>
              <a:rPr lang="zh-CN" altLang="en-US" dirty="0" smtClean="0"/>
              <a:t>下面，不是</a:t>
            </a:r>
            <a:r>
              <a:rPr lang="en-US" altLang="zh-CN" dirty="0" smtClean="0"/>
              <a:t>Android test</a:t>
            </a:r>
            <a:r>
              <a:rPr lang="zh-CN" altLang="en-US" dirty="0" smtClean="0"/>
              <a:t>下面</a:t>
            </a:r>
            <a:endParaRPr lang="en-US" altLang="zh-CN" dirty="0" smtClean="0"/>
          </a:p>
          <a:p>
            <a:r>
              <a:rPr lang="en-US" altLang="zh-CN" dirty="0" smtClean="0"/>
              <a:t>3.</a:t>
            </a:r>
            <a:r>
              <a:rPr lang="zh-CN" altLang="en-US" dirty="0" smtClean="0"/>
              <a:t>单元测试的两个基本函数</a:t>
            </a:r>
            <a:endParaRPr lang="en-US" altLang="zh-CN" dirty="0" smtClean="0"/>
          </a:p>
          <a:p>
            <a:r>
              <a:rPr lang="en-US" altLang="zh-CN" dirty="0" err="1" smtClean="0"/>
              <a:t>setUp</a:t>
            </a:r>
            <a:r>
              <a:rPr lang="zh-CN" altLang="en-US" dirty="0" smtClean="0"/>
              <a:t>和</a:t>
            </a:r>
            <a:r>
              <a:rPr lang="en-US" altLang="zh-CN" dirty="0" err="1" smtClean="0"/>
              <a:t>tearDown</a:t>
            </a:r>
            <a:r>
              <a:rPr lang="zh-CN" altLang="en-US" dirty="0" smtClean="0"/>
              <a:t>两个函数</a:t>
            </a:r>
            <a:endParaRPr lang="en-US" altLang="zh-CN" dirty="0" smtClean="0"/>
          </a:p>
          <a:p>
            <a:r>
              <a:rPr lang="en-US" altLang="zh-CN" dirty="0" err="1" smtClean="0"/>
              <a:t>setUp</a:t>
            </a:r>
            <a:r>
              <a:rPr lang="zh-CN" altLang="en-US" dirty="0" smtClean="0"/>
              <a:t>函数是在所有测试之前进行的操作。</a:t>
            </a:r>
            <a:endParaRPr lang="en-US" altLang="zh-CN" dirty="0" smtClean="0"/>
          </a:p>
          <a:p>
            <a:r>
              <a:rPr lang="en-US" altLang="zh-CN" dirty="0" err="1" smtClean="0"/>
              <a:t>tearDown</a:t>
            </a:r>
            <a:r>
              <a:rPr lang="zh-CN" altLang="en-US" dirty="0" smtClean="0"/>
              <a:t>函数是所有测试完成后的操作</a:t>
            </a:r>
            <a:endParaRPr lang="en-US" altLang="zh-CN" dirty="0"/>
          </a:p>
          <a:p>
            <a:r>
              <a:rPr lang="zh-CN" altLang="en-US" dirty="0" smtClean="0"/>
              <a:t>详情见</a:t>
            </a:r>
            <a:r>
              <a:rPr lang="en-US" altLang="zh-CN" dirty="0" smtClean="0"/>
              <a:t>test1</a:t>
            </a:r>
            <a:r>
              <a:rPr lang="zh-CN" altLang="en-US" dirty="0" smtClean="0"/>
              <a:t>下</a:t>
            </a:r>
            <a:r>
              <a:rPr lang="en-US" altLang="zh-CN" dirty="0" err="1" smtClean="0"/>
              <a:t>OrderTest</a:t>
            </a:r>
            <a:endParaRPr lang="en-US" altLang="zh-CN" dirty="0" smtClean="0"/>
          </a:p>
        </p:txBody>
      </p:sp>
    </p:spTree>
    <p:extLst>
      <p:ext uri="{BB962C8B-B14F-4D97-AF65-F5344CB8AC3E}">
        <p14:creationId xmlns:p14="http://schemas.microsoft.com/office/powerpoint/2010/main" val="54119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Junit4</a:t>
            </a:r>
            <a:endParaRPr lang="zh-CN" altLang="en-US" dirty="0"/>
          </a:p>
        </p:txBody>
      </p:sp>
      <p:sp>
        <p:nvSpPr>
          <p:cNvPr id="3" name="内容占位符 2"/>
          <p:cNvSpPr>
            <a:spLocks noGrp="1"/>
          </p:cNvSpPr>
          <p:nvPr>
            <p:ph idx="1"/>
          </p:nvPr>
        </p:nvSpPr>
        <p:spPr/>
        <p:txBody>
          <a:bodyPr/>
          <a:lstStyle/>
          <a:p>
            <a:r>
              <a:rPr lang="zh-CN" altLang="en-US" dirty="0" smtClean="0"/>
              <a:t>这是最简单的单元测试，而且应用十分广泛，很多地方都在用这种单元测试。</a:t>
            </a:r>
            <a:endParaRPr lang="en-US" altLang="zh-CN" dirty="0" smtClean="0"/>
          </a:p>
          <a:p>
            <a:r>
              <a:rPr lang="zh-CN" altLang="en-US" dirty="0" smtClean="0"/>
              <a:t>这个单元测试有两个重要的类：</a:t>
            </a:r>
            <a:endParaRPr lang="en-US" altLang="zh-CN" dirty="0" smtClean="0"/>
          </a:p>
          <a:p>
            <a:r>
              <a:rPr lang="zh-CN" altLang="en-US" dirty="0" smtClean="0"/>
              <a:t>断言：</a:t>
            </a:r>
            <a:r>
              <a:rPr lang="en-US" altLang="zh-CN" dirty="0" smtClean="0"/>
              <a:t>Assert</a:t>
            </a:r>
            <a:r>
              <a:rPr lang="zh-CN" altLang="en-US" dirty="0" smtClean="0"/>
              <a:t>，预期结果与实际结果进行对比，返回</a:t>
            </a:r>
            <a:r>
              <a:rPr lang="en-US" altLang="zh-CN" dirty="0" smtClean="0"/>
              <a:t>true</a:t>
            </a:r>
            <a:r>
              <a:rPr lang="zh-CN" altLang="en-US" dirty="0" smtClean="0"/>
              <a:t>或</a:t>
            </a:r>
            <a:r>
              <a:rPr lang="en-US" altLang="zh-CN" dirty="0" smtClean="0"/>
              <a:t>false</a:t>
            </a:r>
          </a:p>
          <a:p>
            <a:r>
              <a:rPr lang="zh-CN" altLang="en-US" dirty="0" smtClean="0"/>
              <a:t>假设：</a:t>
            </a:r>
            <a:r>
              <a:rPr lang="en-US" altLang="zh-CN" dirty="0" smtClean="0"/>
              <a:t>Assume</a:t>
            </a:r>
            <a:r>
              <a:rPr lang="zh-CN" altLang="en-US" dirty="0" smtClean="0"/>
              <a:t>，测试有意义的条件假设，如果是</a:t>
            </a:r>
            <a:r>
              <a:rPr lang="en-US" altLang="zh-CN" dirty="0" smtClean="0"/>
              <a:t>false</a:t>
            </a:r>
            <a:r>
              <a:rPr lang="zh-CN" altLang="en-US" dirty="0" smtClean="0"/>
              <a:t>将进行忽略函数的操作</a:t>
            </a:r>
            <a:endParaRPr lang="en-US" altLang="zh-CN" dirty="0" smtClean="0"/>
          </a:p>
          <a:p>
            <a:r>
              <a:rPr lang="zh-CN" altLang="en-US" dirty="0" smtClean="0"/>
              <a:t>延展：</a:t>
            </a:r>
            <a:r>
              <a:rPr lang="en-US" altLang="zh-CN" dirty="0" err="1" smtClean="0"/>
              <a:t>Hamcrest</a:t>
            </a:r>
            <a:r>
              <a:rPr lang="zh-CN" altLang="en-US" dirty="0"/>
              <a:t>匹配</a:t>
            </a:r>
            <a:r>
              <a:rPr lang="zh-CN" altLang="en-US" dirty="0" smtClean="0"/>
              <a:t>器可以更加简单的展示内容。</a:t>
            </a:r>
            <a:r>
              <a:rPr lang="en-US" altLang="zh-CN" dirty="0" smtClean="0"/>
              <a:t>is</a:t>
            </a:r>
            <a:r>
              <a:rPr lang="en-US" altLang="zh-CN" dirty="0"/>
              <a:t>()</a:t>
            </a:r>
            <a:r>
              <a:rPr lang="zh-CN" altLang="en-US" dirty="0"/>
              <a:t>的效果和</a:t>
            </a:r>
            <a:r>
              <a:rPr lang="en-US" altLang="zh-CN" dirty="0" err="1"/>
              <a:t>equalTo</a:t>
            </a:r>
            <a:r>
              <a:rPr lang="en-US" altLang="zh-CN" dirty="0" smtClean="0"/>
              <a:t>()</a:t>
            </a:r>
            <a:r>
              <a:rPr lang="zh-CN" altLang="en-US" dirty="0" smtClean="0"/>
              <a:t>基本一致。</a:t>
            </a:r>
            <a:endParaRPr lang="en-US" altLang="zh-CN" dirty="0" smtClean="0"/>
          </a:p>
          <a:p>
            <a:r>
              <a:rPr lang="zh-CN" altLang="en-US" dirty="0" smtClean="0"/>
              <a:t>见</a:t>
            </a:r>
            <a:r>
              <a:rPr lang="en-US" altLang="zh-CN" dirty="0" smtClean="0"/>
              <a:t>Junit4</a:t>
            </a:r>
            <a:r>
              <a:rPr lang="zh-CN" altLang="en-US" dirty="0" smtClean="0"/>
              <a:t>中</a:t>
            </a:r>
            <a:r>
              <a:rPr lang="en-US" altLang="zh-CN" dirty="0" err="1"/>
              <a:t>CalculatorTest</a:t>
            </a:r>
            <a:endParaRPr lang="zh-CN" altLang="en-US" dirty="0"/>
          </a:p>
        </p:txBody>
      </p:sp>
    </p:spTree>
    <p:extLst>
      <p:ext uri="{BB962C8B-B14F-4D97-AF65-F5344CB8AC3E}">
        <p14:creationId xmlns:p14="http://schemas.microsoft.com/office/powerpoint/2010/main" val="59954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Junit4</a:t>
            </a:r>
            <a:r>
              <a:rPr lang="zh-CN" altLang="en-US" dirty="0" smtClean="0"/>
              <a:t>的某些内容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超时操作</a:t>
            </a:r>
            <a:endParaRPr lang="en-US" altLang="zh-CN" dirty="0" smtClean="0"/>
          </a:p>
          <a:p>
            <a:r>
              <a:rPr lang="en-US" altLang="zh-CN" dirty="0" smtClean="0"/>
              <a:t>2.</a:t>
            </a:r>
            <a:r>
              <a:rPr lang="zh-CN" altLang="en-US" dirty="0" smtClean="0"/>
              <a:t>忽略的测试，因为某些功能没有完成，而忽略某个函数的测试，但是这个测试以后会补上的，所以就需要加入注解</a:t>
            </a:r>
            <a:r>
              <a:rPr lang="en-US" altLang="zh-CN" dirty="0"/>
              <a:t>@</a:t>
            </a:r>
            <a:r>
              <a:rPr lang="en-US" altLang="zh-CN" dirty="0" smtClean="0"/>
              <a:t>Ignore</a:t>
            </a:r>
            <a:r>
              <a:rPr lang="zh-CN" altLang="en-US" dirty="0" smtClean="0"/>
              <a:t>，这个注解只有在运行整各类的测试的时候才有用</a:t>
            </a:r>
            <a:endParaRPr lang="en-US" altLang="zh-CN" dirty="0" smtClean="0"/>
          </a:p>
          <a:p>
            <a:r>
              <a:rPr lang="en-US" altLang="zh-CN" dirty="0" smtClean="0"/>
              <a:t>3.</a:t>
            </a:r>
            <a:r>
              <a:rPr lang="zh-CN" altLang="en-US" dirty="0" smtClean="0"/>
              <a:t>期望进行异常行为的测试。</a:t>
            </a:r>
            <a:endParaRPr lang="en-US" altLang="zh-CN" dirty="0" smtClean="0"/>
          </a:p>
          <a:p>
            <a:r>
              <a:rPr lang="zh-CN" altLang="en-US" dirty="0"/>
              <a:t>见</a:t>
            </a:r>
            <a:r>
              <a:rPr lang="en-US" altLang="zh-CN" dirty="0"/>
              <a:t>Junit4</a:t>
            </a:r>
            <a:r>
              <a:rPr lang="zh-CN" altLang="en-US" dirty="0"/>
              <a:t>中</a:t>
            </a:r>
            <a:r>
              <a:rPr lang="en-US" altLang="zh-CN" dirty="0" err="1" smtClean="0"/>
              <a:t>CalculatorTest</a:t>
            </a:r>
            <a:r>
              <a:rPr lang="zh-CN" altLang="en-US" dirty="0" smtClean="0"/>
              <a:t>中</a:t>
            </a:r>
            <a:r>
              <a:rPr lang="en-US" altLang="zh-CN" dirty="0" smtClean="0"/>
              <a:t>timeout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34145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Junit4</a:t>
            </a:r>
            <a:r>
              <a:rPr lang="zh-CN" altLang="en-US" dirty="0" smtClean="0"/>
              <a:t>重要的内容（我们用的很少）</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在修改用例最小内容的情况下，修改整各测试用例。</a:t>
            </a:r>
            <a:endParaRPr lang="en-US" altLang="zh-CN" dirty="0" smtClean="0"/>
          </a:p>
          <a:p>
            <a:r>
              <a:rPr lang="en-US" altLang="zh-CN" dirty="0" smtClean="0"/>
              <a:t>2.</a:t>
            </a:r>
            <a:r>
              <a:rPr lang="zh-CN" altLang="en-US" dirty="0" smtClean="0"/>
              <a:t>写好的</a:t>
            </a:r>
            <a:r>
              <a:rPr lang="en-US" altLang="zh-CN" dirty="0" smtClean="0"/>
              <a:t>Rule</a:t>
            </a:r>
            <a:r>
              <a:rPr lang="zh-CN" altLang="en-US" dirty="0" smtClean="0"/>
              <a:t>会在所有用例都是进行相同的操作，但是很重要。</a:t>
            </a:r>
            <a:endParaRPr lang="en-US" altLang="zh-CN" dirty="0" smtClean="0"/>
          </a:p>
          <a:p>
            <a:r>
              <a:rPr lang="zh-CN" altLang="en-US" dirty="0" smtClean="0"/>
              <a:t>实现接口</a:t>
            </a:r>
            <a:r>
              <a:rPr lang="en-US" altLang="zh-CN" dirty="0" err="1" smtClean="0"/>
              <a:t>TestRule</a:t>
            </a:r>
            <a:r>
              <a:rPr lang="zh-CN" altLang="en-US" dirty="0" smtClean="0"/>
              <a:t>，重写</a:t>
            </a:r>
            <a:r>
              <a:rPr lang="en-US" altLang="zh-CN" dirty="0" smtClean="0"/>
              <a:t>apply</a:t>
            </a:r>
            <a:r>
              <a:rPr lang="zh-CN" altLang="en-US" dirty="0" smtClean="0"/>
              <a:t>方法。</a:t>
            </a:r>
            <a:endParaRPr lang="en-US" altLang="zh-CN" dirty="0" smtClean="0"/>
          </a:p>
          <a:p>
            <a:endParaRPr lang="en-US" altLang="zh-CN" dirty="0"/>
          </a:p>
          <a:p>
            <a:r>
              <a:rPr lang="zh-CN" altLang="en-US" dirty="0" smtClean="0"/>
              <a:t>调用的时候在想测试的类里面</a:t>
            </a:r>
            <a:endParaRPr lang="en-US" altLang="zh-CN" dirty="0"/>
          </a:p>
          <a:p>
            <a:r>
              <a:rPr lang="en-US" altLang="zh-CN" dirty="0"/>
              <a:t> @Rule</a:t>
            </a:r>
          </a:p>
          <a:p>
            <a:r>
              <a:rPr lang="en-US" altLang="zh-CN" dirty="0"/>
              <a:t>    public </a:t>
            </a:r>
            <a:r>
              <a:rPr lang="en-US" altLang="zh-CN" dirty="0" err="1"/>
              <a:t>JunitRuleTest</a:t>
            </a:r>
            <a:r>
              <a:rPr lang="en-US" altLang="zh-CN" dirty="0"/>
              <a:t> </a:t>
            </a:r>
            <a:r>
              <a:rPr lang="en-US" altLang="zh-CN" dirty="0" err="1"/>
              <a:t>junitRuleTest</a:t>
            </a:r>
            <a:r>
              <a:rPr lang="en-US" altLang="zh-CN" dirty="0"/>
              <a:t>=new </a:t>
            </a:r>
            <a:r>
              <a:rPr lang="en-US" altLang="zh-CN" dirty="0" err="1"/>
              <a:t>JunitRuleTest</a:t>
            </a:r>
            <a:r>
              <a:rPr lang="en-US" altLang="zh-CN" dirty="0" smtClean="0"/>
              <a:t>();</a:t>
            </a:r>
          </a:p>
          <a:p>
            <a:endParaRPr lang="en-US" altLang="zh-CN" dirty="0"/>
          </a:p>
          <a:p>
            <a:r>
              <a:rPr lang="zh-CN" altLang="en-US" dirty="0" smtClean="0"/>
              <a:t>为什么说用的很少？</a:t>
            </a:r>
            <a:endParaRPr lang="en-US" altLang="zh-CN" dirty="0" smtClean="0"/>
          </a:p>
          <a:p>
            <a:r>
              <a:rPr lang="en-US" altLang="zh-CN" dirty="0" smtClean="0"/>
              <a:t>Rule</a:t>
            </a:r>
            <a:r>
              <a:rPr lang="zh-CN" altLang="en-US" dirty="0" smtClean="0"/>
              <a:t>在某个架构中用的很多使用，比如</a:t>
            </a:r>
            <a:r>
              <a:rPr lang="en-US" altLang="zh-CN" dirty="0" err="1" smtClean="0"/>
              <a:t>ActivityTestRule</a:t>
            </a:r>
            <a:r>
              <a:rPr lang="zh-CN" altLang="en-US" dirty="0" smtClean="0"/>
              <a:t>的</a:t>
            </a:r>
            <a:r>
              <a:rPr lang="en-US" altLang="zh-CN" dirty="0" smtClean="0"/>
              <a:t>UI</a:t>
            </a:r>
            <a:r>
              <a:rPr lang="zh-CN" altLang="en-US" dirty="0" smtClean="0"/>
              <a:t>架构规则等。</a:t>
            </a:r>
            <a:endParaRPr lang="en-US" altLang="zh-CN" dirty="0" smtClean="0"/>
          </a:p>
          <a:p>
            <a:r>
              <a:rPr lang="zh-CN" altLang="en-US" dirty="0" smtClean="0"/>
              <a:t>比如数据库的操作等</a:t>
            </a:r>
            <a:endParaRPr lang="en-US" altLang="zh-CN" dirty="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179682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1702</Words>
  <Application>Microsoft Office PowerPoint</Application>
  <PresentationFormat>宽屏</PresentationFormat>
  <Paragraphs>129</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单元测试初步学习 </vt:lpstr>
      <vt:lpstr>什么是单元测试</vt:lpstr>
      <vt:lpstr>单元测试到底测试是什么？</vt:lpstr>
      <vt:lpstr>单元测试运行环境分为两类</vt:lpstr>
      <vt:lpstr>单元测试的几种状态</vt:lpstr>
      <vt:lpstr>如何写单元测试的步骤</vt:lpstr>
      <vt:lpstr>Junit4</vt:lpstr>
      <vt:lpstr>Junit4的某些内容</vt:lpstr>
      <vt:lpstr>Junit4重要的内容（我们用的很少）</vt:lpstr>
      <vt:lpstr>Mock</vt:lpstr>
      <vt:lpstr>Mock</vt:lpstr>
      <vt:lpstr>Mock中的do操作</vt:lpstr>
      <vt:lpstr>verifyNoMoreInteractions（）和verifyZeroInteractions</vt:lpstr>
      <vt:lpstr>Webmockserver的使用</vt:lpstr>
      <vt:lpstr>配合项目架构就更简单了</vt:lpstr>
      <vt:lpstr>有些看不见的操作应该怎么测试</vt:lpstr>
      <vt:lpstr>思考</vt:lpstr>
      <vt:lpstr>扩展与思考</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单元测试初步学习 </dc:title>
  <dc:creator>Lin.Hou 侯林</dc:creator>
  <cp:lastModifiedBy>Lin.Hou 侯林</cp:lastModifiedBy>
  <cp:revision>51</cp:revision>
  <dcterms:created xsi:type="dcterms:W3CDTF">2017-09-14T02:41:30Z</dcterms:created>
  <dcterms:modified xsi:type="dcterms:W3CDTF">2017-09-19T07:46:34Z</dcterms:modified>
</cp:coreProperties>
</file>