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75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2" r:id="rId19"/>
    <p:sldId id="274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2C0BB03-AAAD-4047-85FD-0B9F5F74C773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F4BCD5B-AB9E-47C2-80B6-17A78B9E6F4D}" type="slidenum">
              <a:rPr lang="en-AU" smtClean="0"/>
              <a:t>‹#›</a:t>
            </a:fld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BB03-AAAD-4047-85FD-0B9F5F74C773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CD5B-AB9E-47C2-80B6-17A78B9E6F4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BB03-AAAD-4047-85FD-0B9F5F74C773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CD5B-AB9E-47C2-80B6-17A78B9E6F4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BB03-AAAD-4047-85FD-0B9F5F74C773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CD5B-AB9E-47C2-80B6-17A78B9E6F4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2C0BB03-AAAD-4047-85FD-0B9F5F74C773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F4BCD5B-AB9E-47C2-80B6-17A78B9E6F4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BB03-AAAD-4047-85FD-0B9F5F74C773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CD5B-AB9E-47C2-80B6-17A78B9E6F4D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BB03-AAAD-4047-85FD-0B9F5F74C773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CD5B-AB9E-47C2-80B6-17A78B9E6F4D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BB03-AAAD-4047-85FD-0B9F5F74C773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CD5B-AB9E-47C2-80B6-17A78B9E6F4D}" type="slidenum">
              <a:rPr lang="en-AU" smtClean="0"/>
              <a:t>‹#›</a:t>
            </a:fld>
            <a:endParaRPr lang="en-AU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BB03-AAAD-4047-85FD-0B9F5F74C773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CD5B-AB9E-47C2-80B6-17A78B9E6F4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BB03-AAAD-4047-85FD-0B9F5F74C773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CD5B-AB9E-47C2-80B6-17A78B9E6F4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BB03-AAAD-4047-85FD-0B9F5F74C773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CD5B-AB9E-47C2-80B6-17A78B9E6F4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2C0BB03-AAAD-4047-85FD-0B9F5F74C773}" type="datetimeFigureOut">
              <a:rPr lang="en-AU" smtClean="0"/>
              <a:t>1/05/2013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F4BCD5B-AB9E-47C2-80B6-17A78B9E6F4D}" type="slidenum">
              <a:rPr lang="en-AU" smtClean="0"/>
              <a:t>‹#›</a:t>
            </a:fld>
            <a:endParaRPr lang="en-AU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obile.yellowpages.com.a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ui.com/" TargetMode="External"/><Relationship Id="rId2" Type="http://schemas.openxmlformats.org/officeDocument/2006/relationships/hyperlink" Target="http://api.jquery.com/animat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tutorialspoint.com/ajax/ajax_example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ork.lauralemay.com/samples/yahoo/howto-ajax.html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unit_testing_frameworks#JavaScrip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lint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Json" TargetMode="External"/><Relationship Id="rId3" Type="http://schemas.openxmlformats.org/officeDocument/2006/relationships/hyperlink" Target="http://www.w3schools.com/json/" TargetMode="External"/><Relationship Id="rId7" Type="http://schemas.openxmlformats.org/officeDocument/2006/relationships/hyperlink" Target="http://www.w3schools.com/ajax/" TargetMode="External"/><Relationship Id="rId2" Type="http://schemas.openxmlformats.org/officeDocument/2006/relationships/hyperlink" Target="http://www.w3schools.com/j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jquery_events.asp" TargetMode="External"/><Relationship Id="rId5" Type="http://schemas.openxmlformats.org/officeDocument/2006/relationships/hyperlink" Target="http://www.w3schools.com/jsref/dom_obj_event.asp" TargetMode="External"/><Relationship Id="rId4" Type="http://schemas.openxmlformats.org/officeDocument/2006/relationships/hyperlink" Target="http://www.w3schools.com/js/js_objects.asp" TargetMode="External"/><Relationship Id="rId9" Type="http://schemas.openxmlformats.org/officeDocument/2006/relationships/hyperlink" Target="http://en.wikipedia.org/wiki/Ajax_(programming)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ammer.com/" TargetMode="External"/><Relationship Id="rId2" Type="http://schemas.openxmlformats.org/officeDocument/2006/relationships/hyperlink" Target="http://flintmaker.com/sandpit/alert-box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default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xm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JavaScript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Linh.Pham@sensis.com.au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11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 err="1" smtClean="0"/>
              <a:t>vs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4032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{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persons": [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{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"name": "Ford Prefect",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gender":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male"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},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{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"name": "Arthur Dent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gender": "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male"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},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{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"name": "Tricia McMillan",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gender": "female"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}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1196752"/>
            <a:ext cx="403244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&lt;persons&gt;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&lt;person&gt;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&lt;name&gt;Ford Prefect&lt;/name&gt;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&lt;gender&gt;male&lt;/gender&gt;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&lt;/person&gt;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&lt;person&gt;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&lt;name&gt;Arthur Dent&lt;/name&gt;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&lt;gender&gt;male&lt;/gender&gt;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&lt;/person&gt;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&lt;person&gt;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&lt;name&gt;Tricia McMillan&lt;/name&gt;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&lt;gender&gt;female&lt;/gender&gt;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&lt;/person&gt;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&lt;/persons&gt;</a:t>
            </a:r>
          </a:p>
        </p:txBody>
      </p:sp>
    </p:spTree>
    <p:extLst>
      <p:ext uri="{BB962C8B-B14F-4D97-AF65-F5344CB8AC3E}">
        <p14:creationId xmlns:p14="http://schemas.microsoft.com/office/powerpoint/2010/main" val="275520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2400" dirty="0" smtClean="0"/>
              <a:t>Object: states + behaviours (instance variables + methods)</a:t>
            </a:r>
          </a:p>
          <a:p>
            <a:r>
              <a:rPr lang="en-AU" sz="2400" dirty="0" smtClean="0"/>
              <a:t>Examples</a:t>
            </a:r>
          </a:p>
          <a:p>
            <a:r>
              <a:rPr lang="en-AU" sz="2400" dirty="0" smtClean="0"/>
              <a:t>Predefined objects: </a:t>
            </a:r>
            <a:r>
              <a:rPr lang="en-AU" sz="1400" dirty="0" smtClean="0"/>
              <a:t>(rarely use directly – </a:t>
            </a:r>
            <a:r>
              <a:rPr lang="en-AU" sz="1400" dirty="0" err="1" smtClean="0"/>
              <a:t>jQuery</a:t>
            </a:r>
            <a:r>
              <a:rPr lang="en-AU" sz="1400" dirty="0" smtClean="0"/>
              <a:t> selector is more common)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780928"/>
            <a:ext cx="5754639" cy="35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25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Click, resize, blur, </a:t>
            </a:r>
            <a:r>
              <a:rPr lang="en-AU" dirty="0" err="1" smtClean="0"/>
              <a:t>keyup</a:t>
            </a:r>
            <a:r>
              <a:rPr lang="en-AU" dirty="0" smtClean="0"/>
              <a:t>, </a:t>
            </a:r>
            <a:r>
              <a:rPr lang="en-AU" dirty="0" err="1" smtClean="0"/>
              <a:t>keydown</a:t>
            </a:r>
            <a:r>
              <a:rPr lang="en-AU" dirty="0" smtClean="0"/>
              <a:t>, </a:t>
            </a:r>
            <a:r>
              <a:rPr lang="en-AU" dirty="0" err="1" smtClean="0"/>
              <a:t>mouseup</a:t>
            </a:r>
            <a:r>
              <a:rPr lang="en-AU" dirty="0" smtClean="0"/>
              <a:t>, </a:t>
            </a:r>
            <a:r>
              <a:rPr lang="en-AU" dirty="0" err="1" smtClean="0"/>
              <a:t>mousedown</a:t>
            </a:r>
            <a:r>
              <a:rPr lang="en-AU" dirty="0" smtClean="0"/>
              <a:t>, touch, etc.</a:t>
            </a:r>
          </a:p>
          <a:p>
            <a:r>
              <a:rPr lang="en-AU" dirty="0" smtClean="0"/>
              <a:t>Event handlers</a:t>
            </a:r>
          </a:p>
          <a:p>
            <a:r>
              <a:rPr lang="en-AU" dirty="0" err="1" smtClean="0"/>
              <a:t>Document.ready</a:t>
            </a:r>
            <a:r>
              <a:rPr lang="en-AU" dirty="0" smtClean="0"/>
              <a:t>: </a:t>
            </a:r>
          </a:p>
          <a:p>
            <a:pPr lvl="1"/>
            <a:r>
              <a:rPr lang="en-AU" dirty="0" smtClean="0"/>
              <a:t>DOM is downloaded and ready to be manipulated</a:t>
            </a:r>
          </a:p>
          <a:p>
            <a:r>
              <a:rPr lang="en-AU" dirty="0" err="1" smtClean="0"/>
              <a:t>Window.onLoad</a:t>
            </a:r>
            <a:r>
              <a:rPr lang="en-AU" dirty="0" smtClean="0"/>
              <a:t>:</a:t>
            </a:r>
          </a:p>
          <a:p>
            <a:pPr lvl="1"/>
            <a:r>
              <a:rPr lang="en-AU" dirty="0" smtClean="0"/>
              <a:t>All contents are loaded (includes images, styles, etc.)</a:t>
            </a:r>
          </a:p>
          <a:p>
            <a:r>
              <a:rPr lang="en-AU" dirty="0" smtClean="0"/>
              <a:t>Examples: </a:t>
            </a:r>
            <a:r>
              <a:rPr lang="en-AU" dirty="0" smtClean="0">
                <a:hlinkClick r:id="rId2"/>
              </a:rPr>
              <a:t>http://mobile.yellowpages.com.au</a:t>
            </a:r>
            <a:r>
              <a:rPr lang="en-AU" dirty="0" smtClean="0"/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17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jQuery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/>
              <a:t>D</a:t>
            </a:r>
            <a:r>
              <a:rPr lang="en-AU" dirty="0" smtClean="0"/>
              <a:t>ocument </a:t>
            </a:r>
            <a:r>
              <a:rPr lang="en-AU" dirty="0"/>
              <a:t>traversal </a:t>
            </a:r>
            <a:r>
              <a:rPr lang="en-AU" dirty="0" smtClean="0"/>
              <a:t>and manipulation:</a:t>
            </a:r>
          </a:p>
          <a:p>
            <a:pPr lvl="1"/>
            <a:r>
              <a:rPr lang="en-AU" dirty="0" smtClean="0"/>
              <a:t>Selectors: by CSS class or by ID</a:t>
            </a:r>
            <a:endParaRPr lang="en-AU" dirty="0" smtClean="0"/>
          </a:p>
          <a:p>
            <a:pPr lvl="1"/>
            <a:r>
              <a:rPr lang="en-AU" dirty="0" smtClean="0"/>
              <a:t>Functions: html(), </a:t>
            </a:r>
            <a:r>
              <a:rPr lang="en-AU" dirty="0" err="1" smtClean="0"/>
              <a:t>val</a:t>
            </a:r>
            <a:r>
              <a:rPr lang="en-AU" dirty="0" smtClean="0"/>
              <a:t>(), append(), delete(), etc.</a:t>
            </a:r>
          </a:p>
          <a:p>
            <a:r>
              <a:rPr lang="en-AU" dirty="0" smtClean="0"/>
              <a:t>Event </a:t>
            </a:r>
            <a:r>
              <a:rPr lang="en-AU" dirty="0" smtClean="0"/>
              <a:t>binding</a:t>
            </a:r>
            <a:endParaRPr lang="en-AU" dirty="0" smtClean="0"/>
          </a:p>
          <a:p>
            <a:r>
              <a:rPr lang="en-AU" dirty="0" smtClean="0"/>
              <a:t>Animation</a:t>
            </a:r>
          </a:p>
          <a:p>
            <a:pPr lvl="1"/>
            <a:r>
              <a:rPr lang="en-AU" dirty="0">
                <a:hlinkClick r:id="rId2"/>
              </a:rPr>
              <a:t>http://api.jquery.com/animate/</a:t>
            </a:r>
            <a:endParaRPr lang="en-AU" dirty="0" smtClean="0"/>
          </a:p>
          <a:p>
            <a:r>
              <a:rPr lang="en-AU" dirty="0" smtClean="0"/>
              <a:t>Simpler Ajax</a:t>
            </a:r>
          </a:p>
          <a:p>
            <a:r>
              <a:rPr lang="en-AU" dirty="0" err="1" smtClean="0"/>
              <a:t>jQuery</a:t>
            </a:r>
            <a:r>
              <a:rPr lang="en-AU" dirty="0" smtClean="0"/>
              <a:t> plugins, </a:t>
            </a:r>
            <a:r>
              <a:rPr lang="en-AU" dirty="0" err="1" smtClean="0"/>
              <a:t>jQuery</a:t>
            </a:r>
            <a:r>
              <a:rPr lang="en-AU" dirty="0" smtClean="0"/>
              <a:t> UI</a:t>
            </a:r>
          </a:p>
          <a:p>
            <a:pPr lvl="1"/>
            <a:r>
              <a:rPr lang="en-AU" dirty="0">
                <a:hlinkClick r:id="rId3"/>
              </a:rPr>
              <a:t>http://jqueryui.com/</a:t>
            </a:r>
            <a:endParaRPr lang="en-AU" dirty="0" smtClean="0"/>
          </a:p>
          <a:p>
            <a:r>
              <a:rPr lang="en-AU" dirty="0" smtClean="0"/>
              <a:t>Cross-browsers</a:t>
            </a:r>
            <a:endParaRPr lang="en-AU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7398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Ajax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Asynchronous</a:t>
            </a:r>
            <a:r>
              <a:rPr lang="en-AU" b="1" dirty="0" smtClean="0"/>
              <a:t> </a:t>
            </a:r>
            <a:r>
              <a:rPr lang="en-AU" dirty="0"/>
              <a:t>JavaScript and </a:t>
            </a:r>
            <a:r>
              <a:rPr lang="en-AU" dirty="0" smtClean="0"/>
              <a:t>XML</a:t>
            </a:r>
          </a:p>
          <a:p>
            <a:r>
              <a:rPr lang="en-AU" dirty="0" smtClean="0"/>
              <a:t>Simpler explanation:  dynamic HTML </a:t>
            </a:r>
            <a:r>
              <a:rPr lang="en-AU" dirty="0" smtClean="0">
                <a:sym typeface="Wingdings" pitchFamily="2" charset="2"/>
              </a:rPr>
              <a:t> make request, modify part of the page</a:t>
            </a:r>
          </a:p>
          <a:p>
            <a:endParaRPr lang="en-AU" dirty="0" smtClean="0">
              <a:sym typeface="Wingdings" pitchFamily="2" charset="2"/>
            </a:endParaRPr>
          </a:p>
          <a:p>
            <a:endParaRPr lang="en-AU" dirty="0">
              <a:sym typeface="Wingdings" pitchFamily="2" charset="2"/>
            </a:endParaRPr>
          </a:p>
          <a:p>
            <a:endParaRPr lang="en-AU" dirty="0" smtClean="0">
              <a:sym typeface="Wingdings" pitchFamily="2" charset="2"/>
            </a:endParaRPr>
          </a:p>
          <a:p>
            <a:endParaRPr lang="en-AU" dirty="0">
              <a:sym typeface="Wingdings" pitchFamily="2" charset="2"/>
            </a:endParaRPr>
          </a:p>
          <a:p>
            <a:endParaRPr lang="en-AU" dirty="0" smtClean="0">
              <a:sym typeface="Wingdings" pitchFamily="2" charset="2"/>
            </a:endParaRPr>
          </a:p>
          <a:p>
            <a:endParaRPr lang="en-AU" dirty="0">
              <a:sym typeface="Wingdings" pitchFamily="2" charset="2"/>
            </a:endParaRPr>
          </a:p>
          <a:p>
            <a:endParaRPr lang="en-AU" sz="2400" dirty="0" smtClean="0">
              <a:sym typeface="Wingdings" pitchFamily="2" charset="2"/>
            </a:endParaRPr>
          </a:p>
          <a:p>
            <a:r>
              <a:rPr lang="en-AU" dirty="0">
                <a:sym typeface="Wingdings" pitchFamily="2" charset="2"/>
              </a:rPr>
              <a:t>Not just XML, JSON is more </a:t>
            </a:r>
            <a:r>
              <a:rPr lang="en-AU" dirty="0" smtClean="0">
                <a:sym typeface="Wingdings" pitchFamily="2" charset="2"/>
              </a:rPr>
              <a:t>popular</a:t>
            </a:r>
            <a:endParaRPr lang="en-AU" sz="2400" dirty="0" smtClean="0">
              <a:sym typeface="Wingdings" pitchFamily="2" charset="2"/>
            </a:endParaRPr>
          </a:p>
          <a:p>
            <a:r>
              <a:rPr lang="en-AU" sz="2400" dirty="0" smtClean="0">
                <a:sym typeface="Wingdings" pitchFamily="2" charset="2"/>
              </a:rPr>
              <a:t>Example: </a:t>
            </a:r>
            <a:r>
              <a:rPr lang="en-AU" sz="2400" dirty="0">
                <a:hlinkClick r:id="rId2"/>
              </a:rPr>
              <a:t>http://www.tutorialspoint.com/ajax/ajax_examples.htm</a:t>
            </a:r>
            <a:endParaRPr lang="en-AU" sz="2400" dirty="0" smtClean="0">
              <a:sym typeface="Wingdings" pitchFamily="2" charset="2"/>
            </a:endParaRPr>
          </a:p>
          <a:p>
            <a:endParaRPr lang="en-AU" dirty="0" smtClean="0">
              <a:sym typeface="Wingdings" pitchFamily="2" charset="2"/>
            </a:endParaRPr>
          </a:p>
          <a:p>
            <a:r>
              <a:rPr lang="en-AU" dirty="0" smtClean="0">
                <a:sym typeface="Wingdings" pitchFamily="2" charset="2"/>
              </a:rPr>
              <a:t>One single request, big data </a:t>
            </a:r>
            <a:r>
              <a:rPr lang="en-AU" dirty="0" err="1" smtClean="0">
                <a:sym typeface="Wingdings" pitchFamily="2" charset="2"/>
              </a:rPr>
              <a:t>v.s</a:t>
            </a:r>
            <a:r>
              <a:rPr lang="en-AU" dirty="0" smtClean="0">
                <a:sym typeface="Wingdings" pitchFamily="2" charset="2"/>
              </a:rPr>
              <a:t>. lots of requests, smaller chunks of data</a:t>
            </a:r>
          </a:p>
          <a:p>
            <a:endParaRPr lang="en-AU" dirty="0" smtClean="0">
              <a:sym typeface="Wingdings" pitchFamily="2" charset="2"/>
            </a:endParaRPr>
          </a:p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64" y="2362931"/>
            <a:ext cx="49625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117526"/>
            <a:ext cx="2304256" cy="193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6381328"/>
            <a:ext cx="6336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Images from: </a:t>
            </a:r>
            <a:r>
              <a:rPr lang="en-AU" sz="1200" dirty="0">
                <a:hlinkClick r:id="rId5"/>
              </a:rPr>
              <a:t>http://work.lauralemay.com/samples/yahoo/howto-ajax.html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52846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Ajax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>
                <a:sym typeface="Wingdings" pitchFamily="2" charset="2"/>
              </a:rPr>
              <a:t>Content loaded depends on user inputs</a:t>
            </a:r>
          </a:p>
          <a:p>
            <a:r>
              <a:rPr lang="en-AU" dirty="0">
                <a:sym typeface="Wingdings" pitchFamily="2" charset="2"/>
              </a:rPr>
              <a:t>Only part of the page changes  faster rendering</a:t>
            </a:r>
          </a:p>
          <a:p>
            <a:r>
              <a:rPr lang="en-AU" dirty="0">
                <a:sym typeface="Wingdings" pitchFamily="2" charset="2"/>
              </a:rPr>
              <a:t>Search engine (SEO) does NOT like Ajax</a:t>
            </a:r>
          </a:p>
          <a:p>
            <a:r>
              <a:rPr lang="en-AU" dirty="0">
                <a:sym typeface="Wingdings" pitchFamily="2" charset="2"/>
              </a:rPr>
              <a:t>Examples: </a:t>
            </a:r>
            <a:r>
              <a:rPr lang="en-AU" dirty="0" smtClean="0">
                <a:sym typeface="Wingdings" pitchFamily="2" charset="2"/>
              </a:rPr>
              <a:t> example 05: Ajax </a:t>
            </a:r>
            <a:r>
              <a:rPr lang="en-AU" dirty="0">
                <a:sym typeface="Wingdings" pitchFamily="2" charset="2"/>
              </a:rPr>
              <a:t>and Ajax by </a:t>
            </a:r>
            <a:r>
              <a:rPr lang="en-AU" dirty="0" err="1">
                <a:sym typeface="Wingdings" pitchFamily="2" charset="2"/>
              </a:rPr>
              <a:t>jQuery</a:t>
            </a:r>
            <a:endParaRPr lang="en-AU" dirty="0">
              <a:sym typeface="Wingdings" pitchFamily="2" charset="2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342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QA: Unit Test JavaScript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Options: </a:t>
            </a:r>
          </a:p>
          <a:p>
            <a:pPr lvl="1"/>
            <a:r>
              <a:rPr lang="en-AU" dirty="0" err="1" smtClean="0"/>
              <a:t>QUnit</a:t>
            </a:r>
            <a:r>
              <a:rPr lang="en-AU" dirty="0" smtClean="0"/>
              <a:t>: unit testing used by </a:t>
            </a:r>
            <a:r>
              <a:rPr lang="en-AU" dirty="0" err="1" smtClean="0"/>
              <a:t>jQuery</a:t>
            </a:r>
            <a:endParaRPr lang="en-AU" dirty="0" smtClean="0"/>
          </a:p>
          <a:p>
            <a:pPr lvl="1"/>
            <a:r>
              <a:rPr lang="en-AU" dirty="0" smtClean="0"/>
              <a:t>Jasmine: Behavioural Driven Development (BDD) approach (given, when, then)</a:t>
            </a:r>
          </a:p>
          <a:p>
            <a:pPr lvl="1"/>
            <a:r>
              <a:rPr lang="en-AU" dirty="0" smtClean="0"/>
              <a:t>YUI Test: developed by Yahoo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381328"/>
            <a:ext cx="6336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Ref: </a:t>
            </a:r>
            <a:r>
              <a:rPr lang="en-AU" sz="1200" dirty="0">
                <a:hlinkClick r:id="rId2"/>
              </a:rPr>
              <a:t>http://en.wikipedia.org/wiki/List_of_unit_testing_frameworks#JavaScript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5854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QA: </a:t>
            </a:r>
            <a:r>
              <a:rPr lang="en-AU" dirty="0" err="1" smtClean="0"/>
              <a:t>QUnit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JavaScript depends on: data, DOM, events</a:t>
            </a:r>
          </a:p>
          <a:p>
            <a:r>
              <a:rPr lang="en-AU" dirty="0" smtClean="0"/>
              <a:t>Examples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52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QA: </a:t>
            </a:r>
            <a:r>
              <a:rPr lang="en-AU" dirty="0" err="1" smtClean="0"/>
              <a:t>JsLint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Static analysis of JavaScript</a:t>
            </a:r>
          </a:p>
          <a:p>
            <a:r>
              <a:rPr lang="en-AU" dirty="0" smtClean="0"/>
              <a:t>Help to reduce </a:t>
            </a:r>
            <a:r>
              <a:rPr lang="en-AU" dirty="0" smtClean="0"/>
              <a:t>errors</a:t>
            </a:r>
          </a:p>
          <a:p>
            <a:r>
              <a:rPr lang="en-US" dirty="0">
                <a:hlinkClick r:id="rId2"/>
              </a:rPr>
              <a:t>http://www.jslint.com/</a:t>
            </a:r>
            <a:endParaRPr lang="en-AU" dirty="0" smtClean="0"/>
          </a:p>
          <a:p>
            <a:r>
              <a:rPr lang="en-AU" dirty="0" smtClean="0"/>
              <a:t>Yellow Page Evolution: part of the full-build</a:t>
            </a:r>
          </a:p>
        </p:txBody>
      </p:sp>
    </p:spTree>
    <p:extLst>
      <p:ext uri="{BB962C8B-B14F-4D97-AF65-F5344CB8AC3E}">
        <p14:creationId xmlns:p14="http://schemas.microsoft.com/office/powerpoint/2010/main" val="19413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Takeaways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Manipulate the HTML</a:t>
            </a:r>
          </a:p>
          <a:p>
            <a:r>
              <a:rPr lang="en-AU" dirty="0" smtClean="0"/>
              <a:t>Rich user interactions (event handlings)</a:t>
            </a:r>
          </a:p>
          <a:p>
            <a:r>
              <a:rPr lang="en-AU" dirty="0" smtClean="0"/>
              <a:t>Look out for JavaScript errors: view the console</a:t>
            </a:r>
          </a:p>
          <a:p>
            <a:r>
              <a:rPr lang="en-AU" dirty="0" smtClean="0"/>
              <a:t>Excessive JavaScript can be slow on mobile devices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513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Characteristics</a:t>
            </a:r>
          </a:p>
          <a:p>
            <a:r>
              <a:rPr lang="en-AU" dirty="0" smtClean="0"/>
              <a:t>Constructs</a:t>
            </a:r>
          </a:p>
          <a:p>
            <a:r>
              <a:rPr lang="en-AU" dirty="0" smtClean="0"/>
              <a:t>Object Oriented</a:t>
            </a:r>
          </a:p>
          <a:p>
            <a:r>
              <a:rPr lang="en-AU" dirty="0" smtClean="0"/>
              <a:t>Events</a:t>
            </a:r>
          </a:p>
          <a:p>
            <a:r>
              <a:rPr lang="en-AU" dirty="0" err="1" smtClean="0"/>
              <a:t>jQuery</a:t>
            </a:r>
            <a:endParaRPr lang="en-AU" dirty="0" smtClean="0"/>
          </a:p>
          <a:p>
            <a:r>
              <a:rPr lang="en-AU" dirty="0" smtClean="0"/>
              <a:t>Ajax</a:t>
            </a:r>
          </a:p>
          <a:p>
            <a:r>
              <a:rPr lang="en-AU" dirty="0" smtClean="0"/>
              <a:t>Unit Testing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Assessment in two weeks time</a:t>
            </a:r>
            <a:endParaRPr lang="en-AU" dirty="0"/>
          </a:p>
        </p:txBody>
      </p:sp>
      <p:pic>
        <p:nvPicPr>
          <p:cNvPr id="1026" name="Picture 2" descr="http://www.crime-safety-security.com/images/Street-Post-5-Blank-Signs-88091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23" y="1700808"/>
            <a:ext cx="339315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76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 / More reading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http://www.w3schools.com/js</a:t>
            </a:r>
            <a:r>
              <a:rPr lang="en-AU" dirty="0" smtClean="0">
                <a:hlinkClick r:id="rId2"/>
              </a:rPr>
              <a:t>/</a:t>
            </a:r>
            <a:endParaRPr lang="en-AU" dirty="0" smtClean="0"/>
          </a:p>
          <a:p>
            <a:r>
              <a:rPr lang="en-AU" dirty="0">
                <a:hlinkClick r:id="rId3"/>
              </a:rPr>
              <a:t>http://www.w3schools.com/json</a:t>
            </a:r>
            <a:r>
              <a:rPr lang="en-AU" dirty="0" smtClean="0">
                <a:hlinkClick r:id="rId3"/>
              </a:rPr>
              <a:t>/</a:t>
            </a:r>
            <a:endParaRPr lang="en-AU" dirty="0" smtClean="0"/>
          </a:p>
          <a:p>
            <a:r>
              <a:rPr lang="en-AU" dirty="0">
                <a:hlinkClick r:id="rId4"/>
              </a:rPr>
              <a:t>http://</a:t>
            </a:r>
            <a:r>
              <a:rPr lang="en-AU" dirty="0" smtClean="0">
                <a:hlinkClick r:id="rId4"/>
              </a:rPr>
              <a:t>www.w3schools.com/js/js_objects.asp</a:t>
            </a:r>
            <a:endParaRPr lang="en-AU" dirty="0" smtClean="0"/>
          </a:p>
          <a:p>
            <a:r>
              <a:rPr lang="en-AU" dirty="0">
                <a:hlinkClick r:id="rId5"/>
              </a:rPr>
              <a:t>http://</a:t>
            </a:r>
            <a:r>
              <a:rPr lang="en-AU" dirty="0" smtClean="0">
                <a:hlinkClick r:id="rId5"/>
              </a:rPr>
              <a:t>www.w3schools.com/jsref/dom_obj_event.asp</a:t>
            </a:r>
            <a:endParaRPr lang="en-AU" dirty="0" smtClean="0"/>
          </a:p>
          <a:p>
            <a:r>
              <a:rPr lang="en-AU" dirty="0">
                <a:hlinkClick r:id="rId6"/>
              </a:rPr>
              <a:t>http://</a:t>
            </a:r>
            <a:r>
              <a:rPr lang="en-AU" dirty="0" smtClean="0">
                <a:hlinkClick r:id="rId6"/>
              </a:rPr>
              <a:t>www.w3schools.com/jquery/jquery_events.asp</a:t>
            </a:r>
            <a:endParaRPr lang="en-AU" dirty="0" smtClean="0"/>
          </a:p>
          <a:p>
            <a:r>
              <a:rPr lang="en-AU" dirty="0">
                <a:hlinkClick r:id="rId7"/>
              </a:rPr>
              <a:t>http://www.w3schools.com/ajax</a:t>
            </a:r>
            <a:r>
              <a:rPr lang="en-AU" dirty="0" smtClean="0">
                <a:hlinkClick r:id="rId7"/>
              </a:rPr>
              <a:t>/</a:t>
            </a:r>
            <a:endParaRPr lang="en-AU" dirty="0" smtClean="0"/>
          </a:p>
          <a:p>
            <a:r>
              <a:rPr lang="en-AU" dirty="0">
                <a:hlinkClick r:id="rId8"/>
              </a:rPr>
              <a:t>http://en.wikipedia.org/wiki/Json</a:t>
            </a:r>
            <a:endParaRPr lang="en-AU" dirty="0" smtClean="0"/>
          </a:p>
          <a:p>
            <a:r>
              <a:rPr lang="en-AU" dirty="0">
                <a:hlinkClick r:id="rId9"/>
              </a:rPr>
              <a:t>http://</a:t>
            </a:r>
            <a:r>
              <a:rPr lang="en-AU" dirty="0" smtClean="0">
                <a:hlinkClick r:id="rId9"/>
              </a:rPr>
              <a:t>en.wikipedia.org/wiki/Ajax</a:t>
            </a:r>
            <a:r>
              <a:rPr lang="en-AU" dirty="0">
                <a:hlinkClick r:id="rId9"/>
              </a:rPr>
              <a:t>_(programming</a:t>
            </a:r>
            <a:r>
              <a:rPr lang="en-AU" dirty="0" smtClean="0">
                <a:hlinkClick r:id="rId9"/>
              </a:rPr>
              <a:t>)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44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Brief History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1800" dirty="0" smtClean="0"/>
              <a:t>1995: developed by Netscape (was named Mocha, and </a:t>
            </a:r>
            <a:r>
              <a:rPr lang="en-AU" sz="1800" dirty="0" err="1" smtClean="0"/>
              <a:t>LiveScript</a:t>
            </a:r>
            <a:r>
              <a:rPr lang="en-AU" sz="1800" dirty="0" smtClean="0"/>
              <a:t>), with Sun’s involvement, name changed to JavaScript</a:t>
            </a:r>
          </a:p>
          <a:p>
            <a:r>
              <a:rPr lang="en-AU" sz="1800" dirty="0" smtClean="0"/>
              <a:t>1996: Microsoft developed a compatible dialect: </a:t>
            </a:r>
            <a:r>
              <a:rPr lang="en-AU" sz="1800" dirty="0" err="1" smtClean="0"/>
              <a:t>JScript</a:t>
            </a:r>
            <a:endParaRPr lang="en-AU" sz="1800" dirty="0" smtClean="0"/>
          </a:p>
          <a:p>
            <a:r>
              <a:rPr lang="en-AU" sz="1800" dirty="0" smtClean="0"/>
              <a:t>1997: standardised by </a:t>
            </a:r>
            <a:r>
              <a:rPr lang="en-AU" sz="1800" dirty="0" err="1" smtClean="0"/>
              <a:t>Ecma</a:t>
            </a:r>
            <a:r>
              <a:rPr lang="en-AU" sz="1800" dirty="0" smtClean="0"/>
              <a:t> </a:t>
            </a:r>
            <a:r>
              <a:rPr lang="en-AU" sz="1800" dirty="0"/>
              <a:t>International (European Computer Manufacturers </a:t>
            </a:r>
            <a:r>
              <a:rPr lang="en-AU" sz="1800" dirty="0" smtClean="0"/>
              <a:t>Association):  </a:t>
            </a:r>
            <a:r>
              <a:rPr lang="en-AU" sz="1800" dirty="0" err="1" smtClean="0"/>
              <a:t>ECMAScript</a:t>
            </a:r>
            <a:endParaRPr lang="en-AU" sz="1800" dirty="0" smtClean="0"/>
          </a:p>
          <a:p>
            <a:endParaRPr lang="en-AU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66" y="2814205"/>
            <a:ext cx="6419212" cy="385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1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JavaScript Characteristics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Interpreted </a:t>
            </a:r>
            <a:r>
              <a:rPr lang="en-AU" dirty="0" smtClean="0"/>
              <a:t>language, run in JavaScript engine – the most popular is Browsers (Client side)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Dynamic typing</a:t>
            </a:r>
            <a:br>
              <a:rPr lang="en-AU" dirty="0" smtClean="0"/>
            </a:b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Object based</a:t>
            </a:r>
            <a:br>
              <a:rPr lang="en-AU" dirty="0" smtClean="0"/>
            </a:b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96984"/>
            <a:ext cx="2441236" cy="142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93513"/>
            <a:ext cx="5347510" cy="160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0370" y="4221088"/>
            <a:ext cx="7725562" cy="5847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a = 1;</a:t>
            </a:r>
          </a:p>
          <a:p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a = “a string”;</a:t>
            </a:r>
            <a:endParaRPr lang="en-A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5445224"/>
            <a:ext cx="7725562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emsMap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EMS.Map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emsMapId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”); </a:t>
            </a:r>
          </a:p>
          <a:p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layer = 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EMS.Layer.Markers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markerLayer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emsMap.addLayer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(layer);</a:t>
            </a:r>
            <a:endParaRPr lang="en-AU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JavaScript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Single threaded in running code (no parallel)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No file access – only has access to cookies: track user information, shopping cart, etc.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Is NOT Java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1810614" cy="137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837" y="4005064"/>
            <a:ext cx="1414284" cy="119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1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Browsers:</a:t>
            </a:r>
          </a:p>
          <a:p>
            <a:pPr lvl="1"/>
            <a:r>
              <a:rPr lang="en-AU" dirty="0" smtClean="0"/>
              <a:t>Dynamic HTML: change the content / appearance of the site</a:t>
            </a:r>
          </a:p>
          <a:p>
            <a:pPr lvl="1"/>
            <a:r>
              <a:rPr lang="en-AU" dirty="0" smtClean="0"/>
              <a:t>Animation: fade in/out, resizing, moving – </a:t>
            </a:r>
            <a:br>
              <a:rPr lang="en-AU" dirty="0" smtClean="0"/>
            </a:br>
            <a:r>
              <a:rPr lang="en-AU" sz="1400" dirty="0" smtClean="0"/>
              <a:t>example</a:t>
            </a:r>
            <a:r>
              <a:rPr lang="en-AU" sz="1400" dirty="0"/>
              <a:t>: </a:t>
            </a:r>
            <a:r>
              <a:rPr lang="en-AU" sz="1400" dirty="0">
                <a:hlinkClick r:id="rId2"/>
              </a:rPr>
              <a:t>http://</a:t>
            </a:r>
            <a:r>
              <a:rPr lang="en-AU" sz="1400" dirty="0" smtClean="0">
                <a:hlinkClick r:id="rId2"/>
              </a:rPr>
              <a:t>flintmaker.com/sandpit/alert-boxes.html</a:t>
            </a:r>
            <a:r>
              <a:rPr lang="en-AU" sz="1400" dirty="0" smtClean="0"/>
              <a:t>, </a:t>
            </a:r>
            <a:r>
              <a:rPr lang="en-AU" sz="1400" dirty="0" smtClean="0">
                <a:hlinkClick r:id="rId3"/>
              </a:rPr>
              <a:t>https://yammer.com</a:t>
            </a:r>
            <a:r>
              <a:rPr lang="en-AU" sz="1400" dirty="0" smtClean="0"/>
              <a:t> </a:t>
            </a:r>
            <a:r>
              <a:rPr lang="en-AU" sz="2000" dirty="0" smtClean="0"/>
              <a:t> </a:t>
            </a:r>
          </a:p>
          <a:p>
            <a:pPr lvl="1"/>
            <a:r>
              <a:rPr lang="en-AU" dirty="0" smtClean="0"/>
              <a:t>Validating inputs</a:t>
            </a:r>
          </a:p>
          <a:p>
            <a:pPr lvl="1"/>
            <a:r>
              <a:rPr lang="en-AU" dirty="0" smtClean="0"/>
              <a:t>Ajax: make request to server and reload part of the page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Others:</a:t>
            </a:r>
          </a:p>
          <a:p>
            <a:pPr lvl="1"/>
            <a:r>
              <a:rPr lang="en-AU" dirty="0" smtClean="0"/>
              <a:t>PDF documents</a:t>
            </a:r>
          </a:p>
          <a:p>
            <a:pPr lvl="1"/>
            <a:r>
              <a:rPr lang="en-AU" dirty="0" smtClean="0"/>
              <a:t>Desktop widgets</a:t>
            </a:r>
          </a:p>
          <a:p>
            <a:pPr lvl="1"/>
            <a:r>
              <a:rPr lang="en-AU" dirty="0" smtClean="0"/>
              <a:t>Chrome’s and Safari’s extensions (plugins)</a:t>
            </a:r>
          </a:p>
          <a:p>
            <a:pPr lvl="1"/>
            <a:r>
              <a:rPr lang="en-AU" dirty="0" smtClean="0"/>
              <a:t>Server side: e.g. Node.js</a:t>
            </a:r>
          </a:p>
        </p:txBody>
      </p:sp>
    </p:spTree>
    <p:extLst>
      <p:ext uri="{BB962C8B-B14F-4D97-AF65-F5344CB8AC3E}">
        <p14:creationId xmlns:p14="http://schemas.microsoft.com/office/powerpoint/2010/main" val="24549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Constructs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Variable declaration</a:t>
            </a:r>
          </a:p>
          <a:p>
            <a:r>
              <a:rPr lang="en-AU" dirty="0"/>
              <a:t>Loops</a:t>
            </a:r>
          </a:p>
          <a:p>
            <a:r>
              <a:rPr lang="en-AU" dirty="0" smtClean="0"/>
              <a:t>If-then-else</a:t>
            </a:r>
          </a:p>
          <a:p>
            <a:r>
              <a:rPr lang="en-AU" dirty="0" smtClean="0"/>
              <a:t>Functions</a:t>
            </a:r>
          </a:p>
          <a:p>
            <a:r>
              <a:rPr lang="en-AU" dirty="0" smtClean="0"/>
              <a:t>Objects</a:t>
            </a:r>
          </a:p>
          <a:p>
            <a:r>
              <a:rPr lang="en-AU" sz="2000" dirty="0" smtClean="0"/>
              <a:t>Ref: </a:t>
            </a:r>
            <a:r>
              <a:rPr lang="en-AU" sz="2000" dirty="0">
                <a:hlinkClick r:id="rId2"/>
              </a:rPr>
              <a:t>http://www.w3schools.com/js/default.asp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81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Dynamic HTML</a:t>
            </a:r>
          </a:p>
          <a:p>
            <a:pPr lvl="1"/>
            <a:r>
              <a:rPr lang="en-AU" dirty="0" smtClean="0"/>
              <a:t>Structures</a:t>
            </a:r>
          </a:p>
          <a:p>
            <a:pPr lvl="1"/>
            <a:r>
              <a:rPr lang="en-AU" dirty="0" smtClean="0"/>
              <a:t>Changing / deleting existing elements</a:t>
            </a:r>
          </a:p>
          <a:p>
            <a:pPr lvl="1"/>
            <a:r>
              <a:rPr lang="en-AU" dirty="0" smtClean="0"/>
              <a:t>Check errors in Console</a:t>
            </a:r>
          </a:p>
          <a:p>
            <a:r>
              <a:rPr lang="en-AU" dirty="0" smtClean="0"/>
              <a:t>Loops</a:t>
            </a:r>
          </a:p>
          <a:p>
            <a:pPr lvl="1"/>
            <a:r>
              <a:rPr lang="en-AU" dirty="0" err="1" smtClean="0"/>
              <a:t>jQuery</a:t>
            </a:r>
            <a:r>
              <a:rPr lang="en-AU" dirty="0" smtClean="0"/>
              <a:t> selector</a:t>
            </a:r>
          </a:p>
          <a:p>
            <a:pPr lvl="1"/>
            <a:r>
              <a:rPr lang="en-AU" dirty="0" smtClean="0"/>
              <a:t>Events</a:t>
            </a:r>
          </a:p>
          <a:p>
            <a:pPr lvl="1"/>
            <a:r>
              <a:rPr lang="en-AU" dirty="0" smtClean="0"/>
              <a:t>Functions</a:t>
            </a:r>
          </a:p>
          <a:p>
            <a:pPr lvl="1"/>
            <a:r>
              <a:rPr lang="en-AU" dirty="0" smtClean="0"/>
              <a:t>Loops</a:t>
            </a:r>
          </a:p>
          <a:p>
            <a:pPr lvl="1"/>
            <a:r>
              <a:rPr lang="en-AU" dirty="0" smtClean="0"/>
              <a:t>Alert, Console.log</a:t>
            </a:r>
            <a:r>
              <a:rPr lang="en-AU" smtClean="0"/>
              <a:t>, debugger: </a:t>
            </a:r>
            <a:r>
              <a:rPr lang="en-AU" dirty="0" smtClean="0"/>
              <a:t>only for debugging</a:t>
            </a:r>
          </a:p>
          <a:p>
            <a:pPr lvl="1"/>
            <a:r>
              <a:rPr lang="en-AU" dirty="0" smtClean="0"/>
              <a:t>Error handling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92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/>
              <a:t>JSON: JavaScript Object </a:t>
            </a:r>
            <a:r>
              <a:rPr lang="en-AU" dirty="0" smtClean="0"/>
              <a:t>Notation</a:t>
            </a:r>
          </a:p>
          <a:p>
            <a:pPr lvl="1"/>
            <a:r>
              <a:rPr lang="en-AU" dirty="0" smtClean="0"/>
              <a:t>Example</a:t>
            </a:r>
          </a:p>
          <a:p>
            <a:pPr lvl="1"/>
            <a:r>
              <a:rPr lang="en-AU" dirty="0" smtClean="0"/>
              <a:t>SAPI search results, business listing</a:t>
            </a:r>
          </a:p>
          <a:p>
            <a:pPr lvl="1"/>
            <a:r>
              <a:rPr lang="en-AU" dirty="0" smtClean="0"/>
              <a:t>JSON </a:t>
            </a:r>
            <a:r>
              <a:rPr lang="en-AU" dirty="0" err="1" smtClean="0"/>
              <a:t>vs</a:t>
            </a:r>
            <a:r>
              <a:rPr lang="en-AU" dirty="0" smtClean="0"/>
              <a:t> XML: compact, parsing speed, readability, bandwidth…</a:t>
            </a:r>
          </a:p>
          <a:p>
            <a:pPr lvl="1"/>
            <a:r>
              <a:rPr lang="en-AU" dirty="0"/>
              <a:t>JSON: The Fat-Free Alternative to </a:t>
            </a:r>
            <a:r>
              <a:rPr lang="en-AU" dirty="0" smtClean="0"/>
              <a:t>XML </a:t>
            </a:r>
            <a:r>
              <a:rPr lang="en-AU" sz="1400" dirty="0" smtClean="0"/>
              <a:t>(</a:t>
            </a:r>
            <a:r>
              <a:rPr lang="en-AU" sz="1400" dirty="0">
                <a:hlinkClick r:id="rId2"/>
              </a:rPr>
              <a:t>http://</a:t>
            </a:r>
            <a:r>
              <a:rPr lang="en-AU" sz="1400" dirty="0" smtClean="0">
                <a:hlinkClick r:id="rId2"/>
              </a:rPr>
              <a:t>www.json.org/xml.html</a:t>
            </a:r>
            <a:r>
              <a:rPr lang="en-AU" sz="1400" dirty="0" smtClean="0"/>
              <a:t>), </a:t>
            </a:r>
            <a:br>
              <a:rPr lang="en-AU" sz="1400" dirty="0" smtClean="0"/>
            </a:br>
            <a:r>
              <a:rPr lang="en-AU" dirty="0" smtClean="0"/>
              <a:t>but XML has its own advantage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5220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4533</TotalTime>
  <Words>728</Words>
  <Application>Microsoft Office PowerPoint</Application>
  <PresentationFormat>On-screen Show (4:3)</PresentationFormat>
  <Paragraphs>175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Origin</vt:lpstr>
      <vt:lpstr>JavaScript</vt:lpstr>
      <vt:lpstr>Outline</vt:lpstr>
      <vt:lpstr>A Brief History</vt:lpstr>
      <vt:lpstr>JavaScript Characteristics</vt:lpstr>
      <vt:lpstr>JavaScript Characteristics</vt:lpstr>
      <vt:lpstr>Uses</vt:lpstr>
      <vt:lpstr>Constructs</vt:lpstr>
      <vt:lpstr>Examples</vt:lpstr>
      <vt:lpstr>JSON</vt:lpstr>
      <vt:lpstr>JSON vs XML</vt:lpstr>
      <vt:lpstr>Object</vt:lpstr>
      <vt:lpstr>Events</vt:lpstr>
      <vt:lpstr>jQuery</vt:lpstr>
      <vt:lpstr>Ajax</vt:lpstr>
      <vt:lpstr>Ajax</vt:lpstr>
      <vt:lpstr>QA: Unit Test JavaScript</vt:lpstr>
      <vt:lpstr>QA: QUnit</vt:lpstr>
      <vt:lpstr>QA: JsLint</vt:lpstr>
      <vt:lpstr>Takeaways</vt:lpstr>
      <vt:lpstr>References / More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Duy Pham</dc:creator>
  <cp:lastModifiedBy>Linh</cp:lastModifiedBy>
  <cp:revision>101</cp:revision>
  <dcterms:created xsi:type="dcterms:W3CDTF">2013-03-17T05:21:41Z</dcterms:created>
  <dcterms:modified xsi:type="dcterms:W3CDTF">2013-05-01T13:54:59Z</dcterms:modified>
</cp:coreProperties>
</file>