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9" r:id="rId4"/>
    <p:sldId id="258" r:id="rId5"/>
    <p:sldId id="266" r:id="rId6"/>
    <p:sldId id="268" r:id="rId7"/>
    <p:sldId id="275" r:id="rId8"/>
    <p:sldId id="276" r:id="rId9"/>
    <p:sldId id="277" r:id="rId10"/>
    <p:sldId id="278" r:id="rId11"/>
    <p:sldId id="269" r:id="rId12"/>
    <p:sldId id="270" r:id="rId13"/>
    <p:sldId id="284" r:id="rId14"/>
    <p:sldId id="271" r:id="rId15"/>
    <p:sldId id="272" r:id="rId16"/>
    <p:sldId id="260" r:id="rId17"/>
    <p:sldId id="263" r:id="rId18"/>
    <p:sldId id="265" r:id="rId19"/>
    <p:sldId id="264" r:id="rId20"/>
    <p:sldId id="290" r:id="rId21"/>
    <p:sldId id="279" r:id="rId22"/>
    <p:sldId id="261" r:id="rId23"/>
    <p:sldId id="262" r:id="rId24"/>
    <p:sldId id="273" r:id="rId25"/>
    <p:sldId id="281" r:id="rId26"/>
    <p:sldId id="274" r:id="rId27"/>
    <p:sldId id="280" r:id="rId28"/>
    <p:sldId id="282" r:id="rId29"/>
    <p:sldId id="283" r:id="rId30"/>
    <p:sldId id="285" r:id="rId31"/>
    <p:sldId id="287" r:id="rId32"/>
    <p:sldId id="288" r:id="rId33"/>
    <p:sldId id="286" r:id="rId34"/>
    <p:sldId id="294" r:id="rId35"/>
    <p:sldId id="289" r:id="rId36"/>
    <p:sldId id="291" r:id="rId37"/>
    <p:sldId id="292" r:id="rId38"/>
    <p:sldId id="293" r:id="rId39"/>
    <p:sldId id="26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0" autoAdjust="0"/>
  </p:normalViewPr>
  <p:slideViewPr>
    <p:cSldViewPr>
      <p:cViewPr varScale="1">
        <p:scale>
          <a:sx n="71" d="100"/>
          <a:sy n="71" d="100"/>
        </p:scale>
        <p:origin x="-13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348B7-C184-46D0-9B96-10B2A1356A1F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C8724-9CCD-41C7-B0CA-AB070223C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37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02350-E01F-4DBB-98CD-DA363772704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2E9E1-3F26-4C6F-A5D9-D5FF946D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2E9E1-3F26-4C6F-A5D9-D5FF946D6C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4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98A7-32D9-4F54-8E97-BEA06B5B2D9F}" type="datetime1">
              <a:rPr lang="en-AU" smtClean="0"/>
              <a:t>16/05/2013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6DBF-D9C9-41DE-B0CA-6B46B3933E66}" type="datetime1">
              <a:rPr lang="en-AU" smtClean="0"/>
              <a:t>16/05/2013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8693-C53B-49BB-B6CE-2E7203C66F62}" type="datetime1">
              <a:rPr lang="en-AU" smtClean="0"/>
              <a:t>16/05/2013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B323-B675-483E-9958-F64585CA9F2F}" type="datetime1">
              <a:rPr lang="en-AU" smtClean="0"/>
              <a:t>16/05/2013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1412776"/>
            <a:ext cx="820891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B7A5-BCB8-4030-A300-780FDA705FD1}" type="datetime1">
              <a:rPr lang="en-AU" smtClean="0"/>
              <a:t>16/05/2013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8747-EA46-4B56-8BD9-F81080CF2BF5}" type="datetime1">
              <a:rPr lang="en-AU" smtClean="0"/>
              <a:t>16/05/2013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704A-A86D-451A-B593-7C396FA98857}" type="datetime1">
              <a:rPr lang="en-AU" smtClean="0"/>
              <a:t>16/05/2013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‹#›</a:t>
            </a:fld>
            <a:endParaRPr lang="en-A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9153-2846-4F7A-A365-87706970B80A}" type="datetime1">
              <a:rPr lang="en-AU" smtClean="0"/>
              <a:t>16/05/2013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23-F383-4510-AB53-3C1C84D0596D}" type="datetime1">
              <a:rPr lang="en-AU" smtClean="0"/>
              <a:t>16/05/2013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DB02-6FE9-4ABB-BD4B-50305814BCA1}" type="datetime1">
              <a:rPr lang="en-AU" smtClean="0"/>
              <a:t>16/05/2013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9183-78D6-4E58-B4FB-A3C11B0AABBC}" type="datetime1">
              <a:rPr lang="en-AU" smtClean="0"/>
              <a:t>16/05/2013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A428F1F-C3A0-440D-B77F-D3D200619B71}" type="datetime1">
              <a:rPr lang="en-AU" smtClean="0"/>
              <a:t>16/05/2013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0E367B8-8B61-4F9D-B177-1F62548928A6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TOC.html" TargetMode="External"/><Relationship Id="rId2" Type="http://schemas.openxmlformats.org/officeDocument/2006/relationships/hyperlink" Target="http://www.cafeaulait.org/cours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nutsandbolts/datatyp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cap="none" dirty="0" smtClean="0"/>
              <a:t>Java in 90 mins</a:t>
            </a:r>
            <a:endParaRPr lang="en-AU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err="1" smtClean="0"/>
              <a:t>Linh</a:t>
            </a:r>
            <a:r>
              <a:rPr lang="en-AU" dirty="0" smtClean="0"/>
              <a:t> Pham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45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Conditions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Logical AND: </a:t>
            </a:r>
          </a:p>
          <a:p>
            <a:pPr lvl="1"/>
            <a:r>
              <a:rPr lang="en-AU" dirty="0" smtClean="0"/>
              <a:t>c1 &amp;&amp; c2  : true when BOTH are true</a:t>
            </a:r>
          </a:p>
          <a:p>
            <a:pPr lvl="1"/>
            <a:r>
              <a:rPr lang="en-AU" dirty="0" smtClean="0"/>
              <a:t>Short-circuit:  when c1 is </a:t>
            </a:r>
            <a:r>
              <a:rPr lang="en-AU" i="1" dirty="0" smtClean="0"/>
              <a:t>false</a:t>
            </a:r>
            <a:r>
              <a:rPr lang="en-AU" dirty="0" smtClean="0"/>
              <a:t>, c2 is not evaluated</a:t>
            </a:r>
          </a:p>
          <a:p>
            <a:r>
              <a:rPr lang="en-AU" dirty="0" smtClean="0"/>
              <a:t>Logical OR:</a:t>
            </a:r>
          </a:p>
          <a:p>
            <a:pPr lvl="1"/>
            <a:r>
              <a:rPr lang="en-AU" dirty="0" smtClean="0"/>
              <a:t>c1 || c2 : true when EITHER is true</a:t>
            </a:r>
          </a:p>
          <a:p>
            <a:pPr lvl="1"/>
            <a:r>
              <a:rPr lang="en-AU" dirty="0" smtClean="0"/>
              <a:t>Short-circuit: when c1 is </a:t>
            </a:r>
            <a:r>
              <a:rPr lang="en-AU" i="1" dirty="0" smtClean="0"/>
              <a:t>true</a:t>
            </a:r>
            <a:r>
              <a:rPr lang="en-AU" dirty="0" smtClean="0"/>
              <a:t>, c2 is not evaluated</a:t>
            </a:r>
          </a:p>
          <a:p>
            <a:r>
              <a:rPr lang="en-AU" dirty="0" smtClean="0"/>
              <a:t>Logical NOT:</a:t>
            </a:r>
          </a:p>
          <a:p>
            <a:pPr lvl="1"/>
            <a:r>
              <a:rPr lang="en-AU" dirty="0" smtClean="0"/>
              <a:t>! c1 : true when c1 is false</a:t>
            </a:r>
          </a:p>
          <a:p>
            <a:endParaRPr lang="en-AU" dirty="0"/>
          </a:p>
          <a:p>
            <a:r>
              <a:rPr lang="en-AU" dirty="0" smtClean="0"/>
              <a:t>Non short-circuit version: c1 &amp; c2,  and c1 | c2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455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Constructs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 loop: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For-each loop: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2012621"/>
            <a:ext cx="4320480" cy="73866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i = 0; i &lt; 10; </a:t>
            </a:r>
            <a:r>
              <a:rPr lang="en-AU" sz="14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= i + 2) {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(“Value of i: ” + i);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} </a:t>
            </a:r>
            <a:endParaRPr lang="en-A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3834045"/>
            <a:ext cx="5400600" cy="116955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arrayInts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= {0,1,2,3,4,5,6,7,8,9};</a:t>
            </a:r>
          </a:p>
          <a:p>
            <a:endParaRPr lang="en-A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i :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arrayInts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(“Value of i: ” + i);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} </a:t>
            </a:r>
            <a:endParaRPr lang="en-A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2011804"/>
            <a:ext cx="4176464" cy="73866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for(initialization; condition; update) { 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endParaRPr lang="en-A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09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Constructs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While loop: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Do-while loop: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66256" y="2060848"/>
            <a:ext cx="2952328" cy="73866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while (condition) {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5976" y="3844688"/>
            <a:ext cx="4464496" cy="116955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i = 0;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do {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AU" sz="1400" dirty="0">
                <a:latin typeface="Consolas" pitchFamily="49" charset="0"/>
                <a:cs typeface="Consolas" pitchFamily="49" charset="0"/>
              </a:rPr>
              <a:t>(“Value of i: ” + i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i++;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} while (i &lt; 10); </a:t>
            </a:r>
            <a:endParaRPr lang="en-A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5976" y="2060848"/>
            <a:ext cx="4464496" cy="116955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i = 0;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w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hile (i &lt; 10) {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AU" sz="1400" dirty="0">
                <a:latin typeface="Consolas" pitchFamily="49" charset="0"/>
                <a:cs typeface="Consolas" pitchFamily="49" charset="0"/>
              </a:rPr>
              <a:t>(“Value of i: ” + i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i = i + 1;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6256" y="3844688"/>
            <a:ext cx="2952328" cy="73866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do {</a:t>
            </a:r>
          </a:p>
          <a:p>
            <a:endParaRPr lang="en-A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} while (condition); </a:t>
            </a:r>
            <a:endParaRPr lang="en-A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8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Do-while: always executed at least once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While loop: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Do-while loop: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87624" y="4293096"/>
            <a:ext cx="4464496" cy="116955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i = 10;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do {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AU" sz="1400" dirty="0">
                <a:latin typeface="Consolas" pitchFamily="49" charset="0"/>
                <a:cs typeface="Consolas" pitchFamily="49" charset="0"/>
              </a:rPr>
              <a:t>(“Value of i: ” + i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i++;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} while (i &lt; 10); </a:t>
            </a:r>
            <a:endParaRPr lang="en-A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2064296"/>
            <a:ext cx="4464496" cy="116955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i = 10;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w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hile (i &lt; 10) {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AU" sz="1400" dirty="0">
                <a:latin typeface="Consolas" pitchFamily="49" charset="0"/>
                <a:cs typeface="Consolas" pitchFamily="49" charset="0"/>
              </a:rPr>
              <a:t>(“Value of i: ” + i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i++;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026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Infinite loop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1600" y="1700808"/>
            <a:ext cx="5400600" cy="9541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i = 0;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while(i &lt; 10) {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AU" sz="1400" dirty="0">
                <a:latin typeface="Consolas" pitchFamily="49" charset="0"/>
                <a:cs typeface="Consolas" pitchFamily="49" charset="0"/>
              </a:rPr>
              <a:t>(“Value of i: ” + i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2915652"/>
            <a:ext cx="5400600" cy="73866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while (true) {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(“Life is beautiful”);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933056"/>
            <a:ext cx="5400600" cy="181588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i = 0;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while (true) {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AU" sz="1400" dirty="0">
                <a:latin typeface="Consolas" pitchFamily="49" charset="0"/>
                <a:cs typeface="Consolas" pitchFamily="49" charset="0"/>
              </a:rPr>
              <a:t>(“Value of i: ” + i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i++;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if (i &gt;= 10) {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AU" sz="1400" b="1" dirty="0" smtClean="0">
                <a:latin typeface="Consolas" pitchFamily="49" charset="0"/>
                <a:cs typeface="Consolas" pitchFamily="49" charset="0"/>
              </a:rPr>
              <a:t>break;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727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Infinite loop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56" y="1628800"/>
            <a:ext cx="5741070" cy="470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2" descr="data:image/jpeg;base64,/9j/4AAQSkZJRgABAQAAAQABAAD/2wCEAAkGBxQQEhUQEBQUFRUUFxcVFxUWFBcXFxgVFRgWFxUVGBUYHCggGBolHBQUIjEhJiksLi4uFx8zODMtNygtLisBCgoKDg0OGxAQGiwkHyQsLC0sLCwsLC4sLCwsLCwsLCwsLCwsLCwsLCwsLCwsLywsLCwtLCwsLCwsLCwsLCwsLP/AABEIAOEA4AMBEQACEQEDEQH/xAAcAAACAwEBAQEAAAAAAAAAAAAAAwIEBQEGBwj/xABKEAABAgMDBgkHCgUEAgMAAAABAAIDBBESITEFMkFRcbEGEyJSYXKBkaEHFDNTksHRFSNCQ2KCk9LT8IOissLDFzRz4VTiJGOj/8QAGwEBAAIDAQEAAAAAAAAAAAAAAAIDAQQFBgf/xAA9EQACAQICBQgHBwQDAQAAAAAAAQIDEQQxBRITIVEUMkFScZHB0UJhgaGx4fAVIlOCkqLSFiMzNGJy8Qb/2gAMAwEAAhEDEQA/APuKAEBCJFDcVhuwKr5s6BRRcjNhZju1rGszNjkCO4vcCTQNae8uruCnDfmRkWOMOtTsiNw4w60shc46KaG9LC5WgTLi0EnEDVqVN2WWCNMuDSQcAdWpYuxYlHmHCxQ4uofZcd4CtluRBHIc24Q7ZJN51VziAita7DzJ+e67Q2j4IpRFmLc61mxXDoBafBwKzuY3nCI4wiNd1m2fEV3LGq+I1hcWZjgHkVNLi1zT4Ooo6sjN0WJiO4OaAcbXuWZ7kYjvDj3a9yruydg84dr3LN2LBLzDi5wJwpq01U4b0QluFQpx5YDW+zXAY0UNZkrDIk04BhriRW4c0neFZLciKzOiadaaK3GtbhoCjF3ZljIc7ynNIwIFR0tB96N2dgi2yIHYFZTuCSyAQAgEzEezhiot2MooOcTeVAyCwAQHJfPd1W73K2mRkWVYRBAcfgdhRgpy+a3YNy1ywjGa59WNIFWmpIrSt2AIr3rMY3MN2HzMBzg2y4AtNb21rySKUqNatcbognYg6CRCsF7Qb+VS6pdaza+9LbrC+8jCcbw6lRpGBqKg+KqasyxO5MtBxAUQcEOmFRsJHgs3YsjkWK5rSQ6tBW8D3UUlNmHEZNZzPvbgpVMiMTiqJggOyuc/7vvVtPIhMrwvRjq+5VkxsbNhbR/Q5WzyIRzOjPb97coQzJSODPftH9DUnmI5HYcXS04alEyaMvHtbVYncwOWTBGI+yKlYbsDMc6pqVWSBYAIAQHJfPd1W73K2mRkWVYRBAcfgdhRgpy+a3YNy1ywZBzz1RvKnTIzKsWtiIauqDE+kdBdSl6w27mUtxaeLUxDGhge891kV9o9ysZFDI0OBxgh2msiuFoMa8NcRWhcGaRXTRRaRLeddIuGa8HrNv7x8FHVFyHm8TU07HH3tTVFyEaViOaQGtvBF7/gE1WLjYspEcQasbSut2Pcpy3kVuOulGMFqK+4YlxDWj99JUbJElduyOQoEKKLUF92tjg5vdeEsmZlGUXaSsdhyb2kkOa6tMQW4bKqUdxB7xDJOKGWbLTdS5/xChqslcm+WiEMFloskE1dqaRoHSpy3owibZF5IcXNFK3BpOPSSNyxFWD3nOJgNiBj3h0R94Y94tOsgVIh6QANSPMWdhU+LMZlMHsI7WEEeDj3KMjKJtdQ1CiZNOG+0Kq1ESrPPwb2/BQkZRVUDIIAQAgOS2e7qt3uVtMjItKwiCA4/A7CjBTl81uwblrlgyBnnqjeVOmRmIsWmvbrdEHe5yjLMysh+TX240V3Naxuw8px9ysvcjY+QeV2Y4zKJbiIUKE0dDjaiE9Bo9vcteq/vHZwEVs362ZWTeFE7AFIU1GA1OcIg2ARQ4DsUVOXE2JYWlLOJ6KW8pE8MTAd0uhGv8rwFJVZFb0dRfHv+RfZ5SJo4tgdkN/6iztGYWjKfF/XsIxuHU0/6VnqtaPcT4prstjo6kszKmsqxYpq97j0kknvJJCjdm3ChThkiEvlCJDNWPIOupB9oXjvS5mdKEtzRrS/DaaZdbr1gHeJFrxUlNmpPR9J9A1/lHmhg2D2w3e6Im0ZT9mU+L+vYUpjykzxw4huyE6vi8jwWNrIytHUlx+vYYGUeF89GqHzUUA6GWYXZWGGnvKi5yZNYSjH0RPAeZ4vKcrEJNXRbBJvJ41roV5N5veEg/vEMVBbFpH3XLooIT+bEA7HAt3kLYlkcRHFWZLUi/EdqnFmGKmzyj2LEszKEqIBACAEAS2e7qt3uVtMjItKwiCA4/A7EYKUvmt2DctcsGQM89Ubyp0yMiEH6XXf/W5RlmSWRPIOEV2uKfBrQpRyMHxbh9LRX5SmniFFIL2gFsJ5BDYUNtxAoc1UVE3I7GEnCNJJtd5jQ5CL6mN+FE/KoWZtqrT6y70WocjF9VF/Cf8ABZsyaqw6y70WoUlF9VF/Df8ABLElVh1l3osMk4nqov4b/gsk1Vh1l3ocJSJ6uJ+G/wCCGdpDrLvQGUierifhv+CDaQ6y70KfJxPVxPw3/BDG1h1l3orxJKL6qL+G/wCCEXVp9Zd6KsSRi+qi/hP+CxZkHVp9Zd6KsSRi+pjfhRPyrFmQdWn1l3onkuUjNmID+JjcmNBdXiogubEYSa2dQUop3Ka1SDpyWssn0o/QXCAfMuPNLHdz2rZeRwULBVRIdKHlD96FKOYZyazj+9CxLMIUsAEAIAQBLZ7uq3e5W0yMi0rCIIDj8CjBSl81uwblrFhO8GoNDSiypWDVwaKfvSbysXB3g+fm3H/7In9VPcrFkYMTKHlCl4EV8F0OYLobiwlrYdKtNDSsQGnYutS0PWqQU042av0+Rz6ukqNObg07r64iP9TZX1Uz7ML9VWfYeI60e9+RX9rUOD7vmSb5SpY4Qpn2YX6qw9C116Ue9+RlaVovofcvMazygwDhCmO6D+qoPRFZelH938Sa0hTeSfu8x7eG8I4QY/fA/WUXouovSj+7+JLl0Oq/d5kxwzh+pj98D9ZR+zZ9aP7v4meWx6r93mB4ZQ/VR++B+sn2bU6y/d/Ectj1X7vMi7hrCH1MfvgfrLP2ZU60f3fxHLo9V+7zEv4fQRjCmP8A8f1VNaJqv0o/u/iR+0Ka9F+7zEu8pEsMYUz7ML9VTWha79KPe/Ig9KUVmn7vMh/qZLeqmfZhfqrP2HX60e9+RH7WocH3fM63ymSxIHFzN5pmw9P8RHoSulfWj3vyJR0pRbsk/r2npcvf7eL1T4LjM6QmHgNiqMj5XOH70LKzDKOUcrQmRHMc4ggitx1AqmpiKUZNOSuTjTm1dIrfLkHnH2Socqo9ZEtjPgw+XIPOPslOVUeshsZ8GHy5B5x9kpyqj1kNjPgw+XIPOPslOVUeshsZ8GWclTzIr32DWjWVuIxL6Y7FsYerCd9V3KqkJRtdGmtkrBAcfgdhRgwZfLkGy3lHAfROpc7lVHrI2djPgyfy5B5x9kpyqj1kNjPgw+XIPOPslOVUeshsZ8GW+C0w2JBcWmo42Jvr71s05xnG8XdFUk4uzPj/AAlP/wAyZ/54v9bl73B/69P/AKr4HkcX/nn2szQVsGtY3MhcG5mbFqDD5GFtxDW11AnHsqtPE42hQdpvfwWZtYfB1au+K3cTVmuBk5BbaMNrwMeLdaPsmhPZVakNJYao7Xt2o23ga0Fe1+wyIb1ttFUWbeSchR5kWobOTz3Gy07K3nsWlXxVKi7Se/gbNKhUqK6RaneCs1CaXWA8DGw60fZuJ7FXTx1Cbte3aWTwtWKva/Yede9b6Rptl7JnBuZmm24TORoe8hrTs0naBRU1cbQou0nv4LeThhatVXit3rFZY4ITcuwxHww5ovLobrVBrIuNOminh9I4erLVTs/Xu+RVXwNeCu1deo80SuiaFgabxtR5E6a+8j7vwiiBsrFJwDL/AAC+eSkkm2ezSvuRmQ8twaDlHDmlanKqPWRdsZ8GW8nZWhPiNY1xJJNLjqJ9ylTxFKUklJXIypzSu0ZmWpW1HiGuJGj7IXn9IStiZ+z4I6WHl/aRS8y6fBaeuXaweZdPgmuNYPMunwTXGsHmXT4JrjWNXg1AsPi31q2HviLu6Eld1PZ4nPxzvq+3wN5d40AQHImB2FHkDxMvJclt+gaOheD1zv6wzzLp8FnXGsHmXT4JrjWNXgZyBHhVrSIHDY9o97XL0ui561HsZzMV/kufMuG8OxPzA+3a9trX/wBy+j6NlrYWD9Xwdjx+PjbESMmUhGI9kMYvc1g2uIA3rbnLUi5cFc1acNaSjxPs/CzKXyZJN83a0EFkGGCKtFxNSNNzHdq8hgqHLMQ9o+Lf17T0uJqrD0bxXqRieT7hfHmozpeZLX1YXteGhpBaRVpDbiKHw6VuaT0fSo01Up7t9mjVwGNnWk4zM7ygSLIc7DpyWxw0v0UNuy93RdQ7arY0ZVlLDS4xvbuuirGwUay4S8957DhjlJ0jKB0uGtNpsNpIq1gob6bG0HSQuTgaMcRWtUfF9p0MVVdGleHYZXk/4Rx5l8SFMOESy0PD7IaRU0LXWaDTddoK2dJ4OlRjGdNWu7WvcpwWInUbjPfbpPP8JcntflTzaHcIr4doC6lsAxO2lXdq38JWlHBbSXQn7svI08RTTxOoum3zPXcOcuOyfLMEuGhznCGyoqGNa0kkN00oANq5WjsKsVWe0bst79Zv4yvyektVeoqeTvhNFnRFhzBa58OyQ4NDbTXVBBaLqgjRrVulMFDDuMqeT6ODIYDFSrpqeaPnfDPJwlZyNCaKMqHsGgNeA6g6ASR2Lv4Cs62HjJ55P2HGxlFU6zSyM3JsO3GhM58RjfacB71sVpatOUuCfwK6Eb1Yr1o+08MnVliz1j2N/mBPg0r5tjZ6tCTPZ0FeojAEj0+C8nrnX1i9kSVsx4ZrgTo+yVuaPlfEw9vwZTiJf2mUOEIPnMXluF4uD3AZrdAK+h4fCYedJSlSi2+lxi33tHiMXiK0a0lGpJLgpNLJeszr+e/23fFX8iwv4MP0R8jX5ViPxZfql5hfz3+274pyLC/gw/RHyHKsR+LL9UvML+e/23fFORYX8GH6I+Q5ViPxZfql5hfz3+274pyLC/gw/RHyHKsR+LL9UvMkx7m5sSIK40iPGGGB6Spww9CHMpxXZFLwIuvWlnUk/wAz8yXnET10X8WJ8VZqQ6i7l5EdrU68u9+ZOHORmm02NEr0vc4dziQsOlTkrOK7rfAlGvVi7qb77/E9XkTKfnEJxcAHs5LgMDdUOHQd4K4+LobGW7J5eR3cHidvC7zW5mPLZjdg3L5uenGLIBAdyLF4ubs6IzKfeYbQ8C7uXb0PU3ygaeLjkzyPlXk7E0yNoiwx7UM0PgWL6RoOrrUHDg/j9M8rpSnaalxXwPE1XaOWOkZN0V4hwWF73XBrRUn4DpUKlSNOLlN2SJxjOo9WO8+wcC+C7cmsfMTD28YW8o1AZDYLyLRxwBJ6BtPlcfjni5KnTW6+7i39ZHeweEWHi5Se/wCB4Dhllv5Qm6wgSwAQYQpe+pxp9pzrhqou5gMNyWh9/PN+r/w5WMrbeqtTsR9ThgQJIDKkSE8BoERzhyTzWmue7pAvIwXmn/cxF8MmuHH5eB3EtWlas0+Jzg1NSURjxk4whzrLSCCa2S5rqOIx8UxcMRGSeIT9vh0Cg6Nnsbew8HkiUjQstw2TTrUQuiPL8A8GFELXAaBcBTRSmhduvUpz0c3SVlZK3Der/XSculCccb/cz3/Bml5ZDdLbYu6H/wBrX0FnU9niW6W5sfaZ/kfd/wDJjf8AF/e1X6c/xR7fAr0TzpdhU8rVBPCmmCyu21EG4BW6E/1n/wBn8EQ0ov7q7DO8nsnx0/BuqIdqK77g5J9ssV2lauzwsvXu7/lcr0fT1q6fDefR+FMW3GgwR9G1Fd3WW739y+baXqWpqPE9bhY3lcQvOG+XMk+mZtO4rc0d/tQ9vwZVX/xsxOEf+5i7R/S1fT8J/hj9dJ4TG/55dvgjNWyaoIAQAgBACAk0rDBvcD8ZjZD/AMq5uk+bD2+B19Fen7PEhL5rdg3L5aezGLIBAU8pVaGxmZ0JweOmmI7RUdq2cJV2VVSK6sdaLRY4eyInZAR4XKMOkZtMSynLHsmu1oX0PQ+JVKurvdLd5HnsdR2lJ8UfH2AkgAVJuAGknAL2LaSuzzii27I+6cF+DzMmy9QwxIxbWIW0tOdSvFsJIAFbheBpK8ZjMXLFVd7tG+7gvWz0mHw8aENy39J4rhPKZWn3UfLuZCB5MFr2WeguNrlu23DQAuvg54DDK6mnLjZ+7duNHEwxVbdq2XC6MXI+TokjPSvnjDDrEaRUtN1bIPJJpQkLbr1oYjDVNi77vn0mrRoyo14bRWPoHlSyXFmJZhgtc/i4lpzGippZcLQAvNK6Na4mh69OlWeu7XVrnT0hSlOl93oZ57yVZHjsmHx3w3shiG5lXtLbTnOYQADiOSTXYt7TOIpSpKnFpu992/iaujaE4zcmrKxZ4a5VZByvKxKj5prBEOpr3PBrsa8u7VXgKEqmAqR43t7EvEsxVRQxUHwzNXyp5JiTEtDfBaXuhPqWtBLrDhQkAY3hq1tD4iNKq1N2TXvLtIUXUprVWTKHklyNFhcdHiscwPDWMDgWk0JLjQ30zb9qv03iIT1acHe127FWjaMoKUpKx4/yiz4jT8YtNQyzCB6WDlfzFw7F1NFUnTwsb9O/v+Ro4+evWdujceu8lOSuLgxJt4oYpssr6tmc7tdX2AuPpzEa1RUl6Ofa/l8To6No6sNd9JYgR+PixJnQ82Wf8bbm9957V860jW2lZ2yW49Jh4asC2ueXlzJPpmbTuK3NHf7UPb8GVYj/ABsx+EEjGdMxXNMOhIpUurmtxoF7KP8A9HhMMtjUhNuOdtW3Hddriecq6FrV5urGaSfG/YZ/ybH1wu935Vn+q8D1Kn7f5Ff9PV+vH3+QfJsfXC73flT+q8D1Kn7f5D+nq/Xj7/IPk2Prhd7vyp/VeB6lT9v8h/T1frx9/kHybH1wu935U/qvA9Sp+3+Q/p6v14+/yHSWRJiK4tDoIshpNS/6Vfs/ZW7hNPYTE31IzVuOr09jfApq6FrU7XnHf2lKC+00O1gHvXZkrOxxk7q5NYMm/wADsZjqwv8AKubpPmw/N4HX0V6fs8SEtmt2Dcvlh7QYsmAQHHCtyAODU7xEQykTNcS6CThfe6HvI7dS9JozFa8NR5o5+Ip2dzw3CvIpyZNsjsZagmI2LDGDQWuDjBJ0YXdGwr6JgcVyzDunJ2laz8/rpPM4mhsKqmluvf5Gv/qzF/8AGh/iO/Ktf7Bh133fMu+0/wDj7w/1Zi/+ND/Ed+VPsGHXfcPtP/j7zzHC3hM7KL2PfDayw0toHF1QTW+oXRwWCWFi0ne5p4rE7Zp2tY3cheU6NAYIceGI4aAA+2WPoOcaEOPTcda0sRoWnUk5U5avqtdeFjYo6RlFWmrlvKPlXiOaWwJdrCfpvfbp9wNF/b2KqloKKd6k7+pK3vLJ6T3fdifPpmZdFe6JEcXPeSXOOJJXdhCMIqMVZI5U5ynLWlme04O+UqNLQ2wY0MR2tADXW7Dw0YAmhDqdh6SuPitDU6s3OEtW/Ra6+R0aOkJQjqyVyzljypxYjCyXgiETdxjn23CvNbZAB6TVQoaDhGV6kr+q1idXSTatBWPK8GciPn44hNqG50SJzWVvNT9I4Dp2FdHGYuGFpaz7EuL8jSw1B1527z6lwjmRDYyQl+SXNDSB9CCLu80oO0r51pHFuEW2/vS+rnqsPSu0lkhUGGGNDRgLl5Ju7udQmgLeSfTM2ncVuaO/2oe34Mqr/wCNlPLfGcfEsteRUUo0kYDTRbeMwtSdeUlHd8kRoVaappNlH53mxPYd8Fq8iq9Rlu2pcQ+d5sT2HfBORVeoxtqXEPnebE9h3wTkVXqMbalxD53mxPYd8E5FV6jG2pcTY4LB/GRbYcOTDpaBGmJhVdjRVGdPX1la9vE0sZOMtXVZ4+S9Gzqt3L6FU577TwUeah6gSN7gfjMdWH/lXN0nzYfm8Dr6K9P2eJnS4i2W8mJgPoO1bF865FV6jPY7alxGfO82J7DvgnIqvUY21LiHzvNiew74JyKr1GNtS4h87zYnsO+Cciq9RjbUuJWn5OLFbSzFBBq1wY6ocMCDRW0sPXpyUoxZGdSlJWbNXJ062fhOkp9hbEpeCC22BhEhk4OGrRsXpsJiakGqi+7JfXccqtSjJOL3o+c8K+CkWQcSavgk8mKBdfg14+i7wOjUPb4HSFPFK2UuleXE89icHKk7reuJ5+q6BpgsAKoAqgBAFUBq8HuD8aefYgt5IPLiHMYOk6T0C/etXF4ylho603v6F0v64mxQw06rssuJ9S+ZyRAECXaYkZ94aBV8R+Ft9M1o8MBevFY3GVK8nUnv4JdHqPQ0KEacdWJjyMrHBdEiCI6I82nOsOx1C64DABeVxFGvWlrSizsU50oK1y387zYnsO+C1+RVeoye2pcQ+d5sT2HfBORVeoxtqXEvZD4zj4dprwKmtWkDNOmi2sFhakK8ZOO75Mqr1abptJnoZrPK70sznIUsGQQAgBASkvSO6rN71bT6SEj53JejZ1W7l66pz32s8bHJD1Akb/A3GY6sL/KubpLmw/N4HX0X6fs8TYl81uwblwTuDEAIAQAgKOVMmNji+ocL2uFxadBBRMFGHlh8AGDPttwzyeODatI1RGaNuGxWRlZ3WZFriZGV/J5LzA42RiCHW+zW3COwi9niOhdzC6bqQ+7VWsuPT5P3dpz62joS3w3fA8TlPghOS+fAc5vOhDjG7eTeBtAXco6Sw1XKdnwe74+BzamDrQ6L9hhvFDQ3HUbj3LeTT3o13FrNHAdCyYs2a+TeDE3MeigRKc5wsN22n0B7KrTrY/DUudNdi3v3GxDCVZ5RPbZF8mjGfOT0UOAvMNhLW/eiG8jYBtXFxOnZPdRVvW/LzudCjo2K3zd/Ubpyw0AS2TYbSG3Ww2kJmsimednaVwKlSU5a03d+s6UYqKskWcl5KEImI8l8V17nuxPwHQqmydjTWACAEA2Uzx+9CzHMM5N57klmYRXim664kgV1VIFfFFmGdfCsODbTiCCeVQkEEaadKlOKWRiLuSUCQICcl6R3VZverafSQkfO5L0bOq3cvXVOe+1njY5IeoEjf4HYzHVhf5VzdJc2H5vA6+ivT9nia8vmt2DcuCdwYgBACAEAICEWGHCjhUIDFiZBMMl8pEdBcbyBewnpYblLWMWJNy1Nwbo8ARQPpQjZPsOu8Vm6FibuE8pEujsc06osEkd9CFOM5R5rsRaTzBvCOShehbU6oUE7wAFmVScuc2/aFFLJEH8IZiLdLy5b9uMfGy3HvVd0SF/IsSObU5FLx6scmGPujHtqsawsa8BsOGLLbIA0VCiZGce3nN7wgDj285veEAce3nN7wgDj285veEA+TitL2gOHeNSzHMwyU3nlJZhFaLo6zf6gkcw8h05nt6rt7FZU6CMSCqJggGSXpHdVm96sp9JCR87kvRs6rdy9fU577WeNjkh6gSN/gdjMdWF/lXN0lzYfm8Dr6L9P2eJry+a3YNy4J3CaAEAt0a+y0FztTdG04DtWUm8g3YkIEU6GN2kuPcAB4qezZHXJeZxfWM/DO+2s7P1mNciYMUaGO2EtPcRTxWHTZnWIsjAmyQWu5rhQ7RrHSFBprMlcYsAXEl2OxaD2IDjJVjcGgdiAaEBCYzTsRZgdGaxpDRDabq4AXVpqV8pKJWk2Rq31TPD8qjtFwM6rCrfVM8PyptFwGqyUKwbVYbRZFcGm416OgqUWmYasQa5pFeKZfs+CjtFwM6rHSpbbFIbR0ilR4Jrp9A1Qmzy3KuWZNFaLo6zP6gkczDyHTue3qv3sVlToIxIVVRMKoCcj6R3VZverKfSQkfPJL0bOq3cvX1Oe+1njY5IeoEjf4HYzGyF/lXN0lzYfm8Dr6L9P2eJrS+a3YNy4J3BlUAsgvdYaaaXHU3o6To7dSlGN2YbsWS5sIWIYFcf/AGccSVbKSjuIJXEuqc4k+A7gqXJsmkiPFN1DuWDJJpLc0kdBvHd8FJTaMNIcQ2MLLhQjvB0Oaf30q1NSRBppldhIJY7EaecDg796VVKNmTTuTqomQqgCqAXMZpWVmB016T7v9xU6mZCBGqrJhVAEH63qjc5W08mQlmRhG4bAqiZYlM9u1ZjmYZybz3LMswitF0dZn9QWFmHkOnc9nVfvYrKnQRgQVRMEAyR9I7qs3vVtPpISPnkl6NnVbuXrqnPfazxsckPUCRv8DsZjqw/8q5ukubD83gdfRfp+zxNaXzW7BuXBO4MQE5IhsMxDpq47Bc3wA71fFWiVvexLK4nE3nb+7lS3d3LErElgAgBARc+yQ/m49XT8exZi7Mw1dD8oNvY/UbJ2O/7DVbUW65CL3ilSWAgBALmM0rKzA+b9J93+4qdTMhAgqyYIDsD63qjc5W08mQlmQhYDYFUTLEpnt2rMczDCcz3JLMIrRdHWZ/UEjmHkOnc9vVfvYrKnQRgQVRMEAyQ9I7qs3vVtPpISPnkl6NnVbuXrqnPfazxsckPUCRv8DsZjqw/8q5ukubD83gdfRXp+zxNWXzW7BuXBO4MQHXf7dvVZ4lqvfMK+k4qCwEAIAQEYmB2FANmDWE0/8e9qvlzStZkFQWAgBALmM0oswx836T7vvKsq5kIEFWTBAdgfW9UbnK2nkyEsyEPAbAqiZYlM9u1ZjmYZCdD7brMMkVxtNFbtRKm4Nu5jWQgsiGg4sjlNJNtlwDgTp6EUHcOSHTxo9ldLXjtq25Zq9BiBFVEwQDZRlC6I4hrKN5TiALi4k36L8VbSTe5LMhNpK7ZgwY0lBAZChOj2RS068GnWoO4LtShiqj1py1fr1eZxFLB0vuwjrfXr8BhynA+nJtA+yGV3Descnq9FX4/Mzymh00vh8i9kQyxL/NnFr3gVhvJrybVKA9Y4ErWxSxCS2m9K+/tNrCPD3eydm+jsGshloDXChAAP70hcp7jpkisA67/bt6sPe1bD5hWszioLAQAgBAciYHYUAyP6Fn8Pe1Xy5pXHMgtcsBZAIBcxmlFmGPm/Sfd/uKsq5kIEFWTBAdgfW9UbnK2nkyEsyELAbAqiZYlM9u1ZjmYZ2biuDyAfAKTm07GNVCuOfzvAJtGNVEmuEQcXEx0EXVppGpwU4yUlZkWrFe9jrD/uu0OHud0KuUbE07joDA4m0aMYLTj0avA9yQi5OyMSkkrs8vlfKbpt+kQmnkMwrTBzhr3d69Jh8PGhH/l0vwR5vFYmVeX/AB6F4sdJQgo1JMxSijUn5EMaw0xbf1q1/u8FqUqrlJ9pu1qOrGPZ7zz03BvqLiLwRcQRpB0LowluszmTVndHosh5RMywwoh+ehirXYW24VPgDtBXJx2EUPvQyfuZ28Bi3UWrPnL3r6zJefQ9L2g4EFwqCMQRrXLOkWSayzSNLYe9qvfMK1mFVrlgVQBVAFUBGIbjsKAbH9Cz+HvatiXNK45kKrXLAqgCqAVMHklZWYHzfpPu+8qyrmQgRqqiYVQHYH1vVG5yup5MhLMXCNw2BUkyxKZ7dqlHMwwnM9ySzCEqJk44V/figGtcIg4uJjoOFaaRqcFfGSkrMrasZmWHmHJ2a1MaIQThVoJPi1gB2lb2jqf92/BXNLSNRqjbjuMBjaLrtnDSNLJYtxGM1m/YL3eAK1q71YORtYda01E9Jl1tYLiMWcrsGPgSubhnaolx3HUxSvTb4bzx0V1V2I7jiS3hJRuKjQ4g0OAPVdyXeBKzVjtKUo+olQls6sZLj8T2EePYiPZZrg8X0zq10awV5xzSPS6tyM1EtQbVKWrBptc0rMneJhZilrlgIAQAgIxMDsKAdH9Cz+HvatiXNK45i1rlgIAQC5jNKyswx856T7v9xVlXMhAgqiYIDsv9b1RucrqeTISzIQ8BsCpJj5PPbtUo5mGdnM9233BJZhCVEyCAi9tQgMXhG4mTln815aT00e2ve3xXb0TK85J9K8TkaVT2cWuh+DMaHMnTeuq4HHU2eg4Ji298SmaA0bXXnwA9pc7HvVio8d/cdLR61m58Nx6FkwyJbYHNdZJY8A1oSL2nVcVznCcLNq196OkpRldd54OPELHOhkXsJaa/ZNK9uPau/Ba8VLjvPPTepJx4FWI8xHMYPpPa0Aay4Ab1akoxb4JkE3KaXrXxPdTz6zD/ALMNgO2r3bnBeQnmeuR13+2b1Ye9qtfMILM4tcsBACAEBGJgdhQDZj0LP4e9q2J80gsyC1yYIAQC5jNKyswx856T7v8AcVZVzIwIKokCA7L/AFvVG56up5MhIhCwGwKkmWJPPbtUo5mGcnc9370BJZhCVEyCAEBRZLCMyPIuNC/52CTrqCR2OAJ6HlbeEr7Kop8Ph0mviqO2puHH49B4xpLSWPFlzSWuBxBGK9VuklKOTPKtOLcZLejag5T4mA2BBNIj+XEePoB+aB9uzZ2dy0pYfaVXUnzVuS428L37Td2+xoqEOc97fC/jbuKkpHdLuESDcRcQcHt0td8cQe2t1SEasdWf/nYa1KrKlLWj/wC9p3LM0yLE46HhEaCQcWxG8l7SNdLB6a1WMNTlCOzlmvenk/iW4qcZy2kcn8fqxZ4JSduKZqJdBlwXFxwLwP7ReexU6RrqnS2azl8PmXaOoOpU2jyj8fl5G7IPMS1GcCDFdaocQ3BgPSGgLzMndno0XqVl6c1p74Z/9VfnAr6RYK1yw6gBACAjENx2FAOmfQt/h72rYnzSCzFrXJggBALmM0rKzDLE56T7nvKsq5kIC1UTBASl/reqNzldTyZCWYuFgNgVJMsSWe3b7lKOZhnZ8cs9m4JLMIQomQQAgKmUJUvAcw2YjDaY7U4bwcCNIJWU7Az5qDCyg6y8iXnWihBzYg0Ec8XdZumox6mCx8qP3Xvjw4dhzsZgY1/vLdLj5mHM5Gmpc0dBcRzoYtg9PJvHaAu3DFUKq3SS9T3HEqYSvTe+LfZv+YlrIzrmwYpPRDf8FY3Sjvcl3orVOo9yi+5mnJcFohBjTjhLwhe6rm2yNuDdpv6Fp19JU4K1P7z93zN2ho2pN3qfdXv8kajYomQ2DAaYcpDoRcQYpBqDQ3hlb77ybyvPVq0qknKTu2d+nTjCKjFWSNUCioLB8gb3MOnldhud7u9XU3usQmipLigs6WktP3bt1D2qpqzJoasAEAIBbhbPFDTnfZbpJ6TgFKMbsw3Yt5Qdmt6bR2DDxp3K2o91iMcxCoJggBALmM0rKzDHznpPuf3FWVcyECCqJggJS/1vVG5yup5MhIXDwGwKkmWZAcsdu5SjmYY7KcOhDtd3aFmaCKSgZBACAEAh2TYcwXtitDuSymsGr7wVbS6SEiDcmTMK6BNPs6GxQIn8zuV4q2xG5Iw8oOuMeC3pbBv/AJnEeCWM3OM4Phx4yZiPjuF4tnkg62sHJb2BLGBks2jGgc0blqlpKJEDRVxAHSgJSoe57XNaQ0VqXXEgjANx1Y0wVsItO5CTQ+bk3OdbhkNJFHVBINMDccdHdqU5Q1jClYT5lF50P2XfFQ2RnXDzKLzofsu+KbIa4eYu+si0H2Whv8ziVnZrpGsxrIrIYswhXpvoTrLjneKy5xjkYs2JvqSTUnE+4agqW7snax1YMggBALmM0rKzDHznpPu+8qyrmQgQVRMEBKW+t6o3OV1PJkJCoWA2BUkzRyXDvLuxWQXSYZcmYVppHdtU2roiYREX1L/bhfnVezkZ1kc+c9S/24X502chrIPnPUv9uF+dNnIayD531L/bhfnTZyGsixk9j7Ty9hYCGgVLTWhdXNJ1jvVlOLWZiTuXlYRBAcfgdiAyZWWiva27ixQXuvdhzcB29yoVN9JNyLDIcKEa3vfrPKd34N8FP7sSO9hEmHO02RqGPtfBQdRvIkoieLGpV3JBxY1JcBxY1IAEMah3ICaAEAICEXC40wv1Ct57llZgZ5pD9a78QK7UiV3ZwycLTFd+IE1Yi7HTMOHEIcX0IFOS8C7FZai8wroWZBlLXGPpdfbFL8L6LGpEazOeaQ/Wu/ECakTN2Nl4cNgcA+trG08G7CniVJaqyMO7FQ5CGaNbEfqA4wFR1Yi7NmVgCG0NBJppJqb+lErGRqyBEzCLhySAekeCb+gWMt0aIDQkA9X/ALVe0ZnVRzzh+sez/wBptGNRB5w/WPZ/7TaMaiGycdznODiDQNIoKYl1dwU4SbzIyVi0rDAIAJogMzj3PAJNAQDZF2Os4la7m2WKKOAUwUDJ1ACAEAIAQAgBACAEAUQBRAcogJv/ANvD2Qt7VdLmEFziNFSTOsZU0AqUBqycoGXnO3dCtjGxFstKZgEAIBUaA1+I7dKw0mLlGLk8jNNfAqtw4Erlcyz+ae5R1WLjJKA4PcS0irW6NRd8Qrae69yMi5YOoq25ELB1FLg49hobjgsXBmQJZ4a0FrsBo6FrarLbjPN3809yarFw83fzT3JqsXDzd/NPcmqxcPNn809yarFw82fzT3JqsXDzZ/NPcmqxcPNn80pqsXO+av5pTVYuHmr+aU1WLoPNX80pqsXQeav5pTVYug80fzSmqxdHfM383xCzqsxcn5m8wWMpeAyt4+iRXcrXvjYisxsLJx+ke74qChxJXLsKCG3NCmklkRGLIBACAEAIDiA6iBxYYOrABZBwogdWQCAEMAhk4hgEAIAQHUMnEAFACAEAIAQHUAIAQA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4" descr="data:image/jpeg;base64,/9j/4AAQSkZJRgABAQAAAQABAAD/2wCEAAkGBxQQEhUQEBQUFRUUFxcVFxUWFBcXFxgVFRgWFxUVGBUYHCggGBolHBQUIjEhJiksLi4uFx8zODMtNygtLisBCgoKDg0OGxAQGiwkHyQsLC0sLCwsLC4sLCwsLCwsLCwsLCwsLCwsLCwsLCwsLywsLCwtLCwsLCwsLCwsLCwsLP/AABEIAOEA4AMBEQACEQEDEQH/xAAcAAACAwEBAQEAAAAAAAAAAAAAAwIEBQEGBwj/xABKEAABAgMDBgkHCgUEAgMAAAABAAIDBBESITEFMkFRcbEGEyJSYXKBkaEHFDNTksHRFSNCQ2KCk9LT8IOissLDFzRz4VTiJGOj/8QAGwEBAAIDAQEAAAAAAAAAAAAAAAIDAQQFBgf/xAA9EQACAQICBQgHBwQDAQAAAAAAAQIDEQQxBRITIVEUMkFScZHB0UJhgaGx4fAVIlOCkqLSFiMzNGJy8Qb/2gAMAwEAAhEDEQA/APuKAEBCJFDcVhuwKr5s6BRRcjNhZju1rGszNjkCO4vcCTQNae8uruCnDfmRkWOMOtTsiNw4w60shc46KaG9LC5WgTLi0EnEDVqVN2WWCNMuDSQcAdWpYuxYlHmHCxQ4uofZcd4CtluRBHIc24Q7ZJN51VziAita7DzJ+e67Q2j4IpRFmLc61mxXDoBafBwKzuY3nCI4wiNd1m2fEV3LGq+I1hcWZjgHkVNLi1zT4Ooo6sjN0WJiO4OaAcbXuWZ7kYjvDj3a9yruydg84dr3LN2LBLzDi5wJwpq01U4b0QluFQpx5YDW+zXAY0UNZkrDIk04BhriRW4c0neFZLciKzOiadaaK3GtbhoCjF3ZljIc7ynNIwIFR0tB96N2dgi2yIHYFZTuCSyAQAgEzEezhiot2MooOcTeVAyCwAQHJfPd1W73K2mRkWVYRBAcfgdhRgpy+a3YNy1ywjGa59WNIFWmpIrSt2AIr3rMY3MN2HzMBzg2y4AtNb21rySKUqNatcbognYg6CRCsF7Qb+VS6pdaza+9LbrC+8jCcbw6lRpGBqKg+KqasyxO5MtBxAUQcEOmFRsJHgs3YsjkWK5rSQ6tBW8D3UUlNmHEZNZzPvbgpVMiMTiqJggOyuc/7vvVtPIhMrwvRjq+5VkxsbNhbR/Q5WzyIRzOjPb97coQzJSODPftH9DUnmI5HYcXS04alEyaMvHtbVYncwOWTBGI+yKlYbsDMc6pqVWSBYAIAQHJfPd1W73K2mRkWVYRBAcfgdhRgpy+a3YNy1ywZBzz1RvKnTIzKsWtiIauqDE+kdBdSl6w27mUtxaeLUxDGhge891kV9o9ysZFDI0OBxgh2msiuFoMa8NcRWhcGaRXTRRaRLeddIuGa8HrNv7x8FHVFyHm8TU07HH3tTVFyEaViOaQGtvBF7/gE1WLjYspEcQasbSut2Pcpy3kVuOulGMFqK+4YlxDWj99JUbJElduyOQoEKKLUF92tjg5vdeEsmZlGUXaSsdhyb2kkOa6tMQW4bKqUdxB7xDJOKGWbLTdS5/xChqslcm+WiEMFloskE1dqaRoHSpy3owibZF5IcXNFK3BpOPSSNyxFWD3nOJgNiBj3h0R94Y94tOsgVIh6QANSPMWdhU+LMZlMHsI7WEEeDj3KMjKJtdQ1CiZNOG+0Kq1ESrPPwb2/BQkZRVUDIIAQAgOS2e7qt3uVtMjItKwiCA4/A7CjBTl81uwblrlgyBnnqjeVOmRmIsWmvbrdEHe5yjLMysh+TX240V3Naxuw8px9ysvcjY+QeV2Y4zKJbiIUKE0dDjaiE9Bo9vcteq/vHZwEVs362ZWTeFE7AFIU1GA1OcIg2ARQ4DsUVOXE2JYWlLOJ6KW8pE8MTAd0uhGv8rwFJVZFb0dRfHv+RfZ5SJo4tgdkN/6iztGYWjKfF/XsIxuHU0/6VnqtaPcT4prstjo6kszKmsqxYpq97j0kknvJJCjdm3ChThkiEvlCJDNWPIOupB9oXjvS5mdKEtzRrS/DaaZdbr1gHeJFrxUlNmpPR9J9A1/lHmhg2D2w3e6Im0ZT9mU+L+vYUpjykzxw4huyE6vi8jwWNrIytHUlx+vYYGUeF89GqHzUUA6GWYXZWGGnvKi5yZNYSjH0RPAeZ4vKcrEJNXRbBJvJ41roV5N5veEg/vEMVBbFpH3XLooIT+bEA7HAt3kLYlkcRHFWZLUi/EdqnFmGKmzyj2LEszKEqIBACAEAS2e7qt3uVtMjItKwiCA4/A7EYKUvmt2DctcsGQM89Ubyp0yMiEH6XXf/W5RlmSWRPIOEV2uKfBrQpRyMHxbh9LRX5SmniFFIL2gFsJ5BDYUNtxAoc1UVE3I7GEnCNJJtd5jQ5CL6mN+FE/KoWZtqrT6y70WocjF9VF/Cf8ABZsyaqw6y70WoUlF9VF/Df8ABLElVh1l3osMk4nqov4b/gsk1Vh1l3ocJSJ6uJ+G/wCCGdpDrLvQGUierifhv+CDaQ6y70KfJxPVxPw3/BDG1h1l3orxJKL6qL+G/wCCEXVp9Zd6KsSRi+qi/hP+CxZkHVp9Zd6KsSRi+pjfhRPyrFmQdWn1l3onkuUjNmID+JjcmNBdXiogubEYSa2dQUop3Ka1SDpyWssn0o/QXCAfMuPNLHdz2rZeRwULBVRIdKHlD96FKOYZyazj+9CxLMIUsAEAIAQBLZ7uq3e5W0yMi0rCIIDj8CjBSl81uwblrFhO8GoNDSiypWDVwaKfvSbysXB3g+fm3H/7In9VPcrFkYMTKHlCl4EV8F0OYLobiwlrYdKtNDSsQGnYutS0PWqQU042av0+Rz6ukqNObg07r64iP9TZX1Uz7ML9VWfYeI60e9+RX9rUOD7vmSb5SpY4Qpn2YX6qw9C116Ue9+RlaVovofcvMazygwDhCmO6D+qoPRFZelH938Sa0hTeSfu8x7eG8I4QY/fA/WUXouovSj+7+JLl0Oq/d5kxwzh+pj98D9ZR+zZ9aP7v4meWx6r93mB4ZQ/VR++B+sn2bU6y/d/Ectj1X7vMi7hrCH1MfvgfrLP2ZU60f3fxHLo9V+7zEv4fQRjCmP8A8f1VNaJqv0o/u/iR+0Ka9F+7zEu8pEsMYUz7ML9VTWha79KPe/Ig9KUVmn7vMh/qZLeqmfZhfqrP2HX60e9+RH7WocH3fM63ymSxIHFzN5pmw9P8RHoSulfWj3vyJR0pRbsk/r2npcvf7eL1T4LjM6QmHgNiqMj5XOH70LKzDKOUcrQmRHMc4ggitx1AqmpiKUZNOSuTjTm1dIrfLkHnH2Socqo9ZEtjPgw+XIPOPslOVUeshsZ8GHy5B5x9kpyqj1kNjPgw+XIPOPslOVUeshsZ8GWclTzIr32DWjWVuIxL6Y7FsYerCd9V3KqkJRtdGmtkrBAcfgdhRgwZfLkGy3lHAfROpc7lVHrI2djPgyfy5B5x9kpyqj1kNjPgw+XIPOPslOVUeshsZ8GW+C0w2JBcWmo42Jvr71s05xnG8XdFUk4uzPj/AAlP/wAyZ/54v9bl73B/69P/AKr4HkcX/nn2szQVsGtY3MhcG5mbFqDD5GFtxDW11AnHsqtPE42hQdpvfwWZtYfB1au+K3cTVmuBk5BbaMNrwMeLdaPsmhPZVakNJYao7Xt2o23ga0Fe1+wyIb1ttFUWbeSchR5kWobOTz3Gy07K3nsWlXxVKi7Se/gbNKhUqK6RaneCs1CaXWA8DGw60fZuJ7FXTx1Cbte3aWTwtWKva/Yede9b6Rptl7JnBuZmm24TORoe8hrTs0naBRU1cbQou0nv4LeThhatVXit3rFZY4ITcuwxHww5ovLobrVBrIuNOminh9I4erLVTs/Xu+RVXwNeCu1deo80SuiaFgabxtR5E6a+8j7vwiiBsrFJwDL/AAC+eSkkm2ezSvuRmQ8twaDlHDmlanKqPWRdsZ8GW8nZWhPiNY1xJJNLjqJ9ylTxFKUklJXIypzSu0ZmWpW1HiGuJGj7IXn9IStiZ+z4I6WHl/aRS8y6fBaeuXaweZdPgmuNYPMunwTXGsHmXT4JrjWNXg1AsPi31q2HviLu6Eld1PZ4nPxzvq+3wN5d40AQHImB2FHkDxMvJclt+gaOheD1zv6wzzLp8FnXGsHmXT4JrjWNXgZyBHhVrSIHDY9o97XL0ui561HsZzMV/kufMuG8OxPzA+3a9trX/wBy+j6NlrYWD9Xwdjx+PjbESMmUhGI9kMYvc1g2uIA3rbnLUi5cFc1acNaSjxPs/CzKXyZJN83a0EFkGGCKtFxNSNNzHdq8hgqHLMQ9o+Lf17T0uJqrD0bxXqRieT7hfHmozpeZLX1YXteGhpBaRVpDbiKHw6VuaT0fSo01Up7t9mjVwGNnWk4zM7ygSLIc7DpyWxw0v0UNuy93RdQ7arY0ZVlLDS4xvbuuirGwUay4S8957DhjlJ0jKB0uGtNpsNpIq1gob6bG0HSQuTgaMcRWtUfF9p0MVVdGleHYZXk/4Rx5l8SFMOESy0PD7IaRU0LXWaDTddoK2dJ4OlRjGdNWu7WvcpwWInUbjPfbpPP8JcntflTzaHcIr4doC6lsAxO2lXdq38JWlHBbSXQn7svI08RTTxOoum3zPXcOcuOyfLMEuGhznCGyoqGNa0kkN00oANq5WjsKsVWe0bst79Zv4yvyektVeoqeTvhNFnRFhzBa58OyQ4NDbTXVBBaLqgjRrVulMFDDuMqeT6ODIYDFSrpqeaPnfDPJwlZyNCaKMqHsGgNeA6g6ASR2Lv4Cs62HjJ55P2HGxlFU6zSyM3JsO3GhM58RjfacB71sVpatOUuCfwK6Eb1Yr1o+08MnVliz1j2N/mBPg0r5tjZ6tCTPZ0FeojAEj0+C8nrnX1i9kSVsx4ZrgTo+yVuaPlfEw9vwZTiJf2mUOEIPnMXluF4uD3AZrdAK+h4fCYedJSlSi2+lxi33tHiMXiK0a0lGpJLgpNLJeszr+e/23fFX8iwv4MP0R8jX5ViPxZfql5hfz3+274pyLC/gw/RHyHKsR+LL9UvML+e/23fFORYX8GH6I+Q5ViPxZfql5hfz3+274pyLC/gw/RHyHKsR+LL9UvMkx7m5sSIK40iPGGGB6Spww9CHMpxXZFLwIuvWlnUk/wAz8yXnET10X8WJ8VZqQ6i7l5EdrU68u9+ZOHORmm02NEr0vc4dziQsOlTkrOK7rfAlGvVi7qb77/E9XkTKfnEJxcAHs5LgMDdUOHQd4K4+LobGW7J5eR3cHidvC7zW5mPLZjdg3L5uenGLIBAdyLF4ubs6IzKfeYbQ8C7uXb0PU3ygaeLjkzyPlXk7E0yNoiwx7UM0PgWL6RoOrrUHDg/j9M8rpSnaalxXwPE1XaOWOkZN0V4hwWF73XBrRUn4DpUKlSNOLlN2SJxjOo9WO8+wcC+C7cmsfMTD28YW8o1AZDYLyLRxwBJ6BtPlcfjni5KnTW6+7i39ZHeweEWHi5Se/wCB4Dhllv5Qm6wgSwAQYQpe+pxp9pzrhqou5gMNyWh9/PN+r/w5WMrbeqtTsR9ThgQJIDKkSE8BoERzhyTzWmue7pAvIwXmn/cxF8MmuHH5eB3EtWlas0+Jzg1NSURjxk4whzrLSCCa2S5rqOIx8UxcMRGSeIT9vh0Cg6Nnsbew8HkiUjQstw2TTrUQuiPL8A8GFELXAaBcBTRSmhduvUpz0c3SVlZK3Der/XSculCccb/cz3/Bml5ZDdLbYu6H/wBrX0FnU9niW6W5sfaZ/kfd/wDJjf8AF/e1X6c/xR7fAr0TzpdhU8rVBPCmmCyu21EG4BW6E/1n/wBn8EQ0ov7q7DO8nsnx0/BuqIdqK77g5J9ssV2lauzwsvXu7/lcr0fT1q6fDefR+FMW3GgwR9G1Fd3WW739y+baXqWpqPE9bhY3lcQvOG+XMk+mZtO4rc0d/tQ9vwZVX/xsxOEf+5i7R/S1fT8J/hj9dJ4TG/55dvgjNWyaoIAQAgBACAk0rDBvcD8ZjZD/AMq5uk+bD2+B19Fen7PEhL5rdg3L5aezGLIBAU8pVaGxmZ0JweOmmI7RUdq2cJV2VVSK6sdaLRY4eyInZAR4XKMOkZtMSynLHsmu1oX0PQ+JVKurvdLd5HnsdR2lJ8UfH2AkgAVJuAGknAL2LaSuzzii27I+6cF+DzMmy9QwxIxbWIW0tOdSvFsJIAFbheBpK8ZjMXLFVd7tG+7gvWz0mHw8aENy39J4rhPKZWn3UfLuZCB5MFr2WeguNrlu23DQAuvg54DDK6mnLjZ+7duNHEwxVbdq2XC6MXI+TokjPSvnjDDrEaRUtN1bIPJJpQkLbr1oYjDVNi77vn0mrRoyo14bRWPoHlSyXFmJZhgtc/i4lpzGippZcLQAvNK6Na4mh69OlWeu7XVrnT0hSlOl93oZ57yVZHjsmHx3w3shiG5lXtLbTnOYQADiOSTXYt7TOIpSpKnFpu992/iaujaE4zcmrKxZ4a5VZByvKxKj5prBEOpr3PBrsa8u7VXgKEqmAqR43t7EvEsxVRQxUHwzNXyp5JiTEtDfBaXuhPqWtBLrDhQkAY3hq1tD4iNKq1N2TXvLtIUXUprVWTKHklyNFhcdHiscwPDWMDgWk0JLjQ30zb9qv03iIT1acHe127FWjaMoKUpKx4/yiz4jT8YtNQyzCB6WDlfzFw7F1NFUnTwsb9O/v+Ro4+evWdujceu8lOSuLgxJt4oYpssr6tmc7tdX2AuPpzEa1RUl6Ofa/l8To6No6sNd9JYgR+PixJnQ82Wf8bbm9957V860jW2lZ2yW49Jh4asC2ueXlzJPpmbTuK3NHf7UPb8GVYj/ABsx+EEjGdMxXNMOhIpUurmtxoF7KP8A9HhMMtjUhNuOdtW3Hddriecq6FrV5urGaSfG/YZ/ybH1wu935Vn+q8D1Kn7f5Ff9PV+vH3+QfJsfXC73flT+q8D1Kn7f5D+nq/Xj7/IPk2Prhd7vyp/VeB6lT9v8h/T1frx9/kHybH1wu935U/qvA9Sp+3+Q/p6v14+/yHSWRJiK4tDoIshpNS/6Vfs/ZW7hNPYTE31IzVuOr09jfApq6FrU7XnHf2lKC+00O1gHvXZkrOxxk7q5NYMm/wADsZjqwv8AKubpPmw/N4HX0V6fs8SEtmt2Dcvlh7QYsmAQHHCtyAODU7xEQykTNcS6CThfe6HvI7dS9JozFa8NR5o5+Ip2dzw3CvIpyZNsjsZagmI2LDGDQWuDjBJ0YXdGwr6JgcVyzDunJ2laz8/rpPM4mhsKqmluvf5Gv/qzF/8AGh/iO/Ktf7Bh133fMu+0/wDj7w/1Zi/+ND/Ed+VPsGHXfcPtP/j7zzHC3hM7KL2PfDayw0toHF1QTW+oXRwWCWFi0ne5p4rE7Zp2tY3cheU6NAYIceGI4aAA+2WPoOcaEOPTcda0sRoWnUk5U5avqtdeFjYo6RlFWmrlvKPlXiOaWwJdrCfpvfbp9wNF/b2KqloKKd6k7+pK3vLJ6T3fdifPpmZdFe6JEcXPeSXOOJJXdhCMIqMVZI5U5ynLWlme04O+UqNLQ2wY0MR2tADXW7Dw0YAmhDqdh6SuPitDU6s3OEtW/Ra6+R0aOkJQjqyVyzljypxYjCyXgiETdxjn23CvNbZAB6TVQoaDhGV6kr+q1idXSTatBWPK8GciPn44hNqG50SJzWVvNT9I4Dp2FdHGYuGFpaz7EuL8jSw1B1527z6lwjmRDYyQl+SXNDSB9CCLu80oO0r51pHFuEW2/vS+rnqsPSu0lkhUGGGNDRgLl5Ju7udQmgLeSfTM2ncVuaO/2oe34Mqr/wCNlPLfGcfEsteRUUo0kYDTRbeMwtSdeUlHd8kRoVaappNlH53mxPYd8Fq8iq9Rlu2pcQ+d5sT2HfBORVeoxtqXEPnebE9h3wTkVXqMbalxD53mxPYd8E5FV6jG2pcTY4LB/GRbYcOTDpaBGmJhVdjRVGdPX1la9vE0sZOMtXVZ4+S9Gzqt3L6FU577TwUeah6gSN7gfjMdWH/lXN0nzYfm8Dr6K9P2eJnS4i2W8mJgPoO1bF865FV6jPY7alxGfO82J7DvgnIqvUY21LiHzvNiew74JyKr1GNtS4h87zYnsO+Cciq9RjbUuJWn5OLFbSzFBBq1wY6ocMCDRW0sPXpyUoxZGdSlJWbNXJ062fhOkp9hbEpeCC22BhEhk4OGrRsXpsJiakGqi+7JfXccqtSjJOL3o+c8K+CkWQcSavgk8mKBdfg14+i7wOjUPb4HSFPFK2UuleXE89icHKk7reuJ5+q6BpgsAKoAqgBAFUBq8HuD8aefYgt5IPLiHMYOk6T0C/etXF4ylho603v6F0v64mxQw06rssuJ9S+ZyRAECXaYkZ94aBV8R+Ft9M1o8MBevFY3GVK8nUnv4JdHqPQ0KEacdWJjyMrHBdEiCI6I82nOsOx1C64DABeVxFGvWlrSizsU50oK1y387zYnsO+C1+RVeoye2pcQ+d5sT2HfBORVeoxtqXEvZD4zj4dprwKmtWkDNOmi2sFhakK8ZOO75Mqr1abptJnoZrPK70sznIUsGQQAgBASkvSO6rN71bT6SEj53JejZ1W7l66pz32s8bHJD1Akb/A3GY6sL/KubpLmw/N4HX0X6fs8TYl81uwblwTuDEAIAQAgKOVMmNji+ocL2uFxadBBRMFGHlh8AGDPttwzyeODatI1RGaNuGxWRlZ3WZFriZGV/J5LzA42RiCHW+zW3COwi9niOhdzC6bqQ+7VWsuPT5P3dpz62joS3w3fA8TlPghOS+fAc5vOhDjG7eTeBtAXco6Sw1XKdnwe74+BzamDrQ6L9hhvFDQ3HUbj3LeTT3o13FrNHAdCyYs2a+TeDE3MeigRKc5wsN22n0B7KrTrY/DUudNdi3v3GxDCVZ5RPbZF8mjGfOT0UOAvMNhLW/eiG8jYBtXFxOnZPdRVvW/LzudCjo2K3zd/Ubpyw0AS2TYbSG3Ww2kJmsimednaVwKlSU5a03d+s6UYqKskWcl5KEImI8l8V17nuxPwHQqmydjTWACAEA2Uzx+9CzHMM5N57klmYRXim664kgV1VIFfFFmGdfCsODbTiCCeVQkEEaadKlOKWRiLuSUCQICcl6R3VZverafSQkfO5L0bOq3cvXVOe+1njY5IeoEjf4HYzHVhf5VzdJc2H5vA6+ivT9nia8vmt2DcuCdwYgBACAEAICEWGHCjhUIDFiZBMMl8pEdBcbyBewnpYblLWMWJNy1Nwbo8ARQPpQjZPsOu8Vm6FibuE8pEujsc06osEkd9CFOM5R5rsRaTzBvCOShehbU6oUE7wAFmVScuc2/aFFLJEH8IZiLdLy5b9uMfGy3HvVd0SF/IsSObU5FLx6scmGPujHtqsawsa8BsOGLLbIA0VCiZGce3nN7wgDj285veEAce3nN7wgDj285veEA+TitL2gOHeNSzHMwyU3nlJZhFaLo6zf6gkcw8h05nt6rt7FZU6CMSCqJggGSXpHdVm96sp9JCR87kvRs6rdy9fU577WeNjkh6gSN/gdjMdWF/lXN0lzYfm8Dr6L9P2eJry+a3YNy4J3CaAEAt0a+y0FztTdG04DtWUm8g3YkIEU6GN2kuPcAB4qezZHXJeZxfWM/DO+2s7P1mNciYMUaGO2EtPcRTxWHTZnWIsjAmyQWu5rhQ7RrHSFBprMlcYsAXEl2OxaD2IDjJVjcGgdiAaEBCYzTsRZgdGaxpDRDabq4AXVpqV8pKJWk2Rq31TPD8qjtFwM6rCrfVM8PyptFwGqyUKwbVYbRZFcGm416OgqUWmYasQa5pFeKZfs+CjtFwM6rHSpbbFIbR0ilR4Jrp9A1Qmzy3KuWZNFaLo6zP6gkczDyHTue3qv3sVlToIxIVVRMKoCcj6R3VZverKfSQkfPJL0bOq3cvX1Oe+1njY5IeoEjf4HYzGyF/lXN0lzYfm8Dr6L9P2eJrS+a3YNy4J3BlUAsgvdYaaaXHU3o6To7dSlGN2YbsWS5sIWIYFcf/AGccSVbKSjuIJXEuqc4k+A7gqXJsmkiPFN1DuWDJJpLc0kdBvHd8FJTaMNIcQ2MLLhQjvB0Oaf30q1NSRBppldhIJY7EaecDg796VVKNmTTuTqomQqgCqAXMZpWVmB016T7v9xU6mZCBGqrJhVAEH63qjc5W08mQlmRhG4bAqiZYlM9u1ZjmYZybz3LMswitF0dZn9QWFmHkOnc9nVfvYrKnQRgQVRMEAyR9I7qs3vVtPpISPnkl6NnVbuXrqnPfazxsckPUCRv8DsZjqw/8q5ukubD83gdfRfp+zxNaXzW7BuXBO4MQE5IhsMxDpq47Bc3wA71fFWiVvexLK4nE3nb+7lS3d3LErElgAgBARc+yQ/m49XT8exZi7Mw1dD8oNvY/UbJ2O/7DVbUW65CL3ilSWAgBALmM0rKzA+b9J93+4qdTMhAgqyYIDsD63qjc5W08mQlmQhYDYFUTLEpnt2rMczDCcz3JLMIrRdHWZ/UEjmHkOnc9vVfvYrKnQRgQVRMEAyQ9I7qs3vVtPpISPnkl6NnVbuXrqnPfazxsckPUCRv8DsZjqw/8q5ukubD83gdfRXp+zxNWXzW7BuXBO4MQHXf7dvVZ4lqvfMK+k4qCwEAIAQEYmB2FANmDWE0/8e9qvlzStZkFQWAgBALmM0oswx836T7vvKsq5kIEFWTBAdgfW9UbnK2nkyEsyEPAbAqiZYlM9u1ZjmYZCdD7brMMkVxtNFbtRKm4Nu5jWQgsiGg4sjlNJNtlwDgTp6EUHcOSHTxo9ldLXjtq25Zq9BiBFVEwQDZRlC6I4hrKN5TiALi4k36L8VbSTe5LMhNpK7ZgwY0lBAZChOj2RS068GnWoO4LtShiqj1py1fr1eZxFLB0vuwjrfXr8BhynA+nJtA+yGV3Descnq9FX4/Mzymh00vh8i9kQyxL/NnFr3gVhvJrybVKA9Y4ErWxSxCS2m9K+/tNrCPD3eydm+jsGshloDXChAAP70hcp7jpkisA67/bt6sPe1bD5hWszioLAQAgBAciYHYUAyP6Fn8Pe1Xy5pXHMgtcsBZAIBcxmlFmGPm/Sfd/uKsq5kIEFWTBAdgfW9UbnK2nkyEsyELAbAqiZYlM9u1ZjmYZ2biuDyAfAKTm07GNVCuOfzvAJtGNVEmuEQcXEx0EXVppGpwU4yUlZkWrFe9jrD/uu0OHud0KuUbE07joDA4m0aMYLTj0avA9yQi5OyMSkkrs8vlfKbpt+kQmnkMwrTBzhr3d69Jh8PGhH/l0vwR5vFYmVeX/AB6F4sdJQgo1JMxSijUn5EMaw0xbf1q1/u8FqUqrlJ9pu1qOrGPZ7zz03BvqLiLwRcQRpB0LowluszmTVndHosh5RMywwoh+ehirXYW24VPgDtBXJx2EUPvQyfuZ28Bi3UWrPnL3r6zJefQ9L2g4EFwqCMQRrXLOkWSayzSNLYe9qvfMK1mFVrlgVQBVAFUBGIbjsKAbH9Cz+HvatiXNK45kKrXLAqgCqAVMHklZWYHzfpPu+8qyrmQgRqqiYVQHYH1vVG5yup5MhLMXCNw2BUkyxKZ7dqlHMwwnM9ySzCEqJk44V/figGtcIg4uJjoOFaaRqcFfGSkrMrasZmWHmHJ2a1MaIQThVoJPi1gB2lb2jqf92/BXNLSNRqjbjuMBjaLrtnDSNLJYtxGM1m/YL3eAK1q71YORtYda01E9Jl1tYLiMWcrsGPgSubhnaolx3HUxSvTb4bzx0V1V2I7jiS3hJRuKjQ4g0OAPVdyXeBKzVjtKUo+olQls6sZLj8T2EePYiPZZrg8X0zq10awV5xzSPS6tyM1EtQbVKWrBptc0rMneJhZilrlgIAQAgIxMDsKAdH9Cz+HvatiXNK45i1rlgIAQC5jNKyswx856T7v9xVlXMhAgqiYIDsv9b1RucrqeTISzIQ8BsCpJj5PPbtUo5mGdnM9233BJZhCVEyCAi9tQgMXhG4mTln815aT00e2ve3xXb0TK85J9K8TkaVT2cWuh+DMaHMnTeuq4HHU2eg4Ji298SmaA0bXXnwA9pc7HvVio8d/cdLR61m58Nx6FkwyJbYHNdZJY8A1oSL2nVcVznCcLNq196OkpRldd54OPELHOhkXsJaa/ZNK9uPau/Ba8VLjvPPTepJx4FWI8xHMYPpPa0Aay4Ab1akoxb4JkE3KaXrXxPdTz6zD/ALMNgO2r3bnBeQnmeuR13+2b1Ye9qtfMILM4tcsBACAEBGJgdhQDZj0LP4e9q2J80gsyC1yYIAQC5jNKyswx856T7v8AcVZVzIwIKokCA7L/AFvVG56up5MhIhCwGwKkmWJPPbtUo5mGcnc9370BJZhCVEyCAEBRZLCMyPIuNC/52CTrqCR2OAJ6HlbeEr7Kop8Ph0mviqO2puHH49B4xpLSWPFlzSWuBxBGK9VuklKOTPKtOLcZLejag5T4mA2BBNIj+XEePoB+aB9uzZ2dy0pYfaVXUnzVuS428L37Td2+xoqEOc97fC/jbuKkpHdLuESDcRcQcHt0td8cQe2t1SEasdWf/nYa1KrKlLWj/wC9p3LM0yLE46HhEaCQcWxG8l7SNdLB6a1WMNTlCOzlmvenk/iW4qcZy2kcn8fqxZ4JSduKZqJdBlwXFxwLwP7ReexU6RrqnS2azl8PmXaOoOpU2jyj8fl5G7IPMS1GcCDFdaocQ3BgPSGgLzMndno0XqVl6c1p74Z/9VfnAr6RYK1yw6gBACAjENx2FAOmfQt/h72rYnzSCzFrXJggBALmM0rKzDLE56T7nvKsq5kIC1UTBASl/reqNzldTyZCWYuFgNgVJMsSWe3b7lKOZhnZ8cs9m4JLMIQomQQAgKmUJUvAcw2YjDaY7U4bwcCNIJWU7Az5qDCyg6y8iXnWihBzYg0Ec8XdZumox6mCx8qP3Xvjw4dhzsZgY1/vLdLj5mHM5Gmpc0dBcRzoYtg9PJvHaAu3DFUKq3SS9T3HEqYSvTe+LfZv+YlrIzrmwYpPRDf8FY3Sjvcl3orVOo9yi+5mnJcFohBjTjhLwhe6rm2yNuDdpv6Fp19JU4K1P7z93zN2ho2pN3qfdXv8kajYomQ2DAaYcpDoRcQYpBqDQ3hlb77ybyvPVq0qknKTu2d+nTjCKjFWSNUCioLB8gb3MOnldhud7u9XU3usQmipLigs6WktP3bt1D2qpqzJoasAEAIBbhbPFDTnfZbpJ6TgFKMbsw3Yt5Qdmt6bR2DDxp3K2o91iMcxCoJggBALmM0rKzDHznpPuf3FWVcyECCqJggJS/1vVG5yup5MhIXDwGwKkmWZAcsdu5SjmYY7KcOhDtd3aFmaCKSgZBACAEAh2TYcwXtitDuSymsGr7wVbS6SEiDcmTMK6BNPs6GxQIn8zuV4q2xG5Iw8oOuMeC3pbBv/AJnEeCWM3OM4Phx4yZiPjuF4tnkg62sHJb2BLGBks2jGgc0blqlpKJEDRVxAHSgJSoe57XNaQ0VqXXEgjANx1Y0wVsItO5CTQ+bk3OdbhkNJFHVBINMDccdHdqU5Q1jClYT5lF50P2XfFQ2RnXDzKLzofsu+KbIa4eYu+si0H2Whv8ziVnZrpGsxrIrIYswhXpvoTrLjneKy5xjkYs2JvqSTUnE+4agqW7snax1YMggBALmM0rKzDHznpPu+8qyrmQgQVRMEBKW+t6o3OV1PJkJCoWA2BUkzRyXDvLuxWQXSYZcmYVppHdtU2roiYREX1L/bhfnVezkZ1kc+c9S/24X502chrIPnPUv9uF+dNnIayD531L/bhfnTZyGsixk9j7Ty9hYCGgVLTWhdXNJ1jvVlOLWZiTuXlYRBAcfgdiAyZWWiva27ixQXuvdhzcB29yoVN9JNyLDIcKEa3vfrPKd34N8FP7sSO9hEmHO02RqGPtfBQdRvIkoieLGpV3JBxY1JcBxY1IAEMah3ICaAEAICEXC40wv1Ct57llZgZ5pD9a78QK7UiV3ZwycLTFd+IE1Yi7HTMOHEIcX0IFOS8C7FZai8wroWZBlLXGPpdfbFL8L6LGpEazOeaQ/Wu/ECakTN2Nl4cNgcA+trG08G7CniVJaqyMO7FQ5CGaNbEfqA4wFR1Yi7NmVgCG0NBJppJqb+lErGRqyBEzCLhySAekeCb+gWMt0aIDQkA9X/ALVe0ZnVRzzh+sez/wBptGNRB5w/WPZ/7TaMaiGycdznODiDQNIoKYl1dwU4SbzIyVi0rDAIAJogMzj3PAJNAQDZF2Os4la7m2WKKOAUwUDJ1ACAEAIAQAgBACAEAUQBRAcogJv/ANvD2Qt7VdLmEFziNFSTOsZU0AqUBqycoGXnO3dCtjGxFstKZgEAIBUaA1+I7dKw0mLlGLk8jNNfAqtw4Erlcyz+ae5R1WLjJKA4PcS0irW6NRd8Qrae69yMi5YOoq25ELB1FLg49hobjgsXBmQJZ4a0FrsBo6FrarLbjPN3809yarFw83fzT3JqsXDzd/NPcmqxcPNn809yarFw82fzT3JqsXDzZ/NPcmqxcPNn80pqsXO+av5pTVYuHmr+aU1WLoPNX80pqsXQeav5pTVYug80fzSmqxdHfM383xCzqsxcn5m8wWMpeAyt4+iRXcrXvjYisxsLJx+ke74qChxJXLsKCG3NCmklkRGLIBACAEAIDiA6iBxYYOrABZBwogdWQCAEMAhk4hgEAIAQHUMnEAFACAEAIAQHUAIAQAg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6" descr="data:image/jpeg;base64,/9j/4AAQSkZJRgABAQAAAQABAAD/2wCEAAkGBxQQEhUQEBQUFRUUFxcVFxUWFBcXFxgVFRgWFxUVGBUYHCggGBolHBQUIjEhJiksLi4uFx8zODMtNygtLisBCgoKDg0OGxAQGiwkHyQsLC0sLCwsLC4sLCwsLCwsLCwsLCwsLCwsLCwsLCwsLywsLCwtLCwsLCwsLCwsLCwsLP/AABEIAOEA4AMBEQACEQEDEQH/xAAcAAACAwEBAQEAAAAAAAAAAAAAAwIEBQEGBwj/xABKEAABAgMDBgkHCgUEAgMAAAABAAIDBBESITEFMkFRcbEGEyJSYXKBkaEHFDNTksHRFSNCQ2KCk9LT8IOissLDFzRz4VTiJGOj/8QAGwEBAAIDAQEAAAAAAAAAAAAAAAIDAQQFBgf/xAA9EQACAQICBQgHBwQDAQAAAAAAAQIDEQQxBRITIVEUMkFScZHB0UJhgaGx4fAVIlOCkqLSFiMzNGJy8Qb/2gAMAwEAAhEDEQA/APuKAEBCJFDcVhuwKr5s6BRRcjNhZju1rGszNjkCO4vcCTQNae8uruCnDfmRkWOMOtTsiNw4w60shc46KaG9LC5WgTLi0EnEDVqVN2WWCNMuDSQcAdWpYuxYlHmHCxQ4uofZcd4CtluRBHIc24Q7ZJN51VziAita7DzJ+e67Q2j4IpRFmLc61mxXDoBafBwKzuY3nCI4wiNd1m2fEV3LGq+I1hcWZjgHkVNLi1zT4Ooo6sjN0WJiO4OaAcbXuWZ7kYjvDj3a9yruydg84dr3LN2LBLzDi5wJwpq01U4b0QluFQpx5YDW+zXAY0UNZkrDIk04BhriRW4c0neFZLciKzOiadaaK3GtbhoCjF3ZljIc7ynNIwIFR0tB96N2dgi2yIHYFZTuCSyAQAgEzEezhiot2MooOcTeVAyCwAQHJfPd1W73K2mRkWVYRBAcfgdhRgpy+a3YNy1ywjGa59WNIFWmpIrSt2AIr3rMY3MN2HzMBzg2y4AtNb21rySKUqNatcbognYg6CRCsF7Qb+VS6pdaza+9LbrC+8jCcbw6lRpGBqKg+KqasyxO5MtBxAUQcEOmFRsJHgs3YsjkWK5rSQ6tBW8D3UUlNmHEZNZzPvbgpVMiMTiqJggOyuc/7vvVtPIhMrwvRjq+5VkxsbNhbR/Q5WzyIRzOjPb97coQzJSODPftH9DUnmI5HYcXS04alEyaMvHtbVYncwOWTBGI+yKlYbsDMc6pqVWSBYAIAQHJfPd1W73K2mRkWVYRBAcfgdhRgpy+a3YNy1ywZBzz1RvKnTIzKsWtiIauqDE+kdBdSl6w27mUtxaeLUxDGhge891kV9o9ysZFDI0OBxgh2msiuFoMa8NcRWhcGaRXTRRaRLeddIuGa8HrNv7x8FHVFyHm8TU07HH3tTVFyEaViOaQGtvBF7/gE1WLjYspEcQasbSut2Pcpy3kVuOulGMFqK+4YlxDWj99JUbJElduyOQoEKKLUF92tjg5vdeEsmZlGUXaSsdhyb2kkOa6tMQW4bKqUdxB7xDJOKGWbLTdS5/xChqslcm+WiEMFloskE1dqaRoHSpy3owibZF5IcXNFK3BpOPSSNyxFWD3nOJgNiBj3h0R94Y94tOsgVIh6QANSPMWdhU+LMZlMHsI7WEEeDj3KMjKJtdQ1CiZNOG+0Kq1ESrPPwb2/BQkZRVUDIIAQAgOS2e7qt3uVtMjItKwiCA4/A7CjBTl81uwblrlgyBnnqjeVOmRmIsWmvbrdEHe5yjLMysh+TX240V3Naxuw8px9ysvcjY+QeV2Y4zKJbiIUKE0dDjaiE9Bo9vcteq/vHZwEVs362ZWTeFE7AFIU1GA1OcIg2ARQ4DsUVOXE2JYWlLOJ6KW8pE8MTAd0uhGv8rwFJVZFb0dRfHv+RfZ5SJo4tgdkN/6iztGYWjKfF/XsIxuHU0/6VnqtaPcT4prstjo6kszKmsqxYpq97j0kknvJJCjdm3ChThkiEvlCJDNWPIOupB9oXjvS5mdKEtzRrS/DaaZdbr1gHeJFrxUlNmpPR9J9A1/lHmhg2D2w3e6Im0ZT9mU+L+vYUpjykzxw4huyE6vi8jwWNrIytHUlx+vYYGUeF89GqHzUUA6GWYXZWGGnvKi5yZNYSjH0RPAeZ4vKcrEJNXRbBJvJ41roV5N5veEg/vEMVBbFpH3XLooIT+bEA7HAt3kLYlkcRHFWZLUi/EdqnFmGKmzyj2LEszKEqIBACAEAS2e7qt3uVtMjItKwiCA4/A7EYKUvmt2DctcsGQM89Ubyp0yMiEH6XXf/W5RlmSWRPIOEV2uKfBrQpRyMHxbh9LRX5SmniFFIL2gFsJ5BDYUNtxAoc1UVE3I7GEnCNJJtd5jQ5CL6mN+FE/KoWZtqrT6y70WocjF9VF/Cf8ABZsyaqw6y70WoUlF9VF/Df8ABLElVh1l3osMk4nqov4b/gsk1Vh1l3ocJSJ6uJ+G/wCCGdpDrLvQGUierifhv+CDaQ6y70KfJxPVxPw3/BDG1h1l3orxJKL6qL+G/wCCEXVp9Zd6KsSRi+qi/hP+CxZkHVp9Zd6KsSRi+pjfhRPyrFmQdWn1l3onkuUjNmID+JjcmNBdXiogubEYSa2dQUop3Ka1SDpyWssn0o/QXCAfMuPNLHdz2rZeRwULBVRIdKHlD96FKOYZyazj+9CxLMIUsAEAIAQBLZ7uq3e5W0yMi0rCIIDj8CjBSl81uwblrFhO8GoNDSiypWDVwaKfvSbysXB3g+fm3H/7In9VPcrFkYMTKHlCl4EV8F0OYLobiwlrYdKtNDSsQGnYutS0PWqQU042av0+Rz6ukqNObg07r64iP9TZX1Uz7ML9VWfYeI60e9+RX9rUOD7vmSb5SpY4Qpn2YX6qw9C116Ue9+RlaVovofcvMazygwDhCmO6D+qoPRFZelH938Sa0hTeSfu8x7eG8I4QY/fA/WUXouovSj+7+JLl0Oq/d5kxwzh+pj98D9ZR+zZ9aP7v4meWx6r93mB4ZQ/VR++B+sn2bU6y/d/Ectj1X7vMi7hrCH1MfvgfrLP2ZU60f3fxHLo9V+7zEv4fQRjCmP8A8f1VNaJqv0o/u/iR+0Ka9F+7zEu8pEsMYUz7ML9VTWha79KPe/Ig9KUVmn7vMh/qZLeqmfZhfqrP2HX60e9+RH7WocH3fM63ymSxIHFzN5pmw9P8RHoSulfWj3vyJR0pRbsk/r2npcvf7eL1T4LjM6QmHgNiqMj5XOH70LKzDKOUcrQmRHMc4ggitx1AqmpiKUZNOSuTjTm1dIrfLkHnH2Socqo9ZEtjPgw+XIPOPslOVUeshsZ8GHy5B5x9kpyqj1kNjPgw+XIPOPslOVUeshsZ8GWclTzIr32DWjWVuIxL6Y7FsYerCd9V3KqkJRtdGmtkrBAcfgdhRgwZfLkGy3lHAfROpc7lVHrI2djPgyfy5B5x9kpyqj1kNjPgw+XIPOPslOVUeshsZ8GW+C0w2JBcWmo42Jvr71s05xnG8XdFUk4uzPj/AAlP/wAyZ/54v9bl73B/69P/AKr4HkcX/nn2szQVsGtY3MhcG5mbFqDD5GFtxDW11AnHsqtPE42hQdpvfwWZtYfB1au+K3cTVmuBk5BbaMNrwMeLdaPsmhPZVakNJYao7Xt2o23ga0Fe1+wyIb1ttFUWbeSchR5kWobOTz3Gy07K3nsWlXxVKi7Se/gbNKhUqK6RaneCs1CaXWA8DGw60fZuJ7FXTx1Cbte3aWTwtWKva/Yede9b6Rptl7JnBuZmm24TORoe8hrTs0naBRU1cbQou0nv4LeThhatVXit3rFZY4ITcuwxHww5ovLobrVBrIuNOminh9I4erLVTs/Xu+RVXwNeCu1deo80SuiaFgabxtR5E6a+8j7vwiiBsrFJwDL/AAC+eSkkm2ezSvuRmQ8twaDlHDmlanKqPWRdsZ8GW8nZWhPiNY1xJJNLjqJ9ylTxFKUklJXIypzSu0ZmWpW1HiGuJGj7IXn9IStiZ+z4I6WHl/aRS8y6fBaeuXaweZdPgmuNYPMunwTXGsHmXT4JrjWNXg1AsPi31q2HviLu6Eld1PZ4nPxzvq+3wN5d40AQHImB2FHkDxMvJclt+gaOheD1zv6wzzLp8FnXGsHmXT4JrjWNXgZyBHhVrSIHDY9o97XL0ui561HsZzMV/kufMuG8OxPzA+3a9trX/wBy+j6NlrYWD9Xwdjx+PjbESMmUhGI9kMYvc1g2uIA3rbnLUi5cFc1acNaSjxPs/CzKXyZJN83a0EFkGGCKtFxNSNNzHdq8hgqHLMQ9o+Lf17T0uJqrD0bxXqRieT7hfHmozpeZLX1YXteGhpBaRVpDbiKHw6VuaT0fSo01Up7t9mjVwGNnWk4zM7ygSLIc7DpyWxw0v0UNuy93RdQ7arY0ZVlLDS4xvbuuirGwUay4S8957DhjlJ0jKB0uGtNpsNpIq1gob6bG0HSQuTgaMcRWtUfF9p0MVVdGleHYZXk/4Rx5l8SFMOESy0PD7IaRU0LXWaDTddoK2dJ4OlRjGdNWu7WvcpwWInUbjPfbpPP8JcntflTzaHcIr4doC6lsAxO2lXdq38JWlHBbSXQn7svI08RTTxOoum3zPXcOcuOyfLMEuGhznCGyoqGNa0kkN00oANq5WjsKsVWe0bst79Zv4yvyektVeoqeTvhNFnRFhzBa58OyQ4NDbTXVBBaLqgjRrVulMFDDuMqeT6ODIYDFSrpqeaPnfDPJwlZyNCaKMqHsGgNeA6g6ASR2Lv4Cs62HjJ55P2HGxlFU6zSyM3JsO3GhM58RjfacB71sVpatOUuCfwK6Eb1Yr1o+08MnVliz1j2N/mBPg0r5tjZ6tCTPZ0FeojAEj0+C8nrnX1i9kSVsx4ZrgTo+yVuaPlfEw9vwZTiJf2mUOEIPnMXluF4uD3AZrdAK+h4fCYedJSlSi2+lxi33tHiMXiK0a0lGpJLgpNLJeszr+e/23fFX8iwv4MP0R8jX5ViPxZfql5hfz3+274pyLC/gw/RHyHKsR+LL9UvML+e/23fFORYX8GH6I+Q5ViPxZfql5hfz3+274pyLC/gw/RHyHKsR+LL9UvMkx7m5sSIK40iPGGGB6Spww9CHMpxXZFLwIuvWlnUk/wAz8yXnET10X8WJ8VZqQ6i7l5EdrU68u9+ZOHORmm02NEr0vc4dziQsOlTkrOK7rfAlGvVi7qb77/E9XkTKfnEJxcAHs5LgMDdUOHQd4K4+LobGW7J5eR3cHidvC7zW5mPLZjdg3L5uenGLIBAdyLF4ubs6IzKfeYbQ8C7uXb0PU3ygaeLjkzyPlXk7E0yNoiwx7UM0PgWL6RoOrrUHDg/j9M8rpSnaalxXwPE1XaOWOkZN0V4hwWF73XBrRUn4DpUKlSNOLlN2SJxjOo9WO8+wcC+C7cmsfMTD28YW8o1AZDYLyLRxwBJ6BtPlcfjni5KnTW6+7i39ZHeweEWHi5Se/wCB4Dhllv5Qm6wgSwAQYQpe+pxp9pzrhqou5gMNyWh9/PN+r/w5WMrbeqtTsR9ThgQJIDKkSE8BoERzhyTzWmue7pAvIwXmn/cxF8MmuHH5eB3EtWlas0+Jzg1NSURjxk4whzrLSCCa2S5rqOIx8UxcMRGSeIT9vh0Cg6Nnsbew8HkiUjQstw2TTrUQuiPL8A8GFELXAaBcBTRSmhduvUpz0c3SVlZK3Der/XSculCccb/cz3/Bml5ZDdLbYu6H/wBrX0FnU9niW6W5sfaZ/kfd/wDJjf8AF/e1X6c/xR7fAr0TzpdhU8rVBPCmmCyu21EG4BW6E/1n/wBn8EQ0ov7q7DO8nsnx0/BuqIdqK77g5J9ssV2lauzwsvXu7/lcr0fT1q6fDefR+FMW3GgwR9G1Fd3WW739y+baXqWpqPE9bhY3lcQvOG+XMk+mZtO4rc0d/tQ9vwZVX/xsxOEf+5i7R/S1fT8J/hj9dJ4TG/55dvgjNWyaoIAQAgBACAk0rDBvcD8ZjZD/AMq5uk+bD2+B19Fen7PEhL5rdg3L5aezGLIBAU8pVaGxmZ0JweOmmI7RUdq2cJV2VVSK6sdaLRY4eyInZAR4XKMOkZtMSynLHsmu1oX0PQ+JVKurvdLd5HnsdR2lJ8UfH2AkgAVJuAGknAL2LaSuzzii27I+6cF+DzMmy9QwxIxbWIW0tOdSvFsJIAFbheBpK8ZjMXLFVd7tG+7gvWz0mHw8aENy39J4rhPKZWn3UfLuZCB5MFr2WeguNrlu23DQAuvg54DDK6mnLjZ+7duNHEwxVbdq2XC6MXI+TokjPSvnjDDrEaRUtN1bIPJJpQkLbr1oYjDVNi77vn0mrRoyo14bRWPoHlSyXFmJZhgtc/i4lpzGippZcLQAvNK6Na4mh69OlWeu7XVrnT0hSlOl93oZ57yVZHjsmHx3w3shiG5lXtLbTnOYQADiOSTXYt7TOIpSpKnFpu992/iaujaE4zcmrKxZ4a5VZByvKxKj5prBEOpr3PBrsa8u7VXgKEqmAqR43t7EvEsxVRQxUHwzNXyp5JiTEtDfBaXuhPqWtBLrDhQkAY3hq1tD4iNKq1N2TXvLtIUXUprVWTKHklyNFhcdHiscwPDWMDgWk0JLjQ30zb9qv03iIT1acHe127FWjaMoKUpKx4/yiz4jT8YtNQyzCB6WDlfzFw7F1NFUnTwsb9O/v+Ro4+evWdujceu8lOSuLgxJt4oYpssr6tmc7tdX2AuPpzEa1RUl6Ofa/l8To6No6sNd9JYgR+PixJnQ82Wf8bbm9957V860jW2lZ2yW49Jh4asC2ueXlzJPpmbTuK3NHf7UPb8GVYj/ABsx+EEjGdMxXNMOhIpUurmtxoF7KP8A9HhMMtjUhNuOdtW3Hddriecq6FrV5urGaSfG/YZ/ybH1wu935Vn+q8D1Kn7f5Ff9PV+vH3+QfJsfXC73flT+q8D1Kn7f5D+nq/Xj7/IPk2Prhd7vyp/VeB6lT9v8h/T1frx9/kHybH1wu935U/qvA9Sp+3+Q/p6v14+/yHSWRJiK4tDoIshpNS/6Vfs/ZW7hNPYTE31IzVuOr09jfApq6FrU7XnHf2lKC+00O1gHvXZkrOxxk7q5NYMm/wADsZjqwv8AKubpPmw/N4HX0V6fs8SEtmt2Dcvlh7QYsmAQHHCtyAODU7xEQykTNcS6CThfe6HvI7dS9JozFa8NR5o5+Ip2dzw3CvIpyZNsjsZagmI2LDGDQWuDjBJ0YXdGwr6JgcVyzDunJ2laz8/rpPM4mhsKqmluvf5Gv/qzF/8AGh/iO/Ktf7Bh133fMu+0/wDj7w/1Zi/+ND/Ed+VPsGHXfcPtP/j7zzHC3hM7KL2PfDayw0toHF1QTW+oXRwWCWFi0ne5p4rE7Zp2tY3cheU6NAYIceGI4aAA+2WPoOcaEOPTcda0sRoWnUk5U5avqtdeFjYo6RlFWmrlvKPlXiOaWwJdrCfpvfbp9wNF/b2KqloKKd6k7+pK3vLJ6T3fdifPpmZdFe6JEcXPeSXOOJJXdhCMIqMVZI5U5ynLWlme04O+UqNLQ2wY0MR2tADXW7Dw0YAmhDqdh6SuPitDU6s3OEtW/Ra6+R0aOkJQjqyVyzljypxYjCyXgiETdxjn23CvNbZAB6TVQoaDhGV6kr+q1idXSTatBWPK8GciPn44hNqG50SJzWVvNT9I4Dp2FdHGYuGFpaz7EuL8jSw1B1527z6lwjmRDYyQl+SXNDSB9CCLu80oO0r51pHFuEW2/vS+rnqsPSu0lkhUGGGNDRgLl5Ju7udQmgLeSfTM2ncVuaO/2oe34Mqr/wCNlPLfGcfEsteRUUo0kYDTRbeMwtSdeUlHd8kRoVaappNlH53mxPYd8Fq8iq9Rlu2pcQ+d5sT2HfBORVeoxtqXEPnebE9h3wTkVXqMbalxD53mxPYd8E5FV6jG2pcTY4LB/GRbYcOTDpaBGmJhVdjRVGdPX1la9vE0sZOMtXVZ4+S9Gzqt3L6FU577TwUeah6gSN7gfjMdWH/lXN0nzYfm8Dr6K9P2eJnS4i2W8mJgPoO1bF865FV6jPY7alxGfO82J7DvgnIqvUY21LiHzvNiew74JyKr1GNtS4h87zYnsO+Cciq9RjbUuJWn5OLFbSzFBBq1wY6ocMCDRW0sPXpyUoxZGdSlJWbNXJ062fhOkp9hbEpeCC22BhEhk4OGrRsXpsJiakGqi+7JfXccqtSjJOL3o+c8K+CkWQcSavgk8mKBdfg14+i7wOjUPb4HSFPFK2UuleXE89icHKk7reuJ5+q6BpgsAKoAqgBAFUBq8HuD8aefYgt5IPLiHMYOk6T0C/etXF4ylho603v6F0v64mxQw06rssuJ9S+ZyRAECXaYkZ94aBV8R+Ft9M1o8MBevFY3GVK8nUnv4JdHqPQ0KEacdWJjyMrHBdEiCI6I82nOsOx1C64DABeVxFGvWlrSizsU50oK1y387zYnsO+C1+RVeoye2pcQ+d5sT2HfBORVeoxtqXEvZD4zj4dprwKmtWkDNOmi2sFhakK8ZOO75Mqr1abptJnoZrPK70sznIUsGQQAgBASkvSO6rN71bT6SEj53JejZ1W7l66pz32s8bHJD1Akb/A3GY6sL/KubpLmw/N4HX0X6fs8TYl81uwblwTuDEAIAQAgKOVMmNji+ocL2uFxadBBRMFGHlh8AGDPttwzyeODatI1RGaNuGxWRlZ3WZFriZGV/J5LzA42RiCHW+zW3COwi9niOhdzC6bqQ+7VWsuPT5P3dpz62joS3w3fA8TlPghOS+fAc5vOhDjG7eTeBtAXco6Sw1XKdnwe74+BzamDrQ6L9hhvFDQ3HUbj3LeTT3o13FrNHAdCyYs2a+TeDE3MeigRKc5wsN22n0B7KrTrY/DUudNdi3v3GxDCVZ5RPbZF8mjGfOT0UOAvMNhLW/eiG8jYBtXFxOnZPdRVvW/LzudCjo2K3zd/Ubpyw0AS2TYbSG3Ww2kJmsimednaVwKlSU5a03d+s6UYqKskWcl5KEImI8l8V17nuxPwHQqmydjTWACAEA2Uzx+9CzHMM5N57klmYRXim664kgV1VIFfFFmGdfCsODbTiCCeVQkEEaadKlOKWRiLuSUCQICcl6R3VZverafSQkfO5L0bOq3cvXVOe+1njY5IeoEjf4HYzHVhf5VzdJc2H5vA6+ivT9nia8vmt2DcuCdwYgBACAEAICEWGHCjhUIDFiZBMMl8pEdBcbyBewnpYblLWMWJNy1Nwbo8ARQPpQjZPsOu8Vm6FibuE8pEujsc06osEkd9CFOM5R5rsRaTzBvCOShehbU6oUE7wAFmVScuc2/aFFLJEH8IZiLdLy5b9uMfGy3HvVd0SF/IsSObU5FLx6scmGPujHtqsawsa8BsOGLLbIA0VCiZGce3nN7wgDj285veEAce3nN7wgDj285veEA+TitL2gOHeNSzHMwyU3nlJZhFaLo6zf6gkcw8h05nt6rt7FZU6CMSCqJggGSXpHdVm96sp9JCR87kvRs6rdy9fU577WeNjkh6gSN/gdjMdWF/lXN0lzYfm8Dr6L9P2eJry+a3YNy4J3CaAEAt0a+y0FztTdG04DtWUm8g3YkIEU6GN2kuPcAB4qezZHXJeZxfWM/DO+2s7P1mNciYMUaGO2EtPcRTxWHTZnWIsjAmyQWu5rhQ7RrHSFBprMlcYsAXEl2OxaD2IDjJVjcGgdiAaEBCYzTsRZgdGaxpDRDabq4AXVpqV8pKJWk2Rq31TPD8qjtFwM6rCrfVM8PyptFwGqyUKwbVYbRZFcGm416OgqUWmYasQa5pFeKZfs+CjtFwM6rHSpbbFIbR0ilR4Jrp9A1Qmzy3KuWZNFaLo6zP6gkczDyHTue3qv3sVlToIxIVVRMKoCcj6R3VZverKfSQkfPJL0bOq3cvX1Oe+1njY5IeoEjf4HYzGyF/lXN0lzYfm8Dr6L9P2eJrS+a3YNy4J3BlUAsgvdYaaaXHU3o6To7dSlGN2YbsWS5sIWIYFcf/AGccSVbKSjuIJXEuqc4k+A7gqXJsmkiPFN1DuWDJJpLc0kdBvHd8FJTaMNIcQ2MLLhQjvB0Oaf30q1NSRBppldhIJY7EaecDg796VVKNmTTuTqomQqgCqAXMZpWVmB016T7v9xU6mZCBGqrJhVAEH63qjc5W08mQlmRhG4bAqiZYlM9u1ZjmYZybz3LMswitF0dZn9QWFmHkOnc9nVfvYrKnQRgQVRMEAyR9I7qs3vVtPpISPnkl6NnVbuXrqnPfazxsckPUCRv8DsZjqw/8q5ukubD83gdfRfp+zxNaXzW7BuXBO4MQE5IhsMxDpq47Bc3wA71fFWiVvexLK4nE3nb+7lS3d3LErElgAgBARc+yQ/m49XT8exZi7Mw1dD8oNvY/UbJ2O/7DVbUW65CL3ilSWAgBALmM0rKzA+b9J93+4qdTMhAgqyYIDsD63qjc5W08mQlmQhYDYFUTLEpnt2rMczDCcz3JLMIrRdHWZ/UEjmHkOnc9vVfvYrKnQRgQVRMEAyQ9I7qs3vVtPpISPnkl6NnVbuXrqnPfazxsckPUCRv8DsZjqw/8q5ukubD83gdfRXp+zxNWXzW7BuXBO4MQHXf7dvVZ4lqvfMK+k4qCwEAIAQEYmB2FANmDWE0/8e9qvlzStZkFQWAgBALmM0oswx836T7vvKsq5kIEFWTBAdgfW9UbnK2nkyEsyEPAbAqiZYlM9u1ZjmYZCdD7brMMkVxtNFbtRKm4Nu5jWQgsiGg4sjlNJNtlwDgTp6EUHcOSHTxo9ldLXjtq25Zq9BiBFVEwQDZRlC6I4hrKN5TiALi4k36L8VbSTe5LMhNpK7ZgwY0lBAZChOj2RS068GnWoO4LtShiqj1py1fr1eZxFLB0vuwjrfXr8BhynA+nJtA+yGV3Descnq9FX4/Mzymh00vh8i9kQyxL/NnFr3gVhvJrybVKA9Y4ErWxSxCS2m9K+/tNrCPD3eydm+jsGshloDXChAAP70hcp7jpkisA67/bt6sPe1bD5hWszioLAQAgBAciYHYUAyP6Fn8Pe1Xy5pXHMgtcsBZAIBcxmlFmGPm/Sfd/uKsq5kIEFWTBAdgfW9UbnK2nkyEsyELAbAqiZYlM9u1ZjmYZ2biuDyAfAKTm07GNVCuOfzvAJtGNVEmuEQcXEx0EXVppGpwU4yUlZkWrFe9jrD/uu0OHud0KuUbE07joDA4m0aMYLTj0avA9yQi5OyMSkkrs8vlfKbpt+kQmnkMwrTBzhr3d69Jh8PGhH/l0vwR5vFYmVeX/AB6F4sdJQgo1JMxSijUn5EMaw0xbf1q1/u8FqUqrlJ9pu1qOrGPZ7zz03BvqLiLwRcQRpB0LowluszmTVndHosh5RMywwoh+ehirXYW24VPgDtBXJx2EUPvQyfuZ28Bi3UWrPnL3r6zJefQ9L2g4EFwqCMQRrXLOkWSayzSNLYe9qvfMK1mFVrlgVQBVAFUBGIbjsKAbH9Cz+HvatiXNK45kKrXLAqgCqAVMHklZWYHzfpPu+8qyrmQgRqqiYVQHYH1vVG5yup5MhLMXCNw2BUkyxKZ7dqlHMwwnM9ySzCEqJk44V/figGtcIg4uJjoOFaaRqcFfGSkrMrasZmWHmHJ2a1MaIQThVoJPi1gB2lb2jqf92/BXNLSNRqjbjuMBjaLrtnDSNLJYtxGM1m/YL3eAK1q71YORtYda01E9Jl1tYLiMWcrsGPgSubhnaolx3HUxSvTb4bzx0V1V2I7jiS3hJRuKjQ4g0OAPVdyXeBKzVjtKUo+olQls6sZLj8T2EePYiPZZrg8X0zq10awV5xzSPS6tyM1EtQbVKWrBptc0rMneJhZilrlgIAQAgIxMDsKAdH9Cz+HvatiXNK45i1rlgIAQC5jNKyswx856T7v9xVlXMhAgqiYIDsv9b1RucrqeTISzIQ8BsCpJj5PPbtUo5mGdnM9233BJZhCVEyCAi9tQgMXhG4mTln815aT00e2ve3xXb0TK85J9K8TkaVT2cWuh+DMaHMnTeuq4HHU2eg4Ji298SmaA0bXXnwA9pc7HvVio8d/cdLR61m58Nx6FkwyJbYHNdZJY8A1oSL2nVcVznCcLNq196OkpRldd54OPELHOhkXsJaa/ZNK9uPau/Ba8VLjvPPTepJx4FWI8xHMYPpPa0Aay4Ab1akoxb4JkE3KaXrXxPdTz6zD/ALMNgO2r3bnBeQnmeuR13+2b1Ye9qtfMILM4tcsBACAEBGJgdhQDZj0LP4e9q2J80gsyC1yYIAQC5jNKyswx856T7v8AcVZVzIwIKokCA7L/AFvVG56up5MhIhCwGwKkmWJPPbtUo5mGcnc9370BJZhCVEyCAEBRZLCMyPIuNC/52CTrqCR2OAJ6HlbeEr7Kop8Ph0mviqO2puHH49B4xpLSWPFlzSWuBxBGK9VuklKOTPKtOLcZLejag5T4mA2BBNIj+XEePoB+aB9uzZ2dy0pYfaVXUnzVuS428L37Td2+xoqEOc97fC/jbuKkpHdLuESDcRcQcHt0td8cQe2t1SEasdWf/nYa1KrKlLWj/wC9p3LM0yLE46HhEaCQcWxG8l7SNdLB6a1WMNTlCOzlmvenk/iW4qcZy2kcn8fqxZ4JSduKZqJdBlwXFxwLwP7ReexU6RrqnS2azl8PmXaOoOpU2jyj8fl5G7IPMS1GcCDFdaocQ3BgPSGgLzMndno0XqVl6c1p74Z/9VfnAr6RYK1yw6gBACAjENx2FAOmfQt/h72rYnzSCzFrXJggBALmM0rKzDLE56T7nvKsq5kIC1UTBASl/reqNzldTyZCWYuFgNgVJMsSWe3b7lKOZhnZ8cs9m4JLMIQomQQAgKmUJUvAcw2YjDaY7U4bwcCNIJWU7Az5qDCyg6y8iXnWihBzYg0Ec8XdZumox6mCx8qP3Xvjw4dhzsZgY1/vLdLj5mHM5Gmpc0dBcRzoYtg9PJvHaAu3DFUKq3SS9T3HEqYSvTe+LfZv+YlrIzrmwYpPRDf8FY3Sjvcl3orVOo9yi+5mnJcFohBjTjhLwhe6rm2yNuDdpv6Fp19JU4K1P7z93zN2ho2pN3qfdXv8kajYomQ2DAaYcpDoRcQYpBqDQ3hlb77ybyvPVq0qknKTu2d+nTjCKjFWSNUCioLB8gb3MOnldhud7u9XU3usQmipLigs6WktP3bt1D2qpqzJoasAEAIBbhbPFDTnfZbpJ6TgFKMbsw3Yt5Qdmt6bR2DDxp3K2o91iMcxCoJggBALmM0rKzDHznpPuf3FWVcyECCqJggJS/1vVG5yup5MhIXDwGwKkmWZAcsdu5SjmYY7KcOhDtd3aFmaCKSgZBACAEAh2TYcwXtitDuSymsGr7wVbS6SEiDcmTMK6BNPs6GxQIn8zuV4q2xG5Iw8oOuMeC3pbBv/AJnEeCWM3OM4Phx4yZiPjuF4tnkg62sHJb2BLGBks2jGgc0blqlpKJEDRVxAHSgJSoe57XNaQ0VqXXEgjANx1Y0wVsItO5CTQ+bk3OdbhkNJFHVBINMDccdHdqU5Q1jClYT5lF50P2XfFQ2RnXDzKLzofsu+KbIa4eYu+si0H2Whv8ziVnZrpGsxrIrIYswhXpvoTrLjneKy5xjkYs2JvqSTUnE+4agqW7snax1YMggBALmM0rKzDHznpPu+8qyrmQgQVRMEBKW+t6o3OV1PJkJCoWA2BUkzRyXDvLuxWQXSYZcmYVppHdtU2roiYREX1L/bhfnVezkZ1kc+c9S/24X502chrIPnPUv9uF+dNnIayD531L/bhfnTZyGsixk9j7Ty9hYCGgVLTWhdXNJ1jvVlOLWZiTuXlYRBAcfgdiAyZWWiva27ixQXuvdhzcB29yoVN9JNyLDIcKEa3vfrPKd34N8FP7sSO9hEmHO02RqGPtfBQdRvIkoieLGpV3JBxY1JcBxY1IAEMah3ICaAEAICEXC40wv1Ct57llZgZ5pD9a78QK7UiV3ZwycLTFd+IE1Yi7HTMOHEIcX0IFOS8C7FZai8wroWZBlLXGPpdfbFL8L6LGpEazOeaQ/Wu/ECakTN2Nl4cNgcA+trG08G7CniVJaqyMO7FQ5CGaNbEfqA4wFR1Yi7NmVgCG0NBJppJqb+lErGRqyBEzCLhySAekeCb+gWMt0aIDQkA9X/ALVe0ZnVRzzh+sez/wBptGNRB5w/WPZ/7TaMaiGycdznODiDQNIoKYl1dwU4SbzIyVi0rDAIAJogMzj3PAJNAQDZF2Os4la7m2WKKOAUwUDJ1ACAEAIAQAgBACAEAUQBRAcogJv/ANvD2Qt7VdLmEFziNFSTOsZU0AqUBqycoGXnO3dCtjGxFstKZgEAIBUaA1+I7dKw0mLlGLk8jNNfAqtw4Erlcyz+ae5R1WLjJKA4PcS0irW6NRd8Qrae69yMi5YOoq25ELB1FLg49hobjgsXBmQJZ4a0FrsBo6FrarLbjPN3809yarFw83fzT3JqsXDzd/NPcmqxcPNn809yarFw82fzT3JqsXDzZ/NPcmqxcPNn80pqsXO+av5pTVYuHmr+aU1WLoPNX80pqsXQeav5pTVYug80fzSmqxdHfM383xCzqsxcn5m8wWMpeAyt4+iRXcrXvjYisxsLJx+ke74qChxJXLsKCG3NCmklkRGLIBACAEAIDiA6iBxYYOrABZBwogdWQCAEMAhk4hgEAIAQHUMnEAFACAEAIAQHUAIAQAgP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8" descr="data:image/jpeg;base64,/9j/4AAQSkZJRgABAQAAAQABAAD/2wCEAAkGBxQQEhUQEBQUFRUUFxcVFxUWFBcXFxgVFRgWFxUVGBUYHCggGBolHBQUIjEhJiksLi4uFx8zODMtNygtLisBCgoKDg0OGxAQGiwkHyQsLC0sLCwsLC4sLCwsLCwsLCwsLCwsLCwsLCwsLCwsLywsLCwtLCwsLCwsLCwsLCwsLP/AABEIAOEA4AMBEQACEQEDEQH/xAAcAAACAwEBAQEAAAAAAAAAAAAAAwIEBQEGBwj/xABKEAABAgMDBgkHCgUEAgMAAAABAAIDBBESITEFMkFRcbEGEyJSYXKBkaEHFDNTksHRFSNCQ2KCk9LT8IOissLDFzRz4VTiJGOj/8QAGwEBAAIDAQEAAAAAAAAAAAAAAAIDAQQFBgf/xAA9EQACAQICBQgHBwQDAQAAAAAAAQIDEQQxBRITIVEUMkFScZHB0UJhgaGx4fAVIlOCkqLSFiMzNGJy8Qb/2gAMAwEAAhEDEQA/APuKAEBCJFDcVhuwKr5s6BRRcjNhZju1rGszNjkCO4vcCTQNae8uruCnDfmRkWOMOtTsiNw4w60shc46KaG9LC5WgTLi0EnEDVqVN2WWCNMuDSQcAdWpYuxYlHmHCxQ4uofZcd4CtluRBHIc24Q7ZJN51VziAita7DzJ+e67Q2j4IpRFmLc61mxXDoBafBwKzuY3nCI4wiNd1m2fEV3LGq+I1hcWZjgHkVNLi1zT4Ooo6sjN0WJiO4OaAcbXuWZ7kYjvDj3a9yruydg84dr3LN2LBLzDi5wJwpq01U4b0QluFQpx5YDW+zXAY0UNZkrDIk04BhriRW4c0neFZLciKzOiadaaK3GtbhoCjF3ZljIc7ynNIwIFR0tB96N2dgi2yIHYFZTuCSyAQAgEzEezhiot2MooOcTeVAyCwAQHJfPd1W73K2mRkWVYRBAcfgdhRgpy+a3YNy1ywjGa59WNIFWmpIrSt2AIr3rMY3MN2HzMBzg2y4AtNb21rySKUqNatcbognYg6CRCsF7Qb+VS6pdaza+9LbrC+8jCcbw6lRpGBqKg+KqasyxO5MtBxAUQcEOmFRsJHgs3YsjkWK5rSQ6tBW8D3UUlNmHEZNZzPvbgpVMiMTiqJggOyuc/7vvVtPIhMrwvRjq+5VkxsbNhbR/Q5WzyIRzOjPb97coQzJSODPftH9DUnmI5HYcXS04alEyaMvHtbVYncwOWTBGI+yKlYbsDMc6pqVWSBYAIAQHJfPd1W73K2mRkWVYRBAcfgdhRgpy+a3YNy1ywZBzz1RvKnTIzKsWtiIauqDE+kdBdSl6w27mUtxaeLUxDGhge891kV9o9ysZFDI0OBxgh2msiuFoMa8NcRWhcGaRXTRRaRLeddIuGa8HrNv7x8FHVFyHm8TU07HH3tTVFyEaViOaQGtvBF7/gE1WLjYspEcQasbSut2Pcpy3kVuOulGMFqK+4YlxDWj99JUbJElduyOQoEKKLUF92tjg5vdeEsmZlGUXaSsdhyb2kkOa6tMQW4bKqUdxB7xDJOKGWbLTdS5/xChqslcm+WiEMFloskE1dqaRoHSpy3owibZF5IcXNFK3BpOPSSNyxFWD3nOJgNiBj3h0R94Y94tOsgVIh6QANSPMWdhU+LMZlMHsI7WEEeDj3KMjKJtdQ1CiZNOG+0Kq1ESrPPwb2/BQkZRVUDIIAQAgOS2e7qt3uVtMjItKwiCA4/A7CjBTl81uwblrlgyBnnqjeVOmRmIsWmvbrdEHe5yjLMysh+TX240V3Naxuw8px9ysvcjY+QeV2Y4zKJbiIUKE0dDjaiE9Bo9vcteq/vHZwEVs362ZWTeFE7AFIU1GA1OcIg2ARQ4DsUVOXE2JYWlLOJ6KW8pE8MTAd0uhGv8rwFJVZFb0dRfHv+RfZ5SJo4tgdkN/6iztGYWjKfF/XsIxuHU0/6VnqtaPcT4prstjo6kszKmsqxYpq97j0kknvJJCjdm3ChThkiEvlCJDNWPIOupB9oXjvS5mdKEtzRrS/DaaZdbr1gHeJFrxUlNmpPR9J9A1/lHmhg2D2w3e6Im0ZT9mU+L+vYUpjykzxw4huyE6vi8jwWNrIytHUlx+vYYGUeF89GqHzUUA6GWYXZWGGnvKi5yZNYSjH0RPAeZ4vKcrEJNXRbBJvJ41roV5N5veEg/vEMVBbFpH3XLooIT+bEA7HAt3kLYlkcRHFWZLUi/EdqnFmGKmzyj2LEszKEqIBACAEAS2e7qt3uVtMjItKwiCA4/A7EYKUvmt2DctcsGQM89Ubyp0yMiEH6XXf/W5RlmSWRPIOEV2uKfBrQpRyMHxbh9LRX5SmniFFIL2gFsJ5BDYUNtxAoc1UVE3I7GEnCNJJtd5jQ5CL6mN+FE/KoWZtqrT6y70WocjF9VF/Cf8ABZsyaqw6y70WoUlF9VF/Df8ABLElVh1l3osMk4nqov4b/gsk1Vh1l3ocJSJ6uJ+G/wCCGdpDrLvQGUierifhv+CDaQ6y70KfJxPVxPw3/BDG1h1l3orxJKL6qL+G/wCCEXVp9Zd6KsSRi+qi/hP+CxZkHVp9Zd6KsSRi+pjfhRPyrFmQdWn1l3onkuUjNmID+JjcmNBdXiogubEYSa2dQUop3Ka1SDpyWssn0o/QXCAfMuPNLHdz2rZeRwULBVRIdKHlD96FKOYZyazj+9CxLMIUsAEAIAQBLZ7uq3e5W0yMi0rCIIDj8CjBSl81uwblrFhO8GoNDSiypWDVwaKfvSbysXB3g+fm3H/7In9VPcrFkYMTKHlCl4EV8F0OYLobiwlrYdKtNDSsQGnYutS0PWqQU042av0+Rz6ukqNObg07r64iP9TZX1Uz7ML9VWfYeI60e9+RX9rUOD7vmSb5SpY4Qpn2YX6qw9C116Ue9+RlaVovofcvMazygwDhCmO6D+qoPRFZelH938Sa0hTeSfu8x7eG8I4QY/fA/WUXouovSj+7+JLl0Oq/d5kxwzh+pj98D9ZR+zZ9aP7v4meWx6r93mB4ZQ/VR++B+sn2bU6y/d/Ectj1X7vMi7hrCH1MfvgfrLP2ZU60f3fxHLo9V+7zEv4fQRjCmP8A8f1VNaJqv0o/u/iR+0Ka9F+7zEu8pEsMYUz7ML9VTWha79KPe/Ig9KUVmn7vMh/qZLeqmfZhfqrP2HX60e9+RH7WocH3fM63ymSxIHFzN5pmw9P8RHoSulfWj3vyJR0pRbsk/r2npcvf7eL1T4LjM6QmHgNiqMj5XOH70LKzDKOUcrQmRHMc4ggitx1AqmpiKUZNOSuTjTm1dIrfLkHnH2Socqo9ZEtjPgw+XIPOPslOVUeshsZ8GHy5B5x9kpyqj1kNjPgw+XIPOPslOVUeshsZ8GWclTzIr32DWjWVuIxL6Y7FsYerCd9V3KqkJRtdGmtkrBAcfgdhRgwZfLkGy3lHAfROpc7lVHrI2djPgyfy5B5x9kpyqj1kNjPgw+XIPOPslOVUeshsZ8GW+C0w2JBcWmo42Jvr71s05xnG8XdFUk4uzPj/AAlP/wAyZ/54v9bl73B/69P/AKr4HkcX/nn2szQVsGtY3MhcG5mbFqDD5GFtxDW11AnHsqtPE42hQdpvfwWZtYfB1au+K3cTVmuBk5BbaMNrwMeLdaPsmhPZVakNJYao7Xt2o23ga0Fe1+wyIb1ttFUWbeSchR5kWobOTz3Gy07K3nsWlXxVKi7Se/gbNKhUqK6RaneCs1CaXWA8DGw60fZuJ7FXTx1Cbte3aWTwtWKva/Yede9b6Rptl7JnBuZmm24TORoe8hrTs0naBRU1cbQou0nv4LeThhatVXit3rFZY4ITcuwxHww5ovLobrVBrIuNOminh9I4erLVTs/Xu+RVXwNeCu1deo80SuiaFgabxtR5E6a+8j7vwiiBsrFJwDL/AAC+eSkkm2ezSvuRmQ8twaDlHDmlanKqPWRdsZ8GW8nZWhPiNY1xJJNLjqJ9ylTxFKUklJXIypzSu0ZmWpW1HiGuJGj7IXn9IStiZ+z4I6WHl/aRS8y6fBaeuXaweZdPgmuNYPMunwTXGsHmXT4JrjWNXg1AsPi31q2HviLu6Eld1PZ4nPxzvq+3wN5d40AQHImB2FHkDxMvJclt+gaOheD1zv6wzzLp8FnXGsHmXT4JrjWNXgZyBHhVrSIHDY9o97XL0ui561HsZzMV/kufMuG8OxPzA+3a9trX/wBy+j6NlrYWD9Xwdjx+PjbESMmUhGI9kMYvc1g2uIA3rbnLUi5cFc1acNaSjxPs/CzKXyZJN83a0EFkGGCKtFxNSNNzHdq8hgqHLMQ9o+Lf17T0uJqrD0bxXqRieT7hfHmozpeZLX1YXteGhpBaRVpDbiKHw6VuaT0fSo01Up7t9mjVwGNnWk4zM7ygSLIc7DpyWxw0v0UNuy93RdQ7arY0ZVlLDS4xvbuuirGwUay4S8957DhjlJ0jKB0uGtNpsNpIq1gob6bG0HSQuTgaMcRWtUfF9p0MVVdGleHYZXk/4Rx5l8SFMOESy0PD7IaRU0LXWaDTddoK2dJ4OlRjGdNWu7WvcpwWInUbjPfbpPP8JcntflTzaHcIr4doC6lsAxO2lXdq38JWlHBbSXQn7svI08RTTxOoum3zPXcOcuOyfLMEuGhznCGyoqGNa0kkN00oANq5WjsKsVWe0bst79Zv4yvyektVeoqeTvhNFnRFhzBa58OyQ4NDbTXVBBaLqgjRrVulMFDDuMqeT6ODIYDFSrpqeaPnfDPJwlZyNCaKMqHsGgNeA6g6ASR2Lv4Cs62HjJ55P2HGxlFU6zSyM3JsO3GhM58RjfacB71sVpatOUuCfwK6Eb1Yr1o+08MnVliz1j2N/mBPg0r5tjZ6tCTPZ0FeojAEj0+C8nrnX1i9kSVsx4ZrgTo+yVuaPlfEw9vwZTiJf2mUOEIPnMXluF4uD3AZrdAK+h4fCYedJSlSi2+lxi33tHiMXiK0a0lGpJLgpNLJeszr+e/23fFX8iwv4MP0R8jX5ViPxZfql5hfz3+274pyLC/gw/RHyHKsR+LL9UvML+e/23fFORYX8GH6I+Q5ViPxZfql5hfz3+274pyLC/gw/RHyHKsR+LL9UvMkx7m5sSIK40iPGGGB6Spww9CHMpxXZFLwIuvWlnUk/wAz8yXnET10X8WJ8VZqQ6i7l5EdrU68u9+ZOHORmm02NEr0vc4dziQsOlTkrOK7rfAlGvVi7qb77/E9XkTKfnEJxcAHs5LgMDdUOHQd4K4+LobGW7J5eR3cHidvC7zW5mPLZjdg3L5uenGLIBAdyLF4ubs6IzKfeYbQ8C7uXb0PU3ygaeLjkzyPlXk7E0yNoiwx7UM0PgWL6RoOrrUHDg/j9M8rpSnaalxXwPE1XaOWOkZN0V4hwWF73XBrRUn4DpUKlSNOLlN2SJxjOo9WO8+wcC+C7cmsfMTD28YW8o1AZDYLyLRxwBJ6BtPlcfjni5KnTW6+7i39ZHeweEWHi5Se/wCB4Dhllv5Qm6wgSwAQYQpe+pxp9pzrhqou5gMNyWh9/PN+r/w5WMrbeqtTsR9ThgQJIDKkSE8BoERzhyTzWmue7pAvIwXmn/cxF8MmuHH5eB3EtWlas0+Jzg1NSURjxk4whzrLSCCa2S5rqOIx8UxcMRGSeIT9vh0Cg6Nnsbew8HkiUjQstw2TTrUQuiPL8A8GFELXAaBcBTRSmhduvUpz0c3SVlZK3Der/XSculCccb/cz3/Bml5ZDdLbYu6H/wBrX0FnU9niW6W5sfaZ/kfd/wDJjf8AF/e1X6c/xR7fAr0TzpdhU8rVBPCmmCyu21EG4BW6E/1n/wBn8EQ0ov7q7DO8nsnx0/BuqIdqK77g5J9ssV2lauzwsvXu7/lcr0fT1q6fDefR+FMW3GgwR9G1Fd3WW739y+baXqWpqPE9bhY3lcQvOG+XMk+mZtO4rc0d/tQ9vwZVX/xsxOEf+5i7R/S1fT8J/hj9dJ4TG/55dvgjNWyaoIAQAgBACAk0rDBvcD8ZjZD/AMq5uk+bD2+B19Fen7PEhL5rdg3L5aezGLIBAU8pVaGxmZ0JweOmmI7RUdq2cJV2VVSK6sdaLRY4eyInZAR4XKMOkZtMSynLHsmu1oX0PQ+JVKurvdLd5HnsdR2lJ8UfH2AkgAVJuAGknAL2LaSuzzii27I+6cF+DzMmy9QwxIxbWIW0tOdSvFsJIAFbheBpK8ZjMXLFVd7tG+7gvWz0mHw8aENy39J4rhPKZWn3UfLuZCB5MFr2WeguNrlu23DQAuvg54DDK6mnLjZ+7duNHEwxVbdq2XC6MXI+TokjPSvnjDDrEaRUtN1bIPJJpQkLbr1oYjDVNi77vn0mrRoyo14bRWPoHlSyXFmJZhgtc/i4lpzGippZcLQAvNK6Na4mh69OlWeu7XVrnT0hSlOl93oZ57yVZHjsmHx3w3shiG5lXtLbTnOYQADiOSTXYt7TOIpSpKnFpu992/iaujaE4zcmrKxZ4a5VZByvKxKj5prBEOpr3PBrsa8u7VXgKEqmAqR43t7EvEsxVRQxUHwzNXyp5JiTEtDfBaXuhPqWtBLrDhQkAY3hq1tD4iNKq1N2TXvLtIUXUprVWTKHklyNFhcdHiscwPDWMDgWk0JLjQ30zb9qv03iIT1acHe127FWjaMoKUpKx4/yiz4jT8YtNQyzCB6WDlfzFw7F1NFUnTwsb9O/v+Ro4+evWdujceu8lOSuLgxJt4oYpssr6tmc7tdX2AuPpzEa1RUl6Ofa/l8To6No6sNd9JYgR+PixJnQ82Wf8bbm9957V860jW2lZ2yW49Jh4asC2ueXlzJPpmbTuK3NHf7UPb8GVYj/ABsx+EEjGdMxXNMOhIpUurmtxoF7KP8A9HhMMtjUhNuOdtW3Hddriecq6FrV5urGaSfG/YZ/ybH1wu935Vn+q8D1Kn7f5Ff9PV+vH3+QfJsfXC73flT+q8D1Kn7f5D+nq/Xj7/IPk2Prhd7vyp/VeB6lT9v8h/T1frx9/kHybH1wu935U/qvA9Sp+3+Q/p6v14+/yHSWRJiK4tDoIshpNS/6Vfs/ZW7hNPYTE31IzVuOr09jfApq6FrU7XnHf2lKC+00O1gHvXZkrOxxk7q5NYMm/wADsZjqwv8AKubpPmw/N4HX0V6fs8SEtmt2Dcvlh7QYsmAQHHCtyAODU7xEQykTNcS6CThfe6HvI7dS9JozFa8NR5o5+Ip2dzw3CvIpyZNsjsZagmI2LDGDQWuDjBJ0YXdGwr6JgcVyzDunJ2laz8/rpPM4mhsKqmluvf5Gv/qzF/8AGh/iO/Ktf7Bh133fMu+0/wDj7w/1Zi/+ND/Ed+VPsGHXfcPtP/j7zzHC3hM7KL2PfDayw0toHF1QTW+oXRwWCWFi0ne5p4rE7Zp2tY3cheU6NAYIceGI4aAA+2WPoOcaEOPTcda0sRoWnUk5U5avqtdeFjYo6RlFWmrlvKPlXiOaWwJdrCfpvfbp9wNF/b2KqloKKd6k7+pK3vLJ6T3fdifPpmZdFe6JEcXPeSXOOJJXdhCMIqMVZI5U5ynLWlme04O+UqNLQ2wY0MR2tADXW7Dw0YAmhDqdh6SuPitDU6s3OEtW/Ra6+R0aOkJQjqyVyzljypxYjCyXgiETdxjn23CvNbZAB6TVQoaDhGV6kr+q1idXSTatBWPK8GciPn44hNqG50SJzWVvNT9I4Dp2FdHGYuGFpaz7EuL8jSw1B1527z6lwjmRDYyQl+SXNDSB9CCLu80oO0r51pHFuEW2/vS+rnqsPSu0lkhUGGGNDRgLl5Ju7udQmgLeSfTM2ncVuaO/2oe34Mqr/wCNlPLfGcfEsteRUUo0kYDTRbeMwtSdeUlHd8kRoVaappNlH53mxPYd8Fq8iq9Rlu2pcQ+d5sT2HfBORVeoxtqXEPnebE9h3wTkVXqMbalxD53mxPYd8E5FV6jG2pcTY4LB/GRbYcOTDpaBGmJhVdjRVGdPX1la9vE0sZOMtXVZ4+S9Gzqt3L6FU577TwUeah6gSN7gfjMdWH/lXN0nzYfm8Dr6K9P2eJnS4i2W8mJgPoO1bF865FV6jPY7alxGfO82J7DvgnIqvUY21LiHzvNiew74JyKr1GNtS4h87zYnsO+Cciq9RjbUuJWn5OLFbSzFBBq1wY6ocMCDRW0sPXpyUoxZGdSlJWbNXJ062fhOkp9hbEpeCC22BhEhk4OGrRsXpsJiakGqi+7JfXccqtSjJOL3o+c8K+CkWQcSavgk8mKBdfg14+i7wOjUPb4HSFPFK2UuleXE89icHKk7reuJ5+q6BpgsAKoAqgBAFUBq8HuD8aefYgt5IPLiHMYOk6T0C/etXF4ylho603v6F0v64mxQw06rssuJ9S+ZyRAECXaYkZ94aBV8R+Ft9M1o8MBevFY3GVK8nUnv4JdHqPQ0KEacdWJjyMrHBdEiCI6I82nOsOx1C64DABeVxFGvWlrSizsU50oK1y387zYnsO+C1+RVeoye2pcQ+d5sT2HfBORVeoxtqXEvZD4zj4dprwKmtWkDNOmi2sFhakK8ZOO75Mqr1abptJnoZrPK70sznIUsGQQAgBASkvSO6rN71bT6SEj53JejZ1W7l66pz32s8bHJD1Akb/A3GY6sL/KubpLmw/N4HX0X6fs8TYl81uwblwTuDEAIAQAgKOVMmNji+ocL2uFxadBBRMFGHlh8AGDPttwzyeODatI1RGaNuGxWRlZ3WZFriZGV/J5LzA42RiCHW+zW3COwi9niOhdzC6bqQ+7VWsuPT5P3dpz62joS3w3fA8TlPghOS+fAc5vOhDjG7eTeBtAXco6Sw1XKdnwe74+BzamDrQ6L9hhvFDQ3HUbj3LeTT3o13FrNHAdCyYs2a+TeDE3MeigRKc5wsN22n0B7KrTrY/DUudNdi3v3GxDCVZ5RPbZF8mjGfOT0UOAvMNhLW/eiG8jYBtXFxOnZPdRVvW/LzudCjo2K3zd/Ubpyw0AS2TYbSG3Ww2kJmsimednaVwKlSU5a03d+s6UYqKskWcl5KEImI8l8V17nuxPwHQqmydjTWACAEA2Uzx+9CzHMM5N57klmYRXim664kgV1VIFfFFmGdfCsODbTiCCeVQkEEaadKlOKWRiLuSUCQICcl6R3VZverafSQkfO5L0bOq3cvXVOe+1njY5IeoEjf4HYzHVhf5VzdJc2H5vA6+ivT9nia8vmt2DcuCdwYgBACAEAICEWGHCjhUIDFiZBMMl8pEdBcbyBewnpYblLWMWJNy1Nwbo8ARQPpQjZPsOu8Vm6FibuE8pEujsc06osEkd9CFOM5R5rsRaTzBvCOShehbU6oUE7wAFmVScuc2/aFFLJEH8IZiLdLy5b9uMfGy3HvVd0SF/IsSObU5FLx6scmGPujHtqsawsa8BsOGLLbIA0VCiZGce3nN7wgDj285veEAce3nN7wgDj285veEA+TitL2gOHeNSzHMwyU3nlJZhFaLo6zf6gkcw8h05nt6rt7FZU6CMSCqJggGSXpHdVm96sp9JCR87kvRs6rdy9fU577WeNjkh6gSN/gdjMdWF/lXN0lzYfm8Dr6L9P2eJry+a3YNy4J3CaAEAt0a+y0FztTdG04DtWUm8g3YkIEU6GN2kuPcAB4qezZHXJeZxfWM/DO+2s7P1mNciYMUaGO2EtPcRTxWHTZnWIsjAmyQWu5rhQ7RrHSFBprMlcYsAXEl2OxaD2IDjJVjcGgdiAaEBCYzTsRZgdGaxpDRDabq4AXVpqV8pKJWk2Rq31TPD8qjtFwM6rCrfVM8PyptFwGqyUKwbVYbRZFcGm416OgqUWmYasQa5pFeKZfs+CjtFwM6rHSpbbFIbR0ilR4Jrp9A1Qmzy3KuWZNFaLo6zP6gkczDyHTue3qv3sVlToIxIVVRMKoCcj6R3VZverKfSQkfPJL0bOq3cvX1Oe+1njY5IeoEjf4HYzGyF/lXN0lzYfm8Dr6L9P2eJrS+a3YNy4J3BlUAsgvdYaaaXHU3o6To7dSlGN2YbsWS5sIWIYFcf/AGccSVbKSjuIJXEuqc4k+A7gqXJsmkiPFN1DuWDJJpLc0kdBvHd8FJTaMNIcQ2MLLhQjvB0Oaf30q1NSRBppldhIJY7EaecDg796VVKNmTTuTqomQqgCqAXMZpWVmB016T7v9xU6mZCBGqrJhVAEH63qjc5W08mQlmRhG4bAqiZYlM9u1ZjmYZybz3LMswitF0dZn9QWFmHkOnc9nVfvYrKnQRgQVRMEAyR9I7qs3vVtPpISPnkl6NnVbuXrqnPfazxsckPUCRv8DsZjqw/8q5ukubD83gdfRfp+zxNaXzW7BuXBO4MQE5IhsMxDpq47Bc3wA71fFWiVvexLK4nE3nb+7lS3d3LErElgAgBARc+yQ/m49XT8exZi7Mw1dD8oNvY/UbJ2O/7DVbUW65CL3ilSWAgBALmM0rKzA+b9J93+4qdTMhAgqyYIDsD63qjc5W08mQlmQhYDYFUTLEpnt2rMczDCcz3JLMIrRdHWZ/UEjmHkOnc9vVfvYrKnQRgQVRMEAyQ9I7qs3vVtPpISPnkl6NnVbuXrqnPfazxsckPUCRv8DsZjqw/8q5ukubD83gdfRXp+zxNWXzW7BuXBO4MQHXf7dvVZ4lqvfMK+k4qCwEAIAQEYmB2FANmDWE0/8e9qvlzStZkFQWAgBALmM0oswx836T7vvKsq5kIEFWTBAdgfW9UbnK2nkyEsyEPAbAqiZYlM9u1ZjmYZCdD7brMMkVxtNFbtRKm4Nu5jWQgsiGg4sjlNJNtlwDgTp6EUHcOSHTxo9ldLXjtq25Zq9BiBFVEwQDZRlC6I4hrKN5TiALi4k36L8VbSTe5LMhNpK7ZgwY0lBAZChOj2RS068GnWoO4LtShiqj1py1fr1eZxFLB0vuwjrfXr8BhynA+nJtA+yGV3Descnq9FX4/Mzymh00vh8i9kQyxL/NnFr3gVhvJrybVKA9Y4ErWxSxCS2m9K+/tNrCPD3eydm+jsGshloDXChAAP70hcp7jpkisA67/bt6sPe1bD5hWszioLAQAgBAciYHYUAyP6Fn8Pe1Xy5pXHMgtcsBZAIBcxmlFmGPm/Sfd/uKsq5kIEFWTBAdgfW9UbnK2nkyEsyELAbAqiZYlM9u1ZjmYZ2biuDyAfAKTm07GNVCuOfzvAJtGNVEmuEQcXEx0EXVppGpwU4yUlZkWrFe9jrD/uu0OHud0KuUbE07joDA4m0aMYLTj0avA9yQi5OyMSkkrs8vlfKbpt+kQmnkMwrTBzhr3d69Jh8PGhH/l0vwR5vFYmVeX/AB6F4sdJQgo1JMxSijUn5EMaw0xbf1q1/u8FqUqrlJ9pu1qOrGPZ7zz03BvqLiLwRcQRpB0LowluszmTVndHosh5RMywwoh+ehirXYW24VPgDtBXJx2EUPvQyfuZ28Bi3UWrPnL3r6zJefQ9L2g4EFwqCMQRrXLOkWSayzSNLYe9qvfMK1mFVrlgVQBVAFUBGIbjsKAbH9Cz+HvatiXNK45kKrXLAqgCqAVMHklZWYHzfpPu+8qyrmQgRqqiYVQHYH1vVG5yup5MhLMXCNw2BUkyxKZ7dqlHMwwnM9ySzCEqJk44V/figGtcIg4uJjoOFaaRqcFfGSkrMrasZmWHmHJ2a1MaIQThVoJPi1gB2lb2jqf92/BXNLSNRqjbjuMBjaLrtnDSNLJYtxGM1m/YL3eAK1q71YORtYda01E9Jl1tYLiMWcrsGPgSubhnaolx3HUxSvTb4bzx0V1V2I7jiS3hJRuKjQ4g0OAPVdyXeBKzVjtKUo+olQls6sZLj8T2EePYiPZZrg8X0zq10awV5xzSPS6tyM1EtQbVKWrBptc0rMneJhZilrlgIAQAgIxMDsKAdH9Cz+HvatiXNK45i1rlgIAQC5jNKyswx856T7v9xVlXMhAgqiYIDsv9b1RucrqeTISzIQ8BsCpJj5PPbtUo5mGdnM9233BJZhCVEyCAi9tQgMXhG4mTln815aT00e2ve3xXb0TK85J9K8TkaVT2cWuh+DMaHMnTeuq4HHU2eg4Ji298SmaA0bXXnwA9pc7HvVio8d/cdLR61m58Nx6FkwyJbYHNdZJY8A1oSL2nVcVznCcLNq196OkpRldd54OPELHOhkXsJaa/ZNK9uPau/Ba8VLjvPPTepJx4FWI8xHMYPpPa0Aay4Ab1akoxb4JkE3KaXrXxPdTz6zD/ALMNgO2r3bnBeQnmeuR13+2b1Ye9qtfMILM4tcsBACAEBGJgdhQDZj0LP4e9q2J80gsyC1yYIAQC5jNKyswx856T7v8AcVZVzIwIKokCA7L/AFvVG56up5MhIhCwGwKkmWJPPbtUo5mGcnc9370BJZhCVEyCAEBRZLCMyPIuNC/52CTrqCR2OAJ6HlbeEr7Kop8Ph0mviqO2puHH49B4xpLSWPFlzSWuBxBGK9VuklKOTPKtOLcZLejag5T4mA2BBNIj+XEePoB+aB9uzZ2dy0pYfaVXUnzVuS428L37Td2+xoqEOc97fC/jbuKkpHdLuESDcRcQcHt0td8cQe2t1SEasdWf/nYa1KrKlLWj/wC9p3LM0yLE46HhEaCQcWxG8l7SNdLB6a1WMNTlCOzlmvenk/iW4qcZy2kcn8fqxZ4JSduKZqJdBlwXFxwLwP7ReexU6RrqnS2azl8PmXaOoOpU2jyj8fl5G7IPMS1GcCDFdaocQ3BgPSGgLzMndno0XqVl6c1p74Z/9VfnAr6RYK1yw6gBACAjENx2FAOmfQt/h72rYnzSCzFrXJggBALmM0rKzDLE56T7nvKsq5kIC1UTBASl/reqNzldTyZCWYuFgNgVJMsSWe3b7lKOZhnZ8cs9m4JLMIQomQQAgKmUJUvAcw2YjDaY7U4bwcCNIJWU7Az5qDCyg6y8iXnWihBzYg0Ec8XdZumox6mCx8qP3Xvjw4dhzsZgY1/vLdLj5mHM5Gmpc0dBcRzoYtg9PJvHaAu3DFUKq3SS9T3HEqYSvTe+LfZv+YlrIzrmwYpPRDf8FY3Sjvcl3orVOo9yi+5mnJcFohBjTjhLwhe6rm2yNuDdpv6Fp19JU4K1P7z93zN2ho2pN3qfdXv8kajYomQ2DAaYcpDoRcQYpBqDQ3hlb77ybyvPVq0qknKTu2d+nTjCKjFWSNUCioLB8gb3MOnldhud7u9XU3usQmipLigs6WktP3bt1D2qpqzJoasAEAIBbhbPFDTnfZbpJ6TgFKMbsw3Yt5Qdmt6bR2DDxp3K2o91iMcxCoJggBALmM0rKzDHznpPuf3FWVcyECCqJggJS/1vVG5yup5MhIXDwGwKkmWZAcsdu5SjmYY7KcOhDtd3aFmaCKSgZBACAEAh2TYcwXtitDuSymsGr7wVbS6SEiDcmTMK6BNPs6GxQIn8zuV4q2xG5Iw8oOuMeC3pbBv/AJnEeCWM3OM4Phx4yZiPjuF4tnkg62sHJb2BLGBks2jGgc0blqlpKJEDRVxAHSgJSoe57XNaQ0VqXXEgjANx1Y0wVsItO5CTQ+bk3OdbhkNJFHVBINMDccdHdqU5Q1jClYT5lF50P2XfFQ2RnXDzKLzofsu+KbIa4eYu+si0H2Whv8ziVnZrpGsxrIrIYswhXpvoTrLjneKy5xjkYs2JvqSTUnE+4agqW7snax1YMggBALmM0rKzDHznpPu+8qyrmQgQVRMEBKW+t6o3OV1PJkJCoWA2BUkzRyXDvLuxWQXSYZcmYVppHdtU2roiYREX1L/bhfnVezkZ1kc+c9S/24X502chrIPnPUv9uF+dNnIayD531L/bhfnTZyGsixk9j7Ty9hYCGgVLTWhdXNJ1jvVlOLWZiTuXlYRBAcfgdiAyZWWiva27ixQXuvdhzcB29yoVN9JNyLDIcKEa3vfrPKd34N8FP7sSO9hEmHO02RqGPtfBQdRvIkoieLGpV3JBxY1JcBxY1IAEMah3ICaAEAICEXC40wv1Ct57llZgZ5pD9a78QK7UiV3ZwycLTFd+IE1Yi7HTMOHEIcX0IFOS8C7FZai8wroWZBlLXGPpdfbFL8L6LGpEazOeaQ/Wu/ECakTN2Nl4cNgcA+trG08G7CniVJaqyMO7FQ5CGaNbEfqA4wFR1Yi7NmVgCG0NBJppJqb+lErGRqyBEzCLhySAekeCb+gWMt0aIDQkA9X/ALVe0ZnVRzzh+sez/wBptGNRB5w/WPZ/7TaMaiGycdznODiDQNIoKYl1dwU4SbzIyVi0rDAIAJogMzj3PAJNAQDZF2Os4la7m2WKKOAUwUDJ1ACAEAIAQAgBACAEAUQBRAcogJv/ANvD2Qt7VdLmEFziNFSTOsZU0AqUBqycoGXnO3dCtjGxFstKZgEAIBUaA1+I7dKw0mLlGLk8jNNfAqtw4Erlcyz+ae5R1WLjJKA4PcS0irW6NRd8Qrae69yMi5YOoq25ELB1FLg49hobjgsXBmQJZ4a0FrsBo6FrarLbjPN3809yarFw83fzT3JqsXDzd/NPcmqxcPNn809yarFw82fzT3JqsXDzZ/NPcmqxcPNn80pqsXO+av5pTVYuHmr+aU1WLoPNX80pqsXQeav5pTVYug80fzSmqxdHfM383xCzqsxcn5m8wWMpeAyt4+iRXcrXvjYisxsLJx+ke74qChxJXLsKCG3NCmklkRGLIBACAEAIDiA6iBxYYOrABZBwogdWQCAEMAhk4hgEAIAQHUMnEAFACAEAIAQHUAIAQAgP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988840"/>
            <a:ext cx="1773560" cy="1781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78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Class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States (instance variables)</a:t>
            </a:r>
          </a:p>
          <a:p>
            <a:r>
              <a:rPr lang="en-AU" dirty="0" smtClean="0"/>
              <a:t>Behaviours (methods)</a:t>
            </a:r>
          </a:p>
          <a:p>
            <a:endParaRPr lang="en-AU" dirty="0" smtClean="0"/>
          </a:p>
          <a:p>
            <a:r>
              <a:rPr lang="en-AU" dirty="0" smtClean="0"/>
              <a:t>Method signature: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public void </a:t>
            </a:r>
            <a:r>
              <a:rPr lang="en-AU" dirty="0" err="1" smtClean="0"/>
              <a:t>setName</a:t>
            </a:r>
            <a:r>
              <a:rPr lang="en-AU" dirty="0" smtClean="0"/>
              <a:t>(String </a:t>
            </a:r>
            <a:r>
              <a:rPr lang="en-AU" dirty="0" err="1" smtClean="0"/>
              <a:t>newName</a:t>
            </a:r>
            <a:r>
              <a:rPr lang="en-AU" dirty="0" smtClean="0"/>
              <a:t>) { }</a:t>
            </a:r>
          </a:p>
          <a:p>
            <a:pPr lvl="1"/>
            <a:r>
              <a:rPr lang="en-AU" dirty="0" smtClean="0"/>
              <a:t>public String </a:t>
            </a:r>
            <a:r>
              <a:rPr lang="en-AU" dirty="0" err="1" smtClean="0"/>
              <a:t>getName</a:t>
            </a:r>
            <a:r>
              <a:rPr lang="en-AU" dirty="0" smtClean="0"/>
              <a:t>() { }</a:t>
            </a:r>
          </a:p>
          <a:p>
            <a:endParaRPr lang="en-AU" dirty="0" smtClean="0"/>
          </a:p>
          <a:p>
            <a:r>
              <a:rPr lang="en-AU" dirty="0" smtClean="0"/>
              <a:t>Method overloading: same name, different parameters</a:t>
            </a:r>
          </a:p>
          <a:p>
            <a:pPr lvl="1"/>
            <a:r>
              <a:rPr lang="en-AU" dirty="0" smtClean="0"/>
              <a:t>public String </a:t>
            </a:r>
            <a:r>
              <a:rPr lang="en-AU" dirty="0" err="1" smtClean="0"/>
              <a:t>formatDate</a:t>
            </a:r>
            <a:r>
              <a:rPr lang="en-AU" dirty="0" smtClean="0"/>
              <a:t>(Date date) { } // default Locale</a:t>
            </a:r>
          </a:p>
          <a:p>
            <a:pPr lvl="1"/>
            <a:r>
              <a:rPr lang="en-AU" dirty="0" smtClean="0"/>
              <a:t>public String </a:t>
            </a:r>
            <a:r>
              <a:rPr lang="en-AU" dirty="0" err="1" smtClean="0"/>
              <a:t>formatDate</a:t>
            </a:r>
            <a:r>
              <a:rPr lang="en-AU" dirty="0" smtClean="0"/>
              <a:t>(Date </a:t>
            </a:r>
            <a:r>
              <a:rPr lang="en-AU" dirty="0" err="1" smtClean="0"/>
              <a:t>date</a:t>
            </a:r>
            <a:r>
              <a:rPr lang="en-AU" dirty="0" smtClean="0"/>
              <a:t>, Locale locale) { }</a:t>
            </a:r>
          </a:p>
          <a:p>
            <a:pPr lvl="1"/>
            <a:endParaRPr lang="en-AU" dirty="0" smtClean="0"/>
          </a:p>
        </p:txBody>
      </p:sp>
      <p:sp>
        <p:nvSpPr>
          <p:cNvPr id="4" name="Rounded Rectangular Callout 3"/>
          <p:cNvSpPr/>
          <p:nvPr/>
        </p:nvSpPr>
        <p:spPr>
          <a:xfrm>
            <a:off x="611560" y="3356992"/>
            <a:ext cx="864096" cy="288032"/>
          </a:xfrm>
          <a:prstGeom prst="wedgeRoundRectCallout">
            <a:avLst>
              <a:gd name="adj1" fmla="val 29905"/>
              <a:gd name="adj2" fmla="val 8692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modifier</a:t>
            </a:r>
            <a:endParaRPr lang="en-AU" sz="16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547664" y="3356992"/>
            <a:ext cx="1124308" cy="288032"/>
          </a:xfrm>
          <a:prstGeom prst="wedgeRoundRectCallout">
            <a:avLst>
              <a:gd name="adj1" fmla="val -13472"/>
              <a:gd name="adj2" fmla="val 9913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return type</a:t>
            </a:r>
            <a:endParaRPr lang="en-AU" sz="1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771800" y="3353208"/>
            <a:ext cx="1368152" cy="288032"/>
          </a:xfrm>
          <a:prstGeom prst="wedgeRoundRectCallout">
            <a:avLst>
              <a:gd name="adj1" fmla="val -29894"/>
              <a:gd name="adj2" fmla="val 9913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method name</a:t>
            </a:r>
            <a:endParaRPr lang="en-AU" sz="1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283968" y="3353208"/>
            <a:ext cx="2232248" cy="288032"/>
          </a:xfrm>
          <a:prstGeom prst="wedgeRoundRectCallout">
            <a:avLst>
              <a:gd name="adj1" fmla="val -54314"/>
              <a:gd name="adj2" fmla="val 9913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parameters: type + name</a:t>
            </a:r>
            <a:endParaRPr lang="en-AU" sz="14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660232" y="3353208"/>
            <a:ext cx="1440160" cy="288032"/>
          </a:xfrm>
          <a:prstGeom prst="wedgeRoundRectCallout">
            <a:avLst>
              <a:gd name="adj1" fmla="val -120249"/>
              <a:gd name="adj2" fmla="val 12660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method body</a:t>
            </a:r>
            <a:endParaRPr lang="en-AU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053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Class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Constructors:</a:t>
            </a:r>
          </a:p>
          <a:p>
            <a:pPr lvl="1"/>
            <a:r>
              <a:rPr lang="en-AU" dirty="0"/>
              <a:t>Initialising variables</a:t>
            </a:r>
          </a:p>
          <a:p>
            <a:pPr lvl="1"/>
            <a:r>
              <a:rPr lang="en-AU" dirty="0"/>
              <a:t>Same name as the Class name</a:t>
            </a:r>
          </a:p>
          <a:p>
            <a:pPr lvl="1"/>
            <a:r>
              <a:rPr lang="en-AU" dirty="0"/>
              <a:t>Can have parameters</a:t>
            </a:r>
          </a:p>
          <a:p>
            <a:pPr lvl="1"/>
            <a:r>
              <a:rPr lang="en-AU" dirty="0"/>
              <a:t>Can have multiple constructors with different parameters</a:t>
            </a:r>
          </a:p>
          <a:p>
            <a:pPr lvl="1"/>
            <a:r>
              <a:rPr lang="en-AU" dirty="0"/>
              <a:t>public Person() { }    // default or no-</a:t>
            </a:r>
            <a:r>
              <a:rPr lang="en-AU" dirty="0" err="1"/>
              <a:t>args</a:t>
            </a:r>
            <a:r>
              <a:rPr lang="en-AU" dirty="0"/>
              <a:t> constructor</a:t>
            </a:r>
          </a:p>
          <a:p>
            <a:pPr lvl="1"/>
            <a:r>
              <a:rPr lang="en-AU" dirty="0"/>
              <a:t>public Person(String name, </a:t>
            </a:r>
            <a:r>
              <a:rPr lang="en-AU" dirty="0" err="1"/>
              <a:t>int</a:t>
            </a:r>
            <a:r>
              <a:rPr lang="en-AU" dirty="0"/>
              <a:t> </a:t>
            </a:r>
            <a:r>
              <a:rPr lang="en-AU" dirty="0" err="1" smtClean="0"/>
              <a:t>yearOfBirth</a:t>
            </a:r>
            <a:r>
              <a:rPr lang="en-AU" dirty="0" smtClean="0"/>
              <a:t>) </a:t>
            </a:r>
            <a:r>
              <a:rPr lang="en-AU" dirty="0"/>
              <a:t>{ }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32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Constructor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Creating object: invoking constructor with </a:t>
            </a:r>
            <a:r>
              <a:rPr lang="en-AU" b="1" dirty="0" smtClean="0"/>
              <a:t>new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04864"/>
            <a:ext cx="4320480" cy="181588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static void main(String[]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Person p = new Person(“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Mr.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Bean”, 1980);</a:t>
            </a:r>
          </a:p>
          <a:p>
            <a:endParaRPr lang="en-AU" sz="1400" dirty="0">
              <a:latin typeface="Consolas" pitchFamily="49" charset="0"/>
              <a:cs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(“Name is: ” +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p.getName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A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2202859"/>
            <a:ext cx="4176464" cy="375487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public class Person {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yearOfBirth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AU" sz="1400" dirty="0">
              <a:latin typeface="Consolas" pitchFamily="49" charset="0"/>
              <a:cs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public Person(String jack,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yrOfBirth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name = jack;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yearOfBirth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AU" sz="1400" dirty="0" err="1">
                <a:latin typeface="Consolas" pitchFamily="49" charset="0"/>
                <a:cs typeface="Consolas" pitchFamily="49" charset="0"/>
              </a:rPr>
              <a:t>yrOfBirth</a:t>
            </a:r>
            <a:r>
              <a:rPr lang="en-AU" sz="1400" dirty="0">
                <a:latin typeface="Consolas" pitchFamily="49" charset="0"/>
                <a:cs typeface="Consolas" pitchFamily="49" charset="0"/>
              </a:rPr>
              <a:t>;</a:t>
            </a:r>
            <a:endParaRPr lang="en-A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setName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(String name) {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this.name = name;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getName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return name;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851920" y="2564904"/>
            <a:ext cx="3456384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588224" y="2636912"/>
            <a:ext cx="504056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64288" y="2411015"/>
            <a:ext cx="1872208" cy="30777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name = “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Mr.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Bean”</a:t>
            </a:r>
            <a:endParaRPr lang="en-A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581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Encapsulation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Modifier: private, protected, public, default (package level)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Example 03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204864"/>
            <a:ext cx="4248472" cy="224676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public static void main(String[]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Person p = new Person();</a:t>
            </a:r>
          </a:p>
          <a:p>
            <a:endParaRPr lang="en-AU" sz="1400" dirty="0">
              <a:latin typeface="Consolas" pitchFamily="49" charset="0"/>
              <a:cs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//access private member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p.name = “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Mr.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Bean”;  //WRONG</a:t>
            </a:r>
          </a:p>
          <a:p>
            <a:endParaRPr lang="en-AU" sz="1400" dirty="0">
              <a:latin typeface="Consolas" pitchFamily="49" charset="0"/>
              <a:cs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//access public interface: OK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p.setName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(“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Mr.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Bean”); 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A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2202859"/>
            <a:ext cx="4032448" cy="246221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public class Person {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yearOfBirth</a:t>
            </a:r>
            <a:r>
              <a:rPr lang="en-AU" sz="1400" smtClean="0">
                <a:latin typeface="Consolas" pitchFamily="49" charset="0"/>
                <a:cs typeface="Consolas" pitchFamily="49" charset="0"/>
              </a:rPr>
              <a:t>;</a:t>
            </a:r>
            <a:endParaRPr lang="en-A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setName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(String name) {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this.name = name;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getName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return name;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63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The basics</a:t>
            </a:r>
          </a:p>
          <a:p>
            <a:r>
              <a:rPr lang="en-AU" dirty="0" smtClean="0"/>
              <a:t>Constructs</a:t>
            </a:r>
          </a:p>
          <a:p>
            <a:r>
              <a:rPr lang="en-AU" dirty="0" smtClean="0"/>
              <a:t>Object and Class</a:t>
            </a:r>
          </a:p>
          <a:p>
            <a:r>
              <a:rPr lang="en-AU" dirty="0" smtClean="0"/>
              <a:t>Arrays</a:t>
            </a:r>
          </a:p>
          <a:p>
            <a:r>
              <a:rPr lang="en-AU" dirty="0" err="1" smtClean="0"/>
              <a:t>JUnit</a:t>
            </a:r>
            <a:endParaRPr lang="en-AU" dirty="0" smtClean="0"/>
          </a:p>
          <a:p>
            <a:r>
              <a:rPr lang="en-AU" dirty="0" smtClean="0"/>
              <a:t>Inheritance and Polymorphism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Acknowledgement: </a:t>
            </a:r>
            <a:r>
              <a:rPr lang="en-AU" smtClean="0"/>
              <a:t>some materials </a:t>
            </a:r>
            <a:r>
              <a:rPr lang="en-AU" dirty="0" smtClean="0"/>
              <a:t>are from </a:t>
            </a:r>
            <a:br>
              <a:rPr lang="en-AU" dirty="0" smtClean="0"/>
            </a:br>
            <a:r>
              <a:rPr lang="en-AU" dirty="0" smtClean="0"/>
              <a:t>Swinburne University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285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5700537" y="1592905"/>
            <a:ext cx="2592288" cy="1836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Encapsulation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20</a:t>
            </a:fld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592905"/>
            <a:ext cx="4248472" cy="353943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public static void main(String[]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Car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car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= new Car();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car.setGear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(1);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AU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AU" sz="1400" dirty="0">
                <a:latin typeface="Consolas" pitchFamily="49" charset="0"/>
                <a:cs typeface="Consolas" pitchFamily="49" charset="0"/>
              </a:rPr>
              <a:t> speed = </a:t>
            </a:r>
            <a:r>
              <a:rPr lang="en-AU" sz="1400" dirty="0" err="1">
                <a:latin typeface="Consolas" pitchFamily="49" charset="0"/>
                <a:cs typeface="Consolas" pitchFamily="49" charset="0"/>
              </a:rPr>
              <a:t>car.currentSpeed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while (speed &lt; 10) {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car.accelerate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speed =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car.currentSpeed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A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car.setGear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(2);</a:t>
            </a:r>
            <a:endParaRPr lang="en-AU" sz="1400" dirty="0">
              <a:latin typeface="Consolas" pitchFamily="49" charset="0"/>
              <a:cs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while </a:t>
            </a:r>
            <a:r>
              <a:rPr lang="en-AU" sz="1400" dirty="0">
                <a:latin typeface="Consolas" pitchFamily="49" charset="0"/>
                <a:cs typeface="Consolas" pitchFamily="49" charset="0"/>
              </a:rPr>
              <a:t>(speed &lt;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20</a:t>
            </a:r>
            <a:r>
              <a:rPr lang="en-AU" sz="1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AU" sz="1400" dirty="0" err="1">
                <a:latin typeface="Consolas" pitchFamily="49" charset="0"/>
                <a:cs typeface="Consolas" pitchFamily="49" charset="0"/>
              </a:rPr>
              <a:t>car.accelerate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 speed </a:t>
            </a:r>
            <a:r>
              <a:rPr lang="en-AU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AU" sz="1400" dirty="0" err="1">
                <a:latin typeface="Consolas" pitchFamily="49" charset="0"/>
                <a:cs typeface="Consolas" pitchFamily="49" charset="0"/>
              </a:rPr>
              <a:t>car.currentSpeed</a:t>
            </a:r>
            <a:r>
              <a:rPr lang="en-AU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  }</a:t>
            </a:r>
            <a:endParaRPr lang="en-A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A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4553" y="159290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Car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5341167" y="1962237"/>
            <a:ext cx="2736304" cy="30777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currentSpeed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A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1167" y="2435516"/>
            <a:ext cx="2736304" cy="30777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setGear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A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1837" y="2955831"/>
            <a:ext cx="2735633" cy="30777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public void accelerate()</a:t>
            </a:r>
            <a:endParaRPr lang="en-AU" sz="1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thumbs.gograph.com/gg574067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351" y="5677297"/>
            <a:ext cx="1180702" cy="118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loud Callout 12"/>
          <p:cNvSpPr/>
          <p:nvPr/>
        </p:nvSpPr>
        <p:spPr>
          <a:xfrm>
            <a:off x="6156176" y="3573016"/>
            <a:ext cx="2831903" cy="2016224"/>
          </a:xfrm>
          <a:prstGeom prst="cloudCallout">
            <a:avLst>
              <a:gd name="adj1" fmla="val -40239"/>
              <a:gd name="adj2" fmla="val 58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1. What is the internal structure of Car?</a:t>
            </a:r>
          </a:p>
          <a:p>
            <a:pPr algn="ctr"/>
            <a:r>
              <a:rPr lang="en-AU" sz="1200" dirty="0" smtClean="0"/>
              <a:t>2. How does it work?</a:t>
            </a:r>
          </a:p>
          <a:p>
            <a:pPr algn="ctr"/>
            <a:endParaRPr lang="en-AU" sz="1200" dirty="0" smtClean="0"/>
          </a:p>
          <a:p>
            <a:pPr algn="ctr"/>
            <a:r>
              <a:rPr lang="en-AU" sz="1200" dirty="0" smtClean="0"/>
              <a:t>Do we care?</a:t>
            </a:r>
          </a:p>
          <a:p>
            <a:pPr algn="ctr"/>
            <a:r>
              <a:rPr lang="en-AU" sz="1200" dirty="0" smtClean="0"/>
              <a:t>Does it matter?</a:t>
            </a:r>
          </a:p>
          <a:p>
            <a:pPr algn="ctr"/>
            <a:r>
              <a:rPr lang="en-AU" sz="1200" dirty="0" smtClean="0">
                <a:sym typeface="Wingdings" pitchFamily="2" charset="2"/>
              </a:rPr>
              <a:t> Encapsulation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12167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 – variable is pointer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Person p;</a:t>
            </a:r>
          </a:p>
          <a:p>
            <a:endParaRPr lang="en-AU" dirty="0" smtClean="0"/>
          </a:p>
          <a:p>
            <a:r>
              <a:rPr lang="en-AU" dirty="0" err="1" smtClean="0"/>
              <a:t>p.setName</a:t>
            </a:r>
            <a:r>
              <a:rPr lang="en-AU" dirty="0" smtClean="0"/>
              <a:t>(“Jean”);  //  </a:t>
            </a:r>
            <a:r>
              <a:rPr lang="en-AU" dirty="0" err="1" smtClean="0"/>
              <a:t>NullPointerException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p = new Person(“Jean”);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870058" y="1716832"/>
            <a:ext cx="629933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3535616" y="171683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932996" y="172786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null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5220072" y="3427112"/>
            <a:ext cx="64807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4885629" y="342711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</a:t>
            </a:r>
            <a:endParaRPr lang="en-AU" dirty="0"/>
          </a:p>
        </p:txBody>
      </p:sp>
      <p:cxnSp>
        <p:nvCxnSpPr>
          <p:cNvPr id="11" name="Straight Arrow Connector 10"/>
          <p:cNvCxnSpPr>
            <a:stCxn id="17" idx="3"/>
          </p:cNvCxnSpPr>
          <p:nvPr/>
        </p:nvCxnSpPr>
        <p:spPr>
          <a:xfrm flipV="1">
            <a:off x="5724128" y="3571128"/>
            <a:ext cx="936104" cy="55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Off-page Connector 12"/>
          <p:cNvSpPr/>
          <p:nvPr/>
        </p:nvSpPr>
        <p:spPr>
          <a:xfrm rot="10800000">
            <a:off x="6727345" y="3312639"/>
            <a:ext cx="648073" cy="505944"/>
          </a:xfrm>
          <a:prstGeom prst="flowChartOffpage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6727344" y="3356918"/>
            <a:ext cx="96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n</a:t>
            </a:r>
            <a:r>
              <a:rPr lang="en-AU" sz="1200" dirty="0" smtClean="0"/>
              <a:t>ame = “Jean”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5220072" y="343814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6f3e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438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 assignment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6850063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420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Garbage collection</a:t>
            </a:r>
            <a:endParaRPr lang="en-A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6668431" cy="4772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8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Array of Primitives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Declaring:</a:t>
            </a:r>
          </a:p>
          <a:p>
            <a:pPr lvl="1"/>
            <a:r>
              <a:rPr lang="en-AU" dirty="0" err="1" smtClean="0"/>
              <a:t>int</a:t>
            </a:r>
            <a:r>
              <a:rPr lang="en-AU" dirty="0" smtClean="0"/>
              <a:t>[] array</a:t>
            </a:r>
            <a:r>
              <a:rPr lang="en-AU" dirty="0" smtClean="0"/>
              <a:t>;</a:t>
            </a:r>
          </a:p>
          <a:p>
            <a:pPr lvl="1"/>
            <a:r>
              <a:rPr lang="en-AU" dirty="0" smtClean="0"/>
              <a:t>String[ ] array = new String[4];</a:t>
            </a:r>
            <a:endParaRPr lang="en-AU" dirty="0" smtClean="0"/>
          </a:p>
          <a:p>
            <a:r>
              <a:rPr lang="en-AU" dirty="0" smtClean="0"/>
              <a:t>Creating:</a:t>
            </a:r>
          </a:p>
          <a:p>
            <a:pPr lvl="1"/>
            <a:r>
              <a:rPr lang="en-AU" dirty="0"/>
              <a:t>a</a:t>
            </a:r>
            <a:r>
              <a:rPr lang="en-AU" dirty="0" smtClean="0"/>
              <a:t>rray = new </a:t>
            </a:r>
            <a:r>
              <a:rPr lang="en-AU" dirty="0" err="1" smtClean="0"/>
              <a:t>int</a:t>
            </a:r>
            <a:r>
              <a:rPr lang="en-AU" dirty="0" smtClean="0"/>
              <a:t>[7];  // fixed length</a:t>
            </a:r>
          </a:p>
          <a:p>
            <a:pPr lvl="1"/>
            <a:r>
              <a:rPr lang="en-AU" dirty="0" smtClean="0"/>
              <a:t>OR: </a:t>
            </a:r>
            <a:r>
              <a:rPr lang="en-AU" dirty="0" err="1" smtClean="0"/>
              <a:t>int</a:t>
            </a:r>
            <a:r>
              <a:rPr lang="en-AU" dirty="0" smtClean="0"/>
              <a:t>[] array = new </a:t>
            </a:r>
            <a:r>
              <a:rPr lang="en-AU" dirty="0" err="1" smtClean="0"/>
              <a:t>int</a:t>
            </a:r>
            <a:r>
              <a:rPr lang="en-AU" dirty="0" smtClean="0"/>
              <a:t>[7];</a:t>
            </a:r>
          </a:p>
          <a:p>
            <a:pPr lvl="1"/>
            <a:r>
              <a:rPr lang="en-AU" dirty="0" smtClean="0"/>
              <a:t>OR: </a:t>
            </a:r>
            <a:r>
              <a:rPr lang="en-AU" dirty="0" err="1" smtClean="0"/>
              <a:t>int</a:t>
            </a:r>
            <a:r>
              <a:rPr lang="en-AU" dirty="0" smtClean="0"/>
              <a:t> array[] = new </a:t>
            </a:r>
            <a:r>
              <a:rPr lang="en-AU" dirty="0" err="1" smtClean="0"/>
              <a:t>int</a:t>
            </a:r>
            <a:r>
              <a:rPr lang="en-AU" dirty="0" smtClean="0"/>
              <a:t>[7];  //C++ like syntax, not preferable.</a:t>
            </a:r>
          </a:p>
          <a:p>
            <a:pPr lvl="1"/>
            <a:r>
              <a:rPr lang="en-AU" dirty="0" smtClean="0"/>
              <a:t>Each element will have default value</a:t>
            </a:r>
          </a:p>
          <a:p>
            <a:r>
              <a:rPr lang="en-AU" dirty="0" smtClean="0"/>
              <a:t>Accessing element:</a:t>
            </a:r>
          </a:p>
          <a:p>
            <a:pPr lvl="1"/>
            <a:r>
              <a:rPr lang="en-AU" dirty="0" smtClean="0"/>
              <a:t>array[4] = 10;  // 0-based</a:t>
            </a:r>
          </a:p>
          <a:p>
            <a:pPr lvl="1"/>
            <a:endParaRPr lang="en-AU" dirty="0"/>
          </a:p>
          <a:p>
            <a:r>
              <a:rPr lang="en-AU" dirty="0" smtClean="0"/>
              <a:t>Creating and assign values:</a:t>
            </a:r>
          </a:p>
          <a:p>
            <a:pPr lvl="1"/>
            <a:r>
              <a:rPr lang="en-AU" dirty="0" err="1" smtClean="0"/>
              <a:t>int</a:t>
            </a:r>
            <a:r>
              <a:rPr lang="en-AU" dirty="0" smtClean="0"/>
              <a:t>[] </a:t>
            </a:r>
            <a:r>
              <a:rPr lang="en-AU" dirty="0" err="1" smtClean="0"/>
              <a:t>firstFiveEvens</a:t>
            </a:r>
            <a:r>
              <a:rPr lang="en-AU" dirty="0" smtClean="0"/>
              <a:t> = {0, 2, 4, 6, 8}</a:t>
            </a:r>
          </a:p>
          <a:p>
            <a:pPr lvl="1"/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5076056" y="2951766"/>
            <a:ext cx="36004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5508104" y="2951766"/>
            <a:ext cx="36004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5940152" y="2951431"/>
            <a:ext cx="36004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6372200" y="2951431"/>
            <a:ext cx="36004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6804248" y="2951766"/>
            <a:ext cx="36004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7236296" y="2952101"/>
            <a:ext cx="360040" cy="2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7668344" y="2951431"/>
            <a:ext cx="360040" cy="2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5076056" y="257252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5508104" y="257252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5940152" y="257252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6372200" y="257252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6804248" y="257252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7236296" y="257252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7668344" y="257252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89694" y="2962799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0</a:t>
            </a:r>
            <a:endParaRPr lang="en-AU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487353" y="2962799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0</a:t>
            </a:r>
            <a:endParaRPr lang="en-AU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940152" y="2962799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0</a:t>
            </a:r>
            <a:endParaRPr lang="en-A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372200" y="2962799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0</a:t>
            </a:r>
            <a:endParaRPr lang="en-AU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804248" y="2942078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0</a:t>
            </a:r>
            <a:endParaRPr lang="en-AU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236296" y="2942078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0</a:t>
            </a:r>
            <a:endParaRPr lang="en-A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668344" y="2962799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0</a:t>
            </a:r>
            <a:endParaRPr lang="en-AU" sz="1200" dirty="0"/>
          </a:p>
        </p:txBody>
      </p:sp>
      <p:sp>
        <p:nvSpPr>
          <p:cNvPr id="41" name="Rectangle 40"/>
          <p:cNvSpPr/>
          <p:nvPr/>
        </p:nvSpPr>
        <p:spPr>
          <a:xfrm>
            <a:off x="5069160" y="4797152"/>
            <a:ext cx="36004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/>
          <p:cNvSpPr/>
          <p:nvPr/>
        </p:nvSpPr>
        <p:spPr>
          <a:xfrm>
            <a:off x="5501208" y="4797152"/>
            <a:ext cx="36004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5933256" y="4796817"/>
            <a:ext cx="36004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/>
          <p:cNvSpPr/>
          <p:nvPr/>
        </p:nvSpPr>
        <p:spPr>
          <a:xfrm>
            <a:off x="6365304" y="4796817"/>
            <a:ext cx="36004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/>
          <p:cNvSpPr/>
          <p:nvPr/>
        </p:nvSpPr>
        <p:spPr>
          <a:xfrm>
            <a:off x="6797352" y="4797152"/>
            <a:ext cx="36004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/>
          <p:cNvSpPr/>
          <p:nvPr/>
        </p:nvSpPr>
        <p:spPr>
          <a:xfrm>
            <a:off x="7229400" y="4797487"/>
            <a:ext cx="360040" cy="2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/>
          <p:cNvSpPr/>
          <p:nvPr/>
        </p:nvSpPr>
        <p:spPr>
          <a:xfrm>
            <a:off x="7661448" y="4796817"/>
            <a:ext cx="360040" cy="2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TextBox 47"/>
          <p:cNvSpPr txBox="1"/>
          <p:nvPr/>
        </p:nvSpPr>
        <p:spPr>
          <a:xfrm>
            <a:off x="5069160" y="44179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5501208" y="44179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50" name="TextBox 49"/>
          <p:cNvSpPr txBox="1"/>
          <p:nvPr/>
        </p:nvSpPr>
        <p:spPr>
          <a:xfrm>
            <a:off x="5933256" y="44179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51" name="TextBox 50"/>
          <p:cNvSpPr txBox="1"/>
          <p:nvPr/>
        </p:nvSpPr>
        <p:spPr>
          <a:xfrm>
            <a:off x="6365304" y="44179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52" name="TextBox 51"/>
          <p:cNvSpPr txBox="1"/>
          <p:nvPr/>
        </p:nvSpPr>
        <p:spPr>
          <a:xfrm>
            <a:off x="6797352" y="44179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53" name="TextBox 52"/>
          <p:cNvSpPr txBox="1"/>
          <p:nvPr/>
        </p:nvSpPr>
        <p:spPr>
          <a:xfrm>
            <a:off x="7229400" y="44179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54" name="TextBox 53"/>
          <p:cNvSpPr txBox="1"/>
          <p:nvPr/>
        </p:nvSpPr>
        <p:spPr>
          <a:xfrm>
            <a:off x="7661448" y="44179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82798" y="480818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0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480457" y="480818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0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933256" y="480818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0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365304" y="480818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0</a:t>
            </a:r>
            <a:endParaRPr lang="en-AU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797352" y="4787464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10</a:t>
            </a:r>
            <a:endParaRPr lang="en-AU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7229400" y="4787464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0</a:t>
            </a:r>
            <a:endParaRPr lang="en-AU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7661448" y="480818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0</a:t>
            </a:r>
            <a:endParaRPr lang="en-AU" sz="1200" dirty="0"/>
          </a:p>
        </p:txBody>
      </p:sp>
      <p:sp>
        <p:nvSpPr>
          <p:cNvPr id="62" name="Rectangle 61"/>
          <p:cNvSpPr/>
          <p:nvPr/>
        </p:nvSpPr>
        <p:spPr>
          <a:xfrm>
            <a:off x="3816027" y="2004864"/>
            <a:ext cx="69300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TextBox 62"/>
          <p:cNvSpPr txBox="1"/>
          <p:nvPr/>
        </p:nvSpPr>
        <p:spPr>
          <a:xfrm>
            <a:off x="3203848" y="2004864"/>
            <a:ext cx="565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array</a:t>
            </a:r>
            <a:endParaRPr lang="en-AU" dirty="0"/>
          </a:p>
        </p:txBody>
      </p:sp>
      <p:sp>
        <p:nvSpPr>
          <p:cNvPr id="65" name="TextBox 64"/>
          <p:cNvSpPr txBox="1"/>
          <p:nvPr/>
        </p:nvSpPr>
        <p:spPr>
          <a:xfrm>
            <a:off x="3910503" y="2015897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null</a:t>
            </a:r>
            <a:endParaRPr lang="en-AU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283968" y="2281863"/>
            <a:ext cx="774060" cy="57107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947202" y="2015897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6e3f</a:t>
            </a:r>
            <a:endParaRPr lang="en-AU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409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5" grpId="0"/>
      <p:bldP spid="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Array assignment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sz="1800" dirty="0" err="1" smtClean="0"/>
              <a:t>int</a:t>
            </a:r>
            <a:r>
              <a:rPr lang="en-AU" sz="1800" dirty="0" smtClean="0"/>
              <a:t>[] array2 = array;</a:t>
            </a:r>
          </a:p>
          <a:p>
            <a:endParaRPr lang="en-AU" sz="1800" dirty="0"/>
          </a:p>
          <a:p>
            <a:r>
              <a:rPr lang="en-AU" sz="1800" dirty="0" smtClean="0"/>
              <a:t>array2[4] = 70;   // same as array[4] = 70</a:t>
            </a:r>
          </a:p>
          <a:p>
            <a:endParaRPr lang="en-AU" sz="1800" dirty="0"/>
          </a:p>
          <a:p>
            <a:r>
              <a:rPr lang="en-AU" sz="1800" dirty="0" smtClean="0"/>
              <a:t>Copying array by creating a new array and assign each element</a:t>
            </a:r>
          </a:p>
          <a:p>
            <a:endParaRPr lang="en-AU" sz="1800" dirty="0"/>
          </a:p>
        </p:txBody>
      </p:sp>
      <p:sp>
        <p:nvSpPr>
          <p:cNvPr id="4" name="Rectangle 3"/>
          <p:cNvSpPr/>
          <p:nvPr/>
        </p:nvSpPr>
        <p:spPr>
          <a:xfrm>
            <a:off x="4876574" y="2546057"/>
            <a:ext cx="36004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5308622" y="2546057"/>
            <a:ext cx="36004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5740670" y="2545722"/>
            <a:ext cx="36004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6172718" y="2545722"/>
            <a:ext cx="36004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6604766" y="2546057"/>
            <a:ext cx="36004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7036814" y="2546392"/>
            <a:ext cx="360040" cy="2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7468862" y="2545722"/>
            <a:ext cx="360040" cy="2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4876574" y="216681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5308622" y="216681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5740670" y="216681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6172718" y="216681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6604766" y="216681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7036814" y="216681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7468862" y="216681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90212" y="255709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10</a:t>
            </a:r>
            <a:endParaRPr lang="en-AU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287871" y="255709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11</a:t>
            </a:r>
            <a:endParaRPr lang="en-AU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740670" y="255709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12</a:t>
            </a:r>
            <a:endParaRPr lang="en-AU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72718" y="255709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13</a:t>
            </a:r>
            <a:endParaRPr lang="en-AU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604766" y="257593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14</a:t>
            </a:r>
            <a:endParaRPr lang="en-AU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036814" y="2536369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15</a:t>
            </a:r>
            <a:endParaRPr lang="en-AU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468862" y="255709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16</a:t>
            </a:r>
            <a:endParaRPr lang="en-AU" sz="1200" dirty="0"/>
          </a:p>
        </p:txBody>
      </p:sp>
      <p:sp>
        <p:nvSpPr>
          <p:cNvPr id="25" name="Rectangle 24"/>
          <p:cNvSpPr/>
          <p:nvPr/>
        </p:nvSpPr>
        <p:spPr>
          <a:xfrm>
            <a:off x="3910503" y="1727866"/>
            <a:ext cx="69300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3298324" y="1727866"/>
            <a:ext cx="565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array</a:t>
            </a:r>
            <a:endParaRPr lang="en-AU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303420" y="2004864"/>
            <a:ext cx="556612" cy="34401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04979" y="172786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6e3f</a:t>
            </a:r>
            <a:endParaRPr lang="en-AU" dirty="0"/>
          </a:p>
        </p:txBody>
      </p:sp>
      <p:sp>
        <p:nvSpPr>
          <p:cNvPr id="32" name="Rectangle 31"/>
          <p:cNvSpPr/>
          <p:nvPr/>
        </p:nvSpPr>
        <p:spPr>
          <a:xfrm>
            <a:off x="3816027" y="2924944"/>
            <a:ext cx="69300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/>
          <p:cNvSpPr txBox="1"/>
          <p:nvPr/>
        </p:nvSpPr>
        <p:spPr>
          <a:xfrm>
            <a:off x="3059832" y="2924944"/>
            <a:ext cx="70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array2</a:t>
            </a:r>
            <a:endParaRPr lang="en-AU" dirty="0"/>
          </a:p>
        </p:txBody>
      </p:sp>
      <p:sp>
        <p:nvSpPr>
          <p:cNvPr id="34" name="TextBox 33"/>
          <p:cNvSpPr txBox="1"/>
          <p:nvPr/>
        </p:nvSpPr>
        <p:spPr>
          <a:xfrm>
            <a:off x="3910503" y="292494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6e3f</a:t>
            </a:r>
            <a:endParaRPr lang="en-AU" dirty="0"/>
          </a:p>
        </p:txBody>
      </p:sp>
      <p:cxnSp>
        <p:nvCxnSpPr>
          <p:cNvPr id="35" name="Straight Arrow Connector 34"/>
          <p:cNvCxnSpPr>
            <a:stCxn id="32" idx="3"/>
          </p:cNvCxnSpPr>
          <p:nvPr/>
        </p:nvCxnSpPr>
        <p:spPr>
          <a:xfrm flipV="1">
            <a:off x="4509035" y="2756995"/>
            <a:ext cx="324765" cy="31196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5517" y="4582849"/>
            <a:ext cx="4041490" cy="9541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[] array2 = new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array.length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i = 0; i &lt;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array.length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; i++) {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array2[i] = array[i];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68332" y="5125789"/>
            <a:ext cx="36004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/>
          <p:cNvSpPr/>
          <p:nvPr/>
        </p:nvSpPr>
        <p:spPr>
          <a:xfrm>
            <a:off x="6500380" y="5125789"/>
            <a:ext cx="36004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/>
          <p:cNvSpPr/>
          <p:nvPr/>
        </p:nvSpPr>
        <p:spPr>
          <a:xfrm>
            <a:off x="6932428" y="5125454"/>
            <a:ext cx="36004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/>
          <p:cNvSpPr/>
          <p:nvPr/>
        </p:nvSpPr>
        <p:spPr>
          <a:xfrm>
            <a:off x="7364476" y="5125454"/>
            <a:ext cx="36004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7796524" y="5125789"/>
            <a:ext cx="36004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/>
          <p:cNvSpPr/>
          <p:nvPr/>
        </p:nvSpPr>
        <p:spPr>
          <a:xfrm>
            <a:off x="8228572" y="5126124"/>
            <a:ext cx="360040" cy="2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/>
          <p:cNvSpPr/>
          <p:nvPr/>
        </p:nvSpPr>
        <p:spPr>
          <a:xfrm>
            <a:off x="8660620" y="5125454"/>
            <a:ext cx="360040" cy="2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/>
          <p:cNvSpPr txBox="1"/>
          <p:nvPr/>
        </p:nvSpPr>
        <p:spPr>
          <a:xfrm>
            <a:off x="6068332" y="474654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>
            <a:off x="6500380" y="474654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48" name="TextBox 47"/>
          <p:cNvSpPr txBox="1"/>
          <p:nvPr/>
        </p:nvSpPr>
        <p:spPr>
          <a:xfrm>
            <a:off x="6932428" y="474654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7364476" y="474654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50" name="TextBox 49"/>
          <p:cNvSpPr txBox="1"/>
          <p:nvPr/>
        </p:nvSpPr>
        <p:spPr>
          <a:xfrm>
            <a:off x="7796524" y="474654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51" name="TextBox 50"/>
          <p:cNvSpPr txBox="1"/>
          <p:nvPr/>
        </p:nvSpPr>
        <p:spPr>
          <a:xfrm>
            <a:off x="8228572" y="474654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52" name="TextBox 51"/>
          <p:cNvSpPr txBox="1"/>
          <p:nvPr/>
        </p:nvSpPr>
        <p:spPr>
          <a:xfrm>
            <a:off x="8660620" y="474654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81970" y="513682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10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479629" y="513682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11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932428" y="513682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12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7364476" y="513682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13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7796524" y="5116101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14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8228572" y="5116101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15</a:t>
            </a:r>
            <a:endParaRPr lang="en-AU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8660620" y="513682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16</a:t>
            </a:r>
            <a:endParaRPr lang="en-AU" sz="1200" dirty="0"/>
          </a:p>
        </p:txBody>
      </p:sp>
      <p:sp>
        <p:nvSpPr>
          <p:cNvPr id="60" name="Rectangle 59"/>
          <p:cNvSpPr/>
          <p:nvPr/>
        </p:nvSpPr>
        <p:spPr>
          <a:xfrm>
            <a:off x="5122903" y="4587423"/>
            <a:ext cx="69300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/>
          <p:cNvSpPr txBox="1"/>
          <p:nvPr/>
        </p:nvSpPr>
        <p:spPr>
          <a:xfrm>
            <a:off x="4510724" y="4587423"/>
            <a:ext cx="565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array</a:t>
            </a:r>
            <a:endParaRPr lang="en-AU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5515820" y="4864421"/>
            <a:ext cx="556612" cy="34401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217379" y="458742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6e3f</a:t>
            </a:r>
            <a:endParaRPr lang="en-AU" dirty="0"/>
          </a:p>
        </p:txBody>
      </p:sp>
      <p:sp>
        <p:nvSpPr>
          <p:cNvPr id="64" name="Rectangle 63"/>
          <p:cNvSpPr/>
          <p:nvPr/>
        </p:nvSpPr>
        <p:spPr>
          <a:xfrm>
            <a:off x="5028427" y="5784501"/>
            <a:ext cx="69300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/>
          <p:cNvSpPr txBox="1"/>
          <p:nvPr/>
        </p:nvSpPr>
        <p:spPr>
          <a:xfrm>
            <a:off x="4272232" y="5784501"/>
            <a:ext cx="70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array2</a:t>
            </a:r>
            <a:endParaRPr lang="en-AU" dirty="0"/>
          </a:p>
        </p:txBody>
      </p:sp>
      <p:sp>
        <p:nvSpPr>
          <p:cNvPr id="66" name="TextBox 65"/>
          <p:cNvSpPr txBox="1"/>
          <p:nvPr/>
        </p:nvSpPr>
        <p:spPr>
          <a:xfrm>
            <a:off x="5122902" y="5784500"/>
            <a:ext cx="545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7d2s</a:t>
            </a:r>
            <a:endParaRPr lang="en-AU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515820" y="6113507"/>
            <a:ext cx="404870" cy="12380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046200" y="6308081"/>
            <a:ext cx="36004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Rectangle 68"/>
          <p:cNvSpPr/>
          <p:nvPr/>
        </p:nvSpPr>
        <p:spPr>
          <a:xfrm>
            <a:off x="6478248" y="6308081"/>
            <a:ext cx="36004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Rectangle 69"/>
          <p:cNvSpPr/>
          <p:nvPr/>
        </p:nvSpPr>
        <p:spPr>
          <a:xfrm>
            <a:off x="6910296" y="6307746"/>
            <a:ext cx="36004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Rectangle 70"/>
          <p:cNvSpPr/>
          <p:nvPr/>
        </p:nvSpPr>
        <p:spPr>
          <a:xfrm>
            <a:off x="7342344" y="6307746"/>
            <a:ext cx="36004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Rectangle 71"/>
          <p:cNvSpPr/>
          <p:nvPr/>
        </p:nvSpPr>
        <p:spPr>
          <a:xfrm>
            <a:off x="7774392" y="6308081"/>
            <a:ext cx="36004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Rectangle 72"/>
          <p:cNvSpPr/>
          <p:nvPr/>
        </p:nvSpPr>
        <p:spPr>
          <a:xfrm>
            <a:off x="8206440" y="6308416"/>
            <a:ext cx="360040" cy="2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Rectangle 73"/>
          <p:cNvSpPr/>
          <p:nvPr/>
        </p:nvSpPr>
        <p:spPr>
          <a:xfrm>
            <a:off x="8638488" y="6307746"/>
            <a:ext cx="360040" cy="2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TextBox 74"/>
          <p:cNvSpPr txBox="1"/>
          <p:nvPr/>
        </p:nvSpPr>
        <p:spPr>
          <a:xfrm>
            <a:off x="6046200" y="592884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76" name="TextBox 75"/>
          <p:cNvSpPr txBox="1"/>
          <p:nvPr/>
        </p:nvSpPr>
        <p:spPr>
          <a:xfrm>
            <a:off x="6478248" y="592884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77" name="TextBox 76"/>
          <p:cNvSpPr txBox="1"/>
          <p:nvPr/>
        </p:nvSpPr>
        <p:spPr>
          <a:xfrm>
            <a:off x="6910296" y="592884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7342344" y="592884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79" name="TextBox 78"/>
          <p:cNvSpPr txBox="1"/>
          <p:nvPr/>
        </p:nvSpPr>
        <p:spPr>
          <a:xfrm>
            <a:off x="7774392" y="592884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80" name="TextBox 79"/>
          <p:cNvSpPr txBox="1"/>
          <p:nvPr/>
        </p:nvSpPr>
        <p:spPr>
          <a:xfrm>
            <a:off x="8206440" y="592884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81" name="TextBox 80"/>
          <p:cNvSpPr txBox="1"/>
          <p:nvPr/>
        </p:nvSpPr>
        <p:spPr>
          <a:xfrm>
            <a:off x="8638488" y="592884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59838" y="6319114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10</a:t>
            </a:r>
            <a:endParaRPr lang="en-AU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6457497" y="6319114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11</a:t>
            </a:r>
            <a:endParaRPr lang="en-AU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6910296" y="6319114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12</a:t>
            </a:r>
            <a:endParaRPr lang="en-AU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7342344" y="6319114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13</a:t>
            </a:r>
            <a:endParaRPr lang="en-AU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7774392" y="6298393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14</a:t>
            </a:r>
            <a:endParaRPr lang="en-AU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8206440" y="6298393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15</a:t>
            </a:r>
            <a:endParaRPr lang="en-AU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8638488" y="6319114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16</a:t>
            </a:r>
            <a:endParaRPr lang="en-AU" sz="1200" dirty="0"/>
          </a:p>
        </p:txBody>
      </p:sp>
      <p:sp>
        <p:nvSpPr>
          <p:cNvPr id="91" name="Down Arrow 90"/>
          <p:cNvSpPr/>
          <p:nvPr/>
        </p:nvSpPr>
        <p:spPr>
          <a:xfrm>
            <a:off x="6196159" y="5564239"/>
            <a:ext cx="104386" cy="340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Down Arrow 91"/>
          <p:cNvSpPr/>
          <p:nvPr/>
        </p:nvSpPr>
        <p:spPr>
          <a:xfrm>
            <a:off x="6628207" y="5566051"/>
            <a:ext cx="104386" cy="340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Down Arrow 92"/>
          <p:cNvSpPr/>
          <p:nvPr/>
        </p:nvSpPr>
        <p:spPr>
          <a:xfrm>
            <a:off x="7043852" y="5566051"/>
            <a:ext cx="104386" cy="340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Down Arrow 93"/>
          <p:cNvSpPr/>
          <p:nvPr/>
        </p:nvSpPr>
        <p:spPr>
          <a:xfrm>
            <a:off x="7492303" y="5583357"/>
            <a:ext cx="104386" cy="340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Down Arrow 94"/>
          <p:cNvSpPr/>
          <p:nvPr/>
        </p:nvSpPr>
        <p:spPr>
          <a:xfrm>
            <a:off x="7902219" y="5583357"/>
            <a:ext cx="104386" cy="340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Down Arrow 95"/>
          <p:cNvSpPr/>
          <p:nvPr/>
        </p:nvSpPr>
        <p:spPr>
          <a:xfrm>
            <a:off x="8356399" y="5583357"/>
            <a:ext cx="104386" cy="340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Down Arrow 96"/>
          <p:cNvSpPr/>
          <p:nvPr/>
        </p:nvSpPr>
        <p:spPr>
          <a:xfrm>
            <a:off x="8766315" y="5583357"/>
            <a:ext cx="104386" cy="340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TextBox 97"/>
          <p:cNvSpPr txBox="1"/>
          <p:nvPr/>
        </p:nvSpPr>
        <p:spPr>
          <a:xfrm>
            <a:off x="6588224" y="257593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70</a:t>
            </a:r>
            <a:endParaRPr lang="en-AU" sz="120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91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 animBg="1"/>
      <p:bldP spid="61" grpId="0"/>
      <p:bldP spid="63" grpId="0"/>
      <p:bldP spid="64" grpId="0" animBg="1"/>
      <p:bldP spid="65" grpId="0"/>
      <p:bldP spid="66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Array of Objects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Declaring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Person[] array = new Person[7];</a:t>
            </a:r>
          </a:p>
          <a:p>
            <a:pPr lvl="1"/>
            <a:endParaRPr lang="en-AU" dirty="0"/>
          </a:p>
          <a:p>
            <a:pPr lvl="1"/>
            <a:r>
              <a:rPr lang="en-AU" dirty="0" smtClean="0"/>
              <a:t>array[0] = new Person(“Jean”);</a:t>
            </a:r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pPr lvl="1"/>
            <a:r>
              <a:rPr lang="en-AU" dirty="0" smtClean="0"/>
              <a:t>array[0].</a:t>
            </a:r>
            <a:r>
              <a:rPr lang="en-AU" dirty="0" err="1" smtClean="0"/>
              <a:t>setName</a:t>
            </a:r>
            <a:r>
              <a:rPr lang="en-AU" dirty="0" smtClean="0"/>
              <a:t>(“new name”);</a:t>
            </a:r>
          </a:p>
          <a:p>
            <a:pPr lvl="1"/>
            <a:r>
              <a:rPr lang="en-AU" dirty="0" smtClean="0"/>
              <a:t>array[1].</a:t>
            </a:r>
            <a:r>
              <a:rPr lang="en-AU" dirty="0" err="1" smtClean="0"/>
              <a:t>setName</a:t>
            </a:r>
            <a:r>
              <a:rPr lang="en-AU" dirty="0" smtClean="0"/>
              <a:t>(“my name”);  // </a:t>
            </a:r>
            <a:r>
              <a:rPr lang="en-AU" dirty="0" err="1" smtClean="0"/>
              <a:t>NullPointerException</a:t>
            </a:r>
            <a:endParaRPr lang="en-AU" dirty="0" smtClean="0"/>
          </a:p>
          <a:p>
            <a:pPr lvl="1"/>
            <a:r>
              <a:rPr lang="en-AU" dirty="0"/>
              <a:t>a</a:t>
            </a:r>
            <a:r>
              <a:rPr lang="en-AU" dirty="0" smtClean="0"/>
              <a:t>rray[1] = new Person();</a:t>
            </a:r>
          </a:p>
          <a:p>
            <a:pPr lvl="1"/>
            <a:r>
              <a:rPr lang="en-AU" dirty="0"/>
              <a:t>a</a:t>
            </a:r>
            <a:r>
              <a:rPr lang="en-AU" dirty="0" smtClean="0"/>
              <a:t>rray[1].</a:t>
            </a:r>
            <a:r>
              <a:rPr lang="en-AU" dirty="0" err="1" smtClean="0"/>
              <a:t>setName</a:t>
            </a:r>
            <a:r>
              <a:rPr lang="en-AU" dirty="0" smtClean="0"/>
              <a:t>(…);</a:t>
            </a:r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1574773"/>
            <a:ext cx="565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array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978342" y="1576662"/>
            <a:ext cx="44588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5005812" y="1574773"/>
            <a:ext cx="41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null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5165884" y="22031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5624177" y="22031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6125487" y="22031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6615557" y="218615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7116919" y="221208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7606989" y="21967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21" name="TextBox 20"/>
          <p:cNvSpPr txBox="1"/>
          <p:nvPr/>
        </p:nvSpPr>
        <p:spPr>
          <a:xfrm>
            <a:off x="8107442" y="22031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63717" y="2567953"/>
            <a:ext cx="44588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>
            <a:off x="5091187" y="2566064"/>
            <a:ext cx="41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null</a:t>
            </a:r>
            <a:endParaRPr lang="en-AU" dirty="0"/>
          </a:p>
        </p:txBody>
      </p:sp>
      <p:grpSp>
        <p:nvGrpSpPr>
          <p:cNvPr id="36" name="Group 35"/>
          <p:cNvGrpSpPr/>
          <p:nvPr/>
        </p:nvGrpSpPr>
        <p:grpSpPr>
          <a:xfrm>
            <a:off x="5567522" y="2566064"/>
            <a:ext cx="445880" cy="289921"/>
            <a:chOff x="5263004" y="1713273"/>
            <a:chExt cx="445880" cy="289921"/>
          </a:xfrm>
        </p:grpSpPr>
        <p:sp>
          <p:nvSpPr>
            <p:cNvPr id="37" name="Rectangle 36"/>
            <p:cNvSpPr/>
            <p:nvPr/>
          </p:nvSpPr>
          <p:spPr>
            <a:xfrm>
              <a:off x="5263004" y="1715162"/>
              <a:ext cx="445880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90474" y="1713273"/>
              <a:ext cx="4184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 smtClean="0"/>
                <a:t>null</a:t>
              </a:r>
              <a:endParaRPr lang="en-AU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068832" y="2572526"/>
            <a:ext cx="445880" cy="289921"/>
            <a:chOff x="5263004" y="1713273"/>
            <a:chExt cx="445880" cy="289921"/>
          </a:xfrm>
        </p:grpSpPr>
        <p:sp>
          <p:nvSpPr>
            <p:cNvPr id="40" name="Rectangle 39"/>
            <p:cNvSpPr/>
            <p:nvPr/>
          </p:nvSpPr>
          <p:spPr>
            <a:xfrm>
              <a:off x="5263004" y="1715162"/>
              <a:ext cx="445880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90474" y="1713273"/>
              <a:ext cx="4184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 smtClean="0"/>
                <a:t>null</a:t>
              </a:r>
              <a:endParaRPr lang="en-AU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572637" y="2572526"/>
            <a:ext cx="445880" cy="289921"/>
            <a:chOff x="5263004" y="1713273"/>
            <a:chExt cx="445880" cy="289921"/>
          </a:xfrm>
        </p:grpSpPr>
        <p:sp>
          <p:nvSpPr>
            <p:cNvPr id="43" name="Rectangle 42"/>
            <p:cNvSpPr/>
            <p:nvPr/>
          </p:nvSpPr>
          <p:spPr>
            <a:xfrm>
              <a:off x="5263004" y="1715162"/>
              <a:ext cx="445880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90474" y="1713273"/>
              <a:ext cx="4184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 smtClean="0"/>
                <a:t>null</a:t>
              </a:r>
              <a:endParaRPr lang="en-AU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060264" y="2574415"/>
            <a:ext cx="445880" cy="289921"/>
            <a:chOff x="5263004" y="1713273"/>
            <a:chExt cx="445880" cy="289921"/>
          </a:xfrm>
        </p:grpSpPr>
        <p:sp>
          <p:nvSpPr>
            <p:cNvPr id="46" name="Rectangle 45"/>
            <p:cNvSpPr/>
            <p:nvPr/>
          </p:nvSpPr>
          <p:spPr>
            <a:xfrm>
              <a:off x="5263004" y="1715162"/>
              <a:ext cx="445880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90474" y="1713273"/>
              <a:ext cx="4184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 smtClean="0"/>
                <a:t>null</a:t>
              </a:r>
              <a:endParaRPr lang="en-AU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564069" y="2574415"/>
            <a:ext cx="445880" cy="289921"/>
            <a:chOff x="5263004" y="1713273"/>
            <a:chExt cx="445880" cy="289921"/>
          </a:xfrm>
        </p:grpSpPr>
        <p:sp>
          <p:nvSpPr>
            <p:cNvPr id="49" name="Rectangle 48"/>
            <p:cNvSpPr/>
            <p:nvPr/>
          </p:nvSpPr>
          <p:spPr>
            <a:xfrm>
              <a:off x="5263004" y="1715162"/>
              <a:ext cx="445880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90474" y="1713273"/>
              <a:ext cx="4184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 smtClean="0"/>
                <a:t>null</a:t>
              </a:r>
              <a:endParaRPr lang="en-AU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064522" y="2576304"/>
            <a:ext cx="445880" cy="289921"/>
            <a:chOff x="5263004" y="1713273"/>
            <a:chExt cx="445880" cy="289921"/>
          </a:xfrm>
        </p:grpSpPr>
        <p:sp>
          <p:nvSpPr>
            <p:cNvPr id="52" name="Rectangle 51"/>
            <p:cNvSpPr/>
            <p:nvPr/>
          </p:nvSpPr>
          <p:spPr>
            <a:xfrm>
              <a:off x="5263004" y="1715162"/>
              <a:ext cx="445880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90474" y="1713273"/>
              <a:ext cx="4184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 smtClean="0"/>
                <a:t>null</a:t>
              </a:r>
              <a:endParaRPr lang="en-AU" dirty="0"/>
            </a:p>
          </p:txBody>
        </p:sp>
      </p:grpSp>
      <p:cxnSp>
        <p:nvCxnSpPr>
          <p:cNvPr id="57" name="Straight Arrow Connector 56"/>
          <p:cNvCxnSpPr>
            <a:stCxn id="7" idx="2"/>
            <a:endCxn id="15" idx="0"/>
          </p:cNvCxnSpPr>
          <p:nvPr/>
        </p:nvCxnSpPr>
        <p:spPr>
          <a:xfrm>
            <a:off x="5215017" y="1851772"/>
            <a:ext cx="130887" cy="35142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4" idx="2"/>
          </p:cNvCxnSpPr>
          <p:nvPr/>
        </p:nvCxnSpPr>
        <p:spPr>
          <a:xfrm>
            <a:off x="5300392" y="2843063"/>
            <a:ext cx="294600" cy="44192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Off-page Connector 62"/>
          <p:cNvSpPr/>
          <p:nvPr/>
        </p:nvSpPr>
        <p:spPr>
          <a:xfrm rot="10800000">
            <a:off x="5365329" y="3284984"/>
            <a:ext cx="648073" cy="505944"/>
          </a:xfrm>
          <a:prstGeom prst="flowChartOffpage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4" name="TextBox 63"/>
          <p:cNvSpPr txBox="1"/>
          <p:nvPr/>
        </p:nvSpPr>
        <p:spPr>
          <a:xfrm>
            <a:off x="5365329" y="3329264"/>
            <a:ext cx="96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n</a:t>
            </a:r>
            <a:r>
              <a:rPr lang="en-AU" sz="1200" dirty="0" smtClean="0"/>
              <a:t>ame = “Jean”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869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3" grpId="0" animBg="1"/>
      <p:bldP spid="6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Array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ArrayIndexOutOfBoundsException</a:t>
            </a:r>
            <a:r>
              <a:rPr lang="en-AU" dirty="0" smtClean="0"/>
              <a:t>:</a:t>
            </a:r>
          </a:p>
          <a:p>
            <a:pPr lvl="1"/>
            <a:r>
              <a:rPr lang="en-AU" dirty="0" err="1" smtClean="0"/>
              <a:t>int</a:t>
            </a:r>
            <a:r>
              <a:rPr lang="en-AU" dirty="0" smtClean="0"/>
              <a:t>[] array = new </a:t>
            </a:r>
            <a:r>
              <a:rPr lang="en-AU" dirty="0" err="1" smtClean="0"/>
              <a:t>int</a:t>
            </a:r>
            <a:r>
              <a:rPr lang="en-AU" dirty="0" smtClean="0"/>
              <a:t>[7];</a:t>
            </a:r>
          </a:p>
          <a:p>
            <a:pPr lvl="1"/>
            <a:r>
              <a:rPr lang="en-AU" dirty="0" smtClean="0"/>
              <a:t>array[-1]</a:t>
            </a:r>
          </a:p>
          <a:p>
            <a:pPr lvl="1"/>
            <a:r>
              <a:rPr lang="en-AU" dirty="0" smtClean="0"/>
              <a:t>array[7]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2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JUnit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Unit Test:</a:t>
            </a:r>
          </a:p>
          <a:p>
            <a:pPr lvl="1"/>
            <a:r>
              <a:rPr lang="en-AU" dirty="0" smtClean="0"/>
              <a:t>Test the intended behaviour of classes / methods</a:t>
            </a:r>
          </a:p>
          <a:p>
            <a:pPr lvl="1"/>
            <a:r>
              <a:rPr lang="en-AU" dirty="0" smtClean="0"/>
              <a:t>Make sure components “work as advertised”</a:t>
            </a:r>
          </a:p>
          <a:p>
            <a:r>
              <a:rPr lang="en-AU" dirty="0" smtClean="0"/>
              <a:t>Benefits:</a:t>
            </a:r>
          </a:p>
          <a:p>
            <a:pPr lvl="1"/>
            <a:r>
              <a:rPr lang="en-AU" dirty="0" smtClean="0"/>
              <a:t>Reduce (human) errors early on (decrease software cost)</a:t>
            </a:r>
          </a:p>
          <a:p>
            <a:pPr lvl="1"/>
            <a:r>
              <a:rPr lang="en-AU" dirty="0" smtClean="0"/>
              <a:t>Lower defect rate, more reliable software</a:t>
            </a:r>
          </a:p>
          <a:p>
            <a:pPr lvl="1"/>
            <a:r>
              <a:rPr lang="en-AU" dirty="0" smtClean="0"/>
              <a:t>Much </a:t>
            </a:r>
            <a:r>
              <a:rPr lang="en-AU" dirty="0" err="1" smtClean="0"/>
              <a:t>much</a:t>
            </a:r>
            <a:r>
              <a:rPr lang="en-AU" dirty="0" smtClean="0"/>
              <a:t> quicker turn around time (run test vs. run app)</a:t>
            </a:r>
          </a:p>
          <a:p>
            <a:pPr lvl="1"/>
            <a:r>
              <a:rPr lang="en-AU" dirty="0" smtClean="0"/>
              <a:t>Automated tests</a:t>
            </a:r>
          </a:p>
          <a:p>
            <a:pPr lvl="1"/>
            <a:r>
              <a:rPr lang="en-AU" dirty="0" smtClean="0"/>
              <a:t>Catch early regression problems </a:t>
            </a:r>
            <a:r>
              <a:rPr lang="en-AU" dirty="0" smtClean="0">
                <a:sym typeface="Wingdings" pitchFamily="2" charset="2"/>
              </a:rPr>
              <a:t> encourage changes</a:t>
            </a:r>
          </a:p>
          <a:p>
            <a:pPr lvl="1"/>
            <a:r>
              <a:rPr lang="en-AU" dirty="0" smtClean="0">
                <a:sym typeface="Wingdings" pitchFamily="2" charset="2"/>
              </a:rPr>
              <a:t>Safety net during maintenance later on</a:t>
            </a:r>
          </a:p>
          <a:p>
            <a:pPr lvl="1"/>
            <a:endParaRPr lang="en-AU" dirty="0">
              <a:sym typeface="Wingdings" pitchFamily="2" charset="2"/>
            </a:endParaRPr>
          </a:p>
          <a:p>
            <a:pPr lvl="1"/>
            <a:r>
              <a:rPr lang="en-AU" dirty="0" smtClean="0">
                <a:sym typeface="Wingdings" pitchFamily="2" charset="2"/>
              </a:rPr>
              <a:t>Much </a:t>
            </a:r>
            <a:r>
              <a:rPr lang="en-AU" dirty="0" err="1" smtClean="0">
                <a:sym typeface="Wingdings" pitchFamily="2" charset="2"/>
              </a:rPr>
              <a:t>much</a:t>
            </a:r>
            <a:r>
              <a:rPr lang="en-AU" dirty="0" smtClean="0">
                <a:sym typeface="Wingdings" pitchFamily="2" charset="2"/>
              </a:rPr>
              <a:t> better investment in writing unit test </a:t>
            </a:r>
            <a:br>
              <a:rPr lang="en-AU" dirty="0" smtClean="0">
                <a:sym typeface="Wingdings" pitchFamily="2" charset="2"/>
              </a:rPr>
            </a:br>
            <a:r>
              <a:rPr lang="en-AU" dirty="0" smtClean="0">
                <a:sym typeface="Wingdings" pitchFamily="2" charset="2"/>
              </a:rPr>
              <a:t>vs. fixing defects + severity 1 issues in Production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29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Inheritance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Classes with common states, behaviours</a:t>
            </a:r>
          </a:p>
          <a:p>
            <a:r>
              <a:rPr lang="en-AU" dirty="0" smtClean="0"/>
              <a:t>B can inherit from A</a:t>
            </a:r>
          </a:p>
          <a:p>
            <a:r>
              <a:rPr lang="en-AU" dirty="0" smtClean="0"/>
              <a:t>Re-use common code</a:t>
            </a:r>
          </a:p>
          <a:p>
            <a:r>
              <a:rPr lang="en-AU" dirty="0" smtClean="0"/>
              <a:t>Polymorphism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55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Strengths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000" dirty="0" smtClean="0"/>
              <a:t>Portable byte code: cross-platform</a:t>
            </a:r>
          </a:p>
          <a:p>
            <a:endParaRPr lang="en-AU" sz="2000" dirty="0" smtClean="0"/>
          </a:p>
          <a:p>
            <a:r>
              <a:rPr lang="en-AU" sz="2000" dirty="0" smtClean="0"/>
              <a:t>Java </a:t>
            </a:r>
            <a:r>
              <a:rPr lang="en-AU" sz="2000" dirty="0"/>
              <a:t>source code                       byte code            machine </a:t>
            </a:r>
            <a:r>
              <a:rPr lang="en-AU" sz="2000" dirty="0" smtClean="0"/>
              <a:t>code</a:t>
            </a:r>
          </a:p>
          <a:p>
            <a:endParaRPr lang="en-AU" sz="2000" dirty="0" smtClean="0"/>
          </a:p>
          <a:p>
            <a:r>
              <a:rPr lang="en-AU" sz="2000" dirty="0" smtClean="0"/>
              <a:t>Garbage collection</a:t>
            </a:r>
          </a:p>
          <a:p>
            <a:endParaRPr lang="en-AU" sz="2000" dirty="0" smtClean="0"/>
          </a:p>
          <a:p>
            <a:r>
              <a:rPr lang="en-AU" sz="2000" dirty="0" smtClean="0"/>
              <a:t>Object Oriented</a:t>
            </a:r>
          </a:p>
          <a:p>
            <a:pPr lvl="1"/>
            <a:r>
              <a:rPr lang="en-AU" sz="1600" dirty="0" smtClean="0">
                <a:sym typeface="Wingdings" pitchFamily="2" charset="2"/>
              </a:rPr>
              <a:t>Cleaner design</a:t>
            </a:r>
          </a:p>
          <a:p>
            <a:pPr lvl="1"/>
            <a:r>
              <a:rPr lang="en-AU" sz="1600" dirty="0" smtClean="0">
                <a:sym typeface="Wingdings" pitchFamily="2" charset="2"/>
              </a:rPr>
              <a:t>More reusable</a:t>
            </a:r>
            <a:endParaRPr lang="en-AU" sz="1600" dirty="0"/>
          </a:p>
          <a:p>
            <a:endParaRPr lang="en-AU" dirty="0" smtClean="0"/>
          </a:p>
          <a:p>
            <a:endParaRPr lang="en-AU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822104" y="2592654"/>
            <a:ext cx="136815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94112" y="228465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compilation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228465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JVM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86400" y="2592654"/>
            <a:ext cx="64807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32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4176464" cy="267765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AU" sz="1400" b="1" dirty="0" smtClean="0">
                <a:latin typeface="Consolas" pitchFamily="49" charset="0"/>
                <a:cs typeface="Consolas" pitchFamily="49" charset="0"/>
              </a:rPr>
              <a:t>protected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AU" sz="1400" b="1" dirty="0">
                <a:latin typeface="Consolas" pitchFamily="49" charset="0"/>
                <a:cs typeface="Consolas" pitchFamily="49" charset="0"/>
              </a:rPr>
              <a:t>protected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yearOfBirth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//getter and setter: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getName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setName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getYearOfBirth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setYearOfBirth</a:t>
            </a:r>
            <a:endParaRPr lang="en-AU" sz="1400" dirty="0" smtClean="0">
              <a:latin typeface="Consolas" pitchFamily="49" charset="0"/>
              <a:cs typeface="Consolas" pitchFamily="49" charset="0"/>
            </a:endParaRPr>
          </a:p>
          <a:p>
            <a:endParaRPr lang="en-AU" sz="1400" dirty="0">
              <a:latin typeface="Consolas" pitchFamily="49" charset="0"/>
              <a:cs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public void walk() {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(“I can walk at the pace of 4 km/h”);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6016" y="2348880"/>
            <a:ext cx="4176464" cy="353943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class Trainer </a:t>
            </a:r>
            <a:r>
              <a:rPr lang="en-AU" sz="1400" b="1" dirty="0" smtClean="0">
                <a:latin typeface="Consolas" pitchFamily="49" charset="0"/>
                <a:cs typeface="Consolas" pitchFamily="49" charset="0"/>
              </a:rPr>
              <a:t>extends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//name,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yearOfBirth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, getter and setter are inherited</a:t>
            </a:r>
          </a:p>
          <a:p>
            <a:endParaRPr lang="en-A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//override</a:t>
            </a:r>
            <a:endParaRPr lang="en-AU" sz="1400" dirty="0">
              <a:latin typeface="Consolas" pitchFamily="49" charset="0"/>
              <a:cs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public void walk() {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(“I can walk at the pace of 8 km/h”);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A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//something extra</a:t>
            </a:r>
            <a:endParaRPr lang="en-AU" sz="1400" dirty="0">
              <a:latin typeface="Consolas" pitchFamily="49" charset="0"/>
              <a:cs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public void run() {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(“I can run as well”);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86570" y="1772816"/>
            <a:ext cx="3237357" cy="360040"/>
          </a:xfrm>
          <a:prstGeom prst="wedgeRoundRectCallout">
            <a:avLst>
              <a:gd name="adj1" fmla="val -29575"/>
              <a:gd name="adj2" fmla="val 12049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base class / super class / parent class</a:t>
            </a:r>
            <a:endParaRPr lang="en-AU" sz="16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076056" y="1772816"/>
            <a:ext cx="2376264" cy="360040"/>
          </a:xfrm>
          <a:prstGeom prst="wedgeRoundRectCallout">
            <a:avLst>
              <a:gd name="adj1" fmla="val -23376"/>
              <a:gd name="adj2" fmla="val 10340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sub class / child class</a:t>
            </a:r>
            <a:endParaRPr lang="en-AU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395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Constructors in Inheritance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4176464" cy="332398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protected String name;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AU" sz="1400" dirty="0">
                <a:latin typeface="Consolas" pitchFamily="49" charset="0"/>
                <a:cs typeface="Consolas" pitchFamily="49" charset="0"/>
              </a:rPr>
              <a:t>protected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yearOfBirth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AU" sz="1400" dirty="0">
              <a:latin typeface="Consolas" pitchFamily="49" charset="0"/>
              <a:cs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AU" sz="1400" b="1" dirty="0" smtClean="0">
                <a:latin typeface="Consolas" pitchFamily="49" charset="0"/>
                <a:cs typeface="Consolas" pitchFamily="49" charset="0"/>
              </a:rPr>
              <a:t>//public Person() {</a:t>
            </a:r>
          </a:p>
          <a:p>
            <a:r>
              <a:rPr lang="en-AU" sz="1400" b="1" dirty="0" smtClean="0">
                <a:latin typeface="Consolas" pitchFamily="49" charset="0"/>
                <a:cs typeface="Consolas" pitchFamily="49" charset="0"/>
              </a:rPr>
              <a:t>   //</a:t>
            </a:r>
          </a:p>
          <a:p>
            <a:r>
              <a:rPr lang="en-AU" sz="1400" b="1" dirty="0" smtClean="0">
                <a:latin typeface="Consolas" pitchFamily="49" charset="0"/>
                <a:cs typeface="Consolas" pitchFamily="49" charset="0"/>
              </a:rPr>
              <a:t>   //}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//getter and setter</a:t>
            </a:r>
          </a:p>
          <a:p>
            <a:endParaRPr lang="en-AU" sz="1400" dirty="0">
              <a:latin typeface="Consolas" pitchFamily="49" charset="0"/>
              <a:cs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public void walk() {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(“I can walk at the pace of 4 km/h”);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6016" y="2348880"/>
            <a:ext cx="4176464" cy="224676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class Trainer extends Person {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//name,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yearOfBirth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are inherited</a:t>
            </a:r>
          </a:p>
          <a:p>
            <a:endParaRPr lang="en-AU" sz="1400" dirty="0">
              <a:latin typeface="Consolas" pitchFamily="49" charset="0"/>
              <a:cs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AU" sz="1400" b="1" dirty="0" smtClean="0">
                <a:latin typeface="Consolas" pitchFamily="49" charset="0"/>
                <a:cs typeface="Consolas" pitchFamily="49" charset="0"/>
              </a:rPr>
              <a:t>//public Trainer() {</a:t>
            </a:r>
          </a:p>
          <a:p>
            <a:r>
              <a:rPr lang="en-AU" sz="1400" b="1" dirty="0" smtClean="0">
                <a:latin typeface="Consolas" pitchFamily="49" charset="0"/>
                <a:cs typeface="Consolas" pitchFamily="49" charset="0"/>
              </a:rPr>
              <a:t>   //   super();</a:t>
            </a:r>
          </a:p>
          <a:p>
            <a:r>
              <a:rPr lang="en-AU" sz="1400" b="1" dirty="0" smtClean="0">
                <a:latin typeface="Consolas" pitchFamily="49" charset="0"/>
                <a:cs typeface="Consolas" pitchFamily="49" charset="0"/>
              </a:rPr>
              <a:t>   //}</a:t>
            </a:r>
          </a:p>
          <a:p>
            <a:endParaRPr lang="en-A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//getter and setter are inherited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//... walk method, run method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AU" sz="1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83768" y="3356992"/>
            <a:ext cx="2880320" cy="1152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039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Constructors in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4176464" cy="353943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Person extends Object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protected String name;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AU" sz="1400" dirty="0">
                <a:latin typeface="Consolas" pitchFamily="49" charset="0"/>
                <a:cs typeface="Consolas" pitchFamily="49" charset="0"/>
              </a:rPr>
              <a:t>protected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yearOfBirth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A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//not a default constructor</a:t>
            </a:r>
            <a:endParaRPr lang="en-AU" sz="1400" dirty="0">
              <a:latin typeface="Consolas" pitchFamily="49" charset="0"/>
              <a:cs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public Person(String name,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yearOfBirth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this.name = name;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this.yearOfBirth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yearOfBirth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//getter and setter</a:t>
            </a:r>
          </a:p>
          <a:p>
            <a:endParaRPr lang="en-AU" sz="1400" dirty="0">
              <a:latin typeface="Consolas" pitchFamily="49" charset="0"/>
              <a:cs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// ... walk method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2585" y="2132856"/>
            <a:ext cx="4176464" cy="440120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class Trainer extends Person {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//name,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yearOfBirth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are inherited</a:t>
            </a:r>
          </a:p>
          <a:p>
            <a:endParaRPr lang="en-A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//case 01: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//public Trainer() {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//   super();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//}</a:t>
            </a:r>
          </a:p>
          <a:p>
            <a:endParaRPr lang="en-A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//case 02:</a:t>
            </a:r>
            <a:endParaRPr lang="en-AU" sz="1400" dirty="0">
              <a:latin typeface="Consolas" pitchFamily="49" charset="0"/>
              <a:cs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public Trainer(String name,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yearOfBirth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 super(name,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yearOfBirth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); </a:t>
            </a:r>
            <a:endParaRPr lang="en-A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 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  this.name </a:t>
            </a:r>
            <a:r>
              <a:rPr lang="en-AU" sz="1400" dirty="0">
                <a:latin typeface="Consolas" pitchFamily="49" charset="0"/>
                <a:cs typeface="Consolas" pitchFamily="49" charset="0"/>
              </a:rPr>
              <a:t>= name;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AU" sz="1400" dirty="0" err="1">
                <a:latin typeface="Consolas" pitchFamily="49" charset="0"/>
                <a:cs typeface="Consolas" pitchFamily="49" charset="0"/>
              </a:rPr>
              <a:t>this.yearOfBirth</a:t>
            </a:r>
            <a:r>
              <a:rPr lang="en-AU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AU" sz="1400" dirty="0" err="1">
                <a:latin typeface="Consolas" pitchFamily="49" charset="0"/>
                <a:cs typeface="Consolas" pitchFamily="49" charset="0"/>
              </a:rPr>
              <a:t>yearOfBirth</a:t>
            </a:r>
            <a:r>
              <a:rPr lang="en-AU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endParaRPr lang="en-A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//getter and setter are inherited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//... walk method, run method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A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148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Constructors in inheritance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287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Object class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r>
              <a:rPr lang="en-AU" dirty="0" smtClean="0"/>
              <a:t>All Java classes (implicitly) extends from the Object class</a:t>
            </a:r>
          </a:p>
          <a:p>
            <a:endParaRPr lang="en-AU" dirty="0"/>
          </a:p>
          <a:p>
            <a:r>
              <a:rPr lang="en-AU" dirty="0"/>
              <a:t>Class Object is the </a:t>
            </a:r>
            <a:r>
              <a:rPr lang="en-AU" b="1" dirty="0"/>
              <a:t>root</a:t>
            </a:r>
            <a:r>
              <a:rPr lang="en-AU" dirty="0"/>
              <a:t> of the class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34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596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Polymorphism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Definition: of different form</a:t>
            </a:r>
          </a:p>
          <a:p>
            <a:endParaRPr lang="en-AU" dirty="0" smtClean="0"/>
          </a:p>
          <a:p>
            <a:r>
              <a:rPr lang="en-AU" dirty="0" smtClean="0"/>
              <a:t>In Java: method invocation depends on type of object created at runtime.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98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Polymorphism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36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62817" y="4297121"/>
            <a:ext cx="4176464" cy="212365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public class Main {</a:t>
            </a: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public static void main(String[]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Person p1 = new Person();</a:t>
            </a: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p1.walk();  // 4 km/h</a:t>
            </a:r>
          </a:p>
          <a:p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Trainer p2 = new Trainer();</a:t>
            </a: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p2.walk();  // 8 km/h</a:t>
            </a:r>
          </a:p>
          <a:p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p2.run();  //valid</a:t>
            </a: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AU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679" y="4273194"/>
            <a:ext cx="4176464" cy="249299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public class Main {</a:t>
            </a: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public static void main(String[]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Person p1 = new Person();</a:t>
            </a: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p1.walk();  // 4 km/h</a:t>
            </a:r>
          </a:p>
          <a:p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AU" sz="1200" b="1" dirty="0" smtClean="0">
                <a:latin typeface="Consolas" pitchFamily="49" charset="0"/>
                <a:cs typeface="Consolas" pitchFamily="49" charset="0"/>
              </a:rPr>
              <a:t>Person 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p2 = new Trainer();</a:t>
            </a: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p2.walk();  // 8 km/h, the walk() version of Trainer, not Person. -&gt; Polymorphism  </a:t>
            </a:r>
          </a:p>
          <a:p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p2.run();  //INVALID, only have access to the public interface of Person!</a:t>
            </a: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AU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448499"/>
            <a:ext cx="4176464" cy="263149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100" dirty="0" smtClean="0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r>
              <a:rPr lang="en-AU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1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AU" sz="1100" b="1" dirty="0" smtClean="0">
                <a:latin typeface="Consolas" pitchFamily="49" charset="0"/>
                <a:cs typeface="Consolas" pitchFamily="49" charset="0"/>
              </a:rPr>
              <a:t>protected</a:t>
            </a:r>
            <a:r>
              <a:rPr lang="en-AU" sz="1100" dirty="0" smtClean="0"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r>
              <a:rPr lang="en-AU" sz="11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AU" sz="1100" b="1" dirty="0">
                <a:latin typeface="Consolas" pitchFamily="49" charset="0"/>
                <a:cs typeface="Consolas" pitchFamily="49" charset="0"/>
              </a:rPr>
              <a:t>protected</a:t>
            </a:r>
            <a:r>
              <a:rPr lang="en-AU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1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AU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100" dirty="0" err="1" smtClean="0">
                <a:latin typeface="Consolas" pitchFamily="49" charset="0"/>
                <a:cs typeface="Consolas" pitchFamily="49" charset="0"/>
              </a:rPr>
              <a:t>yearOfBirth</a:t>
            </a:r>
            <a:r>
              <a:rPr lang="en-AU" sz="11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AU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1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AU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100" dirty="0" smtClean="0">
                <a:latin typeface="Consolas" pitchFamily="49" charset="0"/>
                <a:cs typeface="Consolas" pitchFamily="49" charset="0"/>
              </a:rPr>
              <a:t>  //getter and setter</a:t>
            </a:r>
          </a:p>
          <a:p>
            <a:endParaRPr lang="en-AU" sz="1100" dirty="0">
              <a:latin typeface="Consolas" pitchFamily="49" charset="0"/>
              <a:cs typeface="Consolas" pitchFamily="49" charset="0"/>
            </a:endParaRPr>
          </a:p>
          <a:p>
            <a:r>
              <a:rPr lang="en-AU" sz="1100" dirty="0" smtClean="0">
                <a:latin typeface="Consolas" pitchFamily="49" charset="0"/>
                <a:cs typeface="Consolas" pitchFamily="49" charset="0"/>
              </a:rPr>
              <a:t>   public void walk() {</a:t>
            </a:r>
          </a:p>
          <a:p>
            <a:r>
              <a:rPr lang="en-AU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1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AU" sz="11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AU" sz="1100" dirty="0" smtClean="0">
                <a:latin typeface="Consolas" pitchFamily="49" charset="0"/>
                <a:cs typeface="Consolas" pitchFamily="49" charset="0"/>
              </a:rPr>
              <a:t>(“I can walk at the pace of 4 km/h”);</a:t>
            </a:r>
          </a:p>
          <a:p>
            <a:r>
              <a:rPr lang="en-AU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1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AU" sz="11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AU" sz="1100" dirty="0">
              <a:latin typeface="Consolas" pitchFamily="49" charset="0"/>
              <a:cs typeface="Consolas" pitchFamily="49" charset="0"/>
            </a:endParaRPr>
          </a:p>
          <a:p>
            <a:endParaRPr lang="en-AU" sz="1100" dirty="0" smtClean="0">
              <a:latin typeface="Consolas" pitchFamily="49" charset="0"/>
              <a:cs typeface="Consolas" pitchFamily="49" charset="0"/>
            </a:endParaRPr>
          </a:p>
          <a:p>
            <a:endParaRPr lang="en-AU" sz="1100" dirty="0">
              <a:latin typeface="Consolas" pitchFamily="49" charset="0"/>
              <a:cs typeface="Consolas" pitchFamily="49" charset="0"/>
            </a:endParaRPr>
          </a:p>
          <a:p>
            <a:endParaRPr lang="en-AU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4008" y="1457291"/>
            <a:ext cx="4176464" cy="263149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100" dirty="0" smtClean="0">
                <a:latin typeface="Consolas" pitchFamily="49" charset="0"/>
                <a:cs typeface="Consolas" pitchFamily="49" charset="0"/>
              </a:rPr>
              <a:t>class Trainer extends Person {</a:t>
            </a:r>
          </a:p>
          <a:p>
            <a:r>
              <a:rPr lang="en-AU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100" dirty="0" smtClean="0">
                <a:latin typeface="Consolas" pitchFamily="49" charset="0"/>
                <a:cs typeface="Consolas" pitchFamily="49" charset="0"/>
              </a:rPr>
              <a:t>  //name, </a:t>
            </a:r>
            <a:r>
              <a:rPr lang="en-AU" sz="1100" dirty="0" err="1" smtClean="0">
                <a:latin typeface="Consolas" pitchFamily="49" charset="0"/>
                <a:cs typeface="Consolas" pitchFamily="49" charset="0"/>
              </a:rPr>
              <a:t>yearOfBirth</a:t>
            </a:r>
            <a:r>
              <a:rPr lang="en-AU" sz="1100" dirty="0" smtClean="0">
                <a:latin typeface="Consolas" pitchFamily="49" charset="0"/>
                <a:cs typeface="Consolas" pitchFamily="49" charset="0"/>
              </a:rPr>
              <a:t>, getter and setter are inherited</a:t>
            </a:r>
          </a:p>
          <a:p>
            <a:endParaRPr lang="en-AU" sz="1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AU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100" dirty="0" smtClean="0">
                <a:latin typeface="Consolas" pitchFamily="49" charset="0"/>
                <a:cs typeface="Consolas" pitchFamily="49" charset="0"/>
              </a:rPr>
              <a:t>  //override</a:t>
            </a:r>
            <a:endParaRPr lang="en-AU" sz="1100" dirty="0">
              <a:latin typeface="Consolas" pitchFamily="49" charset="0"/>
              <a:cs typeface="Consolas" pitchFamily="49" charset="0"/>
            </a:endParaRPr>
          </a:p>
          <a:p>
            <a:r>
              <a:rPr lang="en-AU" sz="1100" dirty="0" smtClean="0">
                <a:latin typeface="Consolas" pitchFamily="49" charset="0"/>
                <a:cs typeface="Consolas" pitchFamily="49" charset="0"/>
              </a:rPr>
              <a:t>   public void walk() {</a:t>
            </a:r>
          </a:p>
          <a:p>
            <a:r>
              <a:rPr lang="en-AU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1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AU" sz="11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AU" sz="1100" dirty="0" smtClean="0">
                <a:latin typeface="Consolas" pitchFamily="49" charset="0"/>
                <a:cs typeface="Consolas" pitchFamily="49" charset="0"/>
              </a:rPr>
              <a:t>(“I can walk at the pace of 8 km/h”);</a:t>
            </a:r>
          </a:p>
          <a:p>
            <a:r>
              <a:rPr lang="en-AU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1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AU" sz="1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AU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100" dirty="0" smtClean="0">
                <a:latin typeface="Consolas" pitchFamily="49" charset="0"/>
                <a:cs typeface="Consolas" pitchFamily="49" charset="0"/>
              </a:rPr>
              <a:t>  //something extra</a:t>
            </a:r>
            <a:endParaRPr lang="en-AU" sz="1100" dirty="0">
              <a:latin typeface="Consolas" pitchFamily="49" charset="0"/>
              <a:cs typeface="Consolas" pitchFamily="49" charset="0"/>
            </a:endParaRPr>
          </a:p>
          <a:p>
            <a:r>
              <a:rPr lang="en-AU" sz="1100" dirty="0" smtClean="0">
                <a:latin typeface="Consolas" pitchFamily="49" charset="0"/>
                <a:cs typeface="Consolas" pitchFamily="49" charset="0"/>
              </a:rPr>
              <a:t>   public void run() {</a:t>
            </a:r>
          </a:p>
          <a:p>
            <a:r>
              <a:rPr lang="en-AU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1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AU" sz="11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AU" sz="1100" dirty="0" smtClean="0">
                <a:latin typeface="Consolas" pitchFamily="49" charset="0"/>
                <a:cs typeface="Consolas" pitchFamily="49" charset="0"/>
              </a:rPr>
              <a:t>(“I can run as well”);</a:t>
            </a:r>
          </a:p>
          <a:p>
            <a:r>
              <a:rPr lang="en-AU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1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AU" sz="11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976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is Polymorphism important?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37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83404" y="1628800"/>
            <a:ext cx="3380483" cy="489364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class Shape {</a:t>
            </a: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public double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getCalculatedArea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public Pixel[]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getPixels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A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class Rectangle </a:t>
            </a:r>
            <a:r>
              <a:rPr lang="en-AU" sz="1200" b="1" dirty="0" smtClean="0">
                <a:latin typeface="Consolas" pitchFamily="49" charset="0"/>
                <a:cs typeface="Consolas" pitchFamily="49" charset="0"/>
              </a:rPr>
              <a:t>extends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Shape {</a:t>
            </a: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public double 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getCalculatedArea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//width * height</a:t>
            </a:r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public Pixel[] 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getPixels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AU" sz="1200" dirty="0">
                <a:latin typeface="Consolas" pitchFamily="49" charset="0"/>
                <a:cs typeface="Consolas" pitchFamily="49" charset="0"/>
              </a:rPr>
            </a:br>
            <a:r>
              <a:rPr lang="en-AU" sz="12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Circle </a:t>
            </a:r>
            <a:r>
              <a:rPr lang="en-AU" sz="1200" b="1" dirty="0" smtClean="0">
                <a:latin typeface="Consolas" pitchFamily="49" charset="0"/>
                <a:cs typeface="Consolas" pitchFamily="49" charset="0"/>
              </a:rPr>
              <a:t>extends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Shape {</a:t>
            </a:r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   public double 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getCalculatedArea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//PI * r * r</a:t>
            </a:r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public Pixel[]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err="1">
                <a:latin typeface="Consolas" pitchFamily="49" charset="0"/>
                <a:cs typeface="Consolas" pitchFamily="49" charset="0"/>
              </a:rPr>
              <a:t>getPixels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AU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3928" y="1628800"/>
            <a:ext cx="4824536" cy="433965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class Main {</a:t>
            </a: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public static void main(String[]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AU" sz="1200" b="1" dirty="0" smtClean="0">
                <a:latin typeface="Consolas" pitchFamily="49" charset="0"/>
                <a:cs typeface="Consolas" pitchFamily="49" charset="0"/>
              </a:rPr>
              <a:t>Shape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[] shapes = new Shape[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numberOfShapes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shapes[0] = new </a:t>
            </a:r>
            <a:r>
              <a:rPr lang="en-AU" sz="1200" b="1" dirty="0" smtClean="0">
                <a:latin typeface="Consolas" pitchFamily="49" charset="0"/>
                <a:cs typeface="Consolas" pitchFamily="49" charset="0"/>
              </a:rPr>
              <a:t>Rectangle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(...);</a:t>
            </a: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shapes[1] 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= new </a:t>
            </a:r>
            <a:r>
              <a:rPr lang="en-AU" sz="1200" b="1" dirty="0">
                <a:latin typeface="Consolas" pitchFamily="49" charset="0"/>
                <a:cs typeface="Consolas" pitchFamily="49" charset="0"/>
              </a:rPr>
              <a:t>Rectangle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(...);</a:t>
            </a: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shapes[2] 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= new </a:t>
            </a:r>
            <a:r>
              <a:rPr lang="en-AU" sz="1200" b="1" dirty="0" smtClean="0">
                <a:latin typeface="Consolas" pitchFamily="49" charset="0"/>
                <a:cs typeface="Consolas" pitchFamily="49" charset="0"/>
              </a:rPr>
              <a:t>Circle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(...);</a:t>
            </a: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shapes[3] 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= new </a:t>
            </a:r>
            <a:r>
              <a:rPr lang="en-AU" sz="1200" b="1" dirty="0">
                <a:latin typeface="Consolas" pitchFamily="49" charset="0"/>
                <a:cs typeface="Consolas" pitchFamily="49" charset="0"/>
              </a:rPr>
              <a:t>Circle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(...);</a:t>
            </a:r>
          </a:p>
          <a:p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for(</a:t>
            </a:r>
            <a:r>
              <a:rPr lang="en-AU" sz="1200" b="1" dirty="0" smtClean="0">
                <a:latin typeface="Consolas" pitchFamily="49" charset="0"/>
                <a:cs typeface="Consolas" pitchFamily="49" charset="0"/>
              </a:rPr>
              <a:t>Shape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s : shapes) {</a:t>
            </a: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s.getCalculatedArea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    draw(s);</a:t>
            </a: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}</a:t>
            </a: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endParaRPr lang="en-AU" sz="1200" dirty="0">
              <a:latin typeface="Consolas" pitchFamily="49" charset="0"/>
              <a:cs typeface="Consolas" pitchFamily="49" charset="0"/>
            </a:endParaRP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public static void draw(Shape s) {</a:t>
            </a: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AU" sz="1200" dirty="0">
                <a:latin typeface="Consolas" pitchFamily="49" charset="0"/>
                <a:cs typeface="Consolas" pitchFamily="49" charset="0"/>
              </a:rPr>
              <a:t>Pixel[]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pixels = </a:t>
            </a:r>
            <a:r>
              <a:rPr lang="en-AU" sz="1200" dirty="0" err="1" smtClean="0">
                <a:latin typeface="Consolas" pitchFamily="49" charset="0"/>
                <a:cs typeface="Consolas" pitchFamily="49" charset="0"/>
              </a:rPr>
              <a:t>s.getPixels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//draw the shape s out on the screen pixel by pixel. </a:t>
            </a: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  //</a:t>
            </a:r>
            <a:r>
              <a:rPr lang="en-AU" sz="12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AU" sz="1200" dirty="0" smtClean="0">
                <a:latin typeface="Consolas" pitchFamily="49" charset="0"/>
                <a:cs typeface="Consolas" pitchFamily="49" charset="0"/>
              </a:rPr>
              <a:t>We based on the common behaviour across Shape, wrote just one draw method that could work with all types of Shape.</a:t>
            </a:r>
          </a:p>
          <a:p>
            <a:r>
              <a:rPr lang="en-AU" sz="12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AU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261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Java byte code: cross-platform</a:t>
            </a:r>
          </a:p>
          <a:p>
            <a:endParaRPr lang="en-AU" dirty="0" smtClean="0"/>
          </a:p>
          <a:p>
            <a:r>
              <a:rPr lang="en-AU" dirty="0" err="1" smtClean="0"/>
              <a:t>JUnit</a:t>
            </a:r>
            <a:r>
              <a:rPr lang="en-AU" dirty="0" smtClean="0"/>
              <a:t>: test method’s contract, branch coverage</a:t>
            </a:r>
          </a:p>
          <a:p>
            <a:r>
              <a:rPr lang="en-AU" dirty="0" smtClean="0"/>
              <a:t>Use of Mock during testing</a:t>
            </a:r>
          </a:p>
          <a:p>
            <a:endParaRPr lang="en-AU" dirty="0" smtClean="0"/>
          </a:p>
          <a:p>
            <a:r>
              <a:rPr lang="en-AU" dirty="0" smtClean="0"/>
              <a:t>Class, Object</a:t>
            </a:r>
          </a:p>
          <a:p>
            <a:r>
              <a:rPr lang="en-AU" dirty="0" smtClean="0"/>
              <a:t>Encapsulation</a:t>
            </a:r>
          </a:p>
          <a:p>
            <a:r>
              <a:rPr lang="en-AU" dirty="0" smtClean="0"/>
              <a:t>Inheritance and Polymorphism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38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525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http://www.cafeaulait.org/course</a:t>
            </a:r>
            <a:r>
              <a:rPr lang="en-AU" dirty="0" smtClean="0">
                <a:hlinkClick r:id="rId2"/>
              </a:rPr>
              <a:t>/</a:t>
            </a:r>
            <a:endParaRPr lang="en-AU" dirty="0" smtClean="0"/>
          </a:p>
          <a:p>
            <a:r>
              <a:rPr lang="en-AU">
                <a:hlinkClick r:id="rId3"/>
              </a:rPr>
              <a:t>http://docs.oracle.com/javase/tutorial/java/TOC.html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58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basics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Download, install Java: Oracle website, SE version, JDK not JRE</a:t>
            </a:r>
          </a:p>
          <a:p>
            <a:r>
              <a:rPr lang="en-AU" dirty="0" smtClean="0"/>
              <a:t>Set up the bin/ directory in path: environment variables</a:t>
            </a:r>
          </a:p>
          <a:p>
            <a:r>
              <a:rPr lang="en-AU" dirty="0" smtClean="0"/>
              <a:t>Java naming convention:</a:t>
            </a:r>
          </a:p>
          <a:p>
            <a:pPr lvl="1"/>
            <a:r>
              <a:rPr lang="en-AU" dirty="0" err="1" smtClean="0"/>
              <a:t>ClassName</a:t>
            </a:r>
            <a:endParaRPr lang="en-AU" dirty="0" smtClean="0"/>
          </a:p>
          <a:p>
            <a:pPr lvl="1"/>
            <a:r>
              <a:rPr lang="en-AU" dirty="0" err="1" smtClean="0"/>
              <a:t>variableName</a:t>
            </a:r>
            <a:r>
              <a:rPr lang="en-AU" dirty="0" smtClean="0"/>
              <a:t>  (camel case)</a:t>
            </a:r>
          </a:p>
          <a:p>
            <a:pPr lvl="1"/>
            <a:r>
              <a:rPr lang="en-AU" dirty="0" smtClean="0"/>
              <a:t>CONSTANT</a:t>
            </a:r>
          </a:p>
          <a:p>
            <a:r>
              <a:rPr lang="en-AU" dirty="0" smtClean="0"/>
              <a:t>Hello World example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5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Basic Data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Primitives: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sz="1600" dirty="0" smtClean="0"/>
          </a:p>
          <a:p>
            <a:endParaRPr lang="en-AU" sz="1500" dirty="0" smtClean="0"/>
          </a:p>
          <a:p>
            <a:r>
              <a:rPr lang="en-AU" sz="1500" dirty="0" smtClean="0"/>
              <a:t>Ref: </a:t>
            </a:r>
            <a:r>
              <a:rPr lang="en-AU" sz="1500" dirty="0">
                <a:hlinkClick r:id="rId2"/>
              </a:rPr>
              <a:t>http://docs.oracle.com/javase/tutorial/java/nutsandbolts/datatypes.html</a:t>
            </a:r>
            <a:endParaRPr lang="en-AU" sz="1500" dirty="0" smtClean="0"/>
          </a:p>
          <a:p>
            <a:pPr lvl="1"/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348339"/>
              </p:ext>
            </p:extLst>
          </p:nvPr>
        </p:nvGraphicFramePr>
        <p:xfrm>
          <a:off x="899592" y="1988840"/>
          <a:ext cx="6096000" cy="3816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924272"/>
                <a:gridCol w="2376264"/>
                <a:gridCol w="1271464"/>
              </a:tblGrid>
              <a:tr h="554523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Type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Value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Default value</a:t>
                      </a:r>
                      <a:endParaRPr lang="en-AU" sz="1400" dirty="0"/>
                    </a:p>
                  </a:txBody>
                  <a:tcPr/>
                </a:tc>
              </a:tr>
              <a:tr h="326190">
                <a:tc>
                  <a:txBody>
                    <a:bodyPr/>
                    <a:lstStyle/>
                    <a:p>
                      <a:r>
                        <a:rPr lang="en-AU" sz="1400" dirty="0" err="1" smtClean="0"/>
                        <a:t>boolean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 bit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true / false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false</a:t>
                      </a:r>
                      <a:endParaRPr lang="en-AU" sz="1400" dirty="0"/>
                    </a:p>
                  </a:txBody>
                  <a:tcPr/>
                </a:tc>
              </a:tr>
              <a:tr h="32619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byte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8 bits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-2</a:t>
                      </a:r>
                      <a:r>
                        <a:rPr lang="en-AU" sz="1400" baseline="30000" dirty="0" smtClean="0"/>
                        <a:t>7</a:t>
                      </a:r>
                      <a:r>
                        <a:rPr lang="en-AU" sz="1400" baseline="0" dirty="0" smtClean="0"/>
                        <a:t> to 2</a:t>
                      </a:r>
                      <a:r>
                        <a:rPr lang="en-AU" sz="1400" baseline="30000" dirty="0" smtClean="0"/>
                        <a:t>7</a:t>
                      </a:r>
                      <a:r>
                        <a:rPr lang="en-AU" sz="1400" baseline="0" dirty="0" smtClean="0"/>
                        <a:t> - 1 (-128 to 127)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</a:tr>
              <a:tr h="32619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short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16 bits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-32,768 to</a:t>
                      </a:r>
                      <a:r>
                        <a:rPr lang="en-AU" sz="1400" baseline="0" dirty="0" smtClean="0"/>
                        <a:t> 32,767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</a:tr>
              <a:tr h="326190">
                <a:tc>
                  <a:txBody>
                    <a:bodyPr/>
                    <a:lstStyle/>
                    <a:p>
                      <a:r>
                        <a:rPr lang="en-AU" sz="1400" dirty="0" err="1" smtClean="0"/>
                        <a:t>int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32 bits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~</a:t>
                      </a:r>
                      <a:r>
                        <a:rPr lang="en-AU" sz="1400" baseline="0" dirty="0" smtClean="0"/>
                        <a:t> -2bil to 2bil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</a:tr>
              <a:tr h="32619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long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64 bits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</a:tr>
              <a:tr h="32619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</a:tr>
              <a:tr h="32619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float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32</a:t>
                      </a:r>
                      <a:r>
                        <a:rPr lang="en-AU" sz="1400" baseline="0" dirty="0" smtClean="0"/>
                        <a:t> bits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</a:tr>
              <a:tr h="32619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double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64</a:t>
                      </a:r>
                      <a:r>
                        <a:rPr lang="en-AU" sz="1400" baseline="0" dirty="0" smtClean="0"/>
                        <a:t> bits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</a:tr>
              <a:tr h="32619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</a:tr>
              <a:tr h="32619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char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16 bits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Unicode, 0</a:t>
                      </a:r>
                      <a:r>
                        <a:rPr lang="en-AU" sz="1400" baseline="0" dirty="0" smtClean="0"/>
                        <a:t> – 65,535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'\u0000'</a:t>
                      </a:r>
                      <a:endParaRPr lang="en-A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079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Constructs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Statements: ends in semi-colon</a:t>
            </a:r>
          </a:p>
          <a:p>
            <a:endParaRPr lang="en-AU" dirty="0" smtClean="0"/>
          </a:p>
          <a:p>
            <a:r>
              <a:rPr lang="en-AU" dirty="0" smtClean="0"/>
              <a:t>If-then-else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012621"/>
            <a:ext cx="4464496" cy="30777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sz="14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AU" sz="1400" dirty="0">
                <a:latin typeface="Consolas" pitchFamily="49" charset="0"/>
                <a:cs typeface="Consolas" pitchFamily="49" charset="0"/>
              </a:rPr>
              <a:t>(“Hello World”);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432" y="2821784"/>
            <a:ext cx="5370784" cy="3798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18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Nested ifs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190670" cy="4719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17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Nested ifs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1"/>
            <a:ext cx="7835572" cy="510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92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Sequenced Conditions</a:t>
            </a:r>
            <a:endParaRPr lang="en-A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"/>
          <a:stretch/>
        </p:blipFill>
        <p:spPr bwMode="auto">
          <a:xfrm>
            <a:off x="827584" y="1627094"/>
            <a:ext cx="7233879" cy="509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67B8-8B61-4F9D-B177-1F62548928A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144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631</TotalTime>
  <Words>2272</Words>
  <Application>Microsoft Office PowerPoint</Application>
  <PresentationFormat>On-screen Show (4:3)</PresentationFormat>
  <Paragraphs>713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Clarity</vt:lpstr>
      <vt:lpstr>Java in 90 mins</vt:lpstr>
      <vt:lpstr>Outline</vt:lpstr>
      <vt:lpstr>Strengths</vt:lpstr>
      <vt:lpstr>The basics</vt:lpstr>
      <vt:lpstr>Basic Data Types</vt:lpstr>
      <vt:lpstr>Constructs</vt:lpstr>
      <vt:lpstr>Nested ifs</vt:lpstr>
      <vt:lpstr>Nested ifs</vt:lpstr>
      <vt:lpstr>Sequenced Conditions</vt:lpstr>
      <vt:lpstr>Conditions</vt:lpstr>
      <vt:lpstr>Constructs</vt:lpstr>
      <vt:lpstr>Constructs</vt:lpstr>
      <vt:lpstr>Do-while: always executed at least once</vt:lpstr>
      <vt:lpstr>Infinite loop</vt:lpstr>
      <vt:lpstr>Infinite loop</vt:lpstr>
      <vt:lpstr>Class</vt:lpstr>
      <vt:lpstr>Class</vt:lpstr>
      <vt:lpstr>Constructor</vt:lpstr>
      <vt:lpstr>Encapsulation</vt:lpstr>
      <vt:lpstr>Encapsulation</vt:lpstr>
      <vt:lpstr>Object – variable is pointer</vt:lpstr>
      <vt:lpstr>Object assignment</vt:lpstr>
      <vt:lpstr>Garbage collection</vt:lpstr>
      <vt:lpstr>Array of Primitives</vt:lpstr>
      <vt:lpstr>Array assignment</vt:lpstr>
      <vt:lpstr>Array of Objects</vt:lpstr>
      <vt:lpstr>Array</vt:lpstr>
      <vt:lpstr>JUnit</vt:lpstr>
      <vt:lpstr>Inheritance</vt:lpstr>
      <vt:lpstr>Example</vt:lpstr>
      <vt:lpstr>Constructors in Inheritance</vt:lpstr>
      <vt:lpstr>Constructors in Inheritance</vt:lpstr>
      <vt:lpstr>Constructors in inheritance</vt:lpstr>
      <vt:lpstr>The Object class</vt:lpstr>
      <vt:lpstr>Polymorphism</vt:lpstr>
      <vt:lpstr>Polymorphism</vt:lpstr>
      <vt:lpstr>Why is Polymorphism important?</vt:lpstr>
      <vt:lpstr>Summary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Linh Duy Pham</dc:creator>
  <cp:lastModifiedBy>Linh</cp:lastModifiedBy>
  <cp:revision>240</cp:revision>
  <dcterms:created xsi:type="dcterms:W3CDTF">2013-05-10T13:43:26Z</dcterms:created>
  <dcterms:modified xsi:type="dcterms:W3CDTF">2013-05-16T06:21:37Z</dcterms:modified>
</cp:coreProperties>
</file>