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0" r:id="rId1"/>
  </p:sldMasterIdLst>
  <p:notesMasterIdLst>
    <p:notesMasterId r:id="rId7"/>
  </p:notesMasterIdLst>
  <p:sldIdLst>
    <p:sldId id="258" r:id="rId2"/>
    <p:sldId id="266" r:id="rId3"/>
    <p:sldId id="263" r:id="rId4"/>
    <p:sldId id="264" r:id="rId5"/>
    <p:sldId id="265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83"/>
    <p:restoredTop sz="94565"/>
  </p:normalViewPr>
  <p:slideViewPr>
    <p:cSldViewPr snapToGrid="0" snapToObjects="1">
      <p:cViewPr>
        <p:scale>
          <a:sx n="99" d="100"/>
          <a:sy n="99" d="100"/>
        </p:scale>
        <p:origin x="-32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049BE2-CD72-4F41-8E16-9FAE132D921D}" type="datetimeFigureOut">
              <a:rPr lang="en-US" smtClean="0"/>
              <a:t>1/23/22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BB8A5C-2BC8-934B-AE42-E617FFD54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0023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BB8A5C-2BC8-934B-AE42-E617FFD548B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7784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5D54A-FE49-E044-A0A0-876D041AA321}" type="datetime1">
              <a:rPr lang="en-US" smtClean="0"/>
              <a:t>1/23/22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2D217-6A9E-A54B-A58A-EE28F6F59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8941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E155C-BFA9-1F45-9994-F77A93F4D853}" type="datetime1">
              <a:rPr lang="en-US" smtClean="0"/>
              <a:t>1/23/22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2D217-6A9E-A54B-A58A-EE28F6F59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119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9D15E-0D6E-CF4A-B17B-2158B9F18D67}" type="datetime1">
              <a:rPr lang="en-US" smtClean="0"/>
              <a:t>1/23/22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2D217-6A9E-A54B-A58A-EE28F6F59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003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7601-D66F-2043-8752-C8D69CD60E51}" type="datetime1">
              <a:rPr lang="en-US" smtClean="0"/>
              <a:t>1/23/22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2D217-6A9E-A54B-A58A-EE28F6F59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812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E1818-9C5F-1147-AABA-EFC91DDA4144}" type="datetime1">
              <a:rPr lang="en-US" smtClean="0"/>
              <a:t>1/23/22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2D217-6A9E-A54B-A58A-EE28F6F59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7487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92765-4B4A-8741-A75A-1AF3443C6C6C}" type="datetime1">
              <a:rPr lang="en-US" smtClean="0"/>
              <a:t>1/23/22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2D217-6A9E-A54B-A58A-EE28F6F59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081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9B2BF-C499-224D-9759-5C77657370C9}" type="datetime1">
              <a:rPr lang="en-US" smtClean="0"/>
              <a:t>1/23/22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2D217-6A9E-A54B-A58A-EE28F6F5973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554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A617E-CC21-E740-8E25-EFF4446CC3BA}" type="datetime1">
              <a:rPr lang="en-US" smtClean="0"/>
              <a:t>1/23/22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2D217-6A9E-A54B-A58A-EE28F6F59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415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F9103-29C2-D04A-8967-172C6F3C1A49}" type="datetime1">
              <a:rPr lang="en-US" smtClean="0"/>
              <a:t>1/23/22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2D217-6A9E-A54B-A58A-EE28F6F59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313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E8A4F-1FB4-2640-9E51-176401C7CCD6}" type="datetime1">
              <a:rPr lang="en-US" smtClean="0"/>
              <a:t>1/23/22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67503" cy="320040"/>
          </a:xfrm>
        </p:spPr>
        <p:txBody>
          <a:bodyPr/>
          <a:lstStyle>
            <a:lvl1pPr>
              <a:defRPr>
                <a:solidFill>
                  <a:srgbClr val="FFFFFF">
                    <a:alpha val="69804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2D217-6A9E-A54B-A58A-EE28F6F59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049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90000"/>
                  </a:srgb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3870C932-F738-4B4D-951A-071CF73A688D}" type="datetime1">
              <a:rPr lang="en-US" smtClean="0"/>
              <a:t>1/23/22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8523" y="6236208"/>
            <a:ext cx="5103729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2D217-6A9E-A54B-A58A-EE28F6F59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14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25C8EB46-313D-AB4A-AABD-B6065DEB5CB3}" type="datetime1">
              <a:rPr lang="en-US" smtClean="0"/>
              <a:t>1/23/22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5042D217-6A9E-A54B-A58A-EE28F6F59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856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8BA518A-70AE-BE44-8AC9-30088BE68CF2}"/>
              </a:ext>
            </a:extLst>
          </p:cNvPr>
          <p:cNvSpPr/>
          <p:nvPr/>
        </p:nvSpPr>
        <p:spPr>
          <a:xfrm>
            <a:off x="1411763" y="166035"/>
            <a:ext cx="8815042" cy="116955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5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bg1"/>
                </a:solidFill>
              </a:rPr>
              <a:t>PROLOGIS (PLD) HOLDING ANALYSIS</a:t>
            </a:r>
          </a:p>
          <a:p>
            <a:pPr algn="ctr"/>
            <a:r>
              <a:rPr lang="en-US" sz="35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bg1"/>
                </a:solidFill>
              </a:rPr>
              <a:t>John Phan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5FBD69-D801-D640-B62C-E42FC49A41DC}"/>
              </a:ext>
            </a:extLst>
          </p:cNvPr>
          <p:cNvSpPr txBox="1"/>
          <p:nvPr/>
        </p:nvSpPr>
        <p:spPr>
          <a:xfrm>
            <a:off x="505338" y="1490130"/>
            <a:ext cx="4716368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chemeClr val="bg1"/>
                </a:solidFill>
              </a:rPr>
              <a:t>Company Overview: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dirty="0">
                <a:solidFill>
                  <a:schemeClr val="bg1"/>
                </a:solidFill>
              </a:rPr>
              <a:t>Prologis, Inc is a top-tier logistics real estate trust (REIT) company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dirty="0">
                <a:solidFill>
                  <a:schemeClr val="bg1"/>
                </a:solidFill>
              </a:rPr>
              <a:t>They acquire, maintain, and develop a portfolio of high-quality logistics real estate in the world. 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dirty="0">
                <a:solidFill>
                  <a:schemeClr val="bg1"/>
                </a:solidFill>
              </a:rPr>
              <a:t>Industrial REITs (85.65%) and Real Estate Service (14.35%).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dirty="0">
                <a:solidFill>
                  <a:schemeClr val="bg1"/>
                </a:solidFill>
              </a:rPr>
              <a:t>4735 logistics buildings, roughly 1 billion square feet, over 19 countries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DA462889-057E-8C49-BC5A-8C4B429702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7873821"/>
              </p:ext>
            </p:extLst>
          </p:nvPr>
        </p:nvGraphicFramePr>
        <p:xfrm>
          <a:off x="120303" y="4383230"/>
          <a:ext cx="5558616" cy="21945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35776">
                  <a:extLst>
                    <a:ext uri="{9D8B030D-6E8A-4147-A177-3AD203B41FA5}">
                      <a16:colId xmlns:a16="http://schemas.microsoft.com/office/drawing/2014/main" val="4184256952"/>
                    </a:ext>
                  </a:extLst>
                </a:gridCol>
                <a:gridCol w="1030310">
                  <a:extLst>
                    <a:ext uri="{9D8B030D-6E8A-4147-A177-3AD203B41FA5}">
                      <a16:colId xmlns:a16="http://schemas.microsoft.com/office/drawing/2014/main" val="4259570094"/>
                    </a:ext>
                  </a:extLst>
                </a:gridCol>
                <a:gridCol w="1004552">
                  <a:extLst>
                    <a:ext uri="{9D8B030D-6E8A-4147-A177-3AD203B41FA5}">
                      <a16:colId xmlns:a16="http://schemas.microsoft.com/office/drawing/2014/main" val="4275325699"/>
                    </a:ext>
                  </a:extLst>
                </a:gridCol>
                <a:gridCol w="887978">
                  <a:extLst>
                    <a:ext uri="{9D8B030D-6E8A-4147-A177-3AD203B41FA5}">
                      <a16:colId xmlns:a16="http://schemas.microsoft.com/office/drawing/2014/main" val="244785328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Tickers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EGP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1699875"/>
                  </a:ext>
                </a:extLst>
              </a:tr>
              <a:tr h="28675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$155.43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$199.95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$57.63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1723601"/>
                  </a:ext>
                </a:extLst>
              </a:tr>
              <a:tr h="28675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Dividend Yield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1.4968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1.9624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2.1308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0323932"/>
                  </a:ext>
                </a:extLst>
              </a:tr>
              <a:tr h="28675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Earnings per Share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$1.67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$3.07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$2.43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388890"/>
                  </a:ext>
                </a:extLst>
              </a:tr>
              <a:tr h="28675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Price/Earnings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38.734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67.595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80049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Market Capitalization (m)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114,914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8,135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22,009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4667172"/>
                  </a:ext>
                </a:extLst>
              </a:tr>
            </a:tbl>
          </a:graphicData>
        </a:graphic>
      </p:graphicFrame>
      <p:pic>
        <p:nvPicPr>
          <p:cNvPr id="12" name="Picture 11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B4A6E2E0-B600-424E-B128-F8EF24DD02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8372" y="1439373"/>
            <a:ext cx="6263325" cy="5167987"/>
          </a:xfrm>
          <a:prstGeom prst="rect">
            <a:avLst/>
          </a:prstGeom>
        </p:spPr>
      </p:pic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5005ACC8-DCFE-4644-8BCF-35BB1E6F4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37227" y="166035"/>
            <a:ext cx="365760" cy="365760"/>
          </a:xfrm>
        </p:spPr>
        <p:txBody>
          <a:bodyPr/>
          <a:lstStyle/>
          <a:p>
            <a:fld id="{5042D217-6A9E-A54B-A58A-EE28F6F5973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441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7C93FD-19F2-4147-9525-207F22F39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2D217-6A9E-A54B-A58A-EE28F6F5973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203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8BA518A-70AE-BE44-8AC9-30088BE68CF2}"/>
              </a:ext>
            </a:extLst>
          </p:cNvPr>
          <p:cNvSpPr/>
          <p:nvPr/>
        </p:nvSpPr>
        <p:spPr>
          <a:xfrm>
            <a:off x="3526035" y="260231"/>
            <a:ext cx="4586512" cy="63094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5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bg1"/>
                </a:solidFill>
              </a:rPr>
              <a:t>INDUSTRY TRENDS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5FBD69-D801-D640-B62C-E42FC49A41DC}"/>
              </a:ext>
            </a:extLst>
          </p:cNvPr>
          <p:cNvSpPr txBox="1"/>
          <p:nvPr/>
        </p:nvSpPr>
        <p:spPr>
          <a:xfrm>
            <a:off x="222924" y="1496480"/>
            <a:ext cx="625641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sz="2000" dirty="0">
                <a:solidFill>
                  <a:schemeClr val="bg1"/>
                </a:solidFill>
              </a:rPr>
              <a:t>Growing portfolios by aggressive acquisitions</a:t>
            </a:r>
          </a:p>
          <a:p>
            <a:r>
              <a:rPr lang="en-US" sz="2000" dirty="0">
                <a:solidFill>
                  <a:schemeClr val="bg1"/>
                </a:solidFill>
              </a:rPr>
              <a:t> 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2000" dirty="0">
                <a:solidFill>
                  <a:schemeClr val="bg1"/>
                </a:solidFill>
              </a:rPr>
              <a:t>E-commerce sales spikes, government stimulus checks and supply chain issues leading to high demand</a:t>
            </a:r>
          </a:p>
          <a:p>
            <a:pPr marL="285750" indent="-285750">
              <a:buFont typeface="Wingdings" pitchFamily="2" charset="2"/>
              <a:buChar char="ü"/>
            </a:pPr>
            <a:endParaRPr lang="en-US" sz="2000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en-US" sz="2000" dirty="0">
                <a:solidFill>
                  <a:schemeClr val="bg1"/>
                </a:solidFill>
              </a:rPr>
              <a:t>E-commerce warehouses need three times the storage space than normal warehouses</a:t>
            </a:r>
          </a:p>
          <a:p>
            <a:pPr marL="285750" indent="-285750">
              <a:buFont typeface="Wingdings" pitchFamily="2" charset="2"/>
              <a:buChar char="ü"/>
            </a:pPr>
            <a:endParaRPr lang="en-US" sz="2000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en-US" sz="2000" dirty="0">
                <a:solidFill>
                  <a:schemeClr val="bg1"/>
                </a:solidFill>
              </a:rPr>
              <a:t>“Just-in-time” to “just-in-case” inventory strategy, 10% buffer zone.  </a:t>
            </a:r>
          </a:p>
          <a:p>
            <a:pPr marL="285750" indent="-285750">
              <a:buFont typeface="Wingdings" pitchFamily="2" charset="2"/>
              <a:buChar char="ü"/>
            </a:pPr>
            <a:endParaRPr lang="en-US" sz="2000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en-US" sz="2000" dirty="0">
                <a:solidFill>
                  <a:schemeClr val="bg1"/>
                </a:solidFill>
              </a:rPr>
              <a:t>Historical low vacancy rate 4.5% and rents at strongest growth </a:t>
            </a:r>
            <a:r>
              <a:rPr lang="en-US" sz="2000">
                <a:solidFill>
                  <a:schemeClr val="bg1"/>
                </a:solidFill>
              </a:rPr>
              <a:t>of 10.3%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3" name="Picture 2" descr="Text, application&#10;&#10;Description automatically generated with medium confidence">
            <a:extLst>
              <a:ext uri="{FF2B5EF4-FFF2-40B4-BE49-F238E27FC236}">
                <a16:creationId xmlns:a16="http://schemas.microsoft.com/office/drawing/2014/main" id="{7F614D52-3920-CF44-950A-D06632E39C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3030" y="977597"/>
            <a:ext cx="5166046" cy="28498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BB65275-460B-5244-B3E6-81DE5E31AA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3030" y="3913917"/>
            <a:ext cx="5166046" cy="2734141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55B37E9-E6BB-DE44-8DA9-21C15FE60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3316" y="209942"/>
            <a:ext cx="365760" cy="365760"/>
          </a:xfrm>
        </p:spPr>
        <p:txBody>
          <a:bodyPr/>
          <a:lstStyle/>
          <a:p>
            <a:fld id="{5042D217-6A9E-A54B-A58A-EE28F6F5973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259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8BA518A-70AE-BE44-8AC9-30088BE68CF2}"/>
              </a:ext>
            </a:extLst>
          </p:cNvPr>
          <p:cNvSpPr/>
          <p:nvPr/>
        </p:nvSpPr>
        <p:spPr>
          <a:xfrm>
            <a:off x="2882113" y="260231"/>
            <a:ext cx="587436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bg1"/>
                </a:solidFill>
              </a:rPr>
              <a:t>VALUE DRIVERS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5FBD69-D801-D640-B62C-E42FC49A41DC}"/>
              </a:ext>
            </a:extLst>
          </p:cNvPr>
          <p:cNvSpPr txBox="1"/>
          <p:nvPr/>
        </p:nvSpPr>
        <p:spPr>
          <a:xfrm>
            <a:off x="222923" y="1601470"/>
            <a:ext cx="11700371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sz="2800" dirty="0">
                <a:solidFill>
                  <a:schemeClr val="bg1"/>
                </a:solidFill>
              </a:rPr>
              <a:t>Growth –  enormous property portfolio around the globe, elevated development starts and stabilizations</a:t>
            </a:r>
          </a:p>
          <a:p>
            <a:pPr marL="285750" indent="-285750">
              <a:buFont typeface="Wingdings" pitchFamily="2" charset="2"/>
              <a:buChar char="v"/>
            </a:pPr>
            <a:endParaRPr lang="en-US" sz="2800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v"/>
            </a:pPr>
            <a:r>
              <a:rPr lang="en-US" sz="2800" dirty="0">
                <a:solidFill>
                  <a:schemeClr val="bg1"/>
                </a:solidFill>
              </a:rPr>
              <a:t>Industry advantage – growth in e-commerce, increase in rents, growth in demands and main supplier</a:t>
            </a:r>
          </a:p>
          <a:p>
            <a:pPr marL="285750" indent="-285750">
              <a:buFont typeface="Wingdings" pitchFamily="2" charset="2"/>
              <a:buChar char="v"/>
            </a:pPr>
            <a:endParaRPr lang="en-US" sz="2800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v"/>
            </a:pPr>
            <a:r>
              <a:rPr lang="en-US" sz="2800" dirty="0">
                <a:solidFill>
                  <a:schemeClr val="bg1"/>
                </a:solidFill>
              </a:rPr>
              <a:t>Unique – innovative manufacturing designs, diversified portfolio together with multiple income streams</a:t>
            </a:r>
          </a:p>
          <a:p>
            <a:pPr marL="285750" indent="-285750">
              <a:buFont typeface="Wingdings" pitchFamily="2" charset="2"/>
              <a:buChar char="v"/>
            </a:pPr>
            <a:endParaRPr lang="en-US" sz="2800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v"/>
            </a:pPr>
            <a:r>
              <a:rPr lang="en-US" sz="2800" dirty="0">
                <a:solidFill>
                  <a:schemeClr val="bg1"/>
                </a:solidFill>
              </a:rPr>
              <a:t>Power – AUM is 215 billion dollars more than 10x of Duke Realty Corporation and over 50x of </a:t>
            </a:r>
            <a:r>
              <a:rPr lang="en-US" sz="2800" dirty="0" err="1">
                <a:solidFill>
                  <a:schemeClr val="bg1"/>
                </a:solidFill>
              </a:rPr>
              <a:t>EastGroup</a:t>
            </a:r>
            <a:r>
              <a:rPr lang="en-US" sz="2800" dirty="0">
                <a:solidFill>
                  <a:schemeClr val="bg1"/>
                </a:solidFill>
              </a:rPr>
              <a:t> Properties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B024AE-08FF-E64D-9598-231F8F8A9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2D217-6A9E-A54B-A58A-EE28F6F5973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565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8BA518A-70AE-BE44-8AC9-30088BE68CF2}"/>
              </a:ext>
            </a:extLst>
          </p:cNvPr>
          <p:cNvSpPr/>
          <p:nvPr/>
        </p:nvSpPr>
        <p:spPr>
          <a:xfrm>
            <a:off x="2132008" y="260231"/>
            <a:ext cx="737458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bg1"/>
                </a:solidFill>
              </a:rPr>
              <a:t>RECOMMENDATION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5FBD69-D801-D640-B62C-E42FC49A41DC}"/>
              </a:ext>
            </a:extLst>
          </p:cNvPr>
          <p:cNvSpPr txBox="1"/>
          <p:nvPr/>
        </p:nvSpPr>
        <p:spPr>
          <a:xfrm>
            <a:off x="245814" y="954941"/>
            <a:ext cx="1170037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v"/>
            </a:pPr>
            <a:r>
              <a:rPr lang="en-US" sz="2800" dirty="0">
                <a:solidFill>
                  <a:schemeClr val="bg1"/>
                </a:solidFill>
              </a:rPr>
              <a:t> Due to value drivers and market position mentioned above until any major changes in the economy.</a:t>
            </a:r>
          </a:p>
          <a:p>
            <a:pPr marL="285750" indent="-285750">
              <a:buFont typeface="Wingdings" pitchFamily="2" charset="2"/>
              <a:buChar char="v"/>
            </a:pPr>
            <a:endParaRPr lang="en-US" sz="2800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v"/>
            </a:pPr>
            <a:r>
              <a:rPr lang="en-US" sz="2800" dirty="0">
                <a:solidFill>
                  <a:schemeClr val="bg1"/>
                </a:solidFill>
              </a:rPr>
              <a:t> Diversified portfolio, market shares, multiple income streams, innovative designs. </a:t>
            </a:r>
          </a:p>
          <a:p>
            <a:pPr marL="285750" indent="-285750">
              <a:buFont typeface="Wingdings" pitchFamily="2" charset="2"/>
              <a:buChar char="v"/>
            </a:pPr>
            <a:endParaRPr lang="en-US" sz="2800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v"/>
            </a:pPr>
            <a:r>
              <a:rPr lang="en-US" sz="2800" dirty="0">
                <a:solidFill>
                  <a:schemeClr val="bg1"/>
                </a:solidFill>
              </a:rPr>
              <a:t> Uptrend in e-commerce, rents and demand for industrial and logistics space with limited supply. </a:t>
            </a:r>
          </a:p>
          <a:p>
            <a:pPr marL="285750" indent="-285750">
              <a:buFont typeface="Wingdings" pitchFamily="2" charset="2"/>
              <a:buChar char="v"/>
            </a:pPr>
            <a:endParaRPr lang="en-US" sz="2800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v"/>
            </a:pPr>
            <a:r>
              <a:rPr lang="en-US" sz="2800" dirty="0">
                <a:solidFill>
                  <a:schemeClr val="bg1"/>
                </a:solidFill>
              </a:rPr>
              <a:t> A HOLD recommendation for Prologis (PLD). </a:t>
            </a:r>
          </a:p>
          <a:p>
            <a:pPr marL="285750" indent="-285750">
              <a:buFont typeface="Wingdings" pitchFamily="2" charset="2"/>
              <a:buChar char="v"/>
            </a:pP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6D9389-024A-BE47-96E0-790BCFCA5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2D217-6A9E-A54B-A58A-EE28F6F5973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003647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A6B727"/>
      </a:accent1>
      <a:accent2>
        <a:srgbClr val="418AB3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A425FB89-E954-4A2A-81DC-D90804A94DB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{D82CB89D-160B-2A4C-9307-71014BE61085}tf10001120</Template>
  <TotalTime>243</TotalTime>
  <Words>301</Words>
  <Application>Microsoft Macintosh PowerPoint</Application>
  <PresentationFormat>Widescreen</PresentationFormat>
  <Paragraphs>64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Gill Sans MT</vt:lpstr>
      <vt:lpstr>Wingdings</vt:lpstr>
      <vt:lpstr>Parcel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 Linh Phan</dc:creator>
  <cp:lastModifiedBy>Tu Linh Phan</cp:lastModifiedBy>
  <cp:revision>39</cp:revision>
  <dcterms:created xsi:type="dcterms:W3CDTF">2022-01-23T17:10:04Z</dcterms:created>
  <dcterms:modified xsi:type="dcterms:W3CDTF">2022-01-24T01:53:01Z</dcterms:modified>
</cp:coreProperties>
</file>