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notesMasterIdLst>
    <p:notesMasterId r:id="rId6"/>
  </p:notesMasterIdLst>
  <p:sldIdLst>
    <p:sldId id="258" r:id="rId2"/>
    <p:sldId id="263" r:id="rId3"/>
    <p:sldId id="264" r:id="rId4"/>
    <p:sldId id="265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71"/>
    <p:restoredTop sz="94540"/>
  </p:normalViewPr>
  <p:slideViewPr>
    <p:cSldViewPr snapToGrid="0" snapToObjects="1">
      <p:cViewPr varScale="1">
        <p:scale>
          <a:sx n="99" d="100"/>
          <a:sy n="99" d="100"/>
        </p:scale>
        <p:origin x="192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049BE2-CD72-4F41-8E16-9FAE132D921D}" type="datetimeFigureOut">
              <a:rPr lang="en-US" smtClean="0"/>
              <a:t>1/28/22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BB8A5C-2BC8-934B-AE42-E617FFD54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002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BB8A5C-2BC8-934B-AE42-E617FFD548B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110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BB8A5C-2BC8-934B-AE42-E617FFD548B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778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5D54A-FE49-E044-A0A0-876D041AA321}" type="datetime1">
              <a:rPr lang="en-US" smtClean="0"/>
              <a:t>1/28/22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D217-6A9E-A54B-A58A-EE28F6F59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8941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E155C-BFA9-1F45-9994-F77A93F4D853}" type="datetime1">
              <a:rPr lang="en-US" smtClean="0"/>
              <a:t>1/28/22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D217-6A9E-A54B-A58A-EE28F6F59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119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9D15E-0D6E-CF4A-B17B-2158B9F18D67}" type="datetime1">
              <a:rPr lang="en-US" smtClean="0"/>
              <a:t>1/28/22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D217-6A9E-A54B-A58A-EE28F6F59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003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7601-D66F-2043-8752-C8D69CD60E51}" type="datetime1">
              <a:rPr lang="en-US" smtClean="0"/>
              <a:t>1/28/22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D217-6A9E-A54B-A58A-EE28F6F59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812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E1818-9C5F-1147-AABA-EFC91DDA4144}" type="datetime1">
              <a:rPr lang="en-US" smtClean="0"/>
              <a:t>1/28/22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D217-6A9E-A54B-A58A-EE28F6F59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7487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92765-4B4A-8741-A75A-1AF3443C6C6C}" type="datetime1">
              <a:rPr lang="en-US" smtClean="0"/>
              <a:t>1/28/22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D217-6A9E-A54B-A58A-EE28F6F59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081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9B2BF-C499-224D-9759-5C77657370C9}" type="datetime1">
              <a:rPr lang="en-US" smtClean="0"/>
              <a:t>1/28/22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D217-6A9E-A54B-A58A-EE28F6F5973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554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A617E-CC21-E740-8E25-EFF4446CC3BA}" type="datetime1">
              <a:rPr lang="en-US" smtClean="0"/>
              <a:t>1/28/22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D217-6A9E-A54B-A58A-EE28F6F59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415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F9103-29C2-D04A-8967-172C6F3C1A49}" type="datetime1">
              <a:rPr lang="en-US" smtClean="0"/>
              <a:t>1/28/22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D217-6A9E-A54B-A58A-EE28F6F59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313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E8A4F-1FB4-2640-9E51-176401C7CCD6}" type="datetime1">
              <a:rPr lang="en-US" smtClean="0"/>
              <a:t>1/28/22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D217-6A9E-A54B-A58A-EE28F6F59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049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3870C932-F738-4B4D-951A-071CF73A688D}" type="datetime1">
              <a:rPr lang="en-US" smtClean="0"/>
              <a:t>1/28/22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D217-6A9E-A54B-A58A-EE28F6F59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14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25C8EB46-313D-AB4A-AABD-B6065DEB5CB3}" type="datetime1">
              <a:rPr lang="en-US" smtClean="0"/>
              <a:t>1/28/22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5042D217-6A9E-A54B-A58A-EE28F6F59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856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8BA518A-70AE-BE44-8AC9-30088BE68CF2}"/>
              </a:ext>
            </a:extLst>
          </p:cNvPr>
          <p:cNvSpPr/>
          <p:nvPr/>
        </p:nvSpPr>
        <p:spPr>
          <a:xfrm>
            <a:off x="-15124" y="166035"/>
            <a:ext cx="11668835" cy="17081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5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1"/>
                </a:solidFill>
              </a:rPr>
              <a:t>SPDR FUND MATERIALS SELECTION SECTOR ETF </a:t>
            </a:r>
          </a:p>
          <a:p>
            <a:pPr algn="ctr"/>
            <a:r>
              <a:rPr lang="en-US" sz="35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1"/>
                </a:solidFill>
              </a:rPr>
              <a:t>(XLB) HOLDING ANALYSIS</a:t>
            </a:r>
          </a:p>
          <a:p>
            <a:pPr algn="ctr"/>
            <a:r>
              <a:rPr lang="en-US" sz="35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1"/>
                </a:solidFill>
              </a:rPr>
              <a:t>John Phan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5FBD69-D801-D640-B62C-E42FC49A41DC}"/>
              </a:ext>
            </a:extLst>
          </p:cNvPr>
          <p:cNvSpPr txBox="1"/>
          <p:nvPr/>
        </p:nvSpPr>
        <p:spPr>
          <a:xfrm>
            <a:off x="86944" y="1874195"/>
            <a:ext cx="1180025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chemeClr val="bg1"/>
                </a:solidFill>
              </a:rPr>
              <a:t>Fund Overview 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2000" dirty="0">
                <a:solidFill>
                  <a:schemeClr val="bg1"/>
                </a:solidFill>
              </a:rPr>
              <a:t>Providing the investment result that corresponds to the performance of the entire Materials Sector Market Index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n-US" sz="2000" dirty="0">
                <a:solidFill>
                  <a:schemeClr val="bg1"/>
                </a:solidFill>
              </a:rPr>
              <a:t>Four main industries: chemicals, construction materials, containers and packaging, and metals and mining 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n-US" sz="2000" dirty="0">
                <a:solidFill>
                  <a:schemeClr val="bg1"/>
                </a:solidFill>
              </a:rPr>
              <a:t>United States market (81.553%), United Kingdom market (18.325%) and others like Canada, Japan, Sweden, and Switzerland 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n-US" sz="2000" dirty="0">
                <a:solidFill>
                  <a:schemeClr val="bg1"/>
                </a:solidFill>
              </a:rPr>
              <a:t>Their top three holdings: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one-year return, net income growth last quarter and earnings growth estimates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Linde PLC: 24.97%, 39.85% and 28.81%,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Sherwin Williams: 21.29%, 0.47%, and 0.59%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Air Products + Chemicals : 0.15%, 25.39%, and 14.89%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endParaRPr lang="en-US" sz="2800" i="1" dirty="0">
              <a:solidFill>
                <a:schemeClr val="bg1"/>
              </a:solidFill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5005ACC8-DCFE-4644-8BCF-35BB1E6F4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7227" y="166035"/>
            <a:ext cx="365760" cy="365760"/>
          </a:xfrm>
        </p:spPr>
        <p:txBody>
          <a:bodyPr/>
          <a:lstStyle/>
          <a:p>
            <a:fld id="{5042D217-6A9E-A54B-A58A-EE28F6F5973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441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8BA518A-70AE-BE44-8AC9-30088BE68CF2}"/>
              </a:ext>
            </a:extLst>
          </p:cNvPr>
          <p:cNvSpPr/>
          <p:nvPr/>
        </p:nvSpPr>
        <p:spPr>
          <a:xfrm>
            <a:off x="2984547" y="420962"/>
            <a:ext cx="5479000" cy="63094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5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1"/>
                </a:solidFill>
              </a:rPr>
              <a:t>Materials Industry Trends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5FBD69-D801-D640-B62C-E42FC49A41DC}"/>
              </a:ext>
            </a:extLst>
          </p:cNvPr>
          <p:cNvSpPr txBox="1"/>
          <p:nvPr/>
        </p:nvSpPr>
        <p:spPr>
          <a:xfrm>
            <a:off x="222924" y="1420280"/>
            <a:ext cx="11746152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2000" dirty="0">
                <a:solidFill>
                  <a:schemeClr val="bg1"/>
                </a:solidFill>
              </a:rPr>
              <a:t>The Infrastructure Investment and Jobs Act of $1.2 trillion was signed in 2021 for roads, bridges, public safety, etc.</a:t>
            </a:r>
          </a:p>
          <a:p>
            <a:pPr marL="285750" indent="-285750">
              <a:buFont typeface="Wingdings" pitchFamily="2" charset="2"/>
              <a:buChar char="ü"/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US" sz="2000" dirty="0">
                <a:solidFill>
                  <a:schemeClr val="bg1"/>
                </a:solidFill>
              </a:rPr>
              <a:t>Basic construction materials, copper, steel, battery materials for EV like lithium and nickel receive a tailwind </a:t>
            </a:r>
          </a:p>
          <a:p>
            <a:pPr marL="285750" indent="-285750">
              <a:buFont typeface="Wingdings" pitchFamily="2" charset="2"/>
              <a:buChar char="ü"/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US" sz="2000" dirty="0">
                <a:solidFill>
                  <a:schemeClr val="bg1"/>
                </a:solidFill>
              </a:rPr>
              <a:t>Construction chemicals market expects a revenue of $48.9 billion by 2026, CAGR of 5.6% from 2019-2026</a:t>
            </a:r>
          </a:p>
          <a:p>
            <a:pPr marL="285750" indent="-285750">
              <a:buFont typeface="Wingdings" pitchFamily="2" charset="2"/>
              <a:buChar char="ü"/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US" sz="2000" dirty="0">
                <a:solidFill>
                  <a:schemeClr val="bg1"/>
                </a:solidFill>
              </a:rPr>
              <a:t>Global automotive chemicals market size is projected to reach USD 5.0231 billions by 2026, CAGR of 3.2% 2021-2026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US" sz="2000" dirty="0">
                <a:solidFill>
                  <a:schemeClr val="bg1"/>
                </a:solidFill>
              </a:rPr>
              <a:t>Robust demand for specialty chemicals used in coatings in the slow recovering end-markets such as cars, airplanes, electronics, and more 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US" sz="2000" dirty="0">
                <a:solidFill>
                  <a:schemeClr val="bg1"/>
                </a:solidFill>
              </a:rPr>
              <a:t>Growth is also offered in companies producing disinfects, cleaning products, and medical supplies </a:t>
            </a:r>
          </a:p>
          <a:p>
            <a:pPr marL="285750" indent="-285750">
              <a:buFont typeface="Wingdings" pitchFamily="2" charset="2"/>
              <a:buChar char="ü"/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US" sz="2000" dirty="0">
                <a:solidFill>
                  <a:schemeClr val="bg1"/>
                </a:solidFill>
              </a:rPr>
              <a:t>Global industrial gases market size expected to reach $147.1 billion by 2028, a CAGR of 6% from 2021 to 2028. Major end-use industries are medical and pharmaceuticals, food and beverages, and petroleum refining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55B37E9-E6BB-DE44-8DA9-21C15FE60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3316" y="209942"/>
            <a:ext cx="365760" cy="365760"/>
          </a:xfrm>
        </p:spPr>
        <p:txBody>
          <a:bodyPr/>
          <a:lstStyle/>
          <a:p>
            <a:fld id="{5042D217-6A9E-A54B-A58A-EE28F6F5973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259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8BA518A-70AE-BE44-8AC9-30088BE68CF2}"/>
              </a:ext>
            </a:extLst>
          </p:cNvPr>
          <p:cNvSpPr/>
          <p:nvPr/>
        </p:nvSpPr>
        <p:spPr>
          <a:xfrm>
            <a:off x="1541431" y="260231"/>
            <a:ext cx="85557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1"/>
                </a:solidFill>
              </a:rPr>
              <a:t>Materials Market Outlook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5FBD69-D801-D640-B62C-E42FC49A41DC}"/>
              </a:ext>
            </a:extLst>
          </p:cNvPr>
          <p:cNvSpPr txBox="1"/>
          <p:nvPr/>
        </p:nvSpPr>
        <p:spPr>
          <a:xfrm>
            <a:off x="222923" y="1601470"/>
            <a:ext cx="11700371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2000" dirty="0">
                <a:solidFill>
                  <a:schemeClr val="bg1"/>
                </a:solidFill>
              </a:rPr>
              <a:t> ACC forecasted chemical volume rise 3.2%, shipment rate increases by 8.2% and industrial capital spending will grow 3.1%.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n-US" sz="2000" dirty="0">
                <a:solidFill>
                  <a:schemeClr val="bg1"/>
                </a:solidFill>
              </a:rPr>
              <a:t> Pharmaceutical continues to grow due to strong boost by Delta and Omicron variants 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n-US" sz="2000" dirty="0">
                <a:solidFill>
                  <a:schemeClr val="bg1"/>
                </a:solidFill>
              </a:rPr>
              <a:t> US exports and imports expected to increase by 13.8% and 13.7% in 2022, respectively.  By 2025, net exports will reach $40.5 billion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n-US" sz="2000" dirty="0">
                <a:solidFill>
                  <a:schemeClr val="bg1"/>
                </a:solidFill>
              </a:rPr>
              <a:t>Sharper focus on decarbonization strategies due to regulatory changes and technology innovations 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n-US" sz="2000" dirty="0">
                <a:solidFill>
                  <a:schemeClr val="bg1"/>
                </a:solidFill>
              </a:rPr>
              <a:t>European Union Green Deal gains steam, carbon neutrality by 2050, new markets for carbon and other byproducts. 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n-US" sz="2000" dirty="0">
                <a:solidFill>
                  <a:schemeClr val="bg1"/>
                </a:solidFill>
              </a:rPr>
              <a:t>People are willing to switch to more environmentally friendly substitutes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n-US" sz="2000" dirty="0">
                <a:solidFill>
                  <a:schemeClr val="bg1"/>
                </a:solidFill>
              </a:rPr>
              <a:t>Implementing better technologies in facilities like IoT devices, remote monitoring, and AI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024AE-08FF-E64D-9598-231F8F8A9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D217-6A9E-A54B-A58A-EE28F6F5973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565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8BA518A-70AE-BE44-8AC9-30088BE68CF2}"/>
              </a:ext>
            </a:extLst>
          </p:cNvPr>
          <p:cNvSpPr/>
          <p:nvPr/>
        </p:nvSpPr>
        <p:spPr>
          <a:xfrm>
            <a:off x="2132008" y="260231"/>
            <a:ext cx="73745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1"/>
                </a:solidFill>
              </a:rPr>
              <a:t>RECOMMENDATION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5FBD69-D801-D640-B62C-E42FC49A41DC}"/>
              </a:ext>
            </a:extLst>
          </p:cNvPr>
          <p:cNvSpPr txBox="1"/>
          <p:nvPr/>
        </p:nvSpPr>
        <p:spPr>
          <a:xfrm>
            <a:off x="245814" y="954941"/>
            <a:ext cx="1170037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n-US" sz="2800" dirty="0">
                <a:solidFill>
                  <a:schemeClr val="bg1"/>
                </a:solidFill>
              </a:rPr>
              <a:t> Due to current industry trends, outlooks and expectations mentioned above until any major changes in the economy.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sz="2800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n-US" sz="2800" dirty="0">
                <a:solidFill>
                  <a:schemeClr val="bg1"/>
                </a:solidFill>
              </a:rPr>
              <a:t> Demands are still rising in constructions, end-markets, and personal-care appliances 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sz="2800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n-US" sz="2800" dirty="0">
                <a:solidFill>
                  <a:schemeClr val="bg1"/>
                </a:solidFill>
              </a:rPr>
              <a:t> Shifting towards more eco-friendly and sustainable alternatives and designs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sz="2800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n-US" sz="2800" dirty="0">
                <a:solidFill>
                  <a:schemeClr val="bg1"/>
                </a:solidFill>
              </a:rPr>
              <a:t> A HOLD recommendation for SPDR Fund Material Selection Sector ETF (XLB)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6D9389-024A-BE47-96E0-790BCFCA5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D217-6A9E-A54B-A58A-EE28F6F5973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00364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{D82CB89D-160B-2A4C-9307-71014BE61085}tf10001120</Template>
  <TotalTime>465</TotalTime>
  <Words>470</Words>
  <Application>Microsoft Macintosh PowerPoint</Application>
  <PresentationFormat>Widescreen</PresentationFormat>
  <Paragraphs>57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Gill Sans MT</vt:lpstr>
      <vt:lpstr>Wingdings</vt:lpstr>
      <vt:lpstr>Parcel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 Linh Phan</dc:creator>
  <cp:lastModifiedBy>Tu Linh Phan</cp:lastModifiedBy>
  <cp:revision>64</cp:revision>
  <dcterms:created xsi:type="dcterms:W3CDTF">2022-01-23T17:10:04Z</dcterms:created>
  <dcterms:modified xsi:type="dcterms:W3CDTF">2022-01-28T09:15:24Z</dcterms:modified>
</cp:coreProperties>
</file>