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7"/>
  </p:notesMasterIdLst>
  <p:sldIdLst>
    <p:sldId id="258" r:id="rId2"/>
    <p:sldId id="263" r:id="rId3"/>
    <p:sldId id="266" r:id="rId4"/>
    <p:sldId id="264"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19"/>
    <p:restoredTop sz="94599"/>
  </p:normalViewPr>
  <p:slideViewPr>
    <p:cSldViewPr snapToGrid="0" snapToObjects="1">
      <p:cViewPr varScale="1">
        <p:scale>
          <a:sx n="106" d="100"/>
          <a:sy n="106" d="100"/>
        </p:scale>
        <p:origin x="12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49BE2-CD72-4F41-8E16-9FAE132D921D}" type="datetimeFigureOut">
              <a:rPr lang="en-US" smtClean="0"/>
              <a:t>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B8A5C-2BC8-934B-AE42-E617FFD548B7}" type="slidenum">
              <a:rPr lang="en-US" smtClean="0"/>
              <a:t>‹#›</a:t>
            </a:fld>
            <a:endParaRPr lang="en-US"/>
          </a:p>
        </p:txBody>
      </p:sp>
    </p:spTree>
    <p:extLst>
      <p:ext uri="{BB962C8B-B14F-4D97-AF65-F5344CB8AC3E}">
        <p14:creationId xmlns:p14="http://schemas.microsoft.com/office/powerpoint/2010/main" val="417700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BB8A5C-2BC8-934B-AE42-E617FFD548B7}" type="slidenum">
              <a:rPr lang="en-US" smtClean="0"/>
              <a:t>1</a:t>
            </a:fld>
            <a:endParaRPr lang="en-US"/>
          </a:p>
        </p:txBody>
      </p:sp>
    </p:spTree>
    <p:extLst>
      <p:ext uri="{BB962C8B-B14F-4D97-AF65-F5344CB8AC3E}">
        <p14:creationId xmlns:p14="http://schemas.microsoft.com/office/powerpoint/2010/main" val="157711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BB8A5C-2BC8-934B-AE42-E617FFD548B7}" type="slidenum">
              <a:rPr lang="en-US" smtClean="0"/>
              <a:t>3</a:t>
            </a:fld>
            <a:endParaRPr lang="en-US"/>
          </a:p>
        </p:txBody>
      </p:sp>
    </p:spTree>
    <p:extLst>
      <p:ext uri="{BB962C8B-B14F-4D97-AF65-F5344CB8AC3E}">
        <p14:creationId xmlns:p14="http://schemas.microsoft.com/office/powerpoint/2010/main" val="148842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BB8A5C-2BC8-934B-AE42-E617FFD548B7}" type="slidenum">
              <a:rPr lang="en-US" smtClean="0"/>
              <a:t>4</a:t>
            </a:fld>
            <a:endParaRPr lang="en-US"/>
          </a:p>
        </p:txBody>
      </p:sp>
    </p:spTree>
    <p:extLst>
      <p:ext uri="{BB962C8B-B14F-4D97-AF65-F5344CB8AC3E}">
        <p14:creationId xmlns:p14="http://schemas.microsoft.com/office/powerpoint/2010/main" val="373477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B35D54A-FE49-E044-A0A0-876D041AA321}" type="datetime1">
              <a:rPr lang="en-US" smtClean="0"/>
              <a:t>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2D217-6A9E-A54B-A58A-EE28F6F5973B}" type="slidenum">
              <a:rPr lang="en-US" smtClean="0"/>
              <a:t>‹#›</a:t>
            </a:fld>
            <a:endParaRPr lang="en-US"/>
          </a:p>
        </p:txBody>
      </p:sp>
    </p:spTree>
    <p:extLst>
      <p:ext uri="{BB962C8B-B14F-4D97-AF65-F5344CB8AC3E}">
        <p14:creationId xmlns:p14="http://schemas.microsoft.com/office/powerpoint/2010/main" val="22548941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E155C-BFA9-1F45-9994-F77A93F4D853}" type="datetime1">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2D217-6A9E-A54B-A58A-EE28F6F5973B}" type="slidenum">
              <a:rPr lang="en-US" smtClean="0"/>
              <a:t>‹#›</a:t>
            </a:fld>
            <a:endParaRPr lang="en-US"/>
          </a:p>
        </p:txBody>
      </p:sp>
    </p:spTree>
    <p:extLst>
      <p:ext uri="{BB962C8B-B14F-4D97-AF65-F5344CB8AC3E}">
        <p14:creationId xmlns:p14="http://schemas.microsoft.com/office/powerpoint/2010/main" val="145111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9D15E-0D6E-CF4A-B17B-2158B9F18D67}" type="datetime1">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2D217-6A9E-A54B-A58A-EE28F6F5973B}" type="slidenum">
              <a:rPr lang="en-US" smtClean="0"/>
              <a:t>‹#›</a:t>
            </a:fld>
            <a:endParaRPr lang="en-US"/>
          </a:p>
        </p:txBody>
      </p:sp>
    </p:spTree>
    <p:extLst>
      <p:ext uri="{BB962C8B-B14F-4D97-AF65-F5344CB8AC3E}">
        <p14:creationId xmlns:p14="http://schemas.microsoft.com/office/powerpoint/2010/main" val="136000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47601-D66F-2043-8752-C8D69CD60E51}" type="datetime1">
              <a:rPr lang="en-US" smtClean="0"/>
              <a:t>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2D217-6A9E-A54B-A58A-EE28F6F5973B}" type="slidenum">
              <a:rPr lang="en-US" smtClean="0"/>
              <a:t>‹#›</a:t>
            </a:fld>
            <a:endParaRPr lang="en-US"/>
          </a:p>
        </p:txBody>
      </p:sp>
    </p:spTree>
    <p:extLst>
      <p:ext uri="{BB962C8B-B14F-4D97-AF65-F5344CB8AC3E}">
        <p14:creationId xmlns:p14="http://schemas.microsoft.com/office/powerpoint/2010/main" val="69781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1EE1818-9C5F-1147-AABA-EFC91DDA4144}" type="datetime1">
              <a:rPr lang="en-US" smtClean="0"/>
              <a:t>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2D217-6A9E-A54B-A58A-EE28F6F5973B}" type="slidenum">
              <a:rPr lang="en-US" smtClean="0"/>
              <a:t>‹#›</a:t>
            </a:fld>
            <a:endParaRPr lang="en-US"/>
          </a:p>
        </p:txBody>
      </p:sp>
    </p:spTree>
    <p:extLst>
      <p:ext uri="{BB962C8B-B14F-4D97-AF65-F5344CB8AC3E}">
        <p14:creationId xmlns:p14="http://schemas.microsoft.com/office/powerpoint/2010/main" val="22057487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3D92765-4B4A-8741-A75A-1AF3443C6C6C}" type="datetime1">
              <a:rPr lang="en-US" smtClean="0"/>
              <a:t>1/28/22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042D217-6A9E-A54B-A58A-EE28F6F5973B}" type="slidenum">
              <a:rPr lang="en-US" smtClean="0"/>
              <a:t>‹#›</a:t>
            </a:fld>
            <a:endParaRPr lang="en-US"/>
          </a:p>
        </p:txBody>
      </p:sp>
    </p:spTree>
    <p:extLst>
      <p:ext uri="{BB962C8B-B14F-4D97-AF65-F5344CB8AC3E}">
        <p14:creationId xmlns:p14="http://schemas.microsoft.com/office/powerpoint/2010/main" val="411408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069B2BF-C499-224D-9759-5C77657370C9}" type="datetime1">
              <a:rPr lang="en-US" smtClean="0"/>
              <a:t>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2D217-6A9E-A54B-A58A-EE28F6F5973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4355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A617E-CC21-E740-8E25-EFF4446CC3BA}" type="datetime1">
              <a:rPr lang="en-US" smtClean="0"/>
              <a:t>1/28/22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2D217-6A9E-A54B-A58A-EE28F6F5973B}" type="slidenum">
              <a:rPr lang="en-US" smtClean="0"/>
              <a:t>‹#›</a:t>
            </a:fld>
            <a:endParaRPr lang="en-US"/>
          </a:p>
        </p:txBody>
      </p:sp>
    </p:spTree>
    <p:extLst>
      <p:ext uri="{BB962C8B-B14F-4D97-AF65-F5344CB8AC3E}">
        <p14:creationId xmlns:p14="http://schemas.microsoft.com/office/powerpoint/2010/main" val="3929415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F9103-29C2-D04A-8967-172C6F3C1A49}" type="datetime1">
              <a:rPr lang="en-US" smtClean="0"/>
              <a:t>1/28/22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42D217-6A9E-A54B-A58A-EE28F6F5973B}" type="slidenum">
              <a:rPr lang="en-US" smtClean="0"/>
              <a:t>‹#›</a:t>
            </a:fld>
            <a:endParaRPr lang="en-US"/>
          </a:p>
        </p:txBody>
      </p:sp>
    </p:spTree>
    <p:extLst>
      <p:ext uri="{BB962C8B-B14F-4D97-AF65-F5344CB8AC3E}">
        <p14:creationId xmlns:p14="http://schemas.microsoft.com/office/powerpoint/2010/main" val="153331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E8A4F-1FB4-2640-9E51-176401C7CCD6}" type="datetime1">
              <a:rPr lang="en-US" smtClean="0"/>
              <a:t>1/28/22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5042D217-6A9E-A54B-A58A-EE28F6F5973B}" type="slidenum">
              <a:rPr lang="en-US" smtClean="0"/>
              <a:t>‹#›</a:t>
            </a:fld>
            <a:endParaRPr lang="en-US"/>
          </a:p>
        </p:txBody>
      </p:sp>
    </p:spTree>
    <p:extLst>
      <p:ext uri="{BB962C8B-B14F-4D97-AF65-F5344CB8AC3E}">
        <p14:creationId xmlns:p14="http://schemas.microsoft.com/office/powerpoint/2010/main" val="366804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3870C932-F738-4B4D-951A-071CF73A688D}" type="datetime1">
              <a:rPr lang="en-US" smtClean="0"/>
              <a:t>1/28/22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5042D217-6A9E-A54B-A58A-EE28F6F5973B}" type="slidenum">
              <a:rPr lang="en-US" smtClean="0"/>
              <a:t>‹#›</a:t>
            </a:fld>
            <a:endParaRPr lang="en-US"/>
          </a:p>
        </p:txBody>
      </p:sp>
    </p:spTree>
    <p:extLst>
      <p:ext uri="{BB962C8B-B14F-4D97-AF65-F5344CB8AC3E}">
        <p14:creationId xmlns:p14="http://schemas.microsoft.com/office/powerpoint/2010/main" val="36901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5C8EB46-313D-AB4A-AABD-B6065DEB5CB3}" type="datetime1">
              <a:rPr lang="en-US" smtClean="0"/>
              <a:t>1/28/22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042D217-6A9E-A54B-A58A-EE28F6F5973B}" type="slidenum">
              <a:rPr lang="en-US" smtClean="0"/>
              <a:t>‹#›</a:t>
            </a:fld>
            <a:endParaRPr lang="en-US"/>
          </a:p>
        </p:txBody>
      </p:sp>
    </p:spTree>
    <p:extLst>
      <p:ext uri="{BB962C8B-B14F-4D97-AF65-F5344CB8AC3E}">
        <p14:creationId xmlns:p14="http://schemas.microsoft.com/office/powerpoint/2010/main" val="204185633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BA518A-70AE-BE44-8AC9-30088BE68CF2}"/>
              </a:ext>
            </a:extLst>
          </p:cNvPr>
          <p:cNvSpPr/>
          <p:nvPr/>
        </p:nvSpPr>
        <p:spPr>
          <a:xfrm>
            <a:off x="343437" y="166035"/>
            <a:ext cx="10951716" cy="1708160"/>
          </a:xfrm>
          <a:prstGeom prst="rect">
            <a:avLst/>
          </a:prstGeom>
          <a:noFill/>
        </p:spPr>
        <p:txBody>
          <a:bodyPr wrap="none" lIns="91440" tIns="45720" rIns="91440" bIns="45720">
            <a:spAutoFit/>
          </a:bodyPr>
          <a:lstStyle/>
          <a:p>
            <a:pPr algn="ctr"/>
            <a:r>
              <a:rPr lang="en-US" sz="3500" b="1" dirty="0">
                <a:ln w="22225">
                  <a:solidFill>
                    <a:schemeClr val="accent2"/>
                  </a:solidFill>
                  <a:prstDash val="solid"/>
                </a:ln>
                <a:solidFill>
                  <a:schemeClr val="bg1"/>
                </a:solidFill>
              </a:rPr>
              <a:t>SPDR FUND ENERGY SELECTION SECTOR ETF </a:t>
            </a:r>
          </a:p>
          <a:p>
            <a:pPr algn="ctr"/>
            <a:r>
              <a:rPr lang="en-US" sz="3500" b="1" dirty="0">
                <a:ln w="22225">
                  <a:solidFill>
                    <a:schemeClr val="accent2"/>
                  </a:solidFill>
                  <a:prstDash val="solid"/>
                </a:ln>
                <a:solidFill>
                  <a:schemeClr val="bg1"/>
                </a:solidFill>
              </a:rPr>
              <a:t>(XLE) HOLDING ANALYSIS</a:t>
            </a:r>
          </a:p>
          <a:p>
            <a:pPr algn="ctr"/>
            <a:r>
              <a:rPr lang="en-US" sz="3500" b="1" dirty="0">
                <a:ln w="22225">
                  <a:solidFill>
                    <a:schemeClr val="accent2"/>
                  </a:solidFill>
                  <a:prstDash val="solid"/>
                </a:ln>
                <a:solidFill>
                  <a:schemeClr val="bg1"/>
                </a:solidFill>
              </a:rPr>
              <a:t>John Phan</a:t>
            </a:r>
          </a:p>
        </p:txBody>
      </p:sp>
      <p:sp>
        <p:nvSpPr>
          <p:cNvPr id="5" name="TextBox 4">
            <a:extLst>
              <a:ext uri="{FF2B5EF4-FFF2-40B4-BE49-F238E27FC236}">
                <a16:creationId xmlns:a16="http://schemas.microsoft.com/office/drawing/2014/main" id="{115FBD69-D801-D640-B62C-E42FC49A41DC}"/>
              </a:ext>
            </a:extLst>
          </p:cNvPr>
          <p:cNvSpPr txBox="1"/>
          <p:nvPr/>
        </p:nvSpPr>
        <p:spPr>
          <a:xfrm>
            <a:off x="86944" y="1874195"/>
            <a:ext cx="12105055" cy="4339650"/>
          </a:xfrm>
          <a:prstGeom prst="rect">
            <a:avLst/>
          </a:prstGeom>
          <a:noFill/>
        </p:spPr>
        <p:txBody>
          <a:bodyPr wrap="square" rtlCol="0">
            <a:spAutoFit/>
          </a:bodyPr>
          <a:lstStyle/>
          <a:p>
            <a:r>
              <a:rPr lang="en-US" sz="2800" i="1" dirty="0">
                <a:solidFill>
                  <a:schemeClr val="bg1"/>
                </a:solidFill>
              </a:rPr>
              <a:t>Fund Overview </a:t>
            </a:r>
          </a:p>
          <a:p>
            <a:pPr marL="342900" indent="-342900">
              <a:buFont typeface="Arial" panose="020B0604020202020204" pitchFamily="34" charset="0"/>
              <a:buChar char="•"/>
            </a:pPr>
            <a:r>
              <a:rPr lang="en-US" sz="2000" dirty="0">
                <a:solidFill>
                  <a:schemeClr val="bg1"/>
                </a:solidFill>
              </a:rPr>
              <a:t>Its objective is to provide the investment result that corresponds to the performance of the entire Energy Sector Market Index</a:t>
            </a:r>
            <a:r>
              <a:rPr lang="en-US" sz="2800" dirty="0">
                <a:solidFill>
                  <a:schemeClr val="bg1"/>
                </a:solidFill>
              </a:rPr>
              <a:t> </a:t>
            </a:r>
          </a:p>
          <a:p>
            <a:pPr marL="342900" indent="-342900">
              <a:buFont typeface="Arial" panose="020B0604020202020204" pitchFamily="34" charset="0"/>
              <a:buChar char="•"/>
            </a:pPr>
            <a:r>
              <a:rPr lang="en-US" sz="2000" dirty="0">
                <a:solidFill>
                  <a:schemeClr val="bg1"/>
                </a:solidFill>
              </a:rPr>
              <a:t>The energy industry market comprises five main energy sources: 46% is solar energy, 21% is natural gas, 17% is wind, 11% is batteries, 5% nuclear and the rest is other types of energy. </a:t>
            </a:r>
            <a:r>
              <a:rPr lang="en-US" sz="2800" dirty="0">
                <a:solidFill>
                  <a:schemeClr val="bg1"/>
                </a:solidFill>
              </a:rPr>
              <a:t> </a:t>
            </a:r>
          </a:p>
          <a:p>
            <a:pPr marL="342900" indent="-342900">
              <a:buFont typeface="Arial" panose="020B0604020202020204" pitchFamily="34" charset="0"/>
              <a:buChar char="•"/>
            </a:pPr>
            <a:r>
              <a:rPr lang="en-US" sz="2000" dirty="0">
                <a:solidFill>
                  <a:schemeClr val="bg1"/>
                </a:solidFill>
              </a:rPr>
              <a:t>The fund allocates more than 90% in Oil, Gas &amp; Consumable Fuel, the other 10% is in Energy Equipment and Services</a:t>
            </a:r>
            <a:r>
              <a:rPr lang="en-US" sz="2800" dirty="0">
                <a:solidFill>
                  <a:schemeClr val="bg1"/>
                </a:solidFill>
              </a:rPr>
              <a:t> </a:t>
            </a:r>
          </a:p>
          <a:p>
            <a:pPr marL="342900" indent="-342900">
              <a:buFont typeface="Arial" panose="020B0604020202020204" pitchFamily="34" charset="0"/>
              <a:buChar char="•"/>
            </a:pPr>
            <a:r>
              <a:rPr lang="en-US" sz="2000" dirty="0">
                <a:solidFill>
                  <a:schemeClr val="bg1"/>
                </a:solidFill>
              </a:rPr>
              <a:t>Their top three holdings:</a:t>
            </a:r>
            <a:r>
              <a:rPr lang="en-US" sz="2800" dirty="0">
                <a:solidFill>
                  <a:schemeClr val="bg1"/>
                </a:solidFill>
              </a:rPr>
              <a:t> </a:t>
            </a:r>
            <a:r>
              <a:rPr lang="en-US" sz="2000" dirty="0">
                <a:solidFill>
                  <a:schemeClr val="bg1"/>
                </a:solidFill>
              </a:rPr>
              <a:t>one-year return, net income growth last quarter and earnings growth estimates</a:t>
            </a:r>
            <a:r>
              <a:rPr lang="en-US" sz="2800" dirty="0">
                <a:solidFill>
                  <a:schemeClr val="bg1"/>
                </a:solidFill>
              </a:rPr>
              <a:t> </a:t>
            </a:r>
          </a:p>
          <a:p>
            <a:pPr marL="342900" indent="-342900">
              <a:buFont typeface="Arial" panose="020B0604020202020204" pitchFamily="34" charset="0"/>
              <a:buChar char="•"/>
            </a:pPr>
            <a:r>
              <a:rPr lang="en-US" sz="2000" dirty="0">
                <a:solidFill>
                  <a:schemeClr val="bg1"/>
                </a:solidFill>
              </a:rPr>
              <a:t>Exxon Mobil: 47.93%, 1092.64% and 1685.45%, </a:t>
            </a:r>
          </a:p>
          <a:p>
            <a:pPr marL="342900" indent="-342900">
              <a:buFont typeface="Arial" panose="020B0604020202020204" pitchFamily="34" charset="0"/>
              <a:buChar char="•"/>
            </a:pPr>
            <a:r>
              <a:rPr lang="en-US" sz="2000" dirty="0">
                <a:solidFill>
                  <a:schemeClr val="bg1"/>
                </a:solidFill>
              </a:rPr>
              <a:t>Chevron: 34.67%, 3052.17%, and 4378.5%</a:t>
            </a:r>
            <a:r>
              <a:rPr lang="en-US" sz="2800" dirty="0">
                <a:solidFill>
                  <a:schemeClr val="bg1"/>
                </a:solidFill>
              </a:rPr>
              <a:t> </a:t>
            </a:r>
          </a:p>
          <a:p>
            <a:pPr marL="342900" indent="-342900">
              <a:buFont typeface="Arial" panose="020B0604020202020204" pitchFamily="34" charset="0"/>
              <a:buChar char="•"/>
            </a:pPr>
            <a:r>
              <a:rPr lang="en-US" sz="2000" dirty="0">
                <a:solidFill>
                  <a:schemeClr val="bg1"/>
                </a:solidFill>
              </a:rPr>
              <a:t>EOG Resources: 71.93%, 2678.47%, and 491.92%</a:t>
            </a:r>
            <a:r>
              <a:rPr lang="en-US" sz="2800" dirty="0">
                <a:solidFill>
                  <a:schemeClr val="bg1"/>
                </a:solidFill>
              </a:rPr>
              <a:t> </a:t>
            </a:r>
            <a:endParaRPr lang="en-US" sz="2800" i="1" dirty="0">
              <a:solidFill>
                <a:schemeClr val="bg1"/>
              </a:solidFill>
            </a:endParaRPr>
          </a:p>
        </p:txBody>
      </p:sp>
      <p:sp>
        <p:nvSpPr>
          <p:cNvPr id="15" name="Slide Number Placeholder 14">
            <a:extLst>
              <a:ext uri="{FF2B5EF4-FFF2-40B4-BE49-F238E27FC236}">
                <a16:creationId xmlns:a16="http://schemas.microsoft.com/office/drawing/2014/main" id="{5005ACC8-DCFE-4644-8BCF-35BB1E6F4E05}"/>
              </a:ext>
            </a:extLst>
          </p:cNvPr>
          <p:cNvSpPr>
            <a:spLocks noGrp="1"/>
          </p:cNvSpPr>
          <p:nvPr>
            <p:ph type="sldNum" sz="quarter" idx="12"/>
          </p:nvPr>
        </p:nvSpPr>
        <p:spPr>
          <a:xfrm>
            <a:off x="11637227" y="166035"/>
            <a:ext cx="365760" cy="365760"/>
          </a:xfrm>
        </p:spPr>
        <p:txBody>
          <a:bodyPr/>
          <a:lstStyle/>
          <a:p>
            <a:fld id="{5042D217-6A9E-A54B-A58A-EE28F6F5973B}" type="slidenum">
              <a:rPr lang="en-US" smtClean="0"/>
              <a:t>1</a:t>
            </a:fld>
            <a:endParaRPr lang="en-US"/>
          </a:p>
        </p:txBody>
      </p:sp>
    </p:spTree>
    <p:extLst>
      <p:ext uri="{BB962C8B-B14F-4D97-AF65-F5344CB8AC3E}">
        <p14:creationId xmlns:p14="http://schemas.microsoft.com/office/powerpoint/2010/main" val="394744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BA518A-70AE-BE44-8AC9-30088BE68CF2}"/>
              </a:ext>
            </a:extLst>
          </p:cNvPr>
          <p:cNvSpPr/>
          <p:nvPr/>
        </p:nvSpPr>
        <p:spPr>
          <a:xfrm>
            <a:off x="2272659" y="420962"/>
            <a:ext cx="6902787" cy="630942"/>
          </a:xfrm>
          <a:prstGeom prst="rect">
            <a:avLst/>
          </a:prstGeom>
          <a:noFill/>
        </p:spPr>
        <p:txBody>
          <a:bodyPr wrap="none" lIns="91440" tIns="45720" rIns="91440" bIns="45720">
            <a:spAutoFit/>
          </a:bodyPr>
          <a:lstStyle/>
          <a:p>
            <a:pPr algn="ctr"/>
            <a:r>
              <a:rPr lang="en-US" sz="3500" b="1" dirty="0">
                <a:ln w="22225">
                  <a:solidFill>
                    <a:schemeClr val="accent2"/>
                  </a:solidFill>
                  <a:prstDash val="solid"/>
                </a:ln>
                <a:solidFill>
                  <a:schemeClr val="bg1"/>
                </a:solidFill>
              </a:rPr>
              <a:t>Current Chinese Energy Market</a:t>
            </a:r>
          </a:p>
        </p:txBody>
      </p:sp>
      <p:sp>
        <p:nvSpPr>
          <p:cNvPr id="5" name="TextBox 4">
            <a:extLst>
              <a:ext uri="{FF2B5EF4-FFF2-40B4-BE49-F238E27FC236}">
                <a16:creationId xmlns:a16="http://schemas.microsoft.com/office/drawing/2014/main" id="{115FBD69-D801-D640-B62C-E42FC49A41DC}"/>
              </a:ext>
            </a:extLst>
          </p:cNvPr>
          <p:cNvSpPr txBox="1"/>
          <p:nvPr/>
        </p:nvSpPr>
        <p:spPr>
          <a:xfrm>
            <a:off x="222924" y="1443841"/>
            <a:ext cx="11746152" cy="4832092"/>
          </a:xfrm>
          <a:prstGeom prst="rect">
            <a:avLst/>
          </a:prstGeom>
          <a:noFill/>
        </p:spPr>
        <p:txBody>
          <a:bodyPr wrap="square" rtlCol="0">
            <a:spAutoFit/>
          </a:bodyPr>
          <a:lstStyle/>
          <a:p>
            <a:pPr marL="285750" indent="-285750">
              <a:buFont typeface="Wingdings" pitchFamily="2" charset="2"/>
              <a:buChar char="ü"/>
            </a:pPr>
            <a:r>
              <a:rPr lang="en-US" sz="2000" dirty="0">
                <a:solidFill>
                  <a:schemeClr val="bg1"/>
                </a:solidFill>
              </a:rPr>
              <a:t>China is currently the world’s largest consumer of energy, falling manufacturing PMI and the market’s downgrade in its GDP forecasts. The country’s crude oil import in 2022 could fall by 9.5% </a:t>
            </a:r>
          </a:p>
          <a:p>
            <a:endParaRPr lang="en-US" sz="2400" dirty="0">
              <a:solidFill>
                <a:schemeClr val="bg1"/>
              </a:solidFill>
            </a:endParaRPr>
          </a:p>
          <a:p>
            <a:pPr marL="285750" indent="-285750">
              <a:buFont typeface="Wingdings" pitchFamily="2" charset="2"/>
              <a:buChar char="ü"/>
            </a:pPr>
            <a:r>
              <a:rPr lang="en-US" sz="2000" dirty="0">
                <a:solidFill>
                  <a:schemeClr val="bg1"/>
                </a:solidFill>
              </a:rPr>
              <a:t>Greenhouse-gas emissions to net zero by 2050 which leads to a boost in solar panels demand in 2030, a 4-time increase in wind and solar capacity</a:t>
            </a:r>
            <a:r>
              <a:rPr lang="en-US" sz="2400" dirty="0">
                <a:solidFill>
                  <a:schemeClr val="bg1"/>
                </a:solidFill>
              </a:rPr>
              <a:t> </a:t>
            </a:r>
          </a:p>
          <a:p>
            <a:pPr marL="285750" indent="-285750">
              <a:buFont typeface="Wingdings" pitchFamily="2" charset="2"/>
              <a:buChar char="ü"/>
            </a:pPr>
            <a:endParaRPr lang="en-US" sz="2400" dirty="0">
              <a:solidFill>
                <a:schemeClr val="bg1"/>
              </a:solidFill>
            </a:endParaRPr>
          </a:p>
          <a:p>
            <a:pPr marL="285750" indent="-285750">
              <a:buFont typeface="Wingdings" pitchFamily="2" charset="2"/>
              <a:buChar char="ü"/>
            </a:pPr>
            <a:r>
              <a:rPr lang="en-US" sz="2000" dirty="0">
                <a:solidFill>
                  <a:schemeClr val="bg1"/>
                </a:solidFill>
              </a:rPr>
              <a:t>China’s solar capacity is growing at 28% vs 20% in 2021 with an average growth in profit of 45%</a:t>
            </a:r>
            <a:r>
              <a:rPr lang="en-US" sz="2400" dirty="0">
                <a:solidFill>
                  <a:schemeClr val="bg1"/>
                </a:solidFill>
              </a:rPr>
              <a:t> </a:t>
            </a:r>
          </a:p>
          <a:p>
            <a:pPr marL="285750" indent="-285750">
              <a:buFont typeface="Wingdings" pitchFamily="2" charset="2"/>
              <a:buChar char="ü"/>
            </a:pPr>
            <a:endParaRPr lang="en-US" sz="2400" dirty="0">
              <a:solidFill>
                <a:schemeClr val="bg1"/>
              </a:solidFill>
            </a:endParaRPr>
          </a:p>
          <a:p>
            <a:pPr marL="285750" indent="-285750">
              <a:buFont typeface="Wingdings" pitchFamily="2" charset="2"/>
              <a:buChar char="ü"/>
            </a:pPr>
            <a:r>
              <a:rPr lang="en-US" sz="2000" dirty="0">
                <a:solidFill>
                  <a:schemeClr val="bg1"/>
                </a:solidFill>
              </a:rPr>
              <a:t>Hydrogen-energy development</a:t>
            </a:r>
            <a:r>
              <a:rPr lang="en-US" sz="2400" dirty="0">
                <a:solidFill>
                  <a:schemeClr val="bg1"/>
                </a:solidFill>
              </a:rPr>
              <a:t>, </a:t>
            </a:r>
            <a:r>
              <a:rPr lang="en-US" sz="2000" dirty="0">
                <a:solidFill>
                  <a:schemeClr val="bg1"/>
                </a:solidFill>
              </a:rPr>
              <a:t>carbon neutrality by 2060</a:t>
            </a:r>
            <a:endParaRPr lang="en-US" sz="2400" dirty="0">
              <a:solidFill>
                <a:schemeClr val="bg1"/>
              </a:solidFill>
            </a:endParaRPr>
          </a:p>
          <a:p>
            <a:pPr marL="285750" indent="-285750">
              <a:buFont typeface="Wingdings" pitchFamily="2" charset="2"/>
              <a:buChar char="ü"/>
            </a:pPr>
            <a:endParaRPr lang="en-US" sz="2400" dirty="0">
              <a:solidFill>
                <a:schemeClr val="bg1"/>
              </a:solidFill>
            </a:endParaRPr>
          </a:p>
          <a:p>
            <a:pPr marL="285750" indent="-285750">
              <a:buFont typeface="Wingdings" pitchFamily="2" charset="2"/>
              <a:buChar char="ü"/>
            </a:pPr>
            <a:r>
              <a:rPr lang="en-US" sz="2000" dirty="0">
                <a:solidFill>
                  <a:schemeClr val="bg1"/>
                </a:solidFill>
              </a:rPr>
              <a:t>The country’s energy output will reach $157 billions in 2025 and grow 12 times by 2050, and hydrogen-energy may supply 10% by 2050 and 20% in 2060 of it.</a:t>
            </a:r>
            <a:r>
              <a:rPr lang="en-US" sz="2400" dirty="0">
                <a:solidFill>
                  <a:schemeClr val="bg1"/>
                </a:solidFill>
              </a:rPr>
              <a:t> </a:t>
            </a:r>
          </a:p>
          <a:p>
            <a:endParaRPr lang="en-US" sz="2400" dirty="0">
              <a:solidFill>
                <a:schemeClr val="bg1"/>
              </a:solidFill>
            </a:endParaRPr>
          </a:p>
        </p:txBody>
      </p:sp>
      <p:sp>
        <p:nvSpPr>
          <p:cNvPr id="10" name="Slide Number Placeholder 9">
            <a:extLst>
              <a:ext uri="{FF2B5EF4-FFF2-40B4-BE49-F238E27FC236}">
                <a16:creationId xmlns:a16="http://schemas.microsoft.com/office/drawing/2014/main" id="{F55B37E9-E6BB-DE44-8DA9-21C15FE60770}"/>
              </a:ext>
            </a:extLst>
          </p:cNvPr>
          <p:cNvSpPr>
            <a:spLocks noGrp="1"/>
          </p:cNvSpPr>
          <p:nvPr>
            <p:ph type="sldNum" sz="quarter" idx="12"/>
          </p:nvPr>
        </p:nvSpPr>
        <p:spPr>
          <a:xfrm>
            <a:off x="11603316" y="209942"/>
            <a:ext cx="365760" cy="365760"/>
          </a:xfrm>
        </p:spPr>
        <p:txBody>
          <a:bodyPr/>
          <a:lstStyle/>
          <a:p>
            <a:fld id="{5042D217-6A9E-A54B-A58A-EE28F6F5973B}" type="slidenum">
              <a:rPr lang="en-US" smtClean="0"/>
              <a:t>2</a:t>
            </a:fld>
            <a:endParaRPr lang="en-US"/>
          </a:p>
        </p:txBody>
      </p:sp>
    </p:spTree>
    <p:extLst>
      <p:ext uri="{BB962C8B-B14F-4D97-AF65-F5344CB8AC3E}">
        <p14:creationId xmlns:p14="http://schemas.microsoft.com/office/powerpoint/2010/main" val="247125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BA518A-70AE-BE44-8AC9-30088BE68CF2}"/>
              </a:ext>
            </a:extLst>
          </p:cNvPr>
          <p:cNvSpPr/>
          <p:nvPr/>
        </p:nvSpPr>
        <p:spPr>
          <a:xfrm>
            <a:off x="2096830" y="260231"/>
            <a:ext cx="7711662" cy="630942"/>
          </a:xfrm>
          <a:prstGeom prst="rect">
            <a:avLst/>
          </a:prstGeom>
          <a:noFill/>
        </p:spPr>
        <p:txBody>
          <a:bodyPr wrap="none" lIns="91440" tIns="45720" rIns="91440" bIns="45720">
            <a:spAutoFit/>
          </a:bodyPr>
          <a:lstStyle/>
          <a:p>
            <a:pPr algn="ctr"/>
            <a:r>
              <a:rPr lang="en-US" sz="3500" b="1" dirty="0">
                <a:ln w="22225">
                  <a:solidFill>
                    <a:schemeClr val="accent2"/>
                  </a:solidFill>
                  <a:prstDash val="solid"/>
                </a:ln>
                <a:solidFill>
                  <a:schemeClr val="bg1"/>
                </a:solidFill>
              </a:rPr>
              <a:t>Oil, Solar and Wind Energy Outlook</a:t>
            </a:r>
          </a:p>
        </p:txBody>
      </p:sp>
      <p:sp>
        <p:nvSpPr>
          <p:cNvPr id="5" name="TextBox 4">
            <a:extLst>
              <a:ext uri="{FF2B5EF4-FFF2-40B4-BE49-F238E27FC236}">
                <a16:creationId xmlns:a16="http://schemas.microsoft.com/office/drawing/2014/main" id="{115FBD69-D801-D640-B62C-E42FC49A41DC}"/>
              </a:ext>
            </a:extLst>
          </p:cNvPr>
          <p:cNvSpPr txBox="1"/>
          <p:nvPr/>
        </p:nvSpPr>
        <p:spPr>
          <a:xfrm>
            <a:off x="222924" y="923414"/>
            <a:ext cx="11746152" cy="5724644"/>
          </a:xfrm>
          <a:prstGeom prst="rect">
            <a:avLst/>
          </a:prstGeom>
          <a:noFill/>
        </p:spPr>
        <p:txBody>
          <a:bodyPr wrap="square" rtlCol="0">
            <a:spAutoFit/>
          </a:bodyPr>
          <a:lstStyle/>
          <a:p>
            <a:endParaRPr lang="en-US" dirty="0">
              <a:solidFill>
                <a:schemeClr val="bg1"/>
              </a:solidFill>
            </a:endParaRPr>
          </a:p>
          <a:p>
            <a:pPr marL="285750" indent="-285750">
              <a:buFont typeface="Wingdings" pitchFamily="2" charset="2"/>
              <a:buChar char="ü"/>
            </a:pPr>
            <a:r>
              <a:rPr lang="en-US" dirty="0">
                <a:solidFill>
                  <a:schemeClr val="bg1"/>
                </a:solidFill>
              </a:rPr>
              <a:t>Global oil demand to increase by an average of about 4.2 million barrels a day in 2022 by mostly China,  the projected demand is over 100 million a day in the third quarter of 2022, above pre-pandemic level</a:t>
            </a:r>
          </a:p>
          <a:p>
            <a:pPr marL="285750" indent="-285750">
              <a:buFont typeface="Wingdings" pitchFamily="2" charset="2"/>
              <a:buChar char="ü"/>
            </a:pPr>
            <a:endParaRPr lang="en-US" dirty="0">
              <a:solidFill>
                <a:schemeClr val="bg1"/>
              </a:solidFill>
            </a:endParaRPr>
          </a:p>
          <a:p>
            <a:pPr marL="285750" indent="-285750">
              <a:buFont typeface="Wingdings" pitchFamily="2" charset="2"/>
              <a:buChar char="ü"/>
            </a:pPr>
            <a:r>
              <a:rPr lang="en-US" dirty="0">
                <a:solidFill>
                  <a:schemeClr val="bg1"/>
                </a:solidFill>
              </a:rPr>
              <a:t>The amount of crude oil the world needs OPEC member countries to produce could top 28 million barrels a day in 2022, more than 30 million barrels a day in 2030 </a:t>
            </a:r>
          </a:p>
          <a:p>
            <a:pPr marL="285750" indent="-285750">
              <a:buFont typeface="Wingdings" pitchFamily="2" charset="2"/>
              <a:buChar char="ü"/>
            </a:pPr>
            <a:endParaRPr lang="en-US" dirty="0">
              <a:solidFill>
                <a:schemeClr val="bg1"/>
              </a:solidFill>
            </a:endParaRPr>
          </a:p>
          <a:p>
            <a:pPr marL="285750" indent="-285750">
              <a:buFont typeface="Wingdings" pitchFamily="2" charset="2"/>
              <a:buChar char="ü"/>
            </a:pPr>
            <a:r>
              <a:rPr lang="en-US" dirty="0">
                <a:solidFill>
                  <a:schemeClr val="bg1"/>
                </a:solidFill>
              </a:rPr>
              <a:t>Global demand for solar panels could soar 15-30% in 2022. </a:t>
            </a:r>
          </a:p>
          <a:p>
            <a:endParaRPr lang="en-US" dirty="0">
              <a:solidFill>
                <a:schemeClr val="bg1"/>
              </a:solidFill>
            </a:endParaRPr>
          </a:p>
          <a:p>
            <a:pPr marL="285750" indent="-285750">
              <a:buFont typeface="Wingdings" pitchFamily="2" charset="2"/>
              <a:buChar char="ü"/>
            </a:pPr>
            <a:r>
              <a:rPr lang="en-US" dirty="0">
                <a:solidFill>
                  <a:schemeClr val="bg1"/>
                </a:solidFill>
              </a:rPr>
              <a:t>The solar panels industry has expanded more than 25% in 2021, a possible increase of CAGR to 14% from 2022 to 2030,  increase sales for inverter manufacturers and equipment suppliers like SolarEdge by roughly 33% </a:t>
            </a:r>
          </a:p>
          <a:p>
            <a:endParaRPr lang="en-US" sz="2000" dirty="0">
              <a:solidFill>
                <a:schemeClr val="bg1"/>
              </a:solidFill>
            </a:endParaRPr>
          </a:p>
          <a:p>
            <a:pPr marL="285750" indent="-285750">
              <a:buFont typeface="Wingdings" pitchFamily="2" charset="2"/>
              <a:buChar char="ü"/>
            </a:pPr>
            <a:r>
              <a:rPr lang="en-US" dirty="0">
                <a:solidFill>
                  <a:schemeClr val="bg1"/>
                </a:solidFill>
              </a:rPr>
              <a:t>Utility-scale solar energy equipment set a record, but commercial and community-scale equipment declined 10% and 21%, respectively</a:t>
            </a:r>
            <a:endParaRPr lang="en-US" sz="2000" dirty="0">
              <a:solidFill>
                <a:schemeClr val="bg1"/>
              </a:solidFill>
            </a:endParaRPr>
          </a:p>
          <a:p>
            <a:pPr marL="285750" indent="-285750">
              <a:buFont typeface="Wingdings" pitchFamily="2" charset="2"/>
              <a:buChar char="ü"/>
            </a:pPr>
            <a:endParaRPr lang="en-US" sz="2000" dirty="0">
              <a:solidFill>
                <a:schemeClr val="bg1"/>
              </a:solidFill>
            </a:endParaRPr>
          </a:p>
          <a:p>
            <a:pPr marL="285750" indent="-285750">
              <a:buFont typeface="Wingdings" pitchFamily="2" charset="2"/>
              <a:buChar char="ü"/>
            </a:pPr>
            <a:r>
              <a:rPr lang="en-US" dirty="0">
                <a:solidFill>
                  <a:schemeClr val="bg1"/>
                </a:solidFill>
              </a:rPr>
              <a:t>Moreover, the Build Back Better Act would be a major market stimulant for the industry, triple the amount of solar energy output of over 300 GWs by 2026 </a:t>
            </a:r>
          </a:p>
          <a:p>
            <a:pPr marL="285750" indent="-285750">
              <a:buFont typeface="Wingdings" pitchFamily="2" charset="2"/>
              <a:buChar char="ü"/>
            </a:pPr>
            <a:endParaRPr lang="en-US" sz="2000" dirty="0">
              <a:solidFill>
                <a:schemeClr val="bg1"/>
              </a:solidFill>
            </a:endParaRPr>
          </a:p>
          <a:p>
            <a:pPr marL="285750" indent="-285750">
              <a:buFont typeface="Wingdings" pitchFamily="2" charset="2"/>
              <a:buChar char="ü"/>
            </a:pPr>
            <a:r>
              <a:rPr lang="en-US" dirty="0">
                <a:solidFill>
                  <a:schemeClr val="bg1"/>
                </a:solidFill>
              </a:rPr>
              <a:t>Global market for wind energy is expected to grow to $104.18 billion in 2022 at a CAGR of 16.2% and $184.97 billion at a CAGR of 15.4% in 2026 both offshore and onshore</a:t>
            </a:r>
          </a:p>
        </p:txBody>
      </p:sp>
      <p:sp>
        <p:nvSpPr>
          <p:cNvPr id="10" name="Slide Number Placeholder 9">
            <a:extLst>
              <a:ext uri="{FF2B5EF4-FFF2-40B4-BE49-F238E27FC236}">
                <a16:creationId xmlns:a16="http://schemas.microsoft.com/office/drawing/2014/main" id="{F55B37E9-E6BB-DE44-8DA9-21C15FE60770}"/>
              </a:ext>
            </a:extLst>
          </p:cNvPr>
          <p:cNvSpPr>
            <a:spLocks noGrp="1"/>
          </p:cNvSpPr>
          <p:nvPr>
            <p:ph type="sldNum" sz="quarter" idx="12"/>
          </p:nvPr>
        </p:nvSpPr>
        <p:spPr>
          <a:xfrm>
            <a:off x="11603316" y="209942"/>
            <a:ext cx="365760" cy="365760"/>
          </a:xfrm>
        </p:spPr>
        <p:txBody>
          <a:bodyPr/>
          <a:lstStyle/>
          <a:p>
            <a:fld id="{5042D217-6A9E-A54B-A58A-EE28F6F5973B}" type="slidenum">
              <a:rPr lang="en-US" smtClean="0"/>
              <a:t>3</a:t>
            </a:fld>
            <a:endParaRPr lang="en-US"/>
          </a:p>
        </p:txBody>
      </p:sp>
    </p:spTree>
    <p:extLst>
      <p:ext uri="{BB962C8B-B14F-4D97-AF65-F5344CB8AC3E}">
        <p14:creationId xmlns:p14="http://schemas.microsoft.com/office/powerpoint/2010/main" val="390883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BA518A-70AE-BE44-8AC9-30088BE68CF2}"/>
              </a:ext>
            </a:extLst>
          </p:cNvPr>
          <p:cNvSpPr/>
          <p:nvPr/>
        </p:nvSpPr>
        <p:spPr>
          <a:xfrm>
            <a:off x="1036432" y="260231"/>
            <a:ext cx="9565759"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bg1"/>
                </a:solidFill>
              </a:rPr>
              <a:t>LNG and Hydrogen Outlook</a:t>
            </a:r>
          </a:p>
        </p:txBody>
      </p:sp>
      <p:sp>
        <p:nvSpPr>
          <p:cNvPr id="5" name="TextBox 4">
            <a:extLst>
              <a:ext uri="{FF2B5EF4-FFF2-40B4-BE49-F238E27FC236}">
                <a16:creationId xmlns:a16="http://schemas.microsoft.com/office/drawing/2014/main" id="{115FBD69-D801-D640-B62C-E42FC49A41DC}"/>
              </a:ext>
            </a:extLst>
          </p:cNvPr>
          <p:cNvSpPr txBox="1"/>
          <p:nvPr/>
        </p:nvSpPr>
        <p:spPr>
          <a:xfrm>
            <a:off x="0" y="1568708"/>
            <a:ext cx="12083716" cy="4678204"/>
          </a:xfrm>
          <a:prstGeom prst="rect">
            <a:avLst/>
          </a:prstGeom>
          <a:noFill/>
        </p:spPr>
        <p:txBody>
          <a:bodyPr wrap="square" rtlCol="0">
            <a:spAutoFit/>
          </a:bodyPr>
          <a:lstStyle/>
          <a:p>
            <a:pPr marL="285750" indent="-285750">
              <a:buFont typeface="Wingdings" pitchFamily="2" charset="2"/>
              <a:buChar char="v"/>
            </a:pPr>
            <a:r>
              <a:rPr lang="en-US" dirty="0">
                <a:solidFill>
                  <a:schemeClr val="bg1"/>
                </a:solidFill>
              </a:rPr>
              <a:t> </a:t>
            </a:r>
            <a:r>
              <a:rPr lang="en-US" sz="1600" dirty="0">
                <a:solidFill>
                  <a:schemeClr val="bg1"/>
                </a:solidFill>
              </a:rPr>
              <a:t>The US is now set to become the world’s biggest LNG exporter in 2022, most US exports went to Asia with about 13% going to South Korea, 13% to China and 10% to Japan</a:t>
            </a:r>
            <a:r>
              <a:rPr lang="en-US" dirty="0">
                <a:solidFill>
                  <a:schemeClr val="bg1"/>
                </a:solidFill>
              </a:rPr>
              <a:t> </a:t>
            </a:r>
          </a:p>
          <a:p>
            <a:pPr marL="285750" indent="-285750">
              <a:buFont typeface="Wingdings" pitchFamily="2" charset="2"/>
              <a:buChar char="v"/>
            </a:pPr>
            <a:endParaRPr lang="en-US" dirty="0">
              <a:solidFill>
                <a:schemeClr val="bg1"/>
              </a:solidFill>
            </a:endParaRPr>
          </a:p>
          <a:p>
            <a:pPr marL="285750" indent="-285750">
              <a:buFont typeface="Wingdings" pitchFamily="2" charset="2"/>
              <a:buChar char="v"/>
            </a:pPr>
            <a:r>
              <a:rPr lang="en-US" dirty="0">
                <a:solidFill>
                  <a:schemeClr val="bg1"/>
                </a:solidFill>
              </a:rPr>
              <a:t> </a:t>
            </a:r>
            <a:r>
              <a:rPr lang="en-US" sz="1600" dirty="0">
                <a:solidFill>
                  <a:schemeClr val="bg1"/>
                </a:solidFill>
              </a:rPr>
              <a:t>Chinese gas demand in 2022 will be mainly industrial users, power generation and chemical companies. The demand for natural gas increases by 7%, slower than 12.8% in 2021 due to higher global gas prices,</a:t>
            </a:r>
          </a:p>
          <a:p>
            <a:pPr marL="285750" indent="-285750">
              <a:buFont typeface="Wingdings" pitchFamily="2" charset="2"/>
              <a:buChar char="v"/>
            </a:pPr>
            <a:endParaRPr lang="en-US" sz="1600" dirty="0">
              <a:solidFill>
                <a:schemeClr val="bg1"/>
              </a:solidFill>
            </a:endParaRPr>
          </a:p>
          <a:p>
            <a:pPr marL="285750" indent="-285750">
              <a:buFont typeface="Wingdings" pitchFamily="2" charset="2"/>
              <a:buChar char="v"/>
            </a:pPr>
            <a:r>
              <a:rPr lang="en-US" sz="1600" dirty="0">
                <a:solidFill>
                  <a:schemeClr val="bg1"/>
                </a:solidFill>
              </a:rPr>
              <a:t>The state-owned oil giant PetroChina also increases the import from Russia via the Siberia pipeline in 2022, an increase of 54% from 2021. </a:t>
            </a:r>
          </a:p>
          <a:p>
            <a:pPr marL="285750" indent="-285750">
              <a:buFont typeface="Wingdings" pitchFamily="2" charset="2"/>
              <a:buChar char="v"/>
            </a:pPr>
            <a:endParaRPr lang="en-US" sz="1600" dirty="0">
              <a:solidFill>
                <a:schemeClr val="bg1"/>
              </a:solidFill>
            </a:endParaRPr>
          </a:p>
          <a:p>
            <a:pPr marL="285750" indent="-285750">
              <a:buFont typeface="Wingdings" pitchFamily="2" charset="2"/>
              <a:buChar char="v"/>
            </a:pPr>
            <a:r>
              <a:rPr lang="en-US" dirty="0">
                <a:solidFill>
                  <a:schemeClr val="bg1"/>
                </a:solidFill>
              </a:rPr>
              <a:t>There is a huge demand for hydrogen energy in metal treatments, petroleum refining, and food processing</a:t>
            </a:r>
          </a:p>
          <a:p>
            <a:pPr marL="285750" indent="-285750">
              <a:buFont typeface="Wingdings" pitchFamily="2" charset="2"/>
              <a:buChar char="v"/>
            </a:pPr>
            <a:endParaRPr lang="en-US" dirty="0">
              <a:solidFill>
                <a:schemeClr val="bg1"/>
              </a:solidFill>
            </a:endParaRPr>
          </a:p>
          <a:p>
            <a:pPr marL="285750" indent="-285750">
              <a:buFont typeface="Wingdings" pitchFamily="2" charset="2"/>
              <a:buChar char="v"/>
            </a:pPr>
            <a:r>
              <a:rPr lang="en-US" dirty="0">
                <a:solidFill>
                  <a:schemeClr val="bg1"/>
                </a:solidFill>
              </a:rPr>
              <a:t>Market cap of $19.84 billion in 2028</a:t>
            </a:r>
            <a:r>
              <a:rPr lang="en-US" sz="2000" dirty="0">
                <a:solidFill>
                  <a:schemeClr val="bg1"/>
                </a:solidFill>
              </a:rPr>
              <a:t>. </a:t>
            </a:r>
            <a:r>
              <a:rPr lang="en-US" dirty="0">
                <a:solidFill>
                  <a:schemeClr val="bg1"/>
                </a:solidFill>
              </a:rPr>
              <a:t>CAGR of 4.4% from 2021 to 2028 due to growth of fuel cell technologies such as transportation, portable power, and stationary power</a:t>
            </a:r>
            <a:r>
              <a:rPr lang="en-US" sz="2000" dirty="0">
                <a:solidFill>
                  <a:schemeClr val="bg1"/>
                </a:solidFill>
              </a:rPr>
              <a:t> </a:t>
            </a:r>
            <a:endParaRPr lang="en-US" dirty="0">
              <a:solidFill>
                <a:schemeClr val="bg1"/>
              </a:solidFill>
            </a:endParaRPr>
          </a:p>
          <a:p>
            <a:endParaRPr lang="en-US" dirty="0">
              <a:solidFill>
                <a:schemeClr val="bg1"/>
              </a:solidFill>
            </a:endParaRPr>
          </a:p>
          <a:p>
            <a:pPr marL="285750" indent="-285750">
              <a:buFont typeface="Wingdings" pitchFamily="2" charset="2"/>
              <a:buChar char="v"/>
            </a:pPr>
            <a:r>
              <a:rPr lang="en-US" sz="1600" dirty="0">
                <a:solidFill>
                  <a:schemeClr val="bg1"/>
                </a:solidFill>
              </a:rPr>
              <a:t>Russia plans to take a major stake of 20% in the global market by 2030 by foreign deals with Germany, western companies, Japan, UAE, and Saudi Arabia for sustainable energies and net zero emission goal </a:t>
            </a:r>
          </a:p>
          <a:p>
            <a:pPr marL="285750" indent="-285750">
              <a:buFont typeface="Wingdings" pitchFamily="2" charset="2"/>
              <a:buChar char="v"/>
            </a:pPr>
            <a:endParaRPr lang="en-US" dirty="0">
              <a:solidFill>
                <a:schemeClr val="bg1"/>
              </a:solidFill>
            </a:endParaRPr>
          </a:p>
          <a:p>
            <a:pPr marL="285750" indent="-285750">
              <a:buFont typeface="Wingdings" pitchFamily="2" charset="2"/>
              <a:buChar char="v"/>
            </a:pPr>
            <a:endParaRPr lang="en-US" dirty="0">
              <a:solidFill>
                <a:schemeClr val="bg1"/>
              </a:solidFill>
            </a:endParaRPr>
          </a:p>
        </p:txBody>
      </p:sp>
      <p:sp>
        <p:nvSpPr>
          <p:cNvPr id="6" name="Slide Number Placeholder 5">
            <a:extLst>
              <a:ext uri="{FF2B5EF4-FFF2-40B4-BE49-F238E27FC236}">
                <a16:creationId xmlns:a16="http://schemas.microsoft.com/office/drawing/2014/main" id="{04B024AE-08FF-E64D-9598-231F8F8A9E59}"/>
              </a:ext>
            </a:extLst>
          </p:cNvPr>
          <p:cNvSpPr>
            <a:spLocks noGrp="1"/>
          </p:cNvSpPr>
          <p:nvPr>
            <p:ph type="sldNum" sz="quarter" idx="12"/>
          </p:nvPr>
        </p:nvSpPr>
        <p:spPr/>
        <p:txBody>
          <a:bodyPr/>
          <a:lstStyle/>
          <a:p>
            <a:fld id="{5042D217-6A9E-A54B-A58A-EE28F6F5973B}" type="slidenum">
              <a:rPr lang="en-US" smtClean="0"/>
              <a:t>4</a:t>
            </a:fld>
            <a:endParaRPr lang="en-US"/>
          </a:p>
        </p:txBody>
      </p:sp>
    </p:spTree>
    <p:extLst>
      <p:ext uri="{BB962C8B-B14F-4D97-AF65-F5344CB8AC3E}">
        <p14:creationId xmlns:p14="http://schemas.microsoft.com/office/powerpoint/2010/main" val="117956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BA518A-70AE-BE44-8AC9-30088BE68CF2}"/>
              </a:ext>
            </a:extLst>
          </p:cNvPr>
          <p:cNvSpPr/>
          <p:nvPr/>
        </p:nvSpPr>
        <p:spPr>
          <a:xfrm>
            <a:off x="2132008" y="260231"/>
            <a:ext cx="737458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bg1"/>
                </a:solidFill>
              </a:rPr>
              <a:t>RECOMMENDATION</a:t>
            </a:r>
          </a:p>
        </p:txBody>
      </p:sp>
      <p:sp>
        <p:nvSpPr>
          <p:cNvPr id="5" name="TextBox 4">
            <a:extLst>
              <a:ext uri="{FF2B5EF4-FFF2-40B4-BE49-F238E27FC236}">
                <a16:creationId xmlns:a16="http://schemas.microsoft.com/office/drawing/2014/main" id="{115FBD69-D801-D640-B62C-E42FC49A41DC}"/>
              </a:ext>
            </a:extLst>
          </p:cNvPr>
          <p:cNvSpPr txBox="1"/>
          <p:nvPr/>
        </p:nvSpPr>
        <p:spPr>
          <a:xfrm>
            <a:off x="122907" y="1874728"/>
            <a:ext cx="11946186" cy="3970318"/>
          </a:xfrm>
          <a:prstGeom prst="rect">
            <a:avLst/>
          </a:prstGeom>
          <a:noFill/>
        </p:spPr>
        <p:txBody>
          <a:bodyPr wrap="square" rtlCol="0">
            <a:spAutoFit/>
          </a:bodyPr>
          <a:lstStyle/>
          <a:p>
            <a:endParaRPr lang="en-US" sz="2800" dirty="0">
              <a:solidFill>
                <a:schemeClr val="bg1"/>
              </a:solidFill>
            </a:endParaRPr>
          </a:p>
          <a:p>
            <a:pPr marL="285750" indent="-285750">
              <a:buFont typeface="Wingdings" pitchFamily="2" charset="2"/>
              <a:buChar char="v"/>
            </a:pPr>
            <a:r>
              <a:rPr lang="en-US" sz="2800" dirty="0">
                <a:solidFill>
                  <a:schemeClr val="bg1"/>
                </a:solidFill>
              </a:rPr>
              <a:t> Due to current industry trends, outlooks and expectations mentioned above until any major changes in the economy.</a:t>
            </a:r>
          </a:p>
          <a:p>
            <a:endParaRPr lang="en-US" sz="2800" dirty="0">
              <a:solidFill>
                <a:schemeClr val="bg1"/>
              </a:solidFill>
            </a:endParaRPr>
          </a:p>
          <a:p>
            <a:pPr marL="285750" indent="-285750">
              <a:buFont typeface="Wingdings" pitchFamily="2" charset="2"/>
              <a:buChar char="v"/>
            </a:pPr>
            <a:r>
              <a:rPr lang="en-US" sz="2800" dirty="0">
                <a:solidFill>
                  <a:schemeClr val="bg1"/>
                </a:solidFill>
              </a:rPr>
              <a:t> Shifting towards more eco-friendly and sustainable alternative energies </a:t>
            </a:r>
          </a:p>
          <a:p>
            <a:pPr marL="285750" indent="-285750">
              <a:buFont typeface="Wingdings" pitchFamily="2" charset="2"/>
              <a:buChar char="v"/>
            </a:pPr>
            <a:endParaRPr lang="en-US" sz="2800" dirty="0">
              <a:solidFill>
                <a:schemeClr val="bg1"/>
              </a:solidFill>
            </a:endParaRPr>
          </a:p>
          <a:p>
            <a:pPr marL="285750" indent="-285750">
              <a:buFont typeface="Wingdings" pitchFamily="2" charset="2"/>
              <a:buChar char="v"/>
            </a:pPr>
            <a:r>
              <a:rPr lang="en-US" sz="2800" dirty="0">
                <a:solidFill>
                  <a:schemeClr val="bg1"/>
                </a:solidFill>
              </a:rPr>
              <a:t> The demands keeps on increasing </a:t>
            </a:r>
            <a:r>
              <a:rPr lang="en-US" sz="2800">
                <a:solidFill>
                  <a:schemeClr val="bg1"/>
                </a:solidFill>
              </a:rPr>
              <a:t>in both oil and green energies </a:t>
            </a:r>
            <a:endParaRPr lang="en-US" sz="2800" dirty="0">
              <a:solidFill>
                <a:schemeClr val="bg1"/>
              </a:solidFill>
            </a:endParaRPr>
          </a:p>
          <a:p>
            <a:pPr marL="285750" indent="-285750">
              <a:buFont typeface="Wingdings" pitchFamily="2" charset="2"/>
              <a:buChar char="v"/>
            </a:pPr>
            <a:endParaRPr lang="en-US" sz="2800" dirty="0">
              <a:solidFill>
                <a:schemeClr val="bg1"/>
              </a:solidFill>
            </a:endParaRPr>
          </a:p>
          <a:p>
            <a:pPr marL="285750" indent="-285750">
              <a:buFont typeface="Wingdings" pitchFamily="2" charset="2"/>
              <a:buChar char="v"/>
            </a:pPr>
            <a:r>
              <a:rPr lang="en-US" sz="2800" dirty="0">
                <a:solidFill>
                  <a:schemeClr val="bg1"/>
                </a:solidFill>
              </a:rPr>
              <a:t> A HOLD recommendation for SPDR Fund Energy Selection Sector ETF (XLE)</a:t>
            </a:r>
          </a:p>
        </p:txBody>
      </p:sp>
      <p:sp>
        <p:nvSpPr>
          <p:cNvPr id="3" name="Slide Number Placeholder 2">
            <a:extLst>
              <a:ext uri="{FF2B5EF4-FFF2-40B4-BE49-F238E27FC236}">
                <a16:creationId xmlns:a16="http://schemas.microsoft.com/office/drawing/2014/main" id="{F66D9389-024A-BE47-96E0-790BCFCA52E1}"/>
              </a:ext>
            </a:extLst>
          </p:cNvPr>
          <p:cNvSpPr>
            <a:spLocks noGrp="1"/>
          </p:cNvSpPr>
          <p:nvPr>
            <p:ph type="sldNum" sz="quarter" idx="12"/>
          </p:nvPr>
        </p:nvSpPr>
        <p:spPr/>
        <p:txBody>
          <a:bodyPr/>
          <a:lstStyle/>
          <a:p>
            <a:fld id="{5042D217-6A9E-A54B-A58A-EE28F6F5973B}" type="slidenum">
              <a:rPr lang="en-US" smtClean="0"/>
              <a:t>5</a:t>
            </a:fld>
            <a:endParaRPr lang="en-US"/>
          </a:p>
        </p:txBody>
      </p:sp>
    </p:spTree>
    <p:extLst>
      <p:ext uri="{BB962C8B-B14F-4D97-AF65-F5344CB8AC3E}">
        <p14:creationId xmlns:p14="http://schemas.microsoft.com/office/powerpoint/2010/main" val="3415003647"/>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{D82CB89D-160B-2A4C-9307-71014BE61085}tf10001120</Template>
  <TotalTime>390</TotalTime>
  <Words>762</Words>
  <Application>Microsoft Macintosh PowerPoint</Application>
  <PresentationFormat>Widescreen</PresentationFormat>
  <Paragraphs>65</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Gill Sans MT</vt:lpstr>
      <vt:lpstr>Wingdings</vt:lpstr>
      <vt:lpstr>Parcel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 Linh Phan</dc:creator>
  <cp:lastModifiedBy>Tu Linh Phan</cp:lastModifiedBy>
  <cp:revision>74</cp:revision>
  <dcterms:created xsi:type="dcterms:W3CDTF">2022-01-23T17:10:04Z</dcterms:created>
  <dcterms:modified xsi:type="dcterms:W3CDTF">2022-01-28T07:41:56Z</dcterms:modified>
</cp:coreProperties>
</file>