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82" r:id="rId3"/>
    <p:sldId id="284" r:id="rId4"/>
    <p:sldId id="296" r:id="rId5"/>
    <p:sldId id="291" r:id="rId6"/>
    <p:sldId id="289" r:id="rId7"/>
    <p:sldId id="290" r:id="rId8"/>
    <p:sldId id="292" r:id="rId9"/>
    <p:sldId id="293" r:id="rId10"/>
    <p:sldId id="294" r:id="rId11"/>
    <p:sldId id="295" r:id="rId12"/>
    <p:sldId id="287" r:id="rId13"/>
    <p:sldId id="288" r:id="rId14"/>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88326" autoAdjust="0"/>
  </p:normalViewPr>
  <p:slideViewPr>
    <p:cSldViewPr>
      <p:cViewPr varScale="1">
        <p:scale>
          <a:sx n="78" d="100"/>
          <a:sy n="78" d="100"/>
        </p:scale>
        <p:origin x="1483" y="4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69B12A-33B3-46C6-A337-857162BA660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A3350B2-0111-4D7E-8352-646DC5AA90AB}">
      <dgm:prSet phldrT="[Text]" custT="1"/>
      <dgm:spPr/>
      <dgm:t>
        <a:bodyPr/>
        <a:lstStyle/>
        <a:p>
          <a:pPr algn="l"/>
          <a:r>
            <a:rPr lang="en-US" sz="2000" dirty="0" smtClean="0">
              <a:latin typeface="Times New Roman" pitchFamily="18" charset="0"/>
              <a:cs typeface="Times New Roman" pitchFamily="18" charset="0"/>
            </a:rPr>
            <a:t>1. Hệ </a:t>
          </a:r>
          <a:r>
            <a:rPr lang="en-US" sz="2000" dirty="0" err="1" smtClean="0">
              <a:latin typeface="Times New Roman" pitchFamily="18" charset="0"/>
              <a:cs typeface="Times New Roman" pitchFamily="18" charset="0"/>
            </a:rPr>
            <a:t>đào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tạo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và</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văn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bản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pháp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lý</a:t>
          </a:r>
          <a:endParaRPr lang="en-US" sz="2000" dirty="0" smtClean="0">
            <a:latin typeface="Times New Roman" pitchFamily="18" charset="0"/>
            <a:cs typeface="Times New Roman" pitchFamily="18" charset="0"/>
          </a:endParaRPr>
        </a:p>
      </dgm:t>
    </dgm:pt>
    <dgm:pt modelId="{9915E3CA-4644-42F4-9997-1DB630E8E426}" type="parTrans" cxnId="{AC05A889-4992-4561-8B25-542BE48A9E94}">
      <dgm:prSet/>
      <dgm:spPr/>
      <dgm:t>
        <a:bodyPr/>
        <a:lstStyle/>
        <a:p>
          <a:endParaRPr lang="en-US"/>
        </a:p>
      </dgm:t>
    </dgm:pt>
    <dgm:pt modelId="{10BE1384-08DF-4AAD-BB12-E46639065412}" type="sibTrans" cxnId="{AC05A889-4992-4561-8B25-542BE48A9E94}">
      <dgm:prSet/>
      <dgm:spPr/>
      <dgm:t>
        <a:bodyPr/>
        <a:lstStyle/>
        <a:p>
          <a:endParaRPr lang="en-US"/>
        </a:p>
      </dgm:t>
    </dgm:pt>
    <dgm:pt modelId="{C142FB28-AC63-4AAD-A663-8FF0DD3B0436}">
      <dgm:prSet phldrT="[Text]"/>
      <dgm:spPr/>
      <dgm:t>
        <a:bodyPr/>
        <a:lstStyle/>
        <a:p>
          <a:endParaRPr lang="en-US" dirty="0"/>
        </a:p>
      </dgm:t>
    </dgm:pt>
    <dgm:pt modelId="{76B6D123-229A-4F9E-955C-CE8D3F6BB8C8}" type="parTrans" cxnId="{3B6E707D-C872-476B-AE11-ACFAFCAE9CED}">
      <dgm:prSet/>
      <dgm:spPr/>
      <dgm:t>
        <a:bodyPr/>
        <a:lstStyle/>
        <a:p>
          <a:endParaRPr lang="en-US"/>
        </a:p>
      </dgm:t>
    </dgm:pt>
    <dgm:pt modelId="{6DCBAE1E-B043-4387-BB73-5949ABBE81BD}" type="sibTrans" cxnId="{3B6E707D-C872-476B-AE11-ACFAFCAE9CED}">
      <dgm:prSet/>
      <dgm:spPr/>
      <dgm:t>
        <a:bodyPr/>
        <a:lstStyle/>
        <a:p>
          <a:endParaRPr lang="en-US"/>
        </a:p>
      </dgm:t>
    </dgm:pt>
    <dgm:pt modelId="{5EAA5937-9050-4B34-80D1-4E0C10235A42}">
      <dgm:prSet phldrT="[Text]" custT="1"/>
      <dgm:spPr/>
      <dgm:t>
        <a:bodyPr/>
        <a:lstStyle/>
        <a:p>
          <a:pPr algn="l"/>
          <a:r>
            <a:rPr lang="en-US" sz="2000" dirty="0" smtClean="0">
              <a:latin typeface="Times New Roman" pitchFamily="18" charset="0"/>
              <a:cs typeface="Times New Roman" pitchFamily="18" charset="0"/>
            </a:rPr>
            <a:t>2. Chương trình đào tạo</a:t>
          </a:r>
          <a:endParaRPr lang="en-US" sz="2000" dirty="0">
            <a:latin typeface="Times New Roman" pitchFamily="18" charset="0"/>
            <a:cs typeface="Times New Roman" pitchFamily="18" charset="0"/>
          </a:endParaRPr>
        </a:p>
      </dgm:t>
    </dgm:pt>
    <dgm:pt modelId="{68641CC7-E901-4068-AB25-46A97BB19EF0}" type="parTrans" cxnId="{255176B9-76C7-42E5-ACA6-F9EB8A4E0644}">
      <dgm:prSet/>
      <dgm:spPr/>
      <dgm:t>
        <a:bodyPr/>
        <a:lstStyle/>
        <a:p>
          <a:endParaRPr lang="en-US"/>
        </a:p>
      </dgm:t>
    </dgm:pt>
    <dgm:pt modelId="{C0C2BCAA-2415-45CD-9ACE-A3A72464F663}" type="sibTrans" cxnId="{255176B9-76C7-42E5-ACA6-F9EB8A4E0644}">
      <dgm:prSet/>
      <dgm:spPr/>
      <dgm:t>
        <a:bodyPr/>
        <a:lstStyle/>
        <a:p>
          <a:endParaRPr lang="en-US"/>
        </a:p>
      </dgm:t>
    </dgm:pt>
    <dgm:pt modelId="{CBD5730C-3625-4753-BAE5-E43557524ADA}">
      <dgm:prSet custT="1"/>
      <dgm:spPr/>
      <dgm:t>
        <a:bodyPr/>
        <a:lstStyle/>
        <a:p>
          <a:pPr algn="l"/>
          <a:r>
            <a:rPr lang="en-US" sz="2000" dirty="0" smtClean="0">
              <a:latin typeface="Times New Roman" pitchFamily="18" charset="0"/>
              <a:cs typeface="Times New Roman" pitchFamily="18" charset="0"/>
            </a:rPr>
            <a:t>3. Thời gian đào tạo</a:t>
          </a:r>
          <a:endParaRPr lang="en-US" sz="2000" dirty="0">
            <a:latin typeface="Times New Roman" pitchFamily="18" charset="0"/>
            <a:cs typeface="Times New Roman" pitchFamily="18" charset="0"/>
          </a:endParaRPr>
        </a:p>
      </dgm:t>
    </dgm:pt>
    <dgm:pt modelId="{AC2CDE93-90AE-4ED1-8F93-EDFE6E23DF36}" type="parTrans" cxnId="{BB418415-A5C3-426C-AF0B-FDE42B3FFEB4}">
      <dgm:prSet/>
      <dgm:spPr/>
      <dgm:t>
        <a:bodyPr/>
        <a:lstStyle/>
        <a:p>
          <a:endParaRPr lang="en-US"/>
        </a:p>
      </dgm:t>
    </dgm:pt>
    <dgm:pt modelId="{CAF45387-8567-40B3-81B9-ACACC55AEC03}" type="sibTrans" cxnId="{BB418415-A5C3-426C-AF0B-FDE42B3FFEB4}">
      <dgm:prSet/>
      <dgm:spPr/>
      <dgm:t>
        <a:bodyPr/>
        <a:lstStyle/>
        <a:p>
          <a:endParaRPr lang="en-US"/>
        </a:p>
      </dgm:t>
    </dgm:pt>
    <dgm:pt modelId="{10B4684D-08A4-4D68-A112-C8BACE1031AE}">
      <dgm:prSet custT="1"/>
      <dgm:spPr/>
      <dgm:t>
        <a:bodyPr/>
        <a:lstStyle/>
        <a:p>
          <a:pPr algn="l"/>
          <a:r>
            <a:rPr lang="en-US" sz="2000" dirty="0" smtClean="0">
              <a:latin typeface="Times New Roman" pitchFamily="18" charset="0"/>
              <a:cs typeface="Times New Roman" pitchFamily="18" charset="0"/>
            </a:rPr>
            <a:t>4. Thủ tục miễn môn</a:t>
          </a:r>
          <a:endParaRPr lang="en-US" sz="2000" dirty="0">
            <a:latin typeface="Times New Roman" pitchFamily="18" charset="0"/>
            <a:cs typeface="Times New Roman" pitchFamily="18" charset="0"/>
          </a:endParaRPr>
        </a:p>
      </dgm:t>
    </dgm:pt>
    <dgm:pt modelId="{379B96EA-BEC5-46C2-A3A2-08DD7AE0F5E4}" type="parTrans" cxnId="{5A13AE89-E323-48E9-B5B5-67627A0BF82E}">
      <dgm:prSet/>
      <dgm:spPr/>
      <dgm:t>
        <a:bodyPr/>
        <a:lstStyle/>
        <a:p>
          <a:endParaRPr lang="en-US"/>
        </a:p>
      </dgm:t>
    </dgm:pt>
    <dgm:pt modelId="{737D83C3-D3DE-4092-A074-C3A3EF4EB7E0}" type="sibTrans" cxnId="{5A13AE89-E323-48E9-B5B5-67627A0BF82E}">
      <dgm:prSet/>
      <dgm:spPr/>
      <dgm:t>
        <a:bodyPr/>
        <a:lstStyle/>
        <a:p>
          <a:endParaRPr lang="en-US"/>
        </a:p>
      </dgm:t>
    </dgm:pt>
    <dgm:pt modelId="{2F152E06-EAD1-4BD2-9CD3-C95E616ACAD1}">
      <dgm:prSet custT="1"/>
      <dgm:spPr/>
      <dgm:t>
        <a:bodyPr/>
        <a:lstStyle/>
        <a:p>
          <a:pPr algn="l"/>
          <a:r>
            <a:rPr lang="en-US" sz="2000" dirty="0" smtClean="0">
              <a:latin typeface="Times New Roman" pitchFamily="18" charset="0"/>
              <a:cs typeface="Times New Roman" pitchFamily="18" charset="0"/>
            </a:rPr>
            <a:t>5. Điều kiện dự thi hết môn</a:t>
          </a:r>
          <a:endParaRPr lang="en-US" sz="2000" dirty="0">
            <a:latin typeface="Times New Roman" pitchFamily="18" charset="0"/>
            <a:cs typeface="Times New Roman" pitchFamily="18" charset="0"/>
          </a:endParaRPr>
        </a:p>
      </dgm:t>
    </dgm:pt>
    <dgm:pt modelId="{C9FD160A-3B92-4D95-B194-0F82E09314B7}" type="parTrans" cxnId="{A96E1162-2996-4156-92D7-47FACFFA43DC}">
      <dgm:prSet/>
      <dgm:spPr/>
      <dgm:t>
        <a:bodyPr/>
        <a:lstStyle/>
        <a:p>
          <a:endParaRPr lang="en-US"/>
        </a:p>
      </dgm:t>
    </dgm:pt>
    <dgm:pt modelId="{18D4557F-6C96-421E-A46D-33439A083756}" type="sibTrans" cxnId="{A96E1162-2996-4156-92D7-47FACFFA43DC}">
      <dgm:prSet/>
      <dgm:spPr/>
      <dgm:t>
        <a:bodyPr/>
        <a:lstStyle/>
        <a:p>
          <a:endParaRPr lang="en-US"/>
        </a:p>
      </dgm:t>
    </dgm:pt>
    <dgm:pt modelId="{B6B286B2-C73E-4FEC-B4BF-4B1DC610ADC3}">
      <dgm:prSet custT="1"/>
      <dgm:spPr/>
      <dgm:t>
        <a:bodyPr/>
        <a:lstStyle/>
        <a:p>
          <a:pPr algn="l"/>
          <a:r>
            <a:rPr lang="en-US" sz="2000" dirty="0" smtClean="0">
              <a:latin typeface="Times New Roman" pitchFamily="18" charset="0"/>
              <a:cs typeface="Times New Roman" pitchFamily="18" charset="0"/>
            </a:rPr>
            <a:t>6. Đánh giá kết quả học tập</a:t>
          </a:r>
          <a:endParaRPr lang="en-US" sz="2000" dirty="0">
            <a:latin typeface="Times New Roman" pitchFamily="18" charset="0"/>
            <a:cs typeface="Times New Roman" pitchFamily="18" charset="0"/>
          </a:endParaRPr>
        </a:p>
      </dgm:t>
    </dgm:pt>
    <dgm:pt modelId="{02A7B5D3-6A1B-486A-8CC1-A927529AE27C}" type="parTrans" cxnId="{78809BD0-09BF-4917-AAAE-416310224F46}">
      <dgm:prSet/>
      <dgm:spPr/>
      <dgm:t>
        <a:bodyPr/>
        <a:lstStyle/>
        <a:p>
          <a:endParaRPr lang="en-US"/>
        </a:p>
      </dgm:t>
    </dgm:pt>
    <dgm:pt modelId="{F0C4FDC6-3A72-4DDA-9B02-EC7AB31EB2F9}" type="sibTrans" cxnId="{78809BD0-09BF-4917-AAAE-416310224F46}">
      <dgm:prSet/>
      <dgm:spPr/>
      <dgm:t>
        <a:bodyPr/>
        <a:lstStyle/>
        <a:p>
          <a:endParaRPr lang="en-US"/>
        </a:p>
      </dgm:t>
    </dgm:pt>
    <dgm:pt modelId="{3145A595-53BE-4B8C-9A69-F1AC2752B93A}">
      <dgm:prSet custT="1"/>
      <dgm:spPr/>
      <dgm:t>
        <a:bodyPr/>
        <a:lstStyle/>
        <a:p>
          <a:r>
            <a:rPr lang="en-US" sz="2100" dirty="0" smtClean="0">
              <a:latin typeface="Times New Roman" pitchFamily="18" charset="0"/>
              <a:cs typeface="Times New Roman" pitchFamily="18" charset="0"/>
            </a:rPr>
            <a:t>7. Thủ tục liên quan đến quá trình đào tạo</a:t>
          </a:r>
          <a:endParaRPr lang="en-US" sz="2100" dirty="0">
            <a:latin typeface="Times New Roman" pitchFamily="18" charset="0"/>
            <a:cs typeface="Times New Roman" pitchFamily="18" charset="0"/>
          </a:endParaRPr>
        </a:p>
      </dgm:t>
    </dgm:pt>
    <dgm:pt modelId="{745B7100-F9E3-4ACF-8D68-6A7FD3901C85}" type="parTrans" cxnId="{49BB777D-167D-4074-A6AB-98F8B65B6E34}">
      <dgm:prSet/>
      <dgm:spPr/>
      <dgm:t>
        <a:bodyPr/>
        <a:lstStyle/>
        <a:p>
          <a:endParaRPr lang="en-US"/>
        </a:p>
      </dgm:t>
    </dgm:pt>
    <dgm:pt modelId="{4C2EE49E-DECA-4A84-B56B-B91DE200BD28}" type="sibTrans" cxnId="{49BB777D-167D-4074-A6AB-98F8B65B6E34}">
      <dgm:prSet/>
      <dgm:spPr/>
      <dgm:t>
        <a:bodyPr/>
        <a:lstStyle/>
        <a:p>
          <a:endParaRPr lang="en-US"/>
        </a:p>
      </dgm:t>
    </dgm:pt>
    <dgm:pt modelId="{F5D27F6C-2357-42B7-AD82-BAAAA5758D98}">
      <dgm:prSet custT="1"/>
      <dgm:spPr/>
      <dgm:t>
        <a:bodyPr/>
        <a:lstStyle/>
        <a:p>
          <a:pPr algn="l"/>
          <a:r>
            <a:rPr lang="en-US" sz="2000" dirty="0" smtClean="0">
              <a:latin typeface="Times New Roman" pitchFamily="18" charset="0"/>
              <a:cs typeface="Times New Roman" pitchFamily="18" charset="0"/>
            </a:rPr>
            <a:t>8. Quyền lợi nghĩa vụ sinh viên</a:t>
          </a:r>
          <a:endParaRPr lang="en-US" sz="2000" dirty="0">
            <a:latin typeface="Times New Roman" pitchFamily="18" charset="0"/>
            <a:cs typeface="Times New Roman" pitchFamily="18" charset="0"/>
          </a:endParaRPr>
        </a:p>
      </dgm:t>
    </dgm:pt>
    <dgm:pt modelId="{142610C7-565D-4153-AAF5-B616C877017F}" type="sibTrans" cxnId="{AD2DA630-37F4-4E0F-A818-888D4F0D831D}">
      <dgm:prSet/>
      <dgm:spPr/>
      <dgm:t>
        <a:bodyPr/>
        <a:lstStyle/>
        <a:p>
          <a:endParaRPr lang="en-US"/>
        </a:p>
      </dgm:t>
    </dgm:pt>
    <dgm:pt modelId="{A5D20F5F-4257-4DB1-951C-2C6439ECF6B5}" type="parTrans" cxnId="{AD2DA630-37F4-4E0F-A818-888D4F0D831D}">
      <dgm:prSet/>
      <dgm:spPr/>
      <dgm:t>
        <a:bodyPr/>
        <a:lstStyle/>
        <a:p>
          <a:endParaRPr lang="en-US"/>
        </a:p>
      </dgm:t>
    </dgm:pt>
    <dgm:pt modelId="{306C5FED-D936-48C8-8B65-5279CE7B55C8}" type="pres">
      <dgm:prSet presAssocID="{CC69B12A-33B3-46C6-A337-857162BA6602}" presName="linear" presStyleCnt="0">
        <dgm:presLayoutVars>
          <dgm:animLvl val="lvl"/>
          <dgm:resizeHandles val="exact"/>
        </dgm:presLayoutVars>
      </dgm:prSet>
      <dgm:spPr/>
      <dgm:t>
        <a:bodyPr/>
        <a:lstStyle/>
        <a:p>
          <a:endParaRPr lang="en-US"/>
        </a:p>
      </dgm:t>
    </dgm:pt>
    <dgm:pt modelId="{2B4EF85D-329E-4283-97B6-DEA044035915}" type="pres">
      <dgm:prSet presAssocID="{0A3350B2-0111-4D7E-8352-646DC5AA90AB}" presName="parentText" presStyleLbl="node1" presStyleIdx="0" presStyleCnt="8" custLinFactNeighborX="579" custLinFactNeighborY="20308">
        <dgm:presLayoutVars>
          <dgm:chMax val="0"/>
          <dgm:bulletEnabled val="1"/>
        </dgm:presLayoutVars>
      </dgm:prSet>
      <dgm:spPr/>
      <dgm:t>
        <a:bodyPr/>
        <a:lstStyle/>
        <a:p>
          <a:endParaRPr lang="en-US"/>
        </a:p>
      </dgm:t>
    </dgm:pt>
    <dgm:pt modelId="{21A8D58A-7D55-4547-88B1-D57FB39E13D5}" type="pres">
      <dgm:prSet presAssocID="{0A3350B2-0111-4D7E-8352-646DC5AA90AB}" presName="childText" presStyleLbl="revTx" presStyleIdx="0" presStyleCnt="1">
        <dgm:presLayoutVars>
          <dgm:bulletEnabled val="1"/>
        </dgm:presLayoutVars>
      </dgm:prSet>
      <dgm:spPr/>
      <dgm:t>
        <a:bodyPr/>
        <a:lstStyle/>
        <a:p>
          <a:endParaRPr lang="en-US"/>
        </a:p>
      </dgm:t>
    </dgm:pt>
    <dgm:pt modelId="{2AEA93ED-4634-46F7-9E66-9D6693836C7F}" type="pres">
      <dgm:prSet presAssocID="{5EAA5937-9050-4B34-80D1-4E0C10235A42}" presName="parentText" presStyleLbl="node1" presStyleIdx="1" presStyleCnt="8" custLinFactY="-40660" custLinFactNeighborY="-100000">
        <dgm:presLayoutVars>
          <dgm:chMax val="0"/>
          <dgm:bulletEnabled val="1"/>
        </dgm:presLayoutVars>
      </dgm:prSet>
      <dgm:spPr/>
      <dgm:t>
        <a:bodyPr/>
        <a:lstStyle/>
        <a:p>
          <a:endParaRPr lang="en-US"/>
        </a:p>
      </dgm:t>
    </dgm:pt>
    <dgm:pt modelId="{CFFE4651-6D35-47F3-8A40-A86CCD094C99}" type="pres">
      <dgm:prSet presAssocID="{C0C2BCAA-2415-45CD-9ACE-A3A72464F663}" presName="spacer" presStyleCnt="0"/>
      <dgm:spPr/>
    </dgm:pt>
    <dgm:pt modelId="{B515EA2D-7E9D-4000-8569-26CC60D07555}" type="pres">
      <dgm:prSet presAssocID="{CBD5730C-3625-4753-BAE5-E43557524ADA}" presName="parentText" presStyleLbl="node1" presStyleIdx="2" presStyleCnt="8" custLinFactY="-52035" custLinFactNeighborY="-100000">
        <dgm:presLayoutVars>
          <dgm:chMax val="0"/>
          <dgm:bulletEnabled val="1"/>
        </dgm:presLayoutVars>
      </dgm:prSet>
      <dgm:spPr/>
      <dgm:t>
        <a:bodyPr/>
        <a:lstStyle/>
        <a:p>
          <a:endParaRPr lang="en-US"/>
        </a:p>
      </dgm:t>
    </dgm:pt>
    <dgm:pt modelId="{E3B6261E-AE18-4C21-BD86-D8660AC2307B}" type="pres">
      <dgm:prSet presAssocID="{CAF45387-8567-40B3-81B9-ACACC55AEC03}" presName="spacer" presStyleCnt="0"/>
      <dgm:spPr/>
    </dgm:pt>
    <dgm:pt modelId="{EA6994FF-7C13-4D9B-B259-535E7377ABD2}" type="pres">
      <dgm:prSet presAssocID="{10B4684D-08A4-4D68-A112-C8BACE1031AE}" presName="parentText" presStyleLbl="node1" presStyleIdx="3" presStyleCnt="8" custLinFactY="-63410" custLinFactNeighborY="-100000">
        <dgm:presLayoutVars>
          <dgm:chMax val="0"/>
          <dgm:bulletEnabled val="1"/>
        </dgm:presLayoutVars>
      </dgm:prSet>
      <dgm:spPr/>
      <dgm:t>
        <a:bodyPr/>
        <a:lstStyle/>
        <a:p>
          <a:endParaRPr lang="en-US"/>
        </a:p>
      </dgm:t>
    </dgm:pt>
    <dgm:pt modelId="{871E883F-3E58-45A9-803F-C959C02AE3DD}" type="pres">
      <dgm:prSet presAssocID="{737D83C3-D3DE-4092-A074-C3A3EF4EB7E0}" presName="spacer" presStyleCnt="0"/>
      <dgm:spPr/>
    </dgm:pt>
    <dgm:pt modelId="{DEB7A389-E502-4FD5-B806-D0A734C873F5}" type="pres">
      <dgm:prSet presAssocID="{2F152E06-EAD1-4BD2-9CD3-C95E616ACAD1}" presName="parentText" presStyleLbl="node1" presStyleIdx="4" presStyleCnt="8" custLinFactY="-74785" custLinFactNeighborY="-100000">
        <dgm:presLayoutVars>
          <dgm:chMax val="0"/>
          <dgm:bulletEnabled val="1"/>
        </dgm:presLayoutVars>
      </dgm:prSet>
      <dgm:spPr/>
      <dgm:t>
        <a:bodyPr/>
        <a:lstStyle/>
        <a:p>
          <a:endParaRPr lang="en-US"/>
        </a:p>
      </dgm:t>
    </dgm:pt>
    <dgm:pt modelId="{73157D5B-6BA6-4FD4-8958-A812E12B0899}" type="pres">
      <dgm:prSet presAssocID="{18D4557F-6C96-421E-A46D-33439A083756}" presName="spacer" presStyleCnt="0"/>
      <dgm:spPr/>
    </dgm:pt>
    <dgm:pt modelId="{86E643AD-D7EC-4498-88F6-C64EF5A64900}" type="pres">
      <dgm:prSet presAssocID="{B6B286B2-C73E-4FEC-B4BF-4B1DC610ADC3}" presName="parentText" presStyleLbl="node1" presStyleIdx="5" presStyleCnt="8" custLinFactY="-89802" custLinFactNeighborX="-914" custLinFactNeighborY="-100000">
        <dgm:presLayoutVars>
          <dgm:chMax val="0"/>
          <dgm:bulletEnabled val="1"/>
        </dgm:presLayoutVars>
      </dgm:prSet>
      <dgm:spPr/>
      <dgm:t>
        <a:bodyPr/>
        <a:lstStyle/>
        <a:p>
          <a:endParaRPr lang="en-US"/>
        </a:p>
      </dgm:t>
    </dgm:pt>
    <dgm:pt modelId="{9A5BCE82-ACD9-4456-BEC0-7133CAD562D4}" type="pres">
      <dgm:prSet presAssocID="{F0C4FDC6-3A72-4DDA-9B02-EC7AB31EB2F9}" presName="spacer" presStyleCnt="0"/>
      <dgm:spPr/>
    </dgm:pt>
    <dgm:pt modelId="{8F00A487-78A0-4C35-90BE-A0C2366CD109}" type="pres">
      <dgm:prSet presAssocID="{3145A595-53BE-4B8C-9A69-F1AC2752B93A}" presName="parentText" presStyleLbl="node1" presStyleIdx="6" presStyleCnt="8" custLinFactY="-97535" custLinFactNeighborY="-100000">
        <dgm:presLayoutVars>
          <dgm:chMax val="0"/>
          <dgm:bulletEnabled val="1"/>
        </dgm:presLayoutVars>
      </dgm:prSet>
      <dgm:spPr/>
      <dgm:t>
        <a:bodyPr/>
        <a:lstStyle/>
        <a:p>
          <a:endParaRPr lang="en-US"/>
        </a:p>
      </dgm:t>
    </dgm:pt>
    <dgm:pt modelId="{14623F20-9E1C-4132-8A06-88198590040D}" type="pres">
      <dgm:prSet presAssocID="{4C2EE49E-DECA-4A84-B56B-B91DE200BD28}" presName="spacer" presStyleCnt="0"/>
      <dgm:spPr/>
    </dgm:pt>
    <dgm:pt modelId="{B6D37CE1-02FF-452B-9160-5AECF284604E}" type="pres">
      <dgm:prSet presAssocID="{F5D27F6C-2357-42B7-AD82-BAAAA5758D98}" presName="parentText" presStyleLbl="node1" presStyleIdx="7" presStyleCnt="8" custLinFactY="-100000" custLinFactNeighborY="-173078">
        <dgm:presLayoutVars>
          <dgm:chMax val="0"/>
          <dgm:bulletEnabled val="1"/>
        </dgm:presLayoutVars>
      </dgm:prSet>
      <dgm:spPr/>
      <dgm:t>
        <a:bodyPr/>
        <a:lstStyle/>
        <a:p>
          <a:endParaRPr lang="en-US"/>
        </a:p>
      </dgm:t>
    </dgm:pt>
  </dgm:ptLst>
  <dgm:cxnLst>
    <dgm:cxn modelId="{84111E3B-3305-44E4-8177-018790759179}" type="presOf" srcId="{CBD5730C-3625-4753-BAE5-E43557524ADA}" destId="{B515EA2D-7E9D-4000-8569-26CC60D07555}" srcOrd="0" destOrd="0" presId="urn:microsoft.com/office/officeart/2005/8/layout/vList2"/>
    <dgm:cxn modelId="{5A13AE89-E323-48E9-B5B5-67627A0BF82E}" srcId="{CC69B12A-33B3-46C6-A337-857162BA6602}" destId="{10B4684D-08A4-4D68-A112-C8BACE1031AE}" srcOrd="3" destOrd="0" parTransId="{379B96EA-BEC5-46C2-A3A2-08DD7AE0F5E4}" sibTransId="{737D83C3-D3DE-4092-A074-C3A3EF4EB7E0}"/>
    <dgm:cxn modelId="{AACCCBE1-C843-4B18-82CA-216E96574C3D}" type="presOf" srcId="{B6B286B2-C73E-4FEC-B4BF-4B1DC610ADC3}" destId="{86E643AD-D7EC-4498-88F6-C64EF5A64900}" srcOrd="0" destOrd="0" presId="urn:microsoft.com/office/officeart/2005/8/layout/vList2"/>
    <dgm:cxn modelId="{DF29B5B7-20E0-493E-AB86-8C6C81E2D7FB}" type="presOf" srcId="{CC69B12A-33B3-46C6-A337-857162BA6602}" destId="{306C5FED-D936-48C8-8B65-5279CE7B55C8}" srcOrd="0" destOrd="0" presId="urn:microsoft.com/office/officeart/2005/8/layout/vList2"/>
    <dgm:cxn modelId="{49BB777D-167D-4074-A6AB-98F8B65B6E34}" srcId="{CC69B12A-33B3-46C6-A337-857162BA6602}" destId="{3145A595-53BE-4B8C-9A69-F1AC2752B93A}" srcOrd="6" destOrd="0" parTransId="{745B7100-F9E3-4ACF-8D68-6A7FD3901C85}" sibTransId="{4C2EE49E-DECA-4A84-B56B-B91DE200BD28}"/>
    <dgm:cxn modelId="{78809BD0-09BF-4917-AAAE-416310224F46}" srcId="{CC69B12A-33B3-46C6-A337-857162BA6602}" destId="{B6B286B2-C73E-4FEC-B4BF-4B1DC610ADC3}" srcOrd="5" destOrd="0" parTransId="{02A7B5D3-6A1B-486A-8CC1-A927529AE27C}" sibTransId="{F0C4FDC6-3A72-4DDA-9B02-EC7AB31EB2F9}"/>
    <dgm:cxn modelId="{A851C5DC-147D-4E29-ADE6-F0791DC731CB}" type="presOf" srcId="{0A3350B2-0111-4D7E-8352-646DC5AA90AB}" destId="{2B4EF85D-329E-4283-97B6-DEA044035915}" srcOrd="0" destOrd="0" presId="urn:microsoft.com/office/officeart/2005/8/layout/vList2"/>
    <dgm:cxn modelId="{A96E1162-2996-4156-92D7-47FACFFA43DC}" srcId="{CC69B12A-33B3-46C6-A337-857162BA6602}" destId="{2F152E06-EAD1-4BD2-9CD3-C95E616ACAD1}" srcOrd="4" destOrd="0" parTransId="{C9FD160A-3B92-4D95-B194-0F82E09314B7}" sibTransId="{18D4557F-6C96-421E-A46D-33439A083756}"/>
    <dgm:cxn modelId="{AD2DA630-37F4-4E0F-A818-888D4F0D831D}" srcId="{CC69B12A-33B3-46C6-A337-857162BA6602}" destId="{F5D27F6C-2357-42B7-AD82-BAAAA5758D98}" srcOrd="7" destOrd="0" parTransId="{A5D20F5F-4257-4DB1-951C-2C6439ECF6B5}" sibTransId="{142610C7-565D-4153-AAF5-B616C877017F}"/>
    <dgm:cxn modelId="{FEC29E29-CF14-4695-AFF9-5A4093662342}" type="presOf" srcId="{5EAA5937-9050-4B34-80D1-4E0C10235A42}" destId="{2AEA93ED-4634-46F7-9E66-9D6693836C7F}" srcOrd="0" destOrd="0" presId="urn:microsoft.com/office/officeart/2005/8/layout/vList2"/>
    <dgm:cxn modelId="{255176B9-76C7-42E5-ACA6-F9EB8A4E0644}" srcId="{CC69B12A-33B3-46C6-A337-857162BA6602}" destId="{5EAA5937-9050-4B34-80D1-4E0C10235A42}" srcOrd="1" destOrd="0" parTransId="{68641CC7-E901-4068-AB25-46A97BB19EF0}" sibTransId="{C0C2BCAA-2415-45CD-9ACE-A3A72464F663}"/>
    <dgm:cxn modelId="{BB418415-A5C3-426C-AF0B-FDE42B3FFEB4}" srcId="{CC69B12A-33B3-46C6-A337-857162BA6602}" destId="{CBD5730C-3625-4753-BAE5-E43557524ADA}" srcOrd="2" destOrd="0" parTransId="{AC2CDE93-90AE-4ED1-8F93-EDFE6E23DF36}" sibTransId="{CAF45387-8567-40B3-81B9-ACACC55AEC03}"/>
    <dgm:cxn modelId="{43E47FFA-B797-44BC-BBD6-FC7BC3A0AD57}" type="presOf" srcId="{F5D27F6C-2357-42B7-AD82-BAAAA5758D98}" destId="{B6D37CE1-02FF-452B-9160-5AECF284604E}" srcOrd="0" destOrd="0" presId="urn:microsoft.com/office/officeart/2005/8/layout/vList2"/>
    <dgm:cxn modelId="{9C00D952-BDA6-4860-AA00-5E03C2030345}" type="presOf" srcId="{10B4684D-08A4-4D68-A112-C8BACE1031AE}" destId="{EA6994FF-7C13-4D9B-B259-535E7377ABD2}" srcOrd="0" destOrd="0" presId="urn:microsoft.com/office/officeart/2005/8/layout/vList2"/>
    <dgm:cxn modelId="{7F82A5AC-38CA-4F1B-BF2E-3F9AD4AA79F6}" type="presOf" srcId="{2F152E06-EAD1-4BD2-9CD3-C95E616ACAD1}" destId="{DEB7A389-E502-4FD5-B806-D0A734C873F5}" srcOrd="0" destOrd="0" presId="urn:microsoft.com/office/officeart/2005/8/layout/vList2"/>
    <dgm:cxn modelId="{AC05A889-4992-4561-8B25-542BE48A9E94}" srcId="{CC69B12A-33B3-46C6-A337-857162BA6602}" destId="{0A3350B2-0111-4D7E-8352-646DC5AA90AB}" srcOrd="0" destOrd="0" parTransId="{9915E3CA-4644-42F4-9997-1DB630E8E426}" sibTransId="{10BE1384-08DF-4AAD-BB12-E46639065412}"/>
    <dgm:cxn modelId="{A404DA34-DE3D-44D6-8D49-F8B5ECC9233A}" type="presOf" srcId="{C142FB28-AC63-4AAD-A663-8FF0DD3B0436}" destId="{21A8D58A-7D55-4547-88B1-D57FB39E13D5}" srcOrd="0" destOrd="0" presId="urn:microsoft.com/office/officeart/2005/8/layout/vList2"/>
    <dgm:cxn modelId="{3B6E707D-C872-476B-AE11-ACFAFCAE9CED}" srcId="{0A3350B2-0111-4D7E-8352-646DC5AA90AB}" destId="{C142FB28-AC63-4AAD-A663-8FF0DD3B0436}" srcOrd="0" destOrd="0" parTransId="{76B6D123-229A-4F9E-955C-CE8D3F6BB8C8}" sibTransId="{6DCBAE1E-B043-4387-BB73-5949ABBE81BD}"/>
    <dgm:cxn modelId="{5F3B20C7-628C-48A5-8C11-9F6E783145DA}" type="presOf" srcId="{3145A595-53BE-4B8C-9A69-F1AC2752B93A}" destId="{8F00A487-78A0-4C35-90BE-A0C2366CD109}" srcOrd="0" destOrd="0" presId="urn:microsoft.com/office/officeart/2005/8/layout/vList2"/>
    <dgm:cxn modelId="{4C362EAE-4E10-49AE-B8DE-04E05765B62B}" type="presParOf" srcId="{306C5FED-D936-48C8-8B65-5279CE7B55C8}" destId="{2B4EF85D-329E-4283-97B6-DEA044035915}" srcOrd="0" destOrd="0" presId="urn:microsoft.com/office/officeart/2005/8/layout/vList2"/>
    <dgm:cxn modelId="{51426AA0-C828-40C6-A083-4E99BBFE4EB3}" type="presParOf" srcId="{306C5FED-D936-48C8-8B65-5279CE7B55C8}" destId="{21A8D58A-7D55-4547-88B1-D57FB39E13D5}" srcOrd="1" destOrd="0" presId="urn:microsoft.com/office/officeart/2005/8/layout/vList2"/>
    <dgm:cxn modelId="{B71A96AF-5928-4C03-B9F4-E32A82319D29}" type="presParOf" srcId="{306C5FED-D936-48C8-8B65-5279CE7B55C8}" destId="{2AEA93ED-4634-46F7-9E66-9D6693836C7F}" srcOrd="2" destOrd="0" presId="urn:microsoft.com/office/officeart/2005/8/layout/vList2"/>
    <dgm:cxn modelId="{D72BD017-4FB1-4297-8478-156C8F620288}" type="presParOf" srcId="{306C5FED-D936-48C8-8B65-5279CE7B55C8}" destId="{CFFE4651-6D35-47F3-8A40-A86CCD094C99}" srcOrd="3" destOrd="0" presId="urn:microsoft.com/office/officeart/2005/8/layout/vList2"/>
    <dgm:cxn modelId="{137D3826-978E-4D61-95A8-7BE7664555F6}" type="presParOf" srcId="{306C5FED-D936-48C8-8B65-5279CE7B55C8}" destId="{B515EA2D-7E9D-4000-8569-26CC60D07555}" srcOrd="4" destOrd="0" presId="urn:microsoft.com/office/officeart/2005/8/layout/vList2"/>
    <dgm:cxn modelId="{4C941F6B-9950-4CDA-9828-A8647CA98878}" type="presParOf" srcId="{306C5FED-D936-48C8-8B65-5279CE7B55C8}" destId="{E3B6261E-AE18-4C21-BD86-D8660AC2307B}" srcOrd="5" destOrd="0" presId="urn:microsoft.com/office/officeart/2005/8/layout/vList2"/>
    <dgm:cxn modelId="{4AB0D361-EAC1-4894-9FFE-53177E648DA3}" type="presParOf" srcId="{306C5FED-D936-48C8-8B65-5279CE7B55C8}" destId="{EA6994FF-7C13-4D9B-B259-535E7377ABD2}" srcOrd="6" destOrd="0" presId="urn:microsoft.com/office/officeart/2005/8/layout/vList2"/>
    <dgm:cxn modelId="{BFE6ECBA-A299-4C30-8E68-08A5A8926BE9}" type="presParOf" srcId="{306C5FED-D936-48C8-8B65-5279CE7B55C8}" destId="{871E883F-3E58-45A9-803F-C959C02AE3DD}" srcOrd="7" destOrd="0" presId="urn:microsoft.com/office/officeart/2005/8/layout/vList2"/>
    <dgm:cxn modelId="{4AC8889A-641F-4D93-BCB5-207FC415AAB4}" type="presParOf" srcId="{306C5FED-D936-48C8-8B65-5279CE7B55C8}" destId="{DEB7A389-E502-4FD5-B806-D0A734C873F5}" srcOrd="8" destOrd="0" presId="urn:microsoft.com/office/officeart/2005/8/layout/vList2"/>
    <dgm:cxn modelId="{DCFBDFFC-DF0D-4545-95FE-0C26975594C0}" type="presParOf" srcId="{306C5FED-D936-48C8-8B65-5279CE7B55C8}" destId="{73157D5B-6BA6-4FD4-8958-A812E12B0899}" srcOrd="9" destOrd="0" presId="urn:microsoft.com/office/officeart/2005/8/layout/vList2"/>
    <dgm:cxn modelId="{4BC4AD79-C990-42C4-9813-E244C5BEB7CA}" type="presParOf" srcId="{306C5FED-D936-48C8-8B65-5279CE7B55C8}" destId="{86E643AD-D7EC-4498-88F6-C64EF5A64900}" srcOrd="10" destOrd="0" presId="urn:microsoft.com/office/officeart/2005/8/layout/vList2"/>
    <dgm:cxn modelId="{5E87165E-9BAF-4B14-9C5A-92E72E472E72}" type="presParOf" srcId="{306C5FED-D936-48C8-8B65-5279CE7B55C8}" destId="{9A5BCE82-ACD9-4456-BEC0-7133CAD562D4}" srcOrd="11" destOrd="0" presId="urn:microsoft.com/office/officeart/2005/8/layout/vList2"/>
    <dgm:cxn modelId="{732051B8-3187-4387-8E4C-02ED5F179F86}" type="presParOf" srcId="{306C5FED-D936-48C8-8B65-5279CE7B55C8}" destId="{8F00A487-78A0-4C35-90BE-A0C2366CD109}" srcOrd="12" destOrd="0" presId="urn:microsoft.com/office/officeart/2005/8/layout/vList2"/>
    <dgm:cxn modelId="{3D369EF5-873B-458A-923A-CE8126E7E143}" type="presParOf" srcId="{306C5FED-D936-48C8-8B65-5279CE7B55C8}" destId="{14623F20-9E1C-4132-8A06-88198590040D}" srcOrd="13" destOrd="0" presId="urn:microsoft.com/office/officeart/2005/8/layout/vList2"/>
    <dgm:cxn modelId="{9A98F344-94DA-4B2A-BDE4-E041C51C909A}" type="presParOf" srcId="{306C5FED-D936-48C8-8B65-5279CE7B55C8}" destId="{B6D37CE1-02FF-452B-9160-5AECF284604E}"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4EF85D-329E-4283-97B6-DEA044035915}">
      <dsp:nvSpPr>
        <dsp:cNvPr id="0" name=""/>
        <dsp:cNvSpPr/>
      </dsp:nvSpPr>
      <dsp:spPr>
        <a:xfrm>
          <a:off x="0" y="114252"/>
          <a:ext cx="5686436" cy="542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latin typeface="Times New Roman" pitchFamily="18" charset="0"/>
              <a:cs typeface="Times New Roman" pitchFamily="18" charset="0"/>
            </a:rPr>
            <a:t>1. Hệ </a:t>
          </a:r>
          <a:r>
            <a:rPr lang="en-US" sz="2000" kern="1200" dirty="0" err="1" smtClean="0">
              <a:latin typeface="Times New Roman" pitchFamily="18" charset="0"/>
              <a:cs typeface="Times New Roman" pitchFamily="18" charset="0"/>
            </a:rPr>
            <a:t>đào</a:t>
          </a:r>
          <a:r>
            <a:rPr lang="en-US" sz="2000" kern="1200" dirty="0" smtClean="0">
              <a:latin typeface="Times New Roman" pitchFamily="18" charset="0"/>
              <a:cs typeface="Times New Roman" pitchFamily="18" charset="0"/>
            </a:rPr>
            <a:t> </a:t>
          </a:r>
          <a:r>
            <a:rPr lang="en-US" sz="2000" kern="1200" dirty="0" err="1" smtClean="0">
              <a:latin typeface="Times New Roman" pitchFamily="18" charset="0"/>
              <a:cs typeface="Times New Roman" pitchFamily="18" charset="0"/>
            </a:rPr>
            <a:t>tạo</a:t>
          </a:r>
          <a:r>
            <a:rPr lang="en-US" sz="2000" kern="1200" dirty="0" smtClean="0">
              <a:latin typeface="Times New Roman" pitchFamily="18" charset="0"/>
              <a:cs typeface="Times New Roman" pitchFamily="18" charset="0"/>
            </a:rPr>
            <a:t> </a:t>
          </a:r>
          <a:r>
            <a:rPr lang="en-US" sz="2000" kern="1200" dirty="0" err="1" smtClean="0">
              <a:latin typeface="Times New Roman" pitchFamily="18" charset="0"/>
              <a:cs typeface="Times New Roman" pitchFamily="18" charset="0"/>
            </a:rPr>
            <a:t>và</a:t>
          </a:r>
          <a:r>
            <a:rPr lang="en-US" sz="2000" kern="1200" dirty="0" smtClean="0">
              <a:latin typeface="Times New Roman" pitchFamily="18" charset="0"/>
              <a:cs typeface="Times New Roman" pitchFamily="18" charset="0"/>
            </a:rPr>
            <a:t> </a:t>
          </a:r>
          <a:r>
            <a:rPr lang="en-US" sz="2000" kern="1200" dirty="0" err="1" smtClean="0">
              <a:latin typeface="Times New Roman" pitchFamily="18" charset="0"/>
              <a:cs typeface="Times New Roman" pitchFamily="18" charset="0"/>
            </a:rPr>
            <a:t>văn</a:t>
          </a:r>
          <a:r>
            <a:rPr lang="en-US" sz="2000" kern="1200" dirty="0" smtClean="0">
              <a:latin typeface="Times New Roman" pitchFamily="18" charset="0"/>
              <a:cs typeface="Times New Roman" pitchFamily="18" charset="0"/>
            </a:rPr>
            <a:t> </a:t>
          </a:r>
          <a:r>
            <a:rPr lang="en-US" sz="2000" kern="1200" dirty="0" err="1" smtClean="0">
              <a:latin typeface="Times New Roman" pitchFamily="18" charset="0"/>
              <a:cs typeface="Times New Roman" pitchFamily="18" charset="0"/>
            </a:rPr>
            <a:t>bản</a:t>
          </a:r>
          <a:r>
            <a:rPr lang="en-US" sz="2000" kern="1200" dirty="0" smtClean="0">
              <a:latin typeface="Times New Roman" pitchFamily="18" charset="0"/>
              <a:cs typeface="Times New Roman" pitchFamily="18" charset="0"/>
            </a:rPr>
            <a:t> </a:t>
          </a:r>
          <a:r>
            <a:rPr lang="en-US" sz="2000" kern="1200" dirty="0" err="1" smtClean="0">
              <a:latin typeface="Times New Roman" pitchFamily="18" charset="0"/>
              <a:cs typeface="Times New Roman" pitchFamily="18" charset="0"/>
            </a:rPr>
            <a:t>pháp</a:t>
          </a:r>
          <a:r>
            <a:rPr lang="en-US" sz="2000" kern="1200" dirty="0" smtClean="0">
              <a:latin typeface="Times New Roman" pitchFamily="18" charset="0"/>
              <a:cs typeface="Times New Roman" pitchFamily="18" charset="0"/>
            </a:rPr>
            <a:t> </a:t>
          </a:r>
          <a:r>
            <a:rPr lang="en-US" sz="2000" kern="1200" dirty="0" err="1" smtClean="0">
              <a:latin typeface="Times New Roman" pitchFamily="18" charset="0"/>
              <a:cs typeface="Times New Roman" pitchFamily="18" charset="0"/>
            </a:rPr>
            <a:t>lý</a:t>
          </a:r>
          <a:endParaRPr lang="en-US" sz="2000" kern="1200" dirty="0" smtClean="0">
            <a:latin typeface="Times New Roman" pitchFamily="18" charset="0"/>
            <a:cs typeface="Times New Roman" pitchFamily="18" charset="0"/>
          </a:endParaRPr>
        </a:p>
      </dsp:txBody>
      <dsp:txXfrm>
        <a:off x="26501" y="140753"/>
        <a:ext cx="5633434" cy="489878"/>
      </dsp:txXfrm>
    </dsp:sp>
    <dsp:sp modelId="{21A8D58A-7D55-4547-88B1-D57FB39E13D5}">
      <dsp:nvSpPr>
        <dsp:cNvPr id="0" name=""/>
        <dsp:cNvSpPr/>
      </dsp:nvSpPr>
      <dsp:spPr>
        <a:xfrm>
          <a:off x="0" y="559604"/>
          <a:ext cx="5686436" cy="480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544" tIns="36830" rIns="206248" bIns="36830" numCol="1" spcCol="1270" anchor="t" anchorCtr="0">
          <a:noAutofit/>
        </a:bodyPr>
        <a:lstStyle/>
        <a:p>
          <a:pPr marL="228600" lvl="1" indent="-228600" algn="l" defTabSz="1022350">
            <a:lnSpc>
              <a:spcPct val="90000"/>
            </a:lnSpc>
            <a:spcBef>
              <a:spcPct val="0"/>
            </a:spcBef>
            <a:spcAft>
              <a:spcPct val="20000"/>
            </a:spcAft>
            <a:buChar char="••"/>
          </a:pPr>
          <a:endParaRPr lang="en-US" sz="2300" kern="1200" dirty="0"/>
        </a:p>
      </dsp:txBody>
      <dsp:txXfrm>
        <a:off x="0" y="559604"/>
        <a:ext cx="5686436" cy="480240"/>
      </dsp:txXfrm>
    </dsp:sp>
    <dsp:sp modelId="{2AEA93ED-4634-46F7-9E66-9D6693836C7F}">
      <dsp:nvSpPr>
        <dsp:cNvPr id="0" name=""/>
        <dsp:cNvSpPr/>
      </dsp:nvSpPr>
      <dsp:spPr>
        <a:xfrm>
          <a:off x="0" y="735589"/>
          <a:ext cx="5686436" cy="542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latin typeface="Times New Roman" pitchFamily="18" charset="0"/>
              <a:cs typeface="Times New Roman" pitchFamily="18" charset="0"/>
            </a:rPr>
            <a:t>2. Chương trình đào tạo</a:t>
          </a:r>
          <a:endParaRPr lang="en-US" sz="2000" kern="1200" dirty="0">
            <a:latin typeface="Times New Roman" pitchFamily="18" charset="0"/>
            <a:cs typeface="Times New Roman" pitchFamily="18" charset="0"/>
          </a:endParaRPr>
        </a:p>
      </dsp:txBody>
      <dsp:txXfrm>
        <a:off x="26501" y="762090"/>
        <a:ext cx="5633434" cy="489878"/>
      </dsp:txXfrm>
    </dsp:sp>
    <dsp:sp modelId="{B515EA2D-7E9D-4000-8569-26CC60D07555}">
      <dsp:nvSpPr>
        <dsp:cNvPr id="0" name=""/>
        <dsp:cNvSpPr/>
      </dsp:nvSpPr>
      <dsp:spPr>
        <a:xfrm>
          <a:off x="0" y="1300237"/>
          <a:ext cx="5686436" cy="542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latin typeface="Times New Roman" pitchFamily="18" charset="0"/>
              <a:cs typeface="Times New Roman" pitchFamily="18" charset="0"/>
            </a:rPr>
            <a:t>3. Thời gian đào tạo</a:t>
          </a:r>
          <a:endParaRPr lang="en-US" sz="2000" kern="1200" dirty="0">
            <a:latin typeface="Times New Roman" pitchFamily="18" charset="0"/>
            <a:cs typeface="Times New Roman" pitchFamily="18" charset="0"/>
          </a:endParaRPr>
        </a:p>
      </dsp:txBody>
      <dsp:txXfrm>
        <a:off x="26501" y="1326738"/>
        <a:ext cx="5633434" cy="489878"/>
      </dsp:txXfrm>
    </dsp:sp>
    <dsp:sp modelId="{EA6994FF-7C13-4D9B-B259-535E7377ABD2}">
      <dsp:nvSpPr>
        <dsp:cNvPr id="0" name=""/>
        <dsp:cNvSpPr/>
      </dsp:nvSpPr>
      <dsp:spPr>
        <a:xfrm>
          <a:off x="0" y="1864884"/>
          <a:ext cx="5686436" cy="542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latin typeface="Times New Roman" pitchFamily="18" charset="0"/>
              <a:cs typeface="Times New Roman" pitchFamily="18" charset="0"/>
            </a:rPr>
            <a:t>4. Thủ tục miễn môn</a:t>
          </a:r>
          <a:endParaRPr lang="en-US" sz="2000" kern="1200" dirty="0">
            <a:latin typeface="Times New Roman" pitchFamily="18" charset="0"/>
            <a:cs typeface="Times New Roman" pitchFamily="18" charset="0"/>
          </a:endParaRPr>
        </a:p>
      </dsp:txBody>
      <dsp:txXfrm>
        <a:off x="26501" y="1891385"/>
        <a:ext cx="5633434" cy="489878"/>
      </dsp:txXfrm>
    </dsp:sp>
    <dsp:sp modelId="{DEB7A389-E502-4FD5-B806-D0A734C873F5}">
      <dsp:nvSpPr>
        <dsp:cNvPr id="0" name=""/>
        <dsp:cNvSpPr/>
      </dsp:nvSpPr>
      <dsp:spPr>
        <a:xfrm>
          <a:off x="0" y="2429532"/>
          <a:ext cx="5686436" cy="542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latin typeface="Times New Roman" pitchFamily="18" charset="0"/>
              <a:cs typeface="Times New Roman" pitchFamily="18" charset="0"/>
            </a:rPr>
            <a:t>5. Điều kiện dự thi hết môn</a:t>
          </a:r>
          <a:endParaRPr lang="en-US" sz="2000" kern="1200" dirty="0">
            <a:latin typeface="Times New Roman" pitchFamily="18" charset="0"/>
            <a:cs typeface="Times New Roman" pitchFamily="18" charset="0"/>
          </a:endParaRPr>
        </a:p>
      </dsp:txBody>
      <dsp:txXfrm>
        <a:off x="26501" y="2456033"/>
        <a:ext cx="5633434" cy="489878"/>
      </dsp:txXfrm>
    </dsp:sp>
    <dsp:sp modelId="{86E643AD-D7EC-4498-88F6-C64EF5A64900}">
      <dsp:nvSpPr>
        <dsp:cNvPr id="0" name=""/>
        <dsp:cNvSpPr/>
      </dsp:nvSpPr>
      <dsp:spPr>
        <a:xfrm>
          <a:off x="0" y="2974407"/>
          <a:ext cx="5686436" cy="542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latin typeface="Times New Roman" pitchFamily="18" charset="0"/>
              <a:cs typeface="Times New Roman" pitchFamily="18" charset="0"/>
            </a:rPr>
            <a:t>6. Đánh giá kết quả học tập</a:t>
          </a:r>
          <a:endParaRPr lang="en-US" sz="2000" kern="1200" dirty="0">
            <a:latin typeface="Times New Roman" pitchFamily="18" charset="0"/>
            <a:cs typeface="Times New Roman" pitchFamily="18" charset="0"/>
          </a:endParaRPr>
        </a:p>
      </dsp:txBody>
      <dsp:txXfrm>
        <a:off x="26501" y="3000908"/>
        <a:ext cx="5633434" cy="489878"/>
      </dsp:txXfrm>
    </dsp:sp>
    <dsp:sp modelId="{8F00A487-78A0-4C35-90BE-A0C2366CD109}">
      <dsp:nvSpPr>
        <dsp:cNvPr id="0" name=""/>
        <dsp:cNvSpPr/>
      </dsp:nvSpPr>
      <dsp:spPr>
        <a:xfrm>
          <a:off x="0" y="3558826"/>
          <a:ext cx="5686436" cy="542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latin typeface="Times New Roman" pitchFamily="18" charset="0"/>
              <a:cs typeface="Times New Roman" pitchFamily="18" charset="0"/>
            </a:rPr>
            <a:t>7. Thủ tục liên quan đến quá trình đào tạo</a:t>
          </a:r>
          <a:endParaRPr lang="en-US" sz="2100" kern="1200" dirty="0">
            <a:latin typeface="Times New Roman" pitchFamily="18" charset="0"/>
            <a:cs typeface="Times New Roman" pitchFamily="18" charset="0"/>
          </a:endParaRPr>
        </a:p>
      </dsp:txBody>
      <dsp:txXfrm>
        <a:off x="26501" y="3585327"/>
        <a:ext cx="5633434" cy="489878"/>
      </dsp:txXfrm>
    </dsp:sp>
    <dsp:sp modelId="{B6D37CE1-02FF-452B-9160-5AECF284604E}">
      <dsp:nvSpPr>
        <dsp:cNvPr id="0" name=""/>
        <dsp:cNvSpPr/>
      </dsp:nvSpPr>
      <dsp:spPr>
        <a:xfrm>
          <a:off x="0" y="4110810"/>
          <a:ext cx="5686436" cy="542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latin typeface="Times New Roman" pitchFamily="18" charset="0"/>
              <a:cs typeface="Times New Roman" pitchFamily="18" charset="0"/>
            </a:rPr>
            <a:t>8. Quyền lợi nghĩa vụ sinh viên</a:t>
          </a:r>
          <a:endParaRPr lang="en-US" sz="2000" kern="1200" dirty="0">
            <a:latin typeface="Times New Roman" pitchFamily="18" charset="0"/>
            <a:cs typeface="Times New Roman" pitchFamily="18" charset="0"/>
          </a:endParaRPr>
        </a:p>
      </dsp:txBody>
      <dsp:txXfrm>
        <a:off x="26501" y="4137311"/>
        <a:ext cx="5633434" cy="4898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CF6E2A44-4A6E-435A-970C-4EBABF6B2162}" type="datetimeFigureOut">
              <a:rPr lang="en-US" smtClean="0"/>
              <a:t>2/22/2023</a:t>
            </a:fld>
            <a:endParaRPr lang="en-US"/>
          </a:p>
        </p:txBody>
      </p:sp>
      <p:sp>
        <p:nvSpPr>
          <p:cNvPr id="4" name="Slide Image Placeholder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7F070495-1F1B-4F7D-9B2B-1F79E743CB96}" type="slidenum">
              <a:rPr lang="en-US" smtClean="0"/>
              <a:t>‹#›</a:t>
            </a:fld>
            <a:endParaRPr lang="en-US"/>
          </a:p>
        </p:txBody>
      </p:sp>
    </p:spTree>
    <p:extLst>
      <p:ext uri="{BB962C8B-B14F-4D97-AF65-F5344CB8AC3E}">
        <p14:creationId xmlns:p14="http://schemas.microsoft.com/office/powerpoint/2010/main" val="2302704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baseline="0" dirty="0" err="1" smtClean="0">
                <a:solidFill>
                  <a:schemeClr val="tx1"/>
                </a:solidFill>
                <a:effectLst/>
                <a:latin typeface="+mn-lt"/>
                <a:ea typeface="+mn-ea"/>
                <a:cs typeface="+mn-cs"/>
              </a:rPr>
              <a:t>Được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sự</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phân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công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của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Lãnh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đạo</a:t>
            </a:r>
            <a:r>
              <a:rPr lang="en-US" sz="1200" b="0" i="0" kern="1200" baseline="0" dirty="0" smtClean="0">
                <a:solidFill>
                  <a:schemeClr val="tx1"/>
                </a:solidFill>
                <a:effectLst/>
                <a:latin typeface="+mn-lt"/>
                <a:ea typeface="+mn-ea"/>
                <a:cs typeface="+mn-cs"/>
              </a:rPr>
              <a:t> TT ĐT </a:t>
            </a:r>
            <a:r>
              <a:rPr lang="en-US" sz="1200" b="0" i="0" kern="1200" baseline="0" dirty="0" err="1" smtClean="0">
                <a:solidFill>
                  <a:schemeClr val="tx1"/>
                </a:solidFill>
                <a:effectLst/>
                <a:latin typeface="+mn-lt"/>
                <a:ea typeface="+mn-ea"/>
                <a:cs typeface="+mn-cs"/>
              </a:rPr>
              <a:t>Elearning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tôi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triển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khai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Phố</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biến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đinh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chế</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đào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tạo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tại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trường</a:t>
            </a:r>
            <a:r>
              <a:rPr lang="en-US" sz="1200" b="0" i="0" kern="1200" baseline="0" dirty="0" smtClean="0">
                <a:solidFill>
                  <a:schemeClr val="tx1"/>
                </a:solidFill>
                <a:effectLst/>
                <a:latin typeface="+mn-lt"/>
                <a:ea typeface="+mn-ea"/>
                <a:cs typeface="+mn-cs"/>
              </a:rPr>
              <a:t> ĐH </a:t>
            </a:r>
            <a:r>
              <a:rPr lang="en-US" sz="1200" b="0" i="0" kern="1200" baseline="0" dirty="0" err="1" smtClean="0">
                <a:solidFill>
                  <a:schemeClr val="tx1"/>
                </a:solidFill>
                <a:effectLst/>
                <a:latin typeface="+mn-lt"/>
                <a:ea typeface="+mn-ea"/>
                <a:cs typeface="+mn-cs"/>
              </a:rPr>
              <a:t>Mở</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Nội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các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nội</a:t>
            </a:r>
            <a:r>
              <a:rPr lang="en-US" sz="1200" b="0" i="0" kern="1200" baseline="0" dirty="0" smtClean="0">
                <a:solidFill>
                  <a:schemeClr val="tx1"/>
                </a:solidFill>
                <a:effectLst/>
                <a:latin typeface="+mn-lt"/>
                <a:ea typeface="+mn-ea"/>
                <a:cs typeface="+mn-cs"/>
              </a:rPr>
              <a:t> dung </a:t>
            </a:r>
            <a:r>
              <a:rPr lang="en-US" sz="1200" b="0" i="0" kern="1200" baseline="0" dirty="0" err="1" smtClean="0">
                <a:solidFill>
                  <a:schemeClr val="tx1"/>
                </a:solidFill>
                <a:effectLst/>
                <a:latin typeface="+mn-lt"/>
                <a:ea typeface="+mn-ea"/>
                <a:cs typeface="+mn-cs"/>
              </a:rPr>
              <a:t>sau</a:t>
            </a:r>
            <a:r>
              <a:rPr lang="en-US" sz="1200" b="0" i="0" kern="1200" baseline="0" dirty="0" smtClean="0">
                <a:solidFill>
                  <a:schemeClr val="tx1"/>
                </a:solidFill>
                <a:effectLst/>
                <a:latin typeface="+mn-lt"/>
                <a:ea typeface="+mn-ea"/>
                <a:cs typeface="+mn-cs"/>
              </a:rPr>
              <a:t>:</a:t>
            </a:r>
            <a:endParaRPr lang="vi-V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Tất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cả</a:t>
            </a:r>
            <a:r>
              <a:rPr lang="en-US" sz="1200" b="0" i="0" kern="1200" baseline="0" dirty="0" smtClean="0">
                <a:solidFill>
                  <a:schemeClr val="tx1"/>
                </a:solidFill>
                <a:effectLst/>
                <a:latin typeface="+mn-lt"/>
                <a:ea typeface="+mn-ea"/>
                <a:cs typeface="+mn-cs"/>
              </a:rPr>
              <a:t> SV </a:t>
            </a:r>
            <a:r>
              <a:rPr lang="vi-VN" sz="1200" b="0" i="0" kern="1200" dirty="0" smtClean="0">
                <a:solidFill>
                  <a:schemeClr val="tx1"/>
                </a:solidFill>
                <a:effectLst/>
                <a:latin typeface="+mn-lt"/>
                <a:ea typeface="+mn-ea"/>
                <a:cs typeface="+mn-cs"/>
              </a:rPr>
              <a:t>khi tham gia học tập tại trường có trách nhiệm thực hiện nghiêm chỉnh quy định, trách nhiệm đối với sinh viên</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7F070495-1F1B-4F7D-9B2B-1F79E743CB96}" type="slidenum">
              <a:rPr lang="en-US" smtClean="0"/>
              <a:t>1</a:t>
            </a:fld>
            <a:endParaRPr lang="en-US"/>
          </a:p>
        </p:txBody>
      </p:sp>
    </p:spTree>
    <p:extLst>
      <p:ext uri="{BB962C8B-B14F-4D97-AF65-F5344CB8AC3E}">
        <p14:creationId xmlns:p14="http://schemas.microsoft.com/office/powerpoint/2010/main" val="3432902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effectLst/>
                <a:latin typeface="+mn-lt"/>
                <a:ea typeface="+mn-ea"/>
                <a:cs typeface="+mn-cs"/>
              </a:rPr>
              <a:t>Tất</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cả</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các</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cán</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bộ</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quản</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lý</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giảng</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viên</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cán</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bộ</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cố</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vấn</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học</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tập</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giáo</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vụ</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các</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đơn</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vị</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đối</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tác</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và</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sinh</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viên</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học</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đại</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học</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theo</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phương</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thức</a:t>
            </a:r>
            <a:r>
              <a:rPr lang="fr-FR" sz="1200" kern="1200" dirty="0" smtClean="0">
                <a:solidFill>
                  <a:schemeClr val="tx1"/>
                </a:solidFill>
                <a:effectLst/>
                <a:latin typeface="+mn-lt"/>
                <a:ea typeface="+mn-ea"/>
                <a:cs typeface="+mn-cs"/>
              </a:rPr>
              <a:t> E-learning </a:t>
            </a:r>
            <a:r>
              <a:rPr lang="fr-FR" sz="1200" kern="1200" dirty="0" err="1" smtClean="0">
                <a:solidFill>
                  <a:schemeClr val="tx1"/>
                </a:solidFill>
                <a:effectLst/>
                <a:latin typeface="+mn-lt"/>
                <a:ea typeface="+mn-ea"/>
                <a:cs typeface="+mn-cs"/>
              </a:rPr>
              <a:t>của</a:t>
            </a:r>
            <a:r>
              <a:rPr lang="fr-FR" sz="1200" kern="1200" dirty="0" smtClean="0">
                <a:solidFill>
                  <a:schemeClr val="tx1"/>
                </a:solidFill>
                <a:effectLst/>
                <a:latin typeface="+mn-lt"/>
                <a:ea typeface="+mn-ea"/>
                <a:cs typeface="+mn-cs"/>
              </a:rPr>
              <a:t> Trung </a:t>
            </a:r>
            <a:r>
              <a:rPr lang="fr-FR" sz="1200" kern="1200" dirty="0" err="1" smtClean="0">
                <a:solidFill>
                  <a:schemeClr val="tx1"/>
                </a:solidFill>
                <a:effectLst/>
                <a:latin typeface="+mn-lt"/>
                <a:ea typeface="+mn-ea"/>
                <a:cs typeface="+mn-cs"/>
              </a:rPr>
              <a:t>tâm</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Đào</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tạo</a:t>
            </a:r>
            <a:r>
              <a:rPr lang="fr-FR" sz="1200" kern="1200" dirty="0" smtClean="0">
                <a:solidFill>
                  <a:schemeClr val="tx1"/>
                </a:solidFill>
                <a:effectLst/>
                <a:latin typeface="+mn-lt"/>
                <a:ea typeface="+mn-ea"/>
                <a:cs typeface="+mn-cs"/>
              </a:rPr>
              <a:t> E-learning </a:t>
            </a:r>
            <a:r>
              <a:rPr lang="fr-FR" sz="1200" kern="1200" dirty="0" err="1" smtClean="0">
                <a:solidFill>
                  <a:schemeClr val="tx1"/>
                </a:solidFill>
                <a:effectLst/>
                <a:latin typeface="+mn-lt"/>
                <a:ea typeface="+mn-ea"/>
                <a:cs typeface="+mn-cs"/>
              </a:rPr>
              <a:t>có</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trách</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nhiệm</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thực</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hiện</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đúng</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theo</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các</a:t>
            </a:r>
            <a:r>
              <a:rPr lang="fr-FR" sz="1200" kern="1200" dirty="0" smtClean="0">
                <a:solidFill>
                  <a:schemeClr val="tx1"/>
                </a:solidFill>
                <a:effectLst/>
                <a:latin typeface="+mn-lt"/>
                <a:ea typeface="+mn-ea"/>
                <a:cs typeface="+mn-cs"/>
              </a:rPr>
              <a:t> qui </a:t>
            </a:r>
            <a:r>
              <a:rPr lang="fr-FR" sz="1200" kern="1200" dirty="0" err="1" smtClean="0">
                <a:solidFill>
                  <a:schemeClr val="tx1"/>
                </a:solidFill>
                <a:effectLst/>
                <a:latin typeface="+mn-lt"/>
                <a:ea typeface="+mn-ea"/>
                <a:cs typeface="+mn-cs"/>
              </a:rPr>
              <a:t>chế</a:t>
            </a:r>
            <a:r>
              <a:rPr lang="fr-FR" sz="1200" kern="1200" dirty="0" smtClean="0">
                <a:solidFill>
                  <a:schemeClr val="tx1"/>
                </a:solidFill>
                <a:effectLst/>
                <a:latin typeface="+mn-lt"/>
                <a:ea typeface="+mn-ea"/>
                <a:cs typeface="+mn-cs"/>
              </a:rPr>
              <a:t>, qui </a:t>
            </a:r>
            <a:r>
              <a:rPr lang="fr-FR" sz="1200" kern="1200" dirty="0" err="1" smtClean="0">
                <a:solidFill>
                  <a:schemeClr val="tx1"/>
                </a:solidFill>
                <a:effectLst/>
                <a:latin typeface="+mn-lt"/>
                <a:ea typeface="+mn-ea"/>
                <a:cs typeface="+mn-cs"/>
              </a:rPr>
              <a:t>định</a:t>
            </a:r>
            <a:r>
              <a:rPr lang="fr-FR"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7F070495-1F1B-4F7D-9B2B-1F79E743CB96}" type="slidenum">
              <a:rPr lang="en-US" smtClean="0"/>
              <a:t>3</a:t>
            </a:fld>
            <a:endParaRPr lang="en-US"/>
          </a:p>
        </p:txBody>
      </p:sp>
    </p:spTree>
    <p:extLst>
      <p:ext uri="{BB962C8B-B14F-4D97-AF65-F5344CB8AC3E}">
        <p14:creationId xmlns:p14="http://schemas.microsoft.com/office/powerpoint/2010/main" val="4086457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effectLst/>
                <a:latin typeface="+mn-lt"/>
                <a:ea typeface="+mn-ea"/>
                <a:cs typeface="+mn-cs"/>
              </a:rPr>
              <a:t>Tất</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cả</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các</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cán</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bộ</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quản</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lý</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giảng</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viên</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cán</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bộ</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cố</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vấn</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học</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tập</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giáo</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vụ</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các</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đơn</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vị</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đối</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tác</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và</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sinh</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viên</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học</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đại</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học</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theo</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phương</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thức</a:t>
            </a:r>
            <a:r>
              <a:rPr lang="fr-FR" sz="1200" kern="1200" dirty="0" smtClean="0">
                <a:solidFill>
                  <a:schemeClr val="tx1"/>
                </a:solidFill>
                <a:effectLst/>
                <a:latin typeface="+mn-lt"/>
                <a:ea typeface="+mn-ea"/>
                <a:cs typeface="+mn-cs"/>
              </a:rPr>
              <a:t> E-learning </a:t>
            </a:r>
            <a:r>
              <a:rPr lang="fr-FR" sz="1200" kern="1200" dirty="0" err="1" smtClean="0">
                <a:solidFill>
                  <a:schemeClr val="tx1"/>
                </a:solidFill>
                <a:effectLst/>
                <a:latin typeface="+mn-lt"/>
                <a:ea typeface="+mn-ea"/>
                <a:cs typeface="+mn-cs"/>
              </a:rPr>
              <a:t>của</a:t>
            </a:r>
            <a:r>
              <a:rPr lang="fr-FR" sz="1200" kern="1200" dirty="0" smtClean="0">
                <a:solidFill>
                  <a:schemeClr val="tx1"/>
                </a:solidFill>
                <a:effectLst/>
                <a:latin typeface="+mn-lt"/>
                <a:ea typeface="+mn-ea"/>
                <a:cs typeface="+mn-cs"/>
              </a:rPr>
              <a:t> Trung </a:t>
            </a:r>
            <a:r>
              <a:rPr lang="fr-FR" sz="1200" kern="1200" dirty="0" err="1" smtClean="0">
                <a:solidFill>
                  <a:schemeClr val="tx1"/>
                </a:solidFill>
                <a:effectLst/>
                <a:latin typeface="+mn-lt"/>
                <a:ea typeface="+mn-ea"/>
                <a:cs typeface="+mn-cs"/>
              </a:rPr>
              <a:t>tâm</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Đào</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tạo</a:t>
            </a:r>
            <a:r>
              <a:rPr lang="fr-FR" sz="1200" kern="1200" dirty="0" smtClean="0">
                <a:solidFill>
                  <a:schemeClr val="tx1"/>
                </a:solidFill>
                <a:effectLst/>
                <a:latin typeface="+mn-lt"/>
                <a:ea typeface="+mn-ea"/>
                <a:cs typeface="+mn-cs"/>
              </a:rPr>
              <a:t> E-learning </a:t>
            </a:r>
            <a:r>
              <a:rPr lang="fr-FR" sz="1200" kern="1200" dirty="0" err="1" smtClean="0">
                <a:solidFill>
                  <a:schemeClr val="tx1"/>
                </a:solidFill>
                <a:effectLst/>
                <a:latin typeface="+mn-lt"/>
                <a:ea typeface="+mn-ea"/>
                <a:cs typeface="+mn-cs"/>
              </a:rPr>
              <a:t>có</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trách</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nhiệm</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thực</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hiện</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đúng</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theo</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các</a:t>
            </a:r>
            <a:r>
              <a:rPr lang="fr-FR" sz="1200" kern="1200" dirty="0" smtClean="0">
                <a:solidFill>
                  <a:schemeClr val="tx1"/>
                </a:solidFill>
                <a:effectLst/>
                <a:latin typeface="+mn-lt"/>
                <a:ea typeface="+mn-ea"/>
                <a:cs typeface="+mn-cs"/>
              </a:rPr>
              <a:t> qui </a:t>
            </a:r>
            <a:r>
              <a:rPr lang="fr-FR" sz="1200" kern="1200" dirty="0" err="1" smtClean="0">
                <a:solidFill>
                  <a:schemeClr val="tx1"/>
                </a:solidFill>
                <a:effectLst/>
                <a:latin typeface="+mn-lt"/>
                <a:ea typeface="+mn-ea"/>
                <a:cs typeface="+mn-cs"/>
              </a:rPr>
              <a:t>chế</a:t>
            </a:r>
            <a:r>
              <a:rPr lang="fr-FR" sz="1200" kern="1200" dirty="0" smtClean="0">
                <a:solidFill>
                  <a:schemeClr val="tx1"/>
                </a:solidFill>
                <a:effectLst/>
                <a:latin typeface="+mn-lt"/>
                <a:ea typeface="+mn-ea"/>
                <a:cs typeface="+mn-cs"/>
              </a:rPr>
              <a:t>, qui </a:t>
            </a:r>
            <a:r>
              <a:rPr lang="fr-FR" sz="1200" kern="1200" dirty="0" err="1" smtClean="0">
                <a:solidFill>
                  <a:schemeClr val="tx1"/>
                </a:solidFill>
                <a:effectLst/>
                <a:latin typeface="+mn-lt"/>
                <a:ea typeface="+mn-ea"/>
                <a:cs typeface="+mn-cs"/>
              </a:rPr>
              <a:t>định</a:t>
            </a:r>
            <a:r>
              <a:rPr lang="fr-FR"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7F070495-1F1B-4F7D-9B2B-1F79E743CB96}" type="slidenum">
              <a:rPr lang="en-US" smtClean="0"/>
              <a:t>4</a:t>
            </a:fld>
            <a:endParaRPr lang="en-US"/>
          </a:p>
        </p:txBody>
      </p:sp>
    </p:spTree>
    <p:extLst>
      <p:ext uri="{BB962C8B-B14F-4D97-AF65-F5344CB8AC3E}">
        <p14:creationId xmlns:p14="http://schemas.microsoft.com/office/powerpoint/2010/main" val="414675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98" name="Group 4"/>
          <p:cNvGrpSpPr>
            <a:grpSpLocks/>
          </p:cNvGrpSpPr>
          <p:nvPr/>
        </p:nvGrpSpPr>
        <p:grpSpPr bwMode="auto">
          <a:xfrm>
            <a:off x="0" y="0"/>
            <a:ext cx="9144000" cy="546100"/>
            <a:chOff x="0" y="0"/>
            <a:chExt cx="5760" cy="344"/>
          </a:xfrm>
        </p:grpSpPr>
        <p:sp>
          <p:nvSpPr>
            <p:cNvPr id="17413"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7414" name="Rectangle 6"/>
            <p:cNvSpPr>
              <a:spLocks noChangeArrowheads="1"/>
            </p:cNvSpPr>
            <p:nvPr/>
          </p:nvSpPr>
          <p:spPr bwMode="auto">
            <a:xfrm>
              <a:off x="192" y="22"/>
              <a:ext cx="5568" cy="240"/>
            </a:xfrm>
            <a:prstGeom prst="rect">
              <a:avLst/>
            </a:prstGeom>
            <a:gradFill rotWithShape="0">
              <a:gsLst>
                <a:gs pos="0">
                  <a:schemeClr val="bg2"/>
                </a:gs>
                <a:gs pos="100000">
                  <a:schemeClr val="bg1"/>
                </a:gs>
              </a:gsLst>
              <a:lin ang="0" scaled="1"/>
            </a:gradFill>
            <a:ln w="9525">
              <a:noFill/>
              <a:miter lim="800000"/>
              <a:headEnd/>
              <a:tailEnd/>
            </a:ln>
          </p:spPr>
          <p:txBody>
            <a:bodyPr/>
            <a:lstStyle/>
            <a:p>
              <a:pPr algn="r"/>
              <a:r>
                <a:rPr lang="en-US" sz="1600" dirty="0">
                  <a:solidFill>
                    <a:schemeClr val="bg2"/>
                  </a:solidFill>
                  <a:latin typeface="Tahoma" pitchFamily="34" charset="0"/>
                  <a:cs typeface="Tahoma" pitchFamily="34" charset="0"/>
                </a:rPr>
                <a:t>E-Learning Programs of Hanoi Open University</a:t>
              </a:r>
              <a:endParaRPr lang="en-US" sz="1600" dirty="0">
                <a:latin typeface="Tahoma" pitchFamily="34" charset="0"/>
                <a:cs typeface="Tahoma" pitchFamily="34" charset="0"/>
              </a:endParaRPr>
            </a:p>
          </p:txBody>
        </p:sp>
        <p:sp>
          <p:nvSpPr>
            <p:cNvPr id="17415"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en-US">
                <a:solidFill>
                  <a:schemeClr val="hlink"/>
                </a:solidFill>
              </a:endParaRPr>
            </a:p>
          </p:txBody>
        </p:sp>
        <p:sp>
          <p:nvSpPr>
            <p:cNvPr id="17416"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en-US">
                <a:solidFill>
                  <a:schemeClr val="hlink"/>
                </a:solidFill>
              </a:endParaRPr>
            </a:p>
          </p:txBody>
        </p:sp>
        <p:sp>
          <p:nvSpPr>
            <p:cNvPr id="17417"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en-US">
                <a:solidFill>
                  <a:schemeClr val="accent2"/>
                </a:solidFill>
              </a:endParaRPr>
            </a:p>
          </p:txBody>
        </p:sp>
        <p:sp>
          <p:nvSpPr>
            <p:cNvPr id="17418"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en-US">
                <a:solidFill>
                  <a:schemeClr val="hlink"/>
                </a:solidFill>
              </a:endParaRPr>
            </a:p>
          </p:txBody>
        </p:sp>
        <p:sp>
          <p:nvSpPr>
            <p:cNvPr id="17419"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en-US" sz="2400">
                <a:latin typeface="Times New Roman" pitchFamily="18" charset="0"/>
              </a:endParaRPr>
            </a:p>
          </p:txBody>
        </p:sp>
        <p:sp>
          <p:nvSpPr>
            <p:cNvPr id="17420"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en-US">
                <a:solidFill>
                  <a:schemeClr val="accent2"/>
                </a:solidFill>
              </a:endParaRPr>
            </a:p>
          </p:txBody>
        </p:sp>
        <p:sp>
          <p:nvSpPr>
            <p:cNvPr id="17421"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en-US">
                <a:solidFill>
                  <a:schemeClr val="accent2"/>
                </a:solidFill>
              </a:endParaRPr>
            </a:p>
          </p:txBody>
        </p:sp>
      </p:grpSp>
      <p:sp>
        <p:nvSpPr>
          <p:cNvPr id="4108"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09"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 name="Footer Placeholder 3"/>
          <p:cNvSpPr txBox="1">
            <a:spLocks/>
          </p:cNvSpPr>
          <p:nvPr/>
        </p:nvSpPr>
        <p:spPr>
          <a:xfrm>
            <a:off x="304800" y="6485603"/>
            <a:ext cx="2057400" cy="228600"/>
          </a:xfrm>
          <a:prstGeom prst="rect">
            <a:avLst/>
          </a:prstGeom>
          <a:ln w="34925">
            <a:noFill/>
          </a:ln>
          <a:effectLst>
            <a:outerShdw blurRad="241300" dist="38100" dir="18900000" sx="102000" sy="102000" algn="bl" rotWithShape="0">
              <a:srgbClr val="002060">
                <a:alpha val="56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anchor="ctr" anchorCtr="0"/>
          <a:lstStyle>
            <a:lvl1pPr>
              <a:defRPr>
                <a:solidFill>
                  <a:srgbClr val="002060"/>
                </a:solidFill>
              </a:defRPr>
            </a:lvl1pPr>
          </a:lstStyle>
          <a:p>
            <a:pPr>
              <a:defRPr/>
            </a:pPr>
            <a:r>
              <a:rPr lang="en-US" sz="1200" dirty="0" smtClean="0">
                <a:solidFill>
                  <a:schemeClr val="accent5">
                    <a:lumMod val="25000"/>
                  </a:schemeClr>
                </a:solidFill>
              </a:rPr>
              <a:t>Learning Opportunity for All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fontAlgn="base" hangingPunct="1">
        <a:spcBef>
          <a:spcPct val="0"/>
        </a:spcBef>
        <a:spcAft>
          <a:spcPct val="0"/>
        </a:spcAft>
        <a:defRPr sz="2400" b="1">
          <a:solidFill>
            <a:srgbClr val="003399"/>
          </a:solidFill>
          <a:latin typeface="+mj-lt"/>
          <a:ea typeface="+mj-ea"/>
          <a:cs typeface="+mj-cs"/>
        </a:defRPr>
      </a:lvl1pPr>
      <a:lvl2pPr algn="l" rtl="0" eaLnBrk="1" fontAlgn="base" hangingPunct="1">
        <a:spcBef>
          <a:spcPct val="0"/>
        </a:spcBef>
        <a:spcAft>
          <a:spcPct val="0"/>
        </a:spcAft>
        <a:defRPr sz="2400" b="1">
          <a:solidFill>
            <a:srgbClr val="003399"/>
          </a:solidFill>
          <a:latin typeface="Arial" charset="0"/>
          <a:cs typeface="Arial" charset="0"/>
        </a:defRPr>
      </a:lvl2pPr>
      <a:lvl3pPr algn="l" rtl="0" eaLnBrk="1" fontAlgn="base" hangingPunct="1">
        <a:spcBef>
          <a:spcPct val="0"/>
        </a:spcBef>
        <a:spcAft>
          <a:spcPct val="0"/>
        </a:spcAft>
        <a:defRPr sz="2400" b="1">
          <a:solidFill>
            <a:srgbClr val="003399"/>
          </a:solidFill>
          <a:latin typeface="Arial" charset="0"/>
          <a:cs typeface="Arial" charset="0"/>
        </a:defRPr>
      </a:lvl3pPr>
      <a:lvl4pPr algn="l" rtl="0" eaLnBrk="1" fontAlgn="base" hangingPunct="1">
        <a:spcBef>
          <a:spcPct val="0"/>
        </a:spcBef>
        <a:spcAft>
          <a:spcPct val="0"/>
        </a:spcAft>
        <a:defRPr sz="2400" b="1">
          <a:solidFill>
            <a:srgbClr val="003399"/>
          </a:solidFill>
          <a:latin typeface="Arial" charset="0"/>
          <a:cs typeface="Arial" charset="0"/>
        </a:defRPr>
      </a:lvl4pPr>
      <a:lvl5pPr algn="l" rtl="0" eaLnBrk="1" fontAlgn="base" hangingPunct="1">
        <a:spcBef>
          <a:spcPct val="0"/>
        </a:spcBef>
        <a:spcAft>
          <a:spcPct val="0"/>
        </a:spcAft>
        <a:defRPr sz="2400" b="1">
          <a:solidFill>
            <a:srgbClr val="003399"/>
          </a:solidFill>
          <a:latin typeface="Arial" charset="0"/>
          <a:cs typeface="Arial" charset="0"/>
        </a:defRPr>
      </a:lvl5pPr>
      <a:lvl6pPr marL="457200" algn="l" rtl="0" eaLnBrk="1" fontAlgn="base" hangingPunct="1">
        <a:spcBef>
          <a:spcPct val="0"/>
        </a:spcBef>
        <a:spcAft>
          <a:spcPct val="0"/>
        </a:spcAft>
        <a:defRPr sz="2400" b="1">
          <a:solidFill>
            <a:srgbClr val="003399"/>
          </a:solidFill>
          <a:latin typeface="Arial" charset="0"/>
          <a:cs typeface="Arial" charset="0"/>
        </a:defRPr>
      </a:lvl6pPr>
      <a:lvl7pPr marL="914400" algn="l" rtl="0" eaLnBrk="1" fontAlgn="base" hangingPunct="1">
        <a:spcBef>
          <a:spcPct val="0"/>
        </a:spcBef>
        <a:spcAft>
          <a:spcPct val="0"/>
        </a:spcAft>
        <a:defRPr sz="2400" b="1">
          <a:solidFill>
            <a:srgbClr val="003399"/>
          </a:solidFill>
          <a:latin typeface="Arial" charset="0"/>
          <a:cs typeface="Arial" charset="0"/>
        </a:defRPr>
      </a:lvl7pPr>
      <a:lvl8pPr marL="1371600" algn="l" rtl="0" eaLnBrk="1" fontAlgn="base" hangingPunct="1">
        <a:spcBef>
          <a:spcPct val="0"/>
        </a:spcBef>
        <a:spcAft>
          <a:spcPct val="0"/>
        </a:spcAft>
        <a:defRPr sz="2400" b="1">
          <a:solidFill>
            <a:srgbClr val="003399"/>
          </a:solidFill>
          <a:latin typeface="Arial" charset="0"/>
          <a:cs typeface="Arial" charset="0"/>
        </a:defRPr>
      </a:lvl8pPr>
      <a:lvl9pPr marL="1828800" algn="l" rtl="0" eaLnBrk="1" fontAlgn="base" hangingPunct="1">
        <a:spcBef>
          <a:spcPct val="0"/>
        </a:spcBef>
        <a:spcAft>
          <a:spcPct val="0"/>
        </a:spcAft>
        <a:defRPr sz="2400" b="1">
          <a:solidFill>
            <a:srgbClr val="003399"/>
          </a:solidFill>
          <a:latin typeface="Arial" charset="0"/>
          <a:cs typeface="Arial" charset="0"/>
        </a:defRPr>
      </a:lvl9pPr>
    </p:titleStyle>
    <p:bodyStyle>
      <a:lvl1pPr marL="342900" indent="-342900" algn="l" rtl="0" eaLnBrk="1" fontAlgn="base" hangingPunct="1">
        <a:spcBef>
          <a:spcPct val="20000"/>
        </a:spcBef>
        <a:spcAft>
          <a:spcPct val="0"/>
        </a:spcAft>
        <a:buClr>
          <a:schemeClr val="bg2"/>
        </a:buClr>
        <a:buSzPct val="75000"/>
        <a:buFont typeface="Wingdings" pitchFamily="2" charset="2"/>
        <a:buChar char="n"/>
        <a:defRPr sz="1600">
          <a:solidFill>
            <a:srgbClr val="003399"/>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1600">
          <a:solidFill>
            <a:srgbClr val="003399"/>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1600">
          <a:solidFill>
            <a:srgbClr val="003399"/>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rgbClr val="003399"/>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lc.ehou.edu.vn/documents/15383/21359/tt17143_40qd2003.doc/c2a48c29-d47f-4c68-ad3b-3dbbb59befa4"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500043"/>
            <a:ext cx="7958166" cy="1285884"/>
          </a:xfrm>
        </p:spPr>
        <p:txBody>
          <a:bodyPr/>
          <a:lstStyle/>
          <a:p>
            <a:pPr algn="ctr"/>
            <a:r>
              <a:rPr lang="en-US" dirty="0" smtClean="0">
                <a:solidFill>
                  <a:srgbClr val="002060"/>
                </a:solidFill>
                <a:latin typeface="Times New Roman" pitchFamily="18" charset="0"/>
                <a:cs typeface="Times New Roman" pitchFamily="18" charset="0"/>
              </a:rPr>
              <a:t>TRƯỜNG ĐẠI HỌC MỞ HÀ NỘI</a:t>
            </a:r>
            <a:br>
              <a:rPr lang="en-US" dirty="0" smtClean="0">
                <a:solidFill>
                  <a:srgbClr val="002060"/>
                </a:solidFill>
                <a:latin typeface="Times New Roman" pitchFamily="18" charset="0"/>
                <a:cs typeface="Times New Roman" pitchFamily="18" charset="0"/>
              </a:rPr>
            </a:br>
            <a:r>
              <a:rPr lang="en-US" dirty="0" smtClean="0">
                <a:solidFill>
                  <a:srgbClr val="002060"/>
                </a:solidFill>
                <a:latin typeface="Times New Roman" pitchFamily="18" charset="0"/>
                <a:cs typeface="Times New Roman" pitchFamily="18" charset="0"/>
              </a:rPr>
              <a:t>TRUNG TÂM ĐÀO TẠO </a:t>
            </a:r>
            <a:r>
              <a:rPr lang="en-US" dirty="0" smtClean="0">
                <a:solidFill>
                  <a:srgbClr val="002060"/>
                </a:solidFill>
                <a:latin typeface="Times New Roman" pitchFamily="18" charset="0"/>
                <a:cs typeface="Times New Roman" pitchFamily="18" charset="0"/>
              </a:rPr>
              <a:t>TRỰC TUYẾN</a:t>
            </a:r>
            <a:endParaRPr lang="en-US" dirty="0">
              <a:solidFill>
                <a:srgbClr val="002060"/>
              </a:solidFill>
              <a:latin typeface="Times New Roman" pitchFamily="18" charset="0"/>
              <a:cs typeface="Times New Roman" pitchFamily="18" charset="0"/>
            </a:endParaRPr>
          </a:p>
        </p:txBody>
      </p:sp>
      <p:sp>
        <p:nvSpPr>
          <p:cNvPr id="4" name="Title 1"/>
          <p:cNvSpPr txBox="1">
            <a:spLocks/>
          </p:cNvSpPr>
          <p:nvPr/>
        </p:nvSpPr>
        <p:spPr bwMode="auto">
          <a:xfrm>
            <a:off x="652434" y="2857496"/>
            <a:ext cx="7958166" cy="128588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smtClean="0">
                <a:ln>
                  <a:noFill/>
                </a:ln>
                <a:solidFill>
                  <a:srgbClr val="002060"/>
                </a:solidFill>
                <a:effectLst/>
                <a:uLnTx/>
                <a:uFillTx/>
                <a:latin typeface="Times New Roman" pitchFamily="18" charset="0"/>
                <a:ea typeface="+mj-ea"/>
                <a:cs typeface="Times New Roman" pitchFamily="18" charset="0"/>
              </a:rPr>
              <a:t>PHỔ</a:t>
            </a:r>
            <a:r>
              <a:rPr kumimoji="0" lang="en-US" sz="3600" b="1" i="0" u="none" strike="noStrike" kern="0" cap="none" spc="0" normalizeH="0" noProof="0" dirty="0" smtClean="0">
                <a:ln>
                  <a:noFill/>
                </a:ln>
                <a:solidFill>
                  <a:srgbClr val="002060"/>
                </a:solidFill>
                <a:effectLst/>
                <a:uLnTx/>
                <a:uFillTx/>
                <a:latin typeface="Times New Roman" pitchFamily="18" charset="0"/>
                <a:ea typeface="+mj-ea"/>
                <a:cs typeface="Times New Roman" pitchFamily="18" charset="0"/>
              </a:rPr>
              <a:t> BIẾN</a:t>
            </a:r>
            <a:endParaRPr kumimoji="0" lang="en-US" sz="3600" b="1" i="0" u="none" strike="noStrike" kern="0" cap="none" spc="0" normalizeH="0" baseline="0" noProof="0" dirty="0" smtClean="0">
              <a:ln>
                <a:noFill/>
              </a:ln>
              <a:solidFill>
                <a:srgbClr val="002060"/>
              </a:solidFill>
              <a:effectLst/>
              <a:uLnTx/>
              <a:uFillTx/>
              <a:latin typeface="Times New Roman" pitchFamily="18" charset="0"/>
              <a:ea typeface="+mj-ea"/>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smtClean="0">
                <a:ln>
                  <a:noFill/>
                </a:ln>
                <a:solidFill>
                  <a:srgbClr val="002060"/>
                </a:solidFill>
                <a:effectLst/>
                <a:uLnTx/>
                <a:uFillTx/>
                <a:latin typeface="Times New Roman" pitchFamily="18" charset="0"/>
                <a:ea typeface="+mj-ea"/>
                <a:cs typeface="Times New Roman" pitchFamily="18" charset="0"/>
              </a:rPr>
              <a:t>QUY</a:t>
            </a:r>
            <a:r>
              <a:rPr kumimoji="0" lang="en-US" sz="3600" b="1" i="0" u="none" strike="noStrike" kern="0" cap="none" spc="0" normalizeH="0" noProof="0" dirty="0" smtClean="0">
                <a:ln>
                  <a:noFill/>
                </a:ln>
                <a:solidFill>
                  <a:srgbClr val="002060"/>
                </a:solidFill>
                <a:effectLst/>
                <a:uLnTx/>
                <a:uFillTx/>
                <a:latin typeface="Times New Roman" pitchFamily="18" charset="0"/>
                <a:ea typeface="+mj-ea"/>
                <a:cs typeface="Times New Roman" pitchFamily="18" charset="0"/>
              </a:rPr>
              <a:t> ĐỊNH, QUY CHẾ ĐÀO TẠO</a:t>
            </a:r>
            <a:endParaRPr kumimoji="0" lang="en-US" sz="3600" b="1" i="0" u="none" strike="noStrike" kern="0" cap="none" spc="0" normalizeH="0" baseline="0" noProof="0" dirty="0">
              <a:ln>
                <a:noFill/>
              </a:ln>
              <a:solidFill>
                <a:srgbClr val="002060"/>
              </a:solidFill>
              <a:effectLst/>
              <a:uLnTx/>
              <a:uFillTx/>
              <a:latin typeface="Times New Roman" pitchFamily="18" charset="0"/>
              <a:ea typeface="+mj-ea"/>
              <a:cs typeface="Times New Roman" pitchFamily="18" charset="0"/>
            </a:endParaRPr>
          </a:p>
        </p:txBody>
      </p:sp>
      <p:cxnSp>
        <p:nvCxnSpPr>
          <p:cNvPr id="6" name="Straight Connector 5"/>
          <p:cNvCxnSpPr/>
          <p:nvPr/>
        </p:nvCxnSpPr>
        <p:spPr>
          <a:xfrm>
            <a:off x="2500298" y="1500174"/>
            <a:ext cx="4000528"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3" descr="logo vien.jpg"/>
          <p:cNvPicPr>
            <a:picLocks noChangeAspect="1"/>
          </p:cNvPicPr>
          <p:nvPr/>
        </p:nvPicPr>
        <p:blipFill>
          <a:blip r:embed="rId3"/>
          <a:srcRect/>
          <a:stretch>
            <a:fillRect/>
          </a:stretch>
        </p:blipFill>
        <p:spPr bwMode="auto">
          <a:xfrm>
            <a:off x="428603" y="428604"/>
            <a:ext cx="1000125" cy="1000125"/>
          </a:xfrm>
          <a:prstGeom prst="rect">
            <a:avLst/>
          </a:prstGeom>
          <a:noFill/>
          <a:ln w="9525">
            <a:noFill/>
            <a:miter lim="800000"/>
            <a:headEnd/>
            <a:tailEnd/>
          </a:ln>
        </p:spPr>
      </p:pic>
    </p:spTree>
    <p:extLst>
      <p:ext uri="{BB962C8B-B14F-4D97-AF65-F5344CB8AC3E}">
        <p14:creationId xmlns:p14="http://schemas.microsoft.com/office/powerpoint/2010/main" val="39730098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784"/>
          </a:xfrm>
        </p:spPr>
        <p:txBody>
          <a:bodyPr/>
          <a:lstStyle/>
          <a:p>
            <a:pPr algn="ctr"/>
            <a:r>
              <a:rPr lang="en-US" sz="2300" dirty="0" smtClean="0">
                <a:latin typeface="Times New Roman" pitchFamily="18" charset="0"/>
                <a:cs typeface="Times New Roman" pitchFamily="18" charset="0"/>
              </a:rPr>
              <a:t>VII. Các thủ tục liên quan trong quá trình đào tạo</a:t>
            </a:r>
          </a:p>
        </p:txBody>
      </p:sp>
      <p:sp>
        <p:nvSpPr>
          <p:cNvPr id="3" name="Content Placeholder 2"/>
          <p:cNvSpPr>
            <a:spLocks noGrp="1"/>
          </p:cNvSpPr>
          <p:nvPr>
            <p:ph idx="1"/>
          </p:nvPr>
        </p:nvSpPr>
        <p:spPr>
          <a:xfrm>
            <a:off x="457200" y="1500174"/>
            <a:ext cx="8229600" cy="4643470"/>
          </a:xfrm>
        </p:spPr>
        <p:txBody>
          <a:bodyPr/>
          <a:lstStyle/>
          <a:p>
            <a:pPr>
              <a:lnSpc>
                <a:spcPct val="150000"/>
              </a:lnSpc>
              <a:buFont typeface="Wingdings" pitchFamily="2" charset="2"/>
              <a:buChar char="q"/>
            </a:pPr>
            <a:r>
              <a:rPr lang="en-US" sz="1800" dirty="0" smtClean="0">
                <a:latin typeface="Times New Roman" pitchFamily="18" charset="0"/>
                <a:cs typeface="Times New Roman" pitchFamily="18" charset="0"/>
              </a:rPr>
              <a:t>X</a:t>
            </a:r>
            <a:r>
              <a:rPr lang="en-US" sz="1800" dirty="0" smtClean="0">
                <a:latin typeface="Times New Roman" pitchFamily="18" charset="0"/>
                <a:cs typeface="Times New Roman" pitchFamily="18" charset="0"/>
              </a:rPr>
              <a:t>in </a:t>
            </a:r>
            <a:r>
              <a:rPr lang="en-US" sz="1800" dirty="0" smtClean="0">
                <a:latin typeface="Times New Roman" pitchFamily="18" charset="0"/>
                <a:cs typeface="Times New Roman" pitchFamily="18" charset="0"/>
              </a:rPr>
              <a:t>miễn môn </a:t>
            </a:r>
            <a:r>
              <a:rPr lang="en-US" sz="1800" dirty="0" err="1" smtClean="0">
                <a:latin typeface="Times New Roman" pitchFamily="18" charset="0"/>
                <a:cs typeface="Times New Roman" pitchFamily="18" charset="0"/>
              </a:rPr>
              <a:t>học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trong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kỳ</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học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đầu</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tiên</a:t>
            </a:r>
            <a:endParaRPr lang="en-US" sz="1800" dirty="0" smtClean="0">
              <a:latin typeface="Times New Roman" pitchFamily="18" charset="0"/>
              <a:cs typeface="Times New Roman" pitchFamily="18" charset="0"/>
            </a:endParaRPr>
          </a:p>
          <a:p>
            <a:pPr>
              <a:lnSpc>
                <a:spcPct val="150000"/>
              </a:lnSpc>
              <a:buFont typeface="Wingdings" pitchFamily="2" charset="2"/>
              <a:buChar char="q"/>
            </a:pPr>
            <a:r>
              <a:rPr lang="en-US" sz="1800" dirty="0" smtClean="0">
                <a:latin typeface="Times New Roman" pitchFamily="18" charset="0"/>
                <a:cs typeface="Times New Roman" pitchFamily="18" charset="0"/>
              </a:rPr>
              <a:t>Chuyển ngành học, chuyển lớp/đối </a:t>
            </a:r>
            <a:r>
              <a:rPr lang="en-US" sz="1800" dirty="0" err="1" smtClean="0">
                <a:latin typeface="Times New Roman" pitchFamily="18" charset="0"/>
                <a:cs typeface="Times New Roman" pitchFamily="18" charset="0"/>
              </a:rPr>
              <a:t>tượng</a:t>
            </a:r>
            <a:r>
              <a:rPr lang="en-US" sz="1800" dirty="0" smtClean="0">
                <a:latin typeface="Times New Roman" pitchFamily="18" charset="0"/>
                <a:cs typeface="Times New Roman" pitchFamily="18" charset="0"/>
              </a:rPr>
              <a:t> </a:t>
            </a:r>
          </a:p>
          <a:p>
            <a:pPr>
              <a:lnSpc>
                <a:spcPct val="150000"/>
              </a:lnSpc>
              <a:buFont typeface="Wingdings" pitchFamily="2" charset="2"/>
              <a:buChar char="q"/>
            </a:pPr>
            <a:r>
              <a:rPr lang="en-US" sz="1800" dirty="0" err="1" smtClean="0">
                <a:latin typeface="Times New Roman" pitchFamily="18" charset="0"/>
                <a:cs typeface="Times New Roman" pitchFamily="18" charset="0"/>
              </a:rPr>
              <a:t>Tạm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dừng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học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và</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Bảo</a:t>
            </a:r>
            <a:r>
              <a:rPr lang="en-US" sz="1800" dirty="0" smtClean="0">
                <a:latin typeface="Times New Roman" pitchFamily="18" charset="0"/>
                <a:cs typeface="Times New Roman" pitchFamily="18" charset="0"/>
              </a:rPr>
              <a:t> lưu kết quả học tập hoặc </a:t>
            </a:r>
            <a:r>
              <a:rPr lang="en-US" sz="1800" dirty="0" err="1" smtClean="0">
                <a:latin typeface="Times New Roman" pitchFamily="18" charset="0"/>
                <a:cs typeface="Times New Roman" pitchFamily="18" charset="0"/>
              </a:rPr>
              <a:t>xin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học</a:t>
            </a:r>
            <a:r>
              <a:rPr lang="en-US" sz="1800" dirty="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tiếp</a:t>
            </a:r>
            <a:r>
              <a:rPr lang="en-US" sz="1800" dirty="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pPr>
              <a:lnSpc>
                <a:spcPct val="150000"/>
              </a:lnSpc>
              <a:buFont typeface="Wingdings" pitchFamily="2" charset="2"/>
              <a:buChar char="q"/>
            </a:pPr>
            <a:r>
              <a:rPr lang="en-US" sz="1800" dirty="0" smtClean="0">
                <a:latin typeface="Times New Roman" pitchFamily="18" charset="0"/>
                <a:cs typeface="Times New Roman" pitchFamily="18" charset="0"/>
              </a:rPr>
              <a:t>Chuyển địa điểm học tập</a:t>
            </a:r>
          </a:p>
          <a:p>
            <a:pPr>
              <a:lnSpc>
                <a:spcPct val="150000"/>
              </a:lnSpc>
              <a:buFont typeface="Wingdings" pitchFamily="2" charset="2"/>
              <a:buChar char="q"/>
            </a:pPr>
            <a:r>
              <a:rPr lang="en-US" sz="1800" dirty="0" smtClean="0">
                <a:latin typeface="Times New Roman" pitchFamily="18" charset="0"/>
                <a:cs typeface="Times New Roman" pitchFamily="18" charset="0"/>
              </a:rPr>
              <a:t>Cấp </a:t>
            </a:r>
            <a:r>
              <a:rPr lang="en-US" sz="1800" dirty="0" err="1" smtClean="0">
                <a:latin typeface="Times New Roman" pitchFamily="18" charset="0"/>
                <a:cs typeface="Times New Roman" pitchFamily="18" charset="0"/>
              </a:rPr>
              <a:t>bảng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điểm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Đơn</a:t>
            </a:r>
            <a:r>
              <a:rPr lang="en-US" sz="1800" dirty="0" smtClean="0">
                <a:latin typeface="Times New Roman" pitchFamily="18" charset="0"/>
                <a:cs typeface="Times New Roman" pitchFamily="18" charset="0"/>
              </a:rPr>
              <a:t> </a:t>
            </a:r>
            <a:r>
              <a:rPr lang="en-US" sz="1800" dirty="0" err="1">
                <a:latin typeface="Times New Roman" pitchFamily="18" charset="0"/>
                <a:cs typeface="Times New Roman" pitchFamily="18" charset="0"/>
              </a:rPr>
              <a:t>theo</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mẫu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của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nhà</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trường</a:t>
            </a:r>
            <a:r>
              <a:rPr lang="en-US" sz="1800" dirty="0">
                <a:latin typeface="Times New Roman" pitchFamily="18" charset="0"/>
                <a:cs typeface="Times New Roman" pitchFamily="18" charset="0"/>
              </a:rPr>
              <a:t>. </a:t>
            </a:r>
          </a:p>
          <a:p>
            <a:pPr>
              <a:lnSpc>
                <a:spcPct val="150000"/>
              </a:lnSpc>
              <a:buFont typeface="Wingdings" pitchFamily="2" charset="2"/>
              <a:buChar char="q"/>
            </a:pPr>
            <a:r>
              <a:rPr lang="en-US" sz="1800" dirty="0" err="1" smtClean="0">
                <a:latin typeface="Times New Roman" pitchFamily="18" charset="0"/>
                <a:cs typeface="Times New Roman" pitchFamily="18" charset="0"/>
              </a:rPr>
              <a:t>Chậm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nhất</a:t>
            </a:r>
            <a:r>
              <a:rPr lang="en-US" sz="1800" dirty="0" smtClean="0">
                <a:latin typeface="Times New Roman" pitchFamily="18" charset="0"/>
                <a:cs typeface="Times New Roman" pitchFamily="18" charset="0"/>
              </a:rPr>
              <a:t> 6 </a:t>
            </a:r>
            <a:r>
              <a:rPr lang="en-US" sz="1800" dirty="0" err="1" smtClean="0">
                <a:latin typeface="Times New Roman" pitchFamily="18" charset="0"/>
                <a:cs typeface="Times New Roman" pitchFamily="18" charset="0"/>
              </a:rPr>
              <a:t>tháng</a:t>
            </a:r>
            <a:r>
              <a:rPr lang="en-US" sz="1800" dirty="0" smtClean="0">
                <a:latin typeface="Times New Roman" pitchFamily="18" charset="0"/>
                <a:cs typeface="Times New Roman" pitchFamily="18" charset="0"/>
              </a:rPr>
              <a:t> sau khi nhập học, sinh viên phải nộp bằng gốc để kiểm tra đối chiếu (bằng gốc phù hợp với bằng trong hồ sơ đăng ký xét tuyển).</a:t>
            </a:r>
          </a:p>
          <a:p>
            <a:pPr>
              <a:lnSpc>
                <a:spcPct val="150000"/>
              </a:lnSpc>
              <a:buFont typeface="Wingdings" pitchFamily="2" charset="2"/>
              <a:buChar char="q"/>
            </a:pPr>
            <a:endParaRPr lang="en-US" dirty="0" smtClean="0">
              <a:latin typeface="Times New Roman" pitchFamily="18" charset="0"/>
              <a:cs typeface="Times New Roman" pitchFamily="18" charset="0"/>
            </a:endParaRPr>
          </a:p>
          <a:p>
            <a:pPr lvl="0">
              <a:buNone/>
            </a:pPr>
            <a:endParaRPr lang="en-US" sz="2000" dirty="0" smtClean="0">
              <a:latin typeface="Times New Roman" pitchFamily="18" charset="0"/>
              <a:cs typeface="Times New Roman" pitchFamily="18" charset="0"/>
            </a:endParaRPr>
          </a:p>
          <a:p>
            <a:pPr lvl="0">
              <a:buNone/>
            </a:pP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pPr lvl="0"/>
            <a:endParaRPr lang="en-US" dirty="0" smtClean="0">
              <a:latin typeface="Times New Roman" pitchFamily="18" charset="0"/>
              <a:cs typeface="Times New Roman" pitchFamily="18" charset="0"/>
            </a:endParaRPr>
          </a:p>
          <a:p>
            <a:endParaRPr lang="en-US" dirty="0"/>
          </a:p>
        </p:txBody>
      </p:sp>
      <p:pic>
        <p:nvPicPr>
          <p:cNvPr id="4" name="Picture 3" descr="logo vien.jpg"/>
          <p:cNvPicPr>
            <a:picLocks noChangeAspect="1"/>
          </p:cNvPicPr>
          <p:nvPr/>
        </p:nvPicPr>
        <p:blipFill>
          <a:blip r:embed="rId2"/>
          <a:srcRect/>
          <a:stretch>
            <a:fillRect/>
          </a:stretch>
        </p:blipFill>
        <p:spPr bwMode="auto">
          <a:xfrm>
            <a:off x="428603" y="428604"/>
            <a:ext cx="1000125" cy="100012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784"/>
          </a:xfrm>
        </p:spPr>
        <p:txBody>
          <a:bodyPr/>
          <a:lstStyle/>
          <a:p>
            <a:pPr algn="ctr"/>
            <a:r>
              <a:rPr lang="en-US" dirty="0" smtClean="0">
                <a:latin typeface="Times New Roman" pitchFamily="18" charset="0"/>
                <a:cs typeface="Times New Roman" pitchFamily="18" charset="0"/>
              </a:rPr>
              <a:t>VIII. Quyền lợi và nghĩa vụ của sinh viên</a:t>
            </a:r>
          </a:p>
        </p:txBody>
      </p:sp>
      <p:sp>
        <p:nvSpPr>
          <p:cNvPr id="3" name="Content Placeholder 2"/>
          <p:cNvSpPr>
            <a:spLocks noGrp="1"/>
          </p:cNvSpPr>
          <p:nvPr>
            <p:ph idx="1"/>
          </p:nvPr>
        </p:nvSpPr>
        <p:spPr>
          <a:xfrm>
            <a:off x="285720" y="1357298"/>
            <a:ext cx="8572560" cy="5072098"/>
          </a:xfrm>
        </p:spPr>
        <p:txBody>
          <a:bodyPr/>
          <a:lstStyle/>
          <a:p>
            <a:pPr>
              <a:lnSpc>
                <a:spcPct val="150000"/>
              </a:lnSpc>
              <a:buNone/>
            </a:pPr>
            <a:r>
              <a:rPr lang="en-US" b="1" dirty="0" smtClean="0">
                <a:latin typeface="Times New Roman" pitchFamily="18" charset="0"/>
                <a:cs typeface="Times New Roman" pitchFamily="18" charset="0"/>
              </a:rPr>
              <a:t>Quyền lợi:</a:t>
            </a:r>
            <a:endParaRPr lang="en-US" dirty="0" smtClean="0">
              <a:latin typeface="Times New Roman" pitchFamily="18" charset="0"/>
              <a:cs typeface="Times New Roman" pitchFamily="18" charset="0"/>
            </a:endParaRPr>
          </a:p>
          <a:p>
            <a:pPr>
              <a:lnSpc>
                <a:spcPct val="150000"/>
              </a:lnSpc>
              <a:buFont typeface="Wingdings" pitchFamily="2" charset="2"/>
              <a:buChar char="q"/>
            </a:pPr>
            <a:r>
              <a:rPr lang="en-US" dirty="0" smtClean="0">
                <a:latin typeface="Times New Roman" pitchFamily="18" charset="0"/>
                <a:cs typeface="Times New Roman" pitchFamily="18" charset="0"/>
              </a:rPr>
              <a:t> Được thành lập Ban cán sự lớp.</a:t>
            </a:r>
          </a:p>
          <a:p>
            <a:pPr>
              <a:lnSpc>
                <a:spcPct val="150000"/>
              </a:lnSpc>
              <a:buFont typeface="Wingdings" pitchFamily="2" charset="2"/>
              <a:buChar char="q"/>
            </a:pPr>
            <a:r>
              <a:rPr lang="en-US" dirty="0" smtClean="0">
                <a:latin typeface="Times New Roman" pitchFamily="18" charset="0"/>
                <a:cs typeface="Times New Roman" pitchFamily="18" charset="0"/>
              </a:rPr>
              <a:t> Được biết các thông tin liên quan đến khóa học.</a:t>
            </a:r>
          </a:p>
          <a:p>
            <a:pPr>
              <a:lnSpc>
                <a:spcPct val="150000"/>
              </a:lnSpc>
              <a:buFont typeface="Wingdings" pitchFamily="2" charset="2"/>
              <a:buChar char="q"/>
            </a:pPr>
            <a:r>
              <a:rPr lang="en-US" dirty="0" smtClean="0">
                <a:latin typeface="Times New Roman" pitchFamily="18" charset="0"/>
                <a:cs typeface="Times New Roman" pitchFamily="18" charset="0"/>
              </a:rPr>
              <a:t>Được tham gia các hoạt động của nhà trường tổ chức như: Các chương trình giao lưu; Hội diễn văn nghệ; Phong trào Nghiên cứu khoa học; Hội nghị sinh viên tiên tiến.</a:t>
            </a:r>
          </a:p>
          <a:p>
            <a:pPr>
              <a:lnSpc>
                <a:spcPct val="150000"/>
              </a:lnSpc>
              <a:buFont typeface="Wingdings" pitchFamily="2" charset="2"/>
              <a:buChar char="q"/>
            </a:pPr>
            <a:r>
              <a:rPr lang="en-US" dirty="0" smtClean="0">
                <a:latin typeface="Times New Roman" pitchFamily="18" charset="0"/>
                <a:cs typeface="Times New Roman" pitchFamily="18" charset="0"/>
              </a:rPr>
              <a:t>Những sinh viên có thành tích xuất sắc trong học tập, nghiên cứu khoa học và công tác của tập thể được nhà trường khen thưởng.</a:t>
            </a:r>
          </a:p>
          <a:p>
            <a:pPr>
              <a:lnSpc>
                <a:spcPct val="150000"/>
              </a:lnSpc>
              <a:buNone/>
            </a:pPr>
            <a:r>
              <a:rPr lang="en-US" b="1" dirty="0" smtClean="0">
                <a:latin typeface="Times New Roman" pitchFamily="18" charset="0"/>
                <a:cs typeface="Times New Roman" pitchFamily="18" charset="0"/>
              </a:rPr>
              <a:t>Nghĩa vụ:</a:t>
            </a:r>
          </a:p>
          <a:p>
            <a:pPr>
              <a:lnSpc>
                <a:spcPct val="150000"/>
              </a:lnSpc>
              <a:buFont typeface="Wingdings" pitchFamily="2" charset="2"/>
              <a:buChar char="q"/>
            </a:pPr>
            <a:r>
              <a:rPr lang="en-US" b="1"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Sinh viên vi phạm qui định của nhà trường, qui chế học tập, qui chế thi cử sẽ bị xử lý kỷ luật theo qui định hiện hành của Bộ GD&amp; ĐT và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Trường</a:t>
            </a:r>
            <a:r>
              <a:rPr lang="en-US" dirty="0" smtClean="0">
                <a:latin typeface="Times New Roman" pitchFamily="18" charset="0"/>
                <a:cs typeface="Times New Roman" pitchFamily="18" charset="0"/>
              </a:rPr>
              <a:t> ĐH Mở HN.</a:t>
            </a:r>
          </a:p>
          <a:p>
            <a:pPr>
              <a:lnSpc>
                <a:spcPct val="150000"/>
              </a:lnSpc>
              <a:buFont typeface="Wingdings" pitchFamily="2" charset="2"/>
              <a:buChar char="q"/>
            </a:pPr>
            <a:r>
              <a:rPr lang="en-US" dirty="0" smtClean="0">
                <a:latin typeface="Times New Roman" pitchFamily="18" charset="0"/>
                <a:cs typeface="Times New Roman" pitchFamily="18" charset="0"/>
              </a:rPr>
              <a:t> Nếu trường hợp khai man lý lịch, sử dụng văn bằng chứng chỉ bất hợp pháp sẽ bị xóa tên, hủy bỏ kết quả học tập, bị xử lý theo qui định pháp luật và thông báo về cơ quan, địa phương và gia đình.</a:t>
            </a:r>
          </a:p>
          <a:p>
            <a:pPr>
              <a:lnSpc>
                <a:spcPct val="150000"/>
              </a:lnSpc>
              <a:buFont typeface="Wingdings" pitchFamily="2" charset="2"/>
              <a:buChar char="q"/>
            </a:pPr>
            <a:endParaRPr lang="en-US" dirty="0" smtClean="0">
              <a:latin typeface="Times New Roman" pitchFamily="18" charset="0"/>
              <a:cs typeface="Times New Roman" pitchFamily="18" charset="0"/>
            </a:endParaRPr>
          </a:p>
          <a:p>
            <a:pPr>
              <a:lnSpc>
                <a:spcPct val="150000"/>
              </a:lnSpc>
              <a:buNone/>
            </a:pPr>
            <a:endParaRPr lang="en-US" dirty="0" smtClean="0">
              <a:latin typeface="Times New Roman" pitchFamily="18" charset="0"/>
              <a:cs typeface="Times New Roman" pitchFamily="18" charset="0"/>
            </a:endParaRPr>
          </a:p>
          <a:p>
            <a:pPr lvl="0">
              <a:buNone/>
            </a:pPr>
            <a:endParaRPr lang="en-US" dirty="0" smtClean="0">
              <a:latin typeface="Times New Roman" pitchFamily="18" charset="0"/>
              <a:cs typeface="Times New Roman" pitchFamily="18" charset="0"/>
            </a:endParaRPr>
          </a:p>
          <a:p>
            <a:pPr lvl="0">
              <a:buNone/>
            </a:pP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lvl="0"/>
            <a:endParaRPr lang="en-US" dirty="0" smtClean="0">
              <a:latin typeface="Times New Roman" pitchFamily="18" charset="0"/>
              <a:cs typeface="Times New Roman" pitchFamily="18" charset="0"/>
            </a:endParaRPr>
          </a:p>
          <a:p>
            <a:endParaRPr lang="en-US" dirty="0"/>
          </a:p>
        </p:txBody>
      </p:sp>
      <p:pic>
        <p:nvPicPr>
          <p:cNvPr id="4" name="Picture 3" descr="logo vien.jpg"/>
          <p:cNvPicPr>
            <a:picLocks noChangeAspect="1"/>
          </p:cNvPicPr>
          <p:nvPr/>
        </p:nvPicPr>
        <p:blipFill>
          <a:blip r:embed="rId2"/>
          <a:srcRect/>
          <a:stretch>
            <a:fillRect/>
          </a:stretch>
        </p:blipFill>
        <p:spPr bwMode="auto">
          <a:xfrm>
            <a:off x="428603" y="428604"/>
            <a:ext cx="1000125" cy="100012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descr="logo vien.jpg"/>
          <p:cNvPicPr>
            <a:picLocks noChangeAspect="1"/>
          </p:cNvPicPr>
          <p:nvPr/>
        </p:nvPicPr>
        <p:blipFill>
          <a:blip r:embed="rId2"/>
          <a:srcRect/>
          <a:stretch>
            <a:fillRect/>
          </a:stretch>
        </p:blipFill>
        <p:spPr bwMode="auto">
          <a:xfrm>
            <a:off x="428603" y="428604"/>
            <a:ext cx="1000125" cy="1000125"/>
          </a:xfrm>
          <a:prstGeom prst="rect">
            <a:avLst/>
          </a:prstGeom>
          <a:noFill/>
          <a:ln w="9525">
            <a:noFill/>
            <a:miter lim="800000"/>
            <a:headEnd/>
            <a:tailEnd/>
          </a:ln>
        </p:spPr>
      </p:pic>
      <p:sp>
        <p:nvSpPr>
          <p:cNvPr id="8" name="Content Placeholder 7"/>
          <p:cNvSpPr>
            <a:spLocks noGrp="1"/>
          </p:cNvSpPr>
          <p:nvPr>
            <p:ph idx="1"/>
          </p:nvPr>
        </p:nvSpPr>
        <p:spPr>
          <a:xfrm>
            <a:off x="457200" y="2285992"/>
            <a:ext cx="8229600" cy="2214578"/>
          </a:xfrm>
        </p:spPr>
        <p:txBody>
          <a:bodyPr/>
          <a:lstStyle/>
          <a:p>
            <a:pPr algn="ctr">
              <a:buNone/>
            </a:pPr>
            <a:r>
              <a:rPr lang="en-US" sz="2400" b="1" dirty="0" smtClean="0"/>
              <a:t>TRƯỜNG ĐẠI HỌC MỞ HÀ NỘI</a:t>
            </a:r>
            <a:br>
              <a:rPr lang="en-US" sz="2400" b="1" dirty="0" smtClean="0"/>
            </a:br>
            <a:r>
              <a:rPr lang="en-US" sz="2400" b="1" dirty="0" smtClean="0"/>
              <a:t>TRUNG TÂM ĐÀO TẠO E-LEARNING</a:t>
            </a:r>
          </a:p>
          <a:p>
            <a:pPr algn="ctr">
              <a:buNone/>
            </a:pPr>
            <a:endParaRPr lang="en-US" sz="2400" b="1" dirty="0" smtClean="0"/>
          </a:p>
          <a:p>
            <a:pPr algn="ctr">
              <a:buNone/>
            </a:pPr>
            <a:r>
              <a:rPr lang="en-US" sz="1800" b="1" dirty="0" smtClean="0"/>
              <a:t>Địa chỉ: </a:t>
            </a:r>
            <a:r>
              <a:rPr lang="en-US" sz="1800" b="1" dirty="0" smtClean="0"/>
              <a:t>P3.4 </a:t>
            </a:r>
            <a:r>
              <a:rPr lang="en-US" sz="1800" b="1" dirty="0" err="1" smtClean="0"/>
              <a:t>Tầng</a:t>
            </a:r>
            <a:r>
              <a:rPr lang="en-US" sz="1800" b="1" dirty="0" smtClean="0"/>
              <a:t> 3 </a:t>
            </a:r>
            <a:r>
              <a:rPr lang="en-US" sz="1800" b="1" dirty="0" err="1" smtClean="0"/>
              <a:t>Nhà</a:t>
            </a:r>
            <a:r>
              <a:rPr lang="en-US" sz="1800" b="1" dirty="0" smtClean="0"/>
              <a:t> A</a:t>
            </a:r>
          </a:p>
          <a:p>
            <a:pPr algn="ctr">
              <a:buNone/>
            </a:pPr>
            <a:r>
              <a:rPr lang="en-US" sz="1800" b="1" dirty="0" err="1" smtClean="0"/>
              <a:t>Nhà</a:t>
            </a:r>
            <a:r>
              <a:rPr lang="en-US" sz="1800" b="1" dirty="0" smtClean="0"/>
              <a:t> B101 Nguyễn Hiền, Bách Khoa, Hai Bà Trưng, Hà Nội</a:t>
            </a:r>
          </a:p>
          <a:p>
            <a:pPr algn="ctr">
              <a:buNone/>
            </a:pPr>
            <a:r>
              <a:rPr lang="en-US" sz="1800" b="1" dirty="0" smtClean="0"/>
              <a:t>Website: http// elc.ehou.edu.vn</a:t>
            </a:r>
          </a:p>
          <a:p>
            <a:pPr algn="ctr">
              <a:buNone/>
            </a:pPr>
            <a:endParaRPr lang="en-US" sz="24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m-on.jpg"/>
          <p:cNvPicPr>
            <a:picLocks noChangeAspect="1"/>
          </p:cNvPicPr>
          <p:nvPr/>
        </p:nvPicPr>
        <p:blipFill>
          <a:blip r:embed="rId2"/>
          <a:stretch>
            <a:fillRect/>
          </a:stretch>
        </p:blipFill>
        <p:spPr>
          <a:xfrm>
            <a:off x="1184144" y="2428868"/>
            <a:ext cx="6745442" cy="2714644"/>
          </a:xfrm>
          <a:prstGeom prst="rect">
            <a:avLst/>
          </a:prstGeom>
        </p:spPr>
      </p:pic>
      <p:pic>
        <p:nvPicPr>
          <p:cNvPr id="5" name="Picture 3" descr="logo vien.jpg"/>
          <p:cNvPicPr>
            <a:picLocks noChangeAspect="1"/>
          </p:cNvPicPr>
          <p:nvPr/>
        </p:nvPicPr>
        <p:blipFill>
          <a:blip r:embed="rId3"/>
          <a:srcRect/>
          <a:stretch>
            <a:fillRect/>
          </a:stretch>
        </p:blipFill>
        <p:spPr bwMode="auto">
          <a:xfrm>
            <a:off x="428603" y="428604"/>
            <a:ext cx="1000125" cy="100012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42974"/>
          </a:xfrm>
        </p:spPr>
        <p:txBody>
          <a:bodyPr/>
          <a:lstStyle/>
          <a:p>
            <a:pPr algn="ctr"/>
            <a:r>
              <a:rPr lang="en-US" dirty="0" smtClean="0"/>
              <a:t>NỘI DUNG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73308928"/>
              </p:ext>
            </p:extLst>
          </p:nvPr>
        </p:nvGraphicFramePr>
        <p:xfrm>
          <a:off x="1671646" y="1285860"/>
          <a:ext cx="5686436" cy="5357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3" descr="logo vien.jpg"/>
          <p:cNvPicPr>
            <a:picLocks noChangeAspect="1"/>
          </p:cNvPicPr>
          <p:nvPr/>
        </p:nvPicPr>
        <p:blipFill>
          <a:blip r:embed="rId7"/>
          <a:srcRect/>
          <a:stretch>
            <a:fillRect/>
          </a:stretch>
        </p:blipFill>
        <p:spPr bwMode="auto">
          <a:xfrm>
            <a:off x="428603" y="428604"/>
            <a:ext cx="1000125" cy="100012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00050" indent="-400050" algn="ctr" fontAlgn="auto">
              <a:lnSpc>
                <a:spcPct val="150000"/>
              </a:lnSpc>
              <a:spcBef>
                <a:spcPts val="0"/>
              </a:spcBef>
              <a:spcAft>
                <a:spcPts val="0"/>
              </a:spcAft>
              <a:defRPr/>
            </a:pPr>
            <a:r>
              <a:rPr lang="en-US" dirty="0" smtClean="0">
                <a:latin typeface="Times New Roman" pitchFamily="18" charset="0"/>
                <a:cs typeface="Times New Roman" pitchFamily="18" charset="0"/>
              </a:rPr>
              <a:t>       THÔNG TIN NHÀ TRƯỜNG, TRẠM ĐÀO TẠO</a:t>
            </a:r>
          </a:p>
        </p:txBody>
      </p:sp>
      <p:sp>
        <p:nvSpPr>
          <p:cNvPr id="3" name="Content Placeholder 2"/>
          <p:cNvSpPr>
            <a:spLocks noGrp="1"/>
          </p:cNvSpPr>
          <p:nvPr>
            <p:ph idx="1"/>
          </p:nvPr>
        </p:nvSpPr>
        <p:spPr>
          <a:xfrm>
            <a:off x="471855" y="1772816"/>
            <a:ext cx="8435280" cy="4248472"/>
          </a:xfrm>
        </p:spPr>
        <p:txBody>
          <a:bodyPr/>
          <a:lstStyle/>
          <a:p>
            <a:pPr fontAlgn="auto">
              <a:lnSpc>
                <a:spcPct val="150000"/>
              </a:lnSpc>
              <a:spcBef>
                <a:spcPts val="0"/>
              </a:spcBef>
              <a:spcAft>
                <a:spcPts val="0"/>
              </a:spcAft>
              <a:buFont typeface="Wingdings" panose="05000000000000000000" pitchFamily="2" charset="2"/>
              <a:buChar char="Ø"/>
              <a:defRPr/>
            </a:pPr>
            <a:r>
              <a:rPr lang="en-US" sz="1800" b="1" dirty="0" err="1" smtClean="0">
                <a:latin typeface="Times New Roman" pitchFamily="18" charset="0"/>
                <a:cs typeface="Times New Roman" pitchFamily="18" charset="0"/>
              </a:rPr>
              <a:t>Đơn</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vị</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đào</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tạo</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và</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quản</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lý</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sinh</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viên</a:t>
            </a:r>
            <a:endParaRPr lang="en-US" sz="1800" b="1" dirty="0" smtClean="0">
              <a:latin typeface="Times New Roman" pitchFamily="18" charset="0"/>
              <a:cs typeface="Times New Roman" pitchFamily="18" charset="0"/>
            </a:endParaRPr>
          </a:p>
          <a:p>
            <a:pPr fontAlgn="auto">
              <a:lnSpc>
                <a:spcPct val="150000"/>
              </a:lnSpc>
              <a:spcBef>
                <a:spcPts val="0"/>
              </a:spcBef>
              <a:spcAft>
                <a:spcPts val="0"/>
              </a:spcAft>
              <a:buFont typeface="Wingdings" pitchFamily="2" charset="2"/>
              <a:buChar char="q"/>
              <a:defRPr/>
            </a:pPr>
            <a:r>
              <a:rPr lang="en-US" sz="1800" dirty="0" err="1" smtClean="0">
                <a:latin typeface="Times New Roman" pitchFamily="18" charset="0"/>
                <a:cs typeface="Times New Roman" pitchFamily="18" charset="0"/>
              </a:rPr>
              <a:t>Trung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tâm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Đào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tạo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Trực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tuyến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Trường</a:t>
            </a:r>
            <a:r>
              <a:rPr lang="en-US" sz="1800" dirty="0" smtClean="0">
                <a:latin typeface="Times New Roman" pitchFamily="18" charset="0"/>
                <a:cs typeface="Times New Roman" pitchFamily="18" charset="0"/>
              </a:rPr>
              <a:t> Đại học Mở Hà Nội.</a:t>
            </a:r>
          </a:p>
          <a:p>
            <a:pPr marL="0" indent="0" fontAlgn="auto">
              <a:lnSpc>
                <a:spcPct val="150000"/>
              </a:lnSpc>
              <a:spcBef>
                <a:spcPts val="0"/>
              </a:spcBef>
              <a:spcAft>
                <a:spcPts val="0"/>
              </a:spcAft>
              <a:buNone/>
              <a:defRPr/>
            </a:pPr>
            <a:r>
              <a:rPr lang="en-US" sz="1800" dirty="0" err="1" smtClean="0">
                <a:latin typeface="Times New Roman" pitchFamily="18" charset="0"/>
                <a:cs typeface="Times New Roman" pitchFamily="18" charset="0"/>
              </a:rPr>
              <a:t>Quản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lý</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quá</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trình</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học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tập</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Cố</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vấn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học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tập</a:t>
            </a:r>
            <a:endParaRPr lang="en-US" sz="1800" dirty="0" smtClean="0">
              <a:latin typeface="Times New Roman" pitchFamily="18" charset="0"/>
              <a:cs typeface="Times New Roman" pitchFamily="18" charset="0"/>
            </a:endParaRPr>
          </a:p>
          <a:p>
            <a:pPr marL="0" lvl="0" indent="0">
              <a:buNone/>
            </a:pPr>
            <a:r>
              <a:rPr lang="en-US" sz="1800" dirty="0" err="1" smtClean="0">
                <a:latin typeface="Times New Roman" pitchFamily="18" charset="0"/>
                <a:cs typeface="Times New Roman" pitchFamily="18" charset="0"/>
              </a:rPr>
              <a:t>Hỗ</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trợ</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kỹ</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thuật</a:t>
            </a:r>
            <a:r>
              <a:rPr lang="en-US" sz="1800" dirty="0" smtClean="0">
                <a:latin typeface="Times New Roman" pitchFamily="18" charset="0"/>
                <a:cs typeface="Times New Roman" pitchFamily="18" charset="0"/>
              </a:rPr>
              <a:t>: </a:t>
            </a:r>
            <a:r>
              <a:rPr lang="en-US" sz="1800" dirty="0" smtClean="0"/>
              <a:t>(</a:t>
            </a:r>
            <a:r>
              <a:rPr lang="en-US" sz="1800" dirty="0"/>
              <a:t>024) 3623 </a:t>
            </a:r>
            <a:r>
              <a:rPr lang="en-US" sz="1800" dirty="0" smtClean="0"/>
              <a:t>0853, Skype </a:t>
            </a:r>
            <a:r>
              <a:rPr lang="en-US" sz="1800" dirty="0" err="1"/>
              <a:t>trên</a:t>
            </a:r>
            <a:r>
              <a:rPr lang="en-US" sz="1800" dirty="0"/>
              <a:t> </a:t>
            </a:r>
            <a:r>
              <a:rPr lang="en-US" sz="1800" dirty="0" err="1"/>
              <a:t>hệ</a:t>
            </a:r>
            <a:r>
              <a:rPr lang="en-US" sz="1800" dirty="0"/>
              <a:t> </a:t>
            </a:r>
            <a:r>
              <a:rPr lang="en-US" sz="1800" dirty="0" err="1"/>
              <a:t>thống</a:t>
            </a:r>
            <a:r>
              <a:rPr lang="en-US" sz="1800" dirty="0" smtClean="0">
                <a:latin typeface="Times New Roman" pitchFamily="18" charset="0"/>
                <a:cs typeface="Times New Roman" pitchFamily="18" charset="0"/>
              </a:rPr>
              <a:t>	 </a:t>
            </a:r>
          </a:p>
          <a:p>
            <a:pPr marL="0" lvl="0" indent="0">
              <a:buNone/>
            </a:pPr>
            <a:r>
              <a:rPr lang="en-US" sz="1800" dirty="0" smtClean="0">
                <a:latin typeface="Times New Roman" pitchFamily="18" charset="0"/>
                <a:cs typeface="Times New Roman" pitchFamily="18" charset="0"/>
              </a:rPr>
              <a:t>  </a:t>
            </a:r>
          </a:p>
          <a:p>
            <a:pPr fontAlgn="auto">
              <a:lnSpc>
                <a:spcPct val="150000"/>
              </a:lnSpc>
              <a:spcBef>
                <a:spcPts val="0"/>
              </a:spcBef>
              <a:spcAft>
                <a:spcPts val="0"/>
              </a:spcAft>
              <a:buFont typeface="Wingdings" panose="05000000000000000000" pitchFamily="2" charset="2"/>
              <a:buChar char="Ø"/>
              <a:defRPr/>
            </a:pPr>
            <a:r>
              <a:rPr lang="en-US" sz="1800" b="1" dirty="0" err="1" smtClean="0">
                <a:latin typeface="Times New Roman" pitchFamily="18" charset="0"/>
                <a:cs typeface="Times New Roman" pitchFamily="18" charset="0"/>
              </a:rPr>
              <a:t>Trạm</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đào</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tạo</a:t>
            </a:r>
            <a:r>
              <a:rPr lang="en-US" sz="1800" b="1" dirty="0" smtClean="0">
                <a:latin typeface="Times New Roman" pitchFamily="18" charset="0"/>
                <a:cs typeface="Times New Roman" pitchFamily="18" charset="0"/>
              </a:rPr>
              <a:t>:</a:t>
            </a:r>
          </a:p>
          <a:p>
            <a:pPr marL="0" indent="0">
              <a:buNone/>
            </a:pPr>
            <a:r>
              <a:rPr lang="en-US" sz="1800" dirty="0" err="1" smtClean="0">
                <a:latin typeface="Times New Roman" pitchFamily="18" charset="0"/>
                <a:cs typeface="Times New Roman" pitchFamily="18" charset="0"/>
              </a:rPr>
              <a:t>Cán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bộ</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hỗ</a:t>
            </a:r>
            <a:r>
              <a:rPr lang="en-US" sz="1800" dirty="0" smtClean="0">
                <a:latin typeface="Times New Roman" pitchFamily="18" charset="0"/>
                <a:cs typeface="Times New Roman" pitchFamily="18" charset="0"/>
              </a:rPr>
              <a:t> </a:t>
            </a:r>
            <a:r>
              <a:rPr lang="en-US" sz="1800" dirty="0" err="1">
                <a:latin typeface="Times New Roman" pitchFamily="18" charset="0"/>
                <a:cs typeface="Times New Roman" pitchFamily="18" charset="0"/>
              </a:rPr>
              <a:t>trợ</a:t>
            </a:r>
            <a:r>
              <a:rPr lang="en-US" sz="1800" dirty="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Chủ</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nhiệm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lớp</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nhắc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nhở</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hạn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làm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bài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nộp</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học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phí</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a:buFont typeface="Wingdings" panose="05000000000000000000" pitchFamily="2" charset="2"/>
              <a:buChar char="q"/>
            </a:pPr>
            <a:endParaRPr lang="en-US" sz="1800" dirty="0">
              <a:latin typeface="Times New Roman" pitchFamily="18" charset="0"/>
              <a:cs typeface="Times New Roman" pitchFamily="18" charset="0"/>
            </a:endParaRPr>
          </a:p>
          <a:p>
            <a:pPr>
              <a:buFont typeface="Wingdings" panose="05000000000000000000" pitchFamily="2" charset="2"/>
              <a:buChar char="Ø"/>
            </a:pPr>
            <a:r>
              <a:rPr lang="en-US" sz="1800" b="1" dirty="0" err="1" smtClean="0">
                <a:latin typeface="Times New Roman" pitchFamily="18" charset="0"/>
                <a:cs typeface="Times New Roman" pitchFamily="18" charset="0"/>
              </a:rPr>
              <a:t>Địa</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điểm</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thi</a:t>
            </a:r>
            <a:r>
              <a:rPr lang="en-US" sz="1800" b="1" dirty="0" smtClean="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T</a:t>
            </a:r>
            <a:r>
              <a:rPr lang="en-US" sz="1800" dirty="0" smtClean="0">
                <a:latin typeface="Times New Roman" pitchFamily="18" charset="0"/>
                <a:cs typeface="Times New Roman" pitchFamily="18" charset="0"/>
              </a:rPr>
              <a:t>heo </a:t>
            </a:r>
            <a:r>
              <a:rPr lang="en-US" sz="1800" dirty="0" err="1" smtClean="0">
                <a:latin typeface="Times New Roman" pitchFamily="18" charset="0"/>
                <a:cs typeface="Times New Roman" pitchFamily="18" charset="0"/>
              </a:rPr>
              <a:t>thông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báo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trước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ngày</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thi</a:t>
            </a:r>
            <a:r>
              <a:rPr lang="en-US" sz="1800" dirty="0" smtClean="0">
                <a:latin typeface="Times New Roman" pitchFamily="18" charset="0"/>
                <a:cs typeface="Times New Roman" pitchFamily="18" charset="0"/>
              </a:rPr>
              <a:t> 4 </a:t>
            </a:r>
            <a:r>
              <a:rPr lang="en-US" sz="1800" dirty="0" err="1" smtClean="0">
                <a:latin typeface="Times New Roman" pitchFamily="18" charset="0"/>
                <a:cs typeface="Times New Roman" pitchFamily="18" charset="0"/>
              </a:rPr>
              <a:t>ngày</a:t>
            </a:r>
            <a:r>
              <a:rPr lang="en-US" sz="1800" dirty="0" smtClean="0">
                <a:latin typeface="Times New Roman" pitchFamily="18" charset="0"/>
                <a:cs typeface="Times New Roman" pitchFamily="18" charset="0"/>
              </a:rPr>
              <a:t> </a:t>
            </a:r>
          </a:p>
          <a:p>
            <a:pPr>
              <a:buFont typeface="Wingdings" panose="05000000000000000000" pitchFamily="2" charset="2"/>
              <a:buChar char="Ø"/>
            </a:pPr>
            <a:endParaRPr lang="en-US" sz="1800" b="1" dirty="0">
              <a:latin typeface="Times New Roman" pitchFamily="18" charset="0"/>
              <a:cs typeface="Times New Roman" pitchFamily="18" charset="0"/>
            </a:endParaRPr>
          </a:p>
          <a:p>
            <a:endParaRPr lang="en-US" dirty="0"/>
          </a:p>
        </p:txBody>
      </p:sp>
      <p:pic>
        <p:nvPicPr>
          <p:cNvPr id="5" name="Picture 3" descr="logo vien.jpg"/>
          <p:cNvPicPr>
            <a:picLocks noChangeAspect="1"/>
          </p:cNvPicPr>
          <p:nvPr/>
        </p:nvPicPr>
        <p:blipFill>
          <a:blip r:embed="rId3"/>
          <a:srcRect/>
          <a:stretch>
            <a:fillRect/>
          </a:stretch>
        </p:blipFill>
        <p:spPr bwMode="auto">
          <a:xfrm>
            <a:off x="428603" y="428604"/>
            <a:ext cx="1000125" cy="100012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00050" indent="-400050" algn="ctr" fontAlgn="auto">
              <a:lnSpc>
                <a:spcPct val="150000"/>
              </a:lnSpc>
              <a:spcBef>
                <a:spcPts val="0"/>
              </a:spcBef>
              <a:spcAft>
                <a:spcPts val="0"/>
              </a:spcAft>
              <a:defRPr/>
            </a:pPr>
            <a:r>
              <a:rPr lang="en-US" sz="2800" dirty="0" smtClean="0">
                <a:latin typeface="Times New Roman" pitchFamily="18" charset="0"/>
                <a:cs typeface="Times New Roman" pitchFamily="18" charset="0"/>
              </a:rPr>
              <a:t>I. Hệ </a:t>
            </a:r>
            <a:r>
              <a:rPr lang="en-US" sz="2800" dirty="0" err="1" smtClean="0">
                <a:latin typeface="Times New Roman" pitchFamily="18" charset="0"/>
                <a:cs typeface="Times New Roman" pitchFamily="18" charset="0"/>
              </a:rPr>
              <a:t>đào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tạo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văn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bản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pháp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lý</a:t>
            </a:r>
            <a:endParaRPr lang="en-US" sz="2800" dirty="0" smtClean="0">
              <a:latin typeface="Times New Roman" pitchFamily="18" charset="0"/>
              <a:cs typeface="Times New Roman" pitchFamily="18" charset="0"/>
            </a:endParaRPr>
          </a:p>
        </p:txBody>
      </p:sp>
      <p:sp>
        <p:nvSpPr>
          <p:cNvPr id="3" name="Content Placeholder 2"/>
          <p:cNvSpPr>
            <a:spLocks noGrp="1"/>
          </p:cNvSpPr>
          <p:nvPr>
            <p:ph idx="1"/>
          </p:nvPr>
        </p:nvSpPr>
        <p:spPr>
          <a:xfrm>
            <a:off x="471855" y="1772816"/>
            <a:ext cx="8435280" cy="1428760"/>
          </a:xfrm>
        </p:spPr>
        <p:txBody>
          <a:bodyPr/>
          <a:lstStyle/>
          <a:p>
            <a:pPr fontAlgn="auto">
              <a:lnSpc>
                <a:spcPct val="150000"/>
              </a:lnSpc>
              <a:spcBef>
                <a:spcPts val="0"/>
              </a:spcBef>
              <a:spcAft>
                <a:spcPts val="0"/>
              </a:spcAft>
              <a:buFont typeface="Wingdings" panose="05000000000000000000" pitchFamily="2" charset="2"/>
              <a:buChar char="Ø"/>
              <a:defRPr/>
            </a:pPr>
            <a:r>
              <a:rPr lang="en-US" sz="1800" b="1" dirty="0" err="1" smtClean="0">
                <a:latin typeface="Times New Roman" pitchFamily="18" charset="0"/>
                <a:cs typeface="Times New Roman" pitchFamily="18" charset="0"/>
              </a:rPr>
              <a:t>Hệ</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đào</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tạo</a:t>
            </a:r>
            <a:endParaRPr lang="en-US" sz="1800" b="1" dirty="0" smtClean="0">
              <a:latin typeface="Times New Roman" pitchFamily="18" charset="0"/>
              <a:cs typeface="Times New Roman" pitchFamily="18" charset="0"/>
            </a:endParaRPr>
          </a:p>
          <a:p>
            <a:pPr fontAlgn="auto">
              <a:lnSpc>
                <a:spcPct val="150000"/>
              </a:lnSpc>
              <a:spcBef>
                <a:spcPts val="0"/>
              </a:spcBef>
              <a:spcAft>
                <a:spcPts val="0"/>
              </a:spcAft>
              <a:buFont typeface="Wingdings" pitchFamily="2" charset="2"/>
              <a:buChar char="q"/>
              <a:defRPr/>
            </a:pPr>
            <a:r>
              <a:rPr lang="en-US" sz="1800" dirty="0" err="1" smtClean="0">
                <a:latin typeface="Times New Roman" pitchFamily="18" charset="0"/>
                <a:cs typeface="Times New Roman" pitchFamily="18" charset="0"/>
              </a:rPr>
              <a:t>Đào</a:t>
            </a:r>
            <a:r>
              <a:rPr lang="en-US" sz="1800" dirty="0" smtClean="0">
                <a:latin typeface="Times New Roman" pitchFamily="18" charset="0"/>
                <a:cs typeface="Times New Roman" pitchFamily="18" charset="0"/>
              </a:rPr>
              <a:t> tạo Từ xa theo phương thức E-Learning </a:t>
            </a:r>
            <a:r>
              <a:rPr lang="en-US" sz="1800" dirty="0" err="1" smtClean="0">
                <a:latin typeface="Times New Roman" pitchFamily="18" charset="0"/>
                <a:cs typeface="Times New Roman" pitchFamily="18" charset="0"/>
              </a:rPr>
              <a:t>của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Trường</a:t>
            </a:r>
            <a:r>
              <a:rPr lang="en-US" sz="1800" dirty="0" smtClean="0">
                <a:latin typeface="Times New Roman" pitchFamily="18" charset="0"/>
                <a:cs typeface="Times New Roman" pitchFamily="18" charset="0"/>
              </a:rPr>
              <a:t> Đại học Mở Hà Nội.</a:t>
            </a:r>
          </a:p>
          <a:p>
            <a:pPr fontAlgn="auto">
              <a:lnSpc>
                <a:spcPct val="150000"/>
              </a:lnSpc>
              <a:spcBef>
                <a:spcPts val="0"/>
              </a:spcBef>
              <a:spcAft>
                <a:spcPts val="0"/>
              </a:spcAft>
              <a:buFont typeface="Wingdings" pitchFamily="2" charset="2"/>
              <a:buChar char="q"/>
              <a:defRPr/>
            </a:pPr>
            <a:r>
              <a:rPr lang="en-US" sz="1800" dirty="0" err="1" smtClean="0">
                <a:latin typeface="Times New Roman" pitchFamily="18" charset="0"/>
                <a:cs typeface="Times New Roman" pitchFamily="18" charset="0"/>
              </a:rPr>
              <a:t>Sinh</a:t>
            </a:r>
            <a:r>
              <a:rPr lang="en-US" sz="1800" dirty="0" smtClean="0">
                <a:latin typeface="Times New Roman" pitchFamily="18" charset="0"/>
                <a:cs typeface="Times New Roman" pitchFamily="18" charset="0"/>
              </a:rPr>
              <a:t> viên tốt nghiệp được cấp bằng Cử nhân hoặc Kỹ sư </a:t>
            </a:r>
            <a:r>
              <a:rPr lang="en-US" sz="1800" dirty="0" err="1" smtClean="0">
                <a:latin typeface="Times New Roman" pitchFamily="18" charset="0"/>
                <a:cs typeface="Times New Roman" pitchFamily="18" charset="0"/>
              </a:rPr>
              <a:t>của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Trường</a:t>
            </a:r>
            <a:r>
              <a:rPr lang="en-US" sz="1800" dirty="0" smtClean="0">
                <a:latin typeface="Times New Roman" pitchFamily="18" charset="0"/>
                <a:cs typeface="Times New Roman" pitchFamily="18" charset="0"/>
              </a:rPr>
              <a:t> ĐH Mở Hà Nội.</a:t>
            </a:r>
          </a:p>
          <a:p>
            <a:pPr lvl="0">
              <a:buNone/>
            </a:pPr>
            <a:endParaRPr lang="en-US" sz="2000" dirty="0" smtClean="0">
              <a:latin typeface="Times New Roman" pitchFamily="18" charset="0"/>
              <a:cs typeface="Times New Roman" pitchFamily="18" charset="0"/>
            </a:endParaRPr>
          </a:p>
          <a:p>
            <a:pPr>
              <a:lnSpc>
                <a:spcPct val="150000"/>
              </a:lnSpc>
              <a:buFont typeface="Wingdings" panose="05000000000000000000" pitchFamily="2" charset="2"/>
              <a:buChar char="Ø"/>
            </a:pPr>
            <a:r>
              <a:rPr lang="en-US" b="1" dirty="0" err="1" smtClean="0">
                <a:latin typeface="Times New Roman" pitchFamily="18" charset="0"/>
                <a:cs typeface="Times New Roman" pitchFamily="18" charset="0"/>
              </a:rPr>
              <a:t>Hệ</a:t>
            </a:r>
            <a:r>
              <a:rPr lang="en-US" b="1" dirty="0" smtClean="0">
                <a:latin typeface="Times New Roman" pitchFamily="18" charset="0"/>
                <a:cs typeface="Times New Roman" pitchFamily="18" charset="0"/>
              </a:rPr>
              <a:t> </a:t>
            </a:r>
            <a:r>
              <a:rPr lang="en-US" b="1" dirty="0" err="1">
                <a:latin typeface="Times New Roman" pitchFamily="18" charset="0"/>
                <a:cs typeface="Times New Roman" pitchFamily="18" charset="0"/>
              </a:rPr>
              <a:t>thống</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văn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bản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pháp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lý</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làm</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căn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cứ</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quản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lý</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đào</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tạo</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từ</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xa</a:t>
            </a:r>
            <a:r>
              <a:rPr lang="en-US" b="1" dirty="0">
                <a:latin typeface="Times New Roman" pitchFamily="18" charset="0"/>
                <a:cs typeface="Times New Roman" pitchFamily="18" charset="0"/>
              </a:rPr>
              <a:t> do </a:t>
            </a:r>
            <a:r>
              <a:rPr lang="en-US" b="1" dirty="0" err="1">
                <a:latin typeface="Times New Roman" pitchFamily="18" charset="0"/>
                <a:cs typeface="Times New Roman" pitchFamily="18" charset="0"/>
              </a:rPr>
              <a:t>Bộ</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Giáo</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dục</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và</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Đào</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tạo</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Trường</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Đại</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học</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Mở</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Hà</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Nội</a:t>
            </a:r>
            <a:r>
              <a:rPr lang="en-US" b="1" dirty="0">
                <a:latin typeface="Times New Roman" pitchFamily="18" charset="0"/>
                <a:cs typeface="Times New Roman" pitchFamily="18" charset="0"/>
              </a:rPr>
              <a:t> ban </a:t>
            </a:r>
            <a:r>
              <a:rPr lang="en-US" b="1" dirty="0" err="1">
                <a:latin typeface="Times New Roman" pitchFamily="18" charset="0"/>
                <a:cs typeface="Times New Roman" pitchFamily="18" charset="0"/>
              </a:rPr>
              <a:t>hành</a:t>
            </a:r>
            <a:r>
              <a:rPr lang="en-US" b="1" dirty="0">
                <a:latin typeface="Times New Roman" pitchFamily="18" charset="0"/>
                <a:cs typeface="Times New Roman" pitchFamily="18" charset="0"/>
              </a:rPr>
              <a:t>: </a:t>
            </a:r>
          </a:p>
          <a:p>
            <a:pPr>
              <a:buFont typeface="Wingdings" panose="05000000000000000000" pitchFamily="2" charset="2"/>
              <a:buChar char="q"/>
            </a:pPr>
            <a:r>
              <a:rPr lang="fr-FR" sz="1800" dirty="0">
                <a:latin typeface="Times New Roman" pitchFamily="18" charset="0"/>
                <a:cs typeface="Times New Roman" pitchFamily="18" charset="0"/>
                <a:hlinkClick r:id="rId3"/>
              </a:rPr>
              <a:t>Qui </a:t>
            </a:r>
            <a:r>
              <a:rPr lang="fr-FR" sz="1800" dirty="0" err="1">
                <a:latin typeface="Times New Roman" pitchFamily="18" charset="0"/>
                <a:cs typeface="Times New Roman" pitchFamily="18" charset="0"/>
                <a:hlinkClick r:id="rId3"/>
              </a:rPr>
              <a:t>chế</a:t>
            </a:r>
            <a:r>
              <a:rPr lang="fr-FR" sz="1800" dirty="0">
                <a:latin typeface="Times New Roman" pitchFamily="18" charset="0"/>
                <a:cs typeface="Times New Roman" pitchFamily="18" charset="0"/>
                <a:hlinkClick r:id="rId3"/>
              </a:rPr>
              <a:t> </a:t>
            </a:r>
            <a:r>
              <a:rPr lang="fr-FR" sz="1800" dirty="0" err="1">
                <a:latin typeface="Times New Roman" pitchFamily="18" charset="0"/>
                <a:cs typeface="Times New Roman" pitchFamily="18" charset="0"/>
                <a:hlinkClick r:id="rId3"/>
              </a:rPr>
              <a:t>đào</a:t>
            </a:r>
            <a:r>
              <a:rPr lang="fr-FR" sz="1800" dirty="0">
                <a:latin typeface="Times New Roman" pitchFamily="18" charset="0"/>
                <a:cs typeface="Times New Roman" pitchFamily="18" charset="0"/>
                <a:hlinkClick r:id="rId3"/>
              </a:rPr>
              <a:t> </a:t>
            </a:r>
            <a:r>
              <a:rPr lang="fr-FR" sz="1800" dirty="0" err="1">
                <a:latin typeface="Times New Roman" pitchFamily="18" charset="0"/>
                <a:cs typeface="Times New Roman" pitchFamily="18" charset="0"/>
                <a:hlinkClick r:id="rId3"/>
              </a:rPr>
              <a:t>tạo</a:t>
            </a:r>
            <a:r>
              <a:rPr lang="fr-FR" sz="1800" dirty="0">
                <a:latin typeface="Times New Roman" pitchFamily="18" charset="0"/>
                <a:cs typeface="Times New Roman" pitchFamily="18" charset="0"/>
                <a:hlinkClick r:id="rId3"/>
              </a:rPr>
              <a:t> </a:t>
            </a:r>
            <a:r>
              <a:rPr lang="fr-FR" sz="1800" dirty="0" err="1">
                <a:latin typeface="Times New Roman" pitchFamily="18" charset="0"/>
                <a:cs typeface="Times New Roman" pitchFamily="18" charset="0"/>
                <a:hlinkClick r:id="rId3"/>
              </a:rPr>
              <a:t>từ</a:t>
            </a:r>
            <a:r>
              <a:rPr lang="fr-FR" sz="1800" dirty="0">
                <a:latin typeface="Times New Roman" pitchFamily="18" charset="0"/>
                <a:cs typeface="Times New Roman" pitchFamily="18" charset="0"/>
                <a:hlinkClick r:id="rId3"/>
              </a:rPr>
              <a:t> </a:t>
            </a:r>
            <a:r>
              <a:rPr lang="fr-FR" sz="1800" dirty="0" err="1">
                <a:latin typeface="Times New Roman" pitchFamily="18" charset="0"/>
                <a:cs typeface="Times New Roman" pitchFamily="18" charset="0"/>
                <a:hlinkClick r:id="rId3"/>
              </a:rPr>
              <a:t>xa</a:t>
            </a:r>
            <a:r>
              <a:rPr lang="fr-FR" sz="1800" dirty="0">
                <a:latin typeface="Times New Roman" pitchFamily="18" charset="0"/>
                <a:cs typeface="Times New Roman" pitchFamily="18" charset="0"/>
                <a:hlinkClick r:id="rId3"/>
              </a:rPr>
              <a:t> </a:t>
            </a:r>
            <a:r>
              <a:rPr lang="fr-FR" sz="1800" dirty="0" err="1">
                <a:latin typeface="Times New Roman" pitchFamily="18" charset="0"/>
                <a:cs typeface="Times New Roman" pitchFamily="18" charset="0"/>
                <a:hlinkClick r:id="rId3"/>
              </a:rPr>
              <a:t>trình</a:t>
            </a:r>
            <a:r>
              <a:rPr lang="fr-FR" sz="1800" dirty="0">
                <a:latin typeface="Times New Roman" pitchFamily="18" charset="0"/>
                <a:cs typeface="Times New Roman" pitchFamily="18" charset="0"/>
                <a:hlinkClick r:id="rId3"/>
              </a:rPr>
              <a:t> </a:t>
            </a:r>
            <a:r>
              <a:rPr lang="fr-FR" sz="1800" dirty="0" err="1">
                <a:latin typeface="Times New Roman" pitchFamily="18" charset="0"/>
                <a:cs typeface="Times New Roman" pitchFamily="18" charset="0"/>
                <a:hlinkClick r:id="rId3"/>
              </a:rPr>
              <a:t>độ</a:t>
            </a:r>
            <a:r>
              <a:rPr lang="fr-FR" sz="1800" dirty="0">
                <a:latin typeface="Times New Roman" pitchFamily="18" charset="0"/>
                <a:cs typeface="Times New Roman" pitchFamily="18" charset="0"/>
                <a:hlinkClick r:id="rId3"/>
              </a:rPr>
              <a:t> </a:t>
            </a:r>
            <a:r>
              <a:rPr lang="fr-FR" sz="1800" dirty="0" err="1">
                <a:latin typeface="Times New Roman" pitchFamily="18" charset="0"/>
                <a:cs typeface="Times New Roman" pitchFamily="18" charset="0"/>
                <a:hlinkClick r:id="rId3"/>
              </a:rPr>
              <a:t>đại</a:t>
            </a:r>
            <a:r>
              <a:rPr lang="fr-FR" sz="1800" dirty="0">
                <a:latin typeface="Times New Roman" pitchFamily="18" charset="0"/>
                <a:cs typeface="Times New Roman" pitchFamily="18" charset="0"/>
                <a:hlinkClick r:id="rId3"/>
              </a:rPr>
              <a:t> </a:t>
            </a:r>
            <a:r>
              <a:rPr lang="fr-FR" sz="1800" dirty="0" err="1">
                <a:latin typeface="Times New Roman" pitchFamily="18" charset="0"/>
                <a:cs typeface="Times New Roman" pitchFamily="18" charset="0"/>
                <a:hlinkClick r:id="rId3"/>
              </a:rPr>
              <a:t>học</a:t>
            </a:r>
            <a:r>
              <a:rPr lang="fr-FR" sz="1800" dirty="0">
                <a:latin typeface="Times New Roman" pitchFamily="18" charset="0"/>
                <a:cs typeface="Times New Roman" pitchFamily="18" charset="0"/>
              </a:rPr>
              <a:t> (Ban </a:t>
            </a:r>
            <a:r>
              <a:rPr lang="fr-FR" sz="1800" dirty="0" err="1">
                <a:latin typeface="Times New Roman" pitchFamily="18" charset="0"/>
                <a:cs typeface="Times New Roman" pitchFamily="18" charset="0"/>
              </a:rPr>
              <a:t>hành</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theo</a:t>
            </a:r>
            <a:r>
              <a:rPr lang="fr-FR" sz="1800" dirty="0">
                <a:latin typeface="Times New Roman" pitchFamily="18" charset="0"/>
                <a:cs typeface="Times New Roman" pitchFamily="18" charset="0"/>
              </a:rPr>
              <a:t> TT </a:t>
            </a:r>
            <a:r>
              <a:rPr lang="fr-FR" sz="1800" dirty="0" err="1">
                <a:latin typeface="Times New Roman" pitchFamily="18" charset="0"/>
                <a:cs typeface="Times New Roman" pitchFamily="18" charset="0"/>
              </a:rPr>
              <a:t>Số</a:t>
            </a:r>
            <a:r>
              <a:rPr lang="fr-FR" sz="1800" dirty="0">
                <a:latin typeface="Times New Roman" pitchFamily="18" charset="0"/>
                <a:cs typeface="Times New Roman" pitchFamily="18" charset="0"/>
              </a:rPr>
              <a:t>: 10/2017/TT-BGDĐT </a:t>
            </a:r>
            <a:r>
              <a:rPr lang="fr-FR" sz="1800" dirty="0" err="1">
                <a:latin typeface="Times New Roman" pitchFamily="18" charset="0"/>
                <a:cs typeface="Times New Roman" pitchFamily="18" charset="0"/>
              </a:rPr>
              <a:t>ngày</a:t>
            </a:r>
            <a:r>
              <a:rPr lang="fr-FR" sz="1800" dirty="0">
                <a:latin typeface="Times New Roman" pitchFamily="18" charset="0"/>
                <a:cs typeface="Times New Roman" pitchFamily="18" charset="0"/>
              </a:rPr>
              <a:t> 28/04/2017 </a:t>
            </a:r>
            <a:r>
              <a:rPr lang="fr-FR" sz="1800" dirty="0" err="1">
                <a:latin typeface="Times New Roman" pitchFamily="18" charset="0"/>
                <a:cs typeface="Times New Roman" pitchFamily="18" charset="0"/>
              </a:rPr>
              <a:t>của</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Bộ</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trưởng</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Bộ</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Giáo</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dục</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và</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Đào</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tạo</a:t>
            </a:r>
            <a:r>
              <a:rPr lang="fr-FR" sz="1800" dirty="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a:buFont typeface="Wingdings" panose="05000000000000000000" pitchFamily="2" charset="2"/>
              <a:buChar char="q"/>
            </a:pPr>
            <a:r>
              <a:rPr lang="fr-FR" sz="1800" dirty="0">
                <a:latin typeface="Times New Roman" pitchFamily="18" charset="0"/>
                <a:cs typeface="Times New Roman" pitchFamily="18" charset="0"/>
                <a:hlinkClick r:id="rId3"/>
              </a:rPr>
              <a:t>Qui </a:t>
            </a:r>
            <a:r>
              <a:rPr lang="fr-FR" sz="1800" dirty="0" err="1">
                <a:latin typeface="Times New Roman" pitchFamily="18" charset="0"/>
                <a:cs typeface="Times New Roman" pitchFamily="18" charset="0"/>
                <a:hlinkClick r:id="rId3"/>
              </a:rPr>
              <a:t>định</a:t>
            </a:r>
            <a:r>
              <a:rPr lang="fr-FR" sz="1800" dirty="0">
                <a:latin typeface="Times New Roman" pitchFamily="18" charset="0"/>
                <a:cs typeface="Times New Roman" pitchFamily="18" charset="0"/>
                <a:hlinkClick r:id="rId3"/>
              </a:rPr>
              <a:t> </a:t>
            </a:r>
            <a:r>
              <a:rPr lang="fr-FR" sz="1800" dirty="0" err="1">
                <a:latin typeface="Times New Roman" pitchFamily="18" charset="0"/>
                <a:cs typeface="Times New Roman" pitchFamily="18" charset="0"/>
                <a:hlinkClick r:id="rId3"/>
              </a:rPr>
              <a:t>đào</a:t>
            </a:r>
            <a:r>
              <a:rPr lang="fr-FR" sz="1800" dirty="0">
                <a:latin typeface="Times New Roman" pitchFamily="18" charset="0"/>
                <a:cs typeface="Times New Roman" pitchFamily="18" charset="0"/>
                <a:hlinkClick r:id="rId3"/>
              </a:rPr>
              <a:t> </a:t>
            </a:r>
            <a:r>
              <a:rPr lang="fr-FR" sz="1800" dirty="0" err="1">
                <a:latin typeface="Times New Roman" pitchFamily="18" charset="0"/>
                <a:cs typeface="Times New Roman" pitchFamily="18" charset="0"/>
                <a:hlinkClick r:id="rId3"/>
              </a:rPr>
              <a:t>tạo</a:t>
            </a:r>
            <a:r>
              <a:rPr lang="fr-FR" sz="1800" dirty="0">
                <a:latin typeface="Times New Roman" pitchFamily="18" charset="0"/>
                <a:cs typeface="Times New Roman" pitchFamily="18" charset="0"/>
                <a:hlinkClick r:id="rId3"/>
              </a:rPr>
              <a:t> </a:t>
            </a:r>
            <a:r>
              <a:rPr lang="fr-FR" sz="1800" dirty="0" err="1">
                <a:latin typeface="Times New Roman" pitchFamily="18" charset="0"/>
                <a:cs typeface="Times New Roman" pitchFamily="18" charset="0"/>
                <a:hlinkClick r:id="rId3"/>
              </a:rPr>
              <a:t>từ</a:t>
            </a:r>
            <a:r>
              <a:rPr lang="fr-FR" sz="1800" dirty="0">
                <a:latin typeface="Times New Roman" pitchFamily="18" charset="0"/>
                <a:cs typeface="Times New Roman" pitchFamily="18" charset="0"/>
                <a:hlinkClick r:id="rId3"/>
              </a:rPr>
              <a:t> </a:t>
            </a:r>
            <a:r>
              <a:rPr lang="fr-FR" sz="1800" dirty="0" err="1">
                <a:latin typeface="Times New Roman" pitchFamily="18" charset="0"/>
                <a:cs typeface="Times New Roman" pitchFamily="18" charset="0"/>
                <a:hlinkClick r:id="rId3"/>
              </a:rPr>
              <a:t>xa</a:t>
            </a:r>
            <a:r>
              <a:rPr lang="fr-FR" sz="1800" dirty="0">
                <a:latin typeface="Times New Roman" pitchFamily="18" charset="0"/>
                <a:cs typeface="Times New Roman" pitchFamily="18" charset="0"/>
                <a:hlinkClick r:id="rId3"/>
              </a:rPr>
              <a:t> </a:t>
            </a:r>
            <a:r>
              <a:rPr lang="fr-FR" sz="1800" dirty="0" err="1">
                <a:latin typeface="Times New Roman" pitchFamily="18" charset="0"/>
                <a:cs typeface="Times New Roman" pitchFamily="18" charset="0"/>
                <a:hlinkClick r:id="rId3"/>
              </a:rPr>
              <a:t>trình</a:t>
            </a:r>
            <a:r>
              <a:rPr lang="fr-FR" sz="1800" dirty="0">
                <a:latin typeface="Times New Roman" pitchFamily="18" charset="0"/>
                <a:cs typeface="Times New Roman" pitchFamily="18" charset="0"/>
                <a:hlinkClick r:id="rId3"/>
              </a:rPr>
              <a:t> </a:t>
            </a:r>
            <a:r>
              <a:rPr lang="fr-FR" sz="1800" dirty="0" err="1">
                <a:latin typeface="Times New Roman" pitchFamily="18" charset="0"/>
                <a:cs typeface="Times New Roman" pitchFamily="18" charset="0"/>
                <a:hlinkClick r:id="rId3"/>
              </a:rPr>
              <a:t>độ</a:t>
            </a:r>
            <a:r>
              <a:rPr lang="fr-FR" sz="1800" dirty="0">
                <a:latin typeface="Times New Roman" pitchFamily="18" charset="0"/>
                <a:cs typeface="Times New Roman" pitchFamily="18" charset="0"/>
                <a:hlinkClick r:id="rId3"/>
              </a:rPr>
              <a:t> </a:t>
            </a:r>
            <a:r>
              <a:rPr lang="fr-FR" sz="1800" dirty="0" err="1">
                <a:latin typeface="Times New Roman" pitchFamily="18" charset="0"/>
                <a:cs typeface="Times New Roman" pitchFamily="18" charset="0"/>
                <a:hlinkClick r:id="rId3"/>
              </a:rPr>
              <a:t>đại</a:t>
            </a:r>
            <a:r>
              <a:rPr lang="fr-FR" sz="1800" dirty="0">
                <a:latin typeface="Times New Roman" pitchFamily="18" charset="0"/>
                <a:cs typeface="Times New Roman" pitchFamily="18" charset="0"/>
                <a:hlinkClick r:id="rId3"/>
              </a:rPr>
              <a:t> </a:t>
            </a:r>
            <a:r>
              <a:rPr lang="fr-FR" sz="1800" dirty="0" err="1">
                <a:latin typeface="Times New Roman" pitchFamily="18" charset="0"/>
                <a:cs typeface="Times New Roman" pitchFamily="18" charset="0"/>
                <a:hlinkClick r:id="rId3"/>
              </a:rPr>
              <a:t>học</a:t>
            </a:r>
            <a:r>
              <a:rPr lang="fr-FR" sz="1800" dirty="0">
                <a:latin typeface="Times New Roman" pitchFamily="18" charset="0"/>
                <a:cs typeface="Times New Roman" pitchFamily="18" charset="0"/>
              </a:rPr>
              <a:t> (Ban </a:t>
            </a:r>
            <a:r>
              <a:rPr lang="fr-FR" sz="1800" dirty="0" err="1">
                <a:latin typeface="Times New Roman" pitchFamily="18" charset="0"/>
                <a:cs typeface="Times New Roman" pitchFamily="18" charset="0"/>
              </a:rPr>
              <a:t>hành</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kèm</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theo</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Quyết</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định</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Số</a:t>
            </a:r>
            <a:r>
              <a:rPr lang="fr-FR" sz="1800" dirty="0">
                <a:latin typeface="Times New Roman" pitchFamily="18" charset="0"/>
                <a:cs typeface="Times New Roman" pitchFamily="18" charset="0"/>
              </a:rPr>
              <a:t>: 6116/QĐ-ĐHM </a:t>
            </a:r>
            <a:r>
              <a:rPr lang="fr-FR" sz="1800" dirty="0" err="1">
                <a:latin typeface="Times New Roman" pitchFamily="18" charset="0"/>
                <a:cs typeface="Times New Roman" pitchFamily="18" charset="0"/>
              </a:rPr>
              <a:t>ngày</a:t>
            </a:r>
            <a:r>
              <a:rPr lang="fr-FR" sz="1800" dirty="0">
                <a:latin typeface="Times New Roman" pitchFamily="18" charset="0"/>
                <a:cs typeface="Times New Roman" pitchFamily="18" charset="0"/>
              </a:rPr>
              <a:t> 30/12/2019 </a:t>
            </a:r>
            <a:r>
              <a:rPr lang="fr-FR" sz="1800" dirty="0" err="1">
                <a:latin typeface="Times New Roman" pitchFamily="18" charset="0"/>
                <a:cs typeface="Times New Roman" pitchFamily="18" charset="0"/>
              </a:rPr>
              <a:t>của</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Hiệu</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trưởng</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Trường</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Đại</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học</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Mở</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Hà</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Nội</a:t>
            </a:r>
            <a:r>
              <a:rPr lang="fr-FR" sz="1800" dirty="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a:buFont typeface="Wingdings" panose="05000000000000000000" pitchFamily="2" charset="2"/>
              <a:buChar char="q"/>
            </a:pPr>
            <a:r>
              <a:rPr lang="fr-FR" sz="1800" dirty="0" err="1">
                <a:latin typeface="Times New Roman" pitchFamily="18" charset="0"/>
                <a:cs typeface="Times New Roman" pitchFamily="18" charset="0"/>
              </a:rPr>
              <a:t>Căn</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cứ</a:t>
            </a:r>
            <a:r>
              <a:rPr lang="fr-FR" sz="1800" dirty="0">
                <a:latin typeface="Times New Roman" pitchFamily="18" charset="0"/>
                <a:cs typeface="Times New Roman" pitchFamily="18" charset="0"/>
              </a:rPr>
              <a:t> Qui </a:t>
            </a:r>
            <a:r>
              <a:rPr lang="fr-FR" sz="1800" dirty="0" err="1">
                <a:latin typeface="Times New Roman" pitchFamily="18" charset="0"/>
                <a:cs typeface="Times New Roman" pitchFamily="18" charset="0"/>
              </a:rPr>
              <a:t>chế</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học</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sinh</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sinh</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viên</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các</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trường</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đại</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học</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cao</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đẳng</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và</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trung</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cấp</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chuyên</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nghiệp</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hệ</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chính</a:t>
            </a:r>
            <a:r>
              <a:rPr lang="fr-FR" sz="1800" dirty="0">
                <a:latin typeface="Times New Roman" pitchFamily="18" charset="0"/>
                <a:cs typeface="Times New Roman" pitchFamily="18" charset="0"/>
              </a:rPr>
              <a:t> qui ban </a:t>
            </a:r>
            <a:r>
              <a:rPr lang="fr-FR" sz="1800" dirty="0" err="1">
                <a:latin typeface="Times New Roman" pitchFamily="18" charset="0"/>
                <a:cs typeface="Times New Roman" pitchFamily="18" charset="0"/>
              </a:rPr>
              <a:t>hành</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kèm</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theo</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Quyết</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định</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số</a:t>
            </a:r>
            <a:r>
              <a:rPr lang="fr-FR" sz="1800" dirty="0">
                <a:latin typeface="Times New Roman" pitchFamily="18" charset="0"/>
                <a:cs typeface="Times New Roman" pitchFamily="18" charset="0"/>
              </a:rPr>
              <a:t> 42/2007/QĐ-BGDĐT </a:t>
            </a:r>
            <a:r>
              <a:rPr lang="fr-FR" sz="1800" dirty="0" err="1">
                <a:latin typeface="Times New Roman" pitchFamily="18" charset="0"/>
                <a:cs typeface="Times New Roman" pitchFamily="18" charset="0"/>
              </a:rPr>
              <a:t>ngày</a:t>
            </a:r>
            <a:r>
              <a:rPr lang="fr-FR" sz="1800" dirty="0">
                <a:latin typeface="Times New Roman" pitchFamily="18" charset="0"/>
                <a:cs typeface="Times New Roman" pitchFamily="18" charset="0"/>
              </a:rPr>
              <a:t> 13/8/2007 </a:t>
            </a:r>
            <a:r>
              <a:rPr lang="fr-FR" sz="1800" dirty="0" err="1">
                <a:latin typeface="Times New Roman" pitchFamily="18" charset="0"/>
                <a:cs typeface="Times New Roman" pitchFamily="18" charset="0"/>
              </a:rPr>
              <a:t>của</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Bộ</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Giáo</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dục</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và</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Đào</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tạo</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Trường</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Đại</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học</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Mở</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Hà</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Nội</a:t>
            </a:r>
            <a:r>
              <a:rPr lang="fr-FR" sz="1800" dirty="0">
                <a:latin typeface="Times New Roman" pitchFamily="18" charset="0"/>
                <a:cs typeface="Times New Roman" pitchFamily="18" charset="0"/>
              </a:rPr>
              <a:t>.</a:t>
            </a:r>
            <a:endParaRPr lang="en-US" sz="1800" dirty="0">
              <a:latin typeface="Times New Roman" pitchFamily="18" charset="0"/>
              <a:cs typeface="Times New Roman" pitchFamily="18" charset="0"/>
            </a:endParaRPr>
          </a:p>
          <a:p>
            <a:endParaRPr lang="en-US" dirty="0"/>
          </a:p>
        </p:txBody>
      </p:sp>
      <p:pic>
        <p:nvPicPr>
          <p:cNvPr id="5" name="Picture 3" descr="logo vien.jpg"/>
          <p:cNvPicPr>
            <a:picLocks noChangeAspect="1"/>
          </p:cNvPicPr>
          <p:nvPr/>
        </p:nvPicPr>
        <p:blipFill>
          <a:blip r:embed="rId4"/>
          <a:srcRect/>
          <a:stretch>
            <a:fillRect/>
          </a:stretch>
        </p:blipFill>
        <p:spPr bwMode="auto">
          <a:xfrm>
            <a:off x="428603" y="428604"/>
            <a:ext cx="1000125" cy="1000125"/>
          </a:xfrm>
          <a:prstGeom prst="rect">
            <a:avLst/>
          </a:prstGeom>
          <a:noFill/>
          <a:ln w="9525">
            <a:noFill/>
            <a:miter lim="800000"/>
            <a:headEnd/>
            <a:tailEnd/>
          </a:ln>
        </p:spPr>
      </p:pic>
    </p:spTree>
    <p:extLst>
      <p:ext uri="{BB962C8B-B14F-4D97-AF65-F5344CB8AC3E}">
        <p14:creationId xmlns:p14="http://schemas.microsoft.com/office/powerpoint/2010/main" val="4097511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lnSpc>
                <a:spcPct val="150000"/>
              </a:lnSpc>
              <a:spcBef>
                <a:spcPts val="0"/>
              </a:spcBef>
              <a:spcAft>
                <a:spcPts val="0"/>
              </a:spcAft>
              <a:defRPr/>
            </a:pPr>
            <a:r>
              <a:rPr lang="en-US" sz="2800" dirty="0" smtClean="0">
                <a:latin typeface="Times New Roman" pitchFamily="18" charset="0"/>
                <a:cs typeface="Times New Roman" pitchFamily="18" charset="0"/>
              </a:rPr>
              <a:t>II. Chương trình đào tạo</a:t>
            </a:r>
          </a:p>
        </p:txBody>
      </p:sp>
      <p:sp>
        <p:nvSpPr>
          <p:cNvPr id="3" name="Content Placeholder 2"/>
          <p:cNvSpPr>
            <a:spLocks noGrp="1"/>
          </p:cNvSpPr>
          <p:nvPr>
            <p:ph idx="1"/>
          </p:nvPr>
        </p:nvSpPr>
        <p:spPr>
          <a:xfrm>
            <a:off x="457200" y="2285992"/>
            <a:ext cx="8229600" cy="3714776"/>
          </a:xfrm>
        </p:spPr>
        <p:txBody>
          <a:bodyPr/>
          <a:lstStyle/>
          <a:p>
            <a:pPr fontAlgn="auto">
              <a:lnSpc>
                <a:spcPct val="150000"/>
              </a:lnSpc>
              <a:spcBef>
                <a:spcPts val="0"/>
              </a:spcBef>
              <a:spcAft>
                <a:spcPts val="0"/>
              </a:spcAft>
              <a:buFont typeface="Wingdings" pitchFamily="2" charset="2"/>
              <a:buChar char="q"/>
              <a:defRPr/>
            </a:pPr>
            <a:r>
              <a:rPr lang="en-US" sz="1800" dirty="0" smtClean="0">
                <a:latin typeface="Times New Roman" pitchFamily="18" charset="0"/>
                <a:cs typeface="Times New Roman" pitchFamily="18" charset="0"/>
              </a:rPr>
              <a:t>Nội dung, khối lượng và cấu trúc kiến thức từng ngành học được xác lập bằng hệ thống các tín chỉ, học phần, môn học, chuyên đề theo qui định.</a:t>
            </a:r>
          </a:p>
          <a:p>
            <a:pPr fontAlgn="auto">
              <a:lnSpc>
                <a:spcPct val="150000"/>
              </a:lnSpc>
              <a:spcBef>
                <a:spcPts val="0"/>
              </a:spcBef>
              <a:spcAft>
                <a:spcPts val="0"/>
              </a:spcAft>
              <a:buFont typeface="Wingdings" pitchFamily="2" charset="2"/>
              <a:buChar char="q"/>
              <a:defRPr/>
            </a:pPr>
            <a:endParaRPr lang="en-US" sz="1800" dirty="0" smtClean="0">
              <a:latin typeface="Times New Roman" pitchFamily="18" charset="0"/>
              <a:cs typeface="Times New Roman" pitchFamily="18" charset="0"/>
            </a:endParaRPr>
          </a:p>
          <a:p>
            <a:pPr fontAlgn="auto">
              <a:lnSpc>
                <a:spcPct val="150000"/>
              </a:lnSpc>
              <a:spcBef>
                <a:spcPts val="0"/>
              </a:spcBef>
              <a:spcAft>
                <a:spcPts val="0"/>
              </a:spcAft>
              <a:buFont typeface="Wingdings" pitchFamily="2" charset="2"/>
              <a:buChar char="q"/>
              <a:defRPr/>
            </a:pPr>
            <a:r>
              <a:rPr lang="en-US" sz="1800" dirty="0" smtClean="0">
                <a:latin typeface="Times New Roman" pitchFamily="18" charset="0"/>
                <a:cs typeface="Times New Roman" pitchFamily="18" charset="0"/>
              </a:rPr>
              <a:t>Nội dung chương trình đào tạo gồm 2 khối kiến thức Giáo dục đại cương và Giáo dục chuyên nghiệp.</a:t>
            </a:r>
          </a:p>
          <a:p>
            <a:pPr fontAlgn="auto">
              <a:lnSpc>
                <a:spcPct val="150000"/>
              </a:lnSpc>
              <a:spcBef>
                <a:spcPts val="0"/>
              </a:spcBef>
              <a:spcAft>
                <a:spcPts val="0"/>
              </a:spcAft>
              <a:buFont typeface="Wingdings" pitchFamily="2" charset="2"/>
              <a:buChar char="q"/>
              <a:defRPr/>
            </a:pPr>
            <a:endParaRPr lang="en-US" sz="1800" dirty="0" smtClean="0">
              <a:latin typeface="Times New Roman" pitchFamily="18" charset="0"/>
              <a:cs typeface="Times New Roman" pitchFamily="18" charset="0"/>
            </a:endParaRPr>
          </a:p>
          <a:p>
            <a:pPr fontAlgn="auto">
              <a:lnSpc>
                <a:spcPct val="150000"/>
              </a:lnSpc>
              <a:spcBef>
                <a:spcPts val="0"/>
              </a:spcBef>
              <a:spcAft>
                <a:spcPts val="0"/>
              </a:spcAft>
              <a:buFont typeface="Wingdings" pitchFamily="2" charset="2"/>
              <a:buChar char="q"/>
              <a:defRPr/>
            </a:pPr>
            <a:r>
              <a:rPr lang="en-US" sz="1800" dirty="0" smtClean="0">
                <a:latin typeface="Times New Roman" pitchFamily="18" charset="0"/>
                <a:cs typeface="Times New Roman" pitchFamily="18" charset="0"/>
              </a:rPr>
              <a:t>Chương trình đào tạo là Chương trình đào tạo áp dụng cho hệ chính qui </a:t>
            </a:r>
            <a:r>
              <a:rPr lang="en-US" sz="1800" dirty="0" err="1" smtClean="0">
                <a:latin typeface="Times New Roman" pitchFamily="18" charset="0"/>
                <a:cs typeface="Times New Roman" pitchFamily="18" charset="0"/>
              </a:rPr>
              <a:t>của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Trường</a:t>
            </a:r>
            <a:r>
              <a:rPr lang="en-US" sz="1800" dirty="0" smtClean="0">
                <a:latin typeface="Times New Roman" pitchFamily="18" charset="0"/>
                <a:cs typeface="Times New Roman" pitchFamily="18" charset="0"/>
              </a:rPr>
              <a:t> và được xây dựng trên Chương trình khung của Bộ GD &amp; ĐT.</a:t>
            </a:r>
          </a:p>
          <a:p>
            <a:pPr lvl="0"/>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pPr lvl="0"/>
            <a:endParaRPr lang="en-US" dirty="0" smtClean="0">
              <a:latin typeface="Times New Roman" pitchFamily="18" charset="0"/>
              <a:cs typeface="Times New Roman" pitchFamily="18" charset="0"/>
            </a:endParaRPr>
          </a:p>
          <a:p>
            <a:endParaRPr lang="en-US" dirty="0"/>
          </a:p>
        </p:txBody>
      </p:sp>
      <p:pic>
        <p:nvPicPr>
          <p:cNvPr id="5" name="Picture 3" descr="logo vien.jpg"/>
          <p:cNvPicPr>
            <a:picLocks noChangeAspect="1"/>
          </p:cNvPicPr>
          <p:nvPr/>
        </p:nvPicPr>
        <p:blipFill>
          <a:blip r:embed="rId2"/>
          <a:srcRect/>
          <a:stretch>
            <a:fillRect/>
          </a:stretch>
        </p:blipFill>
        <p:spPr bwMode="auto">
          <a:xfrm>
            <a:off x="428603" y="428604"/>
            <a:ext cx="1000125" cy="100012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III. </a:t>
            </a:r>
            <a:r>
              <a:rPr lang="en-US" dirty="0" smtClean="0">
                <a:latin typeface="Times New Roman" pitchFamily="18" charset="0"/>
                <a:cs typeface="Times New Roman" pitchFamily="18" charset="0"/>
              </a:rPr>
              <a:t>Thủ tục miễn môn</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a:latin typeface="+mn-lt"/>
            </a:endParaRPr>
          </a:p>
        </p:txBody>
      </p:sp>
      <p:sp>
        <p:nvSpPr>
          <p:cNvPr id="3" name="Content Placeholder 2"/>
          <p:cNvSpPr>
            <a:spLocks noGrp="1"/>
          </p:cNvSpPr>
          <p:nvPr>
            <p:ph idx="1"/>
          </p:nvPr>
        </p:nvSpPr>
        <p:spPr>
          <a:xfrm>
            <a:off x="214282" y="1500174"/>
            <a:ext cx="8786874" cy="4929222"/>
          </a:xfrm>
        </p:spPr>
        <p:txBody>
          <a:bodyPr/>
          <a:lstStyle/>
          <a:p>
            <a:pPr>
              <a:lnSpc>
                <a:spcPct val="150000"/>
              </a:lnSpc>
              <a:buNone/>
            </a:pPr>
            <a:r>
              <a:rPr lang="en-US" sz="1800"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Việc xét miễn học, miễn thi do Hội </a:t>
            </a:r>
            <a:r>
              <a:rPr lang="en-US" b="1" dirty="0" err="1" smtClean="0">
                <a:latin typeface="Times New Roman" pitchFamily="18" charset="0"/>
                <a:cs typeface="Times New Roman" pitchFamily="18" charset="0"/>
              </a:rPr>
              <a:t>đồng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Chuyên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môn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của</a:t>
            </a:r>
            <a:r>
              <a:rPr lang="en-US" b="1" dirty="0" smtClean="0">
                <a:latin typeface="Times New Roman" pitchFamily="18" charset="0"/>
                <a:cs typeface="Times New Roman" pitchFamily="18" charset="0"/>
              </a:rPr>
              <a:t> Nhà trường qui định:</a:t>
            </a:r>
          </a:p>
          <a:p>
            <a:pPr>
              <a:lnSpc>
                <a:spcPct val="150000"/>
              </a:lnSpc>
              <a:buFont typeface="Wingdings" pitchFamily="2" charset="2"/>
              <a:buChar char="q"/>
            </a:pPr>
            <a:r>
              <a:rPr lang="en-US" dirty="0" smtClean="0">
                <a:latin typeface="Times New Roman" pitchFamily="18" charset="0"/>
                <a:cs typeface="Times New Roman" pitchFamily="18" charset="0"/>
              </a:rPr>
              <a:t> Sinh viên đã tích lũy (đã học, đã thi đạt) các học phần có nội dung, khối lượng kiến thức (số ĐVHT hoặc tín chỉ) bằng hoặc cao hơn chương trình sẽ học.</a:t>
            </a:r>
          </a:p>
          <a:p>
            <a:pPr>
              <a:lnSpc>
                <a:spcPct val="150000"/>
              </a:lnSpc>
              <a:buFont typeface="Wingdings" pitchFamily="2" charset="2"/>
              <a:buChar char="q"/>
            </a:pPr>
            <a:r>
              <a:rPr lang="en-US" dirty="0" smtClean="0">
                <a:latin typeface="Times New Roman" pitchFamily="18" charset="0"/>
                <a:cs typeface="Times New Roman" pitchFamily="18" charset="0"/>
              </a:rPr>
              <a:t>Sinh viên đã có bằng Tiến sỹ, Thạc sỹ, tốt nghiệp Đại học, các lớp Trung Cao cấp chính trị được xét miễn các môn khoa học Mác-Lê Nin (</a:t>
            </a:r>
            <a:r>
              <a:rPr lang="en-US" i="1" dirty="0" err="1" smtClean="0">
                <a:latin typeface="Times New Roman" pitchFamily="18" charset="0"/>
                <a:cs typeface="Times New Roman" pitchFamily="18" charset="0"/>
              </a:rPr>
              <a:t>Nộp</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đơn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và</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bản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sao</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công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chứng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không</a:t>
            </a:r>
            <a:r>
              <a:rPr lang="en-US" i="1" dirty="0" smtClean="0">
                <a:latin typeface="Times New Roman" pitchFamily="18" charset="0"/>
                <a:cs typeface="Times New Roman" pitchFamily="18" charset="0"/>
              </a:rPr>
              <a:t> cần nộp bảng điểm</a:t>
            </a:r>
            <a:r>
              <a:rPr lang="en-US" dirty="0" smtClean="0">
                <a:latin typeface="Times New Roman" pitchFamily="18" charset="0"/>
                <a:cs typeface="Times New Roman" pitchFamily="18" charset="0"/>
              </a:rPr>
              <a:t>). </a:t>
            </a:r>
          </a:p>
          <a:p>
            <a:pPr marL="0" indent="0">
              <a:lnSpc>
                <a:spcPct val="150000"/>
              </a:lnSpc>
              <a:buNone/>
            </a:pPr>
            <a:endParaRPr lang="en-US" dirty="0" smtClean="0">
              <a:latin typeface="Times New Roman" pitchFamily="18" charset="0"/>
              <a:cs typeface="Times New Roman" pitchFamily="18" charset="0"/>
            </a:endParaRPr>
          </a:p>
          <a:p>
            <a:pPr>
              <a:lnSpc>
                <a:spcPct val="150000"/>
              </a:lnSpc>
              <a:buNone/>
            </a:pPr>
            <a:r>
              <a:rPr lang="en-US" b="1" dirty="0" smtClean="0">
                <a:latin typeface="Times New Roman" pitchFamily="18" charset="0"/>
                <a:cs typeface="Times New Roman" pitchFamily="18" charset="0"/>
              </a:rPr>
              <a:t>	Thủ tục xét miễn gồm:</a:t>
            </a:r>
            <a:endParaRPr lang="en-US" dirty="0" smtClean="0">
              <a:latin typeface="Times New Roman" pitchFamily="18" charset="0"/>
              <a:cs typeface="Times New Roman" pitchFamily="18" charset="0"/>
            </a:endParaRPr>
          </a:p>
          <a:p>
            <a:pPr>
              <a:lnSpc>
                <a:spcPct val="150000"/>
              </a:lnSpc>
              <a:buFont typeface="Wingdings" pitchFamily="2" charset="2"/>
              <a:buChar char="q"/>
            </a:pPr>
            <a:r>
              <a:rPr lang="en-US" dirty="0" smtClean="0">
                <a:latin typeface="Times New Roman" pitchFamily="18" charset="0"/>
                <a:cs typeface="Times New Roman" pitchFamily="18" charset="0"/>
              </a:rPr>
              <a:t>Đơn xin miễn học, miễn thi kèm theo danh mục các môn xin xét miễn, theo mẫu</a:t>
            </a:r>
          </a:p>
          <a:p>
            <a:pPr>
              <a:lnSpc>
                <a:spcPct val="150000"/>
              </a:lnSpc>
              <a:buFont typeface="Wingdings" pitchFamily="2" charset="2"/>
              <a:buChar char="q"/>
            </a:pPr>
            <a:r>
              <a:rPr lang="en-US" dirty="0" smtClean="0">
                <a:latin typeface="Times New Roman" pitchFamily="18" charset="0"/>
                <a:cs typeface="Times New Roman" pitchFamily="18" charset="0"/>
              </a:rPr>
              <a:t>Bảng điểm phô tô có công chứng của trường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học</a:t>
            </a:r>
            <a:r>
              <a:rPr lang="en-US" dirty="0" smtClean="0">
                <a:latin typeface="Times New Roman" pitchFamily="18" charset="0"/>
                <a:cs typeface="Times New Roman" pitchFamily="18" charset="0"/>
              </a:rPr>
              <a:t>.</a:t>
            </a:r>
          </a:p>
          <a:p>
            <a:pPr>
              <a:lnSpc>
                <a:spcPct val="150000"/>
              </a:lnSpc>
              <a:buFont typeface="Wingdings" pitchFamily="2" charset="2"/>
              <a:buChar char="q"/>
            </a:pPr>
            <a:r>
              <a:rPr lang="en-US" dirty="0" err="1" smtClean="0">
                <a:latin typeface="Times New Roman" pitchFamily="18" charset="0"/>
                <a:cs typeface="Times New Roman" pitchFamily="18" charset="0"/>
              </a:rPr>
              <a:t>Giấy</a:t>
            </a:r>
            <a:r>
              <a:rPr lang="en-US" dirty="0" smtClean="0">
                <a:latin typeface="Times New Roman" pitchFamily="18" charset="0"/>
                <a:cs typeface="Times New Roman" pitchFamily="18" charset="0"/>
              </a:rPr>
              <a:t> xác nhận sinh viên (</a:t>
            </a:r>
            <a:r>
              <a:rPr lang="en-US" i="1" dirty="0" smtClean="0">
                <a:latin typeface="Times New Roman" pitchFamily="18" charset="0"/>
                <a:cs typeface="Times New Roman" pitchFamily="18" charset="0"/>
              </a:rPr>
              <a:t>nếu đang theo </a:t>
            </a:r>
            <a:r>
              <a:rPr lang="en-US" i="1" dirty="0" err="1" smtClean="0">
                <a:latin typeface="Times New Roman" pitchFamily="18" charset="0"/>
                <a:cs typeface="Times New Roman" pitchFamily="18" charset="0"/>
              </a:rPr>
              <a:t>học</a:t>
            </a:r>
            <a:r>
              <a:rPr lang="en-US" dirty="0" smtClean="0">
                <a:latin typeface="Times New Roman" pitchFamily="18" charset="0"/>
                <a:cs typeface="Times New Roman" pitchFamily="18" charset="0"/>
              </a:rPr>
              <a:t>)</a:t>
            </a:r>
          </a:p>
          <a:p>
            <a:pPr>
              <a:lnSpc>
                <a:spcPct val="150000"/>
              </a:lnSpc>
              <a:buFont typeface="Wingdings" pitchFamily="2" charset="2"/>
              <a:buChar char="q"/>
            </a:pPr>
            <a:r>
              <a:rPr lang="en-US" dirty="0" err="1" smtClean="0">
                <a:latin typeface="Times New Roman" pitchFamily="18" charset="0"/>
                <a:cs typeface="Times New Roman" pitchFamily="18" charset="0"/>
              </a:rPr>
              <a:t>Kinh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xét</a:t>
            </a:r>
            <a:r>
              <a:rPr lang="en-US" dirty="0" smtClean="0">
                <a:latin typeface="Times New Roman" pitchFamily="18" charset="0"/>
                <a:cs typeface="Times New Roman" pitchFamily="18" charset="0"/>
              </a:rPr>
              <a:t> MM</a:t>
            </a:r>
          </a:p>
          <a:p>
            <a:pPr lvl="0">
              <a:buNone/>
            </a:pPr>
            <a:endParaRPr lang="en-US" dirty="0" smtClean="0">
              <a:latin typeface="Times New Roman" pitchFamily="18" charset="0"/>
              <a:cs typeface="Times New Roman" pitchFamily="18" charset="0"/>
            </a:endParaRPr>
          </a:p>
        </p:txBody>
      </p:sp>
      <p:pic>
        <p:nvPicPr>
          <p:cNvPr id="4" name="Picture 3" descr="logo vien.jpg"/>
          <p:cNvPicPr>
            <a:picLocks noChangeAspect="1"/>
          </p:cNvPicPr>
          <p:nvPr/>
        </p:nvPicPr>
        <p:blipFill>
          <a:blip r:embed="rId2"/>
          <a:srcRect/>
          <a:stretch>
            <a:fillRect/>
          </a:stretch>
        </p:blipFill>
        <p:spPr bwMode="auto">
          <a:xfrm>
            <a:off x="428603" y="428604"/>
            <a:ext cx="1000125" cy="100012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784"/>
          </a:xfrm>
        </p:spPr>
        <p:txBody>
          <a:bodyPr/>
          <a:lstStyle/>
          <a:p>
            <a:pPr algn="ctr"/>
            <a:r>
              <a:rPr lang="en-US" dirty="0" smtClean="0">
                <a:latin typeface="Times New Roman" pitchFamily="18" charset="0"/>
                <a:cs typeface="Times New Roman" pitchFamily="18" charset="0"/>
              </a:rPr>
              <a:t>IV</a:t>
            </a:r>
            <a:r>
              <a:rPr lang="en-US" dirty="0" smtClean="0">
                <a:latin typeface="Times New Roman" pitchFamily="18" charset="0"/>
                <a:cs typeface="Times New Roman" pitchFamily="18" charset="0"/>
              </a:rPr>
              <a:t>. Điều kiện được dự thi hết môn, hết học phần</a:t>
            </a:r>
          </a:p>
        </p:txBody>
      </p:sp>
      <p:sp>
        <p:nvSpPr>
          <p:cNvPr id="3" name="Content Placeholder 2"/>
          <p:cNvSpPr>
            <a:spLocks noGrp="1"/>
          </p:cNvSpPr>
          <p:nvPr>
            <p:ph idx="1"/>
          </p:nvPr>
        </p:nvSpPr>
        <p:spPr>
          <a:xfrm>
            <a:off x="457200" y="1484784"/>
            <a:ext cx="8229600" cy="4464496"/>
          </a:xfrm>
        </p:spPr>
        <p:txBody>
          <a:bodyPr/>
          <a:lstStyle/>
          <a:p>
            <a:pPr>
              <a:lnSpc>
                <a:spcPct val="150000"/>
              </a:lnSpc>
              <a:buFont typeface="Wingdings" pitchFamily="2" charset="2"/>
              <a:buChar char="q"/>
            </a:pPr>
            <a:r>
              <a:rPr lang="en-US" sz="1800" dirty="0" err="1" smtClean="0">
                <a:latin typeface="Times New Roman" panose="02020603050405020304" pitchFamily="18" charset="0"/>
                <a:cs typeface="Times New Roman" panose="02020603050405020304" pitchFamily="18" charset="0"/>
              </a:rPr>
              <a:t>Sinh</a:t>
            </a:r>
            <a:r>
              <a:rPr lang="en-US" sz="1800" dirty="0" smtClean="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dự</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thúc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phần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sau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đăng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ký</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tham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tập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theo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định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chương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trình</a:t>
            </a:r>
            <a:r>
              <a:rPr lang="en-US" sz="1800" dirty="0">
                <a:latin typeface="Times New Roman" panose="02020603050405020304" pitchFamily="18" charset="0"/>
                <a:cs typeface="Times New Roman" panose="02020603050405020304" pitchFamily="18" charset="0"/>
              </a:rPr>
              <a:t> ĐTTX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hoàn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thành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nghĩa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vụ</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theo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định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Trường</a:t>
            </a:r>
            <a:endParaRPr lang="en-US" sz="1800" dirty="0">
              <a:latin typeface="Times New Roman" pitchFamily="18" charset="0"/>
              <a:cs typeface="Times New Roman" pitchFamily="18" charset="0"/>
            </a:endParaRPr>
          </a:p>
          <a:p>
            <a:pPr lvl="0">
              <a:buNone/>
            </a:pPr>
            <a:endParaRPr lang="en-US" sz="2000" dirty="0" smtClean="0">
              <a:latin typeface="Times New Roman" pitchFamily="18" charset="0"/>
              <a:cs typeface="Times New Roman" pitchFamily="18" charset="0"/>
            </a:endParaRPr>
          </a:p>
          <a:p>
            <a:pPr lvl="0">
              <a:buNone/>
            </a:pP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pPr lvl="0"/>
            <a:endParaRPr lang="en-US" dirty="0" smtClean="0">
              <a:latin typeface="Times New Roman" pitchFamily="18" charset="0"/>
              <a:cs typeface="Times New Roman" pitchFamily="18" charset="0"/>
            </a:endParaRPr>
          </a:p>
          <a:p>
            <a:endParaRPr lang="en-US" dirty="0"/>
          </a:p>
        </p:txBody>
      </p:sp>
      <p:pic>
        <p:nvPicPr>
          <p:cNvPr id="4" name="Picture 3" descr="logo vien.jpg"/>
          <p:cNvPicPr>
            <a:picLocks noChangeAspect="1"/>
          </p:cNvPicPr>
          <p:nvPr/>
        </p:nvPicPr>
        <p:blipFill>
          <a:blip r:embed="rId2"/>
          <a:srcRect/>
          <a:stretch>
            <a:fillRect/>
          </a:stretch>
        </p:blipFill>
        <p:spPr bwMode="auto">
          <a:xfrm>
            <a:off x="428603" y="428604"/>
            <a:ext cx="1000125" cy="10001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784"/>
          </a:xfrm>
        </p:spPr>
        <p:txBody>
          <a:bodyPr/>
          <a:lstStyle/>
          <a:p>
            <a:pPr algn="ctr"/>
            <a:r>
              <a:rPr lang="en-US" dirty="0" smtClean="0">
                <a:latin typeface="Times New Roman" pitchFamily="18" charset="0"/>
                <a:cs typeface="Times New Roman" pitchFamily="18" charset="0"/>
              </a:rPr>
              <a:t>V. Hình thức thi và thời gian thi</a:t>
            </a:r>
          </a:p>
        </p:txBody>
      </p:sp>
      <p:sp>
        <p:nvSpPr>
          <p:cNvPr id="3" name="Content Placeholder 2"/>
          <p:cNvSpPr>
            <a:spLocks noGrp="1"/>
          </p:cNvSpPr>
          <p:nvPr>
            <p:ph idx="1"/>
          </p:nvPr>
        </p:nvSpPr>
        <p:spPr>
          <a:xfrm>
            <a:off x="1115616" y="1500174"/>
            <a:ext cx="7571184" cy="3585010"/>
          </a:xfrm>
        </p:spPr>
        <p:txBody>
          <a:bodyPr/>
          <a:lstStyle/>
          <a:p>
            <a:pPr>
              <a:lnSpc>
                <a:spcPct val="150000"/>
              </a:lnSpc>
              <a:buNone/>
            </a:pPr>
            <a:r>
              <a:rPr lang="en-US" sz="1800" dirty="0" smtClean="0">
                <a:latin typeface="Times New Roman" pitchFamily="18" charset="0"/>
                <a:cs typeface="Times New Roman" pitchFamily="18" charset="0"/>
              </a:rPr>
              <a:t>+ Thi tự luận: Thời gian thi từ 90 phút</a:t>
            </a:r>
          </a:p>
          <a:p>
            <a:pPr>
              <a:lnSpc>
                <a:spcPct val="150000"/>
              </a:lnSpc>
              <a:buNone/>
            </a:pPr>
            <a:r>
              <a:rPr lang="en-US" sz="1800" dirty="0" smtClean="0">
                <a:latin typeface="Times New Roman" pitchFamily="18" charset="0"/>
                <a:cs typeface="Times New Roman" pitchFamily="18" charset="0"/>
              </a:rPr>
              <a:t>+ Thi trắc nghiệm: Thời gian thi 60 phút</a:t>
            </a:r>
          </a:p>
          <a:p>
            <a:pPr>
              <a:lnSpc>
                <a:spcPct val="150000"/>
              </a:lnSpc>
              <a:buNone/>
            </a:pPr>
            <a:r>
              <a:rPr lang="en-US" sz="1800" dirty="0" smtClean="0">
                <a:latin typeface="Times New Roman" pitchFamily="18" charset="0"/>
                <a:cs typeface="Times New Roman" pitchFamily="18" charset="0"/>
              </a:rPr>
              <a:t>+ Thi trắc nghiệm kết hợp tự luận: Thời gian thi từ 90 phút trở lên</a:t>
            </a:r>
          </a:p>
          <a:p>
            <a:pPr>
              <a:lnSpc>
                <a:spcPct val="150000"/>
              </a:lnSpc>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vấn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đáp</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ngành</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Ngôn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ngữ</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Anh</a:t>
            </a:r>
            <a:r>
              <a:rPr lang="en-US" sz="1800" dirty="0" smtClean="0">
                <a:latin typeface="Times New Roman" pitchFamily="18" charset="0"/>
                <a:cs typeface="Times New Roman" pitchFamily="18" charset="0"/>
              </a:rPr>
              <a:t>): Thời gian thi 30 phút trở lên</a:t>
            </a:r>
          </a:p>
          <a:p>
            <a:pPr>
              <a:lnSpc>
                <a:spcPct val="150000"/>
              </a:lnSpc>
              <a:buFont typeface="Wingdings" pitchFamily="2" charset="2"/>
              <a:buChar char="q"/>
            </a:pPr>
            <a:r>
              <a:rPr lang="en-US" sz="1800" dirty="0" smtClean="0">
                <a:latin typeface="Times New Roman" pitchFamily="18" charset="0"/>
                <a:cs typeface="Times New Roman" pitchFamily="18" charset="0"/>
              </a:rPr>
              <a:t>Một đề thi có ít nhất 02 đề thi khác nhau</a:t>
            </a:r>
          </a:p>
          <a:p>
            <a:pPr>
              <a:lnSpc>
                <a:spcPct val="150000"/>
              </a:lnSpc>
              <a:buFont typeface="Wingdings" pitchFamily="2" charset="2"/>
              <a:buChar char="q"/>
            </a:pPr>
            <a:r>
              <a:rPr lang="en-US" sz="1800" dirty="0" smtClean="0">
                <a:latin typeface="Times New Roman" pitchFamily="18" charset="0"/>
                <a:cs typeface="Times New Roman" pitchFamily="18" charset="0"/>
              </a:rPr>
              <a:t>Số môn thi trong 1 ngày: Từ 2 – 6 môn/ngày </a:t>
            </a:r>
          </a:p>
          <a:p>
            <a:pPr>
              <a:lnSpc>
                <a:spcPct val="150000"/>
              </a:lnSpc>
              <a:buFont typeface="Wingdings" pitchFamily="2" charset="2"/>
              <a:buChar char="q"/>
            </a:pPr>
            <a:r>
              <a:rPr lang="en-US" sz="1800" dirty="0" smtClean="0">
                <a:latin typeface="Times New Roman" pitchFamily="18" charset="0"/>
                <a:cs typeface="Times New Roman" pitchFamily="18" charset="0"/>
              </a:rPr>
              <a:t>Địa điểm học tập trung và thi </a:t>
            </a:r>
            <a:r>
              <a:rPr lang="en-US" sz="1800" dirty="0" err="1" smtClean="0">
                <a:latin typeface="Times New Roman" pitchFamily="18" charset="0"/>
                <a:cs typeface="Times New Roman" pitchFamily="18" charset="0"/>
              </a:rPr>
              <a:t>hết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môn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tại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địa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điểm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sinh</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viên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đăng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ký</a:t>
            </a:r>
            <a:r>
              <a:rPr lang="en-US" sz="1800" dirty="0" smtClean="0">
                <a:latin typeface="Times New Roman" pitchFamily="18" charset="0"/>
                <a:cs typeface="Times New Roman" pitchFamily="18" charset="0"/>
              </a:rPr>
              <a:t> </a:t>
            </a:r>
          </a:p>
          <a:p>
            <a:pPr lvl="0">
              <a:buNone/>
            </a:pPr>
            <a:endParaRPr lang="en-US" sz="2000" dirty="0" smtClean="0">
              <a:latin typeface="Times New Roman" pitchFamily="18" charset="0"/>
              <a:cs typeface="Times New Roman" pitchFamily="18" charset="0"/>
            </a:endParaRPr>
          </a:p>
          <a:p>
            <a:pPr lvl="0">
              <a:buNone/>
            </a:pP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pPr lvl="0"/>
            <a:endParaRPr lang="en-US" dirty="0" smtClean="0">
              <a:latin typeface="Times New Roman" pitchFamily="18" charset="0"/>
              <a:cs typeface="Times New Roman" pitchFamily="18" charset="0"/>
            </a:endParaRPr>
          </a:p>
          <a:p>
            <a:endParaRPr lang="en-US" dirty="0"/>
          </a:p>
        </p:txBody>
      </p:sp>
      <p:pic>
        <p:nvPicPr>
          <p:cNvPr id="4" name="Picture 3" descr="logo vien.jpg"/>
          <p:cNvPicPr>
            <a:picLocks noChangeAspect="1"/>
          </p:cNvPicPr>
          <p:nvPr/>
        </p:nvPicPr>
        <p:blipFill>
          <a:blip r:embed="rId2"/>
          <a:srcRect/>
          <a:stretch>
            <a:fillRect/>
          </a:stretch>
        </p:blipFill>
        <p:spPr bwMode="auto">
          <a:xfrm>
            <a:off x="428603" y="428604"/>
            <a:ext cx="1000125" cy="100012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784"/>
          </a:xfrm>
        </p:spPr>
        <p:txBody>
          <a:bodyPr/>
          <a:lstStyle/>
          <a:p>
            <a:pPr algn="ctr"/>
            <a:r>
              <a:rPr lang="en-US" dirty="0" smtClean="0">
                <a:latin typeface="Times New Roman" pitchFamily="18" charset="0"/>
                <a:cs typeface="Times New Roman" pitchFamily="18" charset="0"/>
              </a:rPr>
              <a:t>VI. Đánh giá kết quả học tập</a:t>
            </a:r>
          </a:p>
        </p:txBody>
      </p:sp>
      <p:sp>
        <p:nvSpPr>
          <p:cNvPr id="3" name="Content Placeholder 2"/>
          <p:cNvSpPr>
            <a:spLocks noGrp="1"/>
          </p:cNvSpPr>
          <p:nvPr>
            <p:ph idx="1"/>
          </p:nvPr>
        </p:nvSpPr>
        <p:spPr>
          <a:xfrm>
            <a:off x="457200" y="1628800"/>
            <a:ext cx="8229600" cy="4464496"/>
          </a:xfrm>
        </p:spPr>
        <p:txBody>
          <a:bodyPr/>
          <a:lstStyle/>
          <a:p>
            <a:pPr>
              <a:lnSpc>
                <a:spcPct val="150000"/>
              </a:lnSpc>
              <a:buFont typeface="Wingdings" pitchFamily="2" charset="2"/>
              <a:buChar char="q"/>
            </a:pPr>
            <a:r>
              <a:rPr lang="en-US" sz="1800" dirty="0" smtClean="0">
                <a:latin typeface="Times New Roman" pitchFamily="18" charset="0"/>
                <a:cs typeface="Times New Roman" pitchFamily="18" charset="0"/>
              </a:rPr>
              <a:t>Điểm thi, kiểm tra hết môn, hết học phần được tính theo thang điểm 10. </a:t>
            </a:r>
          </a:p>
          <a:p>
            <a:pPr>
              <a:lnSpc>
                <a:spcPct val="150000"/>
              </a:lnSpc>
              <a:buFont typeface="Wingdings" pitchFamily="2" charset="2"/>
              <a:buChar char="q"/>
            </a:pPr>
            <a:r>
              <a:rPr lang="en-US" sz="1800" dirty="0" smtClean="0">
                <a:latin typeface="Times New Roman" pitchFamily="18" charset="0"/>
                <a:cs typeface="Times New Roman" pitchFamily="18" charset="0"/>
              </a:rPr>
              <a:t>Kết quả học tập học phần/môn học  =  (điểm chuyên cần + điểm đánh giá giữa kỳ + điểm thi kết thúc học phần/môn học). </a:t>
            </a:r>
          </a:p>
          <a:p>
            <a:pPr>
              <a:lnSpc>
                <a:spcPct val="150000"/>
              </a:lnSpc>
              <a:buFont typeface="Wingdings" pitchFamily="2" charset="2"/>
              <a:buChar char="q"/>
            </a:pPr>
            <a:r>
              <a:rPr lang="en-US" sz="1800" dirty="0" smtClean="0">
                <a:latin typeface="Times New Roman" pitchFamily="18" charset="0"/>
                <a:cs typeface="Times New Roman" pitchFamily="18" charset="0"/>
              </a:rPr>
              <a:t> Điểm trung bình các học phần của toàn khóa học của mỗi sinh viên được tính theo công thức trung bình, có trọng số số tín chỉ, lấy đến 2 chữ số thập phân.</a:t>
            </a:r>
          </a:p>
          <a:p>
            <a:pPr marL="0" indent="0">
              <a:lnSpc>
                <a:spcPct val="150000"/>
              </a:lnSpc>
              <a:buNone/>
            </a:pPr>
            <a:endParaRPr lang="en-US" dirty="0" smtClean="0">
              <a:latin typeface="Times New Roman" pitchFamily="18" charset="0"/>
              <a:cs typeface="Times New Roman" pitchFamily="18" charset="0"/>
            </a:endParaRPr>
          </a:p>
          <a:p>
            <a:pPr>
              <a:lnSpc>
                <a:spcPct val="150000"/>
              </a:lnSpc>
              <a:buFont typeface="Wingdings" pitchFamily="2" charset="2"/>
              <a:buChar char="q"/>
            </a:pPr>
            <a:endParaRPr lang="en-US" dirty="0" smtClean="0">
              <a:latin typeface="Times New Roman" pitchFamily="18" charset="0"/>
              <a:cs typeface="Times New Roman" pitchFamily="18" charset="0"/>
            </a:endParaRPr>
          </a:p>
          <a:p>
            <a:pPr lvl="0">
              <a:buNone/>
            </a:pPr>
            <a:endParaRPr lang="en-US" sz="2000" dirty="0" smtClean="0">
              <a:latin typeface="Times New Roman" pitchFamily="18" charset="0"/>
              <a:cs typeface="Times New Roman" pitchFamily="18" charset="0"/>
            </a:endParaRPr>
          </a:p>
          <a:p>
            <a:pPr lvl="0">
              <a:buNone/>
            </a:pP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pPr lvl="0"/>
            <a:endParaRPr lang="en-US" dirty="0" smtClean="0">
              <a:latin typeface="Times New Roman" pitchFamily="18" charset="0"/>
              <a:cs typeface="Times New Roman" pitchFamily="18" charset="0"/>
            </a:endParaRPr>
          </a:p>
          <a:p>
            <a:endParaRPr lang="en-US" dirty="0"/>
          </a:p>
        </p:txBody>
      </p:sp>
      <p:pic>
        <p:nvPicPr>
          <p:cNvPr id="4" name="Picture 3" descr="logo vien.jpg"/>
          <p:cNvPicPr>
            <a:picLocks noChangeAspect="1"/>
          </p:cNvPicPr>
          <p:nvPr/>
        </p:nvPicPr>
        <p:blipFill>
          <a:blip r:embed="rId2"/>
          <a:srcRect/>
          <a:stretch>
            <a:fillRect/>
          </a:stretch>
        </p:blipFill>
        <p:spPr bwMode="auto">
          <a:xfrm>
            <a:off x="428603" y="428604"/>
            <a:ext cx="1000125" cy="100012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HLDTSL01">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HLDTSL01</Template>
  <TotalTime>3485</TotalTime>
  <Words>1046</Words>
  <Application>Microsoft Office PowerPoint</Application>
  <PresentationFormat>On-screen Show (4:3)</PresentationFormat>
  <Paragraphs>112</Paragraphs>
  <Slides>13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Tahoma</vt:lpstr>
      <vt:lpstr>Times New Roman</vt:lpstr>
      <vt:lpstr>Wingdings</vt:lpstr>
      <vt:lpstr>HLDTSL01</vt:lpstr>
      <vt:lpstr>TRƯỜNG ĐẠI HỌC MỞ HÀ NỘI TRUNG TÂM ĐÀO TẠO TRỰC TUYẾN</vt:lpstr>
      <vt:lpstr>NỘI DUNG</vt:lpstr>
      <vt:lpstr>       THÔNG TIN NHÀ TRƯỜNG, TRẠM ĐÀO TẠO</vt:lpstr>
      <vt:lpstr>I. Hệ đào tạo và văn bản pháp lý</vt:lpstr>
      <vt:lpstr>II. Chương trình đào tạo</vt:lpstr>
      <vt:lpstr>III. Thủ tục miễn môn </vt:lpstr>
      <vt:lpstr>IV. Điều kiện được dự thi hết môn, hết học phần</vt:lpstr>
      <vt:lpstr>V. Hình thức thi và thời gian thi</vt:lpstr>
      <vt:lpstr>VI. Đánh giá kết quả học tập</vt:lpstr>
      <vt:lpstr>VII. Các thủ tục liên quan trong quá trình đào tạo</vt:lpstr>
      <vt:lpstr>VIII. Quyền lợi và nghĩa vụ của sinh viên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Hangntt</cp:lastModifiedBy>
  <cp:revision>240</cp:revision>
  <cp:lastPrinted>2020-06-05T09:07:19Z</cp:lastPrinted>
  <dcterms:created xsi:type="dcterms:W3CDTF">2014-05-13T09:45:44Z</dcterms:created>
  <dcterms:modified xsi:type="dcterms:W3CDTF">2023-02-22T13:13:36Z</dcterms:modified>
</cp:coreProperties>
</file>