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7" r:id="rId3"/>
    <p:sldId id="365" r:id="rId4"/>
    <p:sldId id="346" r:id="rId5"/>
    <p:sldId id="347" r:id="rId6"/>
    <p:sldId id="348" r:id="rId7"/>
    <p:sldId id="349" r:id="rId8"/>
    <p:sldId id="362" r:id="rId9"/>
    <p:sldId id="350" r:id="rId10"/>
    <p:sldId id="351" r:id="rId11"/>
    <p:sldId id="352" r:id="rId12"/>
    <p:sldId id="363" r:id="rId13"/>
    <p:sldId id="353" r:id="rId14"/>
    <p:sldId id="354" r:id="rId15"/>
    <p:sldId id="355" r:id="rId16"/>
    <p:sldId id="356" r:id="rId17"/>
    <p:sldId id="357" r:id="rId18"/>
    <p:sldId id="364" r:id="rId19"/>
    <p:sldId id="358" r:id="rId20"/>
    <p:sldId id="359" r:id="rId21"/>
    <p:sldId id="360" r:id="rId22"/>
    <p:sldId id="361" r:id="rId23"/>
    <p:sldId id="36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E6E"/>
    <a:srgbClr val="E6E6E6"/>
    <a:srgbClr val="0033CC"/>
    <a:srgbClr val="E9F6FA"/>
    <a:srgbClr val="2EC5FA"/>
    <a:srgbClr val="F13B3B"/>
    <a:srgbClr val="000099"/>
    <a:srgbClr val="9A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2" autoAdjust="0"/>
    <p:restoredTop sz="95256" autoAdjust="0"/>
  </p:normalViewPr>
  <p:slideViewPr>
    <p:cSldViewPr>
      <p:cViewPr varScale="1">
        <p:scale>
          <a:sx n="109" d="100"/>
          <a:sy n="109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27E4E6-F75B-467F-A55E-EC455F283B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FDAA9-8D57-4E93-9AE2-DF7C62D10B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96D8C00-9F40-44A7-BAF8-003D198BC4F2}" type="datetimeFigureOut">
              <a:rPr lang="en-US"/>
              <a:pPr>
                <a:defRPr/>
              </a:pPr>
              <a:t>12/26/2022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AC0F5C-48E2-4EA8-B78D-D0EC4E707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72BE30-EEB1-4F3F-BF33-747385F8F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353D-FD29-446A-BA27-ABBA265128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445CA-32C7-49FE-B259-C164C4229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9B1BE2-E78F-4BAE-9DB2-737E590AE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367F961-17D2-4B3D-B120-203F3A0817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F863971-6ACB-431C-A5D8-E8CF30DC96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15B1093-8BBD-4D42-8BA0-DB3697B23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8C1767-774B-4583-816F-0255E664BE0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4D1994C-13A4-4798-83AF-907804940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41845BC-362B-47C5-8C21-1515D1C3F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B33AE2EE-5AEB-4A50-998D-DDAF06231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AED082-125D-4F26-A013-ED06D88636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4D1994C-13A4-4798-83AF-907804940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41845BC-362B-47C5-8C21-1515D1C3F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B33AE2EE-5AEB-4A50-998D-DDAF06231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AED082-125D-4F26-A013-ED06D88636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40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E186FC-244F-4FD0-B084-1F7715BB7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7D626-908A-49DA-ABB2-3C43E79D1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A3615B-74C3-4B47-9926-9CDAB7DF0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F564F-AD66-4074-B5FE-0E5EBBC4D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11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5EA4C4-5AB8-4C08-9939-5F208AE50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F2F79A-B25C-4614-AB75-E0659A781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51516A-625B-49DA-84E9-B3339E4717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A622C-5074-4B37-AC3D-32B475B45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7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F0F685-A4A2-4AD0-BB0A-D60FC69AB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A132F-8930-4312-9148-75F0F5D42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234B12-6F59-4BB7-B8D4-E57BDACB9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0563C-7046-47CA-89FA-588452756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4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1B5AE5-A18B-44A0-874B-08AA4A02A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ABBD23-E354-4D89-8F02-001D8A794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0642C0-A60E-43A6-BE1F-076E77109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387B3-00BA-4060-9564-2553BF047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2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356D71-DEE5-44A8-8A98-9BA4F732C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FA1726-6263-44EA-B887-1505CCB70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67DF29-8A7E-4275-B453-84AA11CAC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654E6-EEF3-4312-A2E7-A0A958E47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57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F7C53-27B9-4C1A-A242-3AFD7D0B05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95C4A-CACD-4D64-9C67-4E1605414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661CA-274A-4EBC-9205-E2CB9572C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78874-53DB-4378-9476-22AB05DAA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07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23FA00-0CAE-4FC1-B95B-A9B362E20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570C35-C1F4-41D0-B9D2-435BFF37C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016895-9257-45D3-9190-78CAFE058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A8677-4D58-4D15-8DDE-63D381938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2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12E27F-303E-4A7F-89AA-68EABF681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BE86A5-FD18-454D-A30B-33702225D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CB399C-C79A-4BA7-AB5D-D654A77D2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4ED9A-F90E-46CA-BEA6-F73887F7D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E32B3F-110D-4E3A-8F7E-050927E25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1900A1-0299-4141-848F-C80F97AF5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501229-CA6D-4F40-A262-226440F3A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11D4-19AE-452E-815A-47D1EBF58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5D0D9-2393-4494-8555-CCDACF429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230A9-9233-463D-9B75-3231D658A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E7CAB-7A44-46E1-83CF-8D9DDE316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8FBB0-B392-44B1-A98A-5C89258BE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3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183C0-C1A5-4786-923D-09A12A303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28D6D-7D0B-4104-AC0D-755FEFB03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27BF5-0781-4FF8-B109-4E92E40A9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A1351-2EEB-44DD-8339-084708B5B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3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5B673A-9F84-46E0-A5A5-F11033845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6D5058-B0E0-4F81-A86B-E903BB3E7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D2EF68-1122-4E30-B822-553D2DAD3C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3BA6521-1B50-446E-BDFB-F2AD3420B7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9C0032-C4B8-4388-905F-5BD057F54A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BF25B81-2317-40F4-B0EA-E938A82FD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37AEF4-B0EF-478D-BC9C-41BCA47134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32050"/>
            <a:ext cx="7772400" cy="1828800"/>
          </a:xfrm>
        </p:spPr>
        <p:txBody>
          <a:bodyPr/>
          <a:lstStyle/>
          <a:p>
            <a:pPr algn="ctr" eaLnBrk="1" hangingPunct="1"/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Flutter</a:t>
            </a:r>
          </a:p>
        </p:txBody>
      </p:sp>
      <p:sp>
        <p:nvSpPr>
          <p:cNvPr id="4100" name="Rectangle 1">
            <a:extLst>
              <a:ext uri="{FF2B5EF4-FFF2-40B4-BE49-F238E27FC236}">
                <a16:creationId xmlns:a16="http://schemas.microsoft.com/office/drawing/2014/main" id="{97B9EBEF-441D-4271-841E-9016BBF9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8950"/>
            <a:ext cx="716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b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TÂM CÔNG NGHỆ PHẦN MỀM</a:t>
            </a:r>
          </a:p>
        </p:txBody>
      </p:sp>
      <p:sp>
        <p:nvSpPr>
          <p:cNvPr id="4101" name="Slide Number Placeholder 1">
            <a:extLst>
              <a:ext uri="{FF2B5EF4-FFF2-40B4-BE49-F238E27FC236}">
                <a16:creationId xmlns:a16="http://schemas.microsoft.com/office/drawing/2014/main" id="{31B16045-60C7-4926-9003-77B17EAF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28B8E7-BD90-49FD-93FF-39739D37B5CD}" type="slidenum">
              <a:rPr lang="en-US" altLang="en-US" sz="14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4104" name="TextBox 9">
            <a:extLst>
              <a:ext uri="{FF2B5EF4-FFF2-40B4-BE49-F238E27FC236}">
                <a16:creationId xmlns:a16="http://schemas.microsoft.com/office/drawing/2014/main" id="{01841A6B-4ED2-4312-A60B-6AB0D096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10027"/>
            <a:ext cx="30622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Loan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</a:t>
            </a:r>
            <a:endParaRPr lang="en-US" altLang="en-US" sz="1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05AE8-7F88-4EF8-972F-63EC3A20C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6" y="1196836"/>
            <a:ext cx="2340867" cy="15845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4B9A-2513-4747-84F2-9B95CE62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sử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0618-F0BF-43F0-B46A-77B74E93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97155" indent="0">
              <a:lnSpc>
                <a:spcPct val="90000"/>
              </a:lnSpc>
              <a:spcBef>
                <a:spcPts val="480"/>
              </a:spcBef>
              <a:buNone/>
            </a:pPr>
            <a:r>
              <a:rPr lang="vi-VN" sz="3200" b="1" spc="-10" dirty="0">
                <a:latin typeface="Arial"/>
                <a:cs typeface="Arial"/>
              </a:rPr>
              <a:t>Flutter</a:t>
            </a:r>
            <a:r>
              <a:rPr lang="vi-VN" sz="3200" spc="-10" dirty="0">
                <a:latin typeface="Arial"/>
                <a:cs typeface="Arial"/>
              </a:rPr>
              <a:t> đã được thiết </a:t>
            </a:r>
            <a:r>
              <a:rPr lang="vi-VN" sz="3200" spc="10" dirty="0">
                <a:latin typeface="Arial"/>
                <a:cs typeface="Arial"/>
              </a:rPr>
              <a:t>kế </a:t>
            </a:r>
            <a:r>
              <a:rPr lang="vi-VN" sz="3200" spc="-10" dirty="0">
                <a:latin typeface="Arial"/>
                <a:cs typeface="Arial"/>
              </a:rPr>
              <a:t>để </a:t>
            </a:r>
            <a:r>
              <a:rPr lang="vi-VN" sz="3200" spc="-5" dirty="0">
                <a:latin typeface="Arial"/>
                <a:cs typeface="Arial"/>
              </a:rPr>
              <a:t>cung cấp </a:t>
            </a:r>
            <a:r>
              <a:rPr lang="vi-VN" sz="3200" spc="-10" dirty="0">
                <a:latin typeface="Arial"/>
                <a:cs typeface="Arial"/>
              </a:rPr>
              <a:t>những </a:t>
            </a:r>
            <a:r>
              <a:rPr lang="vi-VN" sz="3200" spc="-5" dirty="0">
                <a:latin typeface="Arial"/>
                <a:cs typeface="Arial"/>
              </a:rPr>
              <a:t>trải </a:t>
            </a:r>
            <a:r>
              <a:rPr lang="vi-VN" sz="3200" spc="-15" dirty="0">
                <a:latin typeface="Arial"/>
                <a:cs typeface="Arial"/>
              </a:rPr>
              <a:t>nghiệm </a:t>
            </a:r>
            <a:r>
              <a:rPr lang="vi-VN" sz="3200" spc="-5" dirty="0">
                <a:latin typeface="Arial"/>
                <a:cs typeface="Arial"/>
              </a:rPr>
              <a:t>tốt </a:t>
            </a:r>
            <a:r>
              <a:rPr lang="vi-VN" sz="3200" spc="-15" dirty="0">
                <a:latin typeface="Arial"/>
                <a:cs typeface="Arial"/>
              </a:rPr>
              <a:t>hơn </a:t>
            </a:r>
            <a:r>
              <a:rPr lang="vi-VN" sz="3200" spc="-5" dirty="0">
                <a:latin typeface="Arial"/>
                <a:cs typeface="Arial"/>
              </a:rPr>
              <a:t>cho </a:t>
            </a:r>
            <a:r>
              <a:rPr lang="vi-VN" sz="3200" spc="-10" dirty="0">
                <a:latin typeface="Arial"/>
                <a:cs typeface="Arial"/>
              </a:rPr>
              <a:t>người dùng</a:t>
            </a:r>
            <a:r>
              <a:rPr lang="vi-VN" sz="3200" spc="-5" dirty="0">
                <a:latin typeface="Arial"/>
                <a:cs typeface="Arial"/>
              </a:rPr>
              <a:t>, </a:t>
            </a:r>
            <a:r>
              <a:rPr lang="vi-VN" sz="3200" spc="-10" dirty="0">
                <a:latin typeface="Arial"/>
                <a:cs typeface="Arial"/>
              </a:rPr>
              <a:t>tuy nhiên </a:t>
            </a:r>
            <a:r>
              <a:rPr lang="vi-VN" sz="3200" spc="-5" dirty="0">
                <a:latin typeface="Arial"/>
                <a:cs typeface="Arial"/>
              </a:rPr>
              <a:t>nó còn </a:t>
            </a:r>
            <a:r>
              <a:rPr lang="vi-VN" sz="3200" spc="-10" dirty="0">
                <a:latin typeface="Arial"/>
                <a:cs typeface="Arial"/>
              </a:rPr>
              <a:t>được </a:t>
            </a:r>
            <a:r>
              <a:rPr lang="vi-VN" sz="3200" spc="-5" dirty="0">
                <a:latin typeface="Arial"/>
                <a:cs typeface="Arial"/>
              </a:rPr>
              <a:t>tạo ra </a:t>
            </a:r>
            <a:r>
              <a:rPr lang="vi-VN" sz="3200" spc="-10" dirty="0">
                <a:latin typeface="Arial"/>
                <a:cs typeface="Arial"/>
              </a:rPr>
              <a:t>để giải </a:t>
            </a:r>
            <a:r>
              <a:rPr lang="vi-VN" sz="3200" spc="-20" dirty="0">
                <a:latin typeface="Arial"/>
                <a:cs typeface="Arial"/>
              </a:rPr>
              <a:t>quyết </a:t>
            </a:r>
            <a:r>
              <a:rPr lang="vi-VN" sz="3200" spc="-5" dirty="0">
                <a:latin typeface="Arial"/>
                <a:cs typeface="Arial"/>
              </a:rPr>
              <a:t>các </a:t>
            </a:r>
            <a:r>
              <a:rPr lang="vi-VN" sz="3200" spc="-15" dirty="0">
                <a:latin typeface="Arial"/>
                <a:cs typeface="Arial"/>
              </a:rPr>
              <a:t>vấn </a:t>
            </a:r>
            <a:r>
              <a:rPr lang="vi-VN" sz="3200" spc="-10" dirty="0">
                <a:latin typeface="Arial"/>
                <a:cs typeface="Arial"/>
              </a:rPr>
              <a:t>đề đang </a:t>
            </a:r>
            <a:r>
              <a:rPr lang="vi-VN" sz="3200" spc="-5" dirty="0">
                <a:latin typeface="Arial"/>
                <a:cs typeface="Arial"/>
              </a:rPr>
              <a:t>tồn tại của </a:t>
            </a:r>
            <a:r>
              <a:rPr lang="vi-VN" sz="3200" spc="-10" dirty="0">
                <a:latin typeface="Arial"/>
                <a:cs typeface="Arial"/>
              </a:rPr>
              <a:t>phát </a:t>
            </a:r>
            <a:r>
              <a:rPr lang="vi-VN" sz="3200" spc="-5" dirty="0">
                <a:latin typeface="Arial"/>
                <a:cs typeface="Arial"/>
              </a:rPr>
              <a:t>triển di </a:t>
            </a:r>
            <a:r>
              <a:rPr lang="vi-VN" sz="3200" spc="-10" dirty="0">
                <a:latin typeface="Arial"/>
                <a:cs typeface="Arial"/>
              </a:rPr>
              <a:t>động đa nền</a:t>
            </a:r>
            <a:r>
              <a:rPr lang="vi-VN" sz="3200" spc="10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tảng:</a:t>
            </a:r>
            <a:endParaRPr lang="vi-VN" sz="3200" dirty="0">
              <a:latin typeface="Arial"/>
              <a:cs typeface="Arial"/>
            </a:endParaRPr>
          </a:p>
          <a:p>
            <a:pPr marL="354965" marR="5080">
              <a:lnSpc>
                <a:spcPct val="90000"/>
              </a:lnSpc>
              <a:spcBef>
                <a:spcPts val="484"/>
              </a:spcBef>
              <a:buClr>
                <a:schemeClr val="accent6"/>
              </a:buClr>
              <a:tabLst>
                <a:tab pos="356870" algn="l"/>
                <a:tab pos="357505" algn="l"/>
              </a:tabLst>
            </a:pPr>
            <a:r>
              <a:rPr lang="vi-VN" sz="3200" b="1" spc="-5" dirty="0">
                <a:latin typeface="Arial"/>
                <a:cs typeface="Arial"/>
              </a:rPr>
              <a:t>Long/more expensive development </a:t>
            </a:r>
            <a:r>
              <a:rPr lang="vi-VN" sz="3200" b="1" spc="-15" dirty="0">
                <a:latin typeface="Arial"/>
                <a:cs typeface="Arial"/>
              </a:rPr>
              <a:t>cycles </a:t>
            </a:r>
            <a:r>
              <a:rPr lang="vi-VN" sz="3200" spc="-5" dirty="0">
                <a:latin typeface="Arial"/>
                <a:cs typeface="Arial"/>
              </a:rPr>
              <a:t>(Chu </a:t>
            </a:r>
            <a:r>
              <a:rPr lang="vi-VN" sz="3200" spc="10" dirty="0">
                <a:latin typeface="Arial"/>
                <a:cs typeface="Arial"/>
              </a:rPr>
              <a:t>kì </a:t>
            </a:r>
            <a:r>
              <a:rPr lang="vi-VN" sz="3200" spc="-10" dirty="0">
                <a:latin typeface="Arial"/>
                <a:cs typeface="Arial"/>
              </a:rPr>
              <a:t>phát triển dài, tốn </a:t>
            </a:r>
            <a:r>
              <a:rPr lang="vi-VN" sz="3200" spc="5" dirty="0">
                <a:latin typeface="Arial"/>
                <a:cs typeface="Arial"/>
              </a:rPr>
              <a:t>kém): </a:t>
            </a:r>
            <a:r>
              <a:rPr lang="vi-VN" sz="3200" spc="-10" dirty="0">
                <a:latin typeface="Arial"/>
                <a:cs typeface="Arial"/>
              </a:rPr>
              <a:t>nhu </a:t>
            </a:r>
            <a:r>
              <a:rPr lang="vi-VN" sz="3200" spc="-5" dirty="0">
                <a:latin typeface="Arial"/>
                <a:cs typeface="Arial"/>
              </a:rPr>
              <a:t>cầu </a:t>
            </a:r>
            <a:r>
              <a:rPr lang="vi-VN" sz="3200" spc="-10" dirty="0">
                <a:latin typeface="Arial"/>
                <a:cs typeface="Arial"/>
              </a:rPr>
              <a:t>thị </a:t>
            </a:r>
            <a:r>
              <a:rPr lang="vi-VN" sz="3200" spc="-5" dirty="0">
                <a:latin typeface="Arial"/>
                <a:cs typeface="Arial"/>
              </a:rPr>
              <a:t>trường </a:t>
            </a:r>
            <a:r>
              <a:rPr lang="vi-VN" sz="3200" spc="-10" dirty="0">
                <a:latin typeface="Arial"/>
                <a:cs typeface="Arial"/>
              </a:rPr>
              <a:t>ngày </a:t>
            </a:r>
            <a:r>
              <a:rPr lang="vi-VN" sz="3200" spc="5" dirty="0">
                <a:latin typeface="Arial"/>
                <a:cs typeface="Arial"/>
              </a:rPr>
              <a:t>một </a:t>
            </a:r>
            <a:r>
              <a:rPr lang="vi-VN" sz="3200" spc="-10" dirty="0">
                <a:latin typeface="Arial"/>
                <a:cs typeface="Arial"/>
              </a:rPr>
              <a:t>gia tăng, </a:t>
            </a:r>
            <a:r>
              <a:rPr lang="vi-VN" sz="3200" spc="-5" dirty="0">
                <a:latin typeface="Arial"/>
                <a:cs typeface="Arial"/>
              </a:rPr>
              <a:t>chúng ta </a:t>
            </a:r>
            <a:r>
              <a:rPr lang="vi-VN" sz="3200" spc="-10" dirty="0">
                <a:latin typeface="Arial"/>
                <a:cs typeface="Arial"/>
              </a:rPr>
              <a:t>phải lựa </a:t>
            </a:r>
            <a:r>
              <a:rPr lang="vi-VN" sz="3200" spc="-5" dirty="0">
                <a:latin typeface="Arial"/>
                <a:cs typeface="Arial"/>
              </a:rPr>
              <a:t>chọn </a:t>
            </a:r>
            <a:r>
              <a:rPr lang="vi-VN" sz="3200" spc="-10" dirty="0">
                <a:latin typeface="Arial"/>
                <a:cs typeface="Arial"/>
              </a:rPr>
              <a:t>giữa </a:t>
            </a:r>
            <a:r>
              <a:rPr lang="vi-VN" sz="3200" spc="-5" dirty="0">
                <a:latin typeface="Arial"/>
                <a:cs typeface="Arial"/>
              </a:rPr>
              <a:t>xây </a:t>
            </a:r>
            <a:r>
              <a:rPr lang="vi-VN" sz="3200" spc="-10" dirty="0">
                <a:latin typeface="Arial"/>
                <a:cs typeface="Arial"/>
              </a:rPr>
              <a:t>dựng </a:t>
            </a:r>
            <a:r>
              <a:rPr lang="vi-VN" sz="3200" spc="-5" dirty="0">
                <a:latin typeface="Arial"/>
                <a:cs typeface="Arial"/>
              </a:rPr>
              <a:t>chỉ cho </a:t>
            </a:r>
            <a:r>
              <a:rPr lang="vi-VN" sz="3200" spc="5" dirty="0">
                <a:latin typeface="Arial"/>
                <a:cs typeface="Arial"/>
              </a:rPr>
              <a:t>một </a:t>
            </a:r>
            <a:r>
              <a:rPr lang="vi-VN" sz="3200" spc="-10" dirty="0">
                <a:latin typeface="Arial"/>
                <a:cs typeface="Arial"/>
              </a:rPr>
              <a:t>nền tảng, hoặc phải </a:t>
            </a:r>
            <a:r>
              <a:rPr lang="vi-VN" sz="3200" spc="-5" dirty="0">
                <a:latin typeface="Arial"/>
                <a:cs typeface="Arial"/>
              </a:rPr>
              <a:t>tạo </a:t>
            </a:r>
            <a:r>
              <a:rPr lang="vi-VN" sz="3200" spc="-15" dirty="0">
                <a:latin typeface="Arial"/>
                <a:cs typeface="Arial"/>
              </a:rPr>
              <a:t>nhiều </a:t>
            </a:r>
            <a:r>
              <a:rPr lang="vi-VN" sz="3200" spc="-10" dirty="0">
                <a:latin typeface="Arial"/>
                <a:cs typeface="Arial"/>
              </a:rPr>
              <a:t>đội phát triển </a:t>
            </a:r>
            <a:r>
              <a:rPr lang="vi-VN" sz="3200" dirty="0">
                <a:latin typeface="Arial"/>
                <a:cs typeface="Arial"/>
              </a:rPr>
              <a:t>khác </a:t>
            </a:r>
            <a:r>
              <a:rPr lang="vi-VN" sz="3200" spc="-10" dirty="0">
                <a:latin typeface="Arial"/>
                <a:cs typeface="Arial"/>
              </a:rPr>
              <a:t>nhau (</a:t>
            </a:r>
            <a:r>
              <a:rPr lang="vi-VN" sz="3200" b="1" spc="-10" dirty="0">
                <a:latin typeface="Arial"/>
                <a:cs typeface="Arial"/>
              </a:rPr>
              <a:t>IOS, Android</a:t>
            </a:r>
            <a:r>
              <a:rPr lang="vi-VN" sz="3200" spc="-10" dirty="0">
                <a:latin typeface="Arial"/>
                <a:cs typeface="Arial"/>
              </a:rPr>
              <a:t>). 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B2555-0684-482A-BC8E-4C85469D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59048-4724-4BEA-8CCD-89C5E809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3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CF02-5078-40CB-9713-A40B277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sử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1FD8-FCCA-49E6-B4B6-D0ECC444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" marR="5080" indent="0">
              <a:lnSpc>
                <a:spcPct val="90000"/>
              </a:lnSpc>
              <a:spcBef>
                <a:spcPts val="484"/>
              </a:spcBef>
              <a:buClr>
                <a:schemeClr val="accent6"/>
              </a:buClr>
              <a:buNone/>
              <a:tabLst>
                <a:tab pos="356870" algn="l"/>
                <a:tab pos="357505" algn="l"/>
              </a:tabLst>
            </a:pPr>
            <a:r>
              <a:rPr lang="vi-VN" sz="3200" spc="-10" dirty="0">
                <a:latin typeface="Arial"/>
                <a:cs typeface="Arial"/>
              </a:rPr>
              <a:t>Điều này dẫn đến </a:t>
            </a:r>
            <a:r>
              <a:rPr lang="vi-VN" sz="3200" spc="-15" dirty="0">
                <a:latin typeface="Arial"/>
                <a:cs typeface="Arial"/>
              </a:rPr>
              <a:t>việc </a:t>
            </a:r>
            <a:r>
              <a:rPr lang="vi-VN" sz="3200" spc="-5" dirty="0">
                <a:latin typeface="Arial"/>
                <a:cs typeface="Arial"/>
              </a:rPr>
              <a:t>chi </a:t>
            </a:r>
            <a:r>
              <a:rPr lang="vi-VN" sz="3200" spc="-10" dirty="0">
                <a:latin typeface="Arial"/>
                <a:cs typeface="Arial"/>
              </a:rPr>
              <a:t>phí phát triển tăng, tốn </a:t>
            </a:r>
            <a:r>
              <a:rPr lang="vi-VN" sz="3200" spc="-15" dirty="0">
                <a:latin typeface="Arial"/>
                <a:cs typeface="Arial"/>
              </a:rPr>
              <a:t>nhiều </a:t>
            </a:r>
            <a:r>
              <a:rPr lang="vi-VN" sz="3200" spc="-10" dirty="0">
                <a:latin typeface="Arial"/>
                <a:cs typeface="Arial"/>
              </a:rPr>
              <a:t>thời gian</a:t>
            </a:r>
            <a:r>
              <a:rPr lang="vi-VN" sz="3200" spc="325" dirty="0">
                <a:latin typeface="Arial"/>
                <a:cs typeface="Arial"/>
              </a:rPr>
              <a:t> </a:t>
            </a:r>
            <a:r>
              <a:rPr lang="vi-VN" sz="3200" spc="-15" dirty="0">
                <a:latin typeface="Arial"/>
                <a:cs typeface="Arial"/>
              </a:rPr>
              <a:t>hơn.</a:t>
            </a:r>
            <a:endParaRPr lang="vi-VN" sz="3200" dirty="0">
              <a:latin typeface="Arial"/>
              <a:cs typeface="Arial"/>
            </a:endParaRPr>
          </a:p>
          <a:p>
            <a:pPr marL="354965" marR="123825">
              <a:lnSpc>
                <a:spcPct val="90000"/>
              </a:lnSpc>
              <a:spcBef>
                <a:spcPts val="480"/>
              </a:spcBef>
              <a:buClr>
                <a:schemeClr val="accent6"/>
              </a:buClr>
              <a:tabLst>
                <a:tab pos="356870" algn="l"/>
                <a:tab pos="357505" algn="l"/>
              </a:tabLst>
            </a:pPr>
            <a:r>
              <a:rPr lang="vi-VN" sz="3200" b="1" dirty="0">
                <a:latin typeface="Arial"/>
                <a:cs typeface="Arial"/>
              </a:rPr>
              <a:t>Multiple </a:t>
            </a:r>
            <a:r>
              <a:rPr lang="vi-VN" sz="3200" b="1" spc="-5" dirty="0">
                <a:latin typeface="Arial"/>
                <a:cs typeface="Arial"/>
              </a:rPr>
              <a:t>languages to </a:t>
            </a:r>
            <a:r>
              <a:rPr lang="vi-VN" sz="3200" b="1" spc="-10" dirty="0">
                <a:latin typeface="Arial"/>
                <a:cs typeface="Arial"/>
              </a:rPr>
              <a:t>learn </a:t>
            </a:r>
            <a:r>
              <a:rPr lang="vi-VN" sz="3200" spc="-10" dirty="0">
                <a:latin typeface="Arial"/>
                <a:cs typeface="Arial"/>
              </a:rPr>
              <a:t>(Nhiều ngôn ngữ phải </a:t>
            </a:r>
            <a:r>
              <a:rPr lang="vi-VN" sz="3200" spc="-5" dirty="0">
                <a:latin typeface="Arial"/>
                <a:cs typeface="Arial"/>
              </a:rPr>
              <a:t>học): </a:t>
            </a:r>
            <a:r>
              <a:rPr lang="vi-VN" sz="3200" spc="-10" dirty="0">
                <a:latin typeface="Arial"/>
                <a:cs typeface="Arial"/>
              </a:rPr>
              <a:t>Nếu </a:t>
            </a:r>
            <a:r>
              <a:rPr lang="vi-VN" sz="3200" spc="5" dirty="0">
                <a:latin typeface="Arial"/>
                <a:cs typeface="Arial"/>
              </a:rPr>
              <a:t>một </a:t>
            </a:r>
            <a:r>
              <a:rPr lang="vi-VN" sz="3200" spc="-10" dirty="0">
                <a:latin typeface="Arial"/>
                <a:cs typeface="Arial"/>
              </a:rPr>
              <a:t>nhà phát </a:t>
            </a:r>
            <a:r>
              <a:rPr lang="vi-VN" sz="3200" spc="-5" dirty="0">
                <a:latin typeface="Arial"/>
                <a:cs typeface="Arial"/>
              </a:rPr>
              <a:t>triển </a:t>
            </a:r>
            <a:r>
              <a:rPr lang="vi-VN" sz="3200" dirty="0">
                <a:latin typeface="Arial"/>
                <a:cs typeface="Arial"/>
              </a:rPr>
              <a:t>muốn </a:t>
            </a:r>
            <a:r>
              <a:rPr lang="vi-VN" sz="3200" spc="-5" dirty="0">
                <a:latin typeface="Arial"/>
                <a:cs typeface="Arial"/>
              </a:rPr>
              <a:t>xây </a:t>
            </a:r>
            <a:r>
              <a:rPr lang="vi-VN" sz="3200" spc="-10" dirty="0">
                <a:latin typeface="Arial"/>
                <a:cs typeface="Arial"/>
              </a:rPr>
              <a:t>dựng </a:t>
            </a:r>
            <a:r>
              <a:rPr lang="vi-VN" sz="3200" spc="-5" dirty="0">
                <a:latin typeface="Arial"/>
                <a:cs typeface="Arial"/>
              </a:rPr>
              <a:t>ứng </a:t>
            </a:r>
            <a:r>
              <a:rPr lang="vi-VN" sz="3200" spc="-15" dirty="0">
                <a:latin typeface="Arial"/>
                <a:cs typeface="Arial"/>
              </a:rPr>
              <a:t>dụng</a:t>
            </a:r>
            <a:endParaRPr lang="vi-VN" sz="3200" spc="-10" dirty="0">
              <a:latin typeface="Arial"/>
              <a:cs typeface="Arial"/>
            </a:endParaRPr>
          </a:p>
          <a:p>
            <a:pPr marL="360363" marR="24765" indent="0">
              <a:spcBef>
                <a:spcPts val="100"/>
              </a:spcBef>
              <a:buClr>
                <a:srgbClr val="3366FF"/>
              </a:buClr>
              <a:buNone/>
              <a:tabLst>
                <a:tab pos="356870" algn="l"/>
                <a:tab pos="357505" algn="l"/>
              </a:tabLst>
            </a:pPr>
            <a:r>
              <a:rPr lang="vi-VN" sz="3200" spc="-10" dirty="0">
                <a:latin typeface="Arial"/>
                <a:cs typeface="Arial"/>
              </a:rPr>
              <a:t>đa nền tảng, họ phải </a:t>
            </a:r>
            <a:r>
              <a:rPr lang="vi-VN" sz="3200" spc="-15" dirty="0">
                <a:latin typeface="Arial"/>
                <a:cs typeface="Arial"/>
              </a:rPr>
              <a:t>học </a:t>
            </a:r>
            <a:r>
              <a:rPr lang="vi-VN" sz="3200" spc="-5" dirty="0">
                <a:latin typeface="Arial"/>
                <a:cs typeface="Arial"/>
              </a:rPr>
              <a:t>vừa Android một ngôn ngữ và IOS cũng vậy</a:t>
            </a:r>
            <a:r>
              <a:rPr lang="vi-VN" sz="3200" dirty="0">
                <a:latin typeface="Arial"/>
                <a:cs typeface="Arial"/>
              </a:rPr>
              <a:t>. </a:t>
            </a:r>
            <a:r>
              <a:rPr lang="vi-VN" sz="3200" spc="-10" dirty="0">
                <a:latin typeface="Arial"/>
                <a:cs typeface="Arial"/>
              </a:rPr>
              <a:t>Do đó, ảnh hưởng </a:t>
            </a:r>
            <a:r>
              <a:rPr lang="vi-VN" sz="3200" dirty="0">
                <a:latin typeface="Arial"/>
                <a:cs typeface="Arial"/>
              </a:rPr>
              <a:t>không </a:t>
            </a:r>
            <a:r>
              <a:rPr lang="vi-VN" sz="3200" spc="-5" dirty="0">
                <a:latin typeface="Arial"/>
                <a:cs typeface="Arial"/>
              </a:rPr>
              <a:t>tốt </a:t>
            </a:r>
            <a:r>
              <a:rPr lang="vi-VN" sz="3200" spc="-10" dirty="0">
                <a:latin typeface="Arial"/>
                <a:cs typeface="Arial"/>
              </a:rPr>
              <a:t>đến năng </a:t>
            </a:r>
            <a:r>
              <a:rPr lang="vi-VN" sz="3200" spc="-5" dirty="0">
                <a:latin typeface="Arial"/>
                <a:cs typeface="Arial"/>
              </a:rPr>
              <a:t>suất của </a:t>
            </a:r>
            <a:r>
              <a:rPr lang="vi-VN" sz="3200" spc="-10" dirty="0">
                <a:latin typeface="Arial"/>
                <a:cs typeface="Arial"/>
              </a:rPr>
              <a:t>nhà phát triển.</a:t>
            </a:r>
            <a:endParaRPr lang="vi-VN" sz="3200" b="1" spc="-5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4589-C7BF-4C2D-AABB-1BD1AC57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6FA2B-2247-4AA8-B471-56CB0C3C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4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7AAF-5091-48DB-A252-2F4C3BFA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sử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3A23-41D8-4148-9E69-400D03D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24765">
              <a:spcBef>
                <a:spcPts val="100"/>
              </a:spcBef>
              <a:buClr>
                <a:schemeClr val="accent6"/>
              </a:buClr>
              <a:tabLst>
                <a:tab pos="356870" algn="l"/>
                <a:tab pos="357505" algn="l"/>
              </a:tabLst>
            </a:pPr>
            <a:r>
              <a:rPr lang="vi-VN" sz="3200" b="1" spc="-5" dirty="0">
                <a:latin typeface="Arial"/>
                <a:cs typeface="Arial"/>
              </a:rPr>
              <a:t>Long </a:t>
            </a:r>
            <a:r>
              <a:rPr lang="vi-VN" sz="3200" b="1" dirty="0">
                <a:latin typeface="Arial"/>
                <a:cs typeface="Arial"/>
              </a:rPr>
              <a:t>build/compile </a:t>
            </a:r>
            <a:r>
              <a:rPr lang="vi-VN" sz="3200" b="1" spc="-5" dirty="0">
                <a:latin typeface="Arial"/>
                <a:cs typeface="Arial"/>
              </a:rPr>
              <a:t>time </a:t>
            </a:r>
            <a:r>
              <a:rPr lang="vi-VN" sz="3200" dirty="0">
                <a:latin typeface="Arial"/>
                <a:cs typeface="Arial"/>
              </a:rPr>
              <a:t>(Thời </a:t>
            </a:r>
            <a:r>
              <a:rPr lang="vi-VN" sz="3200" spc="-5" dirty="0">
                <a:latin typeface="Arial"/>
                <a:cs typeface="Arial"/>
              </a:rPr>
              <a:t>gian </a:t>
            </a:r>
            <a:r>
              <a:rPr lang="vi-VN" sz="3200" spc="-10" dirty="0">
                <a:latin typeface="Arial"/>
                <a:cs typeface="Arial"/>
              </a:rPr>
              <a:t>xây </a:t>
            </a:r>
            <a:r>
              <a:rPr lang="vi-VN" sz="3200" spc="-5" dirty="0">
                <a:latin typeface="Arial"/>
                <a:cs typeface="Arial"/>
              </a:rPr>
              <a:t>dựng/ </a:t>
            </a:r>
            <a:r>
              <a:rPr lang="vi-VN" sz="3200" dirty="0">
                <a:latin typeface="Arial"/>
                <a:cs typeface="Arial"/>
              </a:rPr>
              <a:t>biên </a:t>
            </a:r>
            <a:r>
              <a:rPr lang="vi-VN" sz="3200" spc="-5" dirty="0">
                <a:latin typeface="Arial"/>
                <a:cs typeface="Arial"/>
              </a:rPr>
              <a:t>dịch </a:t>
            </a:r>
            <a:r>
              <a:rPr lang="vi-VN" sz="3200" dirty="0">
                <a:latin typeface="Arial"/>
                <a:cs typeface="Arial"/>
              </a:rPr>
              <a:t>lâu): </a:t>
            </a:r>
            <a:r>
              <a:rPr lang="vi-VN" sz="3200" spc="-5" dirty="0">
                <a:latin typeface="Arial"/>
                <a:cs typeface="Arial"/>
              </a:rPr>
              <a:t>Nhiều </a:t>
            </a:r>
            <a:r>
              <a:rPr lang="vi-VN" sz="3200" dirty="0">
                <a:latin typeface="Arial"/>
                <a:cs typeface="Arial"/>
              </a:rPr>
              <a:t>nhà phát </a:t>
            </a:r>
            <a:r>
              <a:rPr lang="vi-VN" sz="3200" spc="-5" dirty="0">
                <a:latin typeface="Arial"/>
                <a:cs typeface="Arial"/>
              </a:rPr>
              <a:t>triển có kinh nghiệm biết </a:t>
            </a:r>
            <a:r>
              <a:rPr lang="vi-VN" sz="3200" dirty="0">
                <a:latin typeface="Arial"/>
                <a:cs typeface="Arial"/>
              </a:rPr>
              <a:t>rằng thời </a:t>
            </a:r>
            <a:r>
              <a:rPr lang="vi-VN" sz="3200" spc="-5" dirty="0">
                <a:latin typeface="Arial"/>
                <a:cs typeface="Arial"/>
              </a:rPr>
              <a:t>gian </a:t>
            </a:r>
            <a:r>
              <a:rPr lang="vi-VN" sz="3200" spc="-10" dirty="0">
                <a:latin typeface="Arial"/>
                <a:cs typeface="Arial"/>
              </a:rPr>
              <a:t>xây </a:t>
            </a:r>
            <a:r>
              <a:rPr lang="vi-VN" sz="3200" dirty="0">
                <a:latin typeface="Arial"/>
                <a:cs typeface="Arial"/>
              </a:rPr>
              <a:t>dựng ảnh hưởng thế </a:t>
            </a:r>
            <a:r>
              <a:rPr lang="vi-VN" sz="3200" spc="5" dirty="0">
                <a:latin typeface="Arial"/>
                <a:cs typeface="Arial"/>
              </a:rPr>
              <a:t>nào </a:t>
            </a:r>
            <a:r>
              <a:rPr lang="vi-VN" sz="3200" dirty="0">
                <a:latin typeface="Arial"/>
                <a:cs typeface="Arial"/>
              </a:rPr>
              <a:t>đến </a:t>
            </a:r>
            <a:r>
              <a:rPr lang="vi-VN" sz="3200" spc="5" dirty="0">
                <a:latin typeface="Arial"/>
                <a:cs typeface="Arial"/>
              </a:rPr>
              <a:t>năng</a:t>
            </a:r>
            <a:r>
              <a:rPr lang="vi-VN" sz="3200" spc="-6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suất.</a:t>
            </a: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>
                <a:tab pos="356870" algn="l"/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Hiệu </a:t>
            </a:r>
            <a:r>
              <a:rPr lang="vi-VN" sz="3200" dirty="0">
                <a:latin typeface="Arial"/>
                <a:cs typeface="Arial"/>
              </a:rPr>
              <a:t>năng cao </a:t>
            </a:r>
            <a:r>
              <a:rPr lang="vi-VN" sz="3200" spc="-10" dirty="0">
                <a:latin typeface="Arial"/>
                <a:cs typeface="Arial"/>
              </a:rPr>
              <a:t>(</a:t>
            </a:r>
            <a:r>
              <a:rPr lang="vi-VN" sz="3200" b="1" spc="-10" dirty="0">
                <a:latin typeface="Arial"/>
                <a:cs typeface="Arial"/>
              </a:rPr>
              <a:t>High</a:t>
            </a:r>
            <a:r>
              <a:rPr lang="vi-VN" sz="3200" spc="35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performance</a:t>
            </a:r>
            <a:r>
              <a:rPr lang="vi-VN" sz="3200" dirty="0">
                <a:latin typeface="Arial"/>
                <a:cs typeface="Arial"/>
              </a:rPr>
              <a:t>)</a:t>
            </a: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>
                <a:tab pos="356870" algn="l"/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Kiểm </a:t>
            </a:r>
            <a:r>
              <a:rPr lang="vi-VN" sz="3200" dirty="0">
                <a:latin typeface="Arial"/>
                <a:cs typeface="Arial"/>
              </a:rPr>
              <a:t>soát hoàn toàn </a:t>
            </a:r>
            <a:r>
              <a:rPr lang="vi-VN" sz="3200" b="1" dirty="0">
                <a:latin typeface="Arial"/>
                <a:cs typeface="Arial"/>
              </a:rPr>
              <a:t>UI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(</a:t>
            </a:r>
            <a:r>
              <a:rPr lang="vi-VN" sz="3200" b="1" spc="-5" dirty="0">
                <a:latin typeface="Arial"/>
                <a:cs typeface="Arial"/>
              </a:rPr>
              <a:t>Full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control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of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the</a:t>
            </a:r>
            <a:r>
              <a:rPr lang="vi-VN" sz="3200" spc="-105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UI</a:t>
            </a:r>
            <a:r>
              <a:rPr lang="vi-VN" sz="3200" dirty="0">
                <a:latin typeface="Arial"/>
                <a:cs typeface="Arial"/>
              </a:rPr>
              <a:t>)</a:t>
            </a: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>
                <a:tab pos="356870" algn="l"/>
                <a:tab pos="357505" algn="l"/>
              </a:tabLst>
            </a:pPr>
            <a:r>
              <a:rPr lang="vi-VN" sz="3200" spc="-10" dirty="0">
                <a:latin typeface="Arial"/>
                <a:cs typeface="Arial"/>
              </a:rPr>
              <a:t>Ngôn ngữ </a:t>
            </a: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(</a:t>
            </a:r>
            <a:r>
              <a:rPr lang="vi-VN" sz="3200" b="1" spc="-5" dirty="0">
                <a:latin typeface="Arial"/>
                <a:cs typeface="Arial"/>
              </a:rPr>
              <a:t>Dart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programming</a:t>
            </a:r>
            <a:r>
              <a:rPr lang="vi-VN" sz="3200" spc="40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language</a:t>
            </a:r>
            <a:r>
              <a:rPr lang="vi-VN" sz="3200" spc="-5" dirty="0">
                <a:latin typeface="Arial"/>
                <a:cs typeface="Arial"/>
              </a:rPr>
              <a:t>).</a:t>
            </a:r>
            <a:endParaRPr lang="vi-VN" sz="3200" dirty="0">
              <a:latin typeface="Arial"/>
              <a:cs typeface="Arial"/>
            </a:endParaRPr>
          </a:p>
          <a:p>
            <a:pPr marL="354965" marR="24765">
              <a:spcBef>
                <a:spcPts val="100"/>
              </a:spcBef>
              <a:buClr>
                <a:schemeClr val="accent6"/>
              </a:buClr>
              <a:tabLst>
                <a:tab pos="356870" algn="l"/>
                <a:tab pos="357505" algn="l"/>
              </a:tabLst>
            </a:pPr>
            <a:endParaRPr lang="vi-VN" sz="3200" dirty="0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033BD-167D-4C27-A935-3F70B9AD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91DE5-7819-4787-A4B6-D0960B302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9090-E608-4202-9C20-4DC94242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sử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C1E5-3FE1-4BEE-9BC7-CC3530ED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>
                <a:tab pos="356870" algn="l"/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Được </a:t>
            </a:r>
            <a:r>
              <a:rPr lang="vi-VN" sz="3200" dirty="0">
                <a:latin typeface="Arial"/>
                <a:cs typeface="Arial"/>
              </a:rPr>
              <a:t>hỗ trợ bởi </a:t>
            </a:r>
            <a:r>
              <a:rPr lang="vi-VN" sz="3200" b="1" spc="-5" dirty="0">
                <a:latin typeface="Arial"/>
                <a:cs typeface="Arial"/>
              </a:rPr>
              <a:t>Google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(Being backed by</a:t>
            </a:r>
            <a:r>
              <a:rPr lang="vi-VN" sz="3200" spc="-65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Google)</a:t>
            </a:r>
            <a:endParaRPr lang="vi-VN"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>
                <a:tab pos="356870" algn="l"/>
                <a:tab pos="357505" algn="l"/>
              </a:tabLst>
            </a:pPr>
            <a:r>
              <a:rPr lang="vi-VN" sz="3200" b="1" spc="-5" dirty="0">
                <a:latin typeface="Arial"/>
                <a:cs typeface="Arial"/>
              </a:rPr>
              <a:t>Framework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spc="5" dirty="0">
                <a:latin typeface="Arial"/>
                <a:cs typeface="Arial"/>
              </a:rPr>
              <a:t>mã </a:t>
            </a:r>
            <a:r>
              <a:rPr lang="vi-VN" sz="3200" dirty="0">
                <a:latin typeface="Arial"/>
                <a:cs typeface="Arial"/>
              </a:rPr>
              <a:t>nguồn </a:t>
            </a:r>
            <a:r>
              <a:rPr lang="vi-VN" sz="3200" spc="5" dirty="0">
                <a:latin typeface="Arial"/>
                <a:cs typeface="Arial"/>
              </a:rPr>
              <a:t>mở </a:t>
            </a:r>
            <a:r>
              <a:rPr lang="vi-VN" sz="3200" dirty="0">
                <a:latin typeface="Arial"/>
                <a:cs typeface="Arial"/>
              </a:rPr>
              <a:t>(Open source</a:t>
            </a:r>
            <a:r>
              <a:rPr lang="vi-VN" sz="3200" spc="-11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framework)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4683-EEA9-46DC-9847-2B1BF6B7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5C992-5DFA-4561-B507-6F2780571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6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8FE6-6719-4706-9954-556AD32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pc="-5" dirty="0"/>
              <a:t>Giới thiệu </a:t>
            </a:r>
            <a:r>
              <a:rPr lang="vi-VN" spc="-15" dirty="0"/>
              <a:t>ngôn ngữ</a:t>
            </a:r>
            <a:r>
              <a:rPr lang="vi-VN" spc="25" dirty="0"/>
              <a:t> </a:t>
            </a:r>
            <a:r>
              <a:rPr lang="vi-VN" spc="-5" dirty="0"/>
              <a:t>Dart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4E0B-DC09-45EC-9D62-D1BE340A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633538"/>
            <a:ext cx="5181600" cy="4691062"/>
          </a:xfrm>
        </p:spPr>
        <p:txBody>
          <a:bodyPr/>
          <a:lstStyle/>
          <a:p>
            <a:pPr marL="12700" marR="121285">
              <a:lnSpc>
                <a:spcPct val="90000"/>
              </a:lnSpc>
              <a:spcBef>
                <a:spcPts val="390"/>
              </a:spcBef>
            </a:pPr>
            <a:r>
              <a:rPr lang="vi-VN" sz="3200" dirty="0">
                <a:latin typeface="Arial"/>
                <a:cs typeface="Arial"/>
              </a:rPr>
              <a:t>Một </a:t>
            </a:r>
            <a:r>
              <a:rPr lang="vi-VN" sz="3200" b="1" spc="-5" dirty="0">
                <a:latin typeface="Arial"/>
                <a:cs typeface="Arial"/>
              </a:rPr>
              <a:t>framework</a:t>
            </a:r>
            <a:r>
              <a:rPr lang="vi-VN" sz="3200" spc="-5" dirty="0">
                <a:latin typeface="Arial"/>
                <a:cs typeface="Arial"/>
              </a:rPr>
              <a:t> hiện </a:t>
            </a:r>
            <a:r>
              <a:rPr lang="vi-VN" sz="3200" spc="5" dirty="0">
                <a:latin typeface="Arial"/>
                <a:cs typeface="Arial"/>
              </a:rPr>
              <a:t>đại </a:t>
            </a:r>
            <a:r>
              <a:rPr lang="vi-VN" sz="3200" dirty="0">
                <a:latin typeface="Arial"/>
                <a:cs typeface="Arial"/>
              </a:rPr>
              <a:t>như </a:t>
            </a:r>
            <a:r>
              <a:rPr lang="vi-VN" sz="3200" b="1" spc="-5" dirty="0">
                <a:latin typeface="Arial"/>
                <a:cs typeface="Arial"/>
              </a:rPr>
              <a:t>Flutter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yêu </a:t>
            </a:r>
            <a:r>
              <a:rPr lang="vi-VN" sz="3200" dirty="0">
                <a:latin typeface="Arial"/>
                <a:cs typeface="Arial"/>
              </a:rPr>
              <a:t>cầu </a:t>
            </a:r>
            <a:r>
              <a:rPr lang="vi-VN" sz="3200" spc="5" dirty="0">
                <a:latin typeface="Arial"/>
                <a:cs typeface="Arial"/>
              </a:rPr>
              <a:t>một </a:t>
            </a:r>
            <a:r>
              <a:rPr lang="vi-VN" sz="3200" spc="-5" dirty="0">
                <a:latin typeface="Arial"/>
                <a:cs typeface="Arial"/>
              </a:rPr>
              <a:t>ngôn ngữ hiện </a:t>
            </a:r>
            <a:r>
              <a:rPr lang="vi-VN" sz="3200" dirty="0">
                <a:latin typeface="Arial"/>
                <a:cs typeface="Arial"/>
              </a:rPr>
              <a:t>đại cấp cao để có thể cung cấp trải </a:t>
            </a:r>
            <a:r>
              <a:rPr lang="vi-VN" sz="3200" spc="-5" dirty="0">
                <a:latin typeface="Arial"/>
                <a:cs typeface="Arial"/>
              </a:rPr>
              <a:t>nghiệm tốt </a:t>
            </a:r>
            <a:r>
              <a:rPr lang="vi-VN" sz="3200" dirty="0">
                <a:latin typeface="Arial"/>
                <a:cs typeface="Arial"/>
              </a:rPr>
              <a:t>cho nhà phát </a:t>
            </a:r>
            <a:r>
              <a:rPr lang="vi-VN" sz="3200" spc="-5" dirty="0">
                <a:latin typeface="Arial"/>
                <a:cs typeface="Arial"/>
              </a:rPr>
              <a:t>triển, có </a:t>
            </a:r>
            <a:r>
              <a:rPr lang="vi-VN" sz="3200" dirty="0">
                <a:latin typeface="Arial"/>
                <a:cs typeface="Arial"/>
              </a:rPr>
              <a:t>thể tạo </a:t>
            </a:r>
            <a:r>
              <a:rPr lang="vi-VN" sz="3200" spc="-5" dirty="0">
                <a:latin typeface="Arial"/>
                <a:cs typeface="Arial"/>
              </a:rPr>
              <a:t>ra </a:t>
            </a:r>
            <a:r>
              <a:rPr lang="vi-VN" sz="3200" dirty="0">
                <a:latin typeface="Arial"/>
                <a:cs typeface="Arial"/>
              </a:rPr>
              <a:t>các ứng </a:t>
            </a:r>
            <a:r>
              <a:rPr lang="vi-VN" sz="3200" spc="5" dirty="0">
                <a:latin typeface="Arial"/>
                <a:cs typeface="Arial"/>
              </a:rPr>
              <a:t>dụng </a:t>
            </a:r>
            <a:r>
              <a:rPr lang="vi-VN" sz="3200" spc="-5" dirty="0">
                <a:latin typeface="Arial"/>
                <a:cs typeface="Arial"/>
              </a:rPr>
              <a:t>tuyệt </a:t>
            </a:r>
            <a:r>
              <a:rPr lang="vi-VN" sz="3200" spc="-10" dirty="0">
                <a:latin typeface="Arial"/>
                <a:cs typeface="Arial"/>
              </a:rPr>
              <a:t>vời,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là </a:t>
            </a:r>
            <a:r>
              <a:rPr lang="vi-VN" sz="3200" spc="-5" dirty="0">
                <a:latin typeface="Arial"/>
                <a:cs typeface="Arial"/>
              </a:rPr>
              <a:t>ngôn ngữ </a:t>
            </a:r>
            <a:r>
              <a:rPr lang="vi-VN" sz="3200" dirty="0">
                <a:latin typeface="Arial"/>
                <a:cs typeface="Arial"/>
              </a:rPr>
              <a:t>như</a:t>
            </a:r>
            <a:r>
              <a:rPr lang="vi-VN" sz="3200" spc="10" dirty="0">
                <a:latin typeface="Arial"/>
                <a:cs typeface="Arial"/>
              </a:rPr>
              <a:t> </a:t>
            </a:r>
            <a:r>
              <a:rPr lang="vi-VN" sz="3200" spc="-55" dirty="0">
                <a:latin typeface="Arial"/>
                <a:cs typeface="Arial"/>
              </a:rPr>
              <a:t>vậy.</a:t>
            </a:r>
            <a:endParaRPr lang="vi-VN" sz="3200" dirty="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lang="vi-VN" sz="3200" spc="-5" dirty="0">
                <a:latin typeface="Arial"/>
                <a:cs typeface="Arial"/>
              </a:rPr>
              <a:t>Hiểu </a:t>
            </a:r>
            <a:r>
              <a:rPr lang="vi-VN" sz="3200" dirty="0">
                <a:latin typeface="Arial"/>
                <a:cs typeface="Arial"/>
              </a:rPr>
              <a:t>được </a:t>
            </a: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là điều </a:t>
            </a:r>
            <a:r>
              <a:rPr lang="vi-VN" sz="3200" dirty="0">
                <a:latin typeface="Arial"/>
                <a:cs typeface="Arial"/>
              </a:rPr>
              <a:t>căn </a:t>
            </a:r>
            <a:r>
              <a:rPr lang="vi-VN" sz="3200" spc="5" dirty="0">
                <a:latin typeface="Arial"/>
                <a:cs typeface="Arial"/>
              </a:rPr>
              <a:t>bản </a:t>
            </a:r>
            <a:r>
              <a:rPr lang="vi-VN" sz="3200" dirty="0">
                <a:latin typeface="Arial"/>
                <a:cs typeface="Arial"/>
              </a:rPr>
              <a:t>khi </a:t>
            </a:r>
            <a:r>
              <a:rPr lang="vi-VN" sz="3200" spc="-5" dirty="0">
                <a:latin typeface="Arial"/>
                <a:cs typeface="Arial"/>
              </a:rPr>
              <a:t>làm </a:t>
            </a:r>
            <a:r>
              <a:rPr lang="vi-VN" sz="3200" spc="-10" dirty="0">
                <a:latin typeface="Arial"/>
                <a:cs typeface="Arial"/>
              </a:rPr>
              <a:t>việc với </a:t>
            </a:r>
            <a:r>
              <a:rPr lang="vi-VN" sz="3200" b="1" spc="-20" dirty="0">
                <a:latin typeface="Arial"/>
                <a:cs typeface="Arial"/>
              </a:rPr>
              <a:t>Flutter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AA04F-E227-460C-9AEF-DADFE6DF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63771DA-7646-49B0-A261-57009FD1F0A7}"/>
              </a:ext>
            </a:extLst>
          </p:cNvPr>
          <p:cNvSpPr/>
          <p:nvPr/>
        </p:nvSpPr>
        <p:spPr>
          <a:xfrm>
            <a:off x="609600" y="2583180"/>
            <a:ext cx="2819400" cy="1691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60FC5BBA-EF7D-4C51-837A-B3485243B1EE}"/>
              </a:ext>
            </a:extLst>
          </p:cNvPr>
          <p:cNvGrpSpPr/>
          <p:nvPr/>
        </p:nvGrpSpPr>
        <p:grpSpPr>
          <a:xfrm>
            <a:off x="3486468" y="1210945"/>
            <a:ext cx="113507" cy="5226209"/>
            <a:chOff x="3371088" y="1185672"/>
            <a:chExt cx="113507" cy="5226209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C3C2161-487D-4C87-A6D6-1AEEBA289DC5}"/>
                </a:ext>
              </a:extLst>
            </p:cNvPr>
            <p:cNvSpPr/>
            <p:nvPr/>
          </p:nvSpPr>
          <p:spPr>
            <a:xfrm>
              <a:off x="3371088" y="1185672"/>
              <a:ext cx="113507" cy="5014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5C3342F4-79E4-44ED-AB65-4D10BD534859}"/>
                </a:ext>
              </a:extLst>
            </p:cNvPr>
            <p:cNvSpPr/>
            <p:nvPr/>
          </p:nvSpPr>
          <p:spPr>
            <a:xfrm>
              <a:off x="3427841" y="1495711"/>
              <a:ext cx="0" cy="4916170"/>
            </a:xfrm>
            <a:custGeom>
              <a:avLst/>
              <a:gdLst/>
              <a:ahLst/>
              <a:cxnLst/>
              <a:rect l="l" t="t" r="r" b="b"/>
              <a:pathLst>
                <a:path h="4916170">
                  <a:moveTo>
                    <a:pt x="0" y="0"/>
                  </a:moveTo>
                  <a:lnTo>
                    <a:pt x="0" y="4915687"/>
                  </a:lnTo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F4A5435-F028-42A2-B12A-0EA08A8B8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F0E-7306-4F84-9999-51BBEC8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Tổng quan về ngôn ngữ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C6A6-BFE4-48C5-B107-44E1F235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3200" dirty="0">
                <a:latin typeface="Arial"/>
                <a:cs typeface="Arial"/>
              </a:rPr>
              <a:t>các nhà phát </a:t>
            </a:r>
            <a:r>
              <a:rPr lang="vi-VN" sz="3200" spc="-5" dirty="0">
                <a:latin typeface="Arial"/>
                <a:cs typeface="Arial"/>
              </a:rPr>
              <a:t>triển </a:t>
            </a:r>
            <a:r>
              <a:rPr lang="vi-VN" sz="3200" dirty="0">
                <a:latin typeface="Arial"/>
                <a:cs typeface="Arial"/>
              </a:rPr>
              <a:t>cần </a:t>
            </a:r>
            <a:r>
              <a:rPr lang="vi-VN" sz="3200" spc="-5" dirty="0">
                <a:latin typeface="Arial"/>
                <a:cs typeface="Arial"/>
              </a:rPr>
              <a:t>biết nguồn gốc </a:t>
            </a:r>
            <a:r>
              <a:rPr lang="vi-VN" sz="3200" dirty="0">
                <a:latin typeface="Arial"/>
                <a:cs typeface="Arial"/>
              </a:rPr>
              <a:t>của nó, các cộng đồng đang </a:t>
            </a:r>
            <a:r>
              <a:rPr lang="vi-VN" sz="3200" spc="-5" dirty="0">
                <a:latin typeface="Arial"/>
                <a:cs typeface="Arial"/>
              </a:rPr>
              <a:t>làm </a:t>
            </a:r>
            <a:r>
              <a:rPr lang="vi-VN" sz="3200" spc="-10" dirty="0">
                <a:latin typeface="Arial"/>
                <a:cs typeface="Arial"/>
              </a:rPr>
              <a:t>việc </a:t>
            </a:r>
            <a:r>
              <a:rPr lang="vi-VN" sz="3200" spc="-5" dirty="0">
                <a:latin typeface="Arial"/>
                <a:cs typeface="Arial"/>
              </a:rPr>
              <a:t>trên </a:t>
            </a:r>
            <a:r>
              <a:rPr lang="vi-VN" sz="3200" dirty="0">
                <a:latin typeface="Arial"/>
                <a:cs typeface="Arial"/>
              </a:rPr>
              <a:t>nó, thế mạnh của </a:t>
            </a:r>
            <a:r>
              <a:rPr lang="vi-VN" sz="3200" spc="5" dirty="0">
                <a:latin typeface="Arial"/>
                <a:cs typeface="Arial"/>
              </a:rPr>
              <a:t>nó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tại sao </a:t>
            </a:r>
            <a:r>
              <a:rPr lang="vi-VN" sz="3200" spc="5" dirty="0">
                <a:latin typeface="Arial"/>
                <a:cs typeface="Arial"/>
              </a:rPr>
              <a:t>nó </a:t>
            </a:r>
            <a:r>
              <a:rPr lang="vi-VN" sz="3200" spc="-10" dirty="0">
                <a:latin typeface="Arial"/>
                <a:cs typeface="Arial"/>
              </a:rPr>
              <a:t>là </a:t>
            </a:r>
            <a:r>
              <a:rPr lang="vi-VN" sz="3200" spc="-5" dirty="0">
                <a:latin typeface="Arial"/>
                <a:cs typeface="Arial"/>
              </a:rPr>
              <a:t>ngôn ngữ </a:t>
            </a:r>
            <a:r>
              <a:rPr lang="vi-VN" sz="3200" dirty="0">
                <a:latin typeface="Arial"/>
                <a:cs typeface="Arial"/>
              </a:rPr>
              <a:t>được chọn để phát </a:t>
            </a:r>
            <a:r>
              <a:rPr lang="vi-VN" sz="3200" spc="-5" dirty="0">
                <a:latin typeface="Arial"/>
                <a:cs typeface="Arial"/>
              </a:rPr>
              <a:t>triển </a:t>
            </a:r>
            <a:r>
              <a:rPr lang="vi-VN" sz="3200" spc="-10" dirty="0">
                <a:latin typeface="Arial"/>
                <a:cs typeface="Arial"/>
              </a:rPr>
              <a:t>với</a:t>
            </a:r>
            <a:r>
              <a:rPr lang="vi-VN" sz="3200" spc="20" dirty="0">
                <a:latin typeface="Arial"/>
                <a:cs typeface="Arial"/>
              </a:rPr>
              <a:t> </a:t>
            </a:r>
            <a:r>
              <a:rPr lang="vi-VN" sz="3200" b="1" spc="-20" dirty="0">
                <a:latin typeface="Arial"/>
                <a:cs typeface="Arial"/>
              </a:rPr>
              <a:t>Flutter</a:t>
            </a:r>
            <a:r>
              <a:rPr lang="vi-VN" sz="3200" spc="-20" dirty="0">
                <a:latin typeface="Arial"/>
                <a:cs typeface="Arial"/>
              </a:rPr>
              <a:t>.</a:t>
            </a:r>
            <a:endParaRPr lang="vi-VN" sz="3200" spc="-5" dirty="0">
              <a:latin typeface="Arial"/>
              <a:cs typeface="Arial"/>
            </a:endParaRPr>
          </a:p>
          <a:p>
            <a:r>
              <a:rPr lang="vi-VN" sz="3200" spc="-5" dirty="0">
                <a:latin typeface="Arial"/>
                <a:cs typeface="Arial"/>
              </a:rPr>
              <a:t>Ngôn ngữ </a:t>
            </a:r>
            <a:r>
              <a:rPr lang="vi-VN" sz="3200" b="1" dirty="0">
                <a:latin typeface="Arial"/>
                <a:cs typeface="Arial"/>
              </a:rPr>
              <a:t>Dart </a:t>
            </a:r>
            <a:r>
              <a:rPr lang="vi-VN" sz="3200" dirty="0">
                <a:latin typeface="Arial"/>
                <a:cs typeface="Arial"/>
              </a:rPr>
              <a:t>do </a:t>
            </a:r>
            <a:r>
              <a:rPr lang="vi-VN" sz="3200" b="1" spc="-5" dirty="0">
                <a:latin typeface="Arial"/>
                <a:cs typeface="Arial"/>
              </a:rPr>
              <a:t>Google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phát triển </a:t>
            </a:r>
            <a:r>
              <a:rPr lang="vi-VN" sz="3200" spc="-5" dirty="0">
                <a:latin typeface="Arial"/>
                <a:cs typeface="Arial"/>
              </a:rPr>
              <a:t>là ngôn ngữ lập trình </a:t>
            </a:r>
            <a:r>
              <a:rPr lang="vi-VN" sz="3200" spc="5" dirty="0">
                <a:latin typeface="Arial"/>
                <a:cs typeface="Arial"/>
              </a:rPr>
              <a:t>được </a:t>
            </a:r>
            <a:r>
              <a:rPr lang="vi-VN" sz="3200" dirty="0">
                <a:latin typeface="Arial"/>
                <a:cs typeface="Arial"/>
              </a:rPr>
              <a:t>sử dụng để </a:t>
            </a:r>
            <a:r>
              <a:rPr lang="vi-VN" sz="3200" spc="-10" dirty="0">
                <a:latin typeface="Arial"/>
                <a:cs typeface="Arial"/>
              </a:rPr>
              <a:t>lập trình</a:t>
            </a:r>
            <a:r>
              <a:rPr lang="vi-VN" sz="3200" spc="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các ứng </a:t>
            </a:r>
            <a:r>
              <a:rPr lang="vi-VN" sz="3200" spc="5" dirty="0">
                <a:latin typeface="Arial"/>
                <a:cs typeface="Arial"/>
              </a:rPr>
              <a:t>dụng </a:t>
            </a:r>
            <a:r>
              <a:rPr lang="vi-VN" sz="3200" b="1" spc="-20" dirty="0">
                <a:latin typeface="Arial"/>
                <a:cs typeface="Arial"/>
              </a:rPr>
              <a:t>Flutter</a:t>
            </a:r>
            <a:r>
              <a:rPr lang="vi-VN" sz="3200" spc="-20" dirty="0">
                <a:latin typeface="Arial"/>
                <a:cs typeface="Arial"/>
              </a:rPr>
              <a:t>, </a:t>
            </a:r>
            <a:r>
              <a:rPr lang="vi-VN" sz="3200" spc="-10" dirty="0">
                <a:latin typeface="Arial"/>
                <a:cs typeface="Arial"/>
              </a:rPr>
              <a:t>cung </a:t>
            </a:r>
            <a:r>
              <a:rPr lang="vi-VN" sz="3200" dirty="0">
                <a:latin typeface="Arial"/>
                <a:cs typeface="Arial"/>
              </a:rPr>
              <a:t>cấp trải </a:t>
            </a:r>
            <a:r>
              <a:rPr lang="vi-VN" sz="3200" spc="-5" dirty="0">
                <a:latin typeface="Arial"/>
                <a:cs typeface="Arial"/>
              </a:rPr>
              <a:t>nghiệm tốt nhất </a:t>
            </a:r>
            <a:r>
              <a:rPr lang="vi-VN" sz="3200" spc="-10" dirty="0">
                <a:latin typeface="Arial"/>
                <a:cs typeface="Arial"/>
              </a:rPr>
              <a:t>cho </a:t>
            </a:r>
            <a:r>
              <a:rPr lang="vi-VN" sz="3200" spc="5" dirty="0">
                <a:latin typeface="Arial"/>
                <a:cs typeface="Arial"/>
              </a:rPr>
              <a:t>nhà </a:t>
            </a:r>
            <a:r>
              <a:rPr lang="vi-VN" sz="3200" dirty="0">
                <a:latin typeface="Arial"/>
                <a:cs typeface="Arial"/>
              </a:rPr>
              <a:t>phát </a:t>
            </a:r>
            <a:r>
              <a:rPr lang="vi-VN" sz="3200" spc="-5" dirty="0">
                <a:latin typeface="Arial"/>
                <a:cs typeface="Arial"/>
              </a:rPr>
              <a:t>triển </a:t>
            </a:r>
            <a:r>
              <a:rPr lang="vi-VN" sz="3200" dirty="0">
                <a:latin typeface="Arial"/>
                <a:cs typeface="Arial"/>
              </a:rPr>
              <a:t>để tạo </a:t>
            </a:r>
            <a:r>
              <a:rPr lang="vi-VN" sz="3200" spc="-10" dirty="0">
                <a:latin typeface="Arial"/>
                <a:cs typeface="Arial"/>
              </a:rPr>
              <a:t>ra </a:t>
            </a:r>
            <a:r>
              <a:rPr lang="vi-VN" sz="3200" dirty="0">
                <a:latin typeface="Arial"/>
                <a:cs typeface="Arial"/>
              </a:rPr>
              <a:t>các ứng dụng di động cấp</a:t>
            </a:r>
            <a:r>
              <a:rPr lang="vi-VN" sz="3200" spc="-9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cao.</a:t>
            </a: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26A3-3EDC-451F-809A-E4EDF729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31171-9218-44C0-B66E-6ED6AD66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1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5BC0-F92B-4B65-8734-8477DC66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2CBC-B27E-4CD9-A13A-ACE5ADB8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9525">
              <a:lnSpc>
                <a:spcPct val="96700"/>
              </a:lnSpc>
              <a:spcBef>
                <a:spcPts val="195"/>
              </a:spcBef>
            </a:pP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tổng </a:t>
            </a:r>
            <a:r>
              <a:rPr lang="vi-VN" sz="3200" spc="5" dirty="0">
                <a:latin typeface="Arial"/>
                <a:cs typeface="Arial"/>
              </a:rPr>
              <a:t>hợp </a:t>
            </a:r>
            <a:r>
              <a:rPr lang="vi-VN" sz="3200" dirty="0">
                <a:latin typeface="Arial"/>
                <a:cs typeface="Arial"/>
              </a:rPr>
              <a:t>các </a:t>
            </a:r>
            <a:r>
              <a:rPr lang="vi-VN" sz="3200" spc="-5" dirty="0">
                <a:latin typeface="Arial"/>
                <a:cs typeface="Arial"/>
              </a:rPr>
              <a:t>điểm mạnh </a:t>
            </a:r>
            <a:r>
              <a:rPr lang="vi-VN" sz="3200" spc="-10" dirty="0">
                <a:latin typeface="Arial"/>
                <a:cs typeface="Arial"/>
              </a:rPr>
              <a:t>của </a:t>
            </a:r>
            <a:r>
              <a:rPr lang="vi-VN" sz="3200" dirty="0">
                <a:latin typeface="Arial"/>
                <a:cs typeface="Arial"/>
              </a:rPr>
              <a:t>hầu hết </a:t>
            </a:r>
            <a:r>
              <a:rPr lang="vi-VN" sz="3200" spc="-10" dirty="0">
                <a:latin typeface="Arial"/>
                <a:cs typeface="Arial"/>
              </a:rPr>
              <a:t>các </a:t>
            </a:r>
            <a:r>
              <a:rPr lang="vi-VN" sz="3200" spc="-5" dirty="0">
                <a:latin typeface="Arial"/>
                <a:cs typeface="Arial"/>
              </a:rPr>
              <a:t>ngôn ngữ </a:t>
            </a:r>
            <a:r>
              <a:rPr lang="vi-VN" sz="3200" dirty="0">
                <a:latin typeface="Arial"/>
                <a:cs typeface="Arial"/>
              </a:rPr>
              <a:t>cấp cao</a:t>
            </a:r>
            <a:r>
              <a:rPr lang="vi-VN" sz="3200" spc="-10" dirty="0">
                <a:latin typeface="Arial"/>
                <a:cs typeface="Arial"/>
              </a:rPr>
              <a:t> </a:t>
            </a:r>
            <a:r>
              <a:rPr lang="vi-VN" sz="3200" spc="5" dirty="0">
                <a:latin typeface="Arial"/>
                <a:cs typeface="Arial"/>
              </a:rPr>
              <a:t>bao </a:t>
            </a:r>
            <a:r>
              <a:rPr lang="vi-VN" sz="3200" spc="-5" dirty="0">
                <a:latin typeface="Arial"/>
                <a:cs typeface="Arial"/>
              </a:rPr>
              <a:t>gồm  </a:t>
            </a:r>
            <a:r>
              <a:rPr lang="vi-VN" sz="3200" dirty="0">
                <a:latin typeface="Arial"/>
                <a:cs typeface="Arial"/>
              </a:rPr>
              <a:t>các </a:t>
            </a:r>
            <a:r>
              <a:rPr lang="vi-VN" sz="3200" spc="-5" dirty="0">
                <a:latin typeface="Arial"/>
                <a:cs typeface="Arial"/>
              </a:rPr>
              <a:t>tính </a:t>
            </a:r>
            <a:r>
              <a:rPr lang="vi-VN" sz="3200" spc="5" dirty="0">
                <a:latin typeface="Arial"/>
                <a:cs typeface="Arial"/>
              </a:rPr>
              <a:t>năng</a:t>
            </a:r>
            <a:r>
              <a:rPr lang="vi-VN" sz="3200" spc="-3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sau:</a:t>
            </a:r>
          </a:p>
          <a:p>
            <a:pPr marL="356870" marR="6985" indent="-344805" algn="just">
              <a:lnSpc>
                <a:spcPct val="97100"/>
              </a:lnSpc>
              <a:spcBef>
                <a:spcPts val="1385"/>
              </a:spcBef>
              <a:buClr>
                <a:srgbClr val="3366FF"/>
              </a:buClr>
              <a:buFont typeface="Carlito"/>
              <a:buChar char="-"/>
              <a:tabLst>
                <a:tab pos="357505" algn="l"/>
              </a:tabLst>
            </a:pPr>
            <a:r>
              <a:rPr lang="vi-VN" sz="3200" b="1" spc="-5" dirty="0">
                <a:latin typeface="Arial"/>
                <a:cs typeface="Arial"/>
              </a:rPr>
              <a:t>Công </a:t>
            </a:r>
            <a:r>
              <a:rPr lang="vi-VN" sz="3200" b="1" dirty="0">
                <a:latin typeface="Arial"/>
                <a:cs typeface="Arial"/>
              </a:rPr>
              <a:t>cụ </a:t>
            </a:r>
            <a:r>
              <a:rPr lang="vi-VN" sz="3200" b="1" spc="-5" dirty="0">
                <a:latin typeface="Arial"/>
                <a:cs typeface="Arial"/>
              </a:rPr>
              <a:t>hiệu quả (productive tooling): </a:t>
            </a:r>
            <a:r>
              <a:rPr lang="vi-VN" sz="3200" spc="-10" dirty="0">
                <a:latin typeface="Arial"/>
                <a:cs typeface="Arial"/>
              </a:rPr>
              <a:t>Bao </a:t>
            </a:r>
            <a:r>
              <a:rPr lang="vi-VN" sz="3200" spc="-5" dirty="0">
                <a:latin typeface="Arial"/>
                <a:cs typeface="Arial"/>
              </a:rPr>
              <a:t>gồm </a:t>
            </a:r>
            <a:r>
              <a:rPr lang="vi-VN" sz="3200" spc="-10" dirty="0">
                <a:latin typeface="Arial"/>
                <a:cs typeface="Arial"/>
              </a:rPr>
              <a:t>các  </a:t>
            </a:r>
            <a:r>
              <a:rPr lang="vi-VN" sz="3200" dirty="0">
                <a:latin typeface="Arial"/>
                <a:cs typeface="Arial"/>
              </a:rPr>
              <a:t>công cụ </a:t>
            </a:r>
            <a:r>
              <a:rPr lang="vi-VN" sz="3200" spc="5" dirty="0">
                <a:latin typeface="Arial"/>
                <a:cs typeface="Arial"/>
              </a:rPr>
              <a:t>để </a:t>
            </a:r>
            <a:r>
              <a:rPr lang="vi-VN" sz="3200" spc="-5" dirty="0">
                <a:latin typeface="Arial"/>
                <a:cs typeface="Arial"/>
              </a:rPr>
              <a:t>phân tích </a:t>
            </a:r>
            <a:r>
              <a:rPr lang="vi-VN" sz="3200" spc="5" dirty="0">
                <a:latin typeface="Arial"/>
                <a:cs typeface="Arial"/>
              </a:rPr>
              <a:t>mã, </a:t>
            </a:r>
            <a:r>
              <a:rPr lang="vi-VN" sz="3200" spc="-5" dirty="0">
                <a:latin typeface="Arial"/>
                <a:cs typeface="Arial"/>
              </a:rPr>
              <a:t>phát triển tích hợp </a:t>
            </a:r>
            <a:r>
              <a:rPr lang="vi-VN" sz="3200" dirty="0">
                <a:latin typeface="Arial"/>
                <a:cs typeface="Arial"/>
              </a:rPr>
              <a:t>các </a:t>
            </a:r>
            <a:r>
              <a:rPr lang="vi-VN" sz="3200" spc="-5" dirty="0">
                <a:latin typeface="Arial"/>
                <a:cs typeface="Arial"/>
              </a:rPr>
              <a:t>plugin </a:t>
            </a:r>
            <a:r>
              <a:rPr lang="vi-VN" sz="3200" dirty="0">
                <a:latin typeface="Arial"/>
                <a:cs typeface="Arial"/>
              </a:rPr>
              <a:t>môi trường </a:t>
            </a:r>
            <a:r>
              <a:rPr lang="vi-VN" sz="3200" spc="-5" dirty="0">
                <a:latin typeface="Arial"/>
                <a:cs typeface="Arial"/>
              </a:rPr>
              <a:t>(</a:t>
            </a:r>
            <a:r>
              <a:rPr lang="vi-VN" sz="3200" b="1" spc="-5" dirty="0">
                <a:latin typeface="Arial"/>
                <a:cs typeface="Arial"/>
              </a:rPr>
              <a:t>IDE</a:t>
            </a:r>
            <a:r>
              <a:rPr lang="vi-VN" sz="3200" spc="-5" dirty="0">
                <a:latin typeface="Arial"/>
                <a:cs typeface="Arial"/>
              </a:rPr>
              <a:t>)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hệ sinh thái </a:t>
            </a:r>
            <a:r>
              <a:rPr lang="vi-VN" sz="3200" spc="-5" dirty="0">
                <a:latin typeface="Arial"/>
                <a:cs typeface="Arial"/>
              </a:rPr>
              <a:t>package</a:t>
            </a:r>
            <a:r>
              <a:rPr lang="vi-VN" sz="3200" spc="-2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lớn.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57E6D-6295-4ED5-AF0C-E042CCCC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530C7-77AA-42D9-AB82-BFE2B54D5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8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1373-F882-4E65-AD2D-BD689CFB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2183-BE27-455B-8604-5A2F82BB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marR="5080" indent="-344805" algn="just">
              <a:lnSpc>
                <a:spcPct val="97100"/>
              </a:lnSpc>
              <a:spcBef>
                <a:spcPts val="565"/>
              </a:spcBef>
              <a:buClr>
                <a:srgbClr val="3366FF"/>
              </a:buClr>
              <a:buFont typeface="Carlito"/>
              <a:buChar char="-"/>
              <a:tabLst>
                <a:tab pos="357505" algn="l"/>
              </a:tabLst>
            </a:pPr>
            <a:r>
              <a:rPr lang="vi-VN" sz="3200" b="1" spc="-5" dirty="0">
                <a:latin typeface="Arial"/>
                <a:cs typeface="Arial"/>
              </a:rPr>
              <a:t>Thu gom </a:t>
            </a:r>
            <a:r>
              <a:rPr lang="vi-VN" sz="3200" b="1" spc="-10" dirty="0">
                <a:latin typeface="Arial"/>
                <a:cs typeface="Arial"/>
              </a:rPr>
              <a:t>rác </a:t>
            </a:r>
            <a:r>
              <a:rPr lang="vi-VN" sz="3200" b="1" spc="-5" dirty="0">
                <a:latin typeface="Arial"/>
                <a:cs typeface="Arial"/>
              </a:rPr>
              <a:t>(garbage collection): </a:t>
            </a:r>
            <a:r>
              <a:rPr lang="vi-VN" sz="3200" spc="-5" dirty="0">
                <a:latin typeface="Arial"/>
                <a:cs typeface="Arial"/>
              </a:rPr>
              <a:t>Điều </a:t>
            </a:r>
            <a:r>
              <a:rPr lang="vi-VN" sz="3200" dirty="0">
                <a:latin typeface="Arial"/>
                <a:cs typeface="Arial"/>
              </a:rPr>
              <a:t>này </a:t>
            </a:r>
            <a:r>
              <a:rPr lang="vi-VN" sz="3200" spc="-5" dirty="0">
                <a:latin typeface="Arial"/>
                <a:cs typeface="Arial"/>
              </a:rPr>
              <a:t>quản </a:t>
            </a:r>
            <a:r>
              <a:rPr lang="vi-VN" sz="3200" spc="-10" dirty="0">
                <a:latin typeface="Arial"/>
                <a:cs typeface="Arial"/>
              </a:rPr>
              <a:t>lý </a:t>
            </a:r>
            <a:r>
              <a:rPr lang="vi-VN" sz="3200" spc="5" dirty="0">
                <a:latin typeface="Arial"/>
                <a:cs typeface="Arial"/>
              </a:rPr>
              <a:t>hoặc </a:t>
            </a:r>
            <a:r>
              <a:rPr lang="vi-VN" sz="3200" spc="-15" dirty="0">
                <a:latin typeface="Arial"/>
                <a:cs typeface="Arial"/>
              </a:rPr>
              <a:t>xử </a:t>
            </a:r>
            <a:r>
              <a:rPr lang="vi-VN" sz="3200" spc="5" dirty="0">
                <a:latin typeface="Arial"/>
                <a:cs typeface="Arial"/>
              </a:rPr>
              <a:t>lý </a:t>
            </a:r>
            <a:r>
              <a:rPr lang="vi-VN" sz="3200" spc="-10" dirty="0">
                <a:latin typeface="Arial"/>
                <a:cs typeface="Arial"/>
              </a:rPr>
              <a:t>việc </a:t>
            </a:r>
            <a:r>
              <a:rPr lang="vi-VN" sz="3200" dirty="0">
                <a:latin typeface="Arial"/>
                <a:cs typeface="Arial"/>
              </a:rPr>
              <a:t>phân bổ bộ </a:t>
            </a:r>
            <a:r>
              <a:rPr lang="vi-VN" sz="3200" spc="-10" dirty="0">
                <a:latin typeface="Arial"/>
                <a:cs typeface="Arial"/>
              </a:rPr>
              <a:t>nhớ </a:t>
            </a:r>
            <a:r>
              <a:rPr lang="vi-VN" sz="3200" spc="-5" dirty="0">
                <a:latin typeface="Arial"/>
                <a:cs typeface="Arial"/>
              </a:rPr>
              <a:t>(chủ </a:t>
            </a:r>
            <a:r>
              <a:rPr lang="vi-VN" sz="3200" spc="-10" dirty="0">
                <a:latin typeface="Arial"/>
                <a:cs typeface="Arial"/>
              </a:rPr>
              <a:t>yếu </a:t>
            </a:r>
            <a:r>
              <a:rPr lang="vi-VN" sz="3200" spc="-15" dirty="0">
                <a:latin typeface="Arial"/>
                <a:cs typeface="Arial"/>
              </a:rPr>
              <a:t>là </a:t>
            </a:r>
            <a:r>
              <a:rPr lang="vi-VN" sz="3200" dirty="0">
                <a:latin typeface="Arial"/>
                <a:cs typeface="Arial"/>
              </a:rPr>
              <a:t>bộ </a:t>
            </a:r>
            <a:r>
              <a:rPr lang="vi-VN" sz="3200" spc="-10" dirty="0">
                <a:latin typeface="Arial"/>
                <a:cs typeface="Arial"/>
              </a:rPr>
              <a:t>nhớ </a:t>
            </a:r>
            <a:r>
              <a:rPr lang="vi-VN" sz="3200" spc="10" dirty="0">
                <a:latin typeface="Arial"/>
                <a:cs typeface="Arial"/>
              </a:rPr>
              <a:t>bị </a:t>
            </a:r>
            <a:r>
              <a:rPr lang="vi-VN" sz="3200" spc="-5" dirty="0">
                <a:latin typeface="Arial"/>
                <a:cs typeface="Arial"/>
              </a:rPr>
              <a:t>chiếm </a:t>
            </a:r>
            <a:r>
              <a:rPr lang="vi-VN" sz="3200" dirty="0">
                <a:latin typeface="Arial"/>
                <a:cs typeface="Arial"/>
              </a:rPr>
              <a:t>bởi các </a:t>
            </a:r>
            <a:r>
              <a:rPr lang="vi-VN" sz="3200" spc="5" dirty="0">
                <a:latin typeface="Arial"/>
                <a:cs typeface="Arial"/>
              </a:rPr>
              <a:t>đối </a:t>
            </a:r>
            <a:r>
              <a:rPr lang="vi-VN" sz="3200" dirty="0">
                <a:latin typeface="Arial"/>
                <a:cs typeface="Arial"/>
              </a:rPr>
              <a:t>tượng không còn sử</a:t>
            </a:r>
            <a:r>
              <a:rPr lang="vi-VN" sz="3200" spc="-8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dụng).</a:t>
            </a:r>
            <a:endParaRPr lang="vi-VN" sz="3200" dirty="0">
              <a:latin typeface="Arial"/>
              <a:cs typeface="Arial"/>
            </a:endParaRPr>
          </a:p>
          <a:p>
            <a:pPr marL="356870" marR="8255" indent="-344805" algn="just">
              <a:lnSpc>
                <a:spcPct val="96700"/>
              </a:lnSpc>
              <a:spcBef>
                <a:spcPts val="600"/>
              </a:spcBef>
              <a:buClr>
                <a:srgbClr val="3366FF"/>
              </a:buClr>
              <a:buFont typeface="Carlito"/>
              <a:buChar char="-"/>
              <a:tabLst>
                <a:tab pos="357505" algn="l"/>
              </a:tabLst>
            </a:pPr>
            <a:r>
              <a:rPr lang="vi-VN" sz="3200" b="1" spc="-5" dirty="0">
                <a:latin typeface="Arial"/>
                <a:cs typeface="Arial"/>
              </a:rPr>
              <a:t>Chú </a:t>
            </a:r>
            <a:r>
              <a:rPr lang="vi-VN" sz="3200" b="1" dirty="0">
                <a:latin typeface="Arial"/>
                <a:cs typeface="Arial"/>
              </a:rPr>
              <a:t>thích </a:t>
            </a:r>
            <a:r>
              <a:rPr lang="vi-VN" sz="3200" b="1" spc="-5" dirty="0">
                <a:latin typeface="Arial"/>
                <a:cs typeface="Arial"/>
              </a:rPr>
              <a:t>kiểu </a:t>
            </a:r>
            <a:r>
              <a:rPr lang="vi-VN" sz="3200" b="1" spc="-15" dirty="0">
                <a:latin typeface="Arial"/>
                <a:cs typeface="Arial"/>
              </a:rPr>
              <a:t>(type </a:t>
            </a:r>
            <a:r>
              <a:rPr lang="vi-VN" sz="3200" b="1" dirty="0">
                <a:latin typeface="Arial"/>
                <a:cs typeface="Arial"/>
              </a:rPr>
              <a:t>annotations): </a:t>
            </a:r>
            <a:r>
              <a:rPr lang="vi-VN" sz="3200" spc="-5" dirty="0">
                <a:latin typeface="Arial"/>
                <a:cs typeface="Arial"/>
              </a:rPr>
              <a:t>Điều này </a:t>
            </a:r>
            <a:r>
              <a:rPr lang="vi-VN" sz="3200" spc="5" dirty="0">
                <a:latin typeface="Arial"/>
                <a:cs typeface="Arial"/>
              </a:rPr>
              <a:t>dành </a:t>
            </a:r>
            <a:r>
              <a:rPr lang="vi-VN" sz="3200" spc="-10" dirty="0">
                <a:latin typeface="Arial"/>
                <a:cs typeface="Arial"/>
              </a:rPr>
              <a:t>cho </a:t>
            </a:r>
            <a:r>
              <a:rPr lang="vi-VN" sz="3200" dirty="0">
                <a:latin typeface="Arial"/>
                <a:cs typeface="Arial"/>
              </a:rPr>
              <a:t>những </a:t>
            </a:r>
            <a:r>
              <a:rPr lang="vi-VN" sz="3200" spc="-5" dirty="0">
                <a:latin typeface="Arial"/>
                <a:cs typeface="Arial"/>
              </a:rPr>
              <a:t>người muốn </a:t>
            </a:r>
            <a:r>
              <a:rPr lang="vi-VN" sz="3200" spc="-15" dirty="0">
                <a:latin typeface="Arial"/>
                <a:cs typeface="Arial"/>
              </a:rPr>
              <a:t>bảo </a:t>
            </a:r>
            <a:r>
              <a:rPr lang="vi-VN" sz="3200" spc="-5" dirty="0">
                <a:latin typeface="Arial"/>
                <a:cs typeface="Arial"/>
              </a:rPr>
              <a:t>mật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nhất </a:t>
            </a:r>
            <a:r>
              <a:rPr lang="vi-VN" sz="3200" spc="-5" dirty="0">
                <a:latin typeface="Arial"/>
                <a:cs typeface="Arial"/>
              </a:rPr>
              <a:t>quán </a:t>
            </a:r>
            <a:r>
              <a:rPr lang="vi-VN" sz="3200" dirty="0">
                <a:latin typeface="Arial"/>
                <a:cs typeface="Arial"/>
              </a:rPr>
              <a:t>để kiểm </a:t>
            </a:r>
            <a:r>
              <a:rPr lang="vi-VN" sz="3200" spc="-10" dirty="0">
                <a:latin typeface="Arial"/>
                <a:cs typeface="Arial"/>
              </a:rPr>
              <a:t>soát </a:t>
            </a:r>
            <a:r>
              <a:rPr lang="vi-VN" sz="3200" dirty="0">
                <a:latin typeface="Arial"/>
                <a:cs typeface="Arial"/>
              </a:rPr>
              <a:t>tất cả dữ </a:t>
            </a:r>
            <a:r>
              <a:rPr lang="vi-VN" sz="3200" spc="-5" dirty="0">
                <a:latin typeface="Arial"/>
                <a:cs typeface="Arial"/>
              </a:rPr>
              <a:t>liệu </a:t>
            </a:r>
            <a:r>
              <a:rPr lang="vi-VN" sz="3200" dirty="0">
                <a:latin typeface="Arial"/>
                <a:cs typeface="Arial"/>
              </a:rPr>
              <a:t>trong </a:t>
            </a:r>
            <a:r>
              <a:rPr lang="vi-VN" sz="3200" spc="5" dirty="0">
                <a:latin typeface="Arial"/>
                <a:cs typeface="Arial"/>
              </a:rPr>
              <a:t>một </a:t>
            </a:r>
            <a:r>
              <a:rPr lang="vi-VN" sz="3200" dirty="0">
                <a:latin typeface="Arial"/>
                <a:cs typeface="Arial"/>
              </a:rPr>
              <a:t>ứng</a:t>
            </a:r>
            <a:r>
              <a:rPr lang="vi-VN" sz="3200" spc="-6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dụng.</a:t>
            </a:r>
            <a:endParaRPr lang="vi-VN" sz="3200" b="1" spc="-5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A0BF7-7BF7-4B94-A376-DC1E6E4D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715EA-4FF2-42FE-95E0-560518A2A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B21B-7340-47D3-B9E9-BA861192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492C-8DD5-4FE7-9B5D-C9E0906F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marR="5080" indent="-344805">
              <a:lnSpc>
                <a:spcPct val="107100"/>
              </a:lnSpc>
              <a:spcBef>
                <a:spcPts val="114"/>
              </a:spcBef>
              <a:buClr>
                <a:srgbClr val="3366FF"/>
              </a:buClr>
              <a:buFont typeface="Carlito"/>
              <a:buChar char="-"/>
              <a:tabLst>
                <a:tab pos="357505" algn="l"/>
              </a:tabLst>
            </a:pPr>
            <a:r>
              <a:rPr lang="vi-VN" sz="3200" b="1" spc="-5" dirty="0">
                <a:latin typeface="Arial"/>
                <a:cs typeface="Arial"/>
              </a:rPr>
              <a:t>Kiểu tĩnh (statically typing): </a:t>
            </a: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là ngôn ngữ </a:t>
            </a:r>
            <a:r>
              <a:rPr lang="vi-VN" sz="3200" dirty="0">
                <a:latin typeface="Arial"/>
                <a:cs typeface="Arial"/>
              </a:rPr>
              <a:t>an toàn </a:t>
            </a:r>
            <a:r>
              <a:rPr lang="vi-VN" sz="3200" spc="-15" dirty="0">
                <a:latin typeface="Arial"/>
                <a:cs typeface="Arial"/>
              </a:rPr>
              <a:t>về </a:t>
            </a:r>
            <a:r>
              <a:rPr lang="vi-VN" sz="3200" dirty="0">
                <a:latin typeface="Arial"/>
                <a:cs typeface="Arial"/>
              </a:rPr>
              <a:t>kiểu </a:t>
            </a:r>
            <a:r>
              <a:rPr lang="vi-VN" sz="3200" spc="-5" dirty="0">
                <a:latin typeface="Arial"/>
                <a:cs typeface="Arial"/>
              </a:rPr>
              <a:t>(</a:t>
            </a:r>
            <a:r>
              <a:rPr lang="vi-VN" sz="3200" b="1" spc="-5" dirty="0">
                <a:latin typeface="Arial"/>
                <a:cs typeface="Arial"/>
              </a:rPr>
              <a:t>type -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safe</a:t>
            </a:r>
            <a:r>
              <a:rPr lang="vi-VN" sz="3200" dirty="0">
                <a:latin typeface="Arial"/>
                <a:cs typeface="Arial"/>
              </a:rPr>
              <a:t>)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sử </a:t>
            </a:r>
            <a:r>
              <a:rPr lang="vi-VN" sz="3200" spc="-5" dirty="0">
                <a:latin typeface="Arial"/>
                <a:cs typeface="Arial"/>
              </a:rPr>
              <a:t>dụng </a:t>
            </a:r>
            <a:r>
              <a:rPr lang="vi-VN" sz="3200" dirty="0">
                <a:latin typeface="Arial"/>
                <a:cs typeface="Arial"/>
              </a:rPr>
              <a:t>suy luận kiểu </a:t>
            </a:r>
            <a:r>
              <a:rPr lang="vi-VN" sz="3200" spc="-10" dirty="0">
                <a:latin typeface="Arial"/>
                <a:cs typeface="Arial"/>
              </a:rPr>
              <a:t>(</a:t>
            </a:r>
            <a:r>
              <a:rPr lang="vi-VN" sz="3200" b="1" spc="-10" dirty="0">
                <a:latin typeface="Arial"/>
                <a:cs typeface="Arial"/>
              </a:rPr>
              <a:t>type</a:t>
            </a:r>
            <a:r>
              <a:rPr lang="vi-VN" sz="3200" spc="-10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inference</a:t>
            </a:r>
            <a:r>
              <a:rPr lang="vi-VN" sz="3200" spc="-5" dirty="0">
                <a:latin typeface="Arial"/>
                <a:cs typeface="Arial"/>
              </a:rPr>
              <a:t>) </a:t>
            </a:r>
            <a:r>
              <a:rPr lang="vi-VN" sz="3200" dirty="0">
                <a:latin typeface="Arial"/>
                <a:cs typeface="Arial"/>
              </a:rPr>
              <a:t>để </a:t>
            </a:r>
            <a:r>
              <a:rPr lang="vi-VN" sz="3200" spc="-10" dirty="0">
                <a:latin typeface="Arial"/>
                <a:cs typeface="Arial"/>
              </a:rPr>
              <a:t>phân </a:t>
            </a:r>
            <a:r>
              <a:rPr lang="vi-VN" sz="3200" spc="-5" dirty="0">
                <a:latin typeface="Arial"/>
                <a:cs typeface="Arial"/>
              </a:rPr>
              <a:t>tích </a:t>
            </a:r>
            <a:r>
              <a:rPr lang="vi-VN" sz="3200" dirty="0">
                <a:latin typeface="Arial"/>
                <a:cs typeface="Arial"/>
              </a:rPr>
              <a:t>kiểu </a:t>
            </a:r>
            <a:r>
              <a:rPr lang="vi-VN" sz="3200" spc="-5" dirty="0">
                <a:latin typeface="Arial"/>
                <a:cs typeface="Arial"/>
              </a:rPr>
              <a:t>trong </a:t>
            </a:r>
            <a:r>
              <a:rPr lang="vi-VN" sz="3200" dirty="0">
                <a:latin typeface="Arial"/>
                <a:cs typeface="Arial"/>
              </a:rPr>
              <a:t>thời </a:t>
            </a:r>
            <a:r>
              <a:rPr lang="vi-VN" sz="3200" spc="-5" dirty="0">
                <a:latin typeface="Arial"/>
                <a:cs typeface="Arial"/>
              </a:rPr>
              <a:t>gian </a:t>
            </a:r>
            <a:r>
              <a:rPr lang="vi-VN" sz="3200" spc="-40" dirty="0">
                <a:latin typeface="Arial"/>
                <a:cs typeface="Arial"/>
              </a:rPr>
              <a:t>chạy</a:t>
            </a:r>
            <a:r>
              <a:rPr lang="vi-VN" sz="3200" dirty="0">
                <a:latin typeface="Arial"/>
                <a:cs typeface="Arial"/>
              </a:rPr>
              <a:t>.</a:t>
            </a:r>
          </a:p>
          <a:p>
            <a:pPr marL="356870" marR="7620" indent="-344805">
              <a:lnSpc>
                <a:spcPct val="107100"/>
              </a:lnSpc>
              <a:spcBef>
                <a:spcPts val="565"/>
              </a:spcBef>
              <a:buClr>
                <a:srgbClr val="3366FF"/>
              </a:buClr>
              <a:buFont typeface="Carlito"/>
              <a:buChar char="-"/>
              <a:tabLst>
                <a:tab pos="357505" algn="l"/>
              </a:tabLst>
            </a:pPr>
            <a:r>
              <a:rPr lang="vi-VN" sz="3200" b="1" dirty="0">
                <a:latin typeface="Arial"/>
                <a:cs typeface="Arial"/>
              </a:rPr>
              <a:t>Tính </a:t>
            </a:r>
            <a:r>
              <a:rPr lang="vi-VN" sz="3200" b="1" spc="-5" dirty="0">
                <a:latin typeface="Arial"/>
                <a:cs typeface="Arial"/>
              </a:rPr>
              <a:t>di động </a:t>
            </a:r>
            <a:r>
              <a:rPr lang="vi-VN" sz="3200" b="1" spc="-10" dirty="0">
                <a:latin typeface="Arial"/>
                <a:cs typeface="Arial"/>
              </a:rPr>
              <a:t>(portability): </a:t>
            </a:r>
            <a:r>
              <a:rPr lang="vi-VN" sz="3200" spc="-15" dirty="0">
                <a:latin typeface="Arial"/>
                <a:cs typeface="Arial"/>
              </a:rPr>
              <a:t>có </a:t>
            </a:r>
            <a:r>
              <a:rPr lang="vi-VN" sz="3200" spc="-5" dirty="0">
                <a:latin typeface="Arial"/>
                <a:cs typeface="Arial"/>
              </a:rPr>
              <a:t>thể </a:t>
            </a:r>
            <a:r>
              <a:rPr lang="vi-VN" sz="3200" dirty="0">
                <a:latin typeface="Arial"/>
                <a:cs typeface="Arial"/>
              </a:rPr>
              <a:t>được biên </a:t>
            </a:r>
            <a:r>
              <a:rPr lang="vi-VN" sz="3200" spc="-5" dirty="0">
                <a:latin typeface="Arial"/>
                <a:cs typeface="Arial"/>
              </a:rPr>
              <a:t>dịch </a:t>
            </a:r>
            <a:r>
              <a:rPr lang="vi-VN" sz="3200" spc="-10" dirty="0">
                <a:latin typeface="Arial"/>
                <a:cs typeface="Arial"/>
              </a:rPr>
              <a:t>nguyên </a:t>
            </a:r>
            <a:r>
              <a:rPr lang="vi-VN" sz="3200" dirty="0">
                <a:latin typeface="Arial"/>
                <a:cs typeface="Arial"/>
              </a:rPr>
              <a:t>bản sang </a:t>
            </a:r>
            <a:r>
              <a:rPr lang="vi-VN" sz="3200" spc="5" dirty="0">
                <a:latin typeface="Arial"/>
                <a:cs typeface="Arial"/>
              </a:rPr>
              <a:t>mã </a:t>
            </a:r>
            <a:r>
              <a:rPr lang="vi-VN" sz="3200" b="1" dirty="0">
                <a:latin typeface="Arial"/>
                <a:cs typeface="Arial"/>
              </a:rPr>
              <a:t>ARM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15" dirty="0">
                <a:latin typeface="Arial"/>
                <a:cs typeface="Arial"/>
              </a:rPr>
              <a:t>và</a:t>
            </a:r>
            <a:r>
              <a:rPr lang="vi-VN" sz="3200" spc="-155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x86.</a:t>
            </a:r>
            <a:endParaRPr lang="vi-VN" sz="3200" dirty="0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6185B-4363-4A20-B89B-760B6444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82A1B-F273-4DE0-9CC1-5925FA955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6B35-D016-4B0A-8242-576A4E6B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545-5403-4AFB-B689-F413BA7C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633538"/>
            <a:ext cx="4876800" cy="4691062"/>
          </a:xfrm>
        </p:spPr>
        <p:txBody>
          <a:bodyPr/>
          <a:lstStyle/>
          <a:p>
            <a:pPr marL="12700" marR="5080">
              <a:lnSpc>
                <a:spcPct val="107100"/>
              </a:lnSpc>
              <a:spcBef>
                <a:spcPts val="0"/>
              </a:spcBef>
            </a:pPr>
            <a:r>
              <a:rPr lang="vi-VN" sz="3200" spc="-5" dirty="0">
                <a:latin typeface="Arial"/>
                <a:cs typeface="Arial"/>
              </a:rPr>
              <a:t>Để hiểu </a:t>
            </a:r>
            <a:r>
              <a:rPr lang="vi-VN" sz="3200" dirty="0">
                <a:latin typeface="Arial"/>
                <a:cs typeface="Arial"/>
              </a:rPr>
              <a:t>sự </a:t>
            </a:r>
            <a:r>
              <a:rPr lang="vi-VN" sz="3200" spc="-5" dirty="0">
                <a:latin typeface="Arial"/>
                <a:cs typeface="Arial"/>
              </a:rPr>
              <a:t>linh hoạt </a:t>
            </a:r>
            <a:r>
              <a:rPr lang="vi-VN" sz="3200" spc="-10" dirty="0">
                <a:latin typeface="Arial"/>
                <a:cs typeface="Arial"/>
              </a:rPr>
              <a:t>của </a:t>
            </a:r>
            <a:r>
              <a:rPr lang="vi-VN" sz="3200" spc="-5" dirty="0">
                <a:latin typeface="Arial"/>
                <a:cs typeface="Arial"/>
              </a:rPr>
              <a:t>ngôn ngữ </a:t>
            </a:r>
            <a:r>
              <a:rPr lang="vi-VN" sz="3200" dirty="0">
                <a:latin typeface="Arial"/>
                <a:cs typeface="Arial"/>
              </a:rPr>
              <a:t>này đến từ đâu, </a:t>
            </a:r>
            <a:r>
              <a:rPr lang="vi-VN" sz="3200" spc="-5" dirty="0">
                <a:latin typeface="Arial"/>
                <a:cs typeface="Arial"/>
              </a:rPr>
              <a:t>chúng </a:t>
            </a:r>
            <a:r>
              <a:rPr lang="vi-VN" sz="3200" dirty="0">
                <a:latin typeface="Arial"/>
                <a:cs typeface="Arial"/>
              </a:rPr>
              <a:t>ta </a:t>
            </a:r>
            <a:r>
              <a:rPr lang="vi-VN" sz="3200" spc="-10" dirty="0">
                <a:latin typeface="Arial"/>
                <a:cs typeface="Arial"/>
              </a:rPr>
              <a:t>cần </a:t>
            </a:r>
            <a:r>
              <a:rPr lang="vi-VN" sz="3200" spc="-5" dirty="0">
                <a:latin typeface="Arial"/>
                <a:cs typeface="Arial"/>
              </a:rPr>
              <a:t>biết </a:t>
            </a:r>
            <a:r>
              <a:rPr lang="vi-VN" sz="3200" dirty="0">
                <a:latin typeface="Arial"/>
                <a:cs typeface="Arial"/>
              </a:rPr>
              <a:t>cách </a:t>
            </a:r>
            <a:r>
              <a:rPr lang="vi-VN" sz="3200" spc="-5" dirty="0">
                <a:latin typeface="Arial"/>
                <a:cs typeface="Arial"/>
              </a:rPr>
              <a:t>chúng </a:t>
            </a:r>
            <a:r>
              <a:rPr lang="vi-VN" sz="3200" dirty="0">
                <a:latin typeface="Arial"/>
                <a:cs typeface="Arial"/>
              </a:rPr>
              <a:t>ta </a:t>
            </a:r>
            <a:r>
              <a:rPr lang="vi-VN" sz="3200" spc="-5" dirty="0">
                <a:latin typeface="Arial"/>
                <a:cs typeface="Arial"/>
              </a:rPr>
              <a:t>có thể chạy </a:t>
            </a:r>
            <a:r>
              <a:rPr lang="vi-VN" sz="3200" spc="-10" dirty="0">
                <a:latin typeface="Arial"/>
                <a:cs typeface="Arial"/>
              </a:rPr>
              <a:t>mã </a:t>
            </a: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dirty="0">
                <a:latin typeface="Arial"/>
                <a:cs typeface="Arial"/>
              </a:rPr>
              <a:t>:</a:t>
            </a:r>
          </a:p>
          <a:p>
            <a:pPr marL="356870" indent="-344805">
              <a:lnSpc>
                <a:spcPct val="100000"/>
              </a:lnSpc>
              <a:spcBef>
                <a:spcPts val="0"/>
              </a:spcBef>
              <a:buClr>
                <a:srgbClr val="3366FF"/>
              </a:buClr>
              <a:buFont typeface="Carlito"/>
              <a:buChar char="-"/>
              <a:tabLst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Máy </a:t>
            </a:r>
            <a:r>
              <a:rPr lang="vi-VN" sz="3200" dirty="0">
                <a:latin typeface="Arial"/>
                <a:cs typeface="Arial"/>
              </a:rPr>
              <a:t>ảo </a:t>
            </a: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(Dart </a:t>
            </a:r>
            <a:r>
              <a:rPr lang="vi-VN" sz="3200" spc="-10" dirty="0">
                <a:latin typeface="Arial"/>
                <a:cs typeface="Arial"/>
              </a:rPr>
              <a:t>Virtual </a:t>
            </a:r>
            <a:r>
              <a:rPr lang="vi-VN" sz="3200" dirty="0">
                <a:latin typeface="Arial"/>
                <a:cs typeface="Arial"/>
              </a:rPr>
              <a:t>Machines – Dart</a:t>
            </a:r>
            <a:r>
              <a:rPr lang="vi-VN" sz="3200" spc="-2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VMs)</a:t>
            </a:r>
            <a:endParaRPr lang="vi-VN"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0"/>
              </a:spcBef>
              <a:buClr>
                <a:srgbClr val="3366FF"/>
              </a:buClr>
              <a:buFont typeface="Carlito"/>
              <a:buChar char="-"/>
              <a:tabLst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Biên dịch</a:t>
            </a:r>
            <a:r>
              <a:rPr lang="vi-VN" sz="3200" spc="10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JavaScript</a:t>
            </a:r>
            <a:endParaRPr lang="vi-VN" sz="3200" b="1" dirty="0">
              <a:latin typeface="Arial"/>
              <a:cs typeface="Arial"/>
            </a:endParaRP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9607B-1556-4634-86A6-879C524D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1C91E97-6FFC-49C7-B2AB-CE86F611306E}"/>
              </a:ext>
            </a:extLst>
          </p:cNvPr>
          <p:cNvSpPr/>
          <p:nvPr/>
        </p:nvSpPr>
        <p:spPr>
          <a:xfrm>
            <a:off x="234696" y="2438400"/>
            <a:ext cx="3035808" cy="257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1F7ED-33BB-4774-AE3D-76075DEE0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2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7E5BA7F-821E-4109-8DB6-37971BB47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33CC"/>
                </a:solidFill>
              </a:rPr>
              <a:t>Chương</a:t>
            </a:r>
            <a:r>
              <a:rPr lang="en-US" altLang="en-US" dirty="0">
                <a:solidFill>
                  <a:srgbClr val="0033CC"/>
                </a:solidFill>
              </a:rPr>
              <a:t> 1: </a:t>
            </a:r>
            <a:r>
              <a:rPr lang="en-US" altLang="en-US" dirty="0" err="1">
                <a:solidFill>
                  <a:srgbClr val="0033CC"/>
                </a:solidFill>
              </a:rPr>
              <a:t>Giới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 err="1">
                <a:solidFill>
                  <a:srgbClr val="0033CC"/>
                </a:solidFill>
              </a:rPr>
              <a:t>thiệu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 err="1">
                <a:solidFill>
                  <a:srgbClr val="0033CC"/>
                </a:solidFill>
              </a:rPr>
              <a:t>về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 err="1">
                <a:solidFill>
                  <a:srgbClr val="0033CC"/>
                </a:solidFill>
              </a:rPr>
              <a:t>Ngôn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 err="1">
                <a:solidFill>
                  <a:srgbClr val="0033CC"/>
                </a:solidFill>
              </a:rPr>
              <a:t>ngữ</a:t>
            </a:r>
            <a:r>
              <a:rPr lang="en-US" altLang="en-US" dirty="0">
                <a:solidFill>
                  <a:srgbClr val="0033CC"/>
                </a:solidFill>
              </a:rPr>
              <a:t> Dart </a:t>
            </a:r>
            <a:r>
              <a:rPr lang="en-US" altLang="en-US" dirty="0" err="1">
                <a:solidFill>
                  <a:srgbClr val="0033CC"/>
                </a:solidFill>
              </a:rPr>
              <a:t>và</a:t>
            </a:r>
            <a:r>
              <a:rPr lang="en-US" altLang="en-US" dirty="0">
                <a:solidFill>
                  <a:srgbClr val="0033CC"/>
                </a:solidFill>
              </a:rPr>
              <a:t> Flutter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90380B6-D155-49F9-9271-89774C1403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06575"/>
            <a:ext cx="7315200" cy="44196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200" b="1" dirty="0" err="1">
                <a:solidFill>
                  <a:srgbClr val="262626"/>
                </a:solidFill>
              </a:rPr>
              <a:t>Mục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tiêu</a:t>
            </a:r>
            <a:r>
              <a:rPr lang="en-US" altLang="en-US" sz="3200" b="1" dirty="0">
                <a:solidFill>
                  <a:srgbClr val="262626"/>
                </a:solidFill>
              </a:rPr>
              <a:t>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 err="1">
                <a:solidFill>
                  <a:srgbClr val="262626"/>
                </a:solidFill>
              </a:rPr>
              <a:t>Khái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quát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về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lịch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sử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phát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triển</a:t>
            </a:r>
            <a:r>
              <a:rPr lang="en-US" altLang="en-US" sz="3200" b="1" dirty="0">
                <a:solidFill>
                  <a:srgbClr val="262626"/>
                </a:solidFill>
              </a:rPr>
              <a:t>, </a:t>
            </a:r>
            <a:r>
              <a:rPr lang="en-US" altLang="en-US" sz="3200" b="1" dirty="0" err="1">
                <a:solidFill>
                  <a:srgbClr val="262626"/>
                </a:solidFill>
              </a:rPr>
              <a:t>đặc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điểm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của</a:t>
            </a:r>
            <a:r>
              <a:rPr lang="en-US" altLang="en-US" sz="3200" b="1" dirty="0">
                <a:solidFill>
                  <a:srgbClr val="262626"/>
                </a:solidFill>
              </a:rPr>
              <a:t> Dart </a:t>
            </a:r>
            <a:r>
              <a:rPr lang="en-US" altLang="en-US" sz="3200" b="1" dirty="0" err="1">
                <a:solidFill>
                  <a:srgbClr val="262626"/>
                </a:solidFill>
              </a:rPr>
              <a:t>và</a:t>
            </a:r>
            <a:r>
              <a:rPr lang="en-US" altLang="en-US" sz="3200" b="1" dirty="0">
                <a:solidFill>
                  <a:srgbClr val="262626"/>
                </a:solidFill>
              </a:rPr>
              <a:t> Flutter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 err="1">
                <a:solidFill>
                  <a:srgbClr val="262626"/>
                </a:solidFill>
              </a:rPr>
              <a:t>Giới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thiệu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tổng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quan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về</a:t>
            </a:r>
            <a:r>
              <a:rPr lang="en-US" altLang="en-US" sz="3200" b="1" dirty="0">
                <a:solidFill>
                  <a:srgbClr val="262626"/>
                </a:solidFill>
              </a:rPr>
              <a:t> Dart</a:t>
            </a:r>
          </a:p>
          <a:p>
            <a:pPr marL="449263" indent="-85725">
              <a:lnSpc>
                <a:spcPct val="120000"/>
              </a:lnSpc>
              <a:buNone/>
            </a:pPr>
            <a:endParaRPr lang="en-US" altLang="en-US" sz="2000" b="1" dirty="0">
              <a:solidFill>
                <a:srgbClr val="262626"/>
              </a:solidFill>
            </a:endParaRP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3916E19A-246B-4188-B043-F7B125E2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76467-21BA-42FF-B682-3A2844D4F7B8}" type="slidenum">
              <a:rPr lang="en-US" altLang="en-US" sz="14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624C-3848-4801-9226-62A3EA9FE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866D-5570-46CB-9FD6-355E285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C88E-A8CD-4439-A239-BAA53538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107000"/>
              </a:lnSpc>
              <a:spcBef>
                <a:spcPts val="0"/>
              </a:spcBef>
            </a:pP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dirty="0">
                <a:latin typeface="Arial"/>
                <a:cs typeface="Arial"/>
              </a:rPr>
              <a:t> có </a:t>
            </a:r>
            <a:r>
              <a:rPr lang="vi-VN" sz="3200" spc="-10" dirty="0">
                <a:latin typeface="Arial"/>
                <a:cs typeface="Arial"/>
              </a:rPr>
              <a:t>thể được </a:t>
            </a:r>
            <a:r>
              <a:rPr lang="vi-VN" sz="3200" spc="-5" dirty="0">
                <a:latin typeface="Arial"/>
                <a:cs typeface="Arial"/>
              </a:rPr>
              <a:t>chạy trong </a:t>
            </a:r>
            <a:r>
              <a:rPr lang="vi-VN" sz="3200" spc="10" dirty="0">
                <a:latin typeface="Arial"/>
                <a:cs typeface="Arial"/>
              </a:rPr>
              <a:t>môi </a:t>
            </a:r>
            <a:r>
              <a:rPr lang="vi-VN" sz="3200" spc="-5" dirty="0">
                <a:latin typeface="Arial"/>
                <a:cs typeface="Arial"/>
              </a:rPr>
              <a:t>trường </a:t>
            </a:r>
            <a:r>
              <a:rPr lang="vi-VN" sz="3200" dirty="0">
                <a:latin typeface="Arial"/>
                <a:cs typeface="Arial"/>
              </a:rPr>
              <a:t>hỗ </a:t>
            </a:r>
            <a:r>
              <a:rPr lang="vi-VN" sz="3200" spc="-5" dirty="0">
                <a:latin typeface="Arial"/>
                <a:cs typeface="Arial"/>
              </a:rPr>
              <a:t>trợ </a:t>
            </a:r>
            <a:r>
              <a:rPr lang="vi-VN" sz="3200" b="1" spc="-5" dirty="0">
                <a:latin typeface="Arial"/>
                <a:cs typeface="Arial"/>
              </a:rPr>
              <a:t>Dart</a:t>
            </a:r>
            <a:r>
              <a:rPr lang="vi-VN" sz="3200" spc="-5" dirty="0">
                <a:latin typeface="Arial"/>
                <a:cs typeface="Arial"/>
              </a:rPr>
              <a:t>. </a:t>
            </a:r>
            <a:r>
              <a:rPr lang="vi-VN" sz="3200" spc="-10" dirty="0">
                <a:latin typeface="Arial"/>
                <a:cs typeface="Arial"/>
              </a:rPr>
              <a:t>Một </a:t>
            </a:r>
            <a:r>
              <a:rPr lang="vi-VN" sz="3200" spc="10" dirty="0">
                <a:latin typeface="Arial"/>
                <a:cs typeface="Arial"/>
              </a:rPr>
              <a:t>môi </a:t>
            </a:r>
            <a:r>
              <a:rPr lang="vi-VN" sz="3200" spc="-10" dirty="0">
                <a:latin typeface="Arial"/>
                <a:cs typeface="Arial"/>
              </a:rPr>
              <a:t>trường </a:t>
            </a:r>
            <a:r>
              <a:rPr lang="vi-VN" sz="3200" dirty="0">
                <a:latin typeface="Arial"/>
                <a:cs typeface="Arial"/>
              </a:rPr>
              <a:t>có khả </a:t>
            </a:r>
            <a:r>
              <a:rPr lang="vi-VN" sz="3200" spc="-10" dirty="0">
                <a:latin typeface="Arial"/>
                <a:cs typeface="Arial"/>
              </a:rPr>
              <a:t>năng </a:t>
            </a:r>
            <a:r>
              <a:rPr lang="vi-VN" sz="3200" dirty="0">
                <a:latin typeface="Arial"/>
                <a:cs typeface="Arial"/>
              </a:rPr>
              <a:t>chạy </a:t>
            </a:r>
            <a:r>
              <a:rPr lang="vi-VN" sz="3200" b="1" spc="-5" dirty="0">
                <a:latin typeface="Arial"/>
                <a:cs typeface="Arial"/>
              </a:rPr>
              <a:t>Dart</a:t>
            </a:r>
            <a:r>
              <a:rPr lang="vi-VN" sz="3200" spc="-5" dirty="0">
                <a:latin typeface="Arial"/>
                <a:cs typeface="Arial"/>
              </a:rPr>
              <a:t> cung cấp các </a:t>
            </a:r>
            <a:r>
              <a:rPr lang="vi-VN" sz="3200" spc="-10" dirty="0">
                <a:latin typeface="Arial"/>
                <a:cs typeface="Arial"/>
              </a:rPr>
              <a:t>tính </a:t>
            </a:r>
            <a:r>
              <a:rPr lang="vi-VN" sz="3200" spc="-5" dirty="0">
                <a:latin typeface="Arial"/>
                <a:cs typeface="Arial"/>
              </a:rPr>
              <a:t>năng cần thiết cho  </a:t>
            </a:r>
            <a:r>
              <a:rPr lang="vi-VN" sz="3200" spc="5" dirty="0">
                <a:latin typeface="Arial"/>
                <a:cs typeface="Arial"/>
              </a:rPr>
              <a:t>một </a:t>
            </a:r>
            <a:r>
              <a:rPr lang="vi-VN" sz="3200" spc="-5" dirty="0">
                <a:latin typeface="Arial"/>
                <a:cs typeface="Arial"/>
              </a:rPr>
              <a:t>ứng </a:t>
            </a:r>
            <a:r>
              <a:rPr lang="vi-VN" sz="3200" spc="-10" dirty="0">
                <a:latin typeface="Arial"/>
                <a:cs typeface="Arial"/>
              </a:rPr>
              <a:t>dụng, chẳng hạn như</a:t>
            </a:r>
            <a:r>
              <a:rPr lang="vi-VN" sz="3200" spc="2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sau:</a:t>
            </a:r>
            <a:endParaRPr lang="vi-VN"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0"/>
              </a:spcBef>
              <a:buClr>
                <a:srgbClr val="3366FF"/>
              </a:buClr>
              <a:buFont typeface="Carlito"/>
              <a:buChar char="-"/>
              <a:tabLst>
                <a:tab pos="356870" algn="l"/>
                <a:tab pos="357505" algn="l"/>
              </a:tabLst>
            </a:pPr>
            <a:r>
              <a:rPr lang="vi-VN" sz="3200" spc="-10" dirty="0">
                <a:latin typeface="Arial"/>
                <a:cs typeface="Arial"/>
              </a:rPr>
              <a:t>Hệ thống thời gian chạy </a:t>
            </a:r>
            <a:r>
              <a:rPr lang="vi-VN" sz="3200" dirty="0">
                <a:latin typeface="Arial"/>
                <a:cs typeface="Arial"/>
              </a:rPr>
              <a:t>(</a:t>
            </a:r>
            <a:r>
              <a:rPr lang="vi-VN" sz="3200" b="1" dirty="0">
                <a:latin typeface="Arial"/>
                <a:cs typeface="Arial"/>
              </a:rPr>
              <a:t>runtime</a:t>
            </a:r>
            <a:r>
              <a:rPr lang="vi-VN" sz="3200" spc="100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systems</a:t>
            </a:r>
            <a:r>
              <a:rPr lang="vi-VN" sz="3200" spc="-5" dirty="0">
                <a:latin typeface="Arial"/>
                <a:cs typeface="Arial"/>
              </a:rPr>
              <a:t>)</a:t>
            </a:r>
            <a:endParaRPr lang="vi-VN"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0"/>
              </a:spcBef>
              <a:buClr>
                <a:srgbClr val="3366FF"/>
              </a:buClr>
              <a:buFont typeface="Carlito"/>
              <a:buChar char="-"/>
              <a:tabLst>
                <a:tab pos="356870" algn="l"/>
                <a:tab pos="357505" algn="l"/>
              </a:tabLst>
            </a:pPr>
            <a:r>
              <a:rPr lang="vi-VN" sz="3200" dirty="0">
                <a:latin typeface="Arial"/>
                <a:cs typeface="Arial"/>
              </a:rPr>
              <a:t>Thư </a:t>
            </a:r>
            <a:r>
              <a:rPr lang="vi-VN" sz="3200" spc="-15" dirty="0">
                <a:latin typeface="Arial"/>
                <a:cs typeface="Arial"/>
              </a:rPr>
              <a:t>viện </a:t>
            </a:r>
            <a:r>
              <a:rPr lang="vi-VN" sz="3200" spc="-10" dirty="0">
                <a:latin typeface="Arial"/>
                <a:cs typeface="Arial"/>
              </a:rPr>
              <a:t>lõi </a:t>
            </a:r>
            <a:r>
              <a:rPr lang="vi-VN" sz="3200" spc="-5" dirty="0">
                <a:latin typeface="Arial"/>
                <a:cs typeface="Arial"/>
              </a:rPr>
              <a:t>của</a:t>
            </a:r>
            <a:r>
              <a:rPr lang="vi-VN" sz="3200" spc="40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Dart</a:t>
            </a:r>
            <a:endParaRPr lang="vi-VN" sz="3200" b="1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0"/>
              </a:spcBef>
              <a:buClr>
                <a:srgbClr val="3366FF"/>
              </a:buClr>
              <a:buFont typeface="Carlito"/>
              <a:buChar char="-"/>
              <a:tabLst>
                <a:tab pos="356870" algn="l"/>
                <a:tab pos="357505" algn="l"/>
              </a:tabLst>
            </a:pPr>
            <a:r>
              <a:rPr lang="vi-VN" sz="3200" spc="-10" dirty="0">
                <a:latin typeface="Arial"/>
                <a:cs typeface="Arial"/>
              </a:rPr>
              <a:t>Bộ </a:t>
            </a:r>
            <a:r>
              <a:rPr lang="vi-VN" sz="3200" spc="-5" dirty="0">
                <a:latin typeface="Arial"/>
                <a:cs typeface="Arial"/>
              </a:rPr>
              <a:t>thu </a:t>
            </a:r>
            <a:r>
              <a:rPr lang="vi-VN" sz="3200" spc="-10" dirty="0">
                <a:latin typeface="Arial"/>
                <a:cs typeface="Arial"/>
              </a:rPr>
              <a:t>gom </a:t>
            </a:r>
            <a:r>
              <a:rPr lang="vi-VN" sz="3200" spc="-5" dirty="0">
                <a:latin typeface="Arial"/>
                <a:cs typeface="Arial"/>
              </a:rPr>
              <a:t>rác (</a:t>
            </a:r>
            <a:r>
              <a:rPr lang="vi-VN" sz="3200" b="1" spc="-5" dirty="0">
                <a:latin typeface="Arial"/>
                <a:cs typeface="Arial"/>
              </a:rPr>
              <a:t>Garbage</a:t>
            </a:r>
            <a:r>
              <a:rPr lang="vi-VN" sz="3200" spc="45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collectors</a:t>
            </a:r>
            <a:r>
              <a:rPr lang="vi-VN" sz="3200" spc="-5" dirty="0">
                <a:latin typeface="Arial"/>
                <a:cs typeface="Arial"/>
              </a:rPr>
              <a:t>)</a:t>
            </a:r>
            <a:endParaRPr lang="vi-VN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7029B-D9DF-4285-BBCC-20486357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E8418-3A0A-4CBD-B233-B3723905B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1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F92C-D25D-41E5-9B79-9C4C10D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FE42-8FD9-4658-A716-EE57201E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" marR="5080" indent="0">
              <a:lnSpc>
                <a:spcPct val="107100"/>
              </a:lnSpc>
              <a:spcBef>
                <a:spcPts val="100"/>
              </a:spcBef>
              <a:buClr>
                <a:srgbClr val="3366FF"/>
              </a:buClr>
              <a:buNone/>
              <a:tabLst>
                <a:tab pos="357505" algn="l"/>
              </a:tabLst>
            </a:pPr>
            <a:r>
              <a:rPr lang="vi-VN" sz="3200" spc="-20" dirty="0">
                <a:latin typeface="Arial"/>
                <a:cs typeface="Arial"/>
              </a:rPr>
              <a:t>Việc</a:t>
            </a:r>
            <a:r>
              <a:rPr lang="vi-VN" sz="3200" spc="29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thực</a:t>
            </a:r>
            <a:r>
              <a:rPr lang="vi-VN" sz="3200" spc="29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thi</a:t>
            </a:r>
            <a:r>
              <a:rPr lang="vi-VN" sz="3200" spc="275" dirty="0">
                <a:latin typeface="Arial"/>
                <a:cs typeface="Arial"/>
              </a:rPr>
              <a:t> </a:t>
            </a:r>
            <a:r>
              <a:rPr lang="vi-VN" sz="3200" spc="10" dirty="0">
                <a:latin typeface="Arial"/>
                <a:cs typeface="Arial"/>
              </a:rPr>
              <a:t>mã</a:t>
            </a:r>
            <a:r>
              <a:rPr lang="vi-VN" sz="3200" spc="280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Dart</a:t>
            </a:r>
            <a:r>
              <a:rPr lang="vi-VN" sz="3200" spc="285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hoạt</a:t>
            </a:r>
            <a:r>
              <a:rPr lang="vi-VN" sz="3200" spc="290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động</a:t>
            </a:r>
            <a:r>
              <a:rPr lang="vi-VN" sz="3200" spc="295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ở</a:t>
            </a:r>
            <a:r>
              <a:rPr lang="vi-VN" sz="3200" spc="29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hai</a:t>
            </a:r>
            <a:r>
              <a:rPr lang="vi-VN" sz="3200" spc="27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chế</a:t>
            </a:r>
            <a:r>
              <a:rPr lang="vi-VN" sz="3200" spc="280" dirty="0">
                <a:latin typeface="Arial"/>
                <a:cs typeface="Arial"/>
              </a:rPr>
              <a:t> </a:t>
            </a:r>
            <a:r>
              <a:rPr lang="vi-VN" sz="3200" spc="5" dirty="0">
                <a:latin typeface="Arial"/>
                <a:cs typeface="Arial"/>
              </a:rPr>
              <a:t>độ</a:t>
            </a:r>
            <a:r>
              <a:rPr lang="vi-VN" sz="3200" spc="-10" dirty="0">
                <a:latin typeface="Arial"/>
                <a:cs typeface="Arial"/>
              </a:rPr>
              <a:t>:</a:t>
            </a:r>
            <a:r>
              <a:rPr lang="vi-VN" sz="3200" spc="31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biên</a:t>
            </a:r>
            <a:r>
              <a:rPr lang="vi-VN" sz="3200" spc="275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dịch</a:t>
            </a:r>
            <a:r>
              <a:rPr lang="vi-VN" sz="3200" spc="285" dirty="0">
                <a:latin typeface="Arial"/>
                <a:cs typeface="Arial"/>
              </a:rPr>
              <a:t> </a:t>
            </a:r>
            <a:r>
              <a:rPr lang="vi-VN" sz="3200" spc="-15" dirty="0">
                <a:latin typeface="Arial"/>
                <a:cs typeface="Arial"/>
              </a:rPr>
              <a:t>hoặc </a:t>
            </a:r>
            <a:r>
              <a:rPr lang="vi-VN" sz="3200" spc="-10" dirty="0">
                <a:latin typeface="Arial"/>
                <a:cs typeface="Arial"/>
              </a:rPr>
              <a:t>biên dịch :</a:t>
            </a:r>
            <a:endParaRPr lang="vi-VN" sz="3200" spc="-5" dirty="0">
              <a:latin typeface="Arial"/>
              <a:cs typeface="Arial"/>
            </a:endParaRPr>
          </a:p>
          <a:p>
            <a:pPr marL="356870" marR="5080" indent="-344805">
              <a:lnSpc>
                <a:spcPct val="107100"/>
              </a:lnSpc>
              <a:spcBef>
                <a:spcPts val="100"/>
              </a:spcBef>
              <a:buClr>
                <a:srgbClr val="3366FF"/>
              </a:buClr>
              <a:buFont typeface="Carlito"/>
              <a:buChar char="-"/>
              <a:tabLst>
                <a:tab pos="357505" algn="l"/>
              </a:tabLst>
            </a:pPr>
            <a:r>
              <a:rPr lang="vi-VN" sz="3200" b="1" dirty="0">
                <a:latin typeface="Arial"/>
                <a:cs typeface="Arial"/>
              </a:rPr>
              <a:t>Just-In-</a:t>
            </a:r>
            <a:r>
              <a:rPr lang="vi-VN" sz="3200" b="1" spc="-10" dirty="0">
                <a:latin typeface="Arial"/>
                <a:cs typeface="Arial"/>
              </a:rPr>
              <a:t>Time </a:t>
            </a:r>
            <a:r>
              <a:rPr lang="vi-VN" sz="3200" b="1" dirty="0">
                <a:latin typeface="Arial"/>
                <a:cs typeface="Arial"/>
              </a:rPr>
              <a:t>(JIT) </a:t>
            </a:r>
            <a:r>
              <a:rPr lang="vi-VN" sz="3200" dirty="0">
                <a:latin typeface="Arial"/>
                <a:cs typeface="Arial"/>
              </a:rPr>
              <a:t>cho phép </a:t>
            </a:r>
            <a:r>
              <a:rPr lang="vi-VN" sz="3200" b="1" dirty="0">
                <a:latin typeface="Arial"/>
                <a:cs typeface="Arial"/>
              </a:rPr>
              <a:t>hot reloading </a:t>
            </a:r>
            <a:r>
              <a:rPr lang="vi-VN" sz="3200" dirty="0">
                <a:latin typeface="Arial"/>
                <a:cs typeface="Arial"/>
              </a:rPr>
              <a:t>hoạt động, giúp phát triển sản phẩm nhanh và tiện dụng hơn (được hiểu như việc </a:t>
            </a:r>
            <a:r>
              <a:rPr lang="vi-VN" sz="3200" b="1" dirty="0">
                <a:latin typeface="Arial"/>
                <a:cs typeface="Arial"/>
              </a:rPr>
              <a:t>debug</a:t>
            </a:r>
            <a:r>
              <a:rPr lang="vi-VN" sz="3200" dirty="0">
                <a:latin typeface="Arial"/>
                <a:cs typeface="Arial"/>
              </a:rPr>
              <a:t> trong ngôn ngữ khác là </a:t>
            </a:r>
            <a:r>
              <a:rPr lang="vi-VN" sz="3200" b="1" dirty="0">
                <a:latin typeface="Arial"/>
                <a:cs typeface="Arial"/>
              </a:rPr>
              <a:t>debug</a:t>
            </a:r>
            <a:r>
              <a:rPr lang="vi-VN" sz="3200" dirty="0">
                <a:latin typeface="Arial"/>
                <a:cs typeface="Arial"/>
              </a:rPr>
              <a:t> hàm nào chạy hàm đó thì ở đây nó sẽ viết đến đâu biên dịch ngay đến đấy).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E81B8-5215-4B21-A5CD-30EA0B9D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AD385-A13C-4B20-AFE0-DDE6B31F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0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30F-2124-48A1-AA3B-A0181D6A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9C6F-AAC7-4DCE-A1F9-5E5A7E25C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b="1" spc="-10" dirty="0">
                <a:latin typeface="Arial"/>
                <a:cs typeface="Arial"/>
              </a:rPr>
              <a:t>Ahead-Of-Time</a:t>
            </a:r>
            <a:r>
              <a:rPr lang="vi-VN" sz="3200" b="1" spc="90" dirty="0">
                <a:latin typeface="Arial"/>
                <a:cs typeface="Arial"/>
              </a:rPr>
              <a:t> </a:t>
            </a:r>
            <a:r>
              <a:rPr lang="vi-VN" sz="3200" b="1" spc="-10" dirty="0">
                <a:latin typeface="Arial"/>
                <a:cs typeface="Arial"/>
              </a:rPr>
              <a:t>(AOT) </a:t>
            </a:r>
            <a:r>
              <a:rPr lang="vi-VN" sz="3200" spc="-15" dirty="0">
                <a:latin typeface="Arial"/>
                <a:cs typeface="Arial"/>
              </a:rPr>
              <a:t>trình biên dịch chuyển ngôn ngữ </a:t>
            </a:r>
            <a:r>
              <a:rPr lang="vi-VN" sz="3200" b="1" spc="-15" dirty="0">
                <a:latin typeface="Arial"/>
                <a:cs typeface="Arial"/>
              </a:rPr>
              <a:t>Dart</a:t>
            </a:r>
            <a:r>
              <a:rPr lang="vi-VN" sz="3200" spc="-15" dirty="0">
                <a:latin typeface="Arial"/>
                <a:cs typeface="Arial"/>
              </a:rPr>
              <a:t> thẳng sang </a:t>
            </a:r>
            <a:r>
              <a:rPr lang="vi-VN" sz="3200" b="1" spc="-15" dirty="0">
                <a:latin typeface="Arial"/>
                <a:cs typeface="Arial"/>
              </a:rPr>
              <a:t>Native</a:t>
            </a:r>
            <a:r>
              <a:rPr lang="vi-VN" sz="3200" spc="-15" dirty="0">
                <a:latin typeface="Arial"/>
                <a:cs typeface="Arial"/>
              </a:rPr>
              <a:t> </a:t>
            </a:r>
            <a:r>
              <a:rPr lang="vi-VN" sz="3200" b="1" spc="-15" dirty="0">
                <a:latin typeface="Arial"/>
                <a:cs typeface="Arial"/>
              </a:rPr>
              <a:t>Code</a:t>
            </a:r>
            <a:r>
              <a:rPr lang="vi-VN" sz="3200" spc="-15" dirty="0">
                <a:latin typeface="Arial"/>
                <a:cs typeface="Arial"/>
              </a:rPr>
              <a:t> giúp hiệu năng tốt nhất có thể (tức là khi chạy chương trình, nó sẽ biên dịch từ đầu đến cuối)</a:t>
            </a:r>
            <a:r>
              <a:rPr lang="vi-VN" sz="3200" spc="-10" dirty="0">
                <a:latin typeface="Arial"/>
                <a:cs typeface="Arial"/>
              </a:rPr>
              <a:t>.</a:t>
            </a:r>
            <a:endParaRPr lang="vi-VN" sz="2400" b="1" spc="-5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F10A-9019-4249-BBCD-7789F5C1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5D907-FF43-45A3-B353-DBE94EBD4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4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30F-2124-48A1-AA3B-A0181D6A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quả đạt được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9C6F-AAC7-4DCE-A1F9-5E5A7E25C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b="1" spc="-10" dirty="0">
                <a:latin typeface="Arial"/>
                <a:cs typeface="Arial"/>
              </a:rPr>
              <a:t>Hiểu được lịch sử hình thành của Dart và Flutter</a:t>
            </a:r>
          </a:p>
          <a:p>
            <a:r>
              <a:rPr lang="vi-VN" sz="3200" b="1" spc="-10">
                <a:latin typeface="Arial"/>
                <a:cs typeface="Arial"/>
              </a:rPr>
              <a:t>Hiểu được sơ lược đặc trưng của Dart</a:t>
            </a:r>
            <a:endParaRPr lang="vi-VN" sz="2400" b="1" spc="-5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F10A-9019-4249-BBCD-7789F5C1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5D907-FF43-45A3-B353-DBE94EBD4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7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7E5BA7F-821E-4109-8DB6-37971BB47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33CC"/>
                </a:solidFill>
              </a:rPr>
              <a:t>Chương</a:t>
            </a:r>
            <a:r>
              <a:rPr lang="en-US" altLang="en-US" dirty="0">
                <a:solidFill>
                  <a:srgbClr val="0033CC"/>
                </a:solidFill>
              </a:rPr>
              <a:t> 1: </a:t>
            </a:r>
            <a:r>
              <a:rPr lang="en-US" altLang="en-US" dirty="0" err="1">
                <a:solidFill>
                  <a:srgbClr val="0033CC"/>
                </a:solidFill>
              </a:rPr>
              <a:t>Giới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 err="1">
                <a:solidFill>
                  <a:srgbClr val="0033CC"/>
                </a:solidFill>
              </a:rPr>
              <a:t>thiệu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 err="1">
                <a:solidFill>
                  <a:srgbClr val="0033CC"/>
                </a:solidFill>
              </a:rPr>
              <a:t>về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 err="1">
                <a:solidFill>
                  <a:srgbClr val="0033CC"/>
                </a:solidFill>
              </a:rPr>
              <a:t>Ngôn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 err="1">
                <a:solidFill>
                  <a:srgbClr val="0033CC"/>
                </a:solidFill>
              </a:rPr>
              <a:t>ngữ</a:t>
            </a:r>
            <a:r>
              <a:rPr lang="en-US" altLang="en-US" dirty="0">
                <a:solidFill>
                  <a:srgbClr val="0033CC"/>
                </a:solidFill>
              </a:rPr>
              <a:t> Dart </a:t>
            </a:r>
            <a:r>
              <a:rPr lang="en-US" altLang="en-US" dirty="0" err="1">
                <a:solidFill>
                  <a:srgbClr val="0033CC"/>
                </a:solidFill>
              </a:rPr>
              <a:t>và</a:t>
            </a:r>
            <a:r>
              <a:rPr lang="en-US" altLang="en-US" dirty="0">
                <a:solidFill>
                  <a:srgbClr val="0033CC"/>
                </a:solidFill>
              </a:rPr>
              <a:t> Flutter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90380B6-D155-49F9-9271-89774C1403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06575"/>
            <a:ext cx="7315200" cy="441960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Tx/>
              <a:buAutoNum type="arabicPeriod"/>
            </a:pPr>
            <a:r>
              <a:rPr lang="en-US" altLang="en-US" sz="3200" b="1" dirty="0" err="1">
                <a:solidFill>
                  <a:srgbClr val="262626"/>
                </a:solidFill>
              </a:rPr>
              <a:t>Lịch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sử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phát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triển</a:t>
            </a:r>
            <a:r>
              <a:rPr lang="en-US" altLang="en-US" sz="3200" b="1" dirty="0">
                <a:solidFill>
                  <a:srgbClr val="262626"/>
                </a:solidFill>
              </a:rPr>
              <a:t> Flutter</a:t>
            </a:r>
          </a:p>
          <a:p>
            <a:pPr marL="571500" indent="-571500">
              <a:lnSpc>
                <a:spcPct val="120000"/>
              </a:lnSpc>
              <a:buFontTx/>
              <a:buAutoNum type="arabicPeriod"/>
            </a:pPr>
            <a:r>
              <a:rPr lang="en-US" altLang="en-US" sz="3200" b="1" dirty="0" err="1">
                <a:solidFill>
                  <a:srgbClr val="262626"/>
                </a:solidFill>
              </a:rPr>
              <a:t>Đặc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điểm</a:t>
            </a:r>
            <a:endParaRPr lang="en-US" altLang="en-US" sz="3200" b="1" dirty="0">
              <a:solidFill>
                <a:srgbClr val="262626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AutoNum type="arabicPeriod"/>
            </a:pPr>
            <a:r>
              <a:rPr lang="en-US" altLang="en-US" sz="3200" b="1" dirty="0" err="1">
                <a:solidFill>
                  <a:srgbClr val="262626"/>
                </a:solidFill>
              </a:rPr>
              <a:t>Lịch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sử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phát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triển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của</a:t>
            </a:r>
            <a:r>
              <a:rPr lang="en-US" altLang="en-US" sz="3200" b="1" dirty="0">
                <a:solidFill>
                  <a:srgbClr val="262626"/>
                </a:solidFill>
              </a:rPr>
              <a:t> Dart</a:t>
            </a:r>
          </a:p>
          <a:p>
            <a:pPr marL="571500" indent="-571500">
              <a:lnSpc>
                <a:spcPct val="120000"/>
              </a:lnSpc>
              <a:buFontTx/>
              <a:buAutoNum type="arabicPeriod"/>
            </a:pPr>
            <a:r>
              <a:rPr lang="en-US" altLang="en-US" sz="3200" b="1" dirty="0" err="1">
                <a:solidFill>
                  <a:srgbClr val="262626"/>
                </a:solidFill>
              </a:rPr>
              <a:t>Tổng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quan</a:t>
            </a: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  <a:r>
              <a:rPr lang="en-US" altLang="en-US" sz="3200" b="1" dirty="0" err="1">
                <a:solidFill>
                  <a:srgbClr val="262626"/>
                </a:solidFill>
              </a:rPr>
              <a:t>về</a:t>
            </a:r>
            <a:r>
              <a:rPr lang="en-US" altLang="en-US" sz="3200" b="1" dirty="0">
                <a:solidFill>
                  <a:srgbClr val="262626"/>
                </a:solidFill>
              </a:rPr>
              <a:t> Dart</a:t>
            </a:r>
          </a:p>
          <a:p>
            <a:pPr marL="449263" indent="-85725">
              <a:lnSpc>
                <a:spcPct val="120000"/>
              </a:lnSpc>
              <a:buNone/>
            </a:pPr>
            <a:endParaRPr lang="en-US" altLang="en-US" sz="2000" b="1" dirty="0">
              <a:solidFill>
                <a:srgbClr val="262626"/>
              </a:solidFill>
            </a:endParaRP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3916E19A-246B-4188-B043-F7B125E2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76467-21BA-42FF-B682-3A2844D4F7B8}" type="slidenum">
              <a:rPr lang="en-US" altLang="en-US" sz="14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624C-3848-4801-9226-62A3EA9FE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56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195" y="1516855"/>
            <a:ext cx="4860996" cy="5058569"/>
          </a:xfrm>
        </p:spPr>
        <p:txBody>
          <a:bodyPr/>
          <a:lstStyle/>
          <a:p>
            <a:pPr marL="0" marR="5080" indent="0">
              <a:lnSpc>
                <a:spcPct val="90000"/>
              </a:lnSpc>
              <a:spcBef>
                <a:spcPts val="334"/>
              </a:spcBef>
              <a:buNone/>
            </a:pPr>
            <a:r>
              <a:rPr lang="vi-VN" sz="3200" b="1" spc="-10" dirty="0">
                <a:cs typeface="Arial"/>
              </a:rPr>
              <a:t>Flutter</a:t>
            </a:r>
            <a:r>
              <a:rPr lang="vi-VN" sz="3200" spc="-10" dirty="0">
                <a:cs typeface="Arial"/>
              </a:rPr>
              <a:t> là bộ công </a:t>
            </a:r>
            <a:r>
              <a:rPr lang="vi-VN" sz="3200" spc="-5" dirty="0">
                <a:cs typeface="Arial"/>
              </a:rPr>
              <a:t>cụ </a:t>
            </a:r>
            <a:r>
              <a:rPr lang="vi-VN" sz="3200" spc="-10" dirty="0">
                <a:cs typeface="Arial"/>
              </a:rPr>
              <a:t>đa nền tảng được thiết </a:t>
            </a:r>
            <a:r>
              <a:rPr lang="vi-VN" sz="3200" spc="10" dirty="0">
                <a:cs typeface="Arial"/>
              </a:rPr>
              <a:t>kế </a:t>
            </a:r>
            <a:r>
              <a:rPr lang="vi-VN" sz="3200" spc="-10" dirty="0">
                <a:cs typeface="Arial"/>
              </a:rPr>
              <a:t>để </a:t>
            </a:r>
            <a:r>
              <a:rPr lang="vi-VN" sz="3200" spc="-5" dirty="0">
                <a:cs typeface="Arial"/>
              </a:rPr>
              <a:t>cho </a:t>
            </a:r>
            <a:r>
              <a:rPr lang="vi-VN" sz="3200" spc="-10" dirty="0">
                <a:cs typeface="Arial"/>
              </a:rPr>
              <a:t>phép </a:t>
            </a:r>
            <a:r>
              <a:rPr lang="vi-VN" sz="3200" spc="-15" dirty="0">
                <a:cs typeface="Arial"/>
              </a:rPr>
              <a:t>việc </a:t>
            </a:r>
            <a:r>
              <a:rPr lang="vi-VN" sz="3200" spc="10" dirty="0">
                <a:cs typeface="Arial"/>
              </a:rPr>
              <a:t>code một lần và chạy </a:t>
            </a:r>
            <a:r>
              <a:rPr lang="vi-VN" sz="3200" spc="-5" dirty="0">
                <a:cs typeface="Arial"/>
              </a:rPr>
              <a:t>trên hai </a:t>
            </a:r>
            <a:r>
              <a:rPr lang="vi-VN" sz="3200" spc="-10" dirty="0">
                <a:cs typeface="Arial"/>
              </a:rPr>
              <a:t>hệ điều hành </a:t>
            </a:r>
            <a:r>
              <a:rPr lang="vi-VN" sz="3200" b="1" spc="-10" dirty="0">
                <a:cs typeface="Arial"/>
              </a:rPr>
              <a:t>IOS</a:t>
            </a:r>
            <a:r>
              <a:rPr lang="vi-VN" sz="3200" spc="-10" dirty="0">
                <a:cs typeface="Arial"/>
              </a:rPr>
              <a:t> </a:t>
            </a:r>
            <a:r>
              <a:rPr lang="vi-VN" sz="3200" spc="-15" dirty="0">
                <a:cs typeface="Arial"/>
              </a:rPr>
              <a:t>và </a:t>
            </a:r>
            <a:r>
              <a:rPr lang="vi-VN" sz="3200" b="1" spc="-10" dirty="0">
                <a:cs typeface="Arial"/>
              </a:rPr>
              <a:t>Android</a:t>
            </a:r>
            <a:r>
              <a:rPr lang="vi-VN" sz="3200" spc="-10" dirty="0">
                <a:cs typeface="Arial"/>
              </a:rPr>
              <a:t>, đồng thời </a:t>
            </a:r>
            <a:r>
              <a:rPr lang="vi-VN" sz="3200" b="1" spc="-10" dirty="0">
                <a:cs typeface="Arial"/>
              </a:rPr>
              <a:t>Flutter</a:t>
            </a:r>
            <a:r>
              <a:rPr lang="vi-VN" sz="3200" spc="-10" dirty="0">
                <a:cs typeface="Arial"/>
              </a:rPr>
              <a:t> còn tạo được các ứng dụng </a:t>
            </a:r>
            <a:r>
              <a:rPr lang="vi-VN" sz="3200" spc="-15" dirty="0">
                <a:cs typeface="Arial"/>
              </a:rPr>
              <a:t>web, desktop ..</a:t>
            </a:r>
            <a:r>
              <a:rPr lang="vi-VN" sz="3200" spc="-10" dirty="0">
                <a:cs typeface="Arial"/>
              </a:rPr>
              <a:t>.</a:t>
            </a:r>
            <a:endParaRPr lang="vi-VN" sz="32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object 2"/>
          <p:cNvGrpSpPr/>
          <p:nvPr/>
        </p:nvGrpSpPr>
        <p:grpSpPr>
          <a:xfrm>
            <a:off x="5486400" y="1447799"/>
            <a:ext cx="3200908" cy="4778375"/>
            <a:chOff x="4514088" y="1194816"/>
            <a:chExt cx="4173220" cy="5015230"/>
          </a:xfrm>
        </p:grpSpPr>
        <p:sp>
          <p:nvSpPr>
            <p:cNvPr id="6" name="object 3"/>
            <p:cNvSpPr/>
            <p:nvPr/>
          </p:nvSpPr>
          <p:spPr>
            <a:xfrm>
              <a:off x="4514088" y="1194816"/>
              <a:ext cx="113507" cy="50147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4572000" y="1219200"/>
              <a:ext cx="0" cy="4916170"/>
            </a:xfrm>
            <a:custGeom>
              <a:avLst/>
              <a:gdLst/>
              <a:ahLst/>
              <a:cxnLst/>
              <a:rect l="l" t="t" r="r" b="b"/>
              <a:pathLst>
                <a:path h="4916170">
                  <a:moveTo>
                    <a:pt x="0" y="0"/>
                  </a:moveTo>
                  <a:lnTo>
                    <a:pt x="0" y="4915687"/>
                  </a:lnTo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4648200" y="2542032"/>
              <a:ext cx="4038600" cy="22616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76A6278-36EC-41CE-BDC6-88A48BC64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sử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691062"/>
          </a:xfrm>
        </p:spPr>
        <p:txBody>
          <a:bodyPr/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lang="vi-VN" sz="3200" spc="-10" dirty="0">
                <a:latin typeface="Arial"/>
                <a:cs typeface="Arial"/>
              </a:rPr>
              <a:t>Mặc </a:t>
            </a:r>
            <a:r>
              <a:rPr lang="vi-VN" sz="3200" dirty="0">
                <a:latin typeface="Arial"/>
                <a:cs typeface="Arial"/>
              </a:rPr>
              <a:t>dù tương đối mới, nhưng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đã </a:t>
            </a:r>
            <a:r>
              <a:rPr lang="vi-VN" sz="3200" spc="5" dirty="0">
                <a:latin typeface="Arial"/>
                <a:cs typeface="Arial"/>
              </a:rPr>
              <a:t>trải qua </a:t>
            </a:r>
            <a:r>
              <a:rPr lang="vi-VN" sz="3200" spc="-5" dirty="0">
                <a:latin typeface="Arial"/>
                <a:cs typeface="Arial"/>
              </a:rPr>
              <a:t>nhiều </a:t>
            </a:r>
            <a:r>
              <a:rPr lang="vi-VN" sz="3200" dirty="0">
                <a:latin typeface="Arial"/>
                <a:cs typeface="Arial"/>
              </a:rPr>
              <a:t>thử  nghiệm </a:t>
            </a:r>
            <a:r>
              <a:rPr lang="vi-VN" sz="3200" spc="-10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cải tiến </a:t>
            </a:r>
            <a:r>
              <a:rPr lang="vi-VN" sz="3200" spc="5" dirty="0">
                <a:latin typeface="Arial"/>
                <a:cs typeface="Arial"/>
              </a:rPr>
              <a:t>trong </a:t>
            </a:r>
            <a:r>
              <a:rPr lang="vi-VN" sz="3200" spc="-5" dirty="0">
                <a:latin typeface="Arial"/>
                <a:cs typeface="Arial"/>
              </a:rPr>
              <a:t>thời </a:t>
            </a:r>
            <a:r>
              <a:rPr lang="vi-VN" sz="3200" dirty="0">
                <a:latin typeface="Arial"/>
                <a:cs typeface="Arial"/>
              </a:rPr>
              <a:t>gian qua. Ban </a:t>
            </a:r>
            <a:r>
              <a:rPr lang="vi-VN" sz="3200" spc="-5" dirty="0">
                <a:latin typeface="Arial"/>
                <a:cs typeface="Arial"/>
              </a:rPr>
              <a:t>đầu </a:t>
            </a:r>
            <a:r>
              <a:rPr lang="vi-VN" sz="3200" dirty="0">
                <a:latin typeface="Arial"/>
                <a:cs typeface="Arial"/>
              </a:rPr>
              <a:t>được </a:t>
            </a:r>
            <a:r>
              <a:rPr lang="vi-VN" sz="3200" spc="5" dirty="0">
                <a:latin typeface="Arial"/>
                <a:cs typeface="Arial"/>
              </a:rPr>
              <a:t>gọi </a:t>
            </a:r>
            <a:r>
              <a:rPr lang="vi-VN" sz="3200" spc="-5" dirty="0">
                <a:latin typeface="Arial"/>
                <a:cs typeface="Arial"/>
              </a:rPr>
              <a:t>là </a:t>
            </a:r>
            <a:r>
              <a:rPr lang="vi-VN" sz="3200" b="1" spc="-45" dirty="0">
                <a:latin typeface="Arial"/>
                <a:cs typeface="Arial"/>
              </a:rPr>
              <a:t>Sky</a:t>
            </a:r>
            <a:r>
              <a:rPr lang="vi-VN" sz="3200" spc="-45" dirty="0">
                <a:latin typeface="Arial"/>
                <a:cs typeface="Arial"/>
              </a:rPr>
              <a:t>, </a:t>
            </a:r>
            <a:r>
              <a:rPr lang="vi-VN" sz="3200" spc="-5" dirty="0">
                <a:latin typeface="Arial"/>
                <a:cs typeface="Arial"/>
              </a:rPr>
              <a:t>lần </a:t>
            </a:r>
            <a:r>
              <a:rPr lang="vi-VN" sz="3200" dirty="0">
                <a:latin typeface="Arial"/>
                <a:cs typeface="Arial"/>
              </a:rPr>
              <a:t>đầu tiên </a:t>
            </a:r>
            <a:r>
              <a:rPr lang="vi-VN" sz="3200" spc="-5" dirty="0">
                <a:latin typeface="Arial"/>
                <a:cs typeface="Arial"/>
              </a:rPr>
              <a:t>xuất hiện </a:t>
            </a:r>
            <a:r>
              <a:rPr lang="vi-VN" sz="3200" dirty="0">
                <a:latin typeface="Arial"/>
                <a:cs typeface="Arial"/>
              </a:rPr>
              <a:t>tại </a:t>
            </a: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Developer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Summit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2015</a:t>
            </a:r>
            <a:r>
              <a:rPr lang="vi-VN" sz="3200" dirty="0">
                <a:latin typeface="Arial"/>
                <a:cs typeface="Arial"/>
              </a:rPr>
              <a:t> do </a:t>
            </a:r>
            <a:r>
              <a:rPr lang="vi-VN" sz="3200" b="1" spc="-5" dirty="0">
                <a:latin typeface="Arial"/>
                <a:cs typeface="Arial"/>
              </a:rPr>
              <a:t>Eric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Seidel</a:t>
            </a:r>
            <a:r>
              <a:rPr lang="vi-VN" sz="3200" spc="-5" dirty="0">
                <a:latin typeface="Arial"/>
                <a:cs typeface="Arial"/>
              </a:rPr>
              <a:t> trình </a:t>
            </a:r>
            <a:r>
              <a:rPr lang="vi-VN" sz="3200" spc="-50" dirty="0">
                <a:latin typeface="Arial"/>
                <a:cs typeface="Arial"/>
              </a:rPr>
              <a:t>bày. </a:t>
            </a:r>
            <a:r>
              <a:rPr lang="vi-VN" sz="3200" spc="-5" dirty="0">
                <a:latin typeface="Arial"/>
                <a:cs typeface="Arial"/>
              </a:rPr>
              <a:t>Nó </a:t>
            </a:r>
            <a:r>
              <a:rPr lang="vi-VN" sz="3200" dirty="0">
                <a:latin typeface="Arial"/>
                <a:cs typeface="Arial"/>
              </a:rPr>
              <a:t>được giới </a:t>
            </a:r>
            <a:r>
              <a:rPr lang="vi-VN" sz="3200" spc="-5" dirty="0">
                <a:latin typeface="Arial"/>
                <a:cs typeface="Arial"/>
              </a:rPr>
              <a:t>thiệu là </a:t>
            </a:r>
            <a:r>
              <a:rPr lang="vi-VN" sz="3200" dirty="0">
                <a:latin typeface="Arial"/>
                <a:cs typeface="Arial"/>
              </a:rPr>
              <a:t>sự phát triển </a:t>
            </a:r>
            <a:r>
              <a:rPr lang="vi-VN" sz="3200" spc="5" dirty="0">
                <a:latin typeface="Arial"/>
                <a:cs typeface="Arial"/>
              </a:rPr>
              <a:t>của </a:t>
            </a:r>
            <a:r>
              <a:rPr lang="vi-VN" sz="3200" dirty="0">
                <a:latin typeface="Arial"/>
                <a:cs typeface="Arial"/>
              </a:rPr>
              <a:t>một số  thử nghiệm </a:t>
            </a:r>
            <a:r>
              <a:rPr lang="vi-VN" sz="3200" spc="5" dirty="0">
                <a:latin typeface="Arial"/>
                <a:cs typeface="Arial"/>
              </a:rPr>
              <a:t>trước </a:t>
            </a:r>
            <a:r>
              <a:rPr lang="vi-VN" sz="3200" dirty="0">
                <a:latin typeface="Arial"/>
                <a:cs typeface="Arial"/>
              </a:rPr>
              <a:t>đây của </a:t>
            </a:r>
            <a:r>
              <a:rPr lang="vi-VN" sz="3200" b="1" spc="5" dirty="0">
                <a:latin typeface="Arial"/>
                <a:cs typeface="Arial"/>
              </a:rPr>
              <a:t>Google</a:t>
            </a:r>
            <a:r>
              <a:rPr lang="vi-VN" sz="3200" spc="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nhằm </a:t>
            </a:r>
            <a:r>
              <a:rPr lang="vi-VN" sz="3200" spc="5" dirty="0">
                <a:latin typeface="Arial"/>
                <a:cs typeface="Arial"/>
              </a:rPr>
              <a:t>tạo ra </a:t>
            </a:r>
            <a:r>
              <a:rPr lang="vi-VN" sz="3200" dirty="0">
                <a:latin typeface="Arial"/>
                <a:cs typeface="Arial"/>
              </a:rPr>
              <a:t>thứ </a:t>
            </a:r>
            <a:r>
              <a:rPr lang="vi-VN" sz="3200" spc="10" dirty="0">
                <a:latin typeface="Arial"/>
                <a:cs typeface="Arial"/>
              </a:rPr>
              <a:t>gì </a:t>
            </a:r>
            <a:r>
              <a:rPr lang="vi-VN" sz="3200" dirty="0">
                <a:latin typeface="Arial"/>
                <a:cs typeface="Arial"/>
              </a:rPr>
              <a:t>đó tốt </a:t>
            </a:r>
            <a:r>
              <a:rPr lang="vi-VN" sz="3200" spc="-5" dirty="0">
                <a:latin typeface="Arial"/>
                <a:cs typeface="Arial"/>
              </a:rPr>
              <a:t>hơn </a:t>
            </a:r>
            <a:r>
              <a:rPr lang="vi-VN" sz="3200" dirty="0">
                <a:latin typeface="Arial"/>
                <a:cs typeface="Arial"/>
              </a:rPr>
              <a:t>cho </a:t>
            </a:r>
            <a:r>
              <a:rPr lang="vi-VN" sz="3200" spc="-5" dirty="0">
                <a:latin typeface="Arial"/>
                <a:cs typeface="Arial"/>
              </a:rPr>
              <a:t>lập trình </a:t>
            </a:r>
            <a:r>
              <a:rPr lang="vi-VN" sz="3200" dirty="0">
                <a:latin typeface="Arial"/>
                <a:cs typeface="Arial"/>
              </a:rPr>
              <a:t>di </a:t>
            </a:r>
            <a:r>
              <a:rPr lang="vi-VN" sz="3200" spc="5" dirty="0">
                <a:latin typeface="Arial"/>
                <a:cs typeface="Arial"/>
              </a:rPr>
              <a:t>động, </a:t>
            </a:r>
            <a:r>
              <a:rPr lang="vi-VN" sz="3200" spc="-10" dirty="0">
                <a:latin typeface="Arial"/>
                <a:cs typeface="Arial"/>
              </a:rPr>
              <a:t>về </a:t>
            </a:r>
            <a:r>
              <a:rPr lang="vi-VN" sz="3200" dirty="0">
                <a:latin typeface="Arial"/>
                <a:cs typeface="Arial"/>
              </a:rPr>
              <a:t>mặt phát triển </a:t>
            </a:r>
            <a:r>
              <a:rPr lang="vi-VN" sz="3200" spc="-10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trải nghiệm </a:t>
            </a:r>
            <a:r>
              <a:rPr lang="vi-VN" sz="3200" spc="5" dirty="0">
                <a:latin typeface="Arial"/>
                <a:cs typeface="Arial"/>
              </a:rPr>
              <a:t>người dùng.</a:t>
            </a:r>
            <a:endParaRPr lang="vi-VN" sz="3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5068F-11ED-4E30-BB01-7D04B42C5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D307-CADA-4423-B716-C288ED4F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sử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0DB4-ED41-46F5-B6FB-7E7E3B36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dirty="0">
                <a:latin typeface="Arial"/>
                <a:cs typeface="Arial"/>
              </a:rPr>
              <a:t>Sau đó, được giới </a:t>
            </a:r>
            <a:r>
              <a:rPr lang="vi-VN" sz="3200" spc="-5" dirty="0">
                <a:latin typeface="Arial"/>
                <a:cs typeface="Arial"/>
              </a:rPr>
              <a:t>thiệu </a:t>
            </a:r>
            <a:r>
              <a:rPr lang="vi-VN" sz="3200" dirty="0">
                <a:latin typeface="Arial"/>
                <a:cs typeface="Arial"/>
              </a:rPr>
              <a:t>dưới </a:t>
            </a:r>
            <a:r>
              <a:rPr lang="vi-VN" sz="3200" spc="5" dirty="0">
                <a:latin typeface="Arial"/>
                <a:cs typeface="Arial"/>
              </a:rPr>
              <a:t>tên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vào </a:t>
            </a:r>
            <a:r>
              <a:rPr lang="vi-VN" sz="3200" dirty="0">
                <a:latin typeface="Arial"/>
                <a:cs typeface="Arial"/>
              </a:rPr>
              <a:t>năm </a:t>
            </a:r>
            <a:r>
              <a:rPr lang="vi-VN" sz="3200" spc="-5" dirty="0">
                <a:latin typeface="Arial"/>
                <a:cs typeface="Arial"/>
              </a:rPr>
              <a:t>2016, phát </a:t>
            </a:r>
            <a:r>
              <a:rPr lang="vi-VN" sz="3200" dirty="0">
                <a:latin typeface="Arial"/>
                <a:cs typeface="Arial"/>
              </a:rPr>
              <a:t>hành </a:t>
            </a:r>
            <a:r>
              <a:rPr lang="vi-VN" sz="3200" spc="-5" dirty="0">
                <a:latin typeface="Arial"/>
                <a:cs typeface="Arial"/>
              </a:rPr>
              <a:t>bản alpha đầu </a:t>
            </a:r>
            <a:r>
              <a:rPr lang="vi-VN" sz="3200" dirty="0">
                <a:latin typeface="Arial"/>
                <a:cs typeface="Arial"/>
              </a:rPr>
              <a:t>tiên </a:t>
            </a:r>
            <a:r>
              <a:rPr lang="vi-VN" sz="3200" spc="-5" dirty="0">
                <a:latin typeface="Arial"/>
                <a:cs typeface="Arial"/>
              </a:rPr>
              <a:t>vào </a:t>
            </a:r>
            <a:r>
              <a:rPr lang="vi-VN" sz="3200" dirty="0">
                <a:latin typeface="Arial"/>
                <a:cs typeface="Arial"/>
              </a:rPr>
              <a:t>tháng </a:t>
            </a:r>
            <a:r>
              <a:rPr lang="vi-VN" sz="3200" spc="5" dirty="0">
                <a:latin typeface="Arial"/>
                <a:cs typeface="Arial"/>
              </a:rPr>
              <a:t>5 </a:t>
            </a:r>
            <a:r>
              <a:rPr lang="vi-VN" sz="3200" dirty="0">
                <a:latin typeface="Arial"/>
                <a:cs typeface="Arial"/>
              </a:rPr>
              <a:t>năm </a:t>
            </a:r>
            <a:r>
              <a:rPr lang="vi-VN" sz="3200" spc="-5" dirty="0">
                <a:latin typeface="Arial"/>
                <a:cs typeface="Arial"/>
              </a:rPr>
              <a:t>2017, và </a:t>
            </a:r>
            <a:r>
              <a:rPr lang="vi-VN" sz="3200" dirty="0">
                <a:latin typeface="Arial"/>
                <a:cs typeface="Arial"/>
              </a:rPr>
              <a:t>có </a:t>
            </a:r>
            <a:r>
              <a:rPr lang="vi-VN" sz="3200" spc="-5" dirty="0">
                <a:latin typeface="Arial"/>
                <a:cs typeface="Arial"/>
              </a:rPr>
              <a:t>bản phát </a:t>
            </a:r>
            <a:r>
              <a:rPr lang="vi-VN" sz="3200" dirty="0">
                <a:latin typeface="Arial"/>
                <a:cs typeface="Arial"/>
              </a:rPr>
              <a:t>hành ổn </a:t>
            </a:r>
            <a:r>
              <a:rPr lang="vi-VN" sz="3200" spc="-5" dirty="0">
                <a:latin typeface="Arial"/>
                <a:cs typeface="Arial"/>
              </a:rPr>
              <a:t>định </a:t>
            </a:r>
            <a:r>
              <a:rPr lang="vi-VN" sz="3200" dirty="0">
                <a:latin typeface="Arial"/>
                <a:cs typeface="Arial"/>
              </a:rPr>
              <a:t>đầu tiên </a:t>
            </a:r>
            <a:r>
              <a:rPr lang="vi-VN" sz="3200" spc="-5" dirty="0">
                <a:latin typeface="Arial"/>
                <a:cs typeface="Arial"/>
              </a:rPr>
              <a:t>vào </a:t>
            </a:r>
            <a:r>
              <a:rPr lang="vi-VN" sz="3200" dirty="0">
                <a:latin typeface="Arial"/>
                <a:cs typeface="Arial"/>
              </a:rPr>
              <a:t>cuối năm </a:t>
            </a:r>
            <a:r>
              <a:rPr lang="vi-VN" sz="3200" spc="-5" dirty="0">
                <a:latin typeface="Arial"/>
                <a:cs typeface="Arial"/>
              </a:rPr>
              <a:t>2018.</a:t>
            </a:r>
            <a:endParaRPr lang="vi-VN" sz="3200" spc="10" dirty="0">
              <a:latin typeface="Arial"/>
              <a:cs typeface="Arial"/>
            </a:endParaRPr>
          </a:p>
          <a:p>
            <a:r>
              <a:rPr lang="vi-VN" sz="3200" spc="10" dirty="0">
                <a:latin typeface="Arial"/>
                <a:cs typeface="Arial"/>
              </a:rPr>
              <a:t>Từ </a:t>
            </a:r>
            <a:r>
              <a:rPr lang="vi-VN" sz="3200" dirty="0">
                <a:latin typeface="Arial"/>
                <a:cs typeface="Arial"/>
              </a:rPr>
              <a:t>đó </a:t>
            </a:r>
            <a:r>
              <a:rPr lang="vi-VN" sz="3200" spc="5" dirty="0">
                <a:latin typeface="Arial"/>
                <a:cs typeface="Arial"/>
              </a:rPr>
              <a:t>cho </a:t>
            </a:r>
            <a:r>
              <a:rPr lang="vi-VN" sz="3200" dirty="0">
                <a:latin typeface="Arial"/>
                <a:cs typeface="Arial"/>
              </a:rPr>
              <a:t>tới </a:t>
            </a:r>
            <a:r>
              <a:rPr lang="vi-VN" sz="3200" spc="-50" dirty="0">
                <a:latin typeface="Arial"/>
                <a:cs typeface="Arial"/>
              </a:rPr>
              <a:t>nay, </a:t>
            </a:r>
            <a:r>
              <a:rPr lang="vi-VN" sz="3200" spc="5" dirty="0">
                <a:latin typeface="Arial"/>
                <a:cs typeface="Arial"/>
              </a:rPr>
              <a:t>có </a:t>
            </a:r>
            <a:r>
              <a:rPr lang="vi-VN" sz="3200" spc="-5" dirty="0">
                <a:latin typeface="Arial"/>
                <a:cs typeface="Arial"/>
              </a:rPr>
              <a:t>nhiều phiên bản </a:t>
            </a:r>
            <a:r>
              <a:rPr lang="vi-VN" sz="3200" dirty="0">
                <a:latin typeface="Arial"/>
                <a:cs typeface="Arial"/>
              </a:rPr>
              <a:t>ổn </a:t>
            </a:r>
            <a:r>
              <a:rPr lang="vi-VN" sz="3200" spc="-5" dirty="0">
                <a:latin typeface="Arial"/>
                <a:cs typeface="Arial"/>
              </a:rPr>
              <a:t>định </a:t>
            </a:r>
            <a:r>
              <a:rPr lang="vi-VN" sz="3200" dirty="0">
                <a:latin typeface="Arial"/>
                <a:cs typeface="Arial"/>
              </a:rPr>
              <a:t>được phát hành </a:t>
            </a:r>
            <a:r>
              <a:rPr lang="vi-VN" sz="3200" spc="-5" dirty="0">
                <a:latin typeface="Arial"/>
                <a:cs typeface="Arial"/>
              </a:rPr>
              <a:t>liên </a:t>
            </a:r>
            <a:r>
              <a:rPr lang="vi-VN" sz="3200" dirty="0">
                <a:latin typeface="Arial"/>
                <a:cs typeface="Arial"/>
              </a:rPr>
              <a:t>tục, đồng </a:t>
            </a:r>
            <a:r>
              <a:rPr lang="vi-VN" sz="3200" spc="-5" dirty="0">
                <a:latin typeface="Arial"/>
                <a:cs typeface="Arial"/>
              </a:rPr>
              <a:t>thời </a:t>
            </a:r>
            <a:r>
              <a:rPr lang="vi-VN" sz="3200" dirty="0">
                <a:latin typeface="Arial"/>
                <a:cs typeface="Arial"/>
              </a:rPr>
              <a:t>cộng đồng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cũng phát triển rất </a:t>
            </a:r>
            <a:r>
              <a:rPr lang="vi-VN" sz="3200" spc="-5" dirty="0">
                <a:latin typeface="Arial"/>
                <a:cs typeface="Arial"/>
              </a:rPr>
              <a:t>nhanh </a:t>
            </a:r>
            <a:r>
              <a:rPr lang="vi-VN" sz="3200" spc="-10" dirty="0">
                <a:latin typeface="Arial"/>
                <a:cs typeface="Arial"/>
              </a:rPr>
              <a:t>và </a:t>
            </a:r>
            <a:r>
              <a:rPr lang="vi-VN" sz="3200" spc="5" dirty="0">
                <a:latin typeface="Arial"/>
                <a:cs typeface="Arial"/>
              </a:rPr>
              <a:t>rộng, </a:t>
            </a:r>
            <a:r>
              <a:rPr lang="vi-VN" sz="3200" spc="-5" dirty="0">
                <a:latin typeface="Arial"/>
                <a:cs typeface="Arial"/>
              </a:rPr>
              <a:t>đóng </a:t>
            </a:r>
            <a:r>
              <a:rPr lang="vi-VN" sz="3200" spc="10" dirty="0">
                <a:latin typeface="Arial"/>
                <a:cs typeface="Arial"/>
              </a:rPr>
              <a:t>góp </a:t>
            </a:r>
            <a:r>
              <a:rPr lang="vi-VN" sz="3200" spc="5" dirty="0">
                <a:latin typeface="Arial"/>
                <a:cs typeface="Arial"/>
              </a:rPr>
              <a:t>không </a:t>
            </a:r>
            <a:r>
              <a:rPr lang="vi-VN" sz="3200" dirty="0">
                <a:latin typeface="Arial"/>
                <a:cs typeface="Arial"/>
              </a:rPr>
              <a:t>nhỏ </a:t>
            </a:r>
            <a:r>
              <a:rPr lang="vi-VN" sz="3200" spc="-5" dirty="0">
                <a:latin typeface="Arial"/>
                <a:cs typeface="Arial"/>
              </a:rPr>
              <a:t>vào </a:t>
            </a:r>
            <a:r>
              <a:rPr lang="vi-VN" sz="3200" spc="-10" dirty="0">
                <a:latin typeface="Arial"/>
                <a:cs typeface="Arial"/>
              </a:rPr>
              <a:t>việc </a:t>
            </a:r>
            <a:r>
              <a:rPr lang="vi-VN" sz="3200" dirty="0">
                <a:latin typeface="Arial"/>
                <a:cs typeface="Arial"/>
              </a:rPr>
              <a:t>phát triển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spc="-65" dirty="0">
                <a:latin typeface="Arial"/>
                <a:cs typeface="Arial"/>
              </a:rPr>
              <a:t> </a:t>
            </a:r>
            <a:r>
              <a:rPr lang="vi-VN" sz="3200" b="1" spc="-10" dirty="0">
                <a:latin typeface="Arial"/>
                <a:cs typeface="Arial"/>
              </a:rPr>
              <a:t>SDK</a:t>
            </a:r>
            <a:r>
              <a:rPr lang="vi-VN" sz="3200" spc="-10" dirty="0">
                <a:latin typeface="Arial"/>
                <a:cs typeface="Arial"/>
              </a:rPr>
              <a:t>.</a:t>
            </a:r>
            <a:endParaRPr lang="vi-VN" sz="3200" dirty="0">
              <a:latin typeface="Arial"/>
              <a:cs typeface="Arial"/>
            </a:endParaRPr>
          </a:p>
          <a:p>
            <a:endParaRPr lang="vi-VN" sz="1600" dirty="0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25D7C-666F-4353-9548-1AC2C174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DC90B-DC68-454E-BCBE-1C870BD0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1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70F2-D240-4D10-BEB9-05C98A0B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sử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E419-DC04-4EFE-8AE1-54CB9255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2069">
              <a:lnSpc>
                <a:spcPct val="90000"/>
              </a:lnSpc>
              <a:spcBef>
                <a:spcPts val="390"/>
              </a:spcBef>
            </a:pPr>
            <a:r>
              <a:rPr lang="vi-VN" sz="3200" dirty="0">
                <a:latin typeface="Arial"/>
                <a:cs typeface="Arial"/>
              </a:rPr>
              <a:t>Đang </a:t>
            </a:r>
            <a:r>
              <a:rPr lang="vi-VN" sz="3200" spc="-5" dirty="0">
                <a:latin typeface="Arial"/>
                <a:cs typeface="Arial"/>
              </a:rPr>
              <a:t>có nhiều </a:t>
            </a:r>
            <a:r>
              <a:rPr lang="vi-VN" sz="3200" dirty="0">
                <a:latin typeface="Arial"/>
                <a:cs typeface="Arial"/>
              </a:rPr>
              <a:t>công ty phát </a:t>
            </a:r>
            <a:r>
              <a:rPr lang="vi-VN" sz="3200" spc="-5" dirty="0">
                <a:latin typeface="Arial"/>
                <a:cs typeface="Arial"/>
              </a:rPr>
              <a:t>triển </a:t>
            </a:r>
            <a:r>
              <a:rPr lang="vi-VN" sz="3200" dirty="0">
                <a:latin typeface="Arial"/>
                <a:cs typeface="Arial"/>
              </a:rPr>
              <a:t>các ứng </a:t>
            </a:r>
            <a:r>
              <a:rPr lang="vi-VN" sz="3200" spc="5" dirty="0">
                <a:latin typeface="Arial"/>
                <a:cs typeface="Arial"/>
              </a:rPr>
              <a:t>dụng </a:t>
            </a:r>
            <a:r>
              <a:rPr lang="vi-VN" sz="3200" dirty="0">
                <a:latin typeface="Arial"/>
                <a:cs typeface="Arial"/>
              </a:rPr>
              <a:t>của </a:t>
            </a:r>
            <a:r>
              <a:rPr lang="vi-VN" sz="3200" spc="-5" dirty="0">
                <a:latin typeface="Arial"/>
                <a:cs typeface="Arial"/>
              </a:rPr>
              <a:t>mình </a:t>
            </a:r>
            <a:r>
              <a:rPr lang="vi-VN" sz="3200" dirty="0">
                <a:latin typeface="Arial"/>
                <a:cs typeface="Arial"/>
              </a:rPr>
              <a:t>bằng </a:t>
            </a:r>
            <a:r>
              <a:rPr lang="vi-VN" sz="3200" b="1" spc="-20" dirty="0">
                <a:latin typeface="Arial"/>
                <a:cs typeface="Arial"/>
              </a:rPr>
              <a:t>Flutter</a:t>
            </a:r>
            <a:r>
              <a:rPr lang="vi-VN" sz="3200" spc="-20" dirty="0">
                <a:latin typeface="Arial"/>
                <a:cs typeface="Arial"/>
              </a:rPr>
              <a:t>. </a:t>
            </a:r>
            <a:r>
              <a:rPr lang="vi-VN" sz="3200" spc="-5" dirty="0">
                <a:latin typeface="Arial"/>
                <a:cs typeface="Arial"/>
              </a:rPr>
              <a:t>Có </a:t>
            </a:r>
            <a:r>
              <a:rPr lang="vi-VN" sz="3200" dirty="0">
                <a:latin typeface="Arial"/>
                <a:cs typeface="Arial"/>
              </a:rPr>
              <a:t>thể kể </a:t>
            </a:r>
            <a:r>
              <a:rPr lang="vi-VN" sz="3200" spc="5" dirty="0">
                <a:latin typeface="Arial"/>
                <a:cs typeface="Arial"/>
              </a:rPr>
              <a:t>đến </a:t>
            </a:r>
            <a:r>
              <a:rPr lang="vi-VN" sz="3200" dirty="0">
                <a:latin typeface="Arial"/>
                <a:cs typeface="Arial"/>
              </a:rPr>
              <a:t>như </a:t>
            </a:r>
            <a:r>
              <a:rPr lang="vi-VN" sz="3200" spc="-5" dirty="0">
                <a:latin typeface="Arial"/>
                <a:cs typeface="Arial"/>
              </a:rPr>
              <a:t>là: </a:t>
            </a:r>
            <a:r>
              <a:rPr lang="vi-VN" sz="3200" b="1" spc="-5" dirty="0">
                <a:latin typeface="Arial"/>
                <a:cs typeface="Arial"/>
              </a:rPr>
              <a:t>Google</a:t>
            </a:r>
            <a:r>
              <a:rPr lang="vi-VN" sz="3200" spc="-5" dirty="0">
                <a:latin typeface="Arial"/>
                <a:cs typeface="Arial"/>
              </a:rPr>
              <a:t>, </a:t>
            </a:r>
            <a:r>
              <a:rPr lang="vi-VN" sz="3200" b="1" dirty="0">
                <a:latin typeface="Arial"/>
                <a:cs typeface="Arial"/>
              </a:rPr>
              <a:t>Alibaba</a:t>
            </a:r>
            <a:r>
              <a:rPr lang="vi-VN" sz="3200" dirty="0">
                <a:latin typeface="Arial"/>
                <a:cs typeface="Arial"/>
              </a:rPr>
              <a:t>, </a:t>
            </a:r>
            <a:r>
              <a:rPr lang="vi-VN" sz="3200" b="1" spc="-25" dirty="0">
                <a:latin typeface="Arial"/>
                <a:cs typeface="Arial"/>
              </a:rPr>
              <a:t>Tencent</a:t>
            </a:r>
            <a:r>
              <a:rPr lang="vi-VN" sz="3200" spc="-25" dirty="0">
                <a:latin typeface="Arial"/>
                <a:cs typeface="Arial"/>
              </a:rPr>
              <a:t>,….</a:t>
            </a:r>
            <a:endParaRPr lang="vi-VN" sz="3200" spc="-5" dirty="0">
              <a:latin typeface="Arial"/>
              <a:cs typeface="Arial"/>
            </a:endParaRPr>
          </a:p>
          <a:p>
            <a:pPr marL="12700" marR="52069">
              <a:lnSpc>
                <a:spcPct val="90000"/>
              </a:lnSpc>
              <a:spcBef>
                <a:spcPts val="390"/>
              </a:spcBef>
            </a:pPr>
            <a:r>
              <a:rPr lang="vi-VN" sz="3200" spc="-5" dirty="0">
                <a:latin typeface="Arial"/>
                <a:cs typeface="Arial"/>
              </a:rPr>
              <a:t>Hiện </a:t>
            </a:r>
            <a:r>
              <a:rPr lang="vi-VN" sz="3200" spc="-50" dirty="0">
                <a:latin typeface="Arial"/>
                <a:cs typeface="Arial"/>
              </a:rPr>
              <a:t>nay, </a:t>
            </a:r>
            <a:r>
              <a:rPr lang="vi-VN" sz="3200" spc="-5" dirty="0">
                <a:latin typeface="Arial"/>
                <a:cs typeface="Arial"/>
              </a:rPr>
              <a:t>có nhiều </a:t>
            </a:r>
            <a:r>
              <a:rPr lang="vi-VN" sz="3200" b="1" spc="-5" dirty="0">
                <a:latin typeface="Arial"/>
                <a:cs typeface="Arial"/>
              </a:rPr>
              <a:t>framework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được tạo </a:t>
            </a:r>
            <a:r>
              <a:rPr lang="vi-VN" sz="3200" spc="-5" dirty="0">
                <a:latin typeface="Arial"/>
                <a:cs typeface="Arial"/>
              </a:rPr>
              <a:t>ra </a:t>
            </a:r>
            <a:r>
              <a:rPr lang="vi-VN" sz="3200" spc="-10" dirty="0">
                <a:latin typeface="Arial"/>
                <a:cs typeface="Arial"/>
              </a:rPr>
              <a:t>với </a:t>
            </a:r>
            <a:r>
              <a:rPr lang="vi-VN" sz="3200" dirty="0">
                <a:latin typeface="Arial"/>
                <a:cs typeface="Arial"/>
              </a:rPr>
              <a:t>mục </a:t>
            </a:r>
            <a:r>
              <a:rPr lang="vi-VN" sz="3200" spc="-5" dirty="0">
                <a:latin typeface="Arial"/>
                <a:cs typeface="Arial"/>
              </a:rPr>
              <a:t>đích  </a:t>
            </a:r>
            <a:r>
              <a:rPr lang="vi-VN" sz="3200" dirty="0">
                <a:latin typeface="Arial"/>
                <a:cs typeface="Arial"/>
              </a:rPr>
              <a:t>chung: </a:t>
            </a:r>
            <a:r>
              <a:rPr lang="vi-VN" sz="3200" spc="-10" dirty="0">
                <a:latin typeface="Arial"/>
                <a:cs typeface="Arial"/>
              </a:rPr>
              <a:t>xây </a:t>
            </a:r>
            <a:r>
              <a:rPr lang="vi-VN" sz="3200" dirty="0">
                <a:latin typeface="Arial"/>
                <a:cs typeface="Arial"/>
              </a:rPr>
              <a:t>dựng các ứng dụng di động </a:t>
            </a:r>
            <a:r>
              <a:rPr lang="vi-VN" sz="3200" spc="-5" dirty="0">
                <a:latin typeface="Arial"/>
                <a:cs typeface="Arial"/>
              </a:rPr>
              <a:t>gốc </a:t>
            </a:r>
            <a:r>
              <a:rPr lang="vi-VN" sz="3200" dirty="0">
                <a:latin typeface="Arial"/>
                <a:cs typeface="Arial"/>
              </a:rPr>
              <a:t>cho </a:t>
            </a:r>
            <a:r>
              <a:rPr lang="vi-VN" sz="3200" b="1" dirty="0">
                <a:latin typeface="Arial"/>
                <a:cs typeface="Arial"/>
              </a:rPr>
              <a:t>Android</a:t>
            </a:r>
            <a:r>
              <a:rPr lang="vi-VN" sz="3200" dirty="0">
                <a:latin typeface="Arial"/>
                <a:cs typeface="Arial"/>
              </a:rPr>
              <a:t> 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b="1" dirty="0">
                <a:latin typeface="Arial"/>
                <a:cs typeface="Arial"/>
              </a:rPr>
              <a:t>iOS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với </a:t>
            </a:r>
            <a:r>
              <a:rPr lang="vi-VN" sz="3200" spc="5" dirty="0">
                <a:latin typeface="Arial"/>
                <a:cs typeface="Arial"/>
              </a:rPr>
              <a:t>một </a:t>
            </a:r>
            <a:r>
              <a:rPr lang="vi-VN" sz="3200" b="1" dirty="0">
                <a:latin typeface="Arial"/>
                <a:cs typeface="Arial"/>
              </a:rPr>
              <a:t>codebase</a:t>
            </a:r>
            <a:r>
              <a:rPr lang="vi-VN" sz="3200" dirty="0">
                <a:latin typeface="Arial"/>
                <a:cs typeface="Arial"/>
              </a:rPr>
              <a:t> duy </a:t>
            </a:r>
            <a:r>
              <a:rPr lang="vi-VN" sz="3200" spc="5" dirty="0">
                <a:latin typeface="Arial"/>
                <a:cs typeface="Arial"/>
              </a:rPr>
              <a:t>nhất. </a:t>
            </a:r>
            <a:r>
              <a:rPr lang="vi-VN" sz="3200" spc="-30" dirty="0">
                <a:latin typeface="Arial"/>
                <a:cs typeface="Arial"/>
              </a:rPr>
              <a:t>Tuy </a:t>
            </a:r>
            <a:r>
              <a:rPr lang="vi-VN" sz="3200" dirty="0">
                <a:latin typeface="Arial"/>
                <a:cs typeface="Arial"/>
              </a:rPr>
              <a:t>nhiên chỉ có một  số </a:t>
            </a:r>
            <a:r>
              <a:rPr lang="vi-VN" sz="3200" b="1" dirty="0">
                <a:latin typeface="Arial"/>
                <a:cs typeface="Arial"/>
              </a:rPr>
              <a:t>framework</a:t>
            </a:r>
            <a:r>
              <a:rPr lang="vi-VN" sz="3200" dirty="0">
                <a:latin typeface="Arial"/>
                <a:cs typeface="Arial"/>
              </a:rPr>
              <a:t> nổi tiếng </a:t>
            </a:r>
            <a:r>
              <a:rPr lang="vi-VN" sz="3200" spc="-5" dirty="0">
                <a:latin typeface="Arial"/>
                <a:cs typeface="Arial"/>
              </a:rPr>
              <a:t>là </a:t>
            </a:r>
            <a:r>
              <a:rPr lang="vi-VN" sz="3200" dirty="0">
                <a:latin typeface="Arial"/>
                <a:cs typeface="Arial"/>
              </a:rPr>
              <a:t>được cộng </a:t>
            </a:r>
            <a:r>
              <a:rPr lang="vi-VN" sz="3200" spc="5" dirty="0">
                <a:latin typeface="Arial"/>
                <a:cs typeface="Arial"/>
              </a:rPr>
              <a:t>đồng </a:t>
            </a:r>
            <a:r>
              <a:rPr lang="vi-VN" sz="3200" dirty="0">
                <a:latin typeface="Arial"/>
                <a:cs typeface="Arial"/>
              </a:rPr>
              <a:t>phát </a:t>
            </a:r>
            <a:r>
              <a:rPr lang="vi-VN" sz="3200" spc="-5" dirty="0">
                <a:latin typeface="Arial"/>
                <a:cs typeface="Arial"/>
              </a:rPr>
              <a:t>triển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áp </a:t>
            </a:r>
            <a:r>
              <a:rPr lang="vi-VN" sz="3200" spc="5" dirty="0">
                <a:latin typeface="Arial"/>
                <a:cs typeface="Arial"/>
              </a:rPr>
              <a:t>dụng </a:t>
            </a:r>
            <a:r>
              <a:rPr lang="vi-VN" sz="3200" spc="-5" dirty="0">
                <a:latin typeface="Arial"/>
                <a:cs typeface="Arial"/>
              </a:rPr>
              <a:t>rộng rãi, </a:t>
            </a:r>
            <a:r>
              <a:rPr lang="vi-VN" sz="3200" dirty="0">
                <a:latin typeface="Arial"/>
                <a:cs typeface="Arial"/>
              </a:rPr>
              <a:t>đó</a:t>
            </a:r>
            <a:r>
              <a:rPr lang="vi-VN" sz="3200" spc="-4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là:</a:t>
            </a:r>
          </a:p>
          <a:p>
            <a:pPr marL="12065" indent="0">
              <a:lnSpc>
                <a:spcPct val="100000"/>
              </a:lnSpc>
              <a:spcBef>
                <a:spcPts val="290"/>
              </a:spcBef>
              <a:buClr>
                <a:srgbClr val="3366FF"/>
              </a:buClr>
              <a:buNone/>
              <a:tabLst>
                <a:tab pos="356870" algn="l"/>
                <a:tab pos="357505" algn="l"/>
              </a:tabLst>
            </a:pPr>
            <a:r>
              <a:rPr lang="vi-VN" sz="3200" b="1" dirty="0">
                <a:latin typeface="Arial"/>
                <a:cs typeface="Arial"/>
              </a:rPr>
              <a:t>React</a:t>
            </a:r>
            <a:r>
              <a:rPr lang="vi-VN" sz="3200" spc="-20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Native, Flutter, Xamarin...</a:t>
            </a:r>
            <a:endParaRPr lang="vi-VN" sz="3200" b="1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A70A1-4847-4030-8944-0A712B2A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93227-B8E2-4DBB-B101-803DE1F98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C450-5C00-4A19-84A5-BCACACE2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sử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000A-6B54-4CF8-8913-9162B0E1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spc="-5" dirty="0">
                <a:latin typeface="Arial"/>
                <a:cs typeface="Arial"/>
              </a:rPr>
              <a:t>Dĩ </a:t>
            </a:r>
            <a:r>
              <a:rPr lang="vi-VN" sz="3200" dirty="0">
                <a:latin typeface="Arial"/>
                <a:cs typeface="Arial"/>
              </a:rPr>
              <a:t>nhiên, </a:t>
            </a:r>
            <a:r>
              <a:rPr lang="vi-VN" sz="3200" b="1" spc="-5" dirty="0">
                <a:latin typeface="Arial"/>
                <a:cs typeface="Arial"/>
              </a:rPr>
              <a:t>Flutter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nằm trong </a:t>
            </a:r>
            <a:r>
              <a:rPr lang="vi-VN" sz="3200" spc="-5" dirty="0">
                <a:latin typeface="Arial"/>
                <a:cs typeface="Arial"/>
              </a:rPr>
              <a:t>số </a:t>
            </a:r>
            <a:r>
              <a:rPr lang="vi-VN" sz="3200" spc="5" dirty="0">
                <a:latin typeface="Arial"/>
                <a:cs typeface="Arial"/>
              </a:rPr>
              <a:t>đó. </a:t>
            </a:r>
            <a:r>
              <a:rPr lang="vi-VN" sz="3200" dirty="0">
                <a:latin typeface="Arial"/>
                <a:cs typeface="Arial"/>
              </a:rPr>
              <a:t>Câu hỏi đặt </a:t>
            </a:r>
            <a:r>
              <a:rPr lang="vi-VN" sz="3200" spc="-5" dirty="0">
                <a:latin typeface="Arial"/>
                <a:cs typeface="Arial"/>
              </a:rPr>
              <a:t>ra: </a:t>
            </a:r>
            <a:r>
              <a:rPr lang="vi-VN" sz="3200" dirty="0">
                <a:latin typeface="Arial"/>
                <a:cs typeface="Arial"/>
              </a:rPr>
              <a:t>Chúng ta </a:t>
            </a:r>
            <a:r>
              <a:rPr lang="vi-VN" sz="3200" spc="-5" dirty="0">
                <a:latin typeface="Arial"/>
                <a:cs typeface="Arial"/>
              </a:rPr>
              <a:t>có </a:t>
            </a:r>
            <a:r>
              <a:rPr lang="vi-VN" sz="3200" dirty="0">
                <a:latin typeface="Arial"/>
                <a:cs typeface="Arial"/>
              </a:rPr>
              <a:t>thực sự cần đến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hay không khi </a:t>
            </a:r>
            <a:r>
              <a:rPr lang="vi-VN" sz="3200" spc="-5" dirty="0">
                <a:latin typeface="Arial"/>
                <a:cs typeface="Arial"/>
              </a:rPr>
              <a:t>có </a:t>
            </a:r>
            <a:r>
              <a:rPr lang="vi-VN" sz="3200" dirty="0">
                <a:latin typeface="Arial"/>
                <a:cs typeface="Arial"/>
              </a:rPr>
              <a:t>nhiều sự </a:t>
            </a:r>
            <a:r>
              <a:rPr lang="vi-VN" sz="3200" spc="-5" dirty="0">
                <a:latin typeface="Arial"/>
                <a:cs typeface="Arial"/>
              </a:rPr>
              <a:t>lựa </a:t>
            </a:r>
            <a:r>
              <a:rPr lang="vi-VN" sz="3200" dirty="0">
                <a:latin typeface="Arial"/>
                <a:cs typeface="Arial"/>
              </a:rPr>
              <a:t>chọn như </a:t>
            </a:r>
            <a:r>
              <a:rPr lang="vi-VN" sz="3200" spc="-55" dirty="0">
                <a:latin typeface="Arial"/>
                <a:cs typeface="Arial"/>
              </a:rPr>
              <a:t>vậy,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spc="5" dirty="0">
                <a:latin typeface="Arial"/>
                <a:cs typeface="Arial"/>
              </a:rPr>
              <a:t>nó </a:t>
            </a:r>
            <a:r>
              <a:rPr lang="vi-VN" sz="3200" spc="-5" dirty="0">
                <a:latin typeface="Arial"/>
                <a:cs typeface="Arial"/>
              </a:rPr>
              <a:t>có </a:t>
            </a:r>
            <a:r>
              <a:rPr lang="vi-VN" sz="3200" spc="-10" dirty="0">
                <a:latin typeface="Arial"/>
                <a:cs typeface="Arial"/>
              </a:rPr>
              <a:t>gì </a:t>
            </a:r>
            <a:r>
              <a:rPr lang="vi-VN" sz="3200" dirty="0">
                <a:latin typeface="Arial"/>
                <a:cs typeface="Arial"/>
              </a:rPr>
              <a:t>khác hay tốt hơn các </a:t>
            </a:r>
            <a:r>
              <a:rPr lang="vi-VN" sz="3200" b="1" spc="-5" dirty="0">
                <a:latin typeface="Arial"/>
                <a:cs typeface="Arial"/>
              </a:rPr>
              <a:t>framework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đối thủ của</a:t>
            </a:r>
            <a:r>
              <a:rPr lang="vi-VN" sz="3200" spc="-5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nó?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36D0-468C-4CA5-A8AC-8013EEA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07D13C6-CBB7-4C6B-8A2F-4923A292CCCE}"/>
              </a:ext>
            </a:extLst>
          </p:cNvPr>
          <p:cNvSpPr/>
          <p:nvPr/>
        </p:nvSpPr>
        <p:spPr>
          <a:xfrm>
            <a:off x="1905000" y="4159862"/>
            <a:ext cx="5638800" cy="2176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E3E74-A38E-4FF9-8C9C-30781B950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6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EA0B-697C-45CF-9F92-7CEB8B7C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sử phát triển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24D91-6473-4BB5-82BE-BBBF9F15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0C7BA1F-D485-4470-AF21-8778DF74D533}"/>
              </a:ext>
            </a:extLst>
          </p:cNvPr>
          <p:cNvSpPr/>
          <p:nvPr/>
        </p:nvSpPr>
        <p:spPr>
          <a:xfrm>
            <a:off x="298938" y="1478407"/>
            <a:ext cx="4194048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D1BC66A-88D8-492C-B0E8-79A7B0864F0A}"/>
              </a:ext>
            </a:extLst>
          </p:cNvPr>
          <p:cNvSpPr/>
          <p:nvPr/>
        </p:nvSpPr>
        <p:spPr>
          <a:xfrm>
            <a:off x="4788643" y="3959478"/>
            <a:ext cx="4191000" cy="2188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DAA9A65-33BC-4819-B4FE-14663A1431A2}"/>
              </a:ext>
            </a:extLst>
          </p:cNvPr>
          <p:cNvSpPr/>
          <p:nvPr/>
        </p:nvSpPr>
        <p:spPr>
          <a:xfrm>
            <a:off x="298938" y="3956431"/>
            <a:ext cx="4194048" cy="2191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5033A4B-8B72-46A5-AED9-CF9EFC1C4BB9}"/>
              </a:ext>
            </a:extLst>
          </p:cNvPr>
          <p:cNvSpPr/>
          <p:nvPr/>
        </p:nvSpPr>
        <p:spPr>
          <a:xfrm>
            <a:off x="4788643" y="1478407"/>
            <a:ext cx="4163568" cy="2209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365C2-4AE7-43CD-BA08-B89DC76AA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098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1351</Words>
  <Application>Microsoft Office PowerPoint</Application>
  <PresentationFormat>On-screen Show (4:3)</PresentationFormat>
  <Paragraphs>101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Carlito</vt:lpstr>
      <vt:lpstr>Times New Roman</vt:lpstr>
      <vt:lpstr>Default Design</vt:lpstr>
      <vt:lpstr>Lập trình ứng dụng trên thiết bị Di động bằng Flutter</vt:lpstr>
      <vt:lpstr>Chương 1: Giới thiệu về Ngôn ngữ Dart và Flutter</vt:lpstr>
      <vt:lpstr>Chương 1: Giới thiệu về Ngôn ngữ Dart và Flutter</vt:lpstr>
      <vt:lpstr>Flutter là gì?</vt:lpstr>
      <vt:lpstr>Lịch sử phát triển</vt:lpstr>
      <vt:lpstr>Lịch sử phát triển</vt:lpstr>
      <vt:lpstr>Lịch sử phát triển</vt:lpstr>
      <vt:lpstr>Lịch sử phát triển</vt:lpstr>
      <vt:lpstr>Lịch sử phát triển</vt:lpstr>
      <vt:lpstr>Lịch sử phát triển</vt:lpstr>
      <vt:lpstr>Lịch sử phát triển</vt:lpstr>
      <vt:lpstr>Lịch sử phát triển</vt:lpstr>
      <vt:lpstr>Lịch sử phát triển</vt:lpstr>
      <vt:lpstr>Giới thiệu ngôn ngữ Dart</vt:lpstr>
      <vt:lpstr>Tổng quan về ngôn ngữ Dart</vt:lpstr>
      <vt:lpstr>Giới thiệu về Dart</vt:lpstr>
      <vt:lpstr>Giới thiệu về Dart</vt:lpstr>
      <vt:lpstr>Giới thiệu về Dart</vt:lpstr>
      <vt:lpstr>Giới thiệu về Dart</vt:lpstr>
      <vt:lpstr>Giới thiệu về Dart</vt:lpstr>
      <vt:lpstr>Giới thiệu về Dart</vt:lpstr>
      <vt:lpstr>Giới thiệu về Dart</vt:lpstr>
      <vt:lpstr>Kết quả đạt được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Khánh Duy Nguyễn</cp:lastModifiedBy>
  <cp:revision>608</cp:revision>
  <dcterms:created xsi:type="dcterms:W3CDTF">2008-08-06T06:37:20Z</dcterms:created>
  <dcterms:modified xsi:type="dcterms:W3CDTF">2022-12-26T17:49:58Z</dcterms:modified>
</cp:coreProperties>
</file>