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346" r:id="rId4"/>
    <p:sldId id="363" r:id="rId5"/>
    <p:sldId id="347" r:id="rId6"/>
    <p:sldId id="348" r:id="rId7"/>
    <p:sldId id="360" r:id="rId8"/>
    <p:sldId id="349" r:id="rId9"/>
    <p:sldId id="351" r:id="rId10"/>
    <p:sldId id="361" r:id="rId11"/>
    <p:sldId id="352" r:id="rId12"/>
    <p:sldId id="353" r:id="rId13"/>
    <p:sldId id="354" r:id="rId14"/>
    <p:sldId id="356" r:id="rId15"/>
    <p:sldId id="358" r:id="rId16"/>
    <p:sldId id="362" r:id="rId17"/>
    <p:sldId id="359" r:id="rId18"/>
    <p:sldId id="36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6E"/>
    <a:srgbClr val="E6E6E6"/>
    <a:srgbClr val="0033CC"/>
    <a:srgbClr val="E9F6FA"/>
    <a:srgbClr val="2EC5FA"/>
    <a:srgbClr val="F13B3B"/>
    <a:srgbClr val="000099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2" autoAdjust="0"/>
    <p:restoredTop sz="95256" autoAdjust="0"/>
  </p:normalViewPr>
  <p:slideViewPr>
    <p:cSldViewPr>
      <p:cViewPr varScale="1">
        <p:scale>
          <a:sx n="109" d="100"/>
          <a:sy n="109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27E4E6-F75B-467F-A55E-EC455F283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DAA9-8D57-4E93-9AE2-DF7C62D1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6D8C00-9F40-44A7-BAF8-003D198BC4F2}" type="datetimeFigureOut">
              <a:rPr lang="en-US"/>
              <a:pPr>
                <a:defRPr/>
              </a:pPr>
              <a:t>27-Dec-22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AC0F5C-48E2-4EA8-B78D-D0EC4E707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72BE30-EEB1-4F3F-BF33-747385F8F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353D-FD29-446A-BA27-ABBA26512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45CA-32C7-49FE-B259-C164C4229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9B1BE2-E78F-4BAE-9DB2-737E590AE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367F961-17D2-4B3D-B120-203F3A0817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F863971-6ACB-431C-A5D8-E8CF30DC96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15B1093-8BBD-4D42-8BA0-DB3697B23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C1767-774B-4583-816F-0255E664BE0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4D1994C-13A4-4798-83AF-907804940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1845BC-362B-47C5-8C21-1515D1C3F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33AE2EE-5AEB-4A50-998D-DDAF0623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ED082-125D-4F26-A013-ED06D88636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186FC-244F-4FD0-B084-1F7715B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7D626-908A-49DA-ABB2-3C43E79D1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3615B-74C3-4B47-9926-9CDAB7DF0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564F-AD66-4074-B5FE-0E5EBBC4D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5EA4C4-5AB8-4C08-9939-5F208AE50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2F79A-B25C-4614-AB75-E0659A78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516A-625B-49DA-84E9-B3339E471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622C-5074-4B37-AC3D-32B475B45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F0F685-A4A2-4AD0-BB0A-D60FC69AB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A132F-8930-4312-9148-75F0F5D42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34B12-6F59-4BB7-B8D4-E57BDACB9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0563C-7046-47CA-89FA-588452756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1B5AE5-A18B-44A0-874B-08AA4A02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BBD23-E354-4D89-8F02-001D8A794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0642C0-A60E-43A6-BE1F-076E77109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387B3-00BA-4060-9564-2553BF047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2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56D71-DEE5-44A8-8A98-9BA4F732C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A1726-6263-44EA-B887-1505CCB70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7DF29-8A7E-4275-B453-84AA11CAC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54E6-EEF3-4312-A2E7-A0A958E4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7C53-27B9-4C1A-A242-3AFD7D0B0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95C4A-CACD-4D64-9C67-4E160541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661CA-274A-4EBC-9205-E2CB9572C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78874-53DB-4378-9476-22AB05DAA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23FA00-0CAE-4FC1-B95B-A9B362E20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70C35-C1F4-41D0-B9D2-435BFF37C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016895-9257-45D3-9190-78CAFE058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8677-4D58-4D15-8DDE-63D38193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2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12E27F-303E-4A7F-89AA-68EABF681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BE86A5-FD18-454D-A30B-33702225D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CB399C-C79A-4BA7-AB5D-D654A77D2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ED9A-F90E-46CA-BEA6-F73887F7D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E32B3F-110D-4E3A-8F7E-050927E25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1900A1-0299-4141-848F-C80F97AF5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501229-CA6D-4F40-A262-226440F3A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11D4-19AE-452E-815A-47D1EBF58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D0D9-2393-4494-8555-CCDACF429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230A9-9233-463D-9B75-3231D658A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E7CAB-7A44-46E1-83CF-8D9DDE316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FBB0-B392-44B1-A98A-5C89258BE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183C0-C1A5-4786-923D-09A12A303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28D6D-7D0B-4104-AC0D-755FEFB03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7BF5-0781-4FF8-B109-4E92E40A9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1351-2EEB-44DD-8339-084708B5B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5B673A-9F84-46E0-A5A5-F1103384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6D5058-B0E0-4F81-A86B-E903BB3E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D2EF68-1122-4E30-B822-553D2DAD3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14/05/2016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BA6521-1B50-446E-BDFB-F2AD3420B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9C0032-C4B8-4388-905F-5BD057F54A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F25B81-2317-40F4-B0EA-E938A82FD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flutter_infra/releases/stable/windows/flutter_windows_1.20.3-stable.zip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flutter.dev/get-started/install/window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37AEF4-B0EF-478D-BC9C-41BCA47134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32050"/>
            <a:ext cx="7772400" cy="1828800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Flutter</a:t>
            </a:r>
          </a:p>
        </p:txBody>
      </p:sp>
      <p:sp>
        <p:nvSpPr>
          <p:cNvPr id="4100" name="Rectangle 1">
            <a:extLst>
              <a:ext uri="{FF2B5EF4-FFF2-40B4-BE49-F238E27FC236}">
                <a16:creationId xmlns:a16="http://schemas.microsoft.com/office/drawing/2014/main" id="{97B9EBEF-441D-4271-841E-9016BBF9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8950"/>
            <a:ext cx="716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TÂM CÔNG NGHỆ PHẦN MỀM</a:t>
            </a:r>
          </a:p>
        </p:txBody>
      </p:sp>
      <p:sp>
        <p:nvSpPr>
          <p:cNvPr id="4101" name="Slide Number Placeholder 1">
            <a:extLst>
              <a:ext uri="{FF2B5EF4-FFF2-40B4-BE49-F238E27FC236}">
                <a16:creationId xmlns:a16="http://schemas.microsoft.com/office/drawing/2014/main" id="{31B16045-60C7-4926-9003-77B17EA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8B8E7-BD90-49FD-93FF-39739D37B5CD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1" dirty="0">
              <a:solidFill>
                <a:schemeClr val="tx1"/>
              </a:solidFill>
            </a:endParaRP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01841A6B-4ED2-4312-A60B-6AB0D096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0027"/>
            <a:ext cx="3062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Loan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</a:t>
            </a:r>
            <a:endParaRPr lang="en-US" altLang="en-US" sz="18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5968-D243-4854-8B2F-A640095E4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6" y="1136116"/>
            <a:ext cx="2340867" cy="15845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65E-27E5-416C-801C-7932918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DA51-84CB-4834-8D61-5370E000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spcBef>
                <a:spcPts val="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Cài đặt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b="1" dirty="0">
                <a:latin typeface="Arial"/>
                <a:cs typeface="Arial"/>
              </a:rPr>
              <a:t>Dart</a:t>
            </a:r>
            <a:r>
              <a:rPr lang="vi-VN" sz="3200" spc="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plugins</a:t>
            </a:r>
            <a:r>
              <a:rPr lang="vi-VN" sz="3200" dirty="0">
                <a:latin typeface="Arial"/>
                <a:cs typeface="Arial"/>
              </a:rPr>
              <a:t>:</a:t>
            </a:r>
          </a:p>
          <a:p>
            <a:pPr marL="584200" indent="0">
              <a:spcBef>
                <a:spcPts val="0"/>
              </a:spcBef>
              <a:buNone/>
            </a:pPr>
            <a:r>
              <a:rPr lang="vi-VN" sz="3200" dirty="0">
                <a:latin typeface="Arial"/>
                <a:cs typeface="Arial"/>
              </a:rPr>
              <a:t>+ </a:t>
            </a:r>
            <a:r>
              <a:rPr lang="vi-VN" sz="3200" spc="-5" dirty="0">
                <a:latin typeface="Arial"/>
                <a:cs typeface="Arial"/>
              </a:rPr>
              <a:t>Khởi </a:t>
            </a:r>
            <a:r>
              <a:rPr lang="vi-VN" sz="3200" dirty="0">
                <a:latin typeface="Arial"/>
                <a:cs typeface="Arial"/>
              </a:rPr>
              <a:t>động </a:t>
            </a:r>
            <a:r>
              <a:rPr lang="vi-VN" sz="3200" b="1" spc="-5" dirty="0">
                <a:latin typeface="Arial"/>
                <a:cs typeface="Arial"/>
              </a:rPr>
              <a:t>Android</a:t>
            </a:r>
            <a:r>
              <a:rPr lang="vi-VN" sz="3200" spc="-13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Studio</a:t>
            </a:r>
            <a:r>
              <a:rPr lang="vi-VN" sz="3200" spc="-5" dirty="0">
                <a:latin typeface="Arial"/>
                <a:cs typeface="Arial"/>
              </a:rPr>
              <a:t>.</a:t>
            </a:r>
            <a:endParaRPr lang="vi-VN" sz="3200" dirty="0">
              <a:latin typeface="Arial"/>
              <a:cs typeface="Arial"/>
            </a:endParaRPr>
          </a:p>
          <a:p>
            <a:pPr marL="584200" indent="0">
              <a:spcBef>
                <a:spcPts val="0"/>
              </a:spcBef>
              <a:buNone/>
            </a:pPr>
            <a:r>
              <a:rPr lang="vi-VN" sz="3200" spc="5" dirty="0">
                <a:latin typeface="Arial"/>
                <a:cs typeface="Arial"/>
              </a:rPr>
              <a:t>+ </a:t>
            </a:r>
            <a:r>
              <a:rPr lang="vi-VN" sz="3200" spc="-15" dirty="0">
                <a:latin typeface="Arial"/>
                <a:cs typeface="Arial"/>
              </a:rPr>
              <a:t>Mở </a:t>
            </a:r>
            <a:r>
              <a:rPr lang="vi-VN" sz="3200" spc="5" dirty="0">
                <a:latin typeface="Arial"/>
                <a:cs typeface="Arial"/>
              </a:rPr>
              <a:t>tùy </a:t>
            </a:r>
            <a:r>
              <a:rPr lang="vi-VN" sz="3200" dirty="0">
                <a:latin typeface="Arial"/>
                <a:cs typeface="Arial"/>
              </a:rPr>
              <a:t>chọn </a:t>
            </a:r>
            <a:r>
              <a:rPr lang="vi-VN" sz="3200" b="1" dirty="0">
                <a:latin typeface="Arial"/>
                <a:cs typeface="Arial"/>
              </a:rPr>
              <a:t>plugin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(Configure &gt; </a:t>
            </a:r>
            <a:r>
              <a:rPr lang="vi-VN" sz="3200" dirty="0">
                <a:latin typeface="Arial"/>
                <a:cs typeface="Arial"/>
              </a:rPr>
              <a:t>Plugins), chọn</a:t>
            </a:r>
            <a:r>
              <a:rPr lang="vi-VN" sz="3200" spc="-14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Flutter plugin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spc="-5" dirty="0">
                <a:latin typeface="Arial"/>
                <a:cs typeface="Arial"/>
              </a:rPr>
              <a:t>click</a:t>
            </a:r>
            <a:r>
              <a:rPr lang="vi-VN" sz="3200" spc="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Install.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48228-4CEF-4B2C-8033-165CE331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B2D22-0677-4349-B476-AE6B72A0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F02-5078-40CB-9713-A40B277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4589-C7BF-4C2D-AABB-1BD1AC5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0CB7BC-FE3E-4E5D-8FEB-2AEB8A629E81}"/>
              </a:ext>
            </a:extLst>
          </p:cNvPr>
          <p:cNvSpPr/>
          <p:nvPr/>
        </p:nvSpPr>
        <p:spPr>
          <a:xfrm>
            <a:off x="1295400" y="1447800"/>
            <a:ext cx="7162800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263C-DC06-45FA-A3C4-2A5DDB61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9090-E608-4202-9C20-4DC94242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C1E5-3FE1-4BEE-9BC7-CC3530ED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1125"/>
            <a:ext cx="8229600" cy="46910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vi-VN" sz="3200" b="1" dirty="0">
                <a:latin typeface="Arial"/>
                <a:cs typeface="Arial"/>
              </a:rPr>
              <a:t>Bước 4:</a:t>
            </a:r>
            <a:r>
              <a:rPr lang="vi-VN" sz="3200" dirty="0">
                <a:latin typeface="Arial"/>
                <a:cs typeface="Arial"/>
              </a:rPr>
              <a:t> Thiết </a:t>
            </a:r>
            <a:r>
              <a:rPr lang="vi-VN" sz="3200" spc="-5" dirty="0">
                <a:latin typeface="Arial"/>
                <a:cs typeface="Arial"/>
              </a:rPr>
              <a:t>lập thiết bị </a:t>
            </a:r>
            <a:r>
              <a:rPr lang="vi-VN" sz="3200" spc="-21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Android</a:t>
            </a:r>
          </a:p>
          <a:p>
            <a:pPr marL="0" marR="346075" indent="0">
              <a:spcBef>
                <a:spcPts val="0"/>
              </a:spcBef>
              <a:buNone/>
            </a:pPr>
            <a:r>
              <a:rPr lang="vi-VN" sz="3200" spc="-5" dirty="0">
                <a:latin typeface="Arial"/>
                <a:cs typeface="Arial"/>
              </a:rPr>
              <a:t>Để </a:t>
            </a:r>
            <a:r>
              <a:rPr lang="vi-VN" sz="3200" dirty="0">
                <a:latin typeface="Arial"/>
                <a:cs typeface="Arial"/>
              </a:rPr>
              <a:t>chuẩn </a:t>
            </a:r>
            <a:r>
              <a:rPr lang="vi-VN" sz="3200" spc="5" dirty="0">
                <a:latin typeface="Arial"/>
                <a:cs typeface="Arial"/>
              </a:rPr>
              <a:t>bị </a:t>
            </a:r>
            <a:r>
              <a:rPr lang="vi-VN" sz="3200" dirty="0">
                <a:latin typeface="Arial"/>
                <a:cs typeface="Arial"/>
              </a:rPr>
              <a:t>chạy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kiểm tra ứng dụng Flutter </a:t>
            </a:r>
            <a:r>
              <a:rPr lang="vi-VN" sz="3200" spc="-5" dirty="0">
                <a:latin typeface="Arial"/>
                <a:cs typeface="Arial"/>
              </a:rPr>
              <a:t>trên trình  </a:t>
            </a:r>
            <a:r>
              <a:rPr lang="vi-VN" sz="3200" spc="-10" dirty="0">
                <a:latin typeface="Arial"/>
                <a:cs typeface="Arial"/>
              </a:rPr>
              <a:t>giả </a:t>
            </a:r>
            <a:r>
              <a:rPr lang="vi-VN" sz="3200" spc="-5" dirty="0">
                <a:latin typeface="Arial"/>
                <a:cs typeface="Arial"/>
              </a:rPr>
              <a:t>lập </a:t>
            </a:r>
            <a:r>
              <a:rPr lang="vi-VN" sz="3200" b="1" dirty="0">
                <a:latin typeface="Arial"/>
                <a:cs typeface="Arial"/>
              </a:rPr>
              <a:t>Android</a:t>
            </a:r>
            <a:r>
              <a:rPr lang="vi-VN" sz="3200" dirty="0">
                <a:latin typeface="Arial"/>
                <a:cs typeface="Arial"/>
              </a:rPr>
              <a:t>, làm theo các bước</a:t>
            </a:r>
            <a:r>
              <a:rPr lang="vi-VN" sz="3200" spc="-16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sau:</a:t>
            </a:r>
          </a:p>
          <a:p>
            <a:pPr marL="356870" marR="38735" indent="-344805">
              <a:spcBef>
                <a:spcPts val="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Mở </a:t>
            </a:r>
            <a:r>
              <a:rPr lang="vi-VN" sz="3200" b="1" dirty="0">
                <a:latin typeface="Arial"/>
                <a:cs typeface="Arial"/>
              </a:rPr>
              <a:t>Android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Studio</a:t>
            </a:r>
            <a:r>
              <a:rPr lang="vi-VN" sz="3200" dirty="0">
                <a:latin typeface="Arial"/>
                <a:cs typeface="Arial"/>
              </a:rPr>
              <a:t>, </a:t>
            </a:r>
            <a:r>
              <a:rPr lang="vi-VN" sz="3200" spc="-5" dirty="0">
                <a:latin typeface="Arial"/>
                <a:cs typeface="Arial"/>
              </a:rPr>
              <a:t>click </a:t>
            </a:r>
            <a:r>
              <a:rPr lang="vi-VN" sz="3200" spc="-10" dirty="0">
                <a:latin typeface="Arial"/>
                <a:cs typeface="Arial"/>
              </a:rPr>
              <a:t>vào </a:t>
            </a:r>
            <a:r>
              <a:rPr lang="vi-VN" sz="3200" spc="-5" dirty="0">
                <a:latin typeface="Arial"/>
                <a:cs typeface="Arial"/>
              </a:rPr>
              <a:t>icon </a:t>
            </a:r>
            <a:r>
              <a:rPr lang="vi-VN" sz="3200" spc="-45" dirty="0">
                <a:latin typeface="Arial"/>
                <a:cs typeface="Arial"/>
              </a:rPr>
              <a:t>“AVD </a:t>
            </a:r>
            <a:r>
              <a:rPr lang="vi-VN" sz="3200" spc="-5" dirty="0">
                <a:latin typeface="Arial"/>
                <a:cs typeface="Arial"/>
              </a:rPr>
              <a:t>Manager” </a:t>
            </a:r>
            <a:r>
              <a:rPr lang="vi-VN" sz="3200" spc="5" dirty="0">
                <a:latin typeface="Arial"/>
                <a:cs typeface="Arial"/>
              </a:rPr>
              <a:t>(hoặc  </a:t>
            </a:r>
            <a:r>
              <a:rPr lang="vi-VN" sz="3200" spc="-50" dirty="0">
                <a:latin typeface="Arial"/>
                <a:cs typeface="Arial"/>
              </a:rPr>
              <a:t>Tools </a:t>
            </a:r>
            <a:r>
              <a:rPr lang="vi-VN" sz="3200" dirty="0">
                <a:latin typeface="Arial"/>
                <a:cs typeface="Arial"/>
              </a:rPr>
              <a:t>&gt; </a:t>
            </a:r>
            <a:r>
              <a:rPr lang="vi-VN" sz="3200" spc="-55" dirty="0">
                <a:latin typeface="Arial"/>
                <a:cs typeface="Arial"/>
              </a:rPr>
              <a:t>AVD </a:t>
            </a:r>
            <a:r>
              <a:rPr lang="vi-VN" sz="3200" spc="-5" dirty="0">
                <a:latin typeface="Arial"/>
                <a:cs typeface="Arial"/>
              </a:rPr>
              <a:t>Manager) </a:t>
            </a:r>
            <a:r>
              <a:rPr lang="vi-VN" sz="3200" dirty="0">
                <a:latin typeface="Arial"/>
                <a:cs typeface="Arial"/>
              </a:rPr>
              <a:t>,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spc="-5" dirty="0">
                <a:latin typeface="Arial"/>
                <a:cs typeface="Arial"/>
              </a:rPr>
              <a:t>click “Create </a:t>
            </a:r>
            <a:r>
              <a:rPr lang="vi-VN" sz="3200" spc="-10" dirty="0">
                <a:latin typeface="Arial"/>
                <a:cs typeface="Arial"/>
              </a:rPr>
              <a:t>Virtual</a:t>
            </a:r>
            <a:r>
              <a:rPr lang="vi-VN" sz="3200" spc="-3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Device”.</a:t>
            </a:r>
            <a:endParaRPr lang="vi-VN" sz="3200" dirty="0">
              <a:latin typeface="Arial"/>
              <a:cs typeface="Arial"/>
            </a:endParaRPr>
          </a:p>
          <a:p>
            <a:pPr marL="356870" marR="98425" indent="-344805">
              <a:spcBef>
                <a:spcPts val="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15" dirty="0">
                <a:latin typeface="Arial"/>
                <a:cs typeface="Arial"/>
              </a:rPr>
              <a:t>Trong </a:t>
            </a:r>
            <a:r>
              <a:rPr lang="vi-VN" sz="3200" spc="5" dirty="0">
                <a:latin typeface="Arial"/>
                <a:cs typeface="Arial"/>
              </a:rPr>
              <a:t>mục </a:t>
            </a:r>
            <a:r>
              <a:rPr lang="vi-VN" sz="3200" spc="-5" dirty="0">
                <a:latin typeface="Arial"/>
                <a:cs typeface="Arial"/>
              </a:rPr>
              <a:t>“Select Hardware”, </a:t>
            </a:r>
            <a:r>
              <a:rPr lang="vi-VN" sz="3200" dirty="0">
                <a:latin typeface="Arial"/>
                <a:cs typeface="Arial"/>
              </a:rPr>
              <a:t>chọn thiết </a:t>
            </a:r>
            <a:r>
              <a:rPr lang="vi-VN" sz="3200" spc="5" dirty="0">
                <a:latin typeface="Arial"/>
                <a:cs typeface="Arial"/>
              </a:rPr>
              <a:t>bị </a:t>
            </a:r>
            <a:r>
              <a:rPr lang="vi-VN" sz="3200" dirty="0">
                <a:latin typeface="Arial"/>
                <a:cs typeface="Arial"/>
              </a:rPr>
              <a:t>ta </a:t>
            </a:r>
            <a:r>
              <a:rPr lang="vi-VN" sz="3200" spc="5" dirty="0">
                <a:latin typeface="Arial"/>
                <a:cs typeface="Arial"/>
              </a:rPr>
              <a:t>muốn</a:t>
            </a:r>
            <a:r>
              <a:rPr lang="vi-VN" sz="3200" spc="-12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giả  </a:t>
            </a:r>
            <a:r>
              <a:rPr lang="vi-VN" sz="3200" spc="-5" dirty="0">
                <a:latin typeface="Arial"/>
                <a:cs typeface="Arial"/>
              </a:rPr>
              <a:t>lập </a:t>
            </a:r>
            <a:r>
              <a:rPr lang="vi-VN" sz="3200" spc="-15" dirty="0">
                <a:latin typeface="Arial"/>
                <a:cs typeface="Arial"/>
              </a:rPr>
              <a:t>(ví </a:t>
            </a:r>
            <a:r>
              <a:rPr lang="vi-VN" sz="3200" spc="5" dirty="0">
                <a:latin typeface="Arial"/>
                <a:cs typeface="Arial"/>
              </a:rPr>
              <a:t>dụ, </a:t>
            </a:r>
            <a:r>
              <a:rPr lang="vi-VN" sz="3200" spc="-10" dirty="0">
                <a:latin typeface="Arial"/>
                <a:cs typeface="Arial"/>
              </a:rPr>
              <a:t>Pixel </a:t>
            </a:r>
            <a:r>
              <a:rPr lang="vi-VN" sz="3200" dirty="0">
                <a:latin typeface="Arial"/>
                <a:cs typeface="Arial"/>
              </a:rPr>
              <a:t>3) </a:t>
            </a:r>
            <a:r>
              <a:rPr lang="vi-VN" sz="3200" spc="-5" dirty="0">
                <a:latin typeface="Arial"/>
                <a:cs typeface="Arial"/>
              </a:rPr>
              <a:t>-&gt;</a:t>
            </a:r>
            <a:r>
              <a:rPr lang="vi-VN" sz="3200" spc="25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Next</a:t>
            </a:r>
            <a:endParaRPr lang="vi-VN" sz="32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30"/>
              </a:spcBef>
              <a:buNone/>
            </a:pPr>
            <a:endParaRPr lang="vi-VN" sz="2400" b="1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4683-EEA9-46DC-9847-2B1BF6B7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C0630-C1B6-4EE7-AA0A-7536C379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8FE6-6719-4706-9954-556AD32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4E0B-DC09-45EC-9D62-D1BE340A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33538"/>
            <a:ext cx="8458200" cy="4691062"/>
          </a:xfrm>
        </p:spPr>
        <p:txBody>
          <a:bodyPr/>
          <a:lstStyle/>
          <a:p>
            <a:pPr marL="356870" indent="-344805">
              <a:spcBef>
                <a:spcPts val="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20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mục </a:t>
            </a:r>
            <a:r>
              <a:rPr lang="vi-VN" sz="2400" spc="-5" dirty="0">
                <a:latin typeface="Arial"/>
                <a:cs typeface="Arial"/>
              </a:rPr>
              <a:t>“System Image”, </a:t>
            </a:r>
            <a:r>
              <a:rPr lang="vi-VN" sz="2400" dirty="0">
                <a:latin typeface="Arial"/>
                <a:cs typeface="Arial"/>
              </a:rPr>
              <a:t>chọn phiên bản Android</a:t>
            </a:r>
            <a:r>
              <a:rPr lang="vi-VN" sz="2400" spc="-175" dirty="0">
                <a:latin typeface="Arial"/>
                <a:cs typeface="Arial"/>
              </a:rPr>
              <a:t> </a:t>
            </a:r>
            <a:r>
              <a:rPr lang="vi-VN" sz="2400" spc="15" dirty="0">
                <a:latin typeface="Arial"/>
                <a:cs typeface="Arial"/>
              </a:rPr>
              <a:t>mà </a:t>
            </a:r>
            <a:r>
              <a:rPr lang="vi-VN" sz="2400" dirty="0">
                <a:latin typeface="Arial"/>
                <a:cs typeface="Arial"/>
              </a:rPr>
              <a:t>ta </a:t>
            </a:r>
            <a:r>
              <a:rPr lang="vi-VN" sz="2400" spc="5" dirty="0">
                <a:latin typeface="Arial"/>
                <a:cs typeface="Arial"/>
              </a:rPr>
              <a:t>muốn mô </a:t>
            </a:r>
            <a:r>
              <a:rPr lang="vi-VN" sz="2400" dirty="0">
                <a:latin typeface="Arial"/>
                <a:cs typeface="Arial"/>
              </a:rPr>
              <a:t>phỏng </a:t>
            </a:r>
            <a:r>
              <a:rPr lang="vi-VN" sz="2400" spc="-5" dirty="0">
                <a:latin typeface="Arial"/>
                <a:cs typeface="Arial"/>
              </a:rPr>
              <a:t>-&gt;</a:t>
            </a:r>
            <a:r>
              <a:rPr lang="vi-VN" sz="2400" spc="-11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Next</a:t>
            </a:r>
            <a:endParaRPr lang="vi-VN" sz="2400" dirty="0">
              <a:latin typeface="Arial"/>
              <a:cs typeface="Arial"/>
            </a:endParaRPr>
          </a:p>
          <a:p>
            <a:pPr marL="356870" indent="-344805">
              <a:spcBef>
                <a:spcPts val="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400" spc="-20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mục </a:t>
            </a:r>
            <a:r>
              <a:rPr lang="vi-VN" sz="2400" spc="-5" dirty="0">
                <a:latin typeface="Arial"/>
                <a:cs typeface="Arial"/>
              </a:rPr>
              <a:t>“Android </a:t>
            </a:r>
            <a:r>
              <a:rPr lang="vi-VN" sz="2400" spc="-10" dirty="0">
                <a:latin typeface="Arial"/>
                <a:cs typeface="Arial"/>
              </a:rPr>
              <a:t>Virtual Device </a:t>
            </a:r>
            <a:r>
              <a:rPr lang="vi-VN" sz="2400" spc="-30" dirty="0">
                <a:latin typeface="Arial"/>
                <a:cs typeface="Arial"/>
              </a:rPr>
              <a:t>(AVD)”, </a:t>
            </a:r>
            <a:r>
              <a:rPr lang="vi-VN" sz="2400" dirty="0">
                <a:latin typeface="Arial"/>
                <a:cs typeface="Arial"/>
              </a:rPr>
              <a:t>đặt tên</a:t>
            </a:r>
            <a:r>
              <a:rPr lang="vi-VN" sz="2400" spc="9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thiết </a:t>
            </a:r>
            <a:r>
              <a:rPr lang="vi-VN" sz="2400" dirty="0">
                <a:latin typeface="Arial"/>
                <a:cs typeface="Arial"/>
              </a:rPr>
              <a:t>bị </a:t>
            </a:r>
            <a:r>
              <a:rPr lang="vi-VN" sz="2400" spc="-5" dirty="0">
                <a:latin typeface="Arial"/>
                <a:cs typeface="Arial"/>
              </a:rPr>
              <a:t>-&gt;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Finish.</a:t>
            </a:r>
          </a:p>
          <a:p>
            <a:pPr marL="356870" indent="-344805">
              <a:spcBef>
                <a:spcPts val="0"/>
              </a:spcBef>
              <a:buClr>
                <a:srgbClr val="3366FF"/>
              </a:buClr>
              <a:buFontTx/>
              <a:buChar char="-"/>
              <a:tabLst>
                <a:tab pos="356870" algn="l"/>
                <a:tab pos="357505" algn="l"/>
              </a:tabLst>
            </a:pPr>
            <a:r>
              <a:rPr lang="vi-VN" sz="2400" spc="-20" dirty="0">
                <a:latin typeface="Arial"/>
                <a:cs typeface="Arial"/>
              </a:rPr>
              <a:t>Trong </a:t>
            </a:r>
            <a:r>
              <a:rPr lang="vi-VN" sz="2400" dirty="0">
                <a:latin typeface="Arial"/>
                <a:cs typeface="Arial"/>
              </a:rPr>
              <a:t>mục </a:t>
            </a:r>
            <a:r>
              <a:rPr lang="vi-VN" sz="2400" spc="-50" dirty="0">
                <a:latin typeface="Arial"/>
                <a:cs typeface="Arial"/>
              </a:rPr>
              <a:t>“</a:t>
            </a:r>
            <a:r>
              <a:rPr lang="vi-VN" sz="2400" b="1" spc="-50" dirty="0">
                <a:latin typeface="Arial"/>
                <a:cs typeface="Arial"/>
              </a:rPr>
              <a:t>Your</a:t>
            </a:r>
            <a:r>
              <a:rPr lang="vi-VN" sz="2400" spc="-50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Virtual</a:t>
            </a:r>
            <a:r>
              <a:rPr lang="vi-VN" sz="2400" spc="-10" dirty="0">
                <a:latin typeface="Arial"/>
                <a:cs typeface="Arial"/>
              </a:rPr>
              <a:t> </a:t>
            </a:r>
            <a:r>
              <a:rPr lang="vi-VN" sz="2400" b="1" spc="-10" dirty="0">
                <a:latin typeface="Arial"/>
                <a:cs typeface="Arial"/>
              </a:rPr>
              <a:t>Devices</a:t>
            </a:r>
            <a:r>
              <a:rPr lang="vi-VN" sz="2400" spc="-10" dirty="0">
                <a:latin typeface="Arial"/>
                <a:cs typeface="Arial"/>
              </a:rPr>
              <a:t>”, </a:t>
            </a:r>
            <a:r>
              <a:rPr lang="vi-VN" sz="2400" spc="-5" dirty="0">
                <a:latin typeface="Arial"/>
                <a:cs typeface="Arial"/>
              </a:rPr>
              <a:t>click </a:t>
            </a:r>
            <a:r>
              <a:rPr lang="vi-VN" sz="2400" spc="-10" dirty="0">
                <a:latin typeface="Arial"/>
                <a:cs typeface="Arial"/>
              </a:rPr>
              <a:t>vào </a:t>
            </a:r>
            <a:r>
              <a:rPr lang="vi-VN" sz="2400" spc="-5" dirty="0">
                <a:latin typeface="Arial"/>
                <a:cs typeface="Arial"/>
              </a:rPr>
              <a:t>icon</a:t>
            </a:r>
            <a:r>
              <a:rPr lang="vi-VN" sz="2400" spc="170" dirty="0">
                <a:latin typeface="Arial"/>
                <a:cs typeface="Arial"/>
              </a:rPr>
              <a:t> </a:t>
            </a:r>
            <a:r>
              <a:rPr lang="vi-VN" sz="2400" spc="-5" dirty="0">
                <a:latin typeface="Arial"/>
                <a:cs typeface="Arial"/>
              </a:rPr>
              <a:t>“</a:t>
            </a:r>
            <a:r>
              <a:rPr lang="vi-VN" sz="2400" b="1" spc="-5" dirty="0">
                <a:latin typeface="Arial"/>
                <a:cs typeface="Arial"/>
              </a:rPr>
              <a:t>Run</a:t>
            </a:r>
            <a:r>
              <a:rPr lang="vi-VN" sz="2400" spc="-5" dirty="0">
                <a:latin typeface="Arial"/>
                <a:cs typeface="Arial"/>
              </a:rPr>
              <a:t>”, </a:t>
            </a:r>
            <a:r>
              <a:rPr lang="vi-VN" sz="2400" dirty="0">
                <a:latin typeface="Arial"/>
                <a:cs typeface="Arial"/>
              </a:rPr>
              <a:t>khi đó </a:t>
            </a:r>
            <a:r>
              <a:rPr lang="vi-VN" sz="2400" spc="-5" dirty="0">
                <a:latin typeface="Arial"/>
                <a:cs typeface="Arial"/>
              </a:rPr>
              <a:t>trình </a:t>
            </a:r>
            <a:r>
              <a:rPr lang="vi-VN" sz="2400" spc="-10" dirty="0">
                <a:latin typeface="Arial"/>
                <a:cs typeface="Arial"/>
              </a:rPr>
              <a:t>giả </a:t>
            </a:r>
            <a:r>
              <a:rPr lang="vi-VN" sz="2400" dirty="0">
                <a:latin typeface="Arial"/>
                <a:cs typeface="Arial"/>
              </a:rPr>
              <a:t>lập sẽ được </a:t>
            </a:r>
            <a:r>
              <a:rPr lang="vi-VN" sz="2400" spc="5" dirty="0">
                <a:latin typeface="Arial"/>
                <a:cs typeface="Arial"/>
              </a:rPr>
              <a:t>khởi</a:t>
            </a:r>
            <a:r>
              <a:rPr lang="vi-VN" sz="2400" spc="-20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động.</a:t>
            </a:r>
          </a:p>
          <a:p>
            <a:pPr marL="12065" indent="0">
              <a:lnSpc>
                <a:spcPct val="100000"/>
              </a:lnSpc>
              <a:spcBef>
                <a:spcPts val="530"/>
              </a:spcBef>
              <a:buClr>
                <a:srgbClr val="3366FF"/>
              </a:buClr>
              <a:buNone/>
              <a:tabLst>
                <a:tab pos="357505" algn="l"/>
              </a:tabLst>
            </a:pPr>
            <a:endParaRPr lang="vi-VN" sz="24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AA04F-E227-460C-9AEF-DADFE6DF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1E38-C3E4-4554-90BA-EE741379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BC0-F92B-4B65-8734-8477DC66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7E6D-6295-4ED5-AF0C-E042CCCC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41A5EFD-AE7E-4A9A-A199-85C91B5E9466}"/>
              </a:ext>
            </a:extLst>
          </p:cNvPr>
          <p:cNvSpPr/>
          <p:nvPr/>
        </p:nvSpPr>
        <p:spPr>
          <a:xfrm>
            <a:off x="533400" y="1558971"/>
            <a:ext cx="5867400" cy="461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F59DC-A7CB-4A1E-AA06-15077869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558971"/>
            <a:ext cx="2485854" cy="4667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401BC-8C96-4E88-8B90-F90D34A8B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B35-D016-4B0A-8242-576A4E6B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6545-5403-4AFB-B689-F413BA7C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67351"/>
            <a:ext cx="8458200" cy="46910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80"/>
              </a:spcBef>
              <a:buNone/>
              <a:tabLst>
                <a:tab pos="942340" algn="l"/>
              </a:tabLst>
            </a:pPr>
            <a:r>
              <a:rPr lang="vi-VN" sz="3200" b="1" dirty="0">
                <a:latin typeface="Arial"/>
                <a:cs typeface="Arial"/>
              </a:rPr>
              <a:t>Bước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5</a:t>
            </a:r>
            <a:r>
              <a:rPr lang="vi-VN" sz="3200" dirty="0">
                <a:latin typeface="Arial"/>
                <a:cs typeface="Arial"/>
              </a:rPr>
              <a:t>: </a:t>
            </a:r>
            <a:r>
              <a:rPr lang="vi-VN" sz="3200" spc="5" dirty="0">
                <a:latin typeface="Arial"/>
                <a:cs typeface="Arial"/>
              </a:rPr>
              <a:t>Thử</a:t>
            </a:r>
            <a:r>
              <a:rPr lang="vi-VN" sz="3200" spc="-1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nghiệm</a:t>
            </a:r>
            <a:endParaRPr lang="vi-VN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vi-VN" sz="3200" spc="5" dirty="0">
                <a:latin typeface="Arial"/>
                <a:cs typeface="Arial"/>
              </a:rPr>
              <a:t>Tạo </a:t>
            </a:r>
            <a:r>
              <a:rPr lang="vi-VN" sz="3200" dirty="0">
                <a:latin typeface="Arial"/>
                <a:cs typeface="Arial"/>
              </a:rPr>
              <a:t>ứng dụng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đầu</a:t>
            </a:r>
            <a:r>
              <a:rPr lang="vi-VN" sz="3200" spc="-9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tiên: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Mở </a:t>
            </a:r>
            <a:r>
              <a:rPr lang="vi-VN" sz="3200" b="1" dirty="0">
                <a:latin typeface="Arial"/>
                <a:cs typeface="Arial"/>
              </a:rPr>
              <a:t>IDE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chọn “</a:t>
            </a:r>
            <a:r>
              <a:rPr lang="vi-VN" sz="3200" b="1" dirty="0">
                <a:latin typeface="Arial"/>
                <a:cs typeface="Arial"/>
              </a:rPr>
              <a:t>Start a new Flutter</a:t>
            </a:r>
            <a:r>
              <a:rPr lang="vi-VN" sz="3200" b="1" spc="-7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project</a:t>
            </a:r>
            <a:r>
              <a:rPr lang="vi-VN" sz="3200" dirty="0">
                <a:latin typeface="Arial"/>
                <a:cs typeface="Arial"/>
              </a:rPr>
              <a:t>”</a:t>
            </a: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dirty="0">
                <a:latin typeface="Arial"/>
                <a:cs typeface="Arial"/>
              </a:rPr>
              <a:t>Chọn </a:t>
            </a:r>
            <a:r>
              <a:rPr lang="vi-VN" sz="3200" spc="-5" dirty="0">
                <a:latin typeface="Arial"/>
                <a:cs typeface="Arial"/>
              </a:rPr>
              <a:t>loại project: “</a:t>
            </a:r>
            <a:r>
              <a:rPr lang="vi-VN" sz="3200" b="1" spc="-5" dirty="0">
                <a:latin typeface="Arial"/>
                <a:cs typeface="Arial"/>
              </a:rPr>
              <a:t>Flutter </a:t>
            </a:r>
            <a:r>
              <a:rPr lang="vi-VN" sz="3200" b="1" dirty="0">
                <a:latin typeface="Arial"/>
                <a:cs typeface="Arial"/>
              </a:rPr>
              <a:t>Application” </a:t>
            </a:r>
            <a:r>
              <a:rPr lang="vi-VN" sz="3200" b="1" spc="-5" dirty="0">
                <a:latin typeface="Arial"/>
                <a:cs typeface="Arial"/>
              </a:rPr>
              <a:t>-&gt;</a:t>
            </a:r>
            <a:r>
              <a:rPr lang="vi-VN" sz="3200" b="1" spc="-17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Next.</a:t>
            </a:r>
            <a:endParaRPr lang="vi-VN" sz="3200" b="1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10" dirty="0">
                <a:latin typeface="Arial"/>
                <a:cs typeface="Arial"/>
              </a:rPr>
              <a:t>Xác </a:t>
            </a:r>
            <a:r>
              <a:rPr lang="vi-VN" sz="3200" dirty="0">
                <a:latin typeface="Arial"/>
                <a:cs typeface="Arial"/>
              </a:rPr>
              <a:t>minh đường dẫn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SDK</a:t>
            </a:r>
            <a:r>
              <a:rPr lang="vi-VN" sz="3200" dirty="0">
                <a:latin typeface="Arial"/>
                <a:cs typeface="Arial"/>
              </a:rPr>
              <a:t> chỉ </a:t>
            </a:r>
            <a:r>
              <a:rPr lang="vi-VN" sz="3200" spc="-5" dirty="0">
                <a:latin typeface="Arial"/>
                <a:cs typeface="Arial"/>
              </a:rPr>
              <a:t>định </a:t>
            </a:r>
            <a:r>
              <a:rPr lang="vi-VN" sz="3200" spc="-15" dirty="0">
                <a:latin typeface="Arial"/>
                <a:cs typeface="Arial"/>
              </a:rPr>
              <a:t>vị </a:t>
            </a:r>
            <a:r>
              <a:rPr lang="vi-VN" sz="3200" dirty="0">
                <a:latin typeface="Arial"/>
                <a:cs typeface="Arial"/>
              </a:rPr>
              <a:t>trí của</a:t>
            </a:r>
            <a:r>
              <a:rPr lang="vi-VN" sz="3200" spc="-1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SDK</a:t>
            </a:r>
            <a:endParaRPr lang="vi-VN" sz="3200" b="1" dirty="0">
              <a:latin typeface="Arial"/>
              <a:cs typeface="Arial"/>
            </a:endParaRPr>
          </a:p>
          <a:p>
            <a:endParaRPr lang="vi-V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9607B-1556-4634-86A6-879C524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1BBAD-92FC-48EB-8A1A-16C3F289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90D3-74C4-44F3-98FA-98BF5EA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4324-FB36-426F-842A-C147D98B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800" dirty="0">
                <a:latin typeface="Arial"/>
                <a:cs typeface="Arial"/>
              </a:rPr>
              <a:t>Nhập tên project </a:t>
            </a:r>
            <a:r>
              <a:rPr lang="vi-VN" sz="2800" spc="-10" dirty="0">
                <a:latin typeface="Arial"/>
                <a:cs typeface="Arial"/>
              </a:rPr>
              <a:t>(ví </a:t>
            </a:r>
            <a:r>
              <a:rPr lang="vi-VN" sz="2800" spc="5" dirty="0">
                <a:latin typeface="Arial"/>
                <a:cs typeface="Arial"/>
              </a:rPr>
              <a:t>dụ, </a:t>
            </a:r>
            <a:r>
              <a:rPr lang="vi-VN" sz="2800" b="1" dirty="0">
                <a:latin typeface="Arial"/>
                <a:cs typeface="Arial"/>
              </a:rPr>
              <a:t>myfirstapp</a:t>
            </a:r>
            <a:r>
              <a:rPr lang="vi-VN" sz="2800" dirty="0">
                <a:latin typeface="Arial"/>
                <a:cs typeface="Arial"/>
              </a:rPr>
              <a:t>) </a:t>
            </a:r>
            <a:r>
              <a:rPr lang="vi-VN" sz="2800" spc="-5" dirty="0">
                <a:latin typeface="Arial"/>
                <a:cs typeface="Arial"/>
              </a:rPr>
              <a:t>-&gt;</a:t>
            </a:r>
            <a:r>
              <a:rPr lang="vi-VN" sz="2800" spc="-75" dirty="0">
                <a:latin typeface="Arial"/>
                <a:cs typeface="Arial"/>
              </a:rPr>
              <a:t> </a:t>
            </a:r>
            <a:r>
              <a:rPr lang="vi-VN" sz="2800" b="1" spc="-10" dirty="0">
                <a:latin typeface="Arial"/>
                <a:cs typeface="Arial"/>
              </a:rPr>
              <a:t>Next</a:t>
            </a:r>
            <a:endParaRPr lang="vi-VN" sz="2800" b="1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800" spc="-5" dirty="0">
                <a:latin typeface="Arial"/>
                <a:cs typeface="Arial"/>
              </a:rPr>
              <a:t>Click</a:t>
            </a:r>
            <a:r>
              <a:rPr lang="vi-VN" sz="2800" spc="15" dirty="0">
                <a:latin typeface="Arial"/>
                <a:cs typeface="Arial"/>
              </a:rPr>
              <a:t> </a:t>
            </a:r>
            <a:r>
              <a:rPr lang="vi-VN" sz="2800" b="1" spc="-5" dirty="0">
                <a:latin typeface="Arial"/>
                <a:cs typeface="Arial"/>
              </a:rPr>
              <a:t>Finish</a:t>
            </a:r>
            <a:endParaRPr lang="vi-VN" sz="2800" b="1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2800" spc="-5" dirty="0">
                <a:latin typeface="Arial"/>
                <a:cs typeface="Arial"/>
              </a:rPr>
              <a:t>Chờ </a:t>
            </a:r>
            <a:r>
              <a:rPr lang="vi-VN" sz="2800" b="1" dirty="0">
                <a:latin typeface="Arial"/>
                <a:cs typeface="Arial"/>
              </a:rPr>
              <a:t>Android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>
                <a:latin typeface="Arial"/>
                <a:cs typeface="Arial"/>
              </a:rPr>
              <a:t>Studio</a:t>
            </a:r>
            <a:r>
              <a:rPr lang="vi-VN" sz="2800" dirty="0">
                <a:latin typeface="Arial"/>
                <a:cs typeface="Arial"/>
              </a:rPr>
              <a:t> cài đặt </a:t>
            </a:r>
            <a:r>
              <a:rPr lang="vi-VN" sz="2800" b="1" dirty="0">
                <a:latin typeface="Arial"/>
                <a:cs typeface="Arial"/>
              </a:rPr>
              <a:t>SDK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spc="-15" dirty="0">
                <a:latin typeface="Arial"/>
                <a:cs typeface="Arial"/>
              </a:rPr>
              <a:t>và </a:t>
            </a:r>
            <a:r>
              <a:rPr lang="vi-VN" sz="2800" dirty="0">
                <a:latin typeface="Arial"/>
                <a:cs typeface="Arial"/>
              </a:rPr>
              <a:t>tạo</a:t>
            </a:r>
            <a:r>
              <a:rPr lang="vi-VN" sz="2800" spc="-180" dirty="0">
                <a:latin typeface="Arial"/>
                <a:cs typeface="Arial"/>
              </a:rPr>
              <a:t> </a:t>
            </a:r>
            <a:r>
              <a:rPr lang="vi-VN" sz="2800" dirty="0">
                <a:latin typeface="Arial"/>
                <a:cs typeface="Arial"/>
              </a:rPr>
              <a:t>project.</a:t>
            </a:r>
          </a:p>
          <a:p>
            <a:pPr marL="12700" marR="19685" algn="just">
              <a:lnSpc>
                <a:spcPct val="100000"/>
              </a:lnSpc>
              <a:spcBef>
                <a:spcPts val="575"/>
              </a:spcBef>
            </a:pPr>
            <a:r>
              <a:rPr lang="vi-VN" sz="2800" dirty="0">
                <a:latin typeface="Arial"/>
                <a:cs typeface="Arial"/>
              </a:rPr>
              <a:t>Chạy thử ứng dụng </a:t>
            </a:r>
            <a:r>
              <a:rPr lang="vi-VN" sz="2800" spc="-5" dirty="0">
                <a:latin typeface="Arial"/>
                <a:cs typeface="Arial"/>
              </a:rPr>
              <a:t>trên </a:t>
            </a:r>
            <a:r>
              <a:rPr lang="vi-VN" sz="2800" dirty="0">
                <a:latin typeface="Arial"/>
                <a:cs typeface="Arial"/>
              </a:rPr>
              <a:t>máy </a:t>
            </a:r>
            <a:r>
              <a:rPr lang="vi-VN" sz="2800" spc="5" dirty="0">
                <a:latin typeface="Arial"/>
                <a:cs typeface="Arial"/>
              </a:rPr>
              <a:t>ảo: </a:t>
            </a:r>
            <a:r>
              <a:rPr lang="vi-VN" sz="2800" spc="-5" dirty="0">
                <a:latin typeface="Arial"/>
                <a:cs typeface="Arial"/>
              </a:rPr>
              <a:t>Click </a:t>
            </a:r>
            <a:r>
              <a:rPr lang="vi-VN" sz="2800" spc="-10" dirty="0">
                <a:latin typeface="Arial"/>
                <a:cs typeface="Arial"/>
              </a:rPr>
              <a:t>vào </a:t>
            </a:r>
            <a:r>
              <a:rPr lang="vi-VN" sz="2800" spc="-5" dirty="0">
                <a:latin typeface="Arial"/>
                <a:cs typeface="Arial"/>
              </a:rPr>
              <a:t>icon </a:t>
            </a:r>
            <a:r>
              <a:rPr lang="vi-VN" sz="2800" dirty="0">
                <a:latin typeface="Arial"/>
                <a:cs typeface="Arial"/>
              </a:rPr>
              <a:t>“</a:t>
            </a:r>
            <a:r>
              <a:rPr lang="vi-VN" sz="2800" b="1" dirty="0">
                <a:latin typeface="Arial"/>
                <a:cs typeface="Arial"/>
              </a:rPr>
              <a:t>Run</a:t>
            </a:r>
            <a:r>
              <a:rPr lang="vi-VN" sz="2800" dirty="0">
                <a:latin typeface="Arial"/>
                <a:cs typeface="Arial"/>
              </a:rPr>
              <a:t>” </a:t>
            </a:r>
            <a:r>
              <a:rPr lang="vi-VN" sz="2800" spc="-5" dirty="0">
                <a:latin typeface="Arial"/>
                <a:cs typeface="Arial"/>
              </a:rPr>
              <a:t>trên </a:t>
            </a:r>
            <a:r>
              <a:rPr lang="vi-VN" sz="2800" dirty="0">
                <a:latin typeface="Arial"/>
                <a:cs typeface="Arial"/>
              </a:rPr>
              <a:t>thanh công cụ, sau khi </a:t>
            </a:r>
            <a:r>
              <a:rPr lang="vi-VN" sz="2800" spc="-10" dirty="0">
                <a:latin typeface="Arial"/>
                <a:cs typeface="Arial"/>
              </a:rPr>
              <a:t>xây </a:t>
            </a:r>
            <a:r>
              <a:rPr lang="vi-VN" sz="2800" dirty="0">
                <a:latin typeface="Arial"/>
                <a:cs typeface="Arial"/>
              </a:rPr>
              <a:t>dựng app hoàn tất, bạn </a:t>
            </a:r>
            <a:r>
              <a:rPr lang="vi-VN" sz="2800" spc="-5" dirty="0">
                <a:latin typeface="Arial"/>
                <a:cs typeface="Arial"/>
              </a:rPr>
              <a:t>sẽ </a:t>
            </a:r>
            <a:r>
              <a:rPr lang="vi-VN" sz="2800" dirty="0">
                <a:latin typeface="Arial"/>
                <a:cs typeface="Arial"/>
              </a:rPr>
              <a:t>thấy màn </a:t>
            </a:r>
            <a:r>
              <a:rPr lang="vi-VN" sz="2800" spc="-5" dirty="0">
                <a:latin typeface="Arial"/>
                <a:cs typeface="Arial"/>
              </a:rPr>
              <a:t>hình</a:t>
            </a:r>
            <a:r>
              <a:rPr lang="vi-VN" sz="2800" spc="-20" dirty="0">
                <a:latin typeface="Arial"/>
                <a:cs typeface="Arial"/>
              </a:rPr>
              <a:t> </a:t>
            </a:r>
            <a:r>
              <a:rPr lang="vi-VN" sz="2800" dirty="0">
                <a:latin typeface="Arial"/>
                <a:cs typeface="Arial"/>
              </a:rPr>
              <a:t>sau: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C983-D34D-4CDD-B8F8-004B013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7481E-9818-452C-8518-13E8F5B3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66D-5570-46CB-9FD6-355E285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Cài đặt Flutter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7029B-D9DF-4285-BBCC-20486357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BA4B5-85A6-45B4-A565-DC39C9C9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470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DB846-DE6B-4529-8469-7E219ED9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90D3-74C4-44F3-98FA-98BF5EA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đạt được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4324-FB36-426F-842A-C147D98B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9685" algn="just">
              <a:lnSpc>
                <a:spcPct val="100000"/>
              </a:lnSpc>
              <a:spcBef>
                <a:spcPts val="575"/>
              </a:spcBef>
            </a:pPr>
            <a:r>
              <a:rPr lang="en-US" sz="4000">
                <a:latin typeface="Arial"/>
                <a:cs typeface="Arial"/>
              </a:rPr>
              <a:t>Cài đặt thành công môi trường lập trình </a:t>
            </a:r>
            <a:r>
              <a:rPr lang="en-US" sz="4000" b="1">
                <a:latin typeface="Arial"/>
                <a:cs typeface="Arial"/>
              </a:rPr>
              <a:t>Flutter</a:t>
            </a:r>
            <a:r>
              <a:rPr lang="en-US" sz="4000">
                <a:latin typeface="Arial"/>
                <a:cs typeface="Arial"/>
              </a:rPr>
              <a:t> trên mọi thiết bị bất kì (đáp ứng yêu cầu tối thiểu).</a:t>
            </a:r>
          </a:p>
          <a:p>
            <a:pPr marL="12700" marR="19685" algn="just">
              <a:lnSpc>
                <a:spcPct val="100000"/>
              </a:lnSpc>
              <a:spcBef>
                <a:spcPts val="575"/>
              </a:spcBef>
            </a:pPr>
            <a:r>
              <a:rPr lang="en-US" sz="4000">
                <a:latin typeface="Arial"/>
                <a:cs typeface="Arial"/>
              </a:rPr>
              <a:t>Tùy biến sử dụng công cụ phù hợp với từng cấu hình khác nhau để chạy ứng dụng một cách tối ưu nhất.</a:t>
            </a:r>
            <a:endParaRPr lang="vi-VN" sz="4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C983-D34D-4CDD-B8F8-004B013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7481E-9818-452C-8518-13E8F5B3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7E5BA7F-821E-4109-8DB6-37971BB47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33CC"/>
                </a:solidFill>
              </a:rPr>
              <a:t>Chương</a:t>
            </a:r>
            <a:r>
              <a:rPr lang="en-US" altLang="en-US" dirty="0">
                <a:solidFill>
                  <a:srgbClr val="0033CC"/>
                </a:solidFill>
              </a:rPr>
              <a:t> 2: </a:t>
            </a:r>
            <a:r>
              <a:rPr lang="en-US" altLang="en-US" dirty="0" err="1">
                <a:solidFill>
                  <a:srgbClr val="0033CC"/>
                </a:solidFill>
              </a:rPr>
              <a:t>Cài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 err="1">
                <a:solidFill>
                  <a:srgbClr val="0033CC"/>
                </a:solidFill>
              </a:rPr>
              <a:t>đặt</a:t>
            </a:r>
            <a:r>
              <a:rPr lang="en-US" altLang="en-US" dirty="0">
                <a:solidFill>
                  <a:srgbClr val="0033CC"/>
                </a:solidFill>
              </a:rPr>
              <a:t> Flutter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3916E19A-246B-4188-B043-F7B125E2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76467-21BA-42FF-B682-3A2844D4F7B8}" type="slidenum">
              <a:rPr lang="en-US" altLang="en-US" sz="1400" b="1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1">
              <a:solidFill>
                <a:schemeClr val="tx1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04F8F42-241A-4276-BD40-0066C582F1B7}"/>
              </a:ext>
            </a:extLst>
          </p:cNvPr>
          <p:cNvSpPr/>
          <p:nvPr/>
        </p:nvSpPr>
        <p:spPr>
          <a:xfrm>
            <a:off x="688731" y="1524000"/>
            <a:ext cx="8153400" cy="458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EEB1-911B-4188-8846-1C02691B9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800600"/>
          </a:xfrm>
        </p:spPr>
        <p:txBody>
          <a:bodyPr/>
          <a:lstStyle/>
          <a:p>
            <a:pPr marL="12065" indent="0">
              <a:spcBef>
                <a:spcPts val="0"/>
              </a:spcBef>
              <a:buClr>
                <a:srgbClr val="3366FF"/>
              </a:buClr>
              <a:buNone/>
              <a:tabLst>
                <a:tab pos="356870" algn="l"/>
                <a:tab pos="357505" algn="l"/>
              </a:tabLst>
            </a:pPr>
            <a:r>
              <a:rPr lang="en-US" sz="4000" spc="-5">
                <a:latin typeface="Arial"/>
                <a:cs typeface="Arial"/>
              </a:rPr>
              <a:t>Nắm được các thao tác cài đặt một môi trường lập trình phù hợp với thiết bị có sẵn có.</a:t>
            </a:r>
            <a:endParaRPr lang="vi-VN" sz="4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C042-2591-4BB0-A1BD-38F0888A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vi-VN" sz="3200" spc="-5" dirty="0">
                <a:latin typeface="Arial"/>
                <a:cs typeface="Arial"/>
              </a:rPr>
              <a:t>Để </a:t>
            </a:r>
            <a:r>
              <a:rPr lang="vi-VN" sz="3200" dirty="0">
                <a:latin typeface="Arial"/>
                <a:cs typeface="Arial"/>
              </a:rPr>
              <a:t>cài đặt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chạy </a:t>
            </a:r>
            <a:r>
              <a:rPr lang="vi-VN" sz="3200" b="1" spc="-15" dirty="0">
                <a:latin typeface="Arial"/>
                <a:cs typeface="Arial"/>
              </a:rPr>
              <a:t>Flutter </a:t>
            </a:r>
            <a:r>
              <a:rPr lang="vi-VN" sz="3200" dirty="0">
                <a:latin typeface="Arial"/>
                <a:cs typeface="Arial"/>
              </a:rPr>
              <a:t>phải đáp</a:t>
            </a:r>
            <a:r>
              <a:rPr lang="vi-VN" sz="3200" spc="-5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ứng </a:t>
            </a:r>
            <a:r>
              <a:rPr lang="vi-VN" sz="3200" spc="5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yêu </a:t>
            </a:r>
            <a:r>
              <a:rPr lang="vi-VN" sz="3200" spc="5" dirty="0">
                <a:latin typeface="Arial"/>
                <a:cs typeface="Arial"/>
              </a:rPr>
              <a:t>cầu </a:t>
            </a:r>
            <a:r>
              <a:rPr lang="vi-VN" sz="3200" dirty="0">
                <a:latin typeface="Arial"/>
                <a:cs typeface="Arial"/>
              </a:rPr>
              <a:t>tối </a:t>
            </a:r>
            <a:r>
              <a:rPr lang="vi-VN" sz="3200" spc="-5" dirty="0">
                <a:latin typeface="Arial"/>
                <a:cs typeface="Arial"/>
              </a:rPr>
              <a:t>thiểu</a:t>
            </a:r>
            <a:r>
              <a:rPr lang="vi-VN" sz="3200" spc="-5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sau:</a:t>
            </a:r>
          </a:p>
          <a:p>
            <a:pPr marL="354965">
              <a:spcBef>
                <a:spcPts val="0"/>
              </a:spcBef>
              <a:buClr>
                <a:srgbClr val="3366FF"/>
              </a:buClr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Hệ điều hành: </a:t>
            </a:r>
            <a:r>
              <a:rPr lang="vi-VN" sz="3200" spc="5" dirty="0">
                <a:latin typeface="Arial"/>
                <a:cs typeface="Arial"/>
              </a:rPr>
              <a:t>Window </a:t>
            </a:r>
            <a:r>
              <a:rPr lang="vi-VN" sz="3200" dirty="0">
                <a:latin typeface="Arial"/>
                <a:cs typeface="Arial"/>
              </a:rPr>
              <a:t>10, 11</a:t>
            </a:r>
          </a:p>
          <a:p>
            <a:pPr marL="354965">
              <a:spcBef>
                <a:spcPts val="0"/>
              </a:spcBef>
              <a:buClr>
                <a:srgbClr val="3366FF"/>
              </a:buClr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Dung lượng </a:t>
            </a:r>
            <a:r>
              <a:rPr lang="vi-VN" sz="3200" spc="5" dirty="0">
                <a:latin typeface="Arial"/>
                <a:cs typeface="Arial"/>
              </a:rPr>
              <a:t>trống: </a:t>
            </a:r>
            <a:r>
              <a:rPr lang="vi-VN" sz="3200" b="1" dirty="0">
                <a:latin typeface="Arial"/>
                <a:cs typeface="Arial"/>
              </a:rPr>
              <a:t>1.32 </a:t>
            </a:r>
            <a:r>
              <a:rPr lang="vi-VN" sz="3200" b="1" spc="10" dirty="0">
                <a:latin typeface="Arial"/>
                <a:cs typeface="Arial"/>
              </a:rPr>
              <a:t>GB </a:t>
            </a:r>
            <a:r>
              <a:rPr lang="vi-VN" sz="3200" dirty="0">
                <a:latin typeface="Arial"/>
                <a:cs typeface="Arial"/>
              </a:rPr>
              <a:t>(Chưa bao </a:t>
            </a:r>
            <a:r>
              <a:rPr lang="vi-VN" sz="3200" spc="10" dirty="0">
                <a:latin typeface="Arial"/>
                <a:cs typeface="Arial"/>
              </a:rPr>
              <a:t>gồm </a:t>
            </a:r>
            <a:r>
              <a:rPr lang="vi-VN" sz="3200" dirty="0">
                <a:latin typeface="Arial"/>
                <a:cs typeface="Arial"/>
              </a:rPr>
              <a:t>dung </a:t>
            </a:r>
            <a:r>
              <a:rPr lang="vi-VN" sz="3200" spc="-5" dirty="0">
                <a:latin typeface="Arial"/>
                <a:cs typeface="Arial"/>
              </a:rPr>
              <a:t>lượng</a:t>
            </a:r>
            <a:r>
              <a:rPr lang="vi-VN" sz="3200" spc="-160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cho </a:t>
            </a:r>
            <a:r>
              <a:rPr lang="vi-VN" sz="3200" b="1" dirty="0">
                <a:latin typeface="Arial"/>
                <a:cs typeface="Arial"/>
              </a:rPr>
              <a:t>IDE</a:t>
            </a:r>
            <a:r>
              <a:rPr lang="vi-VN" sz="3200" dirty="0">
                <a:latin typeface="Arial"/>
                <a:cs typeface="Arial"/>
              </a:rPr>
              <a:t>/</a:t>
            </a:r>
            <a:r>
              <a:rPr lang="vi-VN" sz="3200" b="1" dirty="0">
                <a:latin typeface="Arial"/>
                <a:cs typeface="Arial"/>
              </a:rPr>
              <a:t>tools</a:t>
            </a:r>
            <a:r>
              <a:rPr lang="vi-VN" sz="3200" dirty="0">
                <a:latin typeface="Arial"/>
                <a:cs typeface="Arial"/>
              </a:rPr>
              <a:t>).</a:t>
            </a:r>
          </a:p>
          <a:p>
            <a:pPr marL="354965">
              <a:spcBef>
                <a:spcPts val="0"/>
              </a:spcBef>
              <a:buClr>
                <a:srgbClr val="3366FF"/>
              </a:buClr>
              <a:tabLst>
                <a:tab pos="356870" algn="l"/>
                <a:tab pos="357505" algn="l"/>
              </a:tabLst>
            </a:pPr>
            <a:r>
              <a:rPr lang="vi-VN" sz="3200" spc="-40" dirty="0">
                <a:latin typeface="Arial"/>
                <a:cs typeface="Arial"/>
              </a:rPr>
              <a:t>Tools</a:t>
            </a:r>
            <a:r>
              <a:rPr lang="vi-VN" sz="3200" spc="5" dirty="0">
                <a:latin typeface="Arial"/>
                <a:cs typeface="Arial"/>
              </a:rPr>
              <a:t>:</a:t>
            </a:r>
            <a:endParaRPr lang="vi-VN" sz="3200" dirty="0">
              <a:latin typeface="Arial"/>
              <a:cs typeface="Arial"/>
            </a:endParaRPr>
          </a:p>
          <a:p>
            <a:pPr marL="584200" indent="0">
              <a:spcBef>
                <a:spcPts val="0"/>
              </a:spcBef>
              <a:buNone/>
            </a:pPr>
            <a:r>
              <a:rPr lang="vi-VN" sz="3200" spc="5" dirty="0">
                <a:latin typeface="Arial"/>
                <a:cs typeface="Arial"/>
              </a:rPr>
              <a:t>- 	Windows </a:t>
            </a:r>
            <a:r>
              <a:rPr lang="vi-VN" sz="3200" spc="-5" dirty="0">
                <a:latin typeface="Arial"/>
                <a:cs typeface="Arial"/>
              </a:rPr>
              <a:t>PowerShell </a:t>
            </a:r>
            <a:r>
              <a:rPr lang="vi-VN" sz="3200" dirty="0">
                <a:latin typeface="Arial"/>
                <a:cs typeface="Arial"/>
              </a:rPr>
              <a:t>5.0 or </a:t>
            </a:r>
            <a:r>
              <a:rPr lang="vi-VN" sz="3200" spc="-10" dirty="0">
                <a:latin typeface="Arial"/>
                <a:cs typeface="Arial"/>
              </a:rPr>
              <a:t>newer </a:t>
            </a:r>
            <a:r>
              <a:rPr lang="vi-VN" sz="3200" spc="10" dirty="0">
                <a:latin typeface="Arial"/>
                <a:cs typeface="Arial"/>
              </a:rPr>
              <a:t>(đã </a:t>
            </a:r>
            <a:r>
              <a:rPr lang="vi-VN" sz="3200" dirty="0">
                <a:latin typeface="Arial"/>
                <a:cs typeface="Arial"/>
              </a:rPr>
              <a:t>cài </a:t>
            </a:r>
            <a:r>
              <a:rPr lang="vi-VN" sz="3200" spc="5" dirty="0">
                <a:latin typeface="Arial"/>
                <a:cs typeface="Arial"/>
              </a:rPr>
              <a:t>sẵn</a:t>
            </a:r>
            <a:r>
              <a:rPr lang="vi-VN" sz="3200" spc="-8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trong Windows</a:t>
            </a:r>
            <a:r>
              <a:rPr lang="vi-VN" sz="3200" spc="-4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10)</a:t>
            </a:r>
          </a:p>
          <a:p>
            <a:pPr marL="584200" indent="0">
              <a:spcBef>
                <a:spcPts val="0"/>
              </a:spcBef>
              <a:buNone/>
            </a:pPr>
            <a:r>
              <a:rPr lang="vi-VN" sz="3200" spc="5" dirty="0">
                <a:latin typeface="Arial"/>
                <a:cs typeface="Arial"/>
              </a:rPr>
              <a:t>- 	</a:t>
            </a:r>
            <a:r>
              <a:rPr lang="vi-VN" sz="3200" dirty="0">
                <a:latin typeface="Arial"/>
                <a:cs typeface="Arial"/>
              </a:rPr>
              <a:t>Git </a:t>
            </a:r>
            <a:r>
              <a:rPr lang="vi-VN" sz="3200" spc="10" dirty="0">
                <a:latin typeface="Arial"/>
                <a:cs typeface="Arial"/>
              </a:rPr>
              <a:t>for </a:t>
            </a:r>
            <a:r>
              <a:rPr lang="vi-VN" sz="3200" dirty="0">
                <a:latin typeface="Arial"/>
                <a:cs typeface="Arial"/>
              </a:rPr>
              <a:t>Windows </a:t>
            </a:r>
            <a:r>
              <a:rPr lang="vi-VN" sz="3200" spc="-5" dirty="0">
                <a:latin typeface="Arial"/>
                <a:cs typeface="Arial"/>
              </a:rPr>
              <a:t>2.x, </a:t>
            </a:r>
            <a:r>
              <a:rPr lang="vi-VN" sz="3200" spc="-10" dirty="0">
                <a:latin typeface="Arial"/>
                <a:cs typeface="Arial"/>
              </a:rPr>
              <a:t>với </a:t>
            </a:r>
            <a:r>
              <a:rPr lang="vi-VN" sz="3200" dirty="0">
                <a:latin typeface="Arial"/>
                <a:cs typeface="Arial"/>
              </a:rPr>
              <a:t>Use Git </a:t>
            </a:r>
            <a:r>
              <a:rPr lang="vi-VN" sz="3200" spc="5" dirty="0">
                <a:latin typeface="Arial"/>
                <a:cs typeface="Arial"/>
              </a:rPr>
              <a:t>từ</a:t>
            </a:r>
            <a:r>
              <a:rPr lang="vi-VN" sz="3200" spc="-9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Windows Command</a:t>
            </a:r>
            <a:r>
              <a:rPr lang="vi-VN" sz="3200" spc="-2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Prompt.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C042-2591-4BB0-A1BD-38F0888A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2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19405" indent="0">
              <a:lnSpc>
                <a:spcPct val="100000"/>
              </a:lnSpc>
              <a:spcBef>
                <a:spcPts val="575"/>
              </a:spcBef>
              <a:buNone/>
            </a:pPr>
            <a:r>
              <a:rPr lang="vi-VN" sz="3200" dirty="0">
                <a:latin typeface="Arial"/>
                <a:cs typeface="Arial"/>
              </a:rPr>
              <a:t>Sau </a:t>
            </a:r>
            <a:r>
              <a:rPr lang="vi-VN" sz="3200" spc="5" dirty="0">
                <a:latin typeface="Arial"/>
                <a:cs typeface="Arial"/>
              </a:rPr>
              <a:t>đây </a:t>
            </a:r>
            <a:r>
              <a:rPr lang="vi-VN" sz="3200" spc="-5" dirty="0">
                <a:latin typeface="Arial"/>
                <a:cs typeface="Arial"/>
              </a:rPr>
              <a:t>là </a:t>
            </a:r>
            <a:r>
              <a:rPr lang="vi-VN" sz="3200" dirty="0">
                <a:latin typeface="Arial"/>
                <a:cs typeface="Arial"/>
              </a:rPr>
              <a:t>các bước để cài đặt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trên </a:t>
            </a:r>
            <a:r>
              <a:rPr lang="vi-VN" sz="3200" spc="5" dirty="0">
                <a:latin typeface="Arial"/>
                <a:cs typeface="Arial"/>
              </a:rPr>
              <a:t>hệ </a:t>
            </a:r>
            <a:r>
              <a:rPr lang="vi-VN" sz="3200" spc="-5" dirty="0">
                <a:latin typeface="Arial"/>
                <a:cs typeface="Arial"/>
              </a:rPr>
              <a:t>điều </a:t>
            </a:r>
            <a:r>
              <a:rPr lang="vi-VN" sz="3200" dirty="0">
                <a:latin typeface="Arial"/>
                <a:cs typeface="Arial"/>
              </a:rPr>
              <a:t>hành  </a:t>
            </a:r>
            <a:r>
              <a:rPr lang="vi-VN" sz="3200" b="1" spc="-20" dirty="0">
                <a:latin typeface="Arial"/>
                <a:cs typeface="Arial"/>
              </a:rPr>
              <a:t>Window</a:t>
            </a:r>
            <a:r>
              <a:rPr lang="vi-VN" sz="3200" spc="-20" dirty="0">
                <a:latin typeface="Arial"/>
                <a:cs typeface="Arial"/>
              </a:rPr>
              <a:t>, </a:t>
            </a:r>
            <a:r>
              <a:rPr lang="vi-VN" sz="3200" dirty="0">
                <a:latin typeface="Arial"/>
                <a:cs typeface="Arial"/>
              </a:rPr>
              <a:t>để cài đặt trên các hệ </a:t>
            </a:r>
            <a:r>
              <a:rPr lang="vi-VN" sz="3200" spc="-5" dirty="0">
                <a:latin typeface="Arial"/>
                <a:cs typeface="Arial"/>
              </a:rPr>
              <a:t>điều </a:t>
            </a:r>
            <a:r>
              <a:rPr lang="vi-VN" sz="3200" dirty="0">
                <a:latin typeface="Arial"/>
                <a:cs typeface="Arial"/>
              </a:rPr>
              <a:t>hành khác, </a:t>
            </a:r>
            <a:r>
              <a:rPr lang="vi-VN" sz="3200" spc="-10" dirty="0">
                <a:latin typeface="Arial"/>
                <a:cs typeface="Arial"/>
              </a:rPr>
              <a:t>xem </a:t>
            </a:r>
            <a:r>
              <a:rPr lang="vi-VN" sz="3200" dirty="0">
                <a:latin typeface="Arial"/>
                <a:cs typeface="Arial"/>
              </a:rPr>
              <a:t>chi  tiết tại:</a:t>
            </a:r>
            <a:r>
              <a:rPr lang="vi-VN" sz="3200" spc="-30" dirty="0">
                <a:latin typeface="Arial"/>
                <a:cs typeface="Arial"/>
              </a:rPr>
              <a:t> </a:t>
            </a:r>
            <a:r>
              <a:rPr lang="vi-VN"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https://flutter.dev/docs/get-started/install</a:t>
            </a:r>
            <a:endParaRPr lang="vi-VN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vi-VN" sz="3200" dirty="0">
                <a:latin typeface="Arial"/>
                <a:cs typeface="Arial"/>
              </a:rPr>
              <a:t>Bước 1: </a:t>
            </a:r>
            <a:r>
              <a:rPr lang="vi-VN" sz="3200" spc="-5" dirty="0">
                <a:latin typeface="Arial"/>
                <a:cs typeface="Arial"/>
              </a:rPr>
              <a:t>Cài </a:t>
            </a:r>
            <a:r>
              <a:rPr lang="vi-VN" sz="3200" dirty="0">
                <a:latin typeface="Arial"/>
                <a:cs typeface="Arial"/>
              </a:rPr>
              <a:t>đặt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spc="-7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SDK</a:t>
            </a: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5" dirty="0">
                <a:latin typeface="Arial"/>
                <a:cs typeface="Arial"/>
              </a:rPr>
              <a:t>Tải </a:t>
            </a:r>
            <a:r>
              <a:rPr lang="vi-VN" sz="3200" spc="-5" dirty="0">
                <a:latin typeface="Arial"/>
                <a:cs typeface="Arial"/>
              </a:rPr>
              <a:t>xuống </a:t>
            </a:r>
            <a:r>
              <a:rPr lang="vi-VN" sz="3200" spc="-10" dirty="0">
                <a:latin typeface="Arial"/>
                <a:cs typeface="Arial"/>
              </a:rPr>
              <a:t>gói </a:t>
            </a:r>
            <a:r>
              <a:rPr lang="vi-VN" sz="3200" dirty="0">
                <a:latin typeface="Arial"/>
                <a:cs typeface="Arial"/>
              </a:rPr>
              <a:t>cài đặt sau để tải </a:t>
            </a:r>
            <a:r>
              <a:rPr lang="vi-VN" sz="3200" spc="-5" dirty="0">
                <a:latin typeface="Arial"/>
                <a:cs typeface="Arial"/>
              </a:rPr>
              <a:t>xuống </a:t>
            </a:r>
            <a:r>
              <a:rPr lang="vi-VN" sz="3200" dirty="0">
                <a:latin typeface="Arial"/>
                <a:cs typeface="Arial"/>
              </a:rPr>
              <a:t>bản phát </a:t>
            </a:r>
            <a:r>
              <a:rPr lang="vi-VN" sz="3200" spc="5" dirty="0">
                <a:latin typeface="Arial"/>
                <a:cs typeface="Arial"/>
              </a:rPr>
              <a:t>hành </a:t>
            </a:r>
            <a:r>
              <a:rPr lang="vi-VN" sz="3200" spc="10" dirty="0">
                <a:latin typeface="Arial"/>
                <a:cs typeface="Arial"/>
              </a:rPr>
              <a:t>ổn  </a:t>
            </a:r>
            <a:r>
              <a:rPr lang="vi-VN" sz="3200" spc="-5" dirty="0">
                <a:latin typeface="Arial"/>
                <a:cs typeface="Arial"/>
              </a:rPr>
              <a:t>định </a:t>
            </a:r>
            <a:r>
              <a:rPr lang="vi-VN" sz="3200" spc="5" dirty="0">
                <a:latin typeface="Arial"/>
                <a:cs typeface="Arial"/>
              </a:rPr>
              <a:t>mới </a:t>
            </a:r>
            <a:r>
              <a:rPr lang="vi-VN" sz="3200" dirty="0">
                <a:latin typeface="Arial"/>
                <a:cs typeface="Arial"/>
              </a:rPr>
              <a:t>nhất của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SDK tại</a:t>
            </a:r>
            <a:r>
              <a:rPr lang="vi-VN" sz="3200" dirty="0">
                <a:latin typeface="Arial"/>
                <a:cs typeface="Arial"/>
              </a:rPr>
              <a:t>: </a:t>
            </a:r>
            <a:r>
              <a:rPr lang="vi-VN"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 </a:t>
            </a:r>
            <a:endParaRPr lang="vi-VN" sz="3200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/>
              <a:cs typeface="Arial"/>
            </a:endParaRPr>
          </a:p>
          <a:p>
            <a:pPr marL="360363" marR="5080" indent="0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None/>
              <a:tabLst>
                <a:tab pos="356870" algn="l"/>
                <a:tab pos="357505" algn="l"/>
              </a:tabLst>
            </a:pPr>
            <a:r>
              <a:rPr lang="vi-VN"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https://docs.flutter.dev/get-started/install/windows</a:t>
            </a:r>
            <a:endParaRPr lang="vi-VN" sz="3200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1E7E5-56FD-4469-915C-E88550042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D307-CADA-4423-B716-C288ED4F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0DB4-ED41-46F5-B6FB-7E7E3B36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Font typeface="Arial" panose="020B0604020202020204" pitchFamily="34" charset="0"/>
              <a:buChar char="–"/>
            </a:pPr>
            <a:r>
              <a:rPr lang="vi-VN" sz="3200" dirty="0">
                <a:latin typeface="Arial"/>
                <a:cs typeface="Arial"/>
              </a:rPr>
              <a:t>Giải nén tệp </a:t>
            </a:r>
            <a:r>
              <a:rPr lang="vi-VN" sz="3200" spc="-10" dirty="0">
                <a:latin typeface="Arial"/>
                <a:cs typeface="Arial"/>
              </a:rPr>
              <a:t>zip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đặt </a:t>
            </a:r>
            <a:r>
              <a:rPr lang="vi-VN" sz="3200" spc="-10" dirty="0">
                <a:latin typeface="Arial"/>
                <a:cs typeface="Arial"/>
              </a:rPr>
              <a:t>vào </a:t>
            </a:r>
            <a:r>
              <a:rPr lang="vi-VN" sz="3200" spc="-15" dirty="0">
                <a:latin typeface="Arial"/>
                <a:cs typeface="Arial"/>
              </a:rPr>
              <a:t>vị </a:t>
            </a:r>
            <a:r>
              <a:rPr lang="vi-VN" sz="3200" dirty="0">
                <a:latin typeface="Arial"/>
                <a:cs typeface="Arial"/>
              </a:rPr>
              <a:t>trí cài đặt mong </a:t>
            </a:r>
            <a:r>
              <a:rPr lang="vi-VN" sz="3200" spc="5" dirty="0">
                <a:latin typeface="Arial"/>
                <a:cs typeface="Arial"/>
              </a:rPr>
              <a:t>muốn </a:t>
            </a:r>
            <a:r>
              <a:rPr lang="vi-VN" sz="3200" dirty="0">
                <a:latin typeface="Arial"/>
                <a:cs typeface="Arial"/>
              </a:rPr>
              <a:t>cho  </a:t>
            </a:r>
            <a:r>
              <a:rPr lang="vi-VN" sz="3200" b="1" spc="-5" dirty="0">
                <a:latin typeface="Arial"/>
                <a:cs typeface="Arial"/>
              </a:rPr>
              <a:t>Flutter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SDK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(ví </a:t>
            </a:r>
            <a:r>
              <a:rPr lang="vi-VN" sz="3200" spc="5" dirty="0">
                <a:latin typeface="Arial"/>
                <a:cs typeface="Arial"/>
              </a:rPr>
              <a:t>dụ, </a:t>
            </a:r>
            <a:r>
              <a:rPr lang="vi-VN" sz="3200" dirty="0">
                <a:latin typeface="Arial"/>
                <a:cs typeface="Arial"/>
              </a:rPr>
              <a:t>C:\src\flutter) </a:t>
            </a:r>
            <a:r>
              <a:rPr lang="vi-VN" sz="3200" spc="-5" dirty="0">
                <a:latin typeface="Arial"/>
                <a:cs typeface="Arial"/>
              </a:rPr>
              <a:t>(</a:t>
            </a:r>
            <a:r>
              <a:rPr lang="vi-VN" sz="3200" b="1" spc="-5" dirty="0">
                <a:latin typeface="Arial"/>
                <a:cs typeface="Arial"/>
              </a:rPr>
              <a:t>Lưu </a:t>
            </a:r>
            <a:r>
              <a:rPr lang="vi-VN" sz="3200" b="1" spc="-15" dirty="0">
                <a:latin typeface="Arial"/>
                <a:cs typeface="Arial"/>
              </a:rPr>
              <a:t>ý: </a:t>
            </a:r>
            <a:r>
              <a:rPr lang="vi-VN" sz="3200" b="1" dirty="0">
                <a:latin typeface="Arial"/>
                <a:cs typeface="Arial"/>
              </a:rPr>
              <a:t>Không cài </a:t>
            </a:r>
            <a:r>
              <a:rPr lang="vi-VN" sz="3200" b="1" spc="5" dirty="0">
                <a:latin typeface="Arial"/>
                <a:cs typeface="Arial"/>
              </a:rPr>
              <a:t>đặt </a:t>
            </a:r>
            <a:r>
              <a:rPr lang="vi-VN" sz="3200" b="1" dirty="0">
                <a:latin typeface="Arial"/>
                <a:cs typeface="Arial"/>
              </a:rPr>
              <a:t>Flutter trong thư mực </a:t>
            </a:r>
            <a:r>
              <a:rPr lang="vi-VN" sz="3200" b="1" spc="-5" dirty="0">
                <a:latin typeface="Arial"/>
                <a:cs typeface="Arial"/>
              </a:rPr>
              <a:t>C:\Program</a:t>
            </a:r>
            <a:r>
              <a:rPr lang="vi-VN" sz="3200" b="1" spc="-65" dirty="0">
                <a:latin typeface="Arial"/>
                <a:cs typeface="Arial"/>
              </a:rPr>
              <a:t> </a:t>
            </a:r>
            <a:r>
              <a:rPr lang="vi-VN" sz="3200" b="1" spc="-5" dirty="0">
                <a:latin typeface="Arial"/>
                <a:cs typeface="Arial"/>
              </a:rPr>
              <a:t>Files</a:t>
            </a:r>
            <a:r>
              <a:rPr lang="vi-VN" sz="3200" spc="-5" dirty="0">
                <a:latin typeface="Arial"/>
                <a:cs typeface="Arial"/>
              </a:rPr>
              <a:t>).</a:t>
            </a:r>
            <a:endParaRPr lang="vi-VN" sz="32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vi-VN" sz="3200" b="1" dirty="0">
                <a:latin typeface="Arial"/>
                <a:cs typeface="Arial"/>
              </a:rPr>
              <a:t>Bước 2</a:t>
            </a:r>
            <a:r>
              <a:rPr lang="vi-VN" sz="3200" dirty="0">
                <a:latin typeface="Arial"/>
                <a:cs typeface="Arial"/>
              </a:rPr>
              <a:t>: </a:t>
            </a:r>
            <a:r>
              <a:rPr lang="vi-VN" sz="3200" spc="-5" dirty="0">
                <a:latin typeface="Arial"/>
                <a:cs typeface="Arial"/>
              </a:rPr>
              <a:t>Cập </a:t>
            </a:r>
            <a:r>
              <a:rPr lang="vi-VN" sz="3200" dirty="0">
                <a:latin typeface="Arial"/>
                <a:cs typeface="Arial"/>
              </a:rPr>
              <a:t>nhật</a:t>
            </a:r>
            <a:r>
              <a:rPr lang="vi-VN" sz="3200" spc="-60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path: </a:t>
            </a:r>
            <a:r>
              <a:rPr lang="vi-VN" sz="3200" spc="-5" dirty="0">
                <a:latin typeface="Arial"/>
                <a:cs typeface="Arial"/>
              </a:rPr>
              <a:t>Để </a:t>
            </a:r>
            <a:r>
              <a:rPr lang="vi-VN" sz="3200" dirty="0">
                <a:latin typeface="Arial"/>
                <a:cs typeface="Arial"/>
              </a:rPr>
              <a:t>chạy các lệnh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trong </a:t>
            </a:r>
            <a:r>
              <a:rPr lang="vi-VN" sz="3200" spc="5" dirty="0">
                <a:latin typeface="Arial"/>
                <a:cs typeface="Arial"/>
              </a:rPr>
              <a:t>Windows </a:t>
            </a:r>
            <a:r>
              <a:rPr lang="vi-VN" sz="3200" dirty="0">
                <a:latin typeface="Arial"/>
                <a:cs typeface="Arial"/>
              </a:rPr>
              <a:t>console, cần</a:t>
            </a:r>
            <a:r>
              <a:rPr lang="vi-VN" sz="3200" spc="-19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thực  </a:t>
            </a:r>
            <a:r>
              <a:rPr lang="vi-VN" sz="3200" spc="-5" dirty="0">
                <a:latin typeface="Arial"/>
                <a:cs typeface="Arial"/>
              </a:rPr>
              <a:t>hiện </a:t>
            </a:r>
            <a:r>
              <a:rPr lang="vi-VN" sz="3200" dirty="0">
                <a:latin typeface="Arial"/>
                <a:cs typeface="Arial"/>
              </a:rPr>
              <a:t>các bước sau để thêm </a:t>
            </a:r>
            <a:r>
              <a:rPr lang="vi-VN" sz="3200" b="1" spc="-5" dirty="0">
                <a:latin typeface="Arial"/>
                <a:cs typeface="Arial"/>
              </a:rPr>
              <a:t>Flutter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lang="vi-VN" sz="3200" spc="-10" dirty="0">
                <a:latin typeface="Arial"/>
                <a:cs typeface="Arial"/>
              </a:rPr>
              <a:t>vào </a:t>
            </a:r>
            <a:r>
              <a:rPr lang="vi-VN" sz="3200" spc="-5" dirty="0">
                <a:latin typeface="Arial"/>
                <a:cs typeface="Arial"/>
              </a:rPr>
              <a:t>biến </a:t>
            </a:r>
            <a:r>
              <a:rPr lang="vi-VN" sz="3200" dirty="0">
                <a:latin typeface="Arial"/>
                <a:cs typeface="Arial"/>
              </a:rPr>
              <a:t>môi trường  </a:t>
            </a:r>
            <a:r>
              <a:rPr lang="vi-VN" sz="3200" b="1" spc="-65" dirty="0">
                <a:latin typeface="Arial"/>
                <a:cs typeface="Arial"/>
              </a:rPr>
              <a:t>PATH</a:t>
            </a:r>
            <a:r>
              <a:rPr lang="vi-VN" sz="3200" spc="-65" dirty="0">
                <a:latin typeface="Arial"/>
                <a:cs typeface="Arial"/>
              </a:rPr>
              <a:t>:</a:t>
            </a:r>
            <a:endParaRPr lang="vi-VN" sz="32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25D7C-666F-4353-9548-1AC2C174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0B21E-0928-4B12-879C-4F90C225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51F4-4C31-430C-AC76-73F42A03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16B4-22C0-4596-8BA9-5F8D2EAA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848994" indent="-344805">
              <a:lnSpc>
                <a:spcPct val="100000"/>
              </a:lnSpc>
              <a:spcBef>
                <a:spcPts val="58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10" dirty="0">
                <a:latin typeface="Arial"/>
                <a:cs typeface="Arial"/>
              </a:rPr>
              <a:t>Từ </a:t>
            </a:r>
            <a:r>
              <a:rPr lang="vi-VN" sz="3200" dirty="0">
                <a:latin typeface="Arial"/>
                <a:cs typeface="Arial"/>
              </a:rPr>
              <a:t>thanh </a:t>
            </a:r>
            <a:r>
              <a:rPr lang="vi-VN" sz="3200" spc="-5" dirty="0">
                <a:latin typeface="Arial"/>
                <a:cs typeface="Arial"/>
              </a:rPr>
              <a:t>tìm </a:t>
            </a:r>
            <a:r>
              <a:rPr lang="vi-VN" sz="3200" dirty="0">
                <a:latin typeface="Arial"/>
                <a:cs typeface="Arial"/>
              </a:rPr>
              <a:t>kiếm </a:t>
            </a:r>
            <a:r>
              <a:rPr lang="vi-VN" sz="3200" b="1" dirty="0">
                <a:latin typeface="Arial"/>
                <a:cs typeface="Arial"/>
              </a:rPr>
              <a:t>Start</a:t>
            </a:r>
            <a:r>
              <a:rPr lang="vi-VN" sz="3200" dirty="0">
                <a:latin typeface="Arial"/>
                <a:cs typeface="Arial"/>
              </a:rPr>
              <a:t>, nhập </a:t>
            </a:r>
            <a:r>
              <a:rPr lang="vi-VN" sz="3200" spc="-5" dirty="0">
                <a:latin typeface="Arial"/>
                <a:cs typeface="Arial"/>
              </a:rPr>
              <a:t>“</a:t>
            </a:r>
            <a:r>
              <a:rPr lang="vi-VN" sz="3200" b="1" spc="-5" dirty="0">
                <a:latin typeface="Arial"/>
                <a:cs typeface="Arial"/>
              </a:rPr>
              <a:t>env</a:t>
            </a:r>
            <a:r>
              <a:rPr lang="vi-VN" sz="3200" spc="-5" dirty="0">
                <a:latin typeface="Arial"/>
                <a:cs typeface="Arial"/>
              </a:rPr>
              <a:t>”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dirty="0">
                <a:latin typeface="Arial"/>
                <a:cs typeface="Arial"/>
              </a:rPr>
              <a:t>chọn </a:t>
            </a:r>
            <a:r>
              <a:rPr lang="vi-VN" sz="3200" spc="-5" dirty="0">
                <a:latin typeface="Arial"/>
                <a:cs typeface="Arial"/>
              </a:rPr>
              <a:t>“Edit environment variables </a:t>
            </a:r>
            <a:r>
              <a:rPr lang="vi-VN" sz="3200" spc="10" dirty="0">
                <a:latin typeface="Arial"/>
                <a:cs typeface="Arial"/>
              </a:rPr>
              <a:t>for </a:t>
            </a:r>
            <a:r>
              <a:rPr lang="vi-VN" sz="3200" spc="-10" dirty="0">
                <a:latin typeface="Arial"/>
                <a:cs typeface="Arial"/>
              </a:rPr>
              <a:t>your</a:t>
            </a:r>
            <a:r>
              <a:rPr lang="vi-VN" sz="3200" spc="-6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account”.</a:t>
            </a:r>
          </a:p>
          <a:p>
            <a:pPr marL="356870" marR="184150" indent="-34480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15" dirty="0">
                <a:latin typeface="Arial"/>
                <a:cs typeface="Arial"/>
              </a:rPr>
              <a:t>Trong </a:t>
            </a:r>
            <a:r>
              <a:rPr lang="vi-VN" sz="3200" spc="-5" dirty="0">
                <a:latin typeface="Arial"/>
                <a:cs typeface="Arial"/>
              </a:rPr>
              <a:t>“User variables </a:t>
            </a:r>
            <a:r>
              <a:rPr lang="vi-VN" sz="3200" spc="10" dirty="0">
                <a:latin typeface="Arial"/>
                <a:cs typeface="Arial"/>
              </a:rPr>
              <a:t>for </a:t>
            </a:r>
            <a:r>
              <a:rPr lang="vi-VN" sz="3200" dirty="0">
                <a:latin typeface="Arial"/>
                <a:cs typeface="Arial"/>
              </a:rPr>
              <a:t>admin”, thêm </a:t>
            </a:r>
            <a:r>
              <a:rPr lang="vi-VN" sz="3200" spc="-10" dirty="0">
                <a:latin typeface="Arial"/>
                <a:cs typeface="Arial"/>
              </a:rPr>
              <a:t>vào </a:t>
            </a:r>
            <a:r>
              <a:rPr lang="vi-VN" sz="3200" spc="-5" dirty="0">
                <a:latin typeface="Arial"/>
                <a:cs typeface="Arial"/>
              </a:rPr>
              <a:t>biến người  </a:t>
            </a:r>
            <a:r>
              <a:rPr lang="vi-VN" sz="3200" dirty="0">
                <a:latin typeface="Arial"/>
                <a:cs typeface="Arial"/>
              </a:rPr>
              <a:t>dùng “</a:t>
            </a:r>
            <a:r>
              <a:rPr lang="vi-VN" sz="3200" b="1" dirty="0">
                <a:latin typeface="Arial"/>
                <a:cs typeface="Arial"/>
              </a:rPr>
              <a:t>Path</a:t>
            </a:r>
            <a:r>
              <a:rPr lang="vi-VN" sz="3200" dirty="0">
                <a:latin typeface="Arial"/>
                <a:cs typeface="Arial"/>
              </a:rPr>
              <a:t>” đường dẫn đầy </a:t>
            </a:r>
            <a:r>
              <a:rPr lang="vi-VN" sz="3200" spc="5" dirty="0">
                <a:latin typeface="Arial"/>
                <a:cs typeface="Arial"/>
              </a:rPr>
              <a:t>đủ </a:t>
            </a:r>
            <a:r>
              <a:rPr lang="vi-VN" sz="3200" dirty="0">
                <a:latin typeface="Arial"/>
                <a:cs typeface="Arial"/>
              </a:rPr>
              <a:t>tới</a:t>
            </a:r>
            <a:r>
              <a:rPr lang="vi-VN" sz="3200" spc="-13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“</a:t>
            </a:r>
            <a:r>
              <a:rPr lang="vi-VN" sz="3200" b="1" dirty="0">
                <a:latin typeface="Arial"/>
                <a:cs typeface="Arial"/>
              </a:rPr>
              <a:t>flutter\bin</a:t>
            </a:r>
            <a:r>
              <a:rPr lang="vi-VN" sz="3200" dirty="0">
                <a:latin typeface="Arial"/>
                <a:cs typeface="Arial"/>
              </a:rPr>
              <a:t>”.</a:t>
            </a: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dirty="0">
                <a:latin typeface="Arial"/>
                <a:cs typeface="Arial"/>
              </a:rPr>
              <a:t>Đóng </a:t>
            </a:r>
            <a:r>
              <a:rPr lang="vi-VN" sz="3200" spc="-15" dirty="0">
                <a:latin typeface="Arial"/>
                <a:cs typeface="Arial"/>
              </a:rPr>
              <a:t>và </a:t>
            </a:r>
            <a:r>
              <a:rPr lang="vi-VN" sz="3200" spc="5" dirty="0">
                <a:latin typeface="Arial"/>
                <a:cs typeface="Arial"/>
              </a:rPr>
              <a:t>mở </a:t>
            </a:r>
            <a:r>
              <a:rPr lang="vi-VN" sz="3200" spc="-5" dirty="0">
                <a:latin typeface="Arial"/>
                <a:cs typeface="Arial"/>
              </a:rPr>
              <a:t>lại </a:t>
            </a:r>
            <a:r>
              <a:rPr lang="vi-VN" sz="3200" dirty="0">
                <a:latin typeface="Arial"/>
                <a:cs typeface="Arial"/>
              </a:rPr>
              <a:t>mọi console </a:t>
            </a:r>
            <a:r>
              <a:rPr lang="vi-VN" sz="3200" spc="-10" dirty="0">
                <a:latin typeface="Arial"/>
                <a:cs typeface="Arial"/>
              </a:rPr>
              <a:t>windows </a:t>
            </a:r>
            <a:r>
              <a:rPr lang="vi-VN" sz="3200" spc="-5" dirty="0">
                <a:latin typeface="Arial"/>
                <a:cs typeface="Arial"/>
              </a:rPr>
              <a:t>hiện có </a:t>
            </a:r>
            <a:r>
              <a:rPr lang="vi-VN" sz="3200" dirty="0">
                <a:latin typeface="Arial"/>
                <a:cs typeface="Arial"/>
              </a:rPr>
              <a:t>để</a:t>
            </a:r>
            <a:r>
              <a:rPr lang="vi-VN" sz="3200" spc="50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những thay đổi trên </a:t>
            </a:r>
            <a:r>
              <a:rPr lang="vi-VN" sz="3200" spc="-5" dirty="0">
                <a:latin typeface="Arial"/>
                <a:cs typeface="Arial"/>
              </a:rPr>
              <a:t>có hiệu</a:t>
            </a:r>
            <a:r>
              <a:rPr lang="vi-VN" sz="3200" spc="-4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lực.</a:t>
            </a:r>
            <a:endParaRPr lang="vi-VN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C6A52-0788-45D8-8BFB-A625C28B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AF6FB-7C20-49A0-B7CD-C8A1C6F5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70F2-D240-4D10-BEB9-05C98A0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A70A1-4847-4030-8944-0A712B2A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227C0F0-897F-47C1-AEFA-EFE9AD2325EA}"/>
              </a:ext>
            </a:extLst>
          </p:cNvPr>
          <p:cNvSpPr/>
          <p:nvPr/>
        </p:nvSpPr>
        <p:spPr>
          <a:xfrm>
            <a:off x="688731" y="1509346"/>
            <a:ext cx="8153400" cy="470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880F2-F812-4A83-B9F9-3CF59A9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4B9A-2513-4747-84F2-9B95CE62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618-F0BF-43F0-B46A-77B74E93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365"/>
              </a:spcBef>
              <a:buNone/>
            </a:pPr>
            <a:r>
              <a:rPr lang="vi-VN" sz="3200" b="1" dirty="0">
                <a:latin typeface="Arial"/>
                <a:cs typeface="Arial"/>
              </a:rPr>
              <a:t>Bước 3: </a:t>
            </a:r>
            <a:r>
              <a:rPr lang="vi-VN" sz="3200" dirty="0">
                <a:latin typeface="Arial"/>
                <a:cs typeface="Arial"/>
              </a:rPr>
              <a:t>Thiết </a:t>
            </a:r>
            <a:r>
              <a:rPr lang="vi-VN" sz="3200" spc="-5" dirty="0">
                <a:latin typeface="Arial"/>
                <a:cs typeface="Arial"/>
              </a:rPr>
              <a:t>lập</a:t>
            </a:r>
            <a:r>
              <a:rPr lang="vi-VN" sz="3200" spc="-7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Editor </a:t>
            </a: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Clr>
                <a:srgbClr val="3366FF"/>
              </a:buClr>
              <a:buChar char="-"/>
              <a:tabLst>
                <a:tab pos="356870" algn="l"/>
                <a:tab pos="357505" algn="l"/>
              </a:tabLst>
            </a:pPr>
            <a:r>
              <a:rPr lang="vi-VN" sz="3200" spc="-5" dirty="0">
                <a:latin typeface="Arial"/>
                <a:cs typeface="Arial"/>
              </a:rPr>
              <a:t>Cài đặt Android</a:t>
            </a:r>
            <a:r>
              <a:rPr lang="vi-VN" sz="3200" spc="-125" dirty="0">
                <a:latin typeface="Arial"/>
                <a:cs typeface="Arial"/>
              </a:rPr>
              <a:t> </a:t>
            </a:r>
            <a:r>
              <a:rPr lang="vi-VN" sz="3200" dirty="0">
                <a:latin typeface="Arial"/>
                <a:cs typeface="Arial"/>
              </a:rPr>
              <a:t>Studio:</a:t>
            </a:r>
          </a:p>
          <a:p>
            <a:pPr marL="12700" marR="230504" indent="0">
              <a:lnSpc>
                <a:spcPct val="90000"/>
              </a:lnSpc>
              <a:spcBef>
                <a:spcPts val="530"/>
              </a:spcBef>
              <a:buNone/>
            </a:pPr>
            <a:r>
              <a:rPr lang="vi-VN" sz="3200" spc="-10" dirty="0">
                <a:latin typeface="Arial"/>
                <a:cs typeface="Arial"/>
              </a:rPr>
              <a:t>Download </a:t>
            </a:r>
            <a:r>
              <a:rPr lang="vi-VN" sz="3200" b="1" spc="-5" dirty="0">
                <a:latin typeface="Arial"/>
                <a:cs typeface="Arial"/>
              </a:rPr>
              <a:t>Android </a:t>
            </a:r>
            <a:r>
              <a:rPr lang="vi-VN" sz="3200" b="1" dirty="0">
                <a:latin typeface="Arial"/>
                <a:cs typeface="Arial"/>
              </a:rPr>
              <a:t>Studio </a:t>
            </a:r>
            <a:r>
              <a:rPr lang="vi-VN" sz="3200" spc="-5" dirty="0">
                <a:latin typeface="Arial"/>
                <a:cs typeface="Arial"/>
              </a:rPr>
              <a:t>(version </a:t>
            </a:r>
            <a:r>
              <a:rPr lang="vi-VN" sz="3200" spc="5" dirty="0">
                <a:latin typeface="Arial"/>
                <a:cs typeface="Arial"/>
              </a:rPr>
              <a:t>3.0 </a:t>
            </a:r>
            <a:r>
              <a:rPr lang="vi-VN" sz="3200" dirty="0">
                <a:latin typeface="Arial"/>
                <a:cs typeface="Arial"/>
              </a:rPr>
              <a:t>or later). Sau </a:t>
            </a:r>
            <a:r>
              <a:rPr lang="vi-VN" sz="3200" spc="5" dirty="0">
                <a:latin typeface="Arial"/>
                <a:cs typeface="Arial"/>
              </a:rPr>
              <a:t>khi </a:t>
            </a:r>
            <a:r>
              <a:rPr lang="vi-VN" sz="3200" dirty="0">
                <a:latin typeface="Arial"/>
                <a:cs typeface="Arial"/>
              </a:rPr>
              <a:t>khởi động, </a:t>
            </a:r>
            <a:r>
              <a:rPr lang="vi-VN" sz="3200" spc="-5" dirty="0">
                <a:latin typeface="Arial"/>
                <a:cs typeface="Arial"/>
              </a:rPr>
              <a:t>“Android Studio </a:t>
            </a:r>
            <a:r>
              <a:rPr lang="vi-VN" sz="3200" dirty="0">
                <a:latin typeface="Arial"/>
                <a:cs typeface="Arial"/>
              </a:rPr>
              <a:t>Setup Wizard” sẽ cài </a:t>
            </a:r>
            <a:r>
              <a:rPr lang="vi-VN" sz="3200" spc="-5" dirty="0">
                <a:latin typeface="Arial"/>
                <a:cs typeface="Arial"/>
              </a:rPr>
              <a:t>đặt </a:t>
            </a:r>
            <a:r>
              <a:rPr lang="vi-VN" sz="3200" spc="5" dirty="0">
                <a:latin typeface="Arial"/>
                <a:cs typeface="Arial"/>
              </a:rPr>
              <a:t>các </a:t>
            </a:r>
            <a:r>
              <a:rPr lang="vi-VN" sz="3200" spc="-5" dirty="0">
                <a:latin typeface="Arial"/>
                <a:cs typeface="Arial"/>
              </a:rPr>
              <a:t>phiên </a:t>
            </a:r>
            <a:r>
              <a:rPr lang="vi-VN" sz="3200" dirty="0">
                <a:latin typeface="Arial"/>
                <a:cs typeface="Arial"/>
              </a:rPr>
              <a:t>bản </a:t>
            </a:r>
            <a:r>
              <a:rPr lang="vi-VN" sz="3200" spc="5" dirty="0">
                <a:latin typeface="Arial"/>
                <a:cs typeface="Arial"/>
              </a:rPr>
              <a:t>mới </a:t>
            </a:r>
            <a:r>
              <a:rPr lang="vi-VN" sz="3200" dirty="0">
                <a:latin typeface="Arial"/>
                <a:cs typeface="Arial"/>
              </a:rPr>
              <a:t>nhất của </a:t>
            </a:r>
            <a:r>
              <a:rPr lang="vi-VN" sz="3200" spc="-5" dirty="0">
                <a:latin typeface="Arial"/>
                <a:cs typeface="Arial"/>
              </a:rPr>
              <a:t>Android SDK, Android </a:t>
            </a:r>
            <a:r>
              <a:rPr lang="vi-VN" sz="3200" dirty="0">
                <a:latin typeface="Arial"/>
                <a:cs typeface="Arial"/>
              </a:rPr>
              <a:t>SDK Command-line </a:t>
            </a:r>
            <a:r>
              <a:rPr lang="vi-VN" sz="3200" spc="-40" dirty="0">
                <a:latin typeface="Arial"/>
                <a:cs typeface="Arial"/>
              </a:rPr>
              <a:t>Tools, </a:t>
            </a:r>
            <a:r>
              <a:rPr lang="vi-VN" sz="3200" spc="-10" dirty="0">
                <a:latin typeface="Arial"/>
                <a:cs typeface="Arial"/>
              </a:rPr>
              <a:t>và </a:t>
            </a:r>
            <a:r>
              <a:rPr lang="vi-VN" sz="3200" spc="-5" dirty="0">
                <a:latin typeface="Arial"/>
                <a:cs typeface="Arial"/>
              </a:rPr>
              <a:t>Android SDK </a:t>
            </a:r>
            <a:r>
              <a:rPr lang="vi-VN" sz="3200" spc="-25" dirty="0">
                <a:latin typeface="Arial"/>
                <a:cs typeface="Arial"/>
              </a:rPr>
              <a:t>Build-Tools, </a:t>
            </a:r>
            <a:r>
              <a:rPr lang="vi-VN" sz="3200" dirty="0">
                <a:latin typeface="Arial"/>
                <a:cs typeface="Arial"/>
              </a:rPr>
              <a:t>những công </a:t>
            </a:r>
            <a:r>
              <a:rPr lang="vi-VN" sz="3200" spc="5" dirty="0">
                <a:latin typeface="Arial"/>
                <a:cs typeface="Arial"/>
              </a:rPr>
              <a:t>cụ mà </a:t>
            </a:r>
            <a:r>
              <a:rPr lang="vi-VN" sz="3200" dirty="0">
                <a:latin typeface="Arial"/>
                <a:cs typeface="Arial"/>
              </a:rPr>
              <a:t>được </a:t>
            </a:r>
            <a:r>
              <a:rPr lang="vi-VN" sz="3200" spc="-5" dirty="0">
                <a:latin typeface="Arial"/>
                <a:cs typeface="Arial"/>
              </a:rPr>
              <a:t>yêu </a:t>
            </a:r>
            <a:r>
              <a:rPr lang="vi-VN" sz="3200" dirty="0">
                <a:latin typeface="Arial"/>
                <a:cs typeface="Arial"/>
              </a:rPr>
              <a:t>cầu </a:t>
            </a:r>
            <a:r>
              <a:rPr lang="vi-VN" sz="3200" spc="-5" dirty="0">
                <a:latin typeface="Arial"/>
                <a:cs typeface="Arial"/>
              </a:rPr>
              <a:t>bởi </a:t>
            </a:r>
            <a:r>
              <a:rPr lang="vi-VN" sz="3200" b="1" dirty="0">
                <a:latin typeface="Arial"/>
                <a:cs typeface="Arial"/>
              </a:rPr>
              <a:t>Flutter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spc="5" dirty="0">
                <a:latin typeface="Arial"/>
                <a:cs typeface="Arial"/>
              </a:rPr>
              <a:t>khi </a:t>
            </a:r>
            <a:r>
              <a:rPr lang="vi-VN" sz="3200" dirty="0">
                <a:latin typeface="Arial"/>
                <a:cs typeface="Arial"/>
              </a:rPr>
              <a:t>phát triển cho</a:t>
            </a:r>
            <a:r>
              <a:rPr lang="vi-VN" sz="3200" spc="-185" dirty="0">
                <a:latin typeface="Arial"/>
                <a:cs typeface="Arial"/>
              </a:rPr>
              <a:t> </a:t>
            </a:r>
            <a:r>
              <a:rPr lang="vi-VN" sz="3200" spc="-5" dirty="0">
                <a:latin typeface="Arial"/>
                <a:cs typeface="Arial"/>
              </a:rPr>
              <a:t>Android.</a:t>
            </a:r>
            <a:endParaRPr lang="vi-VN" sz="32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2555-0684-482A-BC8E-4C85469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387B3-00BA-4060-9564-2553BF0471B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4D17C-2A52-4F7B-A263-85C12429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7" y="282574"/>
            <a:ext cx="1395426" cy="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321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807</Words>
  <Application>Microsoft Office PowerPoint</Application>
  <PresentationFormat>On-screen Show (4:3)</PresentationFormat>
  <Paragraphs>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Default Design</vt:lpstr>
      <vt:lpstr>Lập trình ứng dụng trên thiết bị Di động bằng Flutter</vt:lpstr>
      <vt:lpstr>Chương 2: Cài đặt Flutter</vt:lpstr>
      <vt:lpstr>Mục tiêu</vt:lpstr>
      <vt:lpstr>Flutter là gì?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Cài đặt Flutter</vt:lpstr>
      <vt:lpstr>Kết quả đạt được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cuscsoft</cp:lastModifiedBy>
  <cp:revision>605</cp:revision>
  <dcterms:created xsi:type="dcterms:W3CDTF">2008-08-06T06:37:20Z</dcterms:created>
  <dcterms:modified xsi:type="dcterms:W3CDTF">2022-12-27T02:14:21Z</dcterms:modified>
</cp:coreProperties>
</file>