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46" r:id="rId3"/>
    <p:sldId id="287" r:id="rId4"/>
    <p:sldId id="407" r:id="rId5"/>
    <p:sldId id="347" r:id="rId6"/>
    <p:sldId id="348" r:id="rId7"/>
    <p:sldId id="396" r:id="rId8"/>
    <p:sldId id="360" r:id="rId9"/>
    <p:sldId id="361" r:id="rId10"/>
    <p:sldId id="398" r:id="rId11"/>
    <p:sldId id="362" r:id="rId12"/>
    <p:sldId id="363" r:id="rId13"/>
    <p:sldId id="364" r:id="rId14"/>
    <p:sldId id="399" r:id="rId15"/>
    <p:sldId id="365" r:id="rId16"/>
    <p:sldId id="351" r:id="rId17"/>
    <p:sldId id="366" r:id="rId18"/>
    <p:sldId id="367" r:id="rId19"/>
    <p:sldId id="368" r:id="rId20"/>
    <p:sldId id="369" r:id="rId21"/>
    <p:sldId id="400" r:id="rId22"/>
    <p:sldId id="370" r:id="rId23"/>
    <p:sldId id="401" r:id="rId24"/>
    <p:sldId id="371" r:id="rId25"/>
    <p:sldId id="372" r:id="rId26"/>
    <p:sldId id="373" r:id="rId27"/>
    <p:sldId id="402" r:id="rId28"/>
    <p:sldId id="374" r:id="rId29"/>
    <p:sldId id="375" r:id="rId30"/>
    <p:sldId id="403" r:id="rId31"/>
    <p:sldId id="376" r:id="rId32"/>
    <p:sldId id="377" r:id="rId33"/>
    <p:sldId id="404" r:id="rId34"/>
    <p:sldId id="378" r:id="rId35"/>
    <p:sldId id="379" r:id="rId36"/>
    <p:sldId id="405" r:id="rId37"/>
    <p:sldId id="380" r:id="rId38"/>
    <p:sldId id="381" r:id="rId39"/>
    <p:sldId id="382" r:id="rId40"/>
    <p:sldId id="383" r:id="rId41"/>
    <p:sldId id="384" r:id="rId42"/>
    <p:sldId id="385" r:id="rId43"/>
    <p:sldId id="386" r:id="rId44"/>
    <p:sldId id="387" r:id="rId45"/>
    <p:sldId id="388" r:id="rId46"/>
    <p:sldId id="389" r:id="rId47"/>
    <p:sldId id="406" r:id="rId48"/>
    <p:sldId id="390" r:id="rId49"/>
    <p:sldId id="391" r:id="rId50"/>
    <p:sldId id="392" r:id="rId51"/>
    <p:sldId id="393" r:id="rId52"/>
    <p:sldId id="394" r:id="rId53"/>
    <p:sldId id="395" r:id="rId54"/>
    <p:sldId id="408"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B3B"/>
    <a:srgbClr val="F66E6E"/>
    <a:srgbClr val="E6E6E6"/>
    <a:srgbClr val="0033CC"/>
    <a:srgbClr val="E9F6FA"/>
    <a:srgbClr val="2EC5FA"/>
    <a:srgbClr val="000099"/>
    <a:srgbClr val="9A7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22" autoAdjust="0"/>
    <p:restoredTop sz="95256" autoAdjust="0"/>
  </p:normalViewPr>
  <p:slideViewPr>
    <p:cSldViewPr>
      <p:cViewPr varScale="1">
        <p:scale>
          <a:sx n="109" d="100"/>
          <a:sy n="109" d="100"/>
        </p:scale>
        <p:origin x="1470" y="108"/>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27E4E6-F75B-467F-A55E-EC455F283B4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70FDAA9-8D57-4E93-9AE2-DF7C62D10B14}"/>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396D8C00-9F40-44A7-BAF8-003D198BC4F2}" type="datetimeFigureOut">
              <a:rPr lang="en-US"/>
              <a:pPr>
                <a:defRPr/>
              </a:pPr>
              <a:t>27-Dec-22</a:t>
            </a:fld>
            <a:endParaRPr lang="en-US"/>
          </a:p>
        </p:txBody>
      </p:sp>
      <p:sp>
        <p:nvSpPr>
          <p:cNvPr id="4" name="Slide Image Placeholder 3">
            <a:extLst>
              <a:ext uri="{FF2B5EF4-FFF2-40B4-BE49-F238E27FC236}">
                <a16:creationId xmlns:a16="http://schemas.microsoft.com/office/drawing/2014/main" id="{79AC0F5C-48E2-4EA8-B78D-D0EC4E7074F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372BE30-EEB1-4F3F-BF33-747385F8F38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9F353D-FD29-446A-BA27-ABBA265128A8}"/>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49445CA-32C7-49FE-B259-C164C4229CB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89B1BE2-E78F-4BAE-9DB2-737E590AEC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367F961-17D2-4B3D-B120-203F3A081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8F863971-6ACB-431C-A5D8-E8CF30DC96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15B1093-8BBD-4D42-8BA0-DB3697B238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8C1767-774B-4583-816F-0255E664BE0E}"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24D1994C-13A4-4798-83AF-9078049408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1845BC-362B-47C5-8C21-1515D1C3F1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B33AE2EE-5AEB-4A50-998D-DDAF062318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AED082-125D-4F26-A013-ED06D886363B}" type="slidenum">
              <a:rPr lang="en-US" altLang="en-US" smtClean="0"/>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noProof="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4" name="Rectangle 4">
            <a:extLst>
              <a:ext uri="{FF2B5EF4-FFF2-40B4-BE49-F238E27FC236}">
                <a16:creationId xmlns:a16="http://schemas.microsoft.com/office/drawing/2014/main" id="{3CE186FC-244F-4FD0-B084-1F7715BB755A}"/>
              </a:ext>
            </a:extLst>
          </p:cNvPr>
          <p:cNvSpPr>
            <a:spLocks noGrp="1" noChangeArrowheads="1"/>
          </p:cNvSpPr>
          <p:nvPr>
            <p:ph type="dt" sz="half" idx="10"/>
          </p:nvPr>
        </p:nvSpPr>
        <p:spPr>
          <a:xfrm>
            <a:off x="609600" y="6245225"/>
            <a:ext cx="1981200" cy="476250"/>
          </a:xfrm>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0087D626-908A-49DA-ABB2-3C43E79D196B}"/>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A3615B-74C3-4B47-9926-9CDAB7DF0B6E}"/>
              </a:ext>
            </a:extLst>
          </p:cNvPr>
          <p:cNvSpPr>
            <a:spLocks noGrp="1" noChangeArrowheads="1"/>
          </p:cNvSpPr>
          <p:nvPr>
            <p:ph type="sldNum" sz="quarter" idx="12"/>
          </p:nvPr>
        </p:nvSpPr>
        <p:spPr>
          <a:xfrm>
            <a:off x="6716713" y="6230938"/>
            <a:ext cx="2133600" cy="549275"/>
          </a:xfrm>
        </p:spPr>
        <p:txBody>
          <a:bodyPr/>
          <a:lstStyle>
            <a:lvl1pPr>
              <a:defRPr/>
            </a:lvl1pPr>
          </a:lstStyle>
          <a:p>
            <a:pPr>
              <a:defRPr/>
            </a:pPr>
            <a:fld id="{8A0F564F-AD66-4074-B5FE-0E5EBBC4D4E1}" type="slidenum">
              <a:rPr lang="en-US" altLang="en-US"/>
              <a:pPr>
                <a:defRPr/>
              </a:pPr>
              <a:t>‹#›</a:t>
            </a:fld>
            <a:endParaRPr lang="en-US" altLang="en-US"/>
          </a:p>
        </p:txBody>
      </p:sp>
    </p:spTree>
    <p:extLst>
      <p:ext uri="{BB962C8B-B14F-4D97-AF65-F5344CB8AC3E}">
        <p14:creationId xmlns:p14="http://schemas.microsoft.com/office/powerpoint/2010/main" val="334011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5EA4C4-5AB8-4C08-9939-5F208AE50131}"/>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BF2F79A-B25C-4614-AB75-E0659A781A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51516A-625B-49DA-84E9-B3339E4717F4}"/>
              </a:ext>
            </a:extLst>
          </p:cNvPr>
          <p:cNvSpPr>
            <a:spLocks noGrp="1" noChangeArrowheads="1"/>
          </p:cNvSpPr>
          <p:nvPr>
            <p:ph type="sldNum" sz="quarter" idx="12"/>
          </p:nvPr>
        </p:nvSpPr>
        <p:spPr>
          <a:ln/>
        </p:spPr>
        <p:txBody>
          <a:bodyPr/>
          <a:lstStyle>
            <a:lvl1pPr>
              <a:defRPr/>
            </a:lvl1pPr>
          </a:lstStyle>
          <a:p>
            <a:pPr>
              <a:defRPr/>
            </a:pPr>
            <a:fld id="{ED6A622C-5074-4B37-AC3D-32B475B4555A}" type="slidenum">
              <a:rPr lang="en-US" altLang="en-US"/>
              <a:pPr>
                <a:defRPr/>
              </a:pPr>
              <a:t>‹#›</a:t>
            </a:fld>
            <a:endParaRPr lang="en-US" altLang="en-US"/>
          </a:p>
        </p:txBody>
      </p:sp>
    </p:spTree>
    <p:extLst>
      <p:ext uri="{BB962C8B-B14F-4D97-AF65-F5344CB8AC3E}">
        <p14:creationId xmlns:p14="http://schemas.microsoft.com/office/powerpoint/2010/main" val="197775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F0F685-A4A2-4AD0-BB0A-D60FC69ABD3F}"/>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D8DA132F-8930-4312-9148-75F0F5D42B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0234B12-6F59-4BB7-B8D4-E57BDACB9BF8}"/>
              </a:ext>
            </a:extLst>
          </p:cNvPr>
          <p:cNvSpPr>
            <a:spLocks noGrp="1" noChangeArrowheads="1"/>
          </p:cNvSpPr>
          <p:nvPr>
            <p:ph type="sldNum" sz="quarter" idx="12"/>
          </p:nvPr>
        </p:nvSpPr>
        <p:spPr>
          <a:ln/>
        </p:spPr>
        <p:txBody>
          <a:bodyPr/>
          <a:lstStyle>
            <a:lvl1pPr>
              <a:defRPr/>
            </a:lvl1pPr>
          </a:lstStyle>
          <a:p>
            <a:pPr>
              <a:defRPr/>
            </a:pPr>
            <a:fld id="{0950563C-7046-47CA-89FA-588452756A4A}" type="slidenum">
              <a:rPr lang="en-US" altLang="en-US"/>
              <a:pPr>
                <a:defRPr/>
              </a:pPr>
              <a:t>‹#›</a:t>
            </a:fld>
            <a:endParaRPr lang="en-US" altLang="en-US"/>
          </a:p>
        </p:txBody>
      </p:sp>
    </p:spTree>
    <p:extLst>
      <p:ext uri="{BB962C8B-B14F-4D97-AF65-F5344CB8AC3E}">
        <p14:creationId xmlns:p14="http://schemas.microsoft.com/office/powerpoint/2010/main" val="290743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1B5AE5-A18B-44A0-874B-08AA4A02A447}"/>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42ABBD23-E354-4D89-8F02-001D8A7948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0642C0-A60E-43A6-BE1F-076E77109DFF}"/>
              </a:ext>
            </a:extLst>
          </p:cNvPr>
          <p:cNvSpPr>
            <a:spLocks noGrp="1" noChangeArrowheads="1"/>
          </p:cNvSpPr>
          <p:nvPr>
            <p:ph type="sldNum" sz="quarter" idx="12"/>
          </p:nvPr>
        </p:nvSpPr>
        <p:spPr>
          <a:ln/>
        </p:spPr>
        <p:txBody>
          <a:bodyPr/>
          <a:lstStyle>
            <a:lvl1pPr>
              <a:defRPr/>
            </a:lvl1pPr>
          </a:lstStyle>
          <a:p>
            <a:pPr>
              <a:defRPr/>
            </a:pPr>
            <a:fld id="{243387B3-00BA-4060-9564-2553BF0471BC}" type="slidenum">
              <a:rPr lang="en-US" altLang="en-US"/>
              <a:pPr>
                <a:defRPr/>
              </a:pPr>
              <a:t>‹#›</a:t>
            </a:fld>
            <a:endParaRPr lang="en-US" altLang="en-US"/>
          </a:p>
        </p:txBody>
      </p:sp>
    </p:spTree>
    <p:extLst>
      <p:ext uri="{BB962C8B-B14F-4D97-AF65-F5344CB8AC3E}">
        <p14:creationId xmlns:p14="http://schemas.microsoft.com/office/powerpoint/2010/main" val="414627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D1356D71-DEE5-44A8-8A98-9BA4F732C555}"/>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5" name="Rectangle 5">
            <a:extLst>
              <a:ext uri="{FF2B5EF4-FFF2-40B4-BE49-F238E27FC236}">
                <a16:creationId xmlns:a16="http://schemas.microsoft.com/office/drawing/2014/main" id="{CEFA1726-6263-44EA-B887-1505CCB706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7DF29-8A7E-4275-B453-84AA11CACF19}"/>
              </a:ext>
            </a:extLst>
          </p:cNvPr>
          <p:cNvSpPr>
            <a:spLocks noGrp="1" noChangeArrowheads="1"/>
          </p:cNvSpPr>
          <p:nvPr>
            <p:ph type="sldNum" sz="quarter" idx="12"/>
          </p:nvPr>
        </p:nvSpPr>
        <p:spPr>
          <a:ln/>
        </p:spPr>
        <p:txBody>
          <a:bodyPr/>
          <a:lstStyle>
            <a:lvl1pPr>
              <a:defRPr/>
            </a:lvl1pPr>
          </a:lstStyle>
          <a:p>
            <a:pPr>
              <a:defRPr/>
            </a:pPr>
            <a:fld id="{63F654E6-EEF3-4312-A2E7-A0A958E47A46}" type="slidenum">
              <a:rPr lang="en-US" altLang="en-US"/>
              <a:pPr>
                <a:defRPr/>
              </a:pPr>
              <a:t>‹#›</a:t>
            </a:fld>
            <a:endParaRPr lang="en-US" altLang="en-US"/>
          </a:p>
        </p:txBody>
      </p:sp>
    </p:spTree>
    <p:extLst>
      <p:ext uri="{BB962C8B-B14F-4D97-AF65-F5344CB8AC3E}">
        <p14:creationId xmlns:p14="http://schemas.microsoft.com/office/powerpoint/2010/main" val="293157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80F7C53-27B9-4C1A-A242-3AFD7D0B05F2}"/>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49095C4A-CACD-4D64-9C67-4E16054143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F1661CA-274A-4EBC-9205-E2CB9572CDA1}"/>
              </a:ext>
            </a:extLst>
          </p:cNvPr>
          <p:cNvSpPr>
            <a:spLocks noGrp="1" noChangeArrowheads="1"/>
          </p:cNvSpPr>
          <p:nvPr>
            <p:ph type="sldNum" sz="quarter" idx="12"/>
          </p:nvPr>
        </p:nvSpPr>
        <p:spPr>
          <a:ln/>
        </p:spPr>
        <p:txBody>
          <a:bodyPr/>
          <a:lstStyle>
            <a:lvl1pPr>
              <a:defRPr/>
            </a:lvl1pPr>
          </a:lstStyle>
          <a:p>
            <a:pPr>
              <a:defRPr/>
            </a:pPr>
            <a:fld id="{56B78874-53DB-4378-9476-22AB05DAABD0}" type="slidenum">
              <a:rPr lang="en-US" altLang="en-US"/>
              <a:pPr>
                <a:defRPr/>
              </a:pPr>
              <a:t>‹#›</a:t>
            </a:fld>
            <a:endParaRPr lang="en-US" altLang="en-US"/>
          </a:p>
        </p:txBody>
      </p:sp>
    </p:spTree>
    <p:extLst>
      <p:ext uri="{BB962C8B-B14F-4D97-AF65-F5344CB8AC3E}">
        <p14:creationId xmlns:p14="http://schemas.microsoft.com/office/powerpoint/2010/main" val="324307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23FA00-0CAE-4FC1-B95B-A9B362E20D5D}"/>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8" name="Rectangle 5">
            <a:extLst>
              <a:ext uri="{FF2B5EF4-FFF2-40B4-BE49-F238E27FC236}">
                <a16:creationId xmlns:a16="http://schemas.microsoft.com/office/drawing/2014/main" id="{21570C35-C1F4-41D0-B9D2-435BFF37C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3016895-9257-45D3-9190-78CAFE058DBA}"/>
              </a:ext>
            </a:extLst>
          </p:cNvPr>
          <p:cNvSpPr>
            <a:spLocks noGrp="1" noChangeArrowheads="1"/>
          </p:cNvSpPr>
          <p:nvPr>
            <p:ph type="sldNum" sz="quarter" idx="12"/>
          </p:nvPr>
        </p:nvSpPr>
        <p:spPr>
          <a:ln/>
        </p:spPr>
        <p:txBody>
          <a:bodyPr/>
          <a:lstStyle>
            <a:lvl1pPr>
              <a:defRPr/>
            </a:lvl1pPr>
          </a:lstStyle>
          <a:p>
            <a:pPr>
              <a:defRPr/>
            </a:pPr>
            <a:fld id="{0ABA8677-4D58-4D15-8DDE-63D381938C23}" type="slidenum">
              <a:rPr lang="en-US" altLang="en-US"/>
              <a:pPr>
                <a:defRPr/>
              </a:pPr>
              <a:t>‹#›</a:t>
            </a:fld>
            <a:endParaRPr lang="en-US" altLang="en-US"/>
          </a:p>
        </p:txBody>
      </p:sp>
    </p:spTree>
    <p:extLst>
      <p:ext uri="{BB962C8B-B14F-4D97-AF65-F5344CB8AC3E}">
        <p14:creationId xmlns:p14="http://schemas.microsoft.com/office/powerpoint/2010/main" val="329121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12E27F-303E-4A7F-89AA-68EABF68180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4" name="Rectangle 5">
            <a:extLst>
              <a:ext uri="{FF2B5EF4-FFF2-40B4-BE49-F238E27FC236}">
                <a16:creationId xmlns:a16="http://schemas.microsoft.com/office/drawing/2014/main" id="{2DBE86A5-FD18-454D-A30B-33702225D7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3CB399C-C79A-4BA7-AB5D-D654A77D26E3}"/>
              </a:ext>
            </a:extLst>
          </p:cNvPr>
          <p:cNvSpPr>
            <a:spLocks noGrp="1" noChangeArrowheads="1"/>
          </p:cNvSpPr>
          <p:nvPr>
            <p:ph type="sldNum" sz="quarter" idx="12"/>
          </p:nvPr>
        </p:nvSpPr>
        <p:spPr>
          <a:ln/>
        </p:spPr>
        <p:txBody>
          <a:bodyPr/>
          <a:lstStyle>
            <a:lvl1pPr>
              <a:defRPr/>
            </a:lvl1pPr>
          </a:lstStyle>
          <a:p>
            <a:pPr>
              <a:defRPr/>
            </a:pPr>
            <a:fld id="{EBF4ED9A-F90E-46CA-BEA6-F73887F7DD6A}" type="slidenum">
              <a:rPr lang="en-US" altLang="en-US"/>
              <a:pPr>
                <a:defRPr/>
              </a:pPr>
              <a:t>‹#›</a:t>
            </a:fld>
            <a:endParaRPr lang="en-US" altLang="en-US"/>
          </a:p>
        </p:txBody>
      </p:sp>
    </p:spTree>
    <p:extLst>
      <p:ext uri="{BB962C8B-B14F-4D97-AF65-F5344CB8AC3E}">
        <p14:creationId xmlns:p14="http://schemas.microsoft.com/office/powerpoint/2010/main" val="218462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E32B3F-110D-4E3A-8F7E-050927E25033}"/>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3" name="Rectangle 5">
            <a:extLst>
              <a:ext uri="{FF2B5EF4-FFF2-40B4-BE49-F238E27FC236}">
                <a16:creationId xmlns:a16="http://schemas.microsoft.com/office/drawing/2014/main" id="{FE1900A1-0299-4141-848F-C80F97AF5F2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9501229-CA6D-4F40-A262-226440F3A7F1}"/>
              </a:ext>
            </a:extLst>
          </p:cNvPr>
          <p:cNvSpPr>
            <a:spLocks noGrp="1" noChangeArrowheads="1"/>
          </p:cNvSpPr>
          <p:nvPr>
            <p:ph type="sldNum" sz="quarter" idx="12"/>
          </p:nvPr>
        </p:nvSpPr>
        <p:spPr>
          <a:ln/>
        </p:spPr>
        <p:txBody>
          <a:bodyPr/>
          <a:lstStyle>
            <a:lvl1pPr>
              <a:defRPr/>
            </a:lvl1pPr>
          </a:lstStyle>
          <a:p>
            <a:pPr>
              <a:defRPr/>
            </a:pPr>
            <a:fld id="{8A4411D4-19AE-452E-815A-47D1EBF580F1}" type="slidenum">
              <a:rPr lang="en-US" altLang="en-US"/>
              <a:pPr>
                <a:defRPr/>
              </a:pPr>
              <a:t>‹#›</a:t>
            </a:fld>
            <a:endParaRPr lang="en-US" altLang="en-US"/>
          </a:p>
        </p:txBody>
      </p:sp>
    </p:spTree>
    <p:extLst>
      <p:ext uri="{BB962C8B-B14F-4D97-AF65-F5344CB8AC3E}">
        <p14:creationId xmlns:p14="http://schemas.microsoft.com/office/powerpoint/2010/main" val="397636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2D5D0D9-2393-4494-8555-CCDACF429678}"/>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FC3230A9-9233-463D-9B75-3231D658A6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C9E7CAB-7A44-46E1-83CF-8D9DDE316649}"/>
              </a:ext>
            </a:extLst>
          </p:cNvPr>
          <p:cNvSpPr>
            <a:spLocks noGrp="1" noChangeArrowheads="1"/>
          </p:cNvSpPr>
          <p:nvPr>
            <p:ph type="sldNum" sz="quarter" idx="12"/>
          </p:nvPr>
        </p:nvSpPr>
        <p:spPr>
          <a:ln/>
        </p:spPr>
        <p:txBody>
          <a:bodyPr/>
          <a:lstStyle>
            <a:lvl1pPr>
              <a:defRPr/>
            </a:lvl1pPr>
          </a:lstStyle>
          <a:p>
            <a:pPr>
              <a:defRPr/>
            </a:pPr>
            <a:fld id="{92C8FBB0-B392-44B1-A98A-5C89258BED40}" type="slidenum">
              <a:rPr lang="en-US" altLang="en-US"/>
              <a:pPr>
                <a:defRPr/>
              </a:pPr>
              <a:t>‹#›</a:t>
            </a:fld>
            <a:endParaRPr lang="en-US" altLang="en-US"/>
          </a:p>
        </p:txBody>
      </p:sp>
    </p:spTree>
    <p:extLst>
      <p:ext uri="{BB962C8B-B14F-4D97-AF65-F5344CB8AC3E}">
        <p14:creationId xmlns:p14="http://schemas.microsoft.com/office/powerpoint/2010/main" val="232037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34183C0-C1A5-4786-923D-09A12A303534}"/>
              </a:ext>
            </a:extLst>
          </p:cNvPr>
          <p:cNvSpPr>
            <a:spLocks noGrp="1" noChangeArrowheads="1"/>
          </p:cNvSpPr>
          <p:nvPr>
            <p:ph type="dt" sz="half" idx="10"/>
          </p:nvPr>
        </p:nvSpPr>
        <p:spPr>
          <a:ln/>
        </p:spPr>
        <p:txBody>
          <a:bodyPr/>
          <a:lstStyle>
            <a:lvl1pPr>
              <a:defRPr/>
            </a:lvl1pPr>
          </a:lstStyle>
          <a:p>
            <a:pPr>
              <a:defRPr/>
            </a:pPr>
            <a:r>
              <a:rPr lang="en-US"/>
              <a:t>14/05/2016</a:t>
            </a:r>
          </a:p>
        </p:txBody>
      </p:sp>
      <p:sp>
        <p:nvSpPr>
          <p:cNvPr id="6" name="Rectangle 5">
            <a:extLst>
              <a:ext uri="{FF2B5EF4-FFF2-40B4-BE49-F238E27FC236}">
                <a16:creationId xmlns:a16="http://schemas.microsoft.com/office/drawing/2014/main" id="{66028D6D-7D0B-4104-AC0D-755FEFB03D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C327BF5-0781-4FF8-B109-4E92E40A9721}"/>
              </a:ext>
            </a:extLst>
          </p:cNvPr>
          <p:cNvSpPr>
            <a:spLocks noGrp="1" noChangeArrowheads="1"/>
          </p:cNvSpPr>
          <p:nvPr>
            <p:ph type="sldNum" sz="quarter" idx="12"/>
          </p:nvPr>
        </p:nvSpPr>
        <p:spPr>
          <a:ln/>
        </p:spPr>
        <p:txBody>
          <a:bodyPr/>
          <a:lstStyle>
            <a:lvl1pPr>
              <a:defRPr/>
            </a:lvl1pPr>
          </a:lstStyle>
          <a:p>
            <a:pPr>
              <a:defRPr/>
            </a:pPr>
            <a:fld id="{1D0A1351-2EEB-44DD-8339-084708B5B456}" type="slidenum">
              <a:rPr lang="en-US" altLang="en-US"/>
              <a:pPr>
                <a:defRPr/>
              </a:pPr>
              <a:t>‹#›</a:t>
            </a:fld>
            <a:endParaRPr lang="en-US" altLang="en-US"/>
          </a:p>
        </p:txBody>
      </p:sp>
    </p:spTree>
    <p:extLst>
      <p:ext uri="{BB962C8B-B14F-4D97-AF65-F5344CB8AC3E}">
        <p14:creationId xmlns:p14="http://schemas.microsoft.com/office/powerpoint/2010/main" val="128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5B673A-9F84-46E0-A5A5-F110338453EA}"/>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E6D5058-B0E0-4F81-A86B-E903BB3E754A}"/>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CD2EF68-1122-4E30-B822-553D2DAD3C91}"/>
              </a:ext>
            </a:extLst>
          </p:cNvPr>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r>
              <a:rPr lang="en-US"/>
              <a:t>14/05/2016</a:t>
            </a:r>
          </a:p>
        </p:txBody>
      </p:sp>
      <p:sp>
        <p:nvSpPr>
          <p:cNvPr id="1029" name="Rectangle 5">
            <a:extLst>
              <a:ext uri="{FF2B5EF4-FFF2-40B4-BE49-F238E27FC236}">
                <a16:creationId xmlns:a16="http://schemas.microsoft.com/office/drawing/2014/main" id="{43BA6521-1B50-446E-BDFB-F2AD3420B704}"/>
              </a:ext>
            </a:extLst>
          </p:cNvPr>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0B9C0032-C4B8-4388-905F-5BD057F54A9A}"/>
              </a:ext>
            </a:extLst>
          </p:cNvPr>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BF25B81-2317-40F4-B0EA-E938A82FD5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9"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2.edu.vn/null-safety-dart-null-safety-flutter-la-g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2.edu.vn/iterator-trong-dart-la-g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artpad.de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37AEF4-B0EF-478D-BC9C-41BCA471347A}"/>
              </a:ext>
            </a:extLst>
          </p:cNvPr>
          <p:cNvSpPr>
            <a:spLocks noGrp="1" noChangeArrowheads="1"/>
          </p:cNvSpPr>
          <p:nvPr>
            <p:ph type="ctrTitle"/>
          </p:nvPr>
        </p:nvSpPr>
        <p:spPr>
          <a:xfrm>
            <a:off x="685800" y="2432050"/>
            <a:ext cx="7772400" cy="1828800"/>
          </a:xfrm>
        </p:spPr>
        <p:txBody>
          <a:bodyPr/>
          <a:lstStyle/>
          <a:p>
            <a:pPr algn="ctr" eaLnBrk="1" hangingPunct="1"/>
            <a:r>
              <a:rPr lang="en-US" altLang="en-US" sz="2800" dirty="0" err="1">
                <a:solidFill>
                  <a:srgbClr val="000099"/>
                </a:solidFill>
                <a:latin typeface="Times New Roman" panose="02020603050405020304" pitchFamily="18" charset="0"/>
                <a:cs typeface="Times New Roman" panose="02020603050405020304" pitchFamily="18" charset="0"/>
              </a:rPr>
              <a:t>Lập</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trình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ứng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dụng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trên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thiết</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bị</a:t>
            </a:r>
            <a:r>
              <a:rPr lang="en-US" altLang="en-US" sz="2800" dirty="0">
                <a:solidFill>
                  <a:srgbClr val="000099"/>
                </a:solidFill>
                <a:latin typeface="Times New Roman" panose="02020603050405020304" pitchFamily="18" charset="0"/>
                <a:cs typeface="Times New Roman" panose="02020603050405020304" pitchFamily="18" charset="0"/>
              </a:rPr>
              <a:t> Di </a:t>
            </a:r>
            <a:r>
              <a:rPr lang="en-US" altLang="en-US" sz="2800" dirty="0" err="1">
                <a:solidFill>
                  <a:srgbClr val="000099"/>
                </a:solidFill>
                <a:latin typeface="Times New Roman" panose="02020603050405020304" pitchFamily="18" charset="0"/>
                <a:cs typeface="Times New Roman" panose="02020603050405020304" pitchFamily="18" charset="0"/>
              </a:rPr>
              <a:t>động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bằng</a:t>
            </a:r>
            <a:r>
              <a:rPr lang="en-US" altLang="en-US" sz="2800" dirty="0">
                <a:solidFill>
                  <a:srgbClr val="000099"/>
                </a:solidFill>
                <a:latin typeface="Times New Roman" panose="02020603050405020304" pitchFamily="18" charset="0"/>
                <a:cs typeface="Times New Roman" panose="02020603050405020304" pitchFamily="18" charset="0"/>
              </a:rPr>
              <a:t> Flutter</a:t>
            </a:r>
          </a:p>
        </p:txBody>
      </p:sp>
      <p:sp>
        <p:nvSpPr>
          <p:cNvPr id="4100" name="Rectangle 1">
            <a:extLst>
              <a:ext uri="{FF2B5EF4-FFF2-40B4-BE49-F238E27FC236}">
                <a16:creationId xmlns:a16="http://schemas.microsoft.com/office/drawing/2014/main" id="{97B9EBEF-441D-4271-841E-9016BBF91DF5}"/>
              </a:ext>
            </a:extLst>
          </p:cNvPr>
          <p:cNvSpPr>
            <a:spLocks noChangeArrowheads="1"/>
          </p:cNvSpPr>
          <p:nvPr/>
        </p:nvSpPr>
        <p:spPr bwMode="auto">
          <a:xfrm>
            <a:off x="990600" y="488950"/>
            <a:ext cx="7162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2000" b="1" dirty="0">
                <a:solidFill>
                  <a:schemeClr val="tx1"/>
                </a:solidFill>
                <a:latin typeface="Times New Roman" panose="02020603050405020304" pitchFamily="18" charset="0"/>
                <a:cs typeface="Times New Roman" panose="02020603050405020304" pitchFamily="18" charset="0"/>
              </a:rPr>
              <a:t>TRƯỜNG ĐẠI HỌC CẦN THƠ</a:t>
            </a:r>
            <a:br>
              <a:rPr lang="en-US" altLang="en-US" sz="2000" b="1" dirty="0">
                <a:solidFill>
                  <a:schemeClr val="tx1"/>
                </a:solidFill>
                <a:latin typeface="Times New Roman" panose="02020603050405020304" pitchFamily="18" charset="0"/>
                <a:cs typeface="Times New Roman" panose="02020603050405020304" pitchFamily="18" charset="0"/>
              </a:rPr>
            </a:br>
            <a:r>
              <a:rPr lang="en-US" altLang="en-US" sz="2000" b="1" dirty="0">
                <a:solidFill>
                  <a:schemeClr val="tx1"/>
                </a:solidFill>
                <a:latin typeface="Times New Roman" panose="02020603050405020304" pitchFamily="18" charset="0"/>
                <a:cs typeface="Times New Roman" panose="02020603050405020304" pitchFamily="18" charset="0"/>
              </a:rPr>
              <a:t>TRUNG TÂM CÔNG NGHỆ PHẦN MỀM</a:t>
            </a:r>
          </a:p>
        </p:txBody>
      </p:sp>
      <p:sp>
        <p:nvSpPr>
          <p:cNvPr id="4101" name="Slide Number Placeholder 1">
            <a:extLst>
              <a:ext uri="{FF2B5EF4-FFF2-40B4-BE49-F238E27FC236}">
                <a16:creationId xmlns:a16="http://schemas.microsoft.com/office/drawing/2014/main" id="{31B16045-60C7-4926-9003-77B17EAFFE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E128B8E7-BD90-49FD-93FF-39739D37B5CD}" type="slidenum">
              <a:rPr lang="en-US" altLang="en-US" sz="1400" b="1" smtClean="0">
                <a:solidFill>
                  <a:schemeClr val="tx1"/>
                </a:solidFill>
              </a:rPr>
              <a:pPr>
                <a:spcBef>
                  <a:spcPct val="0"/>
                </a:spcBef>
                <a:buFontTx/>
                <a:buNone/>
              </a:pPr>
              <a:t>1</a:t>
            </a:fld>
            <a:endParaRPr lang="en-US" altLang="en-US" sz="1400" b="1" dirty="0">
              <a:solidFill>
                <a:schemeClr val="tx1"/>
              </a:solidFill>
            </a:endParaRPr>
          </a:p>
        </p:txBody>
      </p:sp>
      <p:sp>
        <p:nvSpPr>
          <p:cNvPr id="4104" name="TextBox 9">
            <a:extLst>
              <a:ext uri="{FF2B5EF4-FFF2-40B4-BE49-F238E27FC236}">
                <a16:creationId xmlns:a16="http://schemas.microsoft.com/office/drawing/2014/main" id="{01841A6B-4ED2-4312-A60B-6AB0D096CBBA}"/>
              </a:ext>
            </a:extLst>
          </p:cNvPr>
          <p:cNvSpPr txBox="1">
            <a:spLocks noChangeArrowheads="1"/>
          </p:cNvSpPr>
          <p:nvPr/>
        </p:nvSpPr>
        <p:spPr bwMode="auto">
          <a:xfrm>
            <a:off x="304800" y="4810027"/>
            <a:ext cx="3062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lgn="ctr">
              <a:spcBef>
                <a:spcPct val="0"/>
              </a:spcBef>
              <a:buFontTx/>
              <a:buNone/>
            </a:pPr>
            <a:r>
              <a:rPr lang="en-US" altLang="en-US" sz="1800" b="1" dirty="0" err="1">
                <a:solidFill>
                  <a:schemeClr val="tx1"/>
                </a:solidFill>
                <a:latin typeface="Times New Roman" panose="02020603050405020304" pitchFamily="18" charset="0"/>
                <a:cs typeface="Times New Roman" panose="02020603050405020304" pitchFamily="18" charset="0"/>
              </a:rPr>
              <a:t>Người</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biên</a:t>
            </a:r>
            <a:r>
              <a:rPr lang="en-US" altLang="en-US" sz="1800" b="1" dirty="0">
                <a:solidFill>
                  <a:schemeClr val="tx1"/>
                </a:solidFill>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soạn</a:t>
            </a:r>
            <a:r>
              <a:rPr lang="en-US" altLang="en-US" sz="1800" b="1" dirty="0">
                <a:solidFill>
                  <a:schemeClr val="tx1"/>
                </a:solidFill>
                <a:latin typeface="Times New Roman" panose="02020603050405020304" pitchFamily="18" charset="0"/>
                <a:cs typeface="Times New Roman" panose="02020603050405020304" pitchFamily="18" charset="0"/>
              </a:rPr>
              <a:t>:</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Ths</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Lê</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Thị</a:t>
            </a:r>
            <a:r>
              <a:rPr lang="en-US" altLang="en-US" sz="1800" b="1" dirty="0">
                <a:solidFill>
                  <a:srgbClr val="002060"/>
                </a:solidFill>
                <a:latin typeface="Times New Roman" panose="02020603050405020304" pitchFamily="18" charset="0"/>
                <a:cs typeface="Times New Roman" panose="02020603050405020304" pitchFamily="18" charset="0"/>
              </a:rPr>
              <a:t> Minh Loan</a:t>
            </a:r>
          </a:p>
          <a:p>
            <a:pPr algn="ctr">
              <a:spcBef>
                <a:spcPct val="0"/>
              </a:spcBef>
              <a:buFontTx/>
              <a:buNone/>
            </a:pPr>
            <a:r>
              <a:rPr lang="en-US" altLang="en-US" sz="1800" b="1" dirty="0" err="1">
                <a:solidFill>
                  <a:srgbClr val="002060"/>
                </a:solidFill>
                <a:latin typeface="Times New Roman" panose="02020603050405020304" pitchFamily="18" charset="0"/>
                <a:cs typeface="Times New Roman" panose="02020603050405020304" pitchFamily="18" charset="0"/>
              </a:rPr>
              <a:t>Nguyễn</a:t>
            </a:r>
            <a:r>
              <a:rPr lang="en-US" altLang="en-US" sz="1800" b="1" dirty="0">
                <a:solidFill>
                  <a:srgbClr val="002060"/>
                </a:solidFill>
                <a:latin typeface="Times New Roman" panose="02020603050405020304" pitchFamily="18" charset="0"/>
                <a:cs typeface="Times New Roman" panose="02020603050405020304" pitchFamily="18" charset="0"/>
              </a:rPr>
              <a:t> </a:t>
            </a:r>
            <a:r>
              <a:rPr lang="en-US" altLang="en-US" sz="1800" b="1" dirty="0" err="1">
                <a:solidFill>
                  <a:srgbClr val="002060"/>
                </a:solidFill>
                <a:latin typeface="Times New Roman" panose="02020603050405020304" pitchFamily="18" charset="0"/>
                <a:cs typeface="Times New Roman" panose="02020603050405020304" pitchFamily="18" charset="0"/>
              </a:rPr>
              <a:t>Khánh</a:t>
            </a:r>
            <a:r>
              <a:rPr lang="en-US" altLang="en-US" sz="1800" b="1" dirty="0">
                <a:solidFill>
                  <a:srgbClr val="002060"/>
                </a:solidFill>
                <a:latin typeface="Times New Roman" panose="02020603050405020304" pitchFamily="18" charset="0"/>
                <a:cs typeface="Times New Roman" panose="02020603050405020304" pitchFamily="18" charset="0"/>
              </a:rPr>
              <a:t> Duy</a:t>
            </a:r>
            <a:endParaRPr lang="en-US" altLang="en-US" sz="1800" dirty="0">
              <a:solidFill>
                <a:srgbClr val="002060"/>
              </a:solidFill>
            </a:endParaRPr>
          </a:p>
        </p:txBody>
      </p:sp>
      <p:pic>
        <p:nvPicPr>
          <p:cNvPr id="6" name="Picture 5">
            <a:extLst>
              <a:ext uri="{FF2B5EF4-FFF2-40B4-BE49-F238E27FC236}">
                <a16:creationId xmlns:a16="http://schemas.microsoft.com/office/drawing/2014/main" id="{A3C7E5AC-873C-4BBC-BF7F-AEE2B903D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566" y="1136116"/>
            <a:ext cx="2340867" cy="158453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DC10-BB9C-4688-8680-F8A89128441B}"/>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4AD3B871-3613-4413-9E3F-A4CD9B7A4394}"/>
              </a:ext>
            </a:extLst>
          </p:cNvPr>
          <p:cNvSpPr>
            <a:spLocks noGrp="1"/>
          </p:cNvSpPr>
          <p:nvPr>
            <p:ph idx="1"/>
          </p:nvPr>
        </p:nvSpPr>
        <p:spPr/>
        <p:txBody>
          <a:bodyPr/>
          <a:lstStyle/>
          <a:p>
            <a:pPr defTabSz="1169988"/>
            <a:r>
              <a:rPr lang="vi-VN" sz="3200" dirty="0"/>
              <a:t>Dart không dùng: </a:t>
            </a:r>
            <a:r>
              <a:rPr lang="vi-VN" sz="3200" b="1" dirty="0">
                <a:solidFill>
                  <a:srgbClr val="FF0000"/>
                </a:solidFill>
              </a:rPr>
              <a:t>public, private, protected </a:t>
            </a:r>
            <a:r>
              <a:rPr lang="vi-VN" sz="3200" dirty="0"/>
              <a:t>khi khai báo phương thức, thuộc tính lớp. Nếu thuộc tính, </a:t>
            </a:r>
            <a:r>
              <a:rPr lang="vi-VN" sz="3200" dirty="0">
                <a:solidFill>
                  <a:srgbClr val="FF0000"/>
                </a:solidFill>
              </a:rPr>
              <a:t>tên lớp bắt đầu bằng _ thì hiểu đó là private.</a:t>
            </a:r>
          </a:p>
          <a:p>
            <a:r>
              <a:rPr lang="vi-VN" sz="3200" dirty="0"/>
              <a:t>Các định danh (tên biến, tên hàm, tên lớp …) bắt đầu bằng chữ (a-z A-Z) hoặc _, theo sau là chuỗi chữ có thể kế hợp với số</a:t>
            </a:r>
            <a:r>
              <a:rPr lang="en-US" sz="3200" dirty="0"/>
              <a:t>.</a:t>
            </a:r>
            <a:endParaRPr lang="vi-VN" sz="3200" dirty="0"/>
          </a:p>
          <a:p>
            <a:endParaRPr lang="vi-VN" dirty="0"/>
          </a:p>
        </p:txBody>
      </p:sp>
      <p:sp>
        <p:nvSpPr>
          <p:cNvPr id="4" name="Slide Number Placeholder 3">
            <a:extLst>
              <a:ext uri="{FF2B5EF4-FFF2-40B4-BE49-F238E27FC236}">
                <a16:creationId xmlns:a16="http://schemas.microsoft.com/office/drawing/2014/main" id="{FDB765DF-CEEF-4FD3-88CA-8E1E53E3C453}"/>
              </a:ext>
            </a:extLst>
          </p:cNvPr>
          <p:cNvSpPr>
            <a:spLocks noGrp="1"/>
          </p:cNvSpPr>
          <p:nvPr>
            <p:ph type="sldNum" sz="quarter" idx="12"/>
          </p:nvPr>
        </p:nvSpPr>
        <p:spPr/>
        <p:txBody>
          <a:bodyPr/>
          <a:lstStyle/>
          <a:p>
            <a:pPr>
              <a:defRPr/>
            </a:pPr>
            <a:fld id="{243387B3-00BA-4060-9564-2553BF0471BC}" type="slidenum">
              <a:rPr lang="en-US" altLang="en-US" smtClean="0"/>
              <a:pPr>
                <a:defRPr/>
              </a:pPr>
              <a:t>10</a:t>
            </a:fld>
            <a:endParaRPr lang="en-US" altLang="en-US"/>
          </a:p>
        </p:txBody>
      </p:sp>
      <p:pic>
        <p:nvPicPr>
          <p:cNvPr id="5" name="Picture 4">
            <a:extLst>
              <a:ext uri="{FF2B5EF4-FFF2-40B4-BE49-F238E27FC236}">
                <a16:creationId xmlns:a16="http://schemas.microsoft.com/office/drawing/2014/main" id="{CF4207B5-771D-4278-BA00-B040498FA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67830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từ</a:t>
            </a:r>
            <a:r>
              <a:rPr lang="en-US" dirty="0"/>
              <a:t> </a:t>
            </a:r>
            <a:r>
              <a:rPr lang="en-US" dirty="0" err="1"/>
              <a:t>khóa</a:t>
            </a:r>
            <a:r>
              <a:rPr lang="en-US" dirty="0"/>
              <a:t> </a:t>
            </a:r>
            <a:r>
              <a:rPr lang="en-US" dirty="0" err="1"/>
              <a:t>của</a:t>
            </a:r>
            <a:r>
              <a:rPr lang="en-US" dirty="0"/>
              <a:t> Dart</a:t>
            </a: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11</a:t>
            </a:fld>
            <a:endParaRPr lang="en-US" altLang="en-US"/>
          </a:p>
        </p:txBody>
      </p:sp>
      <p:pic>
        <p:nvPicPr>
          <p:cNvPr id="1026" name="Picture 2"/>
          <p:cNvPicPr>
            <a:picLocks noChangeAspect="1" noChangeArrowheads="1"/>
          </p:cNvPicPr>
          <p:nvPr/>
        </p:nvPicPr>
        <p:blipFill>
          <a:blip r:embed="rId2" cstate="print"/>
          <a:srcRect/>
          <a:stretch>
            <a:fillRect/>
          </a:stretch>
        </p:blipFill>
        <p:spPr bwMode="auto">
          <a:xfrm>
            <a:off x="1371600" y="1676400"/>
            <a:ext cx="6945313" cy="432435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318C0A3C-6E84-4E82-A584-EB4D5DF17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null </a:t>
            </a:r>
            <a:r>
              <a:rPr lang="en-US" dirty="0" err="1"/>
              <a:t>trong</a:t>
            </a:r>
            <a:r>
              <a:rPr lang="en-US" dirty="0"/>
              <a:t> Dart</a:t>
            </a:r>
          </a:p>
        </p:txBody>
      </p:sp>
      <p:sp>
        <p:nvSpPr>
          <p:cNvPr id="3" name="Content Placeholder 2"/>
          <p:cNvSpPr>
            <a:spLocks noGrp="1"/>
          </p:cNvSpPr>
          <p:nvPr>
            <p:ph idx="1"/>
          </p:nvPr>
        </p:nvSpPr>
        <p:spPr/>
        <p:txBody>
          <a:bodyPr/>
          <a:lstStyle/>
          <a:p>
            <a:r>
              <a:rPr lang="vi-VN" sz="3200" dirty="0"/>
              <a:t>Kiểu </a:t>
            </a:r>
            <a:r>
              <a:rPr lang="vi-VN" sz="3200" b="1" dirty="0"/>
              <a:t>null</a:t>
            </a:r>
            <a:r>
              <a:rPr lang="vi-VN" sz="3200" dirty="0"/>
              <a:t> trong </a:t>
            </a:r>
            <a:r>
              <a:rPr lang="vi-VN" sz="3200" b="1" dirty="0"/>
              <a:t>Dart</a:t>
            </a:r>
            <a:r>
              <a:rPr lang="vi-VN" sz="3200" dirty="0"/>
              <a:t> là một đối tượng đặc biệt dùng để biểu thị cho một đối tượng rỗng, trống, không chứa gì.</a:t>
            </a:r>
          </a:p>
          <a:p>
            <a:r>
              <a:rPr lang="vi-VN" sz="3200" dirty="0"/>
              <a:t>Trước </a:t>
            </a:r>
            <a:r>
              <a:rPr lang="vi-VN" sz="3200" dirty="0">
                <a:solidFill>
                  <a:srgbClr val="FF0000"/>
                </a:solidFill>
              </a:rPr>
              <a:t>phiên bản 2.0 </a:t>
            </a:r>
            <a:r>
              <a:rPr lang="vi-VN" sz="3200" dirty="0"/>
              <a:t>thì khi tạo mới một biến, </a:t>
            </a:r>
            <a:r>
              <a:rPr lang="vi-VN" sz="3200" b="1" dirty="0"/>
              <a:t>Dart</a:t>
            </a:r>
            <a:r>
              <a:rPr lang="vi-VN" sz="3200" dirty="0"/>
              <a:t> sẽ gán giá trị mặc định cho biến đó là </a:t>
            </a:r>
            <a:r>
              <a:rPr lang="vi-VN" sz="3200" b="1" dirty="0"/>
              <a:t>null</a:t>
            </a:r>
            <a:r>
              <a:rPr lang="vi-VN" sz="3200" dirty="0"/>
              <a:t>, nếu không được cung cấp.</a:t>
            </a:r>
          </a:p>
          <a:p>
            <a:r>
              <a:rPr lang="vi-VN" sz="3200" dirty="0"/>
              <a:t>Từ </a:t>
            </a:r>
            <a:r>
              <a:rPr lang="vi-VN" sz="3200" dirty="0">
                <a:solidFill>
                  <a:srgbClr val="FF0000"/>
                </a:solidFill>
              </a:rPr>
              <a:t>phiên bản 2.0 </a:t>
            </a:r>
            <a:r>
              <a:rPr lang="vi-VN" sz="3200" dirty="0"/>
              <a:t>trở đi thì </a:t>
            </a:r>
            <a:r>
              <a:rPr lang="vi-VN" sz="3200" dirty="0">
                <a:solidFill>
                  <a:srgbClr val="FF0000"/>
                </a:solidFill>
              </a:rPr>
              <a:t>Dart</a:t>
            </a:r>
            <a:r>
              <a:rPr lang="vi-VN" sz="3200" dirty="0"/>
              <a:t> hỗ trợ tính năng </a:t>
            </a:r>
            <a:r>
              <a:rPr lang="vi-VN" sz="3200" b="1" i="1" dirty="0">
                <a:hlinkClick r:id="rId2"/>
              </a:rPr>
              <a:t>null</a:t>
            </a:r>
            <a:r>
              <a:rPr lang="vi-VN" sz="3200" i="1" dirty="0">
                <a:hlinkClick r:id="rId2"/>
              </a:rPr>
              <a:t> </a:t>
            </a:r>
            <a:r>
              <a:rPr lang="vi-VN" sz="3200" b="1" i="1" dirty="0">
                <a:hlinkClick r:id="rId2"/>
              </a:rPr>
              <a:t>safety</a:t>
            </a:r>
            <a:r>
              <a:rPr lang="vi-VN" sz="3200" dirty="0"/>
              <a:t>, do đó bạn cần cung cấp cho biến một giá trị trước khi sử dụng, </a:t>
            </a:r>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12</a:t>
            </a:fld>
            <a:endParaRPr lang="en-US" altLang="en-US"/>
          </a:p>
        </p:txBody>
      </p:sp>
      <p:pic>
        <p:nvPicPr>
          <p:cNvPr id="5" name="Picture 4">
            <a:extLst>
              <a:ext uri="{FF2B5EF4-FFF2-40B4-BE49-F238E27FC236}">
                <a16:creationId xmlns:a16="http://schemas.microsoft.com/office/drawing/2014/main" id="{165B0426-4684-4793-8220-4774B889F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null </a:t>
            </a:r>
            <a:r>
              <a:rPr lang="en-US" dirty="0" err="1"/>
              <a:t>trong</a:t>
            </a:r>
            <a:r>
              <a:rPr lang="en-US" dirty="0"/>
              <a:t> Dart</a:t>
            </a:r>
          </a:p>
        </p:txBody>
      </p:sp>
      <p:sp>
        <p:nvSpPr>
          <p:cNvPr id="3" name="Content Placeholder 2"/>
          <p:cNvSpPr>
            <a:spLocks noGrp="1"/>
          </p:cNvSpPr>
          <p:nvPr>
            <p:ph idx="1"/>
          </p:nvPr>
        </p:nvSpPr>
        <p:spPr/>
        <p:txBody>
          <a:bodyPr/>
          <a:lstStyle/>
          <a:p>
            <a:pPr marL="0" indent="0">
              <a:buNone/>
            </a:pPr>
            <a:r>
              <a:rPr lang="vi-VN" sz="3200" dirty="0"/>
              <a:t>nếu không Dart sẽ cảnh báo ngay trong khi soạn thảo mà không cần đợi đến khi biên dịch chương trình</a:t>
            </a:r>
            <a:r>
              <a:rPr lang="en-US" sz="3200" dirty="0"/>
              <a:t>.</a:t>
            </a:r>
            <a:endParaRPr lang="vi-VN" sz="3200" b="1" i="1" dirty="0"/>
          </a:p>
          <a:p>
            <a:r>
              <a:rPr lang="vi-VN" sz="3200" b="1" i="1" dirty="0"/>
              <a:t>Null safety Dart (Null safety Flutter) </a:t>
            </a:r>
            <a:r>
              <a:rPr lang="vi-VN" sz="3200" dirty="0"/>
              <a:t>dựa trên 3 nguyên tắc thiết kế cốt lõi sau:</a:t>
            </a:r>
          </a:p>
          <a:p>
            <a:r>
              <a:rPr lang="vi-VN" sz="3200" b="1" dirty="0"/>
              <a:t>Mặc định khi khai báo các biến là non</a:t>
            </a:r>
            <a:r>
              <a:rPr lang="en-US" sz="3200" b="1" dirty="0"/>
              <a:t>-</a:t>
            </a:r>
            <a:r>
              <a:rPr lang="vi-VN" sz="3200" b="1" dirty="0"/>
              <a:t>nullable</a:t>
            </a:r>
            <a:r>
              <a:rPr lang="vi-VN" sz="3200" dirty="0"/>
              <a:t> (không thể nhận giá trị </a:t>
            </a:r>
            <a:r>
              <a:rPr lang="vi-VN" sz="3200" b="1" dirty="0"/>
              <a:t>null</a:t>
            </a:r>
            <a:r>
              <a:rPr lang="vi-VN" sz="3200" dirty="0"/>
              <a:t>), trừ khi bạn chỉ rõ rằng một biến có thể là </a:t>
            </a:r>
            <a:r>
              <a:rPr lang="vi-VN" sz="3200" b="1" dirty="0"/>
              <a:t>null</a:t>
            </a:r>
            <a:r>
              <a:rPr lang="vi-VN" sz="3200" dirty="0"/>
              <a:t>. </a:t>
            </a:r>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13</a:t>
            </a:fld>
            <a:endParaRPr lang="en-US" altLang="en-US"/>
          </a:p>
        </p:txBody>
      </p:sp>
      <p:pic>
        <p:nvPicPr>
          <p:cNvPr id="5" name="Picture 4">
            <a:extLst>
              <a:ext uri="{FF2B5EF4-FFF2-40B4-BE49-F238E27FC236}">
                <a16:creationId xmlns:a16="http://schemas.microsoft.com/office/drawing/2014/main" id="{F7007F40-4A32-45CA-91E6-4260A99E4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690C-8818-4D9A-AE01-BB45E85CE16F}"/>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23E86375-AD16-4DD8-B58F-785D60C8FFF6}"/>
              </a:ext>
            </a:extLst>
          </p:cNvPr>
          <p:cNvSpPr>
            <a:spLocks noGrp="1"/>
          </p:cNvSpPr>
          <p:nvPr>
            <p:ph idx="1"/>
          </p:nvPr>
        </p:nvSpPr>
        <p:spPr/>
        <p:txBody>
          <a:bodyPr/>
          <a:lstStyle/>
          <a:p>
            <a:r>
              <a:rPr lang="vi-VN" sz="3200" dirty="0"/>
              <a:t>Mặc định này được chọn sau khi </a:t>
            </a:r>
            <a:r>
              <a:rPr lang="vi-VN" sz="3200" b="1" dirty="0"/>
              <a:t>Google</a:t>
            </a:r>
            <a:r>
              <a:rPr lang="vi-VN" sz="3200" dirty="0"/>
              <a:t> nghiên cứu phát hiện ra rằng </a:t>
            </a:r>
            <a:r>
              <a:rPr lang="vi-VN" sz="3200" b="1" dirty="0"/>
              <a:t>non-null</a:t>
            </a:r>
            <a:r>
              <a:rPr lang="vi-VN" sz="3200" dirty="0"/>
              <a:t> là lựa chọn phổ biến nhất trong các </a:t>
            </a:r>
            <a:r>
              <a:rPr lang="vi-VN" sz="3200" b="1" dirty="0"/>
              <a:t>API</a:t>
            </a:r>
            <a:r>
              <a:rPr lang="vi-VN" sz="3200" dirty="0"/>
              <a:t>.</a:t>
            </a:r>
          </a:p>
          <a:p>
            <a:r>
              <a:rPr lang="vi-VN" sz="3200" b="1" dirty="0"/>
              <a:t>Incrementally adoptable</a:t>
            </a:r>
            <a:r>
              <a:rPr lang="vi-VN" sz="3200" dirty="0"/>
              <a:t>. Bạn quyết định những phần nào của các dự án hiện tại để chuyển sang </a:t>
            </a:r>
            <a:r>
              <a:rPr lang="vi-VN" sz="3200" b="1" dirty="0"/>
              <a:t>null</a:t>
            </a:r>
            <a:r>
              <a:rPr lang="vi-VN" sz="3200" dirty="0"/>
              <a:t> </a:t>
            </a:r>
            <a:r>
              <a:rPr lang="vi-VN" sz="3200" b="1" dirty="0"/>
              <a:t>safety</a:t>
            </a:r>
            <a:r>
              <a:rPr lang="vi-VN" sz="3200" dirty="0"/>
              <a:t> vào bất cứ khi nào. Bạn có thể di chuyển từng bước, sử dụng đồng thời các mã </a:t>
            </a:r>
            <a:r>
              <a:rPr lang="vi-VN" sz="3200" b="1" dirty="0"/>
              <a:t>null-</a:t>
            </a:r>
            <a:r>
              <a:rPr lang="vi-VN" sz="3200" dirty="0"/>
              <a:t> </a:t>
            </a:r>
            <a:r>
              <a:rPr lang="vi-VN" sz="3200" b="1" dirty="0"/>
              <a:t>safe</a:t>
            </a:r>
            <a:r>
              <a:rPr lang="vi-VN" sz="3200" dirty="0"/>
              <a:t> và không </a:t>
            </a:r>
            <a:r>
              <a:rPr lang="vi-VN" sz="3200" b="1" dirty="0"/>
              <a:t>null-</a:t>
            </a:r>
            <a:r>
              <a:rPr lang="vi-VN" sz="3200" dirty="0"/>
              <a:t> </a:t>
            </a:r>
            <a:r>
              <a:rPr lang="vi-VN" sz="3200" b="1" dirty="0"/>
              <a:t>safe</a:t>
            </a:r>
            <a:r>
              <a:rPr lang="vi-VN" sz="3200" dirty="0"/>
              <a:t> trong cùng một dự án.</a:t>
            </a:r>
            <a:endParaRPr lang="vi-VN" dirty="0"/>
          </a:p>
        </p:txBody>
      </p:sp>
      <p:sp>
        <p:nvSpPr>
          <p:cNvPr id="4" name="Slide Number Placeholder 3">
            <a:extLst>
              <a:ext uri="{FF2B5EF4-FFF2-40B4-BE49-F238E27FC236}">
                <a16:creationId xmlns:a16="http://schemas.microsoft.com/office/drawing/2014/main" id="{5C44CF39-3580-4E41-8014-E3D89E0CF81F}"/>
              </a:ext>
            </a:extLst>
          </p:cNvPr>
          <p:cNvSpPr>
            <a:spLocks noGrp="1"/>
          </p:cNvSpPr>
          <p:nvPr>
            <p:ph type="sldNum" sz="quarter" idx="12"/>
          </p:nvPr>
        </p:nvSpPr>
        <p:spPr/>
        <p:txBody>
          <a:bodyPr/>
          <a:lstStyle/>
          <a:p>
            <a:pPr>
              <a:defRPr/>
            </a:pPr>
            <a:fld id="{243387B3-00BA-4060-9564-2553BF0471BC}" type="slidenum">
              <a:rPr lang="en-US" altLang="en-US" smtClean="0"/>
              <a:pPr>
                <a:defRPr/>
              </a:pPr>
              <a:t>14</a:t>
            </a:fld>
            <a:endParaRPr lang="en-US" altLang="en-US"/>
          </a:p>
        </p:txBody>
      </p:sp>
      <p:pic>
        <p:nvPicPr>
          <p:cNvPr id="5" name="Picture 4">
            <a:extLst>
              <a:ext uri="{FF2B5EF4-FFF2-40B4-BE49-F238E27FC236}">
                <a16:creationId xmlns:a16="http://schemas.microsoft.com/office/drawing/2014/main" id="{18F26DA9-C248-445C-94DC-7D0CE5165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02391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null </a:t>
            </a:r>
            <a:r>
              <a:rPr lang="en-US" dirty="0" err="1"/>
              <a:t>trong</a:t>
            </a:r>
            <a:r>
              <a:rPr lang="en-US" dirty="0"/>
              <a:t> Dart</a:t>
            </a:r>
          </a:p>
        </p:txBody>
      </p:sp>
      <p:sp>
        <p:nvSpPr>
          <p:cNvPr id="3" name="Content Placeholder 2"/>
          <p:cNvSpPr>
            <a:spLocks noGrp="1"/>
          </p:cNvSpPr>
          <p:nvPr>
            <p:ph idx="1"/>
          </p:nvPr>
        </p:nvSpPr>
        <p:spPr/>
        <p:txBody>
          <a:bodyPr/>
          <a:lstStyle/>
          <a:p>
            <a:r>
              <a:rPr lang="vi-VN" sz="3200" dirty="0"/>
              <a:t>Nếu hệ thống kiểu dữ liệu của </a:t>
            </a:r>
            <a:r>
              <a:rPr lang="vi-VN" sz="3200" b="1" dirty="0"/>
              <a:t>Dart</a:t>
            </a:r>
            <a:r>
              <a:rPr lang="vi-VN" sz="3200" dirty="0"/>
              <a:t> xác định rằng một </a:t>
            </a:r>
            <a:r>
              <a:rPr lang="vi-VN" sz="3200" i="1" dirty="0"/>
              <a:t>cái gì đó</a:t>
            </a:r>
            <a:r>
              <a:rPr lang="vi-VN" sz="3200" dirty="0"/>
              <a:t> không phải là </a:t>
            </a:r>
            <a:r>
              <a:rPr lang="vi-VN" sz="3200" b="1" dirty="0"/>
              <a:t>null</a:t>
            </a:r>
            <a:r>
              <a:rPr lang="vi-VN" sz="3200" dirty="0"/>
              <a:t>, thì cái đó không bao giờ có thể là </a:t>
            </a:r>
            <a:r>
              <a:rPr lang="vi-VN" sz="3200" b="1" dirty="0"/>
              <a:t>null</a:t>
            </a:r>
            <a:r>
              <a:rPr lang="vi-VN" sz="3200" dirty="0"/>
              <a:t>. Một khi bạn di chuyển toàn bộ dự án của mình và các thành phần phụ thuộc của nó sang </a:t>
            </a:r>
            <a:r>
              <a:rPr lang="vi-VN" sz="3200" b="1" dirty="0"/>
              <a:t>null</a:t>
            </a:r>
            <a:r>
              <a:rPr lang="vi-VN" sz="3200" dirty="0"/>
              <a:t> </a:t>
            </a:r>
            <a:r>
              <a:rPr lang="vi-VN" sz="3200" b="1" dirty="0"/>
              <a:t>safety</a:t>
            </a:r>
            <a:r>
              <a:rPr lang="vi-VN" sz="3200" dirty="0"/>
              <a:t>, bạn sẽ thu được toàn bộ lợi ích của sự ổn định – không chỉ ít lỗi hơn mà còn có các tệp nhị phân nhỏ hơn và việc thực thi dự án của bạn sẽ nhanh hơn.</a:t>
            </a:r>
          </a:p>
          <a:p>
            <a:endParaRPr lang="en-US" sz="2400" dirty="0"/>
          </a:p>
          <a:p>
            <a:pPr>
              <a:buNone/>
            </a:pPr>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15</a:t>
            </a:fld>
            <a:endParaRPr lang="en-US" altLang="en-US"/>
          </a:p>
        </p:txBody>
      </p:sp>
      <p:pic>
        <p:nvPicPr>
          <p:cNvPr id="5" name="Picture 4">
            <a:extLst>
              <a:ext uri="{FF2B5EF4-FFF2-40B4-BE49-F238E27FC236}">
                <a16:creationId xmlns:a16="http://schemas.microsoft.com/office/drawing/2014/main" id="{03F53064-2E66-49A5-88B3-47F6FB6E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4B9A-2513-4747-84F2-9B95CE6231F6}"/>
              </a:ext>
            </a:extLst>
          </p:cNvPr>
          <p:cNvSpPr>
            <a:spLocks noGrp="1"/>
          </p:cNvSpPr>
          <p:nvPr>
            <p:ph type="title"/>
          </p:nvPr>
        </p:nvSpPr>
        <p:spPr/>
        <p:txBody>
          <a:bodyPr/>
          <a:lstStyle/>
          <a:p>
            <a:r>
              <a:rPr lang="en-US" dirty="0" err="1"/>
              <a:t>Kiểu</a:t>
            </a:r>
            <a:r>
              <a:rPr lang="en-US" dirty="0"/>
              <a:t> </a:t>
            </a:r>
            <a:r>
              <a:rPr lang="en-US" dirty="0" err="1"/>
              <a:t>số</a:t>
            </a:r>
            <a:r>
              <a:rPr lang="en-US" dirty="0"/>
              <a:t> </a:t>
            </a:r>
            <a:r>
              <a:rPr lang="en-US" dirty="0" err="1"/>
              <a:t>trong</a:t>
            </a:r>
            <a:r>
              <a:rPr lang="en-US" dirty="0"/>
              <a:t> Dart/Flutter</a:t>
            </a:r>
          </a:p>
        </p:txBody>
      </p:sp>
      <p:sp>
        <p:nvSpPr>
          <p:cNvPr id="3" name="Content Placeholder 2">
            <a:extLst>
              <a:ext uri="{FF2B5EF4-FFF2-40B4-BE49-F238E27FC236}">
                <a16:creationId xmlns:a16="http://schemas.microsoft.com/office/drawing/2014/main" id="{E92C0618-F0BF-43F0-B46A-77B74E933E3A}"/>
              </a:ext>
            </a:extLst>
          </p:cNvPr>
          <p:cNvSpPr>
            <a:spLocks noGrp="1"/>
          </p:cNvSpPr>
          <p:nvPr>
            <p:ph idx="1"/>
          </p:nvPr>
        </p:nvSpPr>
        <p:spPr/>
        <p:txBody>
          <a:bodyPr/>
          <a:lstStyle/>
          <a:p>
            <a:pPr>
              <a:buNone/>
            </a:pPr>
            <a:r>
              <a:rPr lang="vi-VN" sz="3200" dirty="0"/>
              <a:t>Kiểu số trong </a:t>
            </a:r>
            <a:r>
              <a:rPr lang="vi-VN" sz="3200" b="1" dirty="0"/>
              <a:t>Dart</a:t>
            </a:r>
            <a:r>
              <a:rPr lang="vi-VN" sz="3200" dirty="0"/>
              <a:t>/</a:t>
            </a:r>
            <a:r>
              <a:rPr lang="vi-VN" sz="3200" b="1" dirty="0"/>
              <a:t>Flutter</a:t>
            </a:r>
            <a:r>
              <a:rPr lang="vi-VN" sz="3200" dirty="0"/>
              <a:t> bao gồm 2 loại:</a:t>
            </a:r>
          </a:p>
          <a:p>
            <a:r>
              <a:rPr lang="vi-VN" sz="3200" b="1" dirty="0">
                <a:solidFill>
                  <a:srgbClr val="FF0000"/>
                </a:solidFill>
              </a:rPr>
              <a:t>int</a:t>
            </a:r>
            <a:r>
              <a:rPr lang="vi-VN" sz="3200" dirty="0"/>
              <a:t> Kiểu số nguyên. Tùy thuộc vào bộ nhớ máy, nền tảng máy (32 bit hay 64 bit) mà kiểu số nguyên trong Dart có giá trị từ -2^63 đến 2^63 - 1. Ngoài kiểu số nguyên </a:t>
            </a:r>
            <a:r>
              <a:rPr lang="vi-VN" sz="3200" b="1" dirty="0">
                <a:solidFill>
                  <a:srgbClr val="FF0000"/>
                </a:solidFill>
              </a:rPr>
              <a:t>int</a:t>
            </a:r>
            <a:r>
              <a:rPr lang="vi-VN" sz="3200" dirty="0"/>
              <a:t>, trong Dart còn có kiểu số nguyên </a:t>
            </a:r>
            <a:r>
              <a:rPr lang="vi-VN" sz="3200" b="1" dirty="0">
                <a:solidFill>
                  <a:srgbClr val="FF0000"/>
                </a:solidFill>
              </a:rPr>
              <a:t>BigInt</a:t>
            </a:r>
            <a:r>
              <a:rPr lang="vi-VN" sz="3200" dirty="0"/>
              <a:t> để làm việc với các số nguyên lớn.</a:t>
            </a:r>
          </a:p>
          <a:p>
            <a:endParaRPr lang="vi-VN" sz="3200" dirty="0"/>
          </a:p>
          <a:p>
            <a:pPr marL="0" indent="0">
              <a:lnSpc>
                <a:spcPct val="100000"/>
              </a:lnSpc>
              <a:spcBef>
                <a:spcPts val="680"/>
              </a:spcBef>
              <a:buNone/>
              <a:tabLst>
                <a:tab pos="356870" algn="l"/>
              </a:tabLst>
            </a:pPr>
            <a:endParaRPr lang="vi-VN" sz="2000" dirty="0">
              <a:latin typeface="Arial"/>
              <a:cs typeface="Arial"/>
            </a:endParaRPr>
          </a:p>
        </p:txBody>
      </p:sp>
      <p:sp>
        <p:nvSpPr>
          <p:cNvPr id="4" name="Slide Number Placeholder 3">
            <a:extLst>
              <a:ext uri="{FF2B5EF4-FFF2-40B4-BE49-F238E27FC236}">
                <a16:creationId xmlns:a16="http://schemas.microsoft.com/office/drawing/2014/main" id="{F36B2555-0684-482A-BC8E-4C85469D0B38}"/>
              </a:ext>
            </a:extLst>
          </p:cNvPr>
          <p:cNvSpPr>
            <a:spLocks noGrp="1"/>
          </p:cNvSpPr>
          <p:nvPr>
            <p:ph type="sldNum" sz="quarter" idx="12"/>
          </p:nvPr>
        </p:nvSpPr>
        <p:spPr/>
        <p:txBody>
          <a:bodyPr/>
          <a:lstStyle/>
          <a:p>
            <a:pPr>
              <a:defRPr/>
            </a:pPr>
            <a:fld id="{243387B3-00BA-4060-9564-2553BF0471BC}" type="slidenum">
              <a:rPr lang="en-US" altLang="en-US" smtClean="0"/>
              <a:pPr>
                <a:defRPr/>
              </a:pPr>
              <a:t>16</a:t>
            </a:fld>
            <a:endParaRPr lang="en-US" altLang="en-US"/>
          </a:p>
        </p:txBody>
      </p:sp>
      <p:pic>
        <p:nvPicPr>
          <p:cNvPr id="5" name="Picture 4">
            <a:extLst>
              <a:ext uri="{FF2B5EF4-FFF2-40B4-BE49-F238E27FC236}">
                <a16:creationId xmlns:a16="http://schemas.microsoft.com/office/drawing/2014/main" id="{F14AA2C9-84FF-4B97-8727-34130ED22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312932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số</a:t>
            </a:r>
            <a:r>
              <a:rPr lang="en-US" dirty="0"/>
              <a:t> </a:t>
            </a:r>
            <a:r>
              <a:rPr lang="en-US" dirty="0" err="1"/>
              <a:t>trong</a:t>
            </a:r>
            <a:r>
              <a:rPr lang="en-US" dirty="0"/>
              <a:t> Dart/Flutter</a:t>
            </a:r>
            <a:endParaRPr lang="en-US" b="0" dirty="0"/>
          </a:p>
        </p:txBody>
      </p:sp>
      <p:sp>
        <p:nvSpPr>
          <p:cNvPr id="3" name="Content Placeholder 2"/>
          <p:cNvSpPr>
            <a:spLocks noGrp="1"/>
          </p:cNvSpPr>
          <p:nvPr>
            <p:ph idx="1"/>
          </p:nvPr>
        </p:nvSpPr>
        <p:spPr/>
        <p:txBody>
          <a:bodyPr/>
          <a:lstStyle/>
          <a:p>
            <a:r>
              <a:rPr lang="en-US" sz="2800" b="1" dirty="0">
                <a:solidFill>
                  <a:srgbClr val="FF0000"/>
                </a:solidFill>
              </a:rPr>
              <a:t>d</a:t>
            </a:r>
            <a:r>
              <a:rPr lang="vi-VN" sz="2800" b="1" dirty="0">
                <a:solidFill>
                  <a:srgbClr val="FF0000"/>
                </a:solidFill>
              </a:rPr>
              <a:t>ouble</a:t>
            </a:r>
            <a:r>
              <a:rPr lang="en-US" sz="2800" b="1" dirty="0">
                <a:solidFill>
                  <a:srgbClr val="FF0000"/>
                </a:solidFill>
              </a:rPr>
              <a:t> </a:t>
            </a:r>
            <a:r>
              <a:rPr lang="vi-VN" sz="2800" dirty="0"/>
              <a:t>Kiểu số thực. Các phiên bản cũ của </a:t>
            </a:r>
            <a:r>
              <a:rPr lang="vi-VN" sz="2800" b="1" dirty="0"/>
              <a:t>Dart</a:t>
            </a:r>
            <a:r>
              <a:rPr lang="vi-VN" sz="2800" dirty="0"/>
              <a:t> thì kiểu số thực bắt buộc phải có dấu . chẳng hạn để khai báo biến số thực a có giá trị 3 chúng ta phải viết rõ double a = 3.0</a:t>
            </a:r>
            <a:r>
              <a:rPr lang="en-US" sz="2800" dirty="0"/>
              <a:t>. </a:t>
            </a:r>
            <a:r>
              <a:rPr lang="vi-VN" sz="2800" dirty="0"/>
              <a:t>Tuy nhiên các phiên bản hiện nay đã bỏ phần dấu . này đi, bạn có thể khai báo double a = 3</a:t>
            </a:r>
            <a:r>
              <a:rPr lang="en-US" sz="2800" dirty="0"/>
              <a:t>.</a:t>
            </a:r>
            <a:endParaRPr lang="vi-VN" dirty="0"/>
          </a:p>
          <a:p>
            <a:r>
              <a:rPr lang="vi-VN" dirty="0"/>
              <a:t>Cả hai kiểu số nguyên </a:t>
            </a:r>
            <a:r>
              <a:rPr lang="vi-VN" b="1" dirty="0">
                <a:solidFill>
                  <a:srgbClr val="FF0000"/>
                </a:solidFill>
              </a:rPr>
              <a:t>int</a:t>
            </a:r>
            <a:r>
              <a:rPr lang="vi-VN" dirty="0"/>
              <a:t> và kiểu số thực </a:t>
            </a:r>
            <a:r>
              <a:rPr lang="vi-VN" b="1" dirty="0">
                <a:solidFill>
                  <a:srgbClr val="FF0000"/>
                </a:solidFill>
              </a:rPr>
              <a:t>double</a:t>
            </a:r>
            <a:r>
              <a:rPr lang="vi-VN" dirty="0"/>
              <a:t> đều là subclasses (lớp con) của lớp </a:t>
            </a:r>
            <a:r>
              <a:rPr lang="vi-VN" b="1" dirty="0">
                <a:solidFill>
                  <a:srgbClr val="FF0000"/>
                </a:solidFill>
              </a:rPr>
              <a:t>num</a:t>
            </a:r>
            <a:r>
              <a:rPr lang="en-US" dirty="0">
                <a:solidFill>
                  <a:srgbClr val="FF0000"/>
                </a:solidFill>
              </a:rPr>
              <a:t>.</a:t>
            </a: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17</a:t>
            </a:fld>
            <a:endParaRPr lang="en-US" altLang="en-US"/>
          </a:p>
        </p:txBody>
      </p:sp>
      <p:pic>
        <p:nvPicPr>
          <p:cNvPr id="5" name="Picture 4">
            <a:extLst>
              <a:ext uri="{FF2B5EF4-FFF2-40B4-BE49-F238E27FC236}">
                <a16:creationId xmlns:a16="http://schemas.microsoft.com/office/drawing/2014/main" id="{951FB3FE-54E6-4403-BC5D-F391BD764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trên</a:t>
            </a:r>
            <a:r>
              <a:rPr lang="en-US" dirty="0"/>
              <a:t> </a:t>
            </a:r>
            <a:r>
              <a:rPr lang="en-US" dirty="0" err="1"/>
              <a:t>kiểu</a:t>
            </a:r>
            <a:r>
              <a:rPr lang="en-US" dirty="0"/>
              <a:t> </a:t>
            </a:r>
            <a:r>
              <a:rPr lang="en-US" dirty="0" err="1"/>
              <a:t>số</a:t>
            </a:r>
            <a:endParaRPr lang="en-US" dirty="0"/>
          </a:p>
        </p:txBody>
      </p:sp>
      <p:sp>
        <p:nvSpPr>
          <p:cNvPr id="3" name="Content Placeholder 2"/>
          <p:cNvSpPr>
            <a:spLocks noGrp="1"/>
          </p:cNvSpPr>
          <p:nvPr>
            <p:ph idx="1"/>
          </p:nvPr>
        </p:nvSpPr>
        <p:spPr/>
        <p:txBody>
          <a:bodyPr/>
          <a:lstStyle/>
          <a:p>
            <a:r>
              <a:rPr lang="vi-VN" sz="3200" b="1" dirty="0">
                <a:solidFill>
                  <a:srgbClr val="FF0000"/>
                </a:solidFill>
              </a:rPr>
              <a:t>+- * /</a:t>
            </a:r>
            <a:r>
              <a:rPr lang="vi-VN" sz="3200" dirty="0"/>
              <a:t> Các phép toán cộng, trừ, nhân, chia thông thường</a:t>
            </a:r>
          </a:p>
          <a:p>
            <a:r>
              <a:rPr lang="vi-VN" sz="3200" b="1" dirty="0">
                <a:solidFill>
                  <a:srgbClr val="FF0000"/>
                </a:solidFill>
              </a:rPr>
              <a:t>~/</a:t>
            </a:r>
            <a:r>
              <a:rPr lang="vi-VN" sz="3200" dirty="0"/>
              <a:t> Phép chia lấy phần nguyên (tương tự như phép toán </a:t>
            </a:r>
            <a:r>
              <a:rPr lang="vi-VN" sz="3200" b="1" dirty="0">
                <a:solidFill>
                  <a:srgbClr val="FF0000"/>
                </a:solidFill>
              </a:rPr>
              <a:t>div</a:t>
            </a:r>
            <a:r>
              <a:rPr lang="vi-VN" sz="3200" dirty="0"/>
              <a:t> trong các ngôn ngữ khác)</a:t>
            </a:r>
          </a:p>
          <a:p>
            <a:r>
              <a:rPr lang="vi-VN" sz="3200" b="1" dirty="0">
                <a:solidFill>
                  <a:srgbClr val="FF0000"/>
                </a:solidFill>
              </a:rPr>
              <a:t>% </a:t>
            </a:r>
            <a:r>
              <a:rPr lang="vi-VN" sz="3200" dirty="0"/>
              <a:t>Phép chia lấy số dư (tương tự như phép toán </a:t>
            </a:r>
            <a:r>
              <a:rPr lang="vi-VN" sz="3200" b="1" dirty="0">
                <a:solidFill>
                  <a:srgbClr val="FF0000"/>
                </a:solidFill>
              </a:rPr>
              <a:t>mod</a:t>
            </a:r>
            <a:r>
              <a:rPr lang="vi-VN" sz="3200" dirty="0"/>
              <a:t> trong các ngôn ngữ lập trình khác)</a:t>
            </a:r>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18</a:t>
            </a:fld>
            <a:endParaRPr lang="en-US" altLang="en-US"/>
          </a:p>
        </p:txBody>
      </p:sp>
      <p:pic>
        <p:nvPicPr>
          <p:cNvPr id="5" name="Picture 4">
            <a:extLst>
              <a:ext uri="{FF2B5EF4-FFF2-40B4-BE49-F238E27FC236}">
                <a16:creationId xmlns:a16="http://schemas.microsoft.com/office/drawing/2014/main" id="{0CD4E17C-449A-424B-BD9A-9A1BF7026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phương thức và thuộc tính của kiểu số</a:t>
            </a:r>
            <a:endParaRPr lang="en-US" dirty="0"/>
          </a:p>
        </p:txBody>
      </p:sp>
      <p:sp>
        <p:nvSpPr>
          <p:cNvPr id="3" name="Content Placeholder 2"/>
          <p:cNvSpPr>
            <a:spLocks noGrp="1"/>
          </p:cNvSpPr>
          <p:nvPr>
            <p:ph idx="1"/>
          </p:nvPr>
        </p:nvSpPr>
        <p:spPr/>
        <p:txBody>
          <a:bodyPr/>
          <a:lstStyle/>
          <a:p>
            <a:r>
              <a:rPr lang="vi-VN" sz="3200" b="1" dirty="0"/>
              <a:t>isNaN</a:t>
            </a:r>
            <a:r>
              <a:rPr lang="vi-VN" sz="3200" dirty="0"/>
              <a:t> để kiểm tra xem một biểu thức có không phải là số hay không. </a:t>
            </a:r>
            <a:r>
              <a:rPr lang="vi-VN" sz="3200" b="1" dirty="0"/>
              <a:t>Ví dụ</a:t>
            </a:r>
            <a:r>
              <a:rPr lang="en-US" sz="3200" dirty="0"/>
              <a:t>:</a:t>
            </a:r>
            <a:r>
              <a:rPr lang="vi-VN" sz="3200" dirty="0"/>
              <a:t> phép chia 0/0 trả về kết quả NaN.</a:t>
            </a:r>
          </a:p>
          <a:p>
            <a:r>
              <a:rPr lang="vi-VN" sz="3200" b="1" dirty="0"/>
              <a:t>isFinite</a:t>
            </a:r>
            <a:r>
              <a:rPr lang="vi-VN" sz="3200" dirty="0"/>
              <a:t> kiểm tra một số có là số hữu hạn hay không.</a:t>
            </a:r>
          </a:p>
          <a:p>
            <a:r>
              <a:rPr lang="vi-VN" sz="3200" b="1" dirty="0"/>
              <a:t>isInfinite</a:t>
            </a:r>
            <a:r>
              <a:rPr lang="vi-VN" sz="3200" dirty="0"/>
              <a:t> kiểm tra một số có phải dương vô cùng không, ví dụ phép chia 1/0 trả về kết quả dương vô cùng.</a:t>
            </a: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19</a:t>
            </a:fld>
            <a:endParaRPr lang="en-US" altLang="en-US"/>
          </a:p>
        </p:txBody>
      </p:sp>
      <p:pic>
        <p:nvPicPr>
          <p:cNvPr id="5" name="Picture 4">
            <a:extLst>
              <a:ext uri="{FF2B5EF4-FFF2-40B4-BE49-F238E27FC236}">
                <a16:creationId xmlns:a16="http://schemas.microsoft.com/office/drawing/2014/main" id="{3E86048E-F245-4879-BD4D-4D567038D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endParaRPr lang="en-US" dirty="0"/>
          </a:p>
        </p:txBody>
      </p:sp>
      <p:sp>
        <p:nvSpPr>
          <p:cNvPr id="3" name="Content Placeholder 2"/>
          <p:cNvSpPr>
            <a:spLocks noGrp="1"/>
          </p:cNvSpPr>
          <p:nvPr>
            <p:ph idx="1"/>
          </p:nvPr>
        </p:nvSpPr>
        <p:spPr>
          <a:xfrm>
            <a:off x="609600" y="1524000"/>
            <a:ext cx="8305800" cy="4800600"/>
          </a:xfrm>
        </p:spPr>
        <p:txBody>
          <a:bodyPr/>
          <a:lstStyle/>
          <a:p>
            <a:pPr marL="12700" marR="5080">
              <a:lnSpc>
                <a:spcPct val="100000"/>
              </a:lnSpc>
              <a:spcBef>
                <a:spcPts val="100"/>
              </a:spcBef>
            </a:pPr>
            <a:r>
              <a:rPr lang="en-US" sz="4000" spc="-5">
                <a:latin typeface="Arial"/>
                <a:cs typeface="Arial"/>
              </a:rPr>
              <a:t>Nắm được các tính chất của ngôn ngữ Dart</a:t>
            </a:r>
          </a:p>
          <a:p>
            <a:pPr marL="12700" marR="5080">
              <a:lnSpc>
                <a:spcPct val="100000"/>
              </a:lnSpc>
              <a:spcBef>
                <a:spcPts val="100"/>
              </a:spcBef>
            </a:pPr>
            <a:r>
              <a:rPr lang="en-US" sz="4000" spc="-5">
                <a:latin typeface="Arial"/>
                <a:cs typeface="Arial"/>
              </a:rPr>
              <a:t>Làm được một số bài toán lập trình dùng ngôn ngữ Dart.</a:t>
            </a:r>
            <a:endParaRPr lang="vi-VN" sz="4000" dirty="0">
              <a:latin typeface="Arial"/>
              <a:cs typeface="Arial"/>
            </a:endParaRP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a:t>
            </a:fld>
            <a:endParaRPr lang="en-US" altLang="en-US"/>
          </a:p>
        </p:txBody>
      </p:sp>
      <p:pic>
        <p:nvPicPr>
          <p:cNvPr id="5" name="Picture 4">
            <a:extLst>
              <a:ext uri="{FF2B5EF4-FFF2-40B4-BE49-F238E27FC236}">
                <a16:creationId xmlns:a16="http://schemas.microsoft.com/office/drawing/2014/main" id="{7A30FC71-0FD2-4C7F-80A9-352648D1A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80865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phương thức và thuộc tính của kiểu số</a:t>
            </a:r>
            <a:endParaRPr lang="en-US" dirty="0"/>
          </a:p>
        </p:txBody>
      </p:sp>
      <p:sp>
        <p:nvSpPr>
          <p:cNvPr id="3" name="Content Placeholder 2"/>
          <p:cNvSpPr>
            <a:spLocks noGrp="1"/>
          </p:cNvSpPr>
          <p:nvPr>
            <p:ph idx="1"/>
          </p:nvPr>
        </p:nvSpPr>
        <p:spPr/>
        <p:txBody>
          <a:bodyPr/>
          <a:lstStyle/>
          <a:p>
            <a:r>
              <a:rPr lang="vi-VN" sz="3200" b="1" dirty="0"/>
              <a:t>abs()</a:t>
            </a:r>
            <a:r>
              <a:rPr lang="en-US" sz="3200" b="1" dirty="0"/>
              <a:t> </a:t>
            </a:r>
            <a:r>
              <a:rPr lang="vi-VN" sz="3200" dirty="0"/>
              <a:t>trả về giá trị tuyệt đối của một số, </a:t>
            </a:r>
            <a:r>
              <a:rPr lang="vi-VN" sz="3200" b="1" dirty="0"/>
              <a:t>ví</a:t>
            </a:r>
            <a:r>
              <a:rPr lang="en-US" sz="3200" b="1" dirty="0"/>
              <a:t> </a:t>
            </a:r>
            <a:r>
              <a:rPr lang="vi-VN" sz="3200" b="1" dirty="0"/>
              <a:t>dụ</a:t>
            </a:r>
            <a:r>
              <a:rPr lang="en-US" sz="3200" b="1" dirty="0"/>
              <a:t>:</a:t>
            </a:r>
            <a:r>
              <a:rPr lang="vi-VN" sz="3200" b="1" dirty="0"/>
              <a:t> </a:t>
            </a:r>
            <a:r>
              <a:rPr lang="en-US" sz="3200" dirty="0"/>
              <a:t> </a:t>
            </a:r>
            <a:r>
              <a:rPr lang="vi-VN" sz="3200" dirty="0"/>
              <a:t>(15.3).abs() cho kết quả 15.3</a:t>
            </a:r>
            <a:r>
              <a:rPr lang="en-US" sz="3200" dirty="0"/>
              <a:t>.</a:t>
            </a:r>
            <a:endParaRPr lang="vi-VN" sz="3200" dirty="0"/>
          </a:p>
          <a:p>
            <a:r>
              <a:rPr lang="vi-VN" sz="3200" b="1" dirty="0"/>
              <a:t>ceil()</a:t>
            </a:r>
            <a:r>
              <a:rPr lang="en-US" sz="3200" b="1" dirty="0"/>
              <a:t> </a:t>
            </a:r>
            <a:r>
              <a:rPr lang="vi-VN" sz="3200" dirty="0"/>
              <a:t>trả về số nguyên nhỏ nhất không nhỏ hơn số đó (làm tròn lên), </a:t>
            </a:r>
            <a:r>
              <a:rPr lang="vi-VN" sz="3200" b="1" dirty="0"/>
              <a:t>ví dụ</a:t>
            </a:r>
            <a:r>
              <a:rPr lang="vi-VN" sz="3200" dirty="0"/>
              <a:t> (-15.3).ceil() cho kết quả -15, 15.2.ceil() cho kết quả 16</a:t>
            </a:r>
            <a:r>
              <a:rPr lang="en-US" sz="3200" dirty="0"/>
              <a:t>.</a:t>
            </a:r>
            <a:endParaRPr lang="vi-VN" sz="3200" b="1" dirty="0"/>
          </a:p>
          <a:p>
            <a:r>
              <a:rPr lang="vi-VN" sz="3200" b="1" dirty="0"/>
              <a:t>floor()</a:t>
            </a:r>
            <a:r>
              <a:rPr lang="vi-VN" sz="3200" dirty="0"/>
              <a:t> trả về số nguyên lớn nhất không lớn hơn số đó (làm tròn xuống), </a:t>
            </a:r>
            <a:endParaRPr lang="en-US" sz="32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20</a:t>
            </a:fld>
            <a:endParaRPr lang="en-US" altLang="en-US"/>
          </a:p>
        </p:txBody>
      </p:sp>
      <p:pic>
        <p:nvPicPr>
          <p:cNvPr id="5" name="Picture 4">
            <a:extLst>
              <a:ext uri="{FF2B5EF4-FFF2-40B4-BE49-F238E27FC236}">
                <a16:creationId xmlns:a16="http://schemas.microsoft.com/office/drawing/2014/main" id="{7F082C82-A1B3-49B2-BBBC-4C063F9F5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BC55-79CF-4C4E-8FC0-5A38103536F6}"/>
              </a:ext>
            </a:extLst>
          </p:cNvPr>
          <p:cNvSpPr>
            <a:spLocks noGrp="1"/>
          </p:cNvSpPr>
          <p:nvPr>
            <p:ph type="title"/>
          </p:nvPr>
        </p:nvSpPr>
        <p:spPr/>
        <p:txBody>
          <a:bodyPr/>
          <a:lstStyle/>
          <a:p>
            <a:r>
              <a:rPr lang="vi-VN" dirty="0"/>
              <a:t>Các phương thức và thuộc tính của kiểu số</a:t>
            </a:r>
          </a:p>
        </p:txBody>
      </p:sp>
      <p:sp>
        <p:nvSpPr>
          <p:cNvPr id="3" name="Content Placeholder 2">
            <a:extLst>
              <a:ext uri="{FF2B5EF4-FFF2-40B4-BE49-F238E27FC236}">
                <a16:creationId xmlns:a16="http://schemas.microsoft.com/office/drawing/2014/main" id="{3374616D-44B9-4E64-B8D8-9C2BDF513F19}"/>
              </a:ext>
            </a:extLst>
          </p:cNvPr>
          <p:cNvSpPr>
            <a:spLocks noGrp="1"/>
          </p:cNvSpPr>
          <p:nvPr>
            <p:ph idx="1"/>
          </p:nvPr>
        </p:nvSpPr>
        <p:spPr/>
        <p:txBody>
          <a:bodyPr/>
          <a:lstStyle/>
          <a:p>
            <a:pPr marL="0" indent="0">
              <a:buNone/>
            </a:pPr>
            <a:r>
              <a:rPr lang="vi-VN" sz="3200" dirty="0"/>
              <a:t>ví dụ (-15.3).floor() cho kết quả -16, 15.2.ceil() cho kết quả 15</a:t>
            </a:r>
          </a:p>
          <a:p>
            <a:r>
              <a:rPr lang="vi-VN" sz="3200" b="1" dirty="0"/>
              <a:t>round()</a:t>
            </a:r>
            <a:r>
              <a:rPr lang="vi-VN" sz="3200" dirty="0"/>
              <a:t> làm tròn số đến số nguyên gần nhất.</a:t>
            </a:r>
          </a:p>
          <a:p>
            <a:r>
              <a:rPr lang="vi-VN" sz="3200" b="1" dirty="0"/>
              <a:t>isEven, isOdd</a:t>
            </a:r>
            <a:r>
              <a:rPr lang="vi-VN" sz="3200" dirty="0"/>
              <a:t> kiểm tra một số nguyên là chẵn (even) hay lẻ (odd).</a:t>
            </a:r>
          </a:p>
          <a:p>
            <a:r>
              <a:rPr lang="vi-VN" sz="3200" b="1" dirty="0"/>
              <a:t>isNegative()</a:t>
            </a:r>
            <a:r>
              <a:rPr lang="vi-VN" sz="3200" dirty="0"/>
              <a:t> kiểm tra xem một số có là số âm hay không.</a:t>
            </a:r>
          </a:p>
        </p:txBody>
      </p:sp>
      <p:sp>
        <p:nvSpPr>
          <p:cNvPr id="4" name="Slide Number Placeholder 3">
            <a:extLst>
              <a:ext uri="{FF2B5EF4-FFF2-40B4-BE49-F238E27FC236}">
                <a16:creationId xmlns:a16="http://schemas.microsoft.com/office/drawing/2014/main" id="{3E6E7CF8-31DF-433F-A95C-A45C630E3A0E}"/>
              </a:ext>
            </a:extLst>
          </p:cNvPr>
          <p:cNvSpPr>
            <a:spLocks noGrp="1"/>
          </p:cNvSpPr>
          <p:nvPr>
            <p:ph type="sldNum" sz="quarter" idx="12"/>
          </p:nvPr>
        </p:nvSpPr>
        <p:spPr/>
        <p:txBody>
          <a:bodyPr/>
          <a:lstStyle/>
          <a:p>
            <a:pPr>
              <a:defRPr/>
            </a:pPr>
            <a:fld id="{243387B3-00BA-4060-9564-2553BF0471BC}" type="slidenum">
              <a:rPr lang="en-US" altLang="en-US" smtClean="0"/>
              <a:pPr>
                <a:defRPr/>
              </a:pPr>
              <a:t>21</a:t>
            </a:fld>
            <a:endParaRPr lang="en-US" altLang="en-US"/>
          </a:p>
        </p:txBody>
      </p:sp>
      <p:pic>
        <p:nvPicPr>
          <p:cNvPr id="5" name="Picture 4">
            <a:extLst>
              <a:ext uri="{FF2B5EF4-FFF2-40B4-BE49-F238E27FC236}">
                <a16:creationId xmlns:a16="http://schemas.microsoft.com/office/drawing/2014/main" id="{8C301C37-3BC9-4AAD-93C1-E232AFCED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90163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Kiểu logic bool trong Dart</a:t>
            </a:r>
            <a:endParaRPr lang="en-US" dirty="0"/>
          </a:p>
        </p:txBody>
      </p:sp>
      <p:sp>
        <p:nvSpPr>
          <p:cNvPr id="3" name="Content Placeholder 2"/>
          <p:cNvSpPr>
            <a:spLocks noGrp="1"/>
          </p:cNvSpPr>
          <p:nvPr>
            <p:ph idx="1"/>
          </p:nvPr>
        </p:nvSpPr>
        <p:spPr/>
        <p:txBody>
          <a:bodyPr/>
          <a:lstStyle/>
          <a:p>
            <a:r>
              <a:rPr lang="vi-VN" sz="3200" dirty="0"/>
              <a:t>Kiểu logic </a:t>
            </a:r>
            <a:r>
              <a:rPr lang="vi-VN" sz="3200" b="1" dirty="0"/>
              <a:t>bool</a:t>
            </a:r>
            <a:r>
              <a:rPr lang="vi-VN" sz="3200" dirty="0"/>
              <a:t> trong Dart (kiểu </a:t>
            </a:r>
            <a:r>
              <a:rPr lang="vi-VN" sz="3200" b="1" dirty="0"/>
              <a:t>Boolean</a:t>
            </a:r>
            <a:r>
              <a:rPr lang="vi-VN" sz="3200" dirty="0"/>
              <a:t>) sử dụng từ khóa </a:t>
            </a:r>
            <a:r>
              <a:rPr lang="vi-VN" sz="3200" b="1" dirty="0"/>
              <a:t>bool</a:t>
            </a:r>
            <a:r>
              <a:rPr lang="vi-VN" sz="3200" dirty="0"/>
              <a:t> để khai báo.</a:t>
            </a:r>
          </a:p>
          <a:p>
            <a:r>
              <a:rPr lang="vi-VN" sz="3200" dirty="0"/>
              <a:t>Kiểu dữ liệu </a:t>
            </a:r>
            <a:r>
              <a:rPr lang="vi-VN" sz="3200" b="1" dirty="0"/>
              <a:t>bool</a:t>
            </a:r>
            <a:r>
              <a:rPr lang="vi-VN" sz="3200" dirty="0"/>
              <a:t> trong Dart có 2 giá trị là </a:t>
            </a:r>
            <a:r>
              <a:rPr lang="vi-VN" sz="3200" b="1" dirty="0"/>
              <a:t>true</a:t>
            </a:r>
            <a:r>
              <a:rPr lang="vi-VN" sz="3200" dirty="0"/>
              <a:t> (đúng) và </a:t>
            </a:r>
            <a:r>
              <a:rPr lang="vi-VN" sz="3200" b="1" dirty="0"/>
              <a:t>false</a:t>
            </a:r>
            <a:r>
              <a:rPr lang="vi-VN" sz="3200" dirty="0"/>
              <a:t> (sai) được sử dụng để thể hiện kết quả của một mệnh đề logic (các phép toán so sánh, kiểm tra, các hàm…).</a:t>
            </a:r>
            <a:endParaRPr lang="en-US" sz="3200" dirty="0"/>
          </a:p>
          <a:p>
            <a:pPr>
              <a:buNone/>
            </a:pPr>
            <a:endParaRPr lang="vi-VN" sz="3200" dirty="0"/>
          </a:p>
          <a:p>
            <a:pPr>
              <a:buNone/>
            </a:pPr>
            <a:endParaRPr lang="en-US" sz="32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22</a:t>
            </a:fld>
            <a:endParaRPr lang="en-US" altLang="en-US"/>
          </a:p>
        </p:txBody>
      </p:sp>
      <p:pic>
        <p:nvPicPr>
          <p:cNvPr id="5" name="Picture 4">
            <a:extLst>
              <a:ext uri="{FF2B5EF4-FFF2-40B4-BE49-F238E27FC236}">
                <a16:creationId xmlns:a16="http://schemas.microsoft.com/office/drawing/2014/main" id="{72B7D416-F431-42BD-8EB3-F4EE3352B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F6AE-6D01-4031-AD74-D0836FFC8CFF}"/>
              </a:ext>
            </a:extLst>
          </p:cNvPr>
          <p:cNvSpPr>
            <a:spLocks noGrp="1"/>
          </p:cNvSpPr>
          <p:nvPr>
            <p:ph type="title"/>
          </p:nvPr>
        </p:nvSpPr>
        <p:spPr/>
        <p:txBody>
          <a:bodyPr/>
          <a:lstStyle/>
          <a:p>
            <a:r>
              <a:rPr lang="vi-VN" dirty="0"/>
              <a:t>Kiểu logic bool trong Dart</a:t>
            </a:r>
          </a:p>
        </p:txBody>
      </p:sp>
      <p:sp>
        <p:nvSpPr>
          <p:cNvPr id="3" name="Content Placeholder 2">
            <a:extLst>
              <a:ext uri="{FF2B5EF4-FFF2-40B4-BE49-F238E27FC236}">
                <a16:creationId xmlns:a16="http://schemas.microsoft.com/office/drawing/2014/main" id="{77A0C468-5C66-4E04-8B00-C82B2CD79047}"/>
              </a:ext>
            </a:extLst>
          </p:cNvPr>
          <p:cNvSpPr>
            <a:spLocks noGrp="1"/>
          </p:cNvSpPr>
          <p:nvPr>
            <p:ph idx="1"/>
          </p:nvPr>
        </p:nvSpPr>
        <p:spPr/>
        <p:txBody>
          <a:bodyPr/>
          <a:lstStyle/>
          <a:p>
            <a:r>
              <a:rPr lang="vi-VN" sz="3200" dirty="0"/>
              <a:t>Trong Dart, giá trị 1 hoặc 0 không được sử dụng để thay thế </a:t>
            </a:r>
            <a:r>
              <a:rPr lang="vi-VN" sz="3200" b="1" dirty="0"/>
              <a:t>true</a:t>
            </a:r>
            <a:r>
              <a:rPr lang="vi-VN" sz="3200" dirty="0"/>
              <a:t> và </a:t>
            </a:r>
            <a:r>
              <a:rPr lang="vi-VN" sz="3200" b="1" dirty="0"/>
              <a:t>false</a:t>
            </a:r>
            <a:r>
              <a:rPr lang="vi-VN" sz="3200" dirty="0"/>
              <a:t> như trong các ngôn ngữ khác.</a:t>
            </a:r>
          </a:p>
          <a:p>
            <a:r>
              <a:rPr lang="vi-VN" sz="3200" dirty="0"/>
              <a:t>Các phép toán trên kiểu bool trong Dart gồm có </a:t>
            </a:r>
            <a:r>
              <a:rPr lang="vi-VN" sz="3200" b="1" dirty="0"/>
              <a:t>and &amp;, or | và not !</a:t>
            </a:r>
          </a:p>
          <a:p>
            <a:endParaRPr lang="vi-VN" dirty="0"/>
          </a:p>
        </p:txBody>
      </p:sp>
      <p:sp>
        <p:nvSpPr>
          <p:cNvPr id="4" name="Slide Number Placeholder 3">
            <a:extLst>
              <a:ext uri="{FF2B5EF4-FFF2-40B4-BE49-F238E27FC236}">
                <a16:creationId xmlns:a16="http://schemas.microsoft.com/office/drawing/2014/main" id="{CFF105DE-9887-4856-AC53-604649430C91}"/>
              </a:ext>
            </a:extLst>
          </p:cNvPr>
          <p:cNvSpPr>
            <a:spLocks noGrp="1"/>
          </p:cNvSpPr>
          <p:nvPr>
            <p:ph type="sldNum" sz="quarter" idx="12"/>
          </p:nvPr>
        </p:nvSpPr>
        <p:spPr/>
        <p:txBody>
          <a:bodyPr/>
          <a:lstStyle/>
          <a:p>
            <a:pPr>
              <a:defRPr/>
            </a:pPr>
            <a:fld id="{243387B3-00BA-4060-9564-2553BF0471BC}" type="slidenum">
              <a:rPr lang="en-US" altLang="en-US" smtClean="0"/>
              <a:pPr>
                <a:defRPr/>
              </a:pPr>
              <a:t>23</a:t>
            </a:fld>
            <a:endParaRPr lang="en-US" altLang="en-US"/>
          </a:p>
        </p:txBody>
      </p:sp>
      <p:pic>
        <p:nvPicPr>
          <p:cNvPr id="5" name="Picture 4">
            <a:extLst>
              <a:ext uri="{FF2B5EF4-FFF2-40B4-BE49-F238E27FC236}">
                <a16:creationId xmlns:a16="http://schemas.microsoft.com/office/drawing/2014/main" id="{E6FF79AC-C0A4-4149-8A21-0B0B10A5B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040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Kiểu logic bool trong Dart</a:t>
            </a:r>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24</a:t>
            </a:fld>
            <a:endParaRPr lang="en-US" altLang="en-US"/>
          </a:p>
        </p:txBody>
      </p:sp>
      <p:pic>
        <p:nvPicPr>
          <p:cNvPr id="2050" name="Picture 2"/>
          <p:cNvPicPr>
            <a:picLocks noChangeAspect="1" noChangeArrowheads="1"/>
          </p:cNvPicPr>
          <p:nvPr/>
        </p:nvPicPr>
        <p:blipFill>
          <a:blip r:embed="rId2" cstate="print"/>
          <a:srcRect/>
          <a:stretch>
            <a:fillRect/>
          </a:stretch>
        </p:blipFill>
        <p:spPr bwMode="auto">
          <a:xfrm>
            <a:off x="3657600" y="4267200"/>
            <a:ext cx="4876800" cy="189985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52401" y="1524000"/>
            <a:ext cx="4800599" cy="2702316"/>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6B315EB5-9832-4422-9CAC-DADC3CCAB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String </a:t>
            </a:r>
            <a:r>
              <a:rPr lang="en-US" dirty="0" err="1"/>
              <a:t>trong</a:t>
            </a:r>
            <a:r>
              <a:rPr lang="en-US" dirty="0"/>
              <a:t> Dart/Flutter</a:t>
            </a:r>
          </a:p>
        </p:txBody>
      </p:sp>
      <p:sp>
        <p:nvSpPr>
          <p:cNvPr id="3" name="Content Placeholder 2"/>
          <p:cNvSpPr>
            <a:spLocks noGrp="1"/>
          </p:cNvSpPr>
          <p:nvPr>
            <p:ph idx="1"/>
          </p:nvPr>
        </p:nvSpPr>
        <p:spPr/>
        <p:txBody>
          <a:bodyPr/>
          <a:lstStyle/>
          <a:p>
            <a:r>
              <a:rPr lang="vi-VN" sz="3200" dirty="0"/>
              <a:t>Kiểu </a:t>
            </a:r>
            <a:r>
              <a:rPr lang="vi-VN" sz="3200" b="1" dirty="0"/>
              <a:t>String</a:t>
            </a:r>
            <a:r>
              <a:rPr lang="vi-VN" sz="3200" dirty="0"/>
              <a:t> trong Dart sử dụng để biểu diễn chuỗi ký tự </a:t>
            </a:r>
            <a:r>
              <a:rPr lang="vi-VN" sz="3200" b="1" dirty="0"/>
              <a:t>Unicode(UTF-16)</a:t>
            </a:r>
            <a:r>
              <a:rPr lang="vi-VN" sz="3200" dirty="0"/>
              <a:t> (bạn có thể sử dụng các xâu có kí tự tiếng Việt hoặc bất cứ thứ tiếng nào mà sử dụng được với mã </a:t>
            </a:r>
            <a:r>
              <a:rPr lang="vi-VN" sz="3200" b="1" dirty="0"/>
              <a:t>Unicode</a:t>
            </a:r>
            <a:r>
              <a:rPr lang="vi-VN" sz="3200" dirty="0"/>
              <a:t>.</a:t>
            </a:r>
          </a:p>
          <a:p>
            <a:r>
              <a:rPr lang="vi-VN" sz="3200" dirty="0"/>
              <a:t>Các kí tự của một </a:t>
            </a:r>
            <a:r>
              <a:rPr lang="vi-VN" sz="3200" b="1" dirty="0"/>
              <a:t>String</a:t>
            </a:r>
            <a:r>
              <a:rPr lang="vi-VN" sz="3200" dirty="0"/>
              <a:t> đều được đánh chỉ số từ 0 cho đến n-1, với n là độ dài của </a:t>
            </a:r>
            <a:r>
              <a:rPr lang="vi-VN" sz="3200" b="1" dirty="0"/>
              <a:t>String</a:t>
            </a:r>
            <a:r>
              <a:rPr lang="vi-VN" sz="3200" dirty="0"/>
              <a:t> và được truy cập qua thuộc tính </a:t>
            </a:r>
            <a:r>
              <a:rPr lang="vi-VN" sz="3200" b="1" dirty="0"/>
              <a:t>length.</a:t>
            </a:r>
            <a:endParaRPr lang="en-US" sz="3200" b="1" dirty="0"/>
          </a:p>
          <a:p>
            <a:endParaRPr lang="vi-VN"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25</a:t>
            </a:fld>
            <a:endParaRPr lang="en-US" altLang="en-US"/>
          </a:p>
        </p:txBody>
      </p:sp>
      <p:pic>
        <p:nvPicPr>
          <p:cNvPr id="5" name="Picture 4">
            <a:extLst>
              <a:ext uri="{FF2B5EF4-FFF2-40B4-BE49-F238E27FC236}">
                <a16:creationId xmlns:a16="http://schemas.microsoft.com/office/drawing/2014/main" id="{A9E8F5FD-2886-45B0-B52B-F19D28363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String </a:t>
            </a:r>
            <a:r>
              <a:rPr lang="en-US" dirty="0" err="1"/>
              <a:t>trong</a:t>
            </a:r>
            <a:r>
              <a:rPr lang="en-US" dirty="0"/>
              <a:t> Dart/Flutter</a:t>
            </a:r>
          </a:p>
        </p:txBody>
      </p:sp>
      <p:sp>
        <p:nvSpPr>
          <p:cNvPr id="3" name="Content Placeholder 2"/>
          <p:cNvSpPr>
            <a:spLocks noGrp="1"/>
          </p:cNvSpPr>
          <p:nvPr>
            <p:ph idx="1"/>
          </p:nvPr>
        </p:nvSpPr>
        <p:spPr/>
        <p:txBody>
          <a:bodyPr/>
          <a:lstStyle/>
          <a:p>
            <a:r>
              <a:rPr lang="vi-VN" sz="3200" dirty="0"/>
              <a:t>Kiểu </a:t>
            </a:r>
            <a:r>
              <a:rPr lang="vi-VN" sz="3200" b="1" dirty="0"/>
              <a:t>String</a:t>
            </a:r>
            <a:r>
              <a:rPr lang="vi-VN" sz="3200" dirty="0"/>
              <a:t> là một kiểu dữ liệu </a:t>
            </a:r>
            <a:r>
              <a:rPr lang="vi-VN" sz="3200" b="1" dirty="0"/>
              <a:t>immutable</a:t>
            </a:r>
            <a:r>
              <a:rPr lang="vi-VN" sz="3200" dirty="0"/>
              <a:t>, tức là kiểu dữ liệu không thể thay đổi. Do đó, các phép gán làm thay đổi nội dung của </a:t>
            </a:r>
            <a:r>
              <a:rPr lang="vi-VN" sz="3200" b="1" dirty="0"/>
              <a:t>String</a:t>
            </a:r>
            <a:r>
              <a:rPr lang="vi-VN" sz="3200" dirty="0"/>
              <a:t> đều không hợp lệ. </a:t>
            </a:r>
          </a:p>
          <a:p>
            <a:r>
              <a:rPr lang="vi-VN" sz="3200" dirty="0"/>
              <a:t>Tuy nhiên, bạn có thể sử dụng nhiều phương thức (method) trên một </a:t>
            </a:r>
            <a:r>
              <a:rPr lang="vi-VN" sz="3200" b="1" dirty="0"/>
              <a:t>String</a:t>
            </a:r>
            <a:r>
              <a:rPr lang="vi-VN" sz="3200" dirty="0"/>
              <a:t> như </a:t>
            </a:r>
            <a:r>
              <a:rPr lang="vi-VN" sz="3200" b="1" dirty="0"/>
              <a:t>nối, tách, cắt khoảng trống</a:t>
            </a:r>
            <a:r>
              <a:rPr lang="vi-VN" sz="3200" dirty="0"/>
              <a:t>… của một </a:t>
            </a:r>
            <a:r>
              <a:rPr lang="vi-VN" sz="3200" b="1" dirty="0"/>
              <a:t>String.</a:t>
            </a:r>
            <a:endParaRPr lang="vi-VN" sz="2400" dirty="0"/>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26</a:t>
            </a:fld>
            <a:endParaRPr lang="en-US" altLang="en-US"/>
          </a:p>
        </p:txBody>
      </p:sp>
      <p:pic>
        <p:nvPicPr>
          <p:cNvPr id="5" name="Picture 4">
            <a:extLst>
              <a:ext uri="{FF2B5EF4-FFF2-40B4-BE49-F238E27FC236}">
                <a16:creationId xmlns:a16="http://schemas.microsoft.com/office/drawing/2014/main" id="{AF405CAA-CA03-4BE4-BE19-7FBFC40B0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5F40-4628-4721-9F54-75E7EFFCCEB4}"/>
              </a:ext>
            </a:extLst>
          </p:cNvPr>
          <p:cNvSpPr>
            <a:spLocks noGrp="1"/>
          </p:cNvSpPr>
          <p:nvPr>
            <p:ph type="title"/>
          </p:nvPr>
        </p:nvSpPr>
        <p:spPr/>
        <p:txBody>
          <a:bodyPr/>
          <a:lstStyle/>
          <a:p>
            <a:r>
              <a:rPr lang="en-US" dirty="0" err="1"/>
              <a:t>Kiểu</a:t>
            </a:r>
            <a:r>
              <a:rPr lang="en-US" dirty="0"/>
              <a:t> String </a:t>
            </a:r>
            <a:r>
              <a:rPr lang="en-US" dirty="0" err="1"/>
              <a:t>trong</a:t>
            </a:r>
            <a:r>
              <a:rPr lang="en-US" dirty="0"/>
              <a:t> Dart/Flutter</a:t>
            </a:r>
            <a:endParaRPr lang="vi-VN" dirty="0"/>
          </a:p>
        </p:txBody>
      </p:sp>
      <p:sp>
        <p:nvSpPr>
          <p:cNvPr id="3" name="Content Placeholder 2">
            <a:extLst>
              <a:ext uri="{FF2B5EF4-FFF2-40B4-BE49-F238E27FC236}">
                <a16:creationId xmlns:a16="http://schemas.microsoft.com/office/drawing/2014/main" id="{AD85BF12-371D-4256-BDBA-042648C8E31C}"/>
              </a:ext>
            </a:extLst>
          </p:cNvPr>
          <p:cNvSpPr>
            <a:spLocks noGrp="1"/>
          </p:cNvSpPr>
          <p:nvPr>
            <p:ph idx="1"/>
          </p:nvPr>
        </p:nvSpPr>
        <p:spPr/>
        <p:txBody>
          <a:bodyPr/>
          <a:lstStyle/>
          <a:p>
            <a:pPr marL="0" indent="0">
              <a:buNone/>
            </a:pPr>
            <a:r>
              <a:rPr lang="vi-VN" sz="3200" dirty="0"/>
              <a:t>vì khi đó thực ra </a:t>
            </a:r>
            <a:r>
              <a:rPr lang="vi-VN" sz="3200" b="1" dirty="0"/>
              <a:t>String</a:t>
            </a:r>
            <a:r>
              <a:rPr lang="vi-VN" sz="3200" dirty="0"/>
              <a:t> ban đầu không thay đổi mà kết quả của các phương thức này được gán vào một </a:t>
            </a:r>
            <a:r>
              <a:rPr lang="vi-VN" sz="3200" b="1" dirty="0"/>
              <a:t>String</a:t>
            </a:r>
            <a:r>
              <a:rPr lang="vi-VN" sz="3200" dirty="0"/>
              <a:t> mới</a:t>
            </a:r>
            <a:endParaRPr lang="en-US" sz="3200" dirty="0"/>
          </a:p>
          <a:p>
            <a:r>
              <a:rPr lang="vi-VN" sz="3200" dirty="0"/>
              <a:t>Để viết một kí tự nháy đơn ' bạn có thể bao trong một String sử dụng cặp ngoặc nháy kép " và ngược lạ</a:t>
            </a:r>
            <a:r>
              <a:rPr lang="en-US" sz="3200" dirty="0" err="1"/>
              <a:t>i</a:t>
            </a:r>
            <a:r>
              <a:rPr lang="en-US" sz="3200" dirty="0"/>
              <a:t>.</a:t>
            </a:r>
          </a:p>
          <a:p>
            <a:r>
              <a:rPr lang="vi-VN" sz="3200" dirty="0"/>
              <a:t>Hoặc sử dụng kí tự thoát </a:t>
            </a:r>
            <a:r>
              <a:rPr lang="vi-VN" sz="3200" b="1" dirty="0"/>
              <a:t>\ (string escape) </a:t>
            </a:r>
            <a:r>
              <a:rPr lang="vi-VN" sz="3200" dirty="0"/>
              <a:t>cùng với các dấu nháy đó, cách này có thể sử dụng cho cả các kí tự khác như </a:t>
            </a:r>
            <a:r>
              <a:rPr lang="vi-VN" sz="3200" b="1" dirty="0"/>
              <a:t>\$</a:t>
            </a:r>
          </a:p>
          <a:p>
            <a:endParaRPr lang="vi-VN" dirty="0"/>
          </a:p>
        </p:txBody>
      </p:sp>
      <p:sp>
        <p:nvSpPr>
          <p:cNvPr id="4" name="Slide Number Placeholder 3">
            <a:extLst>
              <a:ext uri="{FF2B5EF4-FFF2-40B4-BE49-F238E27FC236}">
                <a16:creationId xmlns:a16="http://schemas.microsoft.com/office/drawing/2014/main" id="{1DA8DE7D-70CB-41E8-96A2-56DA2FC02671}"/>
              </a:ext>
            </a:extLst>
          </p:cNvPr>
          <p:cNvSpPr>
            <a:spLocks noGrp="1"/>
          </p:cNvSpPr>
          <p:nvPr>
            <p:ph type="sldNum" sz="quarter" idx="12"/>
          </p:nvPr>
        </p:nvSpPr>
        <p:spPr/>
        <p:txBody>
          <a:bodyPr/>
          <a:lstStyle/>
          <a:p>
            <a:pPr>
              <a:defRPr/>
            </a:pPr>
            <a:fld id="{243387B3-00BA-4060-9564-2553BF0471BC}" type="slidenum">
              <a:rPr lang="en-US" altLang="en-US" smtClean="0"/>
              <a:pPr>
                <a:defRPr/>
              </a:pPr>
              <a:t>27</a:t>
            </a:fld>
            <a:endParaRPr lang="en-US" altLang="en-US"/>
          </a:p>
        </p:txBody>
      </p:sp>
      <p:pic>
        <p:nvPicPr>
          <p:cNvPr id="5" name="Picture 4">
            <a:extLst>
              <a:ext uri="{FF2B5EF4-FFF2-40B4-BE49-F238E27FC236}">
                <a16:creationId xmlns:a16="http://schemas.microsoft.com/office/drawing/2014/main" id="{D9B97F3F-8414-4326-883C-933DEA4F9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922047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String </a:t>
            </a:r>
            <a:r>
              <a:rPr lang="en-US" dirty="0" err="1"/>
              <a:t>trong</a:t>
            </a:r>
            <a:r>
              <a:rPr lang="en-US" dirty="0"/>
              <a:t> Dart/Flutter</a:t>
            </a:r>
          </a:p>
        </p:txBody>
      </p:sp>
      <p:sp>
        <p:nvSpPr>
          <p:cNvPr id="3" name="Content Placeholder 2"/>
          <p:cNvSpPr>
            <a:spLocks noGrp="1"/>
          </p:cNvSpPr>
          <p:nvPr>
            <p:ph idx="1"/>
          </p:nvPr>
        </p:nvSpPr>
        <p:spPr/>
        <p:txBody>
          <a:bodyPr/>
          <a:lstStyle/>
          <a:p>
            <a:r>
              <a:rPr lang="vi-VN" sz="3200" dirty="0"/>
              <a:t>Kí tự xuống dòng </a:t>
            </a:r>
            <a:r>
              <a:rPr lang="vi-VN" sz="3200" b="1" dirty="0"/>
              <a:t>\n</a:t>
            </a:r>
          </a:p>
          <a:p>
            <a:r>
              <a:rPr lang="vi-VN" sz="3200" dirty="0"/>
              <a:t>Kí tự tab </a:t>
            </a:r>
            <a:r>
              <a:rPr lang="vi-VN" sz="3200" b="1" dirty="0"/>
              <a:t>\t</a:t>
            </a:r>
          </a:p>
          <a:p>
            <a:r>
              <a:rPr lang="vi-VN" sz="3200" dirty="0"/>
              <a:t>Kí tự xóa kí tự liền trước </a:t>
            </a:r>
            <a:r>
              <a:rPr lang="vi-VN" sz="3200" b="1" dirty="0"/>
              <a:t>\b</a:t>
            </a:r>
          </a:p>
          <a:p>
            <a:r>
              <a:rPr lang="vi-VN" sz="3200" dirty="0"/>
              <a:t>Kí tự trở về đầu của xâu </a:t>
            </a:r>
            <a:r>
              <a:rPr lang="vi-VN" sz="3200" b="1" dirty="0"/>
              <a:t>\r</a:t>
            </a:r>
          </a:p>
          <a:p>
            <a:r>
              <a:rPr lang="vi-VN" sz="3200" b="1" dirty="0"/>
              <a:t>length</a:t>
            </a:r>
            <a:r>
              <a:rPr lang="vi-VN" sz="3200" dirty="0"/>
              <a:t> cho độ dài của xâu</a:t>
            </a:r>
          </a:p>
          <a:p>
            <a:r>
              <a:rPr lang="vi-VN" sz="3200" b="1" dirty="0"/>
              <a:t>isEmpty</a:t>
            </a:r>
            <a:r>
              <a:rPr lang="vi-VN" sz="3200" dirty="0"/>
              <a:t> kiểm tra xem một String có là xâu rỗng hay không</a:t>
            </a:r>
          </a:p>
          <a:p>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28</a:t>
            </a:fld>
            <a:endParaRPr lang="en-US" altLang="en-US"/>
          </a:p>
        </p:txBody>
      </p:sp>
      <p:pic>
        <p:nvPicPr>
          <p:cNvPr id="5" name="Picture 4">
            <a:extLst>
              <a:ext uri="{FF2B5EF4-FFF2-40B4-BE49-F238E27FC236}">
                <a16:creationId xmlns:a16="http://schemas.microsoft.com/office/drawing/2014/main" id="{DDBBD892-B828-4AE9-AACF-A8AD1B551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String </a:t>
            </a:r>
            <a:r>
              <a:rPr lang="en-US" dirty="0" err="1"/>
              <a:t>trong</a:t>
            </a:r>
            <a:r>
              <a:rPr lang="en-US" dirty="0"/>
              <a:t> Dart/Flutter</a:t>
            </a:r>
          </a:p>
        </p:txBody>
      </p:sp>
      <p:sp>
        <p:nvSpPr>
          <p:cNvPr id="3" name="Content Placeholder 2"/>
          <p:cNvSpPr>
            <a:spLocks noGrp="1"/>
          </p:cNvSpPr>
          <p:nvPr>
            <p:ph idx="1"/>
          </p:nvPr>
        </p:nvSpPr>
        <p:spPr/>
        <p:txBody>
          <a:bodyPr/>
          <a:lstStyle/>
          <a:p>
            <a:r>
              <a:rPr lang="vi-VN" sz="3200" b="1" dirty="0"/>
              <a:t>isNotEmpty</a:t>
            </a:r>
            <a:r>
              <a:rPr lang="vi-VN" sz="3200" dirty="0"/>
              <a:t> kiểm tra xem một String có khác xâu rỗng hay không</a:t>
            </a:r>
          </a:p>
          <a:p>
            <a:r>
              <a:rPr lang="vi-VN" sz="3200" dirty="0"/>
              <a:t>Sử dụng phương thức </a:t>
            </a:r>
            <a:r>
              <a:rPr lang="vi-VN" sz="3200" b="1" dirty="0"/>
              <a:t>subString(i,j) </a:t>
            </a:r>
            <a:r>
              <a:rPr lang="vi-VN" sz="3200" dirty="0"/>
              <a:t>để lấy ra một xâu con từ chỉ số </a:t>
            </a:r>
            <a:r>
              <a:rPr lang="vi-VN" sz="3200" b="1" dirty="0"/>
              <a:t>i</a:t>
            </a:r>
            <a:r>
              <a:rPr lang="vi-VN" sz="3200" dirty="0"/>
              <a:t> tới chỉ số </a:t>
            </a:r>
            <a:r>
              <a:rPr lang="vi-VN" sz="3200" b="1" dirty="0"/>
              <a:t>j-1</a:t>
            </a:r>
            <a:r>
              <a:rPr lang="vi-VN" sz="3200" dirty="0"/>
              <a:t> của xâu đã cho.</a:t>
            </a:r>
            <a:endParaRPr lang="en-US" sz="3200" dirty="0"/>
          </a:p>
          <a:p>
            <a:r>
              <a:rPr lang="vi-VN" sz="3200" b="1" dirty="0"/>
              <a:t>indexOf(Pattern pattern,[int start = 0])</a:t>
            </a:r>
            <a:r>
              <a:rPr lang="vi-VN" sz="3200" dirty="0"/>
              <a:t> trả về số nguyên là vị trí </a:t>
            </a:r>
            <a:r>
              <a:rPr lang="vi-VN" sz="3200" b="1" dirty="0"/>
              <a:t>index</a:t>
            </a:r>
            <a:r>
              <a:rPr lang="vi-VN" sz="3200" dirty="0"/>
              <a:t> xuất hiện đầu tiên của </a:t>
            </a:r>
            <a:r>
              <a:rPr lang="vi-VN" sz="3200" b="1" dirty="0"/>
              <a:t>pattern</a:t>
            </a:r>
            <a:r>
              <a:rPr lang="vi-VN" sz="3200" dirty="0"/>
              <a:t> ở trong xâu, bắt đầu tìm từ vị trí </a:t>
            </a:r>
            <a:r>
              <a:rPr lang="vi-VN" sz="3200" b="1" dirty="0"/>
              <a:t>start</a:t>
            </a:r>
            <a:r>
              <a:rPr lang="vi-VN" sz="3200" dirty="0"/>
              <a:t> </a:t>
            </a:r>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29</a:t>
            </a:fld>
            <a:endParaRPr lang="en-US" altLang="en-US"/>
          </a:p>
        </p:txBody>
      </p:sp>
      <p:pic>
        <p:nvPicPr>
          <p:cNvPr id="5" name="Picture 4">
            <a:extLst>
              <a:ext uri="{FF2B5EF4-FFF2-40B4-BE49-F238E27FC236}">
                <a16:creationId xmlns:a16="http://schemas.microsoft.com/office/drawing/2014/main" id="{538DC682-2B26-4586-A7CF-671B3BE3A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7E5BA7F-821E-4109-8DB6-37971BB47C59}"/>
              </a:ext>
            </a:extLst>
          </p:cNvPr>
          <p:cNvSpPr>
            <a:spLocks noGrp="1" noChangeArrowheads="1"/>
          </p:cNvSpPr>
          <p:nvPr>
            <p:ph type="title"/>
          </p:nvPr>
        </p:nvSpPr>
        <p:spPr/>
        <p:txBody>
          <a:bodyPr/>
          <a:lstStyle/>
          <a:p>
            <a:r>
              <a:rPr lang="en-US" altLang="en-US" dirty="0" err="1">
                <a:solidFill>
                  <a:srgbClr val="0033CC"/>
                </a:solidFill>
              </a:rPr>
              <a:t>Chương</a:t>
            </a:r>
            <a:r>
              <a:rPr lang="en-US" altLang="en-US" dirty="0">
                <a:solidFill>
                  <a:srgbClr val="0033CC"/>
                </a:solidFill>
              </a:rPr>
              <a:t> 3: </a:t>
            </a:r>
            <a:r>
              <a:rPr lang="en-US" altLang="en-US" dirty="0" err="1">
                <a:solidFill>
                  <a:srgbClr val="0033CC"/>
                </a:solidFill>
              </a:rPr>
              <a:t>Cơ</a:t>
            </a:r>
            <a:r>
              <a:rPr lang="en-US" altLang="en-US" dirty="0">
                <a:solidFill>
                  <a:srgbClr val="0033CC"/>
                </a:solidFill>
              </a:rPr>
              <a:t> </a:t>
            </a:r>
            <a:r>
              <a:rPr lang="en-US" altLang="en-US" dirty="0" err="1">
                <a:solidFill>
                  <a:srgbClr val="0033CC"/>
                </a:solidFill>
              </a:rPr>
              <a:t>bản</a:t>
            </a:r>
            <a:r>
              <a:rPr lang="en-US" altLang="en-US" dirty="0">
                <a:solidFill>
                  <a:srgbClr val="0033CC"/>
                </a:solidFill>
              </a:rPr>
              <a:t> </a:t>
            </a:r>
            <a:r>
              <a:rPr lang="en-US" altLang="en-US" dirty="0" err="1">
                <a:solidFill>
                  <a:srgbClr val="0033CC"/>
                </a:solidFill>
              </a:rPr>
              <a:t>về</a:t>
            </a:r>
            <a:r>
              <a:rPr lang="en-US" altLang="en-US" dirty="0">
                <a:solidFill>
                  <a:srgbClr val="0033CC"/>
                </a:solidFill>
              </a:rPr>
              <a:t> Dart</a:t>
            </a:r>
          </a:p>
        </p:txBody>
      </p:sp>
      <p:sp>
        <p:nvSpPr>
          <p:cNvPr id="6148" name="Slide Number Placeholder 5">
            <a:extLst>
              <a:ext uri="{FF2B5EF4-FFF2-40B4-BE49-F238E27FC236}">
                <a16:creationId xmlns:a16="http://schemas.microsoft.com/office/drawing/2014/main" id="{3916E19A-246B-4188-B043-F7B125E2B41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900">
                <a:solidFill>
                  <a:srgbClr val="000066"/>
                </a:solidFill>
                <a:latin typeface="Arial" panose="020B0604020202020204" pitchFamily="34" charset="0"/>
              </a:defRPr>
            </a:lvl1pPr>
            <a:lvl2pPr marL="742950" indent="-285750">
              <a:spcBef>
                <a:spcPct val="20000"/>
              </a:spcBef>
              <a:buChar char="–"/>
              <a:defRPr sz="2600">
                <a:solidFill>
                  <a:srgbClr val="000066"/>
                </a:solidFill>
                <a:latin typeface="Arial" panose="020B0604020202020204" pitchFamily="34" charset="0"/>
              </a:defRPr>
            </a:lvl2pPr>
            <a:lvl3pPr marL="1143000" indent="-228600">
              <a:spcBef>
                <a:spcPct val="20000"/>
              </a:spcBef>
              <a:buChar char="•"/>
              <a:defRPr sz="2200">
                <a:solidFill>
                  <a:srgbClr val="000066"/>
                </a:solidFill>
                <a:latin typeface="Arial" panose="020B0604020202020204" pitchFamily="34" charset="0"/>
              </a:defRPr>
            </a:lvl3pPr>
            <a:lvl4pPr marL="1600200" indent="-228600">
              <a:spcBef>
                <a:spcPct val="20000"/>
              </a:spcBef>
              <a:buChar char="–"/>
              <a:defRPr>
                <a:solidFill>
                  <a:srgbClr val="000066"/>
                </a:solidFill>
                <a:latin typeface="Arial" panose="020B0604020202020204" pitchFamily="34" charset="0"/>
              </a:defRPr>
            </a:lvl4pPr>
            <a:lvl5pPr marL="2057400" indent="-228600">
              <a:spcBef>
                <a:spcPct val="20000"/>
              </a:spcBef>
              <a:buChar char="»"/>
              <a:defRPr>
                <a:solidFill>
                  <a:srgbClr val="000066"/>
                </a:solidFill>
                <a:latin typeface="Arial" panose="020B0604020202020204" pitchFamily="34" charset="0"/>
              </a:defRPr>
            </a:lvl5pPr>
            <a:lvl6pPr marL="2514600" indent="-228600" eaLnBrk="0" fontAlgn="base" hangingPunct="0">
              <a:spcBef>
                <a:spcPct val="20000"/>
              </a:spcBef>
              <a:spcAft>
                <a:spcPct val="0"/>
              </a:spcAft>
              <a:buChar char="»"/>
              <a:defRPr>
                <a:solidFill>
                  <a:srgbClr val="000066"/>
                </a:solidFill>
                <a:latin typeface="Arial" panose="020B0604020202020204" pitchFamily="34" charset="0"/>
              </a:defRPr>
            </a:lvl6pPr>
            <a:lvl7pPr marL="2971800" indent="-228600" eaLnBrk="0" fontAlgn="base" hangingPunct="0">
              <a:spcBef>
                <a:spcPct val="20000"/>
              </a:spcBef>
              <a:spcAft>
                <a:spcPct val="0"/>
              </a:spcAft>
              <a:buChar char="»"/>
              <a:defRPr>
                <a:solidFill>
                  <a:srgbClr val="000066"/>
                </a:solidFill>
                <a:latin typeface="Arial" panose="020B0604020202020204" pitchFamily="34" charset="0"/>
              </a:defRPr>
            </a:lvl7pPr>
            <a:lvl8pPr marL="3429000" indent="-228600" eaLnBrk="0" fontAlgn="base" hangingPunct="0">
              <a:spcBef>
                <a:spcPct val="20000"/>
              </a:spcBef>
              <a:spcAft>
                <a:spcPct val="0"/>
              </a:spcAft>
              <a:buChar char="»"/>
              <a:defRPr>
                <a:solidFill>
                  <a:srgbClr val="000066"/>
                </a:solidFill>
                <a:latin typeface="Arial" panose="020B0604020202020204" pitchFamily="34" charset="0"/>
              </a:defRPr>
            </a:lvl8pPr>
            <a:lvl9pPr marL="3886200" indent="-228600" eaLnBrk="0" fontAlgn="base" hangingPunct="0">
              <a:spcBef>
                <a:spcPct val="20000"/>
              </a:spcBef>
              <a:spcAft>
                <a:spcPct val="0"/>
              </a:spcAft>
              <a:buChar char="»"/>
              <a:defRPr>
                <a:solidFill>
                  <a:srgbClr val="000066"/>
                </a:solidFill>
                <a:latin typeface="Arial" panose="020B0604020202020204" pitchFamily="34" charset="0"/>
              </a:defRPr>
            </a:lvl9pPr>
          </a:lstStyle>
          <a:p>
            <a:pPr>
              <a:spcBef>
                <a:spcPct val="0"/>
              </a:spcBef>
              <a:buFontTx/>
              <a:buNone/>
            </a:pPr>
            <a:fld id="{06076467-21BA-42FF-B682-3A2844D4F7B8}" type="slidenum">
              <a:rPr lang="en-US" altLang="en-US" sz="1400" b="1" smtClean="0">
                <a:solidFill>
                  <a:schemeClr val="tx1"/>
                </a:solidFill>
              </a:rPr>
              <a:pPr>
                <a:spcBef>
                  <a:spcPct val="0"/>
                </a:spcBef>
                <a:buFontTx/>
                <a:buNone/>
              </a:pPr>
              <a:t>3</a:t>
            </a:fld>
            <a:endParaRPr lang="en-US" altLang="en-US" sz="1400" b="1">
              <a:solidFill>
                <a:schemeClr val="tx1"/>
              </a:solidFill>
            </a:endParaRPr>
          </a:p>
        </p:txBody>
      </p:sp>
      <p:grpSp>
        <p:nvGrpSpPr>
          <p:cNvPr id="5" name="object 2">
            <a:extLst>
              <a:ext uri="{FF2B5EF4-FFF2-40B4-BE49-F238E27FC236}">
                <a16:creationId xmlns:a16="http://schemas.microsoft.com/office/drawing/2014/main" id="{A1BC2F0D-2578-42CA-8B36-A387D34C22B1}"/>
              </a:ext>
            </a:extLst>
          </p:cNvPr>
          <p:cNvGrpSpPr/>
          <p:nvPr/>
        </p:nvGrpSpPr>
        <p:grpSpPr>
          <a:xfrm>
            <a:off x="457200" y="1194816"/>
            <a:ext cx="4170679" cy="5015230"/>
            <a:chOff x="457200" y="1194816"/>
            <a:chExt cx="4170679" cy="5015230"/>
          </a:xfrm>
        </p:grpSpPr>
        <p:sp>
          <p:nvSpPr>
            <p:cNvPr id="7" name="object 3">
              <a:extLst>
                <a:ext uri="{FF2B5EF4-FFF2-40B4-BE49-F238E27FC236}">
                  <a16:creationId xmlns:a16="http://schemas.microsoft.com/office/drawing/2014/main" id="{7FC5949D-5378-4A2D-AB0A-8DDA2DB1B5BC}"/>
                </a:ext>
              </a:extLst>
            </p:cNvPr>
            <p:cNvSpPr/>
            <p:nvPr/>
          </p:nvSpPr>
          <p:spPr>
            <a:xfrm>
              <a:off x="4514088" y="1194816"/>
              <a:ext cx="113507" cy="5014722"/>
            </a:xfrm>
            <a:prstGeom prst="rect">
              <a:avLst/>
            </a:prstGeom>
            <a:blipFill>
              <a:blip r:embed="rId3"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B2E96C9C-9738-4AC0-B7AA-887457DD25CD}"/>
                </a:ext>
              </a:extLst>
            </p:cNvPr>
            <p:cNvSpPr/>
            <p:nvPr/>
          </p:nvSpPr>
          <p:spPr>
            <a:xfrm>
              <a:off x="4572000" y="1219200"/>
              <a:ext cx="0" cy="4916170"/>
            </a:xfrm>
            <a:custGeom>
              <a:avLst/>
              <a:gdLst/>
              <a:ahLst/>
              <a:cxnLst/>
              <a:rect l="l" t="t" r="r" b="b"/>
              <a:pathLst>
                <a:path h="4916170">
                  <a:moveTo>
                    <a:pt x="0" y="0"/>
                  </a:moveTo>
                  <a:lnTo>
                    <a:pt x="0" y="4915687"/>
                  </a:lnTo>
                </a:path>
              </a:pathLst>
            </a:custGeom>
            <a:ln w="25400">
              <a:solidFill>
                <a:srgbClr val="F79546"/>
              </a:solidFill>
            </a:ln>
          </p:spPr>
          <p:txBody>
            <a:bodyPr wrap="square" lIns="0" tIns="0" rIns="0" bIns="0" rtlCol="0"/>
            <a:lstStyle/>
            <a:p>
              <a:endParaRPr/>
            </a:p>
          </p:txBody>
        </p:sp>
        <p:sp>
          <p:nvSpPr>
            <p:cNvPr id="9" name="object 5">
              <a:extLst>
                <a:ext uri="{FF2B5EF4-FFF2-40B4-BE49-F238E27FC236}">
                  <a16:creationId xmlns:a16="http://schemas.microsoft.com/office/drawing/2014/main" id="{E9D6A989-0F72-4834-9620-1FB7C9AA583A}"/>
                </a:ext>
              </a:extLst>
            </p:cNvPr>
            <p:cNvSpPr/>
            <p:nvPr/>
          </p:nvSpPr>
          <p:spPr>
            <a:xfrm>
              <a:off x="457200" y="2535936"/>
              <a:ext cx="4038600" cy="2273808"/>
            </a:xfrm>
            <a:prstGeom prst="rect">
              <a:avLst/>
            </a:prstGeom>
            <a:blipFill>
              <a:blip r:embed="rId4" cstate="print"/>
              <a:stretch>
                <a:fillRect/>
              </a:stretch>
            </a:blipFill>
          </p:spPr>
          <p:txBody>
            <a:bodyPr wrap="square" lIns="0" tIns="0" rIns="0" bIns="0" rtlCol="0"/>
            <a:lstStyle/>
            <a:p>
              <a:endParaRPr/>
            </a:p>
          </p:txBody>
        </p:sp>
      </p:grpSp>
      <p:sp>
        <p:nvSpPr>
          <p:cNvPr id="10" name="Content Placeholder 2">
            <a:extLst>
              <a:ext uri="{FF2B5EF4-FFF2-40B4-BE49-F238E27FC236}">
                <a16:creationId xmlns:a16="http://schemas.microsoft.com/office/drawing/2014/main" id="{9C166821-AF29-4C16-B455-C78D5515E33A}"/>
              </a:ext>
            </a:extLst>
          </p:cNvPr>
          <p:cNvSpPr>
            <a:spLocks noGrp="1"/>
          </p:cNvSpPr>
          <p:nvPr>
            <p:ph idx="1"/>
          </p:nvPr>
        </p:nvSpPr>
        <p:spPr>
          <a:xfrm>
            <a:off x="4800600" y="1524000"/>
            <a:ext cx="4114800" cy="4800600"/>
          </a:xfrm>
        </p:spPr>
        <p:txBody>
          <a:bodyPr/>
          <a:lstStyle/>
          <a:p>
            <a:pPr marL="12700" marR="5080">
              <a:lnSpc>
                <a:spcPct val="100000"/>
              </a:lnSpc>
              <a:spcBef>
                <a:spcPts val="100"/>
              </a:spcBef>
            </a:pPr>
            <a:r>
              <a:rPr lang="vi-VN" sz="3200" dirty="0">
                <a:latin typeface="Arial"/>
                <a:cs typeface="Arial"/>
              </a:rPr>
              <a:t>Với những </a:t>
            </a:r>
            <a:r>
              <a:rPr lang="vi-VN" sz="3200" spc="-5" dirty="0">
                <a:latin typeface="Arial"/>
                <a:cs typeface="Arial"/>
              </a:rPr>
              <a:t>người </a:t>
            </a:r>
            <a:r>
              <a:rPr lang="vi-VN" sz="3200" dirty="0">
                <a:latin typeface="Arial"/>
                <a:cs typeface="Arial"/>
              </a:rPr>
              <a:t>đã </a:t>
            </a:r>
            <a:r>
              <a:rPr lang="vi-VN" sz="3200" spc="-5" dirty="0">
                <a:latin typeface="Arial"/>
                <a:cs typeface="Arial"/>
              </a:rPr>
              <a:t>có</a:t>
            </a:r>
            <a:r>
              <a:rPr lang="vi-VN" sz="3200" spc="-70" dirty="0">
                <a:latin typeface="Arial"/>
                <a:cs typeface="Arial"/>
              </a:rPr>
              <a:t> </a:t>
            </a:r>
            <a:r>
              <a:rPr lang="vi-VN" sz="3200" dirty="0">
                <a:latin typeface="Arial"/>
                <a:cs typeface="Arial"/>
              </a:rPr>
              <a:t>kinh </a:t>
            </a:r>
            <a:r>
              <a:rPr lang="vi-VN" sz="3200" spc="-5" dirty="0">
                <a:latin typeface="Arial"/>
                <a:cs typeface="Arial"/>
              </a:rPr>
              <a:t>nghiệm </a:t>
            </a:r>
            <a:r>
              <a:rPr lang="vi-VN" sz="3200" spc="-10" dirty="0">
                <a:latin typeface="Arial"/>
                <a:cs typeface="Arial"/>
              </a:rPr>
              <a:t>với </a:t>
            </a:r>
            <a:r>
              <a:rPr lang="vi-VN" sz="3200" spc="-5" dirty="0">
                <a:latin typeface="Arial"/>
                <a:cs typeface="Arial"/>
              </a:rPr>
              <a:t>ngôn ngữ lập trình </a:t>
            </a:r>
            <a:r>
              <a:rPr lang="vi-VN" sz="3200" dirty="0">
                <a:latin typeface="Arial"/>
                <a:cs typeface="Arial"/>
              </a:rPr>
              <a:t>C </a:t>
            </a:r>
            <a:r>
              <a:rPr lang="vi-VN" sz="3200" spc="10" dirty="0">
                <a:latin typeface="Arial"/>
                <a:cs typeface="Arial"/>
              </a:rPr>
              <a:t>hoặc </a:t>
            </a:r>
            <a:r>
              <a:rPr lang="vi-VN" sz="3200" dirty="0">
                <a:latin typeface="Arial"/>
                <a:cs typeface="Arial"/>
              </a:rPr>
              <a:t>những kinh </a:t>
            </a:r>
            <a:r>
              <a:rPr lang="vi-VN" sz="3200" spc="-5" dirty="0">
                <a:latin typeface="Arial"/>
                <a:cs typeface="Arial"/>
              </a:rPr>
              <a:t>nghiệm với Java, </a:t>
            </a:r>
            <a:r>
              <a:rPr lang="vi-VN" sz="3200" b="1" spc="-5" dirty="0">
                <a:latin typeface="Arial"/>
                <a:cs typeface="Arial"/>
              </a:rPr>
              <a:t>JavaScript</a:t>
            </a:r>
            <a:r>
              <a:rPr lang="vi-VN" sz="3200" spc="-5" dirty="0">
                <a:latin typeface="Arial"/>
                <a:cs typeface="Arial"/>
              </a:rPr>
              <a:t>, </a:t>
            </a:r>
            <a:r>
              <a:rPr lang="vi-VN" sz="3200" dirty="0">
                <a:latin typeface="Arial"/>
                <a:cs typeface="Arial"/>
              </a:rPr>
              <a:t>thì hầu </a:t>
            </a:r>
            <a:r>
              <a:rPr lang="vi-VN" sz="3200" spc="5" dirty="0">
                <a:latin typeface="Arial"/>
                <a:cs typeface="Arial"/>
              </a:rPr>
              <a:t>hết </a:t>
            </a:r>
            <a:r>
              <a:rPr lang="vi-VN" sz="3200" dirty="0">
                <a:latin typeface="Arial"/>
                <a:cs typeface="Arial"/>
              </a:rPr>
              <a:t>mọi  </a:t>
            </a:r>
            <a:r>
              <a:rPr lang="vi-VN" sz="3200" spc="-5" dirty="0">
                <a:latin typeface="Arial"/>
                <a:cs typeface="Arial"/>
              </a:rPr>
              <a:t>cú </a:t>
            </a:r>
            <a:r>
              <a:rPr lang="vi-VN" sz="3200" dirty="0">
                <a:latin typeface="Arial"/>
                <a:cs typeface="Arial"/>
              </a:rPr>
              <a:t>pháp của </a:t>
            </a:r>
            <a:r>
              <a:rPr lang="vi-VN" sz="3200" b="1" dirty="0">
                <a:latin typeface="Arial"/>
                <a:cs typeface="Arial"/>
              </a:rPr>
              <a:t>Dart</a:t>
            </a:r>
            <a:r>
              <a:rPr lang="vi-VN" sz="3200" dirty="0">
                <a:latin typeface="Arial"/>
                <a:cs typeface="Arial"/>
              </a:rPr>
              <a:t> cũng tương tự </a:t>
            </a:r>
            <a:r>
              <a:rPr lang="vi-VN" sz="3200" spc="-15" dirty="0">
                <a:latin typeface="Arial"/>
                <a:cs typeface="Arial"/>
              </a:rPr>
              <a:t>và </a:t>
            </a:r>
            <a:r>
              <a:rPr lang="vi-VN" sz="3200" spc="-5" dirty="0">
                <a:latin typeface="Arial"/>
                <a:cs typeface="Arial"/>
              </a:rPr>
              <a:t>rất </a:t>
            </a:r>
            <a:r>
              <a:rPr lang="vi-VN" sz="3200" dirty="0">
                <a:latin typeface="Arial"/>
                <a:cs typeface="Arial"/>
              </a:rPr>
              <a:t>dễ để</a:t>
            </a:r>
            <a:r>
              <a:rPr lang="vi-VN" sz="3200" spc="-40" dirty="0">
                <a:latin typeface="Arial"/>
                <a:cs typeface="Arial"/>
              </a:rPr>
              <a:t> </a:t>
            </a:r>
            <a:r>
              <a:rPr lang="vi-VN" sz="3200" dirty="0">
                <a:latin typeface="Arial"/>
                <a:cs typeface="Arial"/>
              </a:rPr>
              <a:t>học.</a:t>
            </a:r>
          </a:p>
        </p:txBody>
      </p:sp>
      <p:pic>
        <p:nvPicPr>
          <p:cNvPr id="11" name="Picture 10">
            <a:extLst>
              <a:ext uri="{FF2B5EF4-FFF2-40B4-BE49-F238E27FC236}">
                <a16:creationId xmlns:a16="http://schemas.microsoft.com/office/drawing/2014/main" id="{D7FEC35F-0B78-40ED-B8B5-A52FA97ABF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4FFD-4D94-4253-BBB9-3089E2556B12}"/>
              </a:ext>
            </a:extLst>
          </p:cNvPr>
          <p:cNvSpPr>
            <a:spLocks noGrp="1"/>
          </p:cNvSpPr>
          <p:nvPr>
            <p:ph type="title"/>
          </p:nvPr>
        </p:nvSpPr>
        <p:spPr/>
        <p:txBody>
          <a:bodyPr/>
          <a:lstStyle/>
          <a:p>
            <a:r>
              <a:rPr lang="en-US" dirty="0" err="1"/>
              <a:t>Kiểu</a:t>
            </a:r>
            <a:r>
              <a:rPr lang="en-US" dirty="0"/>
              <a:t> String </a:t>
            </a:r>
            <a:r>
              <a:rPr lang="en-US" dirty="0" err="1"/>
              <a:t>trong</a:t>
            </a:r>
            <a:r>
              <a:rPr lang="en-US" dirty="0"/>
              <a:t> Dart/Flutter</a:t>
            </a:r>
            <a:endParaRPr lang="vi-VN" dirty="0"/>
          </a:p>
        </p:txBody>
      </p:sp>
      <p:sp>
        <p:nvSpPr>
          <p:cNvPr id="3" name="Content Placeholder 2">
            <a:extLst>
              <a:ext uri="{FF2B5EF4-FFF2-40B4-BE49-F238E27FC236}">
                <a16:creationId xmlns:a16="http://schemas.microsoft.com/office/drawing/2014/main" id="{BF1D04B0-477C-49B1-A9D0-54D417224C5C}"/>
              </a:ext>
            </a:extLst>
          </p:cNvPr>
          <p:cNvSpPr>
            <a:spLocks noGrp="1"/>
          </p:cNvSpPr>
          <p:nvPr>
            <p:ph idx="1"/>
          </p:nvPr>
        </p:nvSpPr>
        <p:spPr/>
        <p:txBody>
          <a:bodyPr/>
          <a:lstStyle/>
          <a:p>
            <a:pPr marL="0" indent="0">
              <a:buNone/>
            </a:pPr>
            <a:r>
              <a:rPr lang="vi-VN" sz="3200" dirty="0"/>
              <a:t>(mặc định là 0, tức tìm từ đầu xâu), nếu không tìm thấy thì trả về -1</a:t>
            </a:r>
            <a:r>
              <a:rPr lang="en-US" sz="3200" dirty="0"/>
              <a:t>.</a:t>
            </a:r>
          </a:p>
          <a:p>
            <a:r>
              <a:rPr lang="vi-VN" sz="3200" b="1" dirty="0"/>
              <a:t>lastIndexOf(Pattern pattern,[int? start])</a:t>
            </a:r>
            <a:r>
              <a:rPr lang="vi-VN" sz="3200" dirty="0"/>
              <a:t> tương tự như trên nhưng là vị trí xuất hiện cuối cùng của </a:t>
            </a:r>
            <a:r>
              <a:rPr lang="vi-VN" sz="3200" b="1" dirty="0"/>
              <a:t>pattern</a:t>
            </a:r>
            <a:r>
              <a:rPr lang="en-US" sz="3200" b="1" dirty="0"/>
              <a:t>.</a:t>
            </a:r>
          </a:p>
          <a:p>
            <a:r>
              <a:rPr lang="vi-VN" sz="3200" b="1" dirty="0"/>
              <a:t>toLowerCase()</a:t>
            </a:r>
            <a:r>
              <a:rPr lang="vi-VN" sz="3200" dirty="0"/>
              <a:t> trả về một xâu mới dạng chữ thường của xâu ban đầu</a:t>
            </a:r>
            <a:r>
              <a:rPr lang="en-US" sz="3200" dirty="0"/>
              <a:t>.</a:t>
            </a:r>
            <a:endParaRPr lang="vi-VN" sz="3200" dirty="0"/>
          </a:p>
          <a:p>
            <a:r>
              <a:rPr lang="vi-VN" sz="3200" b="1" dirty="0"/>
              <a:t>toUpperCase()</a:t>
            </a:r>
            <a:r>
              <a:rPr lang="vi-VN" sz="3200" dirty="0"/>
              <a:t> trả về một xâu mới dạng chữ HOA của xâu ban đầu</a:t>
            </a:r>
            <a:r>
              <a:rPr lang="en-US" sz="3200" dirty="0"/>
              <a:t>.</a:t>
            </a:r>
            <a:endParaRPr lang="vi-VN" sz="3200" dirty="0"/>
          </a:p>
          <a:p>
            <a:pPr>
              <a:buNone/>
            </a:pPr>
            <a:endParaRPr lang="vi-VN" sz="3200" b="1" dirty="0"/>
          </a:p>
          <a:p>
            <a:endParaRPr lang="vi-VN" sz="3200" dirty="0"/>
          </a:p>
        </p:txBody>
      </p:sp>
      <p:sp>
        <p:nvSpPr>
          <p:cNvPr id="4" name="Slide Number Placeholder 3">
            <a:extLst>
              <a:ext uri="{FF2B5EF4-FFF2-40B4-BE49-F238E27FC236}">
                <a16:creationId xmlns:a16="http://schemas.microsoft.com/office/drawing/2014/main" id="{9D6DD645-F760-497B-8A3F-1E5DE85DAA63}"/>
              </a:ext>
            </a:extLst>
          </p:cNvPr>
          <p:cNvSpPr>
            <a:spLocks noGrp="1"/>
          </p:cNvSpPr>
          <p:nvPr>
            <p:ph type="sldNum" sz="quarter" idx="12"/>
          </p:nvPr>
        </p:nvSpPr>
        <p:spPr/>
        <p:txBody>
          <a:bodyPr/>
          <a:lstStyle/>
          <a:p>
            <a:pPr>
              <a:defRPr/>
            </a:pPr>
            <a:fld id="{243387B3-00BA-4060-9564-2553BF0471BC}" type="slidenum">
              <a:rPr lang="en-US" altLang="en-US" smtClean="0"/>
              <a:pPr>
                <a:defRPr/>
              </a:pPr>
              <a:t>30</a:t>
            </a:fld>
            <a:endParaRPr lang="en-US" altLang="en-US"/>
          </a:p>
        </p:txBody>
      </p:sp>
      <p:pic>
        <p:nvPicPr>
          <p:cNvPr id="5" name="Picture 4">
            <a:extLst>
              <a:ext uri="{FF2B5EF4-FFF2-40B4-BE49-F238E27FC236}">
                <a16:creationId xmlns:a16="http://schemas.microsoft.com/office/drawing/2014/main" id="{32A9C27B-FD03-4AD6-896D-71D9A78EC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53838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String </a:t>
            </a:r>
            <a:r>
              <a:rPr lang="en-US" dirty="0" err="1"/>
              <a:t>trong</a:t>
            </a:r>
            <a:r>
              <a:rPr lang="en-US" dirty="0"/>
              <a:t> Dart/Flutter</a:t>
            </a:r>
          </a:p>
        </p:txBody>
      </p:sp>
      <p:sp>
        <p:nvSpPr>
          <p:cNvPr id="3" name="Content Placeholder 2"/>
          <p:cNvSpPr>
            <a:spLocks noGrp="1"/>
          </p:cNvSpPr>
          <p:nvPr>
            <p:ph idx="1"/>
          </p:nvPr>
        </p:nvSpPr>
        <p:spPr/>
        <p:txBody>
          <a:bodyPr/>
          <a:lstStyle/>
          <a:p>
            <a:r>
              <a:rPr lang="vi-VN" sz="3200" b="1" dirty="0"/>
              <a:t>startsWith(String other)</a:t>
            </a:r>
            <a:r>
              <a:rPr lang="vi-VN" sz="3200" dirty="0"/>
              <a:t> kiểm tra xem xâu có bắt đầu bằng xâu other hay không.</a:t>
            </a:r>
          </a:p>
          <a:p>
            <a:r>
              <a:rPr lang="vi-VN" sz="3200" b="1" dirty="0"/>
              <a:t>endsWith(String other)</a:t>
            </a:r>
            <a:r>
              <a:rPr lang="vi-VN" sz="3200" dirty="0"/>
              <a:t> kiểm tra xem xâu có kết thúc bằng xâu other hay không.</a:t>
            </a:r>
          </a:p>
          <a:p>
            <a:r>
              <a:rPr lang="vi-VN" sz="3200" b="1" dirty="0"/>
              <a:t>contains(Pattern other,[int startIndex = 0])</a:t>
            </a:r>
            <a:r>
              <a:rPr lang="vi-VN" sz="3200" dirty="0"/>
              <a:t> dùng để kiểm tra một xâu có chứa </a:t>
            </a:r>
            <a:r>
              <a:rPr lang="vi-VN" sz="3200" b="1" dirty="0"/>
              <a:t>other</a:t>
            </a:r>
            <a:r>
              <a:rPr lang="vi-VN" sz="3200" dirty="0"/>
              <a:t> hay không, bắt đầu từ kí tự </a:t>
            </a:r>
            <a:r>
              <a:rPr lang="vi-VN" sz="3200" b="1" dirty="0"/>
              <a:t>index</a:t>
            </a:r>
            <a:r>
              <a:rPr lang="vi-VN" sz="3200" dirty="0"/>
              <a:t>, mặc định bằng 0. </a:t>
            </a:r>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31</a:t>
            </a:fld>
            <a:endParaRPr lang="en-US" altLang="en-US"/>
          </a:p>
        </p:txBody>
      </p:sp>
      <p:pic>
        <p:nvPicPr>
          <p:cNvPr id="5" name="Picture 4">
            <a:extLst>
              <a:ext uri="{FF2B5EF4-FFF2-40B4-BE49-F238E27FC236}">
                <a16:creationId xmlns:a16="http://schemas.microsoft.com/office/drawing/2014/main" id="{FBD3B681-B71F-4035-977C-5C106A708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String </a:t>
            </a:r>
            <a:r>
              <a:rPr lang="en-US" dirty="0" err="1"/>
              <a:t>trong</a:t>
            </a:r>
            <a:r>
              <a:rPr lang="en-US" dirty="0"/>
              <a:t> Dart/Flutter</a:t>
            </a:r>
          </a:p>
        </p:txBody>
      </p:sp>
      <p:sp>
        <p:nvSpPr>
          <p:cNvPr id="3" name="Content Placeholder 2"/>
          <p:cNvSpPr>
            <a:spLocks noGrp="1"/>
          </p:cNvSpPr>
          <p:nvPr>
            <p:ph idx="1"/>
          </p:nvPr>
        </p:nvSpPr>
        <p:spPr/>
        <p:txBody>
          <a:bodyPr/>
          <a:lstStyle/>
          <a:p>
            <a:pPr marL="0" indent="0">
              <a:buNone/>
            </a:pPr>
            <a:r>
              <a:rPr lang="vi-VN" sz="3200" dirty="0"/>
              <a:t>Kết quả trả về là </a:t>
            </a:r>
            <a:r>
              <a:rPr lang="vi-VN" sz="3200" b="1" dirty="0"/>
              <a:t>true</a:t>
            </a:r>
            <a:r>
              <a:rPr lang="vi-VN" sz="3200" dirty="0"/>
              <a:t> nếu tìm thấy và </a:t>
            </a:r>
            <a:r>
              <a:rPr lang="vi-VN" sz="3200" b="1" dirty="0"/>
              <a:t>false</a:t>
            </a:r>
            <a:r>
              <a:rPr lang="vi-VN" sz="3200" dirty="0"/>
              <a:t> nếu không tìm thấy. Ở đây </a:t>
            </a:r>
            <a:r>
              <a:rPr lang="vi-VN" sz="3200" b="1" dirty="0"/>
              <a:t>other</a:t>
            </a:r>
            <a:r>
              <a:rPr lang="vi-VN" sz="3200" dirty="0"/>
              <a:t> có thể là một xâu, một kí tự hoặc một biểu thức chính quy </a:t>
            </a:r>
            <a:r>
              <a:rPr lang="vi-VN" sz="3200" b="1" dirty="0"/>
              <a:t>regex</a:t>
            </a:r>
            <a:r>
              <a:rPr lang="en-US" sz="3200" b="1" dirty="0"/>
              <a:t>.</a:t>
            </a:r>
            <a:endParaRPr lang="vi-VN" sz="3200" b="1" dirty="0"/>
          </a:p>
          <a:p>
            <a:r>
              <a:rPr lang="vi-VN" sz="3200" b="1" dirty="0"/>
              <a:t>trim()</a:t>
            </a:r>
            <a:r>
              <a:rPr lang="vi-VN" sz="3200" dirty="0"/>
              <a:t> dùng để cắt các khoảng trắng (cấu cách, dấu tab, kí tự xuống dòng) ở 2 đầu của xâu.</a:t>
            </a:r>
          </a:p>
          <a:p>
            <a:r>
              <a:rPr lang="vi-VN" sz="3200" b="1" dirty="0"/>
              <a:t>trimLef()</a:t>
            </a:r>
            <a:r>
              <a:rPr lang="vi-VN" sz="3200" dirty="0"/>
              <a:t> và </a:t>
            </a:r>
            <a:r>
              <a:rPr lang="vi-VN" sz="3200" b="1" dirty="0"/>
              <a:t>trimRight()</a:t>
            </a:r>
            <a:r>
              <a:rPr lang="vi-VN" sz="3200" dirty="0"/>
              <a:t> dùng để cắt các khoảng trắng</a:t>
            </a:r>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32</a:t>
            </a:fld>
            <a:endParaRPr lang="en-US" altLang="en-US"/>
          </a:p>
        </p:txBody>
      </p:sp>
      <p:pic>
        <p:nvPicPr>
          <p:cNvPr id="5" name="Picture 4">
            <a:extLst>
              <a:ext uri="{FF2B5EF4-FFF2-40B4-BE49-F238E27FC236}">
                <a16:creationId xmlns:a16="http://schemas.microsoft.com/office/drawing/2014/main" id="{273A0863-C474-47B1-8687-2D1D5D28E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70D9-7A3D-46A5-A86B-F168E4223EF9}"/>
              </a:ext>
            </a:extLst>
          </p:cNvPr>
          <p:cNvSpPr>
            <a:spLocks noGrp="1"/>
          </p:cNvSpPr>
          <p:nvPr>
            <p:ph type="title"/>
          </p:nvPr>
        </p:nvSpPr>
        <p:spPr/>
        <p:txBody>
          <a:bodyPr/>
          <a:lstStyle/>
          <a:p>
            <a:r>
              <a:rPr lang="en-US" dirty="0" err="1"/>
              <a:t>Kiểu</a:t>
            </a:r>
            <a:r>
              <a:rPr lang="en-US" dirty="0"/>
              <a:t> String </a:t>
            </a:r>
            <a:r>
              <a:rPr lang="en-US" dirty="0" err="1"/>
              <a:t>trong</a:t>
            </a:r>
            <a:r>
              <a:rPr lang="en-US" dirty="0"/>
              <a:t> Dart/Flutter</a:t>
            </a:r>
            <a:endParaRPr lang="vi-VN" dirty="0"/>
          </a:p>
        </p:txBody>
      </p:sp>
      <p:sp>
        <p:nvSpPr>
          <p:cNvPr id="3" name="Content Placeholder 2">
            <a:extLst>
              <a:ext uri="{FF2B5EF4-FFF2-40B4-BE49-F238E27FC236}">
                <a16:creationId xmlns:a16="http://schemas.microsoft.com/office/drawing/2014/main" id="{A4EFCB01-138A-4DDE-A270-7B696CEF72B0}"/>
              </a:ext>
            </a:extLst>
          </p:cNvPr>
          <p:cNvSpPr>
            <a:spLocks noGrp="1"/>
          </p:cNvSpPr>
          <p:nvPr>
            <p:ph idx="1"/>
          </p:nvPr>
        </p:nvSpPr>
        <p:spPr/>
        <p:txBody>
          <a:bodyPr/>
          <a:lstStyle/>
          <a:p>
            <a:pPr marL="0" indent="0">
              <a:buNone/>
            </a:pPr>
            <a:r>
              <a:rPr lang="vi-VN" sz="3200" dirty="0"/>
              <a:t>(cấu cách, dấu tab, kí tự xuống dòng) ở đầu bên trái, đầu bên phải của xâu</a:t>
            </a:r>
          </a:p>
          <a:p>
            <a:r>
              <a:rPr lang="vi-VN" sz="3000" dirty="0"/>
              <a:t>Sử dụng phương thức </a:t>
            </a:r>
            <a:r>
              <a:rPr lang="vi-VN" sz="3000" b="1" dirty="0"/>
              <a:t>split(kí_tự_tách)</a:t>
            </a:r>
            <a:r>
              <a:rPr lang="vi-VN" sz="3000" dirty="0"/>
              <a:t> để tách một </a:t>
            </a:r>
            <a:r>
              <a:rPr lang="vi-VN" sz="3000" b="1" dirty="0"/>
              <a:t>String</a:t>
            </a:r>
            <a:r>
              <a:rPr lang="vi-VN" sz="3000" dirty="0"/>
              <a:t> thành các xâu con, ngăn cách nhau bởi kí_tự_tách.</a:t>
            </a:r>
            <a:endParaRPr lang="en-US" sz="3000" dirty="0"/>
          </a:p>
          <a:p>
            <a:r>
              <a:rPr lang="vi-VN" sz="3000" dirty="0"/>
              <a:t>Phương thức </a:t>
            </a:r>
            <a:r>
              <a:rPr lang="vi-VN" sz="3000" b="1" dirty="0"/>
              <a:t>runes</a:t>
            </a:r>
            <a:r>
              <a:rPr lang="vi-VN" sz="3000" dirty="0"/>
              <a:t> trả về một </a:t>
            </a:r>
            <a:r>
              <a:rPr lang="vi-VN" sz="3000" dirty="0">
                <a:hlinkClick r:id="rId2"/>
              </a:rPr>
              <a:t>Iterable</a:t>
            </a:r>
            <a:r>
              <a:rPr lang="vi-VN" sz="3000" dirty="0"/>
              <a:t> gồm các mã Unicode của từng kí tự trong xâu. Kết hợp phương thức runes với vòng lặp for, chúng ta có thể duyệt qua từng kí tự của xâu.</a:t>
            </a:r>
            <a:endParaRPr lang="en-US" sz="3000" dirty="0"/>
          </a:p>
          <a:p>
            <a:endParaRPr lang="vi-VN" dirty="0"/>
          </a:p>
        </p:txBody>
      </p:sp>
      <p:sp>
        <p:nvSpPr>
          <p:cNvPr id="4" name="Slide Number Placeholder 3">
            <a:extLst>
              <a:ext uri="{FF2B5EF4-FFF2-40B4-BE49-F238E27FC236}">
                <a16:creationId xmlns:a16="http://schemas.microsoft.com/office/drawing/2014/main" id="{6A9C6CF1-5A28-4AD3-BC42-AA05CB872913}"/>
              </a:ext>
            </a:extLst>
          </p:cNvPr>
          <p:cNvSpPr>
            <a:spLocks noGrp="1"/>
          </p:cNvSpPr>
          <p:nvPr>
            <p:ph type="sldNum" sz="quarter" idx="12"/>
          </p:nvPr>
        </p:nvSpPr>
        <p:spPr/>
        <p:txBody>
          <a:bodyPr/>
          <a:lstStyle/>
          <a:p>
            <a:pPr>
              <a:defRPr/>
            </a:pPr>
            <a:fld id="{243387B3-00BA-4060-9564-2553BF0471BC}" type="slidenum">
              <a:rPr lang="en-US" altLang="en-US" smtClean="0"/>
              <a:pPr>
                <a:defRPr/>
              </a:pPr>
              <a:t>33</a:t>
            </a:fld>
            <a:endParaRPr lang="en-US" altLang="en-US"/>
          </a:p>
        </p:txBody>
      </p:sp>
      <p:pic>
        <p:nvPicPr>
          <p:cNvPr id="5" name="Picture 4">
            <a:extLst>
              <a:ext uri="{FF2B5EF4-FFF2-40B4-BE49-F238E27FC236}">
                <a16:creationId xmlns:a16="http://schemas.microsoft.com/office/drawing/2014/main" id="{5A1A29D1-E1DF-4662-A75A-AA9577F48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854491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Kiểu</a:t>
            </a:r>
            <a:r>
              <a:rPr lang="en-US" dirty="0"/>
              <a:t> </a:t>
            </a:r>
            <a:r>
              <a:rPr lang="en-US" dirty="0" err="1"/>
              <a:t>danh</a:t>
            </a:r>
            <a:r>
              <a:rPr lang="en-US" dirty="0"/>
              <a:t> </a:t>
            </a:r>
            <a:r>
              <a:rPr lang="en-US" dirty="0" err="1"/>
              <a:t>sách</a:t>
            </a:r>
            <a:r>
              <a:rPr lang="en-US" dirty="0"/>
              <a:t> List </a:t>
            </a:r>
            <a:r>
              <a:rPr lang="en-US" dirty="0" err="1"/>
              <a:t>trong</a:t>
            </a:r>
            <a:r>
              <a:rPr lang="en-US" dirty="0"/>
              <a:t> Dart</a:t>
            </a:r>
          </a:p>
        </p:txBody>
      </p:sp>
      <p:sp>
        <p:nvSpPr>
          <p:cNvPr id="3" name="Content Placeholder 2"/>
          <p:cNvSpPr>
            <a:spLocks noGrp="1"/>
          </p:cNvSpPr>
          <p:nvPr>
            <p:ph idx="1"/>
          </p:nvPr>
        </p:nvSpPr>
        <p:spPr/>
        <p:txBody>
          <a:bodyPr/>
          <a:lstStyle/>
          <a:p>
            <a:r>
              <a:rPr lang="vi-VN" sz="3000" dirty="0"/>
              <a:t>Kiểu dữ liệu danh sách </a:t>
            </a:r>
            <a:r>
              <a:rPr lang="vi-VN" sz="3000" b="1" dirty="0"/>
              <a:t>List</a:t>
            </a:r>
            <a:r>
              <a:rPr lang="vi-VN" sz="3000" dirty="0"/>
              <a:t> trong </a:t>
            </a:r>
            <a:r>
              <a:rPr lang="vi-VN" sz="3000" b="1" dirty="0"/>
              <a:t>Dart</a:t>
            </a:r>
            <a:r>
              <a:rPr lang="vi-VN" sz="3000" dirty="0"/>
              <a:t> được sử dụng để biểu diễn cho một tập hợp các đối tượng theo một thứ tự nhất định. Kiểu danh sách </a:t>
            </a:r>
            <a:r>
              <a:rPr lang="vi-VN" sz="3000" b="1" dirty="0"/>
              <a:t>List</a:t>
            </a:r>
            <a:r>
              <a:rPr lang="vi-VN" sz="3000" dirty="0"/>
              <a:t> trong </a:t>
            </a:r>
            <a:r>
              <a:rPr lang="vi-VN" sz="3000" b="1" dirty="0"/>
              <a:t>Dart</a:t>
            </a:r>
            <a:r>
              <a:rPr lang="vi-VN" sz="3000" dirty="0"/>
              <a:t> tương đương với kiểu mảng </a:t>
            </a:r>
            <a:r>
              <a:rPr lang="vi-VN" sz="3000" b="1" dirty="0"/>
              <a:t>Array</a:t>
            </a:r>
            <a:r>
              <a:rPr lang="vi-VN" sz="3000" dirty="0"/>
              <a:t> trong các ngôn ngữ khác (Python chẳng hạn).</a:t>
            </a:r>
          </a:p>
          <a:p>
            <a:r>
              <a:rPr lang="vi-VN" sz="3000" dirty="0"/>
              <a:t>Một </a:t>
            </a:r>
            <a:r>
              <a:rPr lang="vi-VN" sz="3000" b="1" dirty="0"/>
              <a:t>List</a:t>
            </a:r>
            <a:r>
              <a:rPr lang="vi-VN" sz="3000" dirty="0"/>
              <a:t> là một nhóm có thứ tự các đối tượng. Một </a:t>
            </a:r>
            <a:r>
              <a:rPr lang="vi-VN" sz="3000" b="1" dirty="0"/>
              <a:t>List</a:t>
            </a:r>
            <a:r>
              <a:rPr lang="vi-VN" sz="3000" dirty="0"/>
              <a:t> sử dụng để chứa nhiều đối tượng / giá trị – ta gọi chung là phần tử – trong một biến duy nhất.</a:t>
            </a: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34</a:t>
            </a:fld>
            <a:endParaRPr lang="en-US" altLang="en-US"/>
          </a:p>
        </p:txBody>
      </p:sp>
      <p:pic>
        <p:nvPicPr>
          <p:cNvPr id="5" name="Picture 4">
            <a:extLst>
              <a:ext uri="{FF2B5EF4-FFF2-40B4-BE49-F238E27FC236}">
                <a16:creationId xmlns:a16="http://schemas.microsoft.com/office/drawing/2014/main" id="{153BFC65-1117-491A-BA10-34E544FAD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B4EF-B78E-4C95-AF5C-AD50ED9E8370}"/>
              </a:ext>
            </a:extLst>
          </p:cNvPr>
          <p:cNvSpPr>
            <a:spLocks noGrp="1"/>
          </p:cNvSpPr>
          <p:nvPr>
            <p:ph type="title"/>
          </p:nvPr>
        </p:nvSpPr>
        <p:spPr/>
        <p:txBody>
          <a:bodyPr/>
          <a:lstStyle/>
          <a:p>
            <a:r>
              <a:rPr lang="vi-VN" dirty="0"/>
              <a:t>Kiểu danh sách List trong Dart</a:t>
            </a:r>
          </a:p>
        </p:txBody>
      </p:sp>
      <p:sp>
        <p:nvSpPr>
          <p:cNvPr id="3" name="Content Placeholder 2">
            <a:extLst>
              <a:ext uri="{FF2B5EF4-FFF2-40B4-BE49-F238E27FC236}">
                <a16:creationId xmlns:a16="http://schemas.microsoft.com/office/drawing/2014/main" id="{5423E69B-BB8C-4B2A-A863-B80CE9B796A2}"/>
              </a:ext>
            </a:extLst>
          </p:cNvPr>
          <p:cNvSpPr>
            <a:spLocks noGrp="1"/>
          </p:cNvSpPr>
          <p:nvPr>
            <p:ph idx="1"/>
          </p:nvPr>
        </p:nvSpPr>
        <p:spPr/>
        <p:txBody>
          <a:bodyPr/>
          <a:lstStyle/>
          <a:p>
            <a:r>
              <a:rPr lang="vi-VN" sz="3000" dirty="0"/>
              <a:t>Một </a:t>
            </a:r>
            <a:r>
              <a:rPr lang="vi-VN" sz="3000" b="1" dirty="0"/>
              <a:t>List</a:t>
            </a:r>
            <a:r>
              <a:rPr lang="vi-VN" sz="3000" dirty="0"/>
              <a:t> gồm các phần tử được phân tách bằng dấu phẩy , và được đặt trong </a:t>
            </a:r>
            <a:r>
              <a:rPr lang="vi-VN" sz="3000" b="1" dirty="0"/>
              <a:t>dấu ngoặc vuông [].</a:t>
            </a:r>
            <a:endParaRPr lang="vi-VN" sz="3000" dirty="0"/>
          </a:p>
          <a:p>
            <a:r>
              <a:rPr lang="vi-VN" sz="3000" dirty="0"/>
              <a:t>Một danh sách gồm n phần tử thì các phần tử được đánh số thứ tự từ 0 đến n-1. Số thứ tự của mỗi một phần tử được gọi là </a:t>
            </a:r>
            <a:r>
              <a:rPr lang="vi-VN" sz="3000" b="1" dirty="0"/>
              <a:t>index</a:t>
            </a:r>
            <a:r>
              <a:rPr lang="vi-VN" sz="3000" dirty="0"/>
              <a:t> chỉ mục của phần tử đó. Kích thước (độ dài) của một danh sách có thể biết được bằng cách sử dụng phương thức </a:t>
            </a:r>
            <a:r>
              <a:rPr lang="vi-VN" sz="3000" b="1" dirty="0"/>
              <a:t>length.</a:t>
            </a:r>
          </a:p>
          <a:p>
            <a:endParaRPr lang="vi-VN" sz="2400" dirty="0"/>
          </a:p>
        </p:txBody>
      </p:sp>
      <p:sp>
        <p:nvSpPr>
          <p:cNvPr id="4" name="Slide Number Placeholder 3">
            <a:extLst>
              <a:ext uri="{FF2B5EF4-FFF2-40B4-BE49-F238E27FC236}">
                <a16:creationId xmlns:a16="http://schemas.microsoft.com/office/drawing/2014/main" id="{40EF22C6-F4C7-4040-A36C-85E76E8321AF}"/>
              </a:ext>
            </a:extLst>
          </p:cNvPr>
          <p:cNvSpPr>
            <a:spLocks noGrp="1"/>
          </p:cNvSpPr>
          <p:nvPr>
            <p:ph type="sldNum" sz="quarter" idx="12"/>
          </p:nvPr>
        </p:nvSpPr>
        <p:spPr/>
        <p:txBody>
          <a:bodyPr/>
          <a:lstStyle/>
          <a:p>
            <a:pPr>
              <a:defRPr/>
            </a:pPr>
            <a:fld id="{243387B3-00BA-4060-9564-2553BF0471BC}" type="slidenum">
              <a:rPr lang="en-US" altLang="en-US" smtClean="0"/>
              <a:pPr>
                <a:defRPr/>
              </a:pPr>
              <a:t>35</a:t>
            </a:fld>
            <a:endParaRPr lang="en-US" altLang="en-US"/>
          </a:p>
        </p:txBody>
      </p:sp>
      <p:pic>
        <p:nvPicPr>
          <p:cNvPr id="5" name="Picture 4">
            <a:extLst>
              <a:ext uri="{FF2B5EF4-FFF2-40B4-BE49-F238E27FC236}">
                <a16:creationId xmlns:a16="http://schemas.microsoft.com/office/drawing/2014/main" id="{D24AF606-35C9-46CF-B559-92518E09A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344700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6317-3536-4BE1-8736-013ECCBDF8BD}"/>
              </a:ext>
            </a:extLst>
          </p:cNvPr>
          <p:cNvSpPr>
            <a:spLocks noGrp="1"/>
          </p:cNvSpPr>
          <p:nvPr>
            <p:ph type="title"/>
          </p:nvPr>
        </p:nvSpPr>
        <p:spPr/>
        <p:txBody>
          <a:bodyPr/>
          <a:lstStyle/>
          <a:p>
            <a:r>
              <a:rPr lang="vi-VN" dirty="0"/>
              <a:t>Kiểu danh sách List trong Dart</a:t>
            </a:r>
          </a:p>
        </p:txBody>
      </p:sp>
      <p:sp>
        <p:nvSpPr>
          <p:cNvPr id="3" name="Content Placeholder 2">
            <a:extLst>
              <a:ext uri="{FF2B5EF4-FFF2-40B4-BE49-F238E27FC236}">
                <a16:creationId xmlns:a16="http://schemas.microsoft.com/office/drawing/2014/main" id="{5D89832A-4B3D-4A8D-830D-4AFCDF32A3A7}"/>
              </a:ext>
            </a:extLst>
          </p:cNvPr>
          <p:cNvSpPr>
            <a:spLocks noGrp="1"/>
          </p:cNvSpPr>
          <p:nvPr>
            <p:ph idx="1"/>
          </p:nvPr>
        </p:nvSpPr>
        <p:spPr/>
        <p:txBody>
          <a:bodyPr/>
          <a:lstStyle/>
          <a:p>
            <a:r>
              <a:rPr lang="vi-VN" sz="3200" dirty="0"/>
              <a:t>Khai báo một danh sách </a:t>
            </a:r>
            <a:r>
              <a:rPr lang="vi-VN" sz="3200" b="1" dirty="0"/>
              <a:t>List</a:t>
            </a:r>
            <a:r>
              <a:rPr lang="vi-VN" sz="3200" dirty="0"/>
              <a:t>, chúng ta có thể sử dụng từ khóa </a:t>
            </a:r>
            <a:r>
              <a:rPr lang="vi-VN" sz="3200" b="1" dirty="0"/>
              <a:t>var</a:t>
            </a:r>
            <a:r>
              <a:rPr lang="vi-VN" sz="3200" dirty="0"/>
              <a:t> hoặc khai báo kiểu các phần tử của </a:t>
            </a:r>
            <a:r>
              <a:rPr lang="vi-VN" sz="3200" b="1" dirty="0"/>
              <a:t>List</a:t>
            </a:r>
            <a:r>
              <a:rPr lang="vi-VN" sz="3200" dirty="0"/>
              <a:t>. </a:t>
            </a:r>
          </a:p>
          <a:p>
            <a:pPr marL="0" indent="0">
              <a:buNone/>
            </a:pPr>
            <a:r>
              <a:rPr lang="vi-VN" sz="3200" dirty="0"/>
              <a:t>	</a:t>
            </a:r>
            <a:r>
              <a:rPr lang="vi-VN" sz="3200" b="1" dirty="0"/>
              <a:t>var</a:t>
            </a:r>
            <a:r>
              <a:rPr lang="vi-VN" sz="3200" dirty="0"/>
              <a:t> tenDS = [các phần tử]; </a:t>
            </a:r>
          </a:p>
          <a:p>
            <a:pPr marL="0" indent="0">
              <a:buNone/>
            </a:pPr>
            <a:r>
              <a:rPr lang="vi-VN" sz="3200" dirty="0"/>
              <a:t>	Hoặc </a:t>
            </a:r>
            <a:r>
              <a:rPr lang="vi-VN" sz="3200" b="1" dirty="0"/>
              <a:t>List</a:t>
            </a:r>
            <a:r>
              <a:rPr lang="vi-VN" sz="3200" dirty="0"/>
              <a:t>&lt;kieu_phan_tu&gt; tenDS = [các phần tử];</a:t>
            </a:r>
          </a:p>
          <a:p>
            <a:r>
              <a:rPr lang="vi-VN" sz="3200" dirty="0"/>
              <a:t>Ví dụ sau, chúng ta khai báo một </a:t>
            </a:r>
            <a:r>
              <a:rPr lang="vi-VN" sz="3200" b="1" dirty="0"/>
              <a:t>List</a:t>
            </a:r>
            <a:r>
              <a:rPr lang="vi-VN" sz="3200" dirty="0"/>
              <a:t> có tên là monAn để lưu trữ 4 phần tử thuộc kiểu </a:t>
            </a:r>
            <a:r>
              <a:rPr lang="vi-VN" sz="3200" b="1" dirty="0"/>
              <a:t>String</a:t>
            </a:r>
            <a:r>
              <a:rPr lang="vi-VN" sz="3200" dirty="0"/>
              <a:t> là 'cơm', 'canh', 'cà' và 'cá'.</a:t>
            </a:r>
            <a:endParaRPr lang="en-US" sz="3200" dirty="0"/>
          </a:p>
          <a:p>
            <a:endParaRPr lang="vi-VN" dirty="0"/>
          </a:p>
        </p:txBody>
      </p:sp>
      <p:sp>
        <p:nvSpPr>
          <p:cNvPr id="4" name="Slide Number Placeholder 3">
            <a:extLst>
              <a:ext uri="{FF2B5EF4-FFF2-40B4-BE49-F238E27FC236}">
                <a16:creationId xmlns:a16="http://schemas.microsoft.com/office/drawing/2014/main" id="{CB4C4A8D-739E-40E8-A0E7-475DA431A852}"/>
              </a:ext>
            </a:extLst>
          </p:cNvPr>
          <p:cNvSpPr>
            <a:spLocks noGrp="1"/>
          </p:cNvSpPr>
          <p:nvPr>
            <p:ph type="sldNum" sz="quarter" idx="12"/>
          </p:nvPr>
        </p:nvSpPr>
        <p:spPr/>
        <p:txBody>
          <a:bodyPr/>
          <a:lstStyle/>
          <a:p>
            <a:pPr>
              <a:defRPr/>
            </a:pPr>
            <a:fld id="{243387B3-00BA-4060-9564-2553BF0471BC}" type="slidenum">
              <a:rPr lang="en-US" altLang="en-US" smtClean="0"/>
              <a:pPr>
                <a:defRPr/>
              </a:pPr>
              <a:t>36</a:t>
            </a:fld>
            <a:endParaRPr lang="en-US" altLang="en-US"/>
          </a:p>
        </p:txBody>
      </p:sp>
      <p:pic>
        <p:nvPicPr>
          <p:cNvPr id="5" name="Picture 4">
            <a:extLst>
              <a:ext uri="{FF2B5EF4-FFF2-40B4-BE49-F238E27FC236}">
                <a16:creationId xmlns:a16="http://schemas.microsoft.com/office/drawing/2014/main" id="{53D5CAB7-3F44-42DB-8589-0069D762B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792754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163D-0E9A-4D90-A099-6D7781511834}"/>
              </a:ext>
            </a:extLst>
          </p:cNvPr>
          <p:cNvSpPr>
            <a:spLocks noGrp="1"/>
          </p:cNvSpPr>
          <p:nvPr>
            <p:ph type="title"/>
          </p:nvPr>
        </p:nvSpPr>
        <p:spPr/>
        <p:txBody>
          <a:bodyPr/>
          <a:lstStyle/>
          <a:p>
            <a:r>
              <a:rPr lang="vi-VN" dirty="0"/>
              <a:t>Kiểu danh sách List trong Dart</a:t>
            </a:r>
          </a:p>
        </p:txBody>
      </p:sp>
      <p:sp>
        <p:nvSpPr>
          <p:cNvPr id="3" name="Content Placeholder 2">
            <a:extLst>
              <a:ext uri="{FF2B5EF4-FFF2-40B4-BE49-F238E27FC236}">
                <a16:creationId xmlns:a16="http://schemas.microsoft.com/office/drawing/2014/main" id="{8BDF41C7-DC5D-4860-9A53-6EB8BEFE7643}"/>
              </a:ext>
            </a:extLst>
          </p:cNvPr>
          <p:cNvSpPr>
            <a:spLocks noGrp="1"/>
          </p:cNvSpPr>
          <p:nvPr>
            <p:ph idx="1"/>
          </p:nvPr>
        </p:nvSpPr>
        <p:spPr>
          <a:xfrm>
            <a:off x="609600" y="3062001"/>
            <a:ext cx="8229600" cy="1586199"/>
          </a:xfrm>
        </p:spPr>
        <p:txBody>
          <a:bodyPr/>
          <a:lstStyle/>
          <a:p>
            <a:r>
              <a:rPr lang="vi-VN" sz="3000" dirty="0"/>
              <a:t>Để truy cập đến một phần tử của </a:t>
            </a:r>
            <a:r>
              <a:rPr lang="vi-VN" sz="3000" b="1" dirty="0"/>
              <a:t>List</a:t>
            </a:r>
            <a:r>
              <a:rPr lang="vi-VN" sz="3000" dirty="0"/>
              <a:t> danh_sách, chúng ta dùng cú pháp danh_sách[</a:t>
            </a:r>
            <a:r>
              <a:rPr lang="vi-VN" sz="3000" b="1" dirty="0"/>
              <a:t>index</a:t>
            </a:r>
            <a:r>
              <a:rPr lang="vi-VN" sz="3000" dirty="0"/>
              <a:t>] với </a:t>
            </a:r>
            <a:r>
              <a:rPr lang="vi-VN" sz="3000" b="1" dirty="0"/>
              <a:t>index</a:t>
            </a:r>
            <a:r>
              <a:rPr lang="vi-VN" sz="3000" dirty="0"/>
              <a:t> là chỉ mục của phần tử đó trong danh_sách. </a:t>
            </a:r>
          </a:p>
        </p:txBody>
      </p:sp>
      <p:sp>
        <p:nvSpPr>
          <p:cNvPr id="4" name="Slide Number Placeholder 3">
            <a:extLst>
              <a:ext uri="{FF2B5EF4-FFF2-40B4-BE49-F238E27FC236}">
                <a16:creationId xmlns:a16="http://schemas.microsoft.com/office/drawing/2014/main" id="{C2BDE9D5-2492-44BD-8164-B700AA7CE48B}"/>
              </a:ext>
            </a:extLst>
          </p:cNvPr>
          <p:cNvSpPr>
            <a:spLocks noGrp="1"/>
          </p:cNvSpPr>
          <p:nvPr>
            <p:ph type="sldNum" sz="quarter" idx="12"/>
          </p:nvPr>
        </p:nvSpPr>
        <p:spPr/>
        <p:txBody>
          <a:bodyPr/>
          <a:lstStyle/>
          <a:p>
            <a:pPr>
              <a:defRPr/>
            </a:pPr>
            <a:fld id="{243387B3-00BA-4060-9564-2553BF0471BC}" type="slidenum">
              <a:rPr lang="en-US" altLang="en-US" smtClean="0"/>
              <a:pPr>
                <a:defRPr/>
              </a:pPr>
              <a:t>37</a:t>
            </a:fld>
            <a:endParaRPr lang="en-US" altLang="en-US"/>
          </a:p>
        </p:txBody>
      </p:sp>
      <p:pic>
        <p:nvPicPr>
          <p:cNvPr id="6" name="Picture 5">
            <a:extLst>
              <a:ext uri="{FF2B5EF4-FFF2-40B4-BE49-F238E27FC236}">
                <a16:creationId xmlns:a16="http://schemas.microsoft.com/office/drawing/2014/main" id="{9D9F7C74-4F52-40F3-BEF2-EAED609C3A79}"/>
              </a:ext>
            </a:extLst>
          </p:cNvPr>
          <p:cNvPicPr>
            <a:picLocks noChangeAspect="1"/>
          </p:cNvPicPr>
          <p:nvPr/>
        </p:nvPicPr>
        <p:blipFill>
          <a:blip r:embed="rId2"/>
          <a:stretch>
            <a:fillRect/>
          </a:stretch>
        </p:blipFill>
        <p:spPr>
          <a:xfrm>
            <a:off x="977925" y="1516879"/>
            <a:ext cx="6820852" cy="1428949"/>
          </a:xfrm>
          <a:prstGeom prst="rect">
            <a:avLst/>
          </a:prstGeom>
        </p:spPr>
      </p:pic>
      <p:pic>
        <p:nvPicPr>
          <p:cNvPr id="9" name="Picture 8">
            <a:extLst>
              <a:ext uri="{FF2B5EF4-FFF2-40B4-BE49-F238E27FC236}">
                <a16:creationId xmlns:a16="http://schemas.microsoft.com/office/drawing/2014/main" id="{30884663-3F24-47E0-977B-27EC84BADE4D}"/>
              </a:ext>
            </a:extLst>
          </p:cNvPr>
          <p:cNvPicPr>
            <a:picLocks noChangeAspect="1"/>
          </p:cNvPicPr>
          <p:nvPr/>
        </p:nvPicPr>
        <p:blipFill>
          <a:blip r:embed="rId3"/>
          <a:stretch>
            <a:fillRect/>
          </a:stretch>
        </p:blipFill>
        <p:spPr>
          <a:xfrm>
            <a:off x="977925" y="4953000"/>
            <a:ext cx="6820852" cy="1400370"/>
          </a:xfrm>
          <a:prstGeom prst="rect">
            <a:avLst/>
          </a:prstGeom>
        </p:spPr>
      </p:pic>
      <p:pic>
        <p:nvPicPr>
          <p:cNvPr id="7" name="Picture 6">
            <a:extLst>
              <a:ext uri="{FF2B5EF4-FFF2-40B4-BE49-F238E27FC236}">
                <a16:creationId xmlns:a16="http://schemas.microsoft.com/office/drawing/2014/main" id="{9C6BFC61-1BCC-4EC2-A7F6-114164B16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862661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6208-4D0C-47CC-A2A2-5CA18EA2226D}"/>
              </a:ext>
            </a:extLst>
          </p:cNvPr>
          <p:cNvSpPr>
            <a:spLocks noGrp="1"/>
          </p:cNvSpPr>
          <p:nvPr>
            <p:ph type="title"/>
          </p:nvPr>
        </p:nvSpPr>
        <p:spPr/>
        <p:txBody>
          <a:bodyPr/>
          <a:lstStyle/>
          <a:p>
            <a:r>
              <a:rPr lang="vi-VN" dirty="0"/>
              <a:t>Kiểu danh sách List trong Dart</a:t>
            </a:r>
          </a:p>
        </p:txBody>
      </p:sp>
      <p:sp>
        <p:nvSpPr>
          <p:cNvPr id="4" name="Slide Number Placeholder 3">
            <a:extLst>
              <a:ext uri="{FF2B5EF4-FFF2-40B4-BE49-F238E27FC236}">
                <a16:creationId xmlns:a16="http://schemas.microsoft.com/office/drawing/2014/main" id="{3B0FD442-2151-4183-B5D5-111B2819ACEB}"/>
              </a:ext>
            </a:extLst>
          </p:cNvPr>
          <p:cNvSpPr>
            <a:spLocks noGrp="1"/>
          </p:cNvSpPr>
          <p:nvPr>
            <p:ph type="sldNum" sz="quarter" idx="12"/>
          </p:nvPr>
        </p:nvSpPr>
        <p:spPr/>
        <p:txBody>
          <a:bodyPr/>
          <a:lstStyle/>
          <a:p>
            <a:pPr>
              <a:defRPr/>
            </a:pPr>
            <a:fld id="{243387B3-00BA-4060-9564-2553BF0471BC}" type="slidenum">
              <a:rPr lang="en-US" altLang="en-US" smtClean="0"/>
              <a:pPr>
                <a:defRPr/>
              </a:pPr>
              <a:t>38</a:t>
            </a:fld>
            <a:endParaRPr lang="en-US" altLang="en-US"/>
          </a:p>
        </p:txBody>
      </p:sp>
      <p:pic>
        <p:nvPicPr>
          <p:cNvPr id="6" name="Picture 5">
            <a:extLst>
              <a:ext uri="{FF2B5EF4-FFF2-40B4-BE49-F238E27FC236}">
                <a16:creationId xmlns:a16="http://schemas.microsoft.com/office/drawing/2014/main" id="{E428FACA-0FC7-4764-AD29-E9535D05469E}"/>
              </a:ext>
            </a:extLst>
          </p:cNvPr>
          <p:cNvPicPr>
            <a:picLocks noChangeAspect="1"/>
          </p:cNvPicPr>
          <p:nvPr/>
        </p:nvPicPr>
        <p:blipFill>
          <a:blip r:embed="rId2"/>
          <a:stretch>
            <a:fillRect/>
          </a:stretch>
        </p:blipFill>
        <p:spPr>
          <a:xfrm>
            <a:off x="1676400" y="1752600"/>
            <a:ext cx="6306430" cy="4239217"/>
          </a:xfrm>
          <a:prstGeom prst="rect">
            <a:avLst/>
          </a:prstGeom>
        </p:spPr>
      </p:pic>
      <p:pic>
        <p:nvPicPr>
          <p:cNvPr id="5" name="Picture 4">
            <a:extLst>
              <a:ext uri="{FF2B5EF4-FFF2-40B4-BE49-F238E27FC236}">
                <a16:creationId xmlns:a16="http://schemas.microsoft.com/office/drawing/2014/main" id="{1C251D63-559F-4657-BBF4-E657B0D10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138775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AA9A-13F7-4524-96CF-BD3F1E4AA340}"/>
              </a:ext>
            </a:extLst>
          </p:cNvPr>
          <p:cNvSpPr>
            <a:spLocks noGrp="1"/>
          </p:cNvSpPr>
          <p:nvPr>
            <p:ph type="title"/>
          </p:nvPr>
        </p:nvSpPr>
        <p:spPr/>
        <p:txBody>
          <a:bodyPr/>
          <a:lstStyle/>
          <a:p>
            <a:r>
              <a:rPr lang="vi-VN" dirty="0"/>
              <a:t>Kiểu danh sách List trong Dart</a:t>
            </a:r>
          </a:p>
        </p:txBody>
      </p:sp>
      <p:sp>
        <p:nvSpPr>
          <p:cNvPr id="3" name="Content Placeholder 2">
            <a:extLst>
              <a:ext uri="{FF2B5EF4-FFF2-40B4-BE49-F238E27FC236}">
                <a16:creationId xmlns:a16="http://schemas.microsoft.com/office/drawing/2014/main" id="{45E5D437-7A56-44D0-A93B-094AA3A556CA}"/>
              </a:ext>
            </a:extLst>
          </p:cNvPr>
          <p:cNvSpPr>
            <a:spLocks noGrp="1"/>
          </p:cNvSpPr>
          <p:nvPr>
            <p:ph idx="1"/>
          </p:nvPr>
        </p:nvSpPr>
        <p:spPr/>
        <p:txBody>
          <a:bodyPr/>
          <a:lstStyle/>
          <a:p>
            <a:r>
              <a:rPr lang="vi-VN" sz="3000" b="1" dirty="0"/>
              <a:t>add() </a:t>
            </a:r>
            <a:r>
              <a:rPr lang="vi-VN" sz="3000" dirty="0"/>
              <a:t>Hàm </a:t>
            </a:r>
            <a:r>
              <a:rPr lang="vi-VN" sz="3000" b="1" dirty="0"/>
              <a:t>add(phần_tử) </a:t>
            </a:r>
            <a:r>
              <a:rPr lang="vi-VN" sz="3000" dirty="0"/>
              <a:t>được sử dụng để nối  thêm một phần_tử vào cuối một </a:t>
            </a:r>
            <a:r>
              <a:rPr lang="vi-VN" sz="3000" b="1" dirty="0"/>
              <a:t>List</a:t>
            </a:r>
            <a:r>
              <a:rPr lang="vi-VN" sz="3000" dirty="0"/>
              <a:t> và trả về </a:t>
            </a:r>
            <a:r>
              <a:rPr lang="vi-VN" sz="3000" b="1" dirty="0"/>
              <a:t>List</a:t>
            </a:r>
            <a:r>
              <a:rPr lang="vi-VN" sz="3000" dirty="0"/>
              <a:t> mới này.</a:t>
            </a:r>
          </a:p>
          <a:p>
            <a:r>
              <a:rPr lang="vi-VN" sz="3000" b="1" dirty="0"/>
              <a:t>addAll() </a:t>
            </a:r>
            <a:r>
              <a:rPr lang="vi-VN" sz="3000" dirty="0"/>
              <a:t>Hàm </a:t>
            </a:r>
            <a:r>
              <a:rPr lang="vi-VN" sz="3000" b="1" dirty="0"/>
              <a:t>addAll(các_phần_tử) </a:t>
            </a:r>
            <a:r>
              <a:rPr lang="vi-VN" sz="3000" dirty="0"/>
              <a:t>được sử dụng để thêm nhiều phần tử vào một </a:t>
            </a:r>
            <a:r>
              <a:rPr lang="vi-VN" sz="3000" b="1" dirty="0"/>
              <a:t>List</a:t>
            </a:r>
            <a:r>
              <a:rPr lang="vi-VN" sz="3000" dirty="0"/>
              <a:t>, các_phần_tử được phân tách bằng dấu phẩy và được đặt trong </a:t>
            </a:r>
            <a:r>
              <a:rPr lang="vi-VN" sz="3000" b="1" dirty="0"/>
              <a:t>dấu ngoặc vuông []</a:t>
            </a:r>
            <a:r>
              <a:rPr lang="vi-VN" sz="3000" dirty="0"/>
              <a:t>. </a:t>
            </a:r>
          </a:p>
          <a:p>
            <a:r>
              <a:rPr lang="vi-VN" sz="3000" b="1" dirty="0"/>
              <a:t>insert() </a:t>
            </a:r>
            <a:r>
              <a:rPr lang="vi-VN" sz="3000" dirty="0"/>
              <a:t>Hàm </a:t>
            </a:r>
            <a:r>
              <a:rPr lang="vi-VN" sz="3000" b="1" dirty="0"/>
              <a:t>insert(index, phần_tử) </a:t>
            </a:r>
            <a:r>
              <a:rPr lang="vi-VN" sz="3000" dirty="0"/>
              <a:t>dùng để chèn thêm một phần_tử vào vị trí </a:t>
            </a:r>
            <a:r>
              <a:rPr lang="vi-VN" sz="3000" b="1" dirty="0"/>
              <a:t>index</a:t>
            </a:r>
            <a:r>
              <a:rPr lang="vi-VN" sz="3000" dirty="0"/>
              <a:t> xác định.</a:t>
            </a:r>
          </a:p>
          <a:p>
            <a:endParaRPr lang="vi-VN" sz="2400" dirty="0"/>
          </a:p>
        </p:txBody>
      </p:sp>
      <p:sp>
        <p:nvSpPr>
          <p:cNvPr id="4" name="Slide Number Placeholder 3">
            <a:extLst>
              <a:ext uri="{FF2B5EF4-FFF2-40B4-BE49-F238E27FC236}">
                <a16:creationId xmlns:a16="http://schemas.microsoft.com/office/drawing/2014/main" id="{55ECF61B-D05E-4159-96C7-C5856AE6D346}"/>
              </a:ext>
            </a:extLst>
          </p:cNvPr>
          <p:cNvSpPr>
            <a:spLocks noGrp="1"/>
          </p:cNvSpPr>
          <p:nvPr>
            <p:ph type="sldNum" sz="quarter" idx="12"/>
          </p:nvPr>
        </p:nvSpPr>
        <p:spPr/>
        <p:txBody>
          <a:bodyPr/>
          <a:lstStyle/>
          <a:p>
            <a:pPr>
              <a:defRPr/>
            </a:pPr>
            <a:fld id="{243387B3-00BA-4060-9564-2553BF0471BC}" type="slidenum">
              <a:rPr lang="en-US" altLang="en-US" smtClean="0"/>
              <a:pPr>
                <a:defRPr/>
              </a:pPr>
              <a:t>39</a:t>
            </a:fld>
            <a:endParaRPr lang="en-US" altLang="en-US"/>
          </a:p>
        </p:txBody>
      </p:sp>
      <p:pic>
        <p:nvPicPr>
          <p:cNvPr id="5" name="Picture 4">
            <a:extLst>
              <a:ext uri="{FF2B5EF4-FFF2-40B4-BE49-F238E27FC236}">
                <a16:creationId xmlns:a16="http://schemas.microsoft.com/office/drawing/2014/main" id="{2E889F07-6B61-4DB2-9697-4BB889CA9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54866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Cơ bản về Dart</a:t>
            </a:r>
            <a:endParaRPr lang="en-US" dirty="0"/>
          </a:p>
        </p:txBody>
      </p:sp>
      <p:sp>
        <p:nvSpPr>
          <p:cNvPr id="3" name="Content Placeholder 2"/>
          <p:cNvSpPr>
            <a:spLocks noGrp="1"/>
          </p:cNvSpPr>
          <p:nvPr>
            <p:ph idx="1"/>
          </p:nvPr>
        </p:nvSpPr>
        <p:spPr>
          <a:xfrm>
            <a:off x="609600" y="1524000"/>
            <a:ext cx="8305800" cy="4800600"/>
          </a:xfrm>
        </p:spPr>
        <p:txBody>
          <a:bodyPr/>
          <a:lstStyle/>
          <a:p>
            <a:pPr marL="12700" marR="5080">
              <a:lnSpc>
                <a:spcPct val="100000"/>
              </a:lnSpc>
              <a:spcBef>
                <a:spcPts val="100"/>
              </a:spcBef>
            </a:pPr>
            <a:r>
              <a:rPr lang="vi-VN" sz="3200" spc="-5" dirty="0">
                <a:latin typeface="Arial"/>
                <a:cs typeface="Arial"/>
              </a:rPr>
              <a:t>Một </a:t>
            </a:r>
            <a:r>
              <a:rPr lang="vi-VN" sz="3200" dirty="0">
                <a:latin typeface="Arial"/>
                <a:cs typeface="Arial"/>
              </a:rPr>
              <a:t>số </a:t>
            </a:r>
            <a:r>
              <a:rPr lang="vi-VN" sz="3200" spc="-15" dirty="0">
                <a:latin typeface="Arial"/>
                <a:cs typeface="Arial"/>
              </a:rPr>
              <a:t>ví </a:t>
            </a:r>
            <a:r>
              <a:rPr lang="vi-VN" sz="3200" dirty="0">
                <a:latin typeface="Arial"/>
                <a:cs typeface="Arial"/>
              </a:rPr>
              <a:t>dụ trong </a:t>
            </a:r>
            <a:r>
              <a:rPr lang="vi-VN" sz="3200" spc="5" dirty="0">
                <a:latin typeface="Arial"/>
                <a:cs typeface="Arial"/>
              </a:rPr>
              <a:t>phần này </a:t>
            </a:r>
            <a:r>
              <a:rPr lang="vi-VN" sz="3200" dirty="0">
                <a:latin typeface="Arial"/>
                <a:cs typeface="Arial"/>
              </a:rPr>
              <a:t>được </a:t>
            </a:r>
            <a:r>
              <a:rPr lang="vi-VN" sz="3200" spc="-10" dirty="0">
                <a:latin typeface="Arial"/>
                <a:cs typeface="Arial"/>
              </a:rPr>
              <a:t>viết </a:t>
            </a:r>
            <a:r>
              <a:rPr lang="vi-VN" sz="3200" dirty="0">
                <a:latin typeface="Arial"/>
                <a:cs typeface="Arial"/>
              </a:rPr>
              <a:t>trên </a:t>
            </a:r>
            <a:r>
              <a:rPr lang="vi-VN" sz="3200" b="1" dirty="0">
                <a:latin typeface="Arial"/>
                <a:cs typeface="Arial"/>
              </a:rPr>
              <a:t>DartPad</a:t>
            </a:r>
            <a:r>
              <a:rPr lang="vi-VN" sz="3200" dirty="0">
                <a:latin typeface="Arial"/>
                <a:cs typeface="Arial"/>
              </a:rPr>
              <a:t>. </a:t>
            </a:r>
            <a:r>
              <a:rPr lang="vi-VN" sz="3200" spc="-5" dirty="0">
                <a:latin typeface="Arial"/>
                <a:cs typeface="Arial"/>
              </a:rPr>
              <a:t>Đây  là 1 </a:t>
            </a:r>
            <a:r>
              <a:rPr lang="vi-VN" sz="3200" dirty="0">
                <a:latin typeface="Arial"/>
                <a:cs typeface="Arial"/>
              </a:rPr>
              <a:t>online tool cho phép chúng ta </a:t>
            </a:r>
            <a:r>
              <a:rPr lang="vi-VN" sz="3200" spc="-10" dirty="0">
                <a:latin typeface="Arial"/>
                <a:cs typeface="Arial"/>
              </a:rPr>
              <a:t>viết </a:t>
            </a:r>
            <a:r>
              <a:rPr lang="vi-VN" sz="3200" spc="5" dirty="0">
                <a:latin typeface="Arial"/>
                <a:cs typeface="Arial"/>
              </a:rPr>
              <a:t>mã </a:t>
            </a:r>
            <a:r>
              <a:rPr lang="vi-VN" sz="3200" b="1" dirty="0">
                <a:latin typeface="Arial"/>
                <a:cs typeface="Arial"/>
              </a:rPr>
              <a:t>Dart</a:t>
            </a:r>
            <a:r>
              <a:rPr lang="vi-VN" sz="3200" dirty="0">
                <a:latin typeface="Arial"/>
                <a:cs typeface="Arial"/>
              </a:rPr>
              <a:t> từ </a:t>
            </a:r>
            <a:r>
              <a:rPr lang="vi-VN" sz="3200" spc="-5" dirty="0">
                <a:latin typeface="Arial"/>
                <a:cs typeface="Arial"/>
              </a:rPr>
              <a:t>trình  duyệt </a:t>
            </a:r>
            <a:r>
              <a:rPr lang="vi-VN" sz="3200" spc="5" dirty="0">
                <a:latin typeface="Arial"/>
                <a:cs typeface="Arial"/>
              </a:rPr>
              <a:t>mà </a:t>
            </a:r>
            <a:r>
              <a:rPr lang="vi-VN" sz="3200" dirty="0">
                <a:latin typeface="Arial"/>
                <a:cs typeface="Arial"/>
              </a:rPr>
              <a:t>không cần phải cài đặt bất cứ thứ </a:t>
            </a:r>
            <a:r>
              <a:rPr lang="vi-VN" sz="3200" spc="-10" dirty="0">
                <a:latin typeface="Arial"/>
                <a:cs typeface="Arial"/>
              </a:rPr>
              <a:t>gì </a:t>
            </a:r>
            <a:r>
              <a:rPr lang="vi-VN" sz="3200" dirty="0">
                <a:latin typeface="Arial"/>
                <a:cs typeface="Arial"/>
              </a:rPr>
              <a:t>trên máy  tính. Sử dụng tại:</a:t>
            </a:r>
            <a:r>
              <a:rPr lang="vi-VN" sz="3200" spc="-60" dirty="0">
                <a:latin typeface="Arial"/>
                <a:cs typeface="Arial"/>
              </a:rPr>
              <a:t> </a:t>
            </a:r>
            <a:r>
              <a:rPr lang="vi-VN" sz="3200" u="heavy" spc="-10" dirty="0">
                <a:solidFill>
                  <a:srgbClr val="0000FF"/>
                </a:solidFill>
                <a:uFill>
                  <a:solidFill>
                    <a:srgbClr val="0000FF"/>
                  </a:solidFill>
                </a:uFill>
                <a:latin typeface="Arial"/>
                <a:cs typeface="Arial"/>
                <a:hlinkClick r:id="rId2"/>
              </a:rPr>
              <a:t>https://www.dartpad.dev/</a:t>
            </a:r>
            <a:endParaRPr lang="vi-VN" sz="3200" dirty="0">
              <a:latin typeface="Arial"/>
              <a:cs typeface="Arial"/>
            </a:endParaRPr>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4</a:t>
            </a:fld>
            <a:endParaRPr lang="en-US" altLang="en-US"/>
          </a:p>
        </p:txBody>
      </p:sp>
      <p:pic>
        <p:nvPicPr>
          <p:cNvPr id="5" name="Picture 4">
            <a:extLst>
              <a:ext uri="{FF2B5EF4-FFF2-40B4-BE49-F238E27FC236}">
                <a16:creationId xmlns:a16="http://schemas.microsoft.com/office/drawing/2014/main" id="{7A30FC71-0FD2-4C7F-80A9-352648D1A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151713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DFE6-3B58-46B4-AFD7-8D4ABF11EE86}"/>
              </a:ext>
            </a:extLst>
          </p:cNvPr>
          <p:cNvSpPr>
            <a:spLocks noGrp="1"/>
          </p:cNvSpPr>
          <p:nvPr>
            <p:ph type="title"/>
          </p:nvPr>
        </p:nvSpPr>
        <p:spPr/>
        <p:txBody>
          <a:bodyPr/>
          <a:lstStyle/>
          <a:p>
            <a:r>
              <a:rPr lang="vi-VN" dirty="0"/>
              <a:t>Kiểu danh sách List trong Dart</a:t>
            </a:r>
          </a:p>
        </p:txBody>
      </p:sp>
      <p:sp>
        <p:nvSpPr>
          <p:cNvPr id="3" name="Content Placeholder 2">
            <a:extLst>
              <a:ext uri="{FF2B5EF4-FFF2-40B4-BE49-F238E27FC236}">
                <a16:creationId xmlns:a16="http://schemas.microsoft.com/office/drawing/2014/main" id="{8AB54EDC-062D-4C79-B0F7-4E3768072651}"/>
              </a:ext>
            </a:extLst>
          </p:cNvPr>
          <p:cNvSpPr>
            <a:spLocks noGrp="1"/>
          </p:cNvSpPr>
          <p:nvPr>
            <p:ph idx="1"/>
          </p:nvPr>
        </p:nvSpPr>
        <p:spPr/>
        <p:txBody>
          <a:bodyPr/>
          <a:lstStyle/>
          <a:p>
            <a:r>
              <a:rPr lang="vi-VN" sz="3200" b="1" dirty="0"/>
              <a:t>insertAll(): </a:t>
            </a:r>
            <a:r>
              <a:rPr lang="vi-VN" sz="3200" dirty="0"/>
              <a:t>Hàm </a:t>
            </a:r>
            <a:r>
              <a:rPr lang="vi-VN" sz="3200" b="1" dirty="0"/>
              <a:t>insertAll(index, các_phần_tử)</a:t>
            </a:r>
            <a:r>
              <a:rPr lang="vi-VN" sz="3200" dirty="0"/>
              <a:t> được sử dụng để chèn một danh sách các_phần_tử vào một danh sách đã cho bắt đầu từ vị trí </a:t>
            </a:r>
            <a:r>
              <a:rPr lang="vi-VN" sz="3200" b="1" dirty="0"/>
              <a:t>index</a:t>
            </a:r>
            <a:r>
              <a:rPr lang="vi-VN" sz="3200" dirty="0"/>
              <a:t>. Danh sách các_phần_tử được phân tách bằng dấu phẩy đặt trong dấu ngoặc vuông [].</a:t>
            </a:r>
          </a:p>
          <a:p>
            <a:r>
              <a:rPr lang="vi-VN" sz="3200" b="1" dirty="0"/>
              <a:t>remove() </a:t>
            </a:r>
            <a:r>
              <a:rPr lang="vi-VN" sz="3200" dirty="0"/>
              <a:t>Hàm </a:t>
            </a:r>
            <a:r>
              <a:rPr lang="vi-VN" sz="3200" b="1" dirty="0"/>
              <a:t>remove(phần_tử) </a:t>
            </a:r>
            <a:r>
              <a:rPr lang="vi-VN" sz="3200" dirty="0"/>
              <a:t>dùng để xóa một phần_tử xuất hiện đầu tiên tính từ đầu danh sách khỏi danh sách đó. </a:t>
            </a:r>
          </a:p>
        </p:txBody>
      </p:sp>
      <p:sp>
        <p:nvSpPr>
          <p:cNvPr id="4" name="Slide Number Placeholder 3">
            <a:extLst>
              <a:ext uri="{FF2B5EF4-FFF2-40B4-BE49-F238E27FC236}">
                <a16:creationId xmlns:a16="http://schemas.microsoft.com/office/drawing/2014/main" id="{A78784E4-8C7C-4376-9722-6700B3472891}"/>
              </a:ext>
            </a:extLst>
          </p:cNvPr>
          <p:cNvSpPr>
            <a:spLocks noGrp="1"/>
          </p:cNvSpPr>
          <p:nvPr>
            <p:ph type="sldNum" sz="quarter" idx="12"/>
          </p:nvPr>
        </p:nvSpPr>
        <p:spPr/>
        <p:txBody>
          <a:bodyPr/>
          <a:lstStyle/>
          <a:p>
            <a:pPr>
              <a:defRPr/>
            </a:pPr>
            <a:fld id="{243387B3-00BA-4060-9564-2553BF0471BC}" type="slidenum">
              <a:rPr lang="en-US" altLang="en-US" smtClean="0"/>
              <a:pPr>
                <a:defRPr/>
              </a:pPr>
              <a:t>40</a:t>
            </a:fld>
            <a:endParaRPr lang="en-US" altLang="en-US"/>
          </a:p>
        </p:txBody>
      </p:sp>
      <p:pic>
        <p:nvPicPr>
          <p:cNvPr id="5" name="Picture 4">
            <a:extLst>
              <a:ext uri="{FF2B5EF4-FFF2-40B4-BE49-F238E27FC236}">
                <a16:creationId xmlns:a16="http://schemas.microsoft.com/office/drawing/2014/main" id="{0F103869-6CCE-43FE-9B88-4416577EE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770841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956C-A655-488D-BB51-3A450A3904AC}"/>
              </a:ext>
            </a:extLst>
          </p:cNvPr>
          <p:cNvSpPr>
            <a:spLocks noGrp="1"/>
          </p:cNvSpPr>
          <p:nvPr>
            <p:ph type="title"/>
          </p:nvPr>
        </p:nvSpPr>
        <p:spPr/>
        <p:txBody>
          <a:bodyPr/>
          <a:lstStyle/>
          <a:p>
            <a:r>
              <a:rPr lang="vi-VN" dirty="0"/>
              <a:t>Một số dạng kiểu dữ liệu khác</a:t>
            </a:r>
          </a:p>
        </p:txBody>
      </p:sp>
      <p:sp>
        <p:nvSpPr>
          <p:cNvPr id="3" name="Content Placeholder 2">
            <a:extLst>
              <a:ext uri="{FF2B5EF4-FFF2-40B4-BE49-F238E27FC236}">
                <a16:creationId xmlns:a16="http://schemas.microsoft.com/office/drawing/2014/main" id="{A7474354-61E3-4F1E-B88B-13FFE7A681C6}"/>
              </a:ext>
            </a:extLst>
          </p:cNvPr>
          <p:cNvSpPr>
            <a:spLocks noGrp="1"/>
          </p:cNvSpPr>
          <p:nvPr>
            <p:ph idx="1"/>
          </p:nvPr>
        </p:nvSpPr>
        <p:spPr/>
        <p:txBody>
          <a:bodyPr/>
          <a:lstStyle/>
          <a:p>
            <a:pPr marL="0" indent="0">
              <a:buNone/>
            </a:pPr>
            <a:r>
              <a:rPr lang="vi-VN" sz="3200" dirty="0"/>
              <a:t>Kết quả trả về là </a:t>
            </a:r>
            <a:r>
              <a:rPr lang="vi-VN" sz="3200" b="1" dirty="0"/>
              <a:t>true</a:t>
            </a:r>
            <a:r>
              <a:rPr lang="vi-VN" sz="3200" dirty="0"/>
              <a:t> nếu phần_tử bị xóa khỏi danh sách.</a:t>
            </a:r>
          </a:p>
          <a:p>
            <a:r>
              <a:rPr lang="vi-VN" sz="3200" dirty="0"/>
              <a:t>Kiểu ánh xạ </a:t>
            </a:r>
            <a:r>
              <a:rPr lang="vi-VN" sz="3200" b="1" dirty="0"/>
              <a:t>Map</a:t>
            </a:r>
            <a:r>
              <a:rPr lang="vi-VN" sz="3200" dirty="0"/>
              <a:t> trong Dart/Flutter</a:t>
            </a:r>
          </a:p>
          <a:p>
            <a:r>
              <a:rPr lang="vi-VN" sz="3200" dirty="0"/>
              <a:t>Kiểu dữ liệu tập hợp </a:t>
            </a:r>
            <a:r>
              <a:rPr lang="vi-VN" sz="3200" b="1" dirty="0"/>
              <a:t>Set</a:t>
            </a:r>
          </a:p>
          <a:p>
            <a:r>
              <a:rPr lang="vi-VN" sz="3200" dirty="0"/>
              <a:t>Kiểu liệt kê thứ tự </a:t>
            </a:r>
            <a:r>
              <a:rPr lang="vi-VN" sz="3200" b="1" dirty="0"/>
              <a:t>enum</a:t>
            </a:r>
          </a:p>
          <a:p>
            <a:pPr marL="0" indent="0">
              <a:buNone/>
            </a:pPr>
            <a:r>
              <a:rPr lang="vi-VN" b="1" dirty="0"/>
              <a:t>(Các bạn nghiên cứu thêm buổi sau sẽ hỏi ngẫu nhiên một vài bạn xem kết quả nghiên cứu).</a:t>
            </a:r>
          </a:p>
        </p:txBody>
      </p:sp>
      <p:sp>
        <p:nvSpPr>
          <p:cNvPr id="4" name="Slide Number Placeholder 3">
            <a:extLst>
              <a:ext uri="{FF2B5EF4-FFF2-40B4-BE49-F238E27FC236}">
                <a16:creationId xmlns:a16="http://schemas.microsoft.com/office/drawing/2014/main" id="{A6590936-66B8-4848-8A50-875111499373}"/>
              </a:ext>
            </a:extLst>
          </p:cNvPr>
          <p:cNvSpPr>
            <a:spLocks noGrp="1"/>
          </p:cNvSpPr>
          <p:nvPr>
            <p:ph type="sldNum" sz="quarter" idx="12"/>
          </p:nvPr>
        </p:nvSpPr>
        <p:spPr/>
        <p:txBody>
          <a:bodyPr/>
          <a:lstStyle/>
          <a:p>
            <a:pPr>
              <a:defRPr/>
            </a:pPr>
            <a:fld id="{243387B3-00BA-4060-9564-2553BF0471BC}" type="slidenum">
              <a:rPr lang="en-US" altLang="en-US" smtClean="0"/>
              <a:pPr>
                <a:defRPr/>
              </a:pPr>
              <a:t>41</a:t>
            </a:fld>
            <a:endParaRPr lang="en-US" altLang="en-US"/>
          </a:p>
        </p:txBody>
      </p:sp>
      <p:pic>
        <p:nvPicPr>
          <p:cNvPr id="5" name="Picture 4">
            <a:extLst>
              <a:ext uri="{FF2B5EF4-FFF2-40B4-BE49-F238E27FC236}">
                <a16:creationId xmlns:a16="http://schemas.microsoft.com/office/drawing/2014/main" id="{ADD7941C-8B6B-4C60-BEBD-493A13675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018922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4D45-BB1A-4031-8B03-6485BE7138E5}"/>
              </a:ext>
            </a:extLst>
          </p:cNvPr>
          <p:cNvSpPr>
            <a:spLocks noGrp="1"/>
          </p:cNvSpPr>
          <p:nvPr>
            <p:ph type="title"/>
          </p:nvPr>
        </p:nvSpPr>
        <p:spPr/>
        <p:txBody>
          <a:bodyPr/>
          <a:lstStyle/>
          <a:p>
            <a:r>
              <a:rPr lang="vi-VN" dirty="0"/>
              <a:t>Câu lệnh điều khiển và vòng lặp</a:t>
            </a:r>
          </a:p>
        </p:txBody>
      </p:sp>
      <p:sp>
        <p:nvSpPr>
          <p:cNvPr id="3" name="Content Placeholder 2">
            <a:extLst>
              <a:ext uri="{FF2B5EF4-FFF2-40B4-BE49-F238E27FC236}">
                <a16:creationId xmlns:a16="http://schemas.microsoft.com/office/drawing/2014/main" id="{B46BF455-8726-4991-B289-009C50366ED7}"/>
              </a:ext>
            </a:extLst>
          </p:cNvPr>
          <p:cNvSpPr>
            <a:spLocks noGrp="1"/>
          </p:cNvSpPr>
          <p:nvPr>
            <p:ph idx="1"/>
          </p:nvPr>
        </p:nvSpPr>
        <p:spPr/>
        <p:txBody>
          <a:bodyPr/>
          <a:lstStyle/>
          <a:p>
            <a:pPr marL="12700">
              <a:lnSpc>
                <a:spcPct val="100000"/>
              </a:lnSpc>
              <a:spcBef>
                <a:spcPts val="100"/>
              </a:spcBef>
            </a:pPr>
            <a:r>
              <a:rPr lang="vi-VN" sz="3200" b="1" dirty="0">
                <a:latin typeface="Arial"/>
                <a:cs typeface="Arial"/>
              </a:rPr>
              <a:t>Dart</a:t>
            </a:r>
            <a:r>
              <a:rPr lang="vi-VN" sz="3200" dirty="0">
                <a:latin typeface="Arial"/>
                <a:cs typeface="Arial"/>
              </a:rPr>
              <a:t> cung cấp </a:t>
            </a:r>
            <a:r>
              <a:rPr lang="vi-VN" sz="3200" spc="-5" dirty="0">
                <a:latin typeface="Arial"/>
                <a:cs typeface="Arial"/>
              </a:rPr>
              <a:t>cú </a:t>
            </a:r>
            <a:r>
              <a:rPr lang="vi-VN" sz="3200" spc="5" dirty="0">
                <a:latin typeface="Arial"/>
                <a:cs typeface="Arial"/>
              </a:rPr>
              <a:t>pháp </a:t>
            </a:r>
            <a:r>
              <a:rPr lang="vi-VN" sz="3200" dirty="0">
                <a:latin typeface="Arial"/>
                <a:cs typeface="Arial"/>
              </a:rPr>
              <a:t>cho cấu trúc </a:t>
            </a:r>
            <a:r>
              <a:rPr lang="vi-VN" sz="3200" spc="-5" dirty="0">
                <a:latin typeface="Arial"/>
                <a:cs typeface="Arial"/>
              </a:rPr>
              <a:t>điều </a:t>
            </a:r>
            <a:r>
              <a:rPr lang="vi-VN" sz="3200" dirty="0">
                <a:latin typeface="Arial"/>
                <a:cs typeface="Arial"/>
              </a:rPr>
              <a:t>khiển </a:t>
            </a:r>
            <a:r>
              <a:rPr lang="vi-VN" sz="3200" spc="-5" dirty="0">
                <a:latin typeface="Arial"/>
                <a:cs typeface="Arial"/>
              </a:rPr>
              <a:t>rất</a:t>
            </a:r>
            <a:r>
              <a:rPr lang="vi-VN" sz="3200" spc="-105" dirty="0">
                <a:latin typeface="Arial"/>
                <a:cs typeface="Arial"/>
              </a:rPr>
              <a:t> </a:t>
            </a:r>
            <a:r>
              <a:rPr lang="vi-VN" sz="3200" spc="-5" dirty="0">
                <a:latin typeface="Arial"/>
                <a:cs typeface="Arial"/>
              </a:rPr>
              <a:t>giống các ngôn ngữ khác, </a:t>
            </a:r>
            <a:r>
              <a:rPr lang="vi-VN" sz="3200" dirty="0">
                <a:latin typeface="Arial"/>
                <a:cs typeface="Arial"/>
              </a:rPr>
              <a:t>đó</a:t>
            </a:r>
            <a:r>
              <a:rPr lang="vi-VN" sz="3200" spc="20" dirty="0">
                <a:latin typeface="Arial"/>
                <a:cs typeface="Arial"/>
              </a:rPr>
              <a:t> </a:t>
            </a:r>
            <a:r>
              <a:rPr lang="vi-VN" sz="3200" spc="-5" dirty="0">
                <a:latin typeface="Arial"/>
                <a:cs typeface="Arial"/>
              </a:rPr>
              <a:t>là:</a:t>
            </a:r>
            <a:endParaRPr lang="vi-VN" sz="3200" dirty="0">
              <a:latin typeface="Arial"/>
              <a:cs typeface="Arial"/>
            </a:endParaRPr>
          </a:p>
          <a:p>
            <a:pPr marL="356870" indent="-344805">
              <a:lnSpc>
                <a:spcPct val="100000"/>
              </a:lnSpc>
              <a:spcBef>
                <a:spcPts val="575"/>
              </a:spcBef>
              <a:buClr>
                <a:srgbClr val="3366FF"/>
              </a:buClr>
              <a:buChar char="-"/>
              <a:tabLst>
                <a:tab pos="356870" algn="l"/>
                <a:tab pos="357505" algn="l"/>
              </a:tabLst>
            </a:pPr>
            <a:r>
              <a:rPr lang="vi-VN" sz="3200" b="1" dirty="0">
                <a:latin typeface="Arial"/>
                <a:cs typeface="Arial"/>
              </a:rPr>
              <a:t>if-else</a:t>
            </a:r>
          </a:p>
          <a:p>
            <a:pPr marL="356870" indent="-344805">
              <a:lnSpc>
                <a:spcPct val="100000"/>
              </a:lnSpc>
              <a:spcBef>
                <a:spcPts val="580"/>
              </a:spcBef>
              <a:buClr>
                <a:srgbClr val="3366FF"/>
              </a:buClr>
              <a:buChar char="-"/>
              <a:tabLst>
                <a:tab pos="356870" algn="l"/>
                <a:tab pos="357505" algn="l"/>
              </a:tabLst>
            </a:pPr>
            <a:r>
              <a:rPr lang="vi-VN" sz="3200" b="1" spc="-5" dirty="0">
                <a:latin typeface="Arial"/>
                <a:cs typeface="Arial"/>
              </a:rPr>
              <a:t>switch/case</a:t>
            </a:r>
            <a:endParaRPr lang="vi-VN" sz="3200" b="1" dirty="0">
              <a:latin typeface="Arial"/>
              <a:cs typeface="Arial"/>
            </a:endParaRPr>
          </a:p>
          <a:p>
            <a:pPr marL="356870" indent="-344805">
              <a:lnSpc>
                <a:spcPct val="100000"/>
              </a:lnSpc>
              <a:spcBef>
                <a:spcPts val="575"/>
              </a:spcBef>
              <a:buClr>
                <a:srgbClr val="3366FF"/>
              </a:buClr>
              <a:buChar char="-"/>
              <a:tabLst>
                <a:tab pos="356870" algn="l"/>
                <a:tab pos="357505" algn="l"/>
              </a:tabLst>
            </a:pPr>
            <a:r>
              <a:rPr lang="vi-VN" sz="3200" dirty="0">
                <a:latin typeface="Arial"/>
                <a:cs typeface="Arial"/>
              </a:rPr>
              <a:t>Vòng </a:t>
            </a:r>
            <a:r>
              <a:rPr lang="vi-VN" sz="3200" spc="-5" dirty="0">
                <a:latin typeface="Arial"/>
                <a:cs typeface="Arial"/>
              </a:rPr>
              <a:t>lặp </a:t>
            </a:r>
            <a:r>
              <a:rPr lang="vi-VN" sz="3200" spc="-10" dirty="0">
                <a:latin typeface="Arial"/>
                <a:cs typeface="Arial"/>
              </a:rPr>
              <a:t>với </a:t>
            </a:r>
            <a:r>
              <a:rPr lang="vi-VN" sz="3200" b="1" spc="-35" dirty="0">
                <a:latin typeface="Arial"/>
                <a:cs typeface="Arial"/>
              </a:rPr>
              <a:t>for</a:t>
            </a:r>
            <a:r>
              <a:rPr lang="vi-VN" sz="3200" spc="-35" dirty="0">
                <a:latin typeface="Arial"/>
                <a:cs typeface="Arial"/>
              </a:rPr>
              <a:t>, </a:t>
            </a:r>
            <a:r>
              <a:rPr lang="vi-VN" sz="3200" b="1" spc="-10" dirty="0">
                <a:latin typeface="Arial"/>
                <a:cs typeface="Arial"/>
              </a:rPr>
              <a:t>while</a:t>
            </a:r>
            <a:r>
              <a:rPr lang="vi-VN" sz="3200" spc="-10" dirty="0">
                <a:latin typeface="Arial"/>
                <a:cs typeface="Arial"/>
              </a:rPr>
              <a:t> </a:t>
            </a:r>
            <a:r>
              <a:rPr lang="vi-VN" sz="3200" spc="-15" dirty="0">
                <a:latin typeface="Arial"/>
                <a:cs typeface="Arial"/>
              </a:rPr>
              <a:t>và</a:t>
            </a:r>
            <a:r>
              <a:rPr lang="vi-VN" sz="3200" spc="90" dirty="0">
                <a:latin typeface="Arial"/>
                <a:cs typeface="Arial"/>
              </a:rPr>
              <a:t> </a:t>
            </a:r>
            <a:r>
              <a:rPr lang="vi-VN" sz="3200" b="1" spc="-5" dirty="0">
                <a:latin typeface="Arial"/>
                <a:cs typeface="Arial"/>
              </a:rPr>
              <a:t>do-while</a:t>
            </a:r>
            <a:endParaRPr lang="vi-VN" sz="3200" b="1" dirty="0">
              <a:latin typeface="Arial"/>
              <a:cs typeface="Arial"/>
            </a:endParaRPr>
          </a:p>
          <a:p>
            <a:pPr marL="356870" indent="-344805">
              <a:lnSpc>
                <a:spcPct val="100000"/>
              </a:lnSpc>
              <a:spcBef>
                <a:spcPts val="575"/>
              </a:spcBef>
              <a:buClr>
                <a:srgbClr val="3366FF"/>
              </a:buClr>
              <a:buChar char="-"/>
              <a:tabLst>
                <a:tab pos="356870" algn="l"/>
                <a:tab pos="357505" algn="l"/>
              </a:tabLst>
            </a:pPr>
            <a:r>
              <a:rPr lang="vi-VN" sz="3200" b="1" spc="-5" dirty="0">
                <a:latin typeface="Arial"/>
                <a:cs typeface="Arial"/>
              </a:rPr>
              <a:t>break</a:t>
            </a:r>
            <a:r>
              <a:rPr lang="vi-VN" sz="3200" spc="-5" dirty="0">
                <a:latin typeface="Arial"/>
                <a:cs typeface="Arial"/>
              </a:rPr>
              <a:t> </a:t>
            </a:r>
            <a:r>
              <a:rPr lang="vi-VN" sz="3200" spc="-15" dirty="0">
                <a:latin typeface="Arial"/>
                <a:cs typeface="Arial"/>
              </a:rPr>
              <a:t>và</a:t>
            </a:r>
            <a:r>
              <a:rPr lang="vi-VN" sz="3200" spc="5" dirty="0">
                <a:latin typeface="Arial"/>
                <a:cs typeface="Arial"/>
              </a:rPr>
              <a:t> </a:t>
            </a:r>
            <a:r>
              <a:rPr lang="vi-VN" sz="3200" b="1" dirty="0">
                <a:latin typeface="Arial"/>
                <a:cs typeface="Arial"/>
              </a:rPr>
              <a:t>continue</a:t>
            </a:r>
          </a:p>
          <a:p>
            <a:pPr marL="356870" indent="-344805">
              <a:lnSpc>
                <a:spcPct val="100000"/>
              </a:lnSpc>
              <a:spcBef>
                <a:spcPts val="580"/>
              </a:spcBef>
              <a:buClr>
                <a:srgbClr val="3366FF"/>
              </a:buClr>
              <a:buChar char="-"/>
              <a:tabLst>
                <a:tab pos="356870" algn="l"/>
                <a:tab pos="357505" algn="l"/>
              </a:tabLst>
            </a:pPr>
            <a:r>
              <a:rPr lang="vi-VN" sz="3200" spc="-10" dirty="0">
                <a:latin typeface="Arial"/>
                <a:cs typeface="Arial"/>
              </a:rPr>
              <a:t>Xử </a:t>
            </a:r>
            <a:r>
              <a:rPr lang="vi-VN" sz="3200" spc="-5" dirty="0">
                <a:latin typeface="Arial"/>
                <a:cs typeface="Arial"/>
              </a:rPr>
              <a:t>lý ngoại lệ </a:t>
            </a:r>
            <a:r>
              <a:rPr lang="vi-VN" sz="3200" spc="-10" dirty="0">
                <a:latin typeface="Arial"/>
                <a:cs typeface="Arial"/>
              </a:rPr>
              <a:t>với </a:t>
            </a:r>
            <a:r>
              <a:rPr lang="vi-VN" sz="3200" b="1" spc="-5" dirty="0">
                <a:latin typeface="Arial"/>
                <a:cs typeface="Arial"/>
              </a:rPr>
              <a:t>try/catch </a:t>
            </a:r>
            <a:r>
              <a:rPr lang="vi-VN" sz="3200" spc="-15" dirty="0">
                <a:latin typeface="Arial"/>
                <a:cs typeface="Arial"/>
              </a:rPr>
              <a:t>và</a:t>
            </a:r>
            <a:r>
              <a:rPr lang="vi-VN" sz="3200" spc="85" dirty="0">
                <a:latin typeface="Arial"/>
                <a:cs typeface="Arial"/>
              </a:rPr>
              <a:t> </a:t>
            </a:r>
            <a:r>
              <a:rPr lang="vi-VN" sz="3200" b="1" dirty="0">
                <a:latin typeface="Arial"/>
                <a:cs typeface="Arial"/>
              </a:rPr>
              <a:t>throw</a:t>
            </a:r>
          </a:p>
          <a:p>
            <a:pPr marL="12065" indent="0">
              <a:spcBef>
                <a:spcPts val="580"/>
              </a:spcBef>
              <a:buClr>
                <a:srgbClr val="3366FF"/>
              </a:buClr>
              <a:buNone/>
              <a:tabLst>
                <a:tab pos="356870" algn="l"/>
                <a:tab pos="357505" algn="l"/>
              </a:tabLst>
            </a:pPr>
            <a:endParaRPr lang="vi-VN" sz="2400" dirty="0">
              <a:latin typeface="Arial"/>
              <a:cs typeface="Arial"/>
            </a:endParaRPr>
          </a:p>
        </p:txBody>
      </p:sp>
      <p:sp>
        <p:nvSpPr>
          <p:cNvPr id="4" name="Slide Number Placeholder 3">
            <a:extLst>
              <a:ext uri="{FF2B5EF4-FFF2-40B4-BE49-F238E27FC236}">
                <a16:creationId xmlns:a16="http://schemas.microsoft.com/office/drawing/2014/main" id="{F2407EBB-3B3D-41A1-A372-4969B6549C7A}"/>
              </a:ext>
            </a:extLst>
          </p:cNvPr>
          <p:cNvSpPr>
            <a:spLocks noGrp="1"/>
          </p:cNvSpPr>
          <p:nvPr>
            <p:ph type="sldNum" sz="quarter" idx="12"/>
          </p:nvPr>
        </p:nvSpPr>
        <p:spPr/>
        <p:txBody>
          <a:bodyPr/>
          <a:lstStyle/>
          <a:p>
            <a:pPr>
              <a:defRPr/>
            </a:pPr>
            <a:fld id="{243387B3-00BA-4060-9564-2553BF0471BC}" type="slidenum">
              <a:rPr lang="en-US" altLang="en-US" smtClean="0"/>
              <a:pPr>
                <a:defRPr/>
              </a:pPr>
              <a:t>42</a:t>
            </a:fld>
            <a:endParaRPr lang="en-US" altLang="en-US"/>
          </a:p>
        </p:txBody>
      </p:sp>
      <p:pic>
        <p:nvPicPr>
          <p:cNvPr id="5" name="Picture 4">
            <a:extLst>
              <a:ext uri="{FF2B5EF4-FFF2-40B4-BE49-F238E27FC236}">
                <a16:creationId xmlns:a16="http://schemas.microsoft.com/office/drawing/2014/main" id="{10064817-3F4D-4D92-AF5F-1EB8D64DA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395159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E92F-C2BC-48C2-8903-40DB70A88C82}"/>
              </a:ext>
            </a:extLst>
          </p:cNvPr>
          <p:cNvSpPr>
            <a:spLocks noGrp="1"/>
          </p:cNvSpPr>
          <p:nvPr>
            <p:ph type="title"/>
          </p:nvPr>
        </p:nvSpPr>
        <p:spPr/>
        <p:txBody>
          <a:bodyPr/>
          <a:lstStyle/>
          <a:p>
            <a:r>
              <a:rPr lang="vi-VN" dirty="0"/>
              <a:t>Câu lệnh điều khiển và vòng lặp</a:t>
            </a:r>
          </a:p>
        </p:txBody>
      </p:sp>
      <p:sp>
        <p:nvSpPr>
          <p:cNvPr id="3" name="Content Placeholder 2">
            <a:extLst>
              <a:ext uri="{FF2B5EF4-FFF2-40B4-BE49-F238E27FC236}">
                <a16:creationId xmlns:a16="http://schemas.microsoft.com/office/drawing/2014/main" id="{576CB325-24E0-406F-A166-C7877CB867E0}"/>
              </a:ext>
            </a:extLst>
          </p:cNvPr>
          <p:cNvSpPr>
            <a:spLocks noGrp="1"/>
          </p:cNvSpPr>
          <p:nvPr>
            <p:ph idx="1"/>
          </p:nvPr>
        </p:nvSpPr>
        <p:spPr/>
        <p:txBody>
          <a:bodyPr/>
          <a:lstStyle/>
          <a:p>
            <a:r>
              <a:rPr lang="vi-VN" dirty="0"/>
              <a:t>Một số ví dụ:</a:t>
            </a:r>
          </a:p>
        </p:txBody>
      </p:sp>
      <p:sp>
        <p:nvSpPr>
          <p:cNvPr id="4" name="Slide Number Placeholder 3">
            <a:extLst>
              <a:ext uri="{FF2B5EF4-FFF2-40B4-BE49-F238E27FC236}">
                <a16:creationId xmlns:a16="http://schemas.microsoft.com/office/drawing/2014/main" id="{3AD39A31-43C3-4F1C-8E22-337B6F88423D}"/>
              </a:ext>
            </a:extLst>
          </p:cNvPr>
          <p:cNvSpPr>
            <a:spLocks noGrp="1"/>
          </p:cNvSpPr>
          <p:nvPr>
            <p:ph type="sldNum" sz="quarter" idx="12"/>
          </p:nvPr>
        </p:nvSpPr>
        <p:spPr/>
        <p:txBody>
          <a:bodyPr/>
          <a:lstStyle/>
          <a:p>
            <a:pPr>
              <a:defRPr/>
            </a:pPr>
            <a:fld id="{243387B3-00BA-4060-9564-2553BF0471BC}" type="slidenum">
              <a:rPr lang="en-US" altLang="en-US" smtClean="0"/>
              <a:pPr>
                <a:defRPr/>
              </a:pPr>
              <a:t>43</a:t>
            </a:fld>
            <a:endParaRPr lang="en-US" altLang="en-US"/>
          </a:p>
        </p:txBody>
      </p:sp>
      <p:pic>
        <p:nvPicPr>
          <p:cNvPr id="6" name="Picture 5">
            <a:extLst>
              <a:ext uri="{FF2B5EF4-FFF2-40B4-BE49-F238E27FC236}">
                <a16:creationId xmlns:a16="http://schemas.microsoft.com/office/drawing/2014/main" id="{C1BD393C-D46A-4FE7-A632-6407379C1C76}"/>
              </a:ext>
            </a:extLst>
          </p:cNvPr>
          <p:cNvPicPr>
            <a:picLocks noChangeAspect="1"/>
          </p:cNvPicPr>
          <p:nvPr/>
        </p:nvPicPr>
        <p:blipFill>
          <a:blip r:embed="rId2"/>
          <a:stretch>
            <a:fillRect/>
          </a:stretch>
        </p:blipFill>
        <p:spPr>
          <a:xfrm>
            <a:off x="49217" y="2171524"/>
            <a:ext cx="4724400" cy="2514951"/>
          </a:xfrm>
          <a:prstGeom prst="rect">
            <a:avLst/>
          </a:prstGeom>
        </p:spPr>
      </p:pic>
      <p:pic>
        <p:nvPicPr>
          <p:cNvPr id="8" name="Picture 7">
            <a:extLst>
              <a:ext uri="{FF2B5EF4-FFF2-40B4-BE49-F238E27FC236}">
                <a16:creationId xmlns:a16="http://schemas.microsoft.com/office/drawing/2014/main" id="{22486F63-C24F-4094-81E6-24FD9DA9D2EB}"/>
              </a:ext>
            </a:extLst>
          </p:cNvPr>
          <p:cNvPicPr>
            <a:picLocks noChangeAspect="1"/>
          </p:cNvPicPr>
          <p:nvPr/>
        </p:nvPicPr>
        <p:blipFill>
          <a:blip r:embed="rId3"/>
          <a:stretch>
            <a:fillRect/>
          </a:stretch>
        </p:blipFill>
        <p:spPr>
          <a:xfrm>
            <a:off x="4773617" y="2171524"/>
            <a:ext cx="4344006" cy="2514951"/>
          </a:xfrm>
          <a:prstGeom prst="rect">
            <a:avLst/>
          </a:prstGeom>
        </p:spPr>
      </p:pic>
      <p:pic>
        <p:nvPicPr>
          <p:cNvPr id="7" name="Picture 6">
            <a:extLst>
              <a:ext uri="{FF2B5EF4-FFF2-40B4-BE49-F238E27FC236}">
                <a16:creationId xmlns:a16="http://schemas.microsoft.com/office/drawing/2014/main" id="{DB3FCC59-513F-48BC-B18E-EA39A80786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950821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8D30-6F11-44BD-8ADD-A053887F0A80}"/>
              </a:ext>
            </a:extLst>
          </p:cNvPr>
          <p:cNvSpPr>
            <a:spLocks noGrp="1"/>
          </p:cNvSpPr>
          <p:nvPr>
            <p:ph type="title"/>
          </p:nvPr>
        </p:nvSpPr>
        <p:spPr/>
        <p:txBody>
          <a:bodyPr/>
          <a:lstStyle/>
          <a:p>
            <a:r>
              <a:rPr lang="vi-VN" dirty="0"/>
              <a:t>Câu lệnh điều khiển và vòng lặp</a:t>
            </a:r>
          </a:p>
        </p:txBody>
      </p:sp>
      <p:sp>
        <p:nvSpPr>
          <p:cNvPr id="4" name="Slide Number Placeholder 3">
            <a:extLst>
              <a:ext uri="{FF2B5EF4-FFF2-40B4-BE49-F238E27FC236}">
                <a16:creationId xmlns:a16="http://schemas.microsoft.com/office/drawing/2014/main" id="{EF7DC113-AFB1-41A8-9847-074B8FC13898}"/>
              </a:ext>
            </a:extLst>
          </p:cNvPr>
          <p:cNvSpPr>
            <a:spLocks noGrp="1"/>
          </p:cNvSpPr>
          <p:nvPr>
            <p:ph type="sldNum" sz="quarter" idx="12"/>
          </p:nvPr>
        </p:nvSpPr>
        <p:spPr/>
        <p:txBody>
          <a:bodyPr/>
          <a:lstStyle/>
          <a:p>
            <a:pPr>
              <a:defRPr/>
            </a:pPr>
            <a:fld id="{243387B3-00BA-4060-9564-2553BF0471BC}" type="slidenum">
              <a:rPr lang="en-US" altLang="en-US" smtClean="0"/>
              <a:pPr>
                <a:defRPr/>
              </a:pPr>
              <a:t>44</a:t>
            </a:fld>
            <a:endParaRPr lang="en-US" altLang="en-US"/>
          </a:p>
        </p:txBody>
      </p:sp>
      <p:pic>
        <p:nvPicPr>
          <p:cNvPr id="6" name="Picture 5">
            <a:extLst>
              <a:ext uri="{FF2B5EF4-FFF2-40B4-BE49-F238E27FC236}">
                <a16:creationId xmlns:a16="http://schemas.microsoft.com/office/drawing/2014/main" id="{142977D3-564B-459C-9B9C-A38F721534FA}"/>
              </a:ext>
            </a:extLst>
          </p:cNvPr>
          <p:cNvPicPr>
            <a:picLocks noChangeAspect="1"/>
          </p:cNvPicPr>
          <p:nvPr/>
        </p:nvPicPr>
        <p:blipFill>
          <a:blip r:embed="rId2"/>
          <a:stretch>
            <a:fillRect/>
          </a:stretch>
        </p:blipFill>
        <p:spPr>
          <a:xfrm>
            <a:off x="218467" y="1676400"/>
            <a:ext cx="4353533" cy="1609950"/>
          </a:xfrm>
          <a:prstGeom prst="rect">
            <a:avLst/>
          </a:prstGeom>
        </p:spPr>
      </p:pic>
      <p:pic>
        <p:nvPicPr>
          <p:cNvPr id="8" name="Picture 7">
            <a:extLst>
              <a:ext uri="{FF2B5EF4-FFF2-40B4-BE49-F238E27FC236}">
                <a16:creationId xmlns:a16="http://schemas.microsoft.com/office/drawing/2014/main" id="{C7D14828-F01E-46C7-93D8-CD59A743D64B}"/>
              </a:ext>
            </a:extLst>
          </p:cNvPr>
          <p:cNvPicPr>
            <a:picLocks noChangeAspect="1"/>
          </p:cNvPicPr>
          <p:nvPr/>
        </p:nvPicPr>
        <p:blipFill>
          <a:blip r:embed="rId3"/>
          <a:stretch>
            <a:fillRect/>
          </a:stretch>
        </p:blipFill>
        <p:spPr>
          <a:xfrm>
            <a:off x="4648211" y="1676400"/>
            <a:ext cx="4277322" cy="1609950"/>
          </a:xfrm>
          <a:prstGeom prst="rect">
            <a:avLst/>
          </a:prstGeom>
        </p:spPr>
      </p:pic>
      <p:pic>
        <p:nvPicPr>
          <p:cNvPr id="10" name="Picture 9">
            <a:extLst>
              <a:ext uri="{FF2B5EF4-FFF2-40B4-BE49-F238E27FC236}">
                <a16:creationId xmlns:a16="http://schemas.microsoft.com/office/drawing/2014/main" id="{2E63DF55-2213-4398-88B5-258F26DFD490}"/>
              </a:ext>
            </a:extLst>
          </p:cNvPr>
          <p:cNvPicPr>
            <a:picLocks noChangeAspect="1"/>
          </p:cNvPicPr>
          <p:nvPr/>
        </p:nvPicPr>
        <p:blipFill>
          <a:blip r:embed="rId4"/>
          <a:stretch>
            <a:fillRect/>
          </a:stretch>
        </p:blipFill>
        <p:spPr>
          <a:xfrm>
            <a:off x="218467" y="3426069"/>
            <a:ext cx="4353533" cy="1686160"/>
          </a:xfrm>
          <a:prstGeom prst="rect">
            <a:avLst/>
          </a:prstGeom>
        </p:spPr>
      </p:pic>
      <p:pic>
        <p:nvPicPr>
          <p:cNvPr id="12" name="Picture 11">
            <a:extLst>
              <a:ext uri="{FF2B5EF4-FFF2-40B4-BE49-F238E27FC236}">
                <a16:creationId xmlns:a16="http://schemas.microsoft.com/office/drawing/2014/main" id="{3F85521D-17F5-46BD-B836-37125C873F1F}"/>
              </a:ext>
            </a:extLst>
          </p:cNvPr>
          <p:cNvPicPr>
            <a:picLocks noChangeAspect="1"/>
          </p:cNvPicPr>
          <p:nvPr/>
        </p:nvPicPr>
        <p:blipFill>
          <a:blip r:embed="rId5"/>
          <a:stretch>
            <a:fillRect/>
          </a:stretch>
        </p:blipFill>
        <p:spPr>
          <a:xfrm>
            <a:off x="4648209" y="3428043"/>
            <a:ext cx="4277323" cy="1684186"/>
          </a:xfrm>
          <a:prstGeom prst="rect">
            <a:avLst/>
          </a:prstGeom>
        </p:spPr>
      </p:pic>
      <p:pic>
        <p:nvPicPr>
          <p:cNvPr id="9" name="Picture 8">
            <a:extLst>
              <a:ext uri="{FF2B5EF4-FFF2-40B4-BE49-F238E27FC236}">
                <a16:creationId xmlns:a16="http://schemas.microsoft.com/office/drawing/2014/main" id="{BCD30C86-E4B0-4FCF-84FA-A8828DC5DF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625019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C8BF-C7CB-4E83-815F-939BA595FC0A}"/>
              </a:ext>
            </a:extLst>
          </p:cNvPr>
          <p:cNvSpPr>
            <a:spLocks noGrp="1"/>
          </p:cNvSpPr>
          <p:nvPr>
            <p:ph type="title"/>
          </p:nvPr>
        </p:nvSpPr>
        <p:spPr/>
        <p:txBody>
          <a:bodyPr/>
          <a:lstStyle/>
          <a:p>
            <a:r>
              <a:rPr lang="vi-VN" dirty="0"/>
              <a:t>Hàm - Function</a:t>
            </a:r>
          </a:p>
        </p:txBody>
      </p:sp>
      <p:sp>
        <p:nvSpPr>
          <p:cNvPr id="3" name="Content Placeholder 2">
            <a:extLst>
              <a:ext uri="{FF2B5EF4-FFF2-40B4-BE49-F238E27FC236}">
                <a16:creationId xmlns:a16="http://schemas.microsoft.com/office/drawing/2014/main" id="{E9464384-B45C-4793-A2BC-37BA8BF4F306}"/>
              </a:ext>
            </a:extLst>
          </p:cNvPr>
          <p:cNvSpPr>
            <a:spLocks noGrp="1"/>
          </p:cNvSpPr>
          <p:nvPr>
            <p:ph idx="1"/>
          </p:nvPr>
        </p:nvSpPr>
        <p:spPr/>
        <p:txBody>
          <a:bodyPr/>
          <a:lstStyle/>
          <a:p>
            <a:pPr marL="0" indent="0">
              <a:buNone/>
            </a:pPr>
            <a:r>
              <a:rPr lang="vi-VN" sz="3200" spc="-20" dirty="0"/>
              <a:t>Trong </a:t>
            </a:r>
            <a:r>
              <a:rPr lang="vi-VN" sz="3200" b="1" dirty="0"/>
              <a:t>Dart</a:t>
            </a:r>
            <a:r>
              <a:rPr lang="vi-VN" sz="3200" dirty="0"/>
              <a:t>, </a:t>
            </a:r>
            <a:r>
              <a:rPr lang="vi-VN" sz="3200" b="1" dirty="0"/>
              <a:t>Function</a:t>
            </a:r>
            <a:r>
              <a:rPr lang="vi-VN" sz="3200" dirty="0"/>
              <a:t> </a:t>
            </a:r>
            <a:r>
              <a:rPr lang="vi-VN" sz="3200" spc="-5" dirty="0"/>
              <a:t>là </a:t>
            </a:r>
            <a:r>
              <a:rPr lang="vi-VN" sz="3200" dirty="0"/>
              <a:t>1 kiểu, cũng như </a:t>
            </a:r>
            <a:r>
              <a:rPr lang="vi-VN" sz="3200" b="1" dirty="0"/>
              <a:t>String</a:t>
            </a:r>
            <a:r>
              <a:rPr lang="vi-VN" sz="3200" dirty="0"/>
              <a:t> hay </a:t>
            </a:r>
            <a:r>
              <a:rPr lang="vi-VN" sz="3200" b="1" spc="5" dirty="0"/>
              <a:t>num</a:t>
            </a:r>
            <a:r>
              <a:rPr lang="vi-VN" sz="3200" spc="5" dirty="0"/>
              <a:t>. </a:t>
            </a:r>
            <a:r>
              <a:rPr lang="vi-VN" sz="3200" spc="-5" dirty="0"/>
              <a:t>Điều </a:t>
            </a:r>
            <a:r>
              <a:rPr lang="vi-VN" sz="3200" dirty="0"/>
              <a:t>này </a:t>
            </a:r>
            <a:r>
              <a:rPr lang="vi-VN" sz="3200" spc="-5" dirty="0"/>
              <a:t>có nghĩa là </a:t>
            </a:r>
            <a:r>
              <a:rPr lang="vi-VN" sz="3200" dirty="0"/>
              <a:t>chúng </a:t>
            </a:r>
            <a:r>
              <a:rPr lang="vi-VN" sz="3200" spc="-5" dirty="0"/>
              <a:t>có </a:t>
            </a:r>
            <a:r>
              <a:rPr lang="vi-VN" sz="3200" spc="5" dirty="0"/>
              <a:t>thể </a:t>
            </a:r>
            <a:r>
              <a:rPr lang="vi-VN" sz="3200" dirty="0"/>
              <a:t>được chỉ </a:t>
            </a:r>
            <a:r>
              <a:rPr lang="vi-VN" sz="3200" spc="-5" dirty="0"/>
              <a:t>định </a:t>
            </a:r>
            <a:r>
              <a:rPr lang="vi-VN" sz="3200" dirty="0"/>
              <a:t>cho các  trường </a:t>
            </a:r>
            <a:r>
              <a:rPr lang="vi-VN" sz="3200" spc="5" dirty="0"/>
              <a:t>hoặc </a:t>
            </a:r>
            <a:r>
              <a:rPr lang="vi-VN" sz="3200" dirty="0"/>
              <a:t>các </a:t>
            </a:r>
            <a:r>
              <a:rPr lang="vi-VN" sz="3200" spc="-5" dirty="0"/>
              <a:t>biến </a:t>
            </a:r>
            <a:r>
              <a:rPr lang="vi-VN" sz="3200" dirty="0"/>
              <a:t>cục bộ, </a:t>
            </a:r>
            <a:r>
              <a:rPr lang="vi-VN" sz="3200" spc="5" dirty="0"/>
              <a:t>hoặc </a:t>
            </a:r>
            <a:r>
              <a:rPr lang="vi-VN" sz="3200" dirty="0"/>
              <a:t>cũng </a:t>
            </a:r>
            <a:r>
              <a:rPr lang="vi-VN" sz="3200" spc="-5" dirty="0"/>
              <a:t>có </a:t>
            </a:r>
            <a:r>
              <a:rPr lang="vi-VN" sz="3200" dirty="0"/>
              <a:t>thể được  </a:t>
            </a:r>
            <a:r>
              <a:rPr lang="vi-VN" sz="3200" spc="-5" dirty="0"/>
              <a:t>truyền </a:t>
            </a:r>
            <a:r>
              <a:rPr lang="vi-VN" sz="3200" dirty="0"/>
              <a:t>dưới dạng tham số cho các hàm</a:t>
            </a:r>
            <a:r>
              <a:rPr lang="vi-VN" sz="3200" spc="-85" dirty="0"/>
              <a:t> </a:t>
            </a:r>
            <a:r>
              <a:rPr lang="vi-VN" sz="3200" dirty="0"/>
              <a:t>khác.</a:t>
            </a:r>
          </a:p>
          <a:p>
            <a:endParaRPr lang="vi-VN" dirty="0"/>
          </a:p>
        </p:txBody>
      </p:sp>
      <p:sp>
        <p:nvSpPr>
          <p:cNvPr id="4" name="Slide Number Placeholder 3">
            <a:extLst>
              <a:ext uri="{FF2B5EF4-FFF2-40B4-BE49-F238E27FC236}">
                <a16:creationId xmlns:a16="http://schemas.microsoft.com/office/drawing/2014/main" id="{E03BB1CF-2461-46F4-AC8E-258CDF32E71E}"/>
              </a:ext>
            </a:extLst>
          </p:cNvPr>
          <p:cNvSpPr>
            <a:spLocks noGrp="1"/>
          </p:cNvSpPr>
          <p:nvPr>
            <p:ph type="sldNum" sz="quarter" idx="12"/>
          </p:nvPr>
        </p:nvSpPr>
        <p:spPr/>
        <p:txBody>
          <a:bodyPr/>
          <a:lstStyle/>
          <a:p>
            <a:pPr>
              <a:defRPr/>
            </a:pPr>
            <a:fld id="{243387B3-00BA-4060-9564-2553BF0471BC}" type="slidenum">
              <a:rPr lang="en-US" altLang="en-US" smtClean="0"/>
              <a:pPr>
                <a:defRPr/>
              </a:pPr>
              <a:t>45</a:t>
            </a:fld>
            <a:endParaRPr lang="en-US" altLang="en-US"/>
          </a:p>
        </p:txBody>
      </p:sp>
      <p:pic>
        <p:nvPicPr>
          <p:cNvPr id="6" name="Picture 5">
            <a:extLst>
              <a:ext uri="{FF2B5EF4-FFF2-40B4-BE49-F238E27FC236}">
                <a16:creationId xmlns:a16="http://schemas.microsoft.com/office/drawing/2014/main" id="{B2C25E5A-2052-49E3-833C-23C609B04346}"/>
              </a:ext>
            </a:extLst>
          </p:cNvPr>
          <p:cNvPicPr>
            <a:picLocks noChangeAspect="1"/>
          </p:cNvPicPr>
          <p:nvPr/>
        </p:nvPicPr>
        <p:blipFill>
          <a:blip r:embed="rId2"/>
          <a:stretch>
            <a:fillRect/>
          </a:stretch>
        </p:blipFill>
        <p:spPr>
          <a:xfrm>
            <a:off x="1752600" y="4600104"/>
            <a:ext cx="5668166" cy="1629002"/>
          </a:xfrm>
          <a:prstGeom prst="rect">
            <a:avLst/>
          </a:prstGeom>
        </p:spPr>
      </p:pic>
      <p:pic>
        <p:nvPicPr>
          <p:cNvPr id="7" name="Picture 6">
            <a:extLst>
              <a:ext uri="{FF2B5EF4-FFF2-40B4-BE49-F238E27FC236}">
                <a16:creationId xmlns:a16="http://schemas.microsoft.com/office/drawing/2014/main" id="{3F2AEB72-BC43-4C3F-922A-D48563532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871336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0C40-E9F9-4911-A1F2-49F5A5427426}"/>
              </a:ext>
            </a:extLst>
          </p:cNvPr>
          <p:cNvSpPr>
            <a:spLocks noGrp="1"/>
          </p:cNvSpPr>
          <p:nvPr>
            <p:ph type="title"/>
          </p:nvPr>
        </p:nvSpPr>
        <p:spPr/>
        <p:txBody>
          <a:bodyPr/>
          <a:lstStyle/>
          <a:p>
            <a:r>
              <a:rPr lang="vi-VN" sz="3200" dirty="0">
                <a:latin typeface="Arial"/>
                <a:cs typeface="Arial"/>
              </a:rPr>
              <a:t>Generic trong Dart</a:t>
            </a:r>
            <a:endParaRPr lang="vi-VN" dirty="0"/>
          </a:p>
        </p:txBody>
      </p:sp>
      <p:sp>
        <p:nvSpPr>
          <p:cNvPr id="3" name="Content Placeholder 2">
            <a:extLst>
              <a:ext uri="{FF2B5EF4-FFF2-40B4-BE49-F238E27FC236}">
                <a16:creationId xmlns:a16="http://schemas.microsoft.com/office/drawing/2014/main" id="{BA96FA68-E54A-4ACB-A1E5-E66A12EB1851}"/>
              </a:ext>
            </a:extLst>
          </p:cNvPr>
          <p:cNvSpPr>
            <a:spLocks noGrp="1"/>
          </p:cNvSpPr>
          <p:nvPr>
            <p:ph idx="1"/>
          </p:nvPr>
        </p:nvSpPr>
        <p:spPr/>
        <p:txBody>
          <a:bodyPr/>
          <a:lstStyle/>
          <a:p>
            <a:r>
              <a:rPr lang="vi-VN" sz="3000" dirty="0"/>
              <a:t>Bạn có thể xây dựng các lớp, các hàm mà khi khai báo thì nó không làm việc trên một kiểu dữ liệu cụ thể nào cả, mà kiểu dữ liệu nó làm việc là chung chung, ký hiệu là kiểu dữ liệu A, kiểu dữ liệu B, kiểu dữ liệu E, T ...</a:t>
            </a:r>
          </a:p>
        </p:txBody>
      </p:sp>
      <p:sp>
        <p:nvSpPr>
          <p:cNvPr id="4" name="Slide Number Placeholder 3">
            <a:extLst>
              <a:ext uri="{FF2B5EF4-FFF2-40B4-BE49-F238E27FC236}">
                <a16:creationId xmlns:a16="http://schemas.microsoft.com/office/drawing/2014/main" id="{03DC1636-491B-47BE-B253-71F97E9CADB0}"/>
              </a:ext>
            </a:extLst>
          </p:cNvPr>
          <p:cNvSpPr>
            <a:spLocks noGrp="1"/>
          </p:cNvSpPr>
          <p:nvPr>
            <p:ph type="sldNum" sz="quarter" idx="12"/>
          </p:nvPr>
        </p:nvSpPr>
        <p:spPr/>
        <p:txBody>
          <a:bodyPr/>
          <a:lstStyle/>
          <a:p>
            <a:pPr>
              <a:defRPr/>
            </a:pPr>
            <a:fld id="{243387B3-00BA-4060-9564-2553BF0471BC}" type="slidenum">
              <a:rPr lang="en-US" altLang="en-US" smtClean="0"/>
              <a:pPr>
                <a:defRPr/>
              </a:pPr>
              <a:t>46</a:t>
            </a:fld>
            <a:endParaRPr lang="en-US" altLang="en-US"/>
          </a:p>
        </p:txBody>
      </p:sp>
      <p:pic>
        <p:nvPicPr>
          <p:cNvPr id="8" name="Picture 7">
            <a:extLst>
              <a:ext uri="{FF2B5EF4-FFF2-40B4-BE49-F238E27FC236}">
                <a16:creationId xmlns:a16="http://schemas.microsoft.com/office/drawing/2014/main" id="{EC807A8F-8AC4-425E-9D5E-B8C94723138A}"/>
              </a:ext>
            </a:extLst>
          </p:cNvPr>
          <p:cNvPicPr>
            <a:picLocks noChangeAspect="1"/>
          </p:cNvPicPr>
          <p:nvPr/>
        </p:nvPicPr>
        <p:blipFill>
          <a:blip r:embed="rId2"/>
          <a:stretch>
            <a:fillRect/>
          </a:stretch>
        </p:blipFill>
        <p:spPr>
          <a:xfrm>
            <a:off x="2971800" y="4103770"/>
            <a:ext cx="3381847" cy="1648055"/>
          </a:xfrm>
          <a:prstGeom prst="rect">
            <a:avLst/>
          </a:prstGeom>
        </p:spPr>
      </p:pic>
      <p:pic>
        <p:nvPicPr>
          <p:cNvPr id="6" name="Picture 5">
            <a:extLst>
              <a:ext uri="{FF2B5EF4-FFF2-40B4-BE49-F238E27FC236}">
                <a16:creationId xmlns:a16="http://schemas.microsoft.com/office/drawing/2014/main" id="{058C95F9-F7B0-44E9-A6A1-F7131C267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988859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B5DB-AECC-4059-B34E-2D1ADF1D26C1}"/>
              </a:ext>
            </a:extLst>
          </p:cNvPr>
          <p:cNvSpPr>
            <a:spLocks noGrp="1"/>
          </p:cNvSpPr>
          <p:nvPr>
            <p:ph type="title"/>
          </p:nvPr>
        </p:nvSpPr>
        <p:spPr/>
        <p:txBody>
          <a:bodyPr/>
          <a:lstStyle/>
          <a:p>
            <a:r>
              <a:rPr lang="vi-VN" sz="3200" dirty="0">
                <a:latin typeface="Arial"/>
                <a:cs typeface="Arial"/>
              </a:rPr>
              <a:t>Generic trong Dart</a:t>
            </a:r>
            <a:endParaRPr lang="vi-VN" dirty="0"/>
          </a:p>
        </p:txBody>
      </p:sp>
      <p:sp>
        <p:nvSpPr>
          <p:cNvPr id="3" name="Content Placeholder 2">
            <a:extLst>
              <a:ext uri="{FF2B5EF4-FFF2-40B4-BE49-F238E27FC236}">
                <a16:creationId xmlns:a16="http://schemas.microsoft.com/office/drawing/2014/main" id="{B8D67523-BA24-4C8F-B160-0C88DDAD3AF4}"/>
              </a:ext>
            </a:extLst>
          </p:cNvPr>
          <p:cNvSpPr>
            <a:spLocks noGrp="1"/>
          </p:cNvSpPr>
          <p:nvPr>
            <p:ph idx="1"/>
          </p:nvPr>
        </p:nvSpPr>
        <p:spPr/>
        <p:txBody>
          <a:bodyPr/>
          <a:lstStyle/>
          <a:p>
            <a:r>
              <a:rPr lang="vi-VN" sz="3200" dirty="0"/>
              <a:t>Chỉ đến khi triển khai lớp thành đối tượng mới chỉ định A là kiểu cụ thể gì, B là kiểu gì ... Các hàm, lớp xây dựng theo cách đó gọi là là hàm, lớp </a:t>
            </a:r>
            <a:r>
              <a:rPr lang="vi-VN" sz="3200" b="1" dirty="0"/>
              <a:t>Generic.</a:t>
            </a:r>
          </a:p>
          <a:p>
            <a:endParaRPr lang="vi-VN" dirty="0"/>
          </a:p>
        </p:txBody>
      </p:sp>
      <p:sp>
        <p:nvSpPr>
          <p:cNvPr id="4" name="Slide Number Placeholder 3">
            <a:extLst>
              <a:ext uri="{FF2B5EF4-FFF2-40B4-BE49-F238E27FC236}">
                <a16:creationId xmlns:a16="http://schemas.microsoft.com/office/drawing/2014/main" id="{ED03C483-1C74-4027-B1E5-1B6D5507C62C}"/>
              </a:ext>
            </a:extLst>
          </p:cNvPr>
          <p:cNvSpPr>
            <a:spLocks noGrp="1"/>
          </p:cNvSpPr>
          <p:nvPr>
            <p:ph type="sldNum" sz="quarter" idx="12"/>
          </p:nvPr>
        </p:nvSpPr>
        <p:spPr/>
        <p:txBody>
          <a:bodyPr/>
          <a:lstStyle/>
          <a:p>
            <a:pPr>
              <a:defRPr/>
            </a:pPr>
            <a:fld id="{243387B3-00BA-4060-9564-2553BF0471BC}" type="slidenum">
              <a:rPr lang="en-US" altLang="en-US" smtClean="0"/>
              <a:pPr>
                <a:defRPr/>
              </a:pPr>
              <a:t>47</a:t>
            </a:fld>
            <a:endParaRPr lang="en-US" altLang="en-US"/>
          </a:p>
        </p:txBody>
      </p:sp>
      <p:pic>
        <p:nvPicPr>
          <p:cNvPr id="5" name="Picture 4">
            <a:extLst>
              <a:ext uri="{FF2B5EF4-FFF2-40B4-BE49-F238E27FC236}">
                <a16:creationId xmlns:a16="http://schemas.microsoft.com/office/drawing/2014/main" id="{580BDA87-C9F1-4F07-800C-DBA50F42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91005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8497-C1CE-47F4-8880-F46BAB2DC6A8}"/>
              </a:ext>
            </a:extLst>
          </p:cNvPr>
          <p:cNvSpPr>
            <a:spLocks noGrp="1"/>
          </p:cNvSpPr>
          <p:nvPr>
            <p:ph type="title"/>
          </p:nvPr>
        </p:nvSpPr>
        <p:spPr/>
        <p:txBody>
          <a:bodyPr/>
          <a:lstStyle/>
          <a:p>
            <a:r>
              <a:rPr lang="vi-VN" dirty="0"/>
              <a:t>Hướng đối tượng với Dart</a:t>
            </a:r>
          </a:p>
        </p:txBody>
      </p:sp>
      <p:sp>
        <p:nvSpPr>
          <p:cNvPr id="3" name="Content Placeholder 2">
            <a:extLst>
              <a:ext uri="{FF2B5EF4-FFF2-40B4-BE49-F238E27FC236}">
                <a16:creationId xmlns:a16="http://schemas.microsoft.com/office/drawing/2014/main" id="{E533BF71-F707-4755-9FC9-73F034CC0B65}"/>
              </a:ext>
            </a:extLst>
          </p:cNvPr>
          <p:cNvSpPr>
            <a:spLocks noGrp="1"/>
          </p:cNvSpPr>
          <p:nvPr>
            <p:ph idx="1"/>
          </p:nvPr>
        </p:nvSpPr>
        <p:spPr/>
        <p:txBody>
          <a:bodyPr/>
          <a:lstStyle/>
          <a:p>
            <a:pPr marL="0" indent="0">
              <a:buNone/>
            </a:pPr>
            <a:r>
              <a:rPr lang="vi-VN" sz="3000" b="1" dirty="0"/>
              <a:t>Encapsulation</a:t>
            </a:r>
            <a:r>
              <a:rPr lang="vi-VN" sz="3000" dirty="0"/>
              <a:t> : tính bao đóng là đối tượng được bảo vệ không cho các truy cập từ </a:t>
            </a:r>
            <a:r>
              <a:rPr lang="vi-VN" sz="3000" b="1" dirty="0"/>
              <a:t>code</a:t>
            </a:r>
            <a:r>
              <a:rPr lang="vi-VN" sz="3000" dirty="0"/>
              <a:t> bên ngoài như thay đổi trạnng thái hay nhìn trực tiếp. Tính bao đóng của Dart được thể hiện bằng cách khai báo ( _ ) trước biến hoặc hàm, phạm vi hoạt động của nó là trong </a:t>
            </a:r>
            <a:r>
              <a:rPr lang="vi-VN" sz="3000" b="1" dirty="0"/>
              <a:t>library</a:t>
            </a:r>
            <a:r>
              <a:rPr lang="vi-VN" sz="3000" dirty="0"/>
              <a:t> chứa nó và kể cả khi </a:t>
            </a:r>
            <a:r>
              <a:rPr lang="vi-VN" sz="3000" b="1" dirty="0"/>
              <a:t>import</a:t>
            </a:r>
            <a:r>
              <a:rPr lang="vi-VN" sz="3000" dirty="0"/>
              <a:t> thì bạn cũng không thể gọi trực tiếp được.</a:t>
            </a:r>
          </a:p>
        </p:txBody>
      </p:sp>
      <p:sp>
        <p:nvSpPr>
          <p:cNvPr id="4" name="Slide Number Placeholder 3">
            <a:extLst>
              <a:ext uri="{FF2B5EF4-FFF2-40B4-BE49-F238E27FC236}">
                <a16:creationId xmlns:a16="http://schemas.microsoft.com/office/drawing/2014/main" id="{31230673-7160-47F4-AC50-C65C1E06BB55}"/>
              </a:ext>
            </a:extLst>
          </p:cNvPr>
          <p:cNvSpPr>
            <a:spLocks noGrp="1"/>
          </p:cNvSpPr>
          <p:nvPr>
            <p:ph type="sldNum" sz="quarter" idx="12"/>
          </p:nvPr>
        </p:nvSpPr>
        <p:spPr/>
        <p:txBody>
          <a:bodyPr/>
          <a:lstStyle/>
          <a:p>
            <a:pPr>
              <a:defRPr/>
            </a:pPr>
            <a:fld id="{243387B3-00BA-4060-9564-2553BF0471BC}" type="slidenum">
              <a:rPr lang="en-US" altLang="en-US" smtClean="0"/>
              <a:pPr>
                <a:defRPr/>
              </a:pPr>
              <a:t>48</a:t>
            </a:fld>
            <a:endParaRPr lang="en-US" altLang="en-US"/>
          </a:p>
        </p:txBody>
      </p:sp>
      <p:pic>
        <p:nvPicPr>
          <p:cNvPr id="6" name="Picture 5">
            <a:extLst>
              <a:ext uri="{FF2B5EF4-FFF2-40B4-BE49-F238E27FC236}">
                <a16:creationId xmlns:a16="http://schemas.microsoft.com/office/drawing/2014/main" id="{EB95CF6B-A0FB-4E20-9020-17B5736DD487}"/>
              </a:ext>
            </a:extLst>
          </p:cNvPr>
          <p:cNvPicPr>
            <a:picLocks noChangeAspect="1"/>
          </p:cNvPicPr>
          <p:nvPr/>
        </p:nvPicPr>
        <p:blipFill>
          <a:blip r:embed="rId2"/>
          <a:stretch>
            <a:fillRect/>
          </a:stretch>
        </p:blipFill>
        <p:spPr>
          <a:xfrm>
            <a:off x="990600" y="5410200"/>
            <a:ext cx="4038600" cy="1016794"/>
          </a:xfrm>
          <a:prstGeom prst="rect">
            <a:avLst/>
          </a:prstGeom>
        </p:spPr>
      </p:pic>
      <p:pic>
        <p:nvPicPr>
          <p:cNvPr id="7" name="Picture 6">
            <a:extLst>
              <a:ext uri="{FF2B5EF4-FFF2-40B4-BE49-F238E27FC236}">
                <a16:creationId xmlns:a16="http://schemas.microsoft.com/office/drawing/2014/main" id="{7551C61A-46CE-4E6A-B1AD-7597298B0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6017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40E6-2BDE-453C-B649-F39C62CC3295}"/>
              </a:ext>
            </a:extLst>
          </p:cNvPr>
          <p:cNvSpPr>
            <a:spLocks noGrp="1"/>
          </p:cNvSpPr>
          <p:nvPr>
            <p:ph type="title"/>
          </p:nvPr>
        </p:nvSpPr>
        <p:spPr/>
        <p:txBody>
          <a:bodyPr/>
          <a:lstStyle/>
          <a:p>
            <a:r>
              <a:rPr lang="vi-VN" dirty="0"/>
              <a:t>Hướng đối tượng với Dart</a:t>
            </a:r>
          </a:p>
        </p:txBody>
      </p:sp>
      <p:sp>
        <p:nvSpPr>
          <p:cNvPr id="3" name="Content Placeholder 2">
            <a:extLst>
              <a:ext uri="{FF2B5EF4-FFF2-40B4-BE49-F238E27FC236}">
                <a16:creationId xmlns:a16="http://schemas.microsoft.com/office/drawing/2014/main" id="{B53F67F3-5602-4E86-8F55-A220E7858142}"/>
              </a:ext>
            </a:extLst>
          </p:cNvPr>
          <p:cNvSpPr>
            <a:spLocks noGrp="1"/>
          </p:cNvSpPr>
          <p:nvPr>
            <p:ph idx="1"/>
          </p:nvPr>
        </p:nvSpPr>
        <p:spPr/>
        <p:txBody>
          <a:bodyPr/>
          <a:lstStyle/>
          <a:p>
            <a:pPr marL="0" indent="0">
              <a:buNone/>
            </a:pPr>
            <a:r>
              <a:rPr lang="vi-VN" sz="2400" b="1" dirty="0"/>
              <a:t>Inheritance</a:t>
            </a:r>
            <a:r>
              <a:rPr lang="vi-VN" sz="2400" dirty="0"/>
              <a:t> - tính kế thừa là khả năng cho ta xây dựng </a:t>
            </a:r>
            <a:r>
              <a:rPr lang="vi-VN" sz="2400" b="1" dirty="0"/>
              <a:t>class</a:t>
            </a:r>
            <a:r>
              <a:rPr lang="vi-VN" sz="2400" dirty="0"/>
              <a:t> dựa trên tính chất của </a:t>
            </a:r>
            <a:r>
              <a:rPr lang="vi-VN" sz="2400" b="1" dirty="0"/>
              <a:t>class</a:t>
            </a:r>
            <a:r>
              <a:rPr lang="vi-VN" sz="2400" dirty="0"/>
              <a:t> đã có. Đó là </a:t>
            </a:r>
            <a:r>
              <a:rPr lang="vi-VN" sz="2400" b="1" dirty="0"/>
              <a:t>class</a:t>
            </a:r>
            <a:r>
              <a:rPr lang="vi-VN" sz="2400" dirty="0"/>
              <a:t> Cha, các </a:t>
            </a:r>
            <a:r>
              <a:rPr lang="vi-VN" sz="2400" b="1" dirty="0"/>
              <a:t>class</a:t>
            </a:r>
            <a:r>
              <a:rPr lang="vi-VN" sz="2400" dirty="0"/>
              <a:t> Con phát sinh từ </a:t>
            </a:r>
            <a:r>
              <a:rPr lang="vi-VN" sz="2400" b="1" dirty="0"/>
              <a:t>class</a:t>
            </a:r>
            <a:r>
              <a:rPr lang="vi-VN" sz="2400" dirty="0"/>
              <a:t> Cha và đương nhiên nó cũng sẽ được thừa kế tính chất của Cha. </a:t>
            </a:r>
            <a:r>
              <a:rPr lang="vi-VN" sz="2400" b="1" dirty="0"/>
              <a:t>Class</a:t>
            </a:r>
            <a:r>
              <a:rPr lang="vi-VN" sz="2400" dirty="0"/>
              <a:t> Con có thể sử dụng các tính chất như định nghĩa ở </a:t>
            </a:r>
            <a:r>
              <a:rPr lang="vi-VN" sz="2400" b="1" dirty="0"/>
              <a:t>class</a:t>
            </a:r>
            <a:r>
              <a:rPr lang="vi-VN" sz="2400" dirty="0"/>
              <a:t> Cha thông qua super hoặc có thể định nghĩa lại.</a:t>
            </a:r>
          </a:p>
          <a:p>
            <a:endParaRPr lang="vi-VN" sz="2400" dirty="0"/>
          </a:p>
          <a:p>
            <a:endParaRPr lang="vi-VN" sz="2400" dirty="0"/>
          </a:p>
        </p:txBody>
      </p:sp>
      <p:sp>
        <p:nvSpPr>
          <p:cNvPr id="4" name="Slide Number Placeholder 3">
            <a:extLst>
              <a:ext uri="{FF2B5EF4-FFF2-40B4-BE49-F238E27FC236}">
                <a16:creationId xmlns:a16="http://schemas.microsoft.com/office/drawing/2014/main" id="{0492440F-77E3-4150-AA97-BA36D5263986}"/>
              </a:ext>
            </a:extLst>
          </p:cNvPr>
          <p:cNvSpPr>
            <a:spLocks noGrp="1"/>
          </p:cNvSpPr>
          <p:nvPr>
            <p:ph type="sldNum" sz="quarter" idx="12"/>
          </p:nvPr>
        </p:nvSpPr>
        <p:spPr/>
        <p:txBody>
          <a:bodyPr/>
          <a:lstStyle/>
          <a:p>
            <a:pPr>
              <a:defRPr/>
            </a:pPr>
            <a:fld id="{243387B3-00BA-4060-9564-2553BF0471BC}" type="slidenum">
              <a:rPr lang="en-US" altLang="en-US" smtClean="0"/>
              <a:pPr>
                <a:defRPr/>
              </a:pPr>
              <a:t>49</a:t>
            </a:fld>
            <a:endParaRPr lang="en-US" altLang="en-US"/>
          </a:p>
        </p:txBody>
      </p:sp>
      <p:pic>
        <p:nvPicPr>
          <p:cNvPr id="6" name="Picture 5">
            <a:extLst>
              <a:ext uri="{FF2B5EF4-FFF2-40B4-BE49-F238E27FC236}">
                <a16:creationId xmlns:a16="http://schemas.microsoft.com/office/drawing/2014/main" id="{7292E77D-9999-4FFA-84E4-3A0E61C65CEA}"/>
              </a:ext>
            </a:extLst>
          </p:cNvPr>
          <p:cNvPicPr>
            <a:picLocks noChangeAspect="1"/>
          </p:cNvPicPr>
          <p:nvPr/>
        </p:nvPicPr>
        <p:blipFill>
          <a:blip r:embed="rId2"/>
          <a:stretch>
            <a:fillRect/>
          </a:stretch>
        </p:blipFill>
        <p:spPr>
          <a:xfrm>
            <a:off x="2319129" y="3958552"/>
            <a:ext cx="4505741" cy="1985047"/>
          </a:xfrm>
          <a:prstGeom prst="rect">
            <a:avLst/>
          </a:prstGeom>
        </p:spPr>
      </p:pic>
      <p:pic>
        <p:nvPicPr>
          <p:cNvPr id="7" name="Picture 6">
            <a:extLst>
              <a:ext uri="{FF2B5EF4-FFF2-40B4-BE49-F238E27FC236}">
                <a16:creationId xmlns:a16="http://schemas.microsoft.com/office/drawing/2014/main" id="{B29617C1-694E-41D5-A092-44E01A3D3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46200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Cơ bản về Dart</a:t>
            </a:r>
            <a:endParaRPr lang="en-US"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5</a:t>
            </a:fld>
            <a:endParaRPr lang="en-US" altLang="en-US"/>
          </a:p>
        </p:txBody>
      </p:sp>
      <p:pic>
        <p:nvPicPr>
          <p:cNvPr id="6" name="Picture 5">
            <a:extLst>
              <a:ext uri="{FF2B5EF4-FFF2-40B4-BE49-F238E27FC236}">
                <a16:creationId xmlns:a16="http://schemas.microsoft.com/office/drawing/2014/main" id="{D15318C3-851C-4594-BCA0-1C6BF69B6ADB}"/>
              </a:ext>
            </a:extLst>
          </p:cNvPr>
          <p:cNvPicPr>
            <a:picLocks noChangeAspect="1"/>
          </p:cNvPicPr>
          <p:nvPr/>
        </p:nvPicPr>
        <p:blipFill>
          <a:blip r:embed="rId2" cstate="print"/>
          <a:stretch>
            <a:fillRect/>
          </a:stretch>
        </p:blipFill>
        <p:spPr>
          <a:xfrm>
            <a:off x="457200" y="1600200"/>
            <a:ext cx="8382000" cy="4428976"/>
          </a:xfrm>
          <a:prstGeom prst="rect">
            <a:avLst/>
          </a:prstGeom>
        </p:spPr>
      </p:pic>
      <p:pic>
        <p:nvPicPr>
          <p:cNvPr id="5" name="Picture 4">
            <a:extLst>
              <a:ext uri="{FF2B5EF4-FFF2-40B4-BE49-F238E27FC236}">
                <a16:creationId xmlns:a16="http://schemas.microsoft.com/office/drawing/2014/main" id="{44455126-C545-4CC2-ADE2-EE7ADEE80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265733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37A5-45AC-48FE-A45C-F5827BAA5FCA}"/>
              </a:ext>
            </a:extLst>
          </p:cNvPr>
          <p:cNvSpPr>
            <a:spLocks noGrp="1"/>
          </p:cNvSpPr>
          <p:nvPr>
            <p:ph type="title"/>
          </p:nvPr>
        </p:nvSpPr>
        <p:spPr/>
        <p:txBody>
          <a:bodyPr/>
          <a:lstStyle/>
          <a:p>
            <a:r>
              <a:rPr lang="vi-VN" dirty="0"/>
              <a:t>Hướng đối tượng với Dart</a:t>
            </a:r>
          </a:p>
        </p:txBody>
      </p:sp>
      <p:sp>
        <p:nvSpPr>
          <p:cNvPr id="3" name="Content Placeholder 2">
            <a:extLst>
              <a:ext uri="{FF2B5EF4-FFF2-40B4-BE49-F238E27FC236}">
                <a16:creationId xmlns:a16="http://schemas.microsoft.com/office/drawing/2014/main" id="{8B164313-EA3B-41D4-92DD-91199BA9A6F3}"/>
              </a:ext>
            </a:extLst>
          </p:cNvPr>
          <p:cNvSpPr>
            <a:spLocks noGrp="1"/>
          </p:cNvSpPr>
          <p:nvPr>
            <p:ph idx="1"/>
          </p:nvPr>
        </p:nvSpPr>
        <p:spPr>
          <a:xfrm>
            <a:off x="609600" y="1633538"/>
            <a:ext cx="8229600" cy="2862262"/>
          </a:xfrm>
        </p:spPr>
        <p:txBody>
          <a:bodyPr/>
          <a:lstStyle/>
          <a:p>
            <a:pPr marL="0" indent="0">
              <a:buNone/>
            </a:pPr>
            <a:r>
              <a:rPr lang="vi-VN" sz="3000" b="1" dirty="0"/>
              <a:t>Polymorphism</a:t>
            </a:r>
            <a:r>
              <a:rPr lang="vi-VN" sz="3000" dirty="0"/>
              <a:t> - tính đa hình là các </a:t>
            </a:r>
            <a:r>
              <a:rPr lang="vi-VN" sz="3000" b="1" dirty="0"/>
              <a:t>object</a:t>
            </a:r>
            <a:r>
              <a:rPr lang="vi-VN" sz="3000" dirty="0"/>
              <a:t> trong cùng 1 họ tuân thủ theo 1 thể hiện nhưng có thể thực thi theo nhiều cách khác nhau.</a:t>
            </a:r>
          </a:p>
          <a:p>
            <a:r>
              <a:rPr lang="vi-VN" sz="3000" dirty="0"/>
              <a:t> </a:t>
            </a:r>
            <a:r>
              <a:rPr lang="vi-VN" sz="3000" b="1" dirty="0"/>
              <a:t>Override</a:t>
            </a:r>
            <a:r>
              <a:rPr lang="vi-VN" sz="3000" dirty="0"/>
              <a:t> - khi cùng 1 phương thức nhưng cách bên trong phương thức đó thực hiện ở từng nơi lại khác nhau.</a:t>
            </a:r>
          </a:p>
          <a:p>
            <a:pPr marL="0" indent="0">
              <a:buNone/>
            </a:pPr>
            <a:endParaRPr lang="vi-VN" sz="2400" dirty="0"/>
          </a:p>
        </p:txBody>
      </p:sp>
      <p:sp>
        <p:nvSpPr>
          <p:cNvPr id="4" name="Slide Number Placeholder 3">
            <a:extLst>
              <a:ext uri="{FF2B5EF4-FFF2-40B4-BE49-F238E27FC236}">
                <a16:creationId xmlns:a16="http://schemas.microsoft.com/office/drawing/2014/main" id="{BD65A164-E3C6-4F3E-B14D-2A7DF14394D8}"/>
              </a:ext>
            </a:extLst>
          </p:cNvPr>
          <p:cNvSpPr>
            <a:spLocks noGrp="1"/>
          </p:cNvSpPr>
          <p:nvPr>
            <p:ph type="sldNum" sz="quarter" idx="12"/>
          </p:nvPr>
        </p:nvSpPr>
        <p:spPr/>
        <p:txBody>
          <a:bodyPr/>
          <a:lstStyle/>
          <a:p>
            <a:pPr>
              <a:defRPr/>
            </a:pPr>
            <a:fld id="{243387B3-00BA-4060-9564-2553BF0471BC}" type="slidenum">
              <a:rPr lang="en-US" altLang="en-US" smtClean="0"/>
              <a:pPr>
                <a:defRPr/>
              </a:pPr>
              <a:t>50</a:t>
            </a:fld>
            <a:endParaRPr lang="en-US" altLang="en-US"/>
          </a:p>
        </p:txBody>
      </p:sp>
      <p:pic>
        <p:nvPicPr>
          <p:cNvPr id="6" name="Picture 5">
            <a:extLst>
              <a:ext uri="{FF2B5EF4-FFF2-40B4-BE49-F238E27FC236}">
                <a16:creationId xmlns:a16="http://schemas.microsoft.com/office/drawing/2014/main" id="{319A8D89-1731-49D7-A785-79F42DA5CFF5}"/>
              </a:ext>
            </a:extLst>
          </p:cNvPr>
          <p:cNvPicPr>
            <a:picLocks noChangeAspect="1"/>
          </p:cNvPicPr>
          <p:nvPr/>
        </p:nvPicPr>
        <p:blipFill>
          <a:blip r:embed="rId2"/>
          <a:stretch>
            <a:fillRect/>
          </a:stretch>
        </p:blipFill>
        <p:spPr>
          <a:xfrm>
            <a:off x="5314601" y="4224083"/>
            <a:ext cx="3749989" cy="1109918"/>
          </a:xfrm>
          <a:prstGeom prst="rect">
            <a:avLst/>
          </a:prstGeom>
        </p:spPr>
      </p:pic>
      <p:sp>
        <p:nvSpPr>
          <p:cNvPr id="7" name="Content Placeholder 2">
            <a:extLst>
              <a:ext uri="{FF2B5EF4-FFF2-40B4-BE49-F238E27FC236}">
                <a16:creationId xmlns:a16="http://schemas.microsoft.com/office/drawing/2014/main" id="{F7DE6658-A2CD-4193-B66D-94C8485DBB89}"/>
              </a:ext>
            </a:extLst>
          </p:cNvPr>
          <p:cNvSpPr txBox="1">
            <a:spLocks/>
          </p:cNvSpPr>
          <p:nvPr/>
        </p:nvSpPr>
        <p:spPr bwMode="auto">
          <a:xfrm>
            <a:off x="609600" y="4434682"/>
            <a:ext cx="48768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900"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600" kern="1200">
                <a:solidFill>
                  <a:srgbClr val="000066"/>
                </a:solidFill>
                <a:latin typeface="+mn-lt"/>
                <a:ea typeface="+mn-ea"/>
                <a:cs typeface="+mn-cs"/>
              </a:defRPr>
            </a:lvl2pPr>
            <a:lvl3pPr marL="1143000" indent="-228600" algn="l" rtl="0" eaLnBrk="0" fontAlgn="base" hangingPunct="0">
              <a:spcBef>
                <a:spcPct val="20000"/>
              </a:spcBef>
              <a:spcAft>
                <a:spcPct val="0"/>
              </a:spcAft>
              <a:buChar char="•"/>
              <a:defRPr sz="2200" kern="1200">
                <a:solidFill>
                  <a:srgbClr val="000066"/>
                </a:solidFill>
                <a:latin typeface="+mn-lt"/>
                <a:ea typeface="+mn-ea"/>
                <a:cs typeface="+mn-cs"/>
              </a:defRPr>
            </a:lvl3pPr>
            <a:lvl4pPr marL="1600200" indent="-228600" algn="l" rtl="0" eaLnBrk="0" fontAlgn="base" hangingPunct="0">
              <a:spcBef>
                <a:spcPct val="20000"/>
              </a:spcBef>
              <a:spcAft>
                <a:spcPct val="0"/>
              </a:spcAft>
              <a:buChar char="–"/>
              <a:defRPr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3000" b="1" dirty="0"/>
              <a:t>Overload</a:t>
            </a:r>
            <a:r>
              <a:rPr lang="vi-VN" sz="3000" dirty="0"/>
              <a:t> - không được support trong </a:t>
            </a:r>
            <a:r>
              <a:rPr lang="vi-VN" sz="3000" b="1" dirty="0"/>
              <a:t>Dart</a:t>
            </a:r>
            <a:r>
              <a:rPr lang="vi-VN" sz="3000" dirty="0"/>
              <a:t> nhưng bạn có thể sử dụng </a:t>
            </a:r>
            <a:r>
              <a:rPr lang="vi-VN" sz="3000" b="1" dirty="0"/>
              <a:t>optional parameter </a:t>
            </a:r>
            <a:r>
              <a:rPr lang="vi-VN" sz="3000" dirty="0"/>
              <a:t>để thay thế.</a:t>
            </a:r>
          </a:p>
          <a:p>
            <a:endParaRPr lang="vi-VN" sz="2400" dirty="0"/>
          </a:p>
        </p:txBody>
      </p:sp>
      <p:pic>
        <p:nvPicPr>
          <p:cNvPr id="8" name="Picture 7">
            <a:extLst>
              <a:ext uri="{FF2B5EF4-FFF2-40B4-BE49-F238E27FC236}">
                <a16:creationId xmlns:a16="http://schemas.microsoft.com/office/drawing/2014/main" id="{D45D11F9-7454-472D-B7A2-FA0539D47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079086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D35A-061F-4EFC-A967-708B4440FE88}"/>
              </a:ext>
            </a:extLst>
          </p:cNvPr>
          <p:cNvSpPr>
            <a:spLocks noGrp="1"/>
          </p:cNvSpPr>
          <p:nvPr>
            <p:ph type="title"/>
          </p:nvPr>
        </p:nvSpPr>
        <p:spPr/>
        <p:txBody>
          <a:bodyPr/>
          <a:lstStyle/>
          <a:p>
            <a:r>
              <a:rPr lang="vi-VN" dirty="0"/>
              <a:t>Hướng đối tượng với Dart</a:t>
            </a:r>
          </a:p>
        </p:txBody>
      </p:sp>
      <p:sp>
        <p:nvSpPr>
          <p:cNvPr id="3" name="Content Placeholder 2">
            <a:extLst>
              <a:ext uri="{FF2B5EF4-FFF2-40B4-BE49-F238E27FC236}">
                <a16:creationId xmlns:a16="http://schemas.microsoft.com/office/drawing/2014/main" id="{C45B5D00-92CA-45C8-9D25-C4BE9B0F1B93}"/>
              </a:ext>
            </a:extLst>
          </p:cNvPr>
          <p:cNvSpPr>
            <a:spLocks noGrp="1"/>
          </p:cNvSpPr>
          <p:nvPr>
            <p:ph idx="1"/>
          </p:nvPr>
        </p:nvSpPr>
        <p:spPr/>
        <p:txBody>
          <a:bodyPr/>
          <a:lstStyle/>
          <a:p>
            <a:pPr marL="0" indent="0">
              <a:buNone/>
            </a:pPr>
            <a:r>
              <a:rPr lang="vi-VN" sz="3200" b="1" dirty="0"/>
              <a:t>Abstraction</a:t>
            </a:r>
            <a:r>
              <a:rPr lang="vi-VN" sz="3200" dirty="0"/>
              <a:t> - tính trừu tượng là sự tập trung vào các tính chất cối lõi nhất của 1 </a:t>
            </a:r>
            <a:r>
              <a:rPr lang="vi-VN" sz="3200" b="1" dirty="0"/>
              <a:t>object</a:t>
            </a:r>
            <a:r>
              <a:rPr lang="vi-VN" sz="3200" dirty="0"/>
              <a:t>, loại bỏ đi những tính chất rườm rà xung quanh.</a:t>
            </a:r>
          </a:p>
          <a:p>
            <a:endParaRPr lang="vi-VN" dirty="0"/>
          </a:p>
        </p:txBody>
      </p:sp>
      <p:sp>
        <p:nvSpPr>
          <p:cNvPr id="4" name="Slide Number Placeholder 3">
            <a:extLst>
              <a:ext uri="{FF2B5EF4-FFF2-40B4-BE49-F238E27FC236}">
                <a16:creationId xmlns:a16="http://schemas.microsoft.com/office/drawing/2014/main" id="{895FC8F2-C6E4-425D-A65A-4C35E2D7A14C}"/>
              </a:ext>
            </a:extLst>
          </p:cNvPr>
          <p:cNvSpPr>
            <a:spLocks noGrp="1"/>
          </p:cNvSpPr>
          <p:nvPr>
            <p:ph type="sldNum" sz="quarter" idx="12"/>
          </p:nvPr>
        </p:nvSpPr>
        <p:spPr/>
        <p:txBody>
          <a:bodyPr/>
          <a:lstStyle/>
          <a:p>
            <a:pPr>
              <a:defRPr/>
            </a:pPr>
            <a:fld id="{243387B3-00BA-4060-9564-2553BF0471BC}" type="slidenum">
              <a:rPr lang="en-US" altLang="en-US" smtClean="0"/>
              <a:pPr>
                <a:defRPr/>
              </a:pPr>
              <a:t>51</a:t>
            </a:fld>
            <a:endParaRPr lang="en-US" altLang="en-US"/>
          </a:p>
        </p:txBody>
      </p:sp>
      <p:pic>
        <p:nvPicPr>
          <p:cNvPr id="6" name="Picture 5">
            <a:extLst>
              <a:ext uri="{FF2B5EF4-FFF2-40B4-BE49-F238E27FC236}">
                <a16:creationId xmlns:a16="http://schemas.microsoft.com/office/drawing/2014/main" id="{0474C926-B425-4650-8D44-86C19F70DF69}"/>
              </a:ext>
            </a:extLst>
          </p:cNvPr>
          <p:cNvPicPr>
            <a:picLocks noChangeAspect="1"/>
          </p:cNvPicPr>
          <p:nvPr/>
        </p:nvPicPr>
        <p:blipFill>
          <a:blip r:embed="rId2"/>
          <a:stretch>
            <a:fillRect/>
          </a:stretch>
        </p:blipFill>
        <p:spPr>
          <a:xfrm>
            <a:off x="3124200" y="3200400"/>
            <a:ext cx="5562600" cy="2920833"/>
          </a:xfrm>
          <a:prstGeom prst="rect">
            <a:avLst/>
          </a:prstGeom>
        </p:spPr>
      </p:pic>
      <p:pic>
        <p:nvPicPr>
          <p:cNvPr id="7" name="Picture 6">
            <a:extLst>
              <a:ext uri="{FF2B5EF4-FFF2-40B4-BE49-F238E27FC236}">
                <a16:creationId xmlns:a16="http://schemas.microsoft.com/office/drawing/2014/main" id="{E6775D5B-B7F3-44B9-BCEF-3C3CC7AAC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15772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3908-9ABB-4EC3-A4C3-DC800500DEF8}"/>
              </a:ext>
            </a:extLst>
          </p:cNvPr>
          <p:cNvSpPr>
            <a:spLocks noGrp="1"/>
          </p:cNvSpPr>
          <p:nvPr>
            <p:ph type="title"/>
          </p:nvPr>
        </p:nvSpPr>
        <p:spPr/>
        <p:txBody>
          <a:bodyPr/>
          <a:lstStyle/>
          <a:p>
            <a:r>
              <a:rPr lang="vi-VN" dirty="0"/>
              <a:t>Hướng đối tượng với Dart</a:t>
            </a:r>
          </a:p>
        </p:txBody>
      </p:sp>
      <p:sp>
        <p:nvSpPr>
          <p:cNvPr id="3" name="Content Placeholder 2">
            <a:extLst>
              <a:ext uri="{FF2B5EF4-FFF2-40B4-BE49-F238E27FC236}">
                <a16:creationId xmlns:a16="http://schemas.microsoft.com/office/drawing/2014/main" id="{F245D484-C5C4-480F-B2AF-007777B48564}"/>
              </a:ext>
            </a:extLst>
          </p:cNvPr>
          <p:cNvSpPr>
            <a:spLocks noGrp="1"/>
          </p:cNvSpPr>
          <p:nvPr>
            <p:ph idx="1"/>
          </p:nvPr>
        </p:nvSpPr>
        <p:spPr/>
        <p:txBody>
          <a:bodyPr/>
          <a:lstStyle/>
          <a:p>
            <a:r>
              <a:rPr lang="vi-VN" sz="3000" dirty="0">
                <a:latin typeface="Arial"/>
                <a:cs typeface="Arial"/>
              </a:rPr>
              <a:t>Phương thức khởi tạo (</a:t>
            </a:r>
            <a:r>
              <a:rPr lang="vi-VN" sz="3000" b="1" dirty="0">
                <a:latin typeface="Arial"/>
                <a:cs typeface="Arial"/>
              </a:rPr>
              <a:t>Constructors</a:t>
            </a:r>
            <a:r>
              <a:rPr lang="vi-VN" sz="3000" dirty="0">
                <a:latin typeface="Arial"/>
                <a:cs typeface="Arial"/>
              </a:rPr>
              <a:t>): Lớp cần có phương thức khởi </a:t>
            </a:r>
            <a:r>
              <a:rPr lang="vi-VN" sz="3000" spc="5" dirty="0">
                <a:latin typeface="Arial"/>
                <a:cs typeface="Arial"/>
              </a:rPr>
              <a:t>tạo. </a:t>
            </a:r>
            <a:r>
              <a:rPr lang="vi-VN" sz="3000" spc="-5" dirty="0">
                <a:latin typeface="Arial"/>
                <a:cs typeface="Arial"/>
              </a:rPr>
              <a:t>1 </a:t>
            </a:r>
            <a:r>
              <a:rPr lang="vi-VN" sz="3000" b="1" dirty="0">
                <a:latin typeface="Arial"/>
                <a:cs typeface="Arial"/>
              </a:rPr>
              <a:t>constructor</a:t>
            </a:r>
            <a:r>
              <a:rPr lang="vi-VN" sz="3000" dirty="0">
                <a:latin typeface="Arial"/>
                <a:cs typeface="Arial"/>
              </a:rPr>
              <a:t> </a:t>
            </a:r>
            <a:r>
              <a:rPr lang="vi-VN" sz="3000" spc="-5" dirty="0">
                <a:latin typeface="Arial"/>
                <a:cs typeface="Arial"/>
              </a:rPr>
              <a:t>là 1 </a:t>
            </a:r>
            <a:r>
              <a:rPr lang="vi-VN" sz="3000" dirty="0">
                <a:latin typeface="Arial"/>
                <a:cs typeface="Arial"/>
              </a:rPr>
              <a:t>phương</a:t>
            </a:r>
            <a:r>
              <a:rPr lang="vi-VN" sz="3000" spc="-135" dirty="0">
                <a:latin typeface="Arial"/>
                <a:cs typeface="Arial"/>
              </a:rPr>
              <a:t> </a:t>
            </a:r>
            <a:r>
              <a:rPr lang="vi-VN" sz="3000" dirty="0">
                <a:latin typeface="Arial"/>
                <a:cs typeface="Arial"/>
              </a:rPr>
              <a:t>thức đặc </a:t>
            </a:r>
            <a:r>
              <a:rPr lang="vi-VN" sz="3000" spc="-5" dirty="0">
                <a:latin typeface="Arial"/>
                <a:cs typeface="Arial"/>
              </a:rPr>
              <a:t>biệt </a:t>
            </a:r>
            <a:r>
              <a:rPr lang="vi-VN" sz="3000" dirty="0">
                <a:latin typeface="Arial"/>
                <a:cs typeface="Arial"/>
              </a:rPr>
              <a:t>được tự </a:t>
            </a:r>
            <a:r>
              <a:rPr lang="vi-VN" sz="3000" spc="5" dirty="0">
                <a:latin typeface="Arial"/>
                <a:cs typeface="Arial"/>
              </a:rPr>
              <a:t>động </a:t>
            </a:r>
            <a:r>
              <a:rPr lang="vi-VN" sz="3000" spc="-10" dirty="0">
                <a:latin typeface="Arial"/>
                <a:cs typeface="Arial"/>
              </a:rPr>
              <a:t>gọi </a:t>
            </a:r>
            <a:r>
              <a:rPr lang="vi-VN" sz="3000" dirty="0">
                <a:latin typeface="Arial"/>
                <a:cs typeface="Arial"/>
              </a:rPr>
              <a:t>khi 1 đối tượng của 1 </a:t>
            </a:r>
            <a:r>
              <a:rPr lang="vi-VN" sz="3000" spc="-5" dirty="0">
                <a:latin typeface="Arial"/>
                <a:cs typeface="Arial"/>
              </a:rPr>
              <a:t>lớp </a:t>
            </a:r>
            <a:r>
              <a:rPr lang="vi-VN" sz="3000" dirty="0">
                <a:latin typeface="Arial"/>
                <a:cs typeface="Arial"/>
              </a:rPr>
              <a:t>được tạo ra. </a:t>
            </a:r>
            <a:r>
              <a:rPr lang="vi-VN" sz="3000" spc="-5" dirty="0">
                <a:latin typeface="Arial"/>
                <a:cs typeface="Arial"/>
              </a:rPr>
              <a:t>Nó </a:t>
            </a:r>
            <a:r>
              <a:rPr lang="vi-VN" sz="3000" dirty="0">
                <a:latin typeface="Arial"/>
                <a:cs typeface="Arial"/>
              </a:rPr>
              <a:t>được sử dụng để </a:t>
            </a:r>
            <a:r>
              <a:rPr lang="vi-VN" sz="3000" spc="5" dirty="0">
                <a:latin typeface="Arial"/>
                <a:cs typeface="Arial"/>
              </a:rPr>
              <a:t>khởi </a:t>
            </a:r>
            <a:r>
              <a:rPr lang="vi-VN" sz="3000" dirty="0">
                <a:latin typeface="Arial"/>
                <a:cs typeface="Arial"/>
              </a:rPr>
              <a:t>tạo các </a:t>
            </a:r>
            <a:r>
              <a:rPr lang="vi-VN" sz="3000" spc="-10" dirty="0">
                <a:latin typeface="Arial"/>
                <a:cs typeface="Arial"/>
              </a:rPr>
              <a:t>giá </a:t>
            </a:r>
            <a:r>
              <a:rPr lang="vi-VN" sz="3000" dirty="0">
                <a:latin typeface="Arial"/>
                <a:cs typeface="Arial"/>
              </a:rPr>
              <a:t>trị cho thuộc </a:t>
            </a:r>
            <a:r>
              <a:rPr lang="vi-VN" sz="3000" spc="-5" dirty="0">
                <a:latin typeface="Arial"/>
                <a:cs typeface="Arial"/>
              </a:rPr>
              <a:t>tính </a:t>
            </a:r>
            <a:r>
              <a:rPr lang="vi-VN" sz="3000" dirty="0">
                <a:latin typeface="Arial"/>
                <a:cs typeface="Arial"/>
              </a:rPr>
              <a:t>của</a:t>
            </a:r>
            <a:r>
              <a:rPr lang="vi-VN" sz="3000" spc="-40" dirty="0">
                <a:latin typeface="Arial"/>
                <a:cs typeface="Arial"/>
              </a:rPr>
              <a:t> </a:t>
            </a:r>
            <a:r>
              <a:rPr lang="vi-VN" sz="3000" dirty="0">
                <a:latin typeface="Arial"/>
                <a:cs typeface="Arial"/>
              </a:rPr>
              <a:t>lớp.</a:t>
            </a:r>
            <a:endParaRPr lang="vi-VN" sz="3000" dirty="0"/>
          </a:p>
        </p:txBody>
      </p:sp>
      <p:sp>
        <p:nvSpPr>
          <p:cNvPr id="4" name="Slide Number Placeholder 3">
            <a:extLst>
              <a:ext uri="{FF2B5EF4-FFF2-40B4-BE49-F238E27FC236}">
                <a16:creationId xmlns:a16="http://schemas.microsoft.com/office/drawing/2014/main" id="{CA00A80D-E496-472E-BB87-6F1EAFC4E7FC}"/>
              </a:ext>
            </a:extLst>
          </p:cNvPr>
          <p:cNvSpPr>
            <a:spLocks noGrp="1"/>
          </p:cNvSpPr>
          <p:nvPr>
            <p:ph type="sldNum" sz="quarter" idx="12"/>
          </p:nvPr>
        </p:nvSpPr>
        <p:spPr/>
        <p:txBody>
          <a:bodyPr/>
          <a:lstStyle/>
          <a:p>
            <a:pPr>
              <a:defRPr/>
            </a:pPr>
            <a:fld id="{243387B3-00BA-4060-9564-2553BF0471BC}" type="slidenum">
              <a:rPr lang="en-US" altLang="en-US" smtClean="0"/>
              <a:pPr>
                <a:defRPr/>
              </a:pPr>
              <a:t>52</a:t>
            </a:fld>
            <a:endParaRPr lang="en-US" altLang="en-US"/>
          </a:p>
        </p:txBody>
      </p:sp>
      <p:pic>
        <p:nvPicPr>
          <p:cNvPr id="8" name="Picture 7">
            <a:extLst>
              <a:ext uri="{FF2B5EF4-FFF2-40B4-BE49-F238E27FC236}">
                <a16:creationId xmlns:a16="http://schemas.microsoft.com/office/drawing/2014/main" id="{46E757D3-3916-42BA-BEA5-B3E61CD544B3}"/>
              </a:ext>
            </a:extLst>
          </p:cNvPr>
          <p:cNvPicPr>
            <a:picLocks noChangeAspect="1"/>
          </p:cNvPicPr>
          <p:nvPr/>
        </p:nvPicPr>
        <p:blipFill>
          <a:blip r:embed="rId2"/>
          <a:stretch>
            <a:fillRect/>
          </a:stretch>
        </p:blipFill>
        <p:spPr>
          <a:xfrm>
            <a:off x="2438400" y="4553205"/>
            <a:ext cx="4906060" cy="1667108"/>
          </a:xfrm>
          <a:prstGeom prst="rect">
            <a:avLst/>
          </a:prstGeom>
        </p:spPr>
      </p:pic>
      <p:pic>
        <p:nvPicPr>
          <p:cNvPr id="6" name="Picture 5">
            <a:extLst>
              <a:ext uri="{FF2B5EF4-FFF2-40B4-BE49-F238E27FC236}">
                <a16:creationId xmlns:a16="http://schemas.microsoft.com/office/drawing/2014/main" id="{036F67A8-1EB0-43BB-8290-56D9D51BCE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1029653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FDF6-CD4B-45D5-B0D0-F033C282959F}"/>
              </a:ext>
            </a:extLst>
          </p:cNvPr>
          <p:cNvSpPr>
            <a:spLocks noGrp="1"/>
          </p:cNvSpPr>
          <p:nvPr>
            <p:ph type="title"/>
          </p:nvPr>
        </p:nvSpPr>
        <p:spPr/>
        <p:txBody>
          <a:bodyPr/>
          <a:lstStyle/>
          <a:p>
            <a:r>
              <a:rPr lang="vi-VN" dirty="0"/>
              <a:t>Hướng đối tượng với Dart</a:t>
            </a:r>
          </a:p>
        </p:txBody>
      </p:sp>
      <p:sp>
        <p:nvSpPr>
          <p:cNvPr id="3" name="Content Placeholder 2">
            <a:extLst>
              <a:ext uri="{FF2B5EF4-FFF2-40B4-BE49-F238E27FC236}">
                <a16:creationId xmlns:a16="http://schemas.microsoft.com/office/drawing/2014/main" id="{68ABFD3E-E265-4269-8E84-A8422B1293B7}"/>
              </a:ext>
            </a:extLst>
          </p:cNvPr>
          <p:cNvSpPr>
            <a:spLocks noGrp="1"/>
          </p:cNvSpPr>
          <p:nvPr>
            <p:ph idx="1"/>
          </p:nvPr>
        </p:nvSpPr>
        <p:spPr/>
        <p:txBody>
          <a:bodyPr/>
          <a:lstStyle/>
          <a:p>
            <a:pPr marL="12700">
              <a:lnSpc>
                <a:spcPct val="100000"/>
              </a:lnSpc>
              <a:spcBef>
                <a:spcPts val="680"/>
              </a:spcBef>
              <a:tabLst>
                <a:tab pos="356870" algn="l"/>
              </a:tabLst>
            </a:pPr>
            <a:r>
              <a:rPr lang="vi-VN" sz="3200" dirty="0">
                <a:latin typeface="Arial"/>
                <a:cs typeface="Arial"/>
              </a:rPr>
              <a:t>Phương thức </a:t>
            </a:r>
            <a:r>
              <a:rPr lang="vi-VN" sz="3200" b="1" spc="-5" dirty="0">
                <a:latin typeface="Arial"/>
                <a:cs typeface="Arial"/>
              </a:rPr>
              <a:t>getter</a:t>
            </a:r>
            <a:r>
              <a:rPr lang="vi-VN" sz="3200" spc="-5" dirty="0">
                <a:latin typeface="Arial"/>
                <a:cs typeface="Arial"/>
              </a:rPr>
              <a:t> </a:t>
            </a:r>
            <a:r>
              <a:rPr lang="vi-VN" sz="3200" spc="-15" dirty="0">
                <a:latin typeface="Arial"/>
                <a:cs typeface="Arial"/>
              </a:rPr>
              <a:t>và</a:t>
            </a:r>
            <a:r>
              <a:rPr lang="vi-VN" sz="3200" spc="-20" dirty="0">
                <a:latin typeface="Arial"/>
                <a:cs typeface="Arial"/>
              </a:rPr>
              <a:t> </a:t>
            </a:r>
            <a:r>
              <a:rPr lang="vi-VN" sz="3200" b="1" dirty="0">
                <a:latin typeface="Arial"/>
                <a:cs typeface="Arial"/>
              </a:rPr>
              <a:t>setter</a:t>
            </a:r>
            <a:r>
              <a:rPr lang="vi-VN" sz="3200" dirty="0">
                <a:latin typeface="Arial"/>
                <a:cs typeface="Arial"/>
              </a:rPr>
              <a:t>: </a:t>
            </a:r>
          </a:p>
          <a:p>
            <a:pPr marL="12700" marR="123825" indent="0">
              <a:lnSpc>
                <a:spcPct val="100000"/>
              </a:lnSpc>
              <a:spcBef>
                <a:spcPts val="575"/>
              </a:spcBef>
              <a:buNone/>
            </a:pPr>
            <a:r>
              <a:rPr lang="vi-VN" sz="3200" dirty="0">
                <a:latin typeface="Arial"/>
                <a:cs typeface="Arial"/>
              </a:rPr>
              <a:t>+ </a:t>
            </a:r>
            <a:r>
              <a:rPr lang="vi-VN" sz="3200" b="1" dirty="0">
                <a:latin typeface="Arial"/>
                <a:cs typeface="Arial"/>
              </a:rPr>
              <a:t>getter</a:t>
            </a:r>
            <a:r>
              <a:rPr lang="vi-VN" sz="3200" dirty="0">
                <a:latin typeface="Arial"/>
                <a:cs typeface="Arial"/>
              </a:rPr>
              <a:t> </a:t>
            </a:r>
            <a:r>
              <a:rPr lang="vi-VN" sz="3200" spc="-5" dirty="0">
                <a:latin typeface="Arial"/>
                <a:cs typeface="Arial"/>
              </a:rPr>
              <a:t>là </a:t>
            </a:r>
            <a:r>
              <a:rPr lang="vi-VN" sz="3200" dirty="0">
                <a:latin typeface="Arial"/>
                <a:cs typeface="Arial"/>
              </a:rPr>
              <a:t>phương thức trả </a:t>
            </a:r>
            <a:r>
              <a:rPr lang="vi-VN" sz="3200" spc="-15" dirty="0">
                <a:latin typeface="Arial"/>
                <a:cs typeface="Arial"/>
              </a:rPr>
              <a:t>về </a:t>
            </a:r>
            <a:r>
              <a:rPr lang="vi-VN" sz="3200" spc="-5" dirty="0">
                <a:latin typeface="Arial"/>
                <a:cs typeface="Arial"/>
              </a:rPr>
              <a:t>1 </a:t>
            </a:r>
            <a:r>
              <a:rPr lang="vi-VN" sz="3200" spc="-10" dirty="0">
                <a:latin typeface="Arial"/>
                <a:cs typeface="Arial"/>
              </a:rPr>
              <a:t>giá </a:t>
            </a:r>
            <a:r>
              <a:rPr lang="vi-VN" sz="3200" dirty="0">
                <a:latin typeface="Arial"/>
                <a:cs typeface="Arial"/>
              </a:rPr>
              <a:t>trị </a:t>
            </a:r>
            <a:r>
              <a:rPr lang="vi-VN" sz="3200" spc="5" dirty="0">
                <a:latin typeface="Arial"/>
                <a:cs typeface="Arial"/>
              </a:rPr>
              <a:t>thuộc </a:t>
            </a:r>
            <a:r>
              <a:rPr lang="vi-VN" sz="3200" spc="-5" dirty="0">
                <a:latin typeface="Arial"/>
                <a:cs typeface="Arial"/>
              </a:rPr>
              <a:t>tính </a:t>
            </a:r>
            <a:r>
              <a:rPr lang="vi-VN" sz="3200" dirty="0">
                <a:latin typeface="Arial"/>
                <a:cs typeface="Arial"/>
              </a:rPr>
              <a:t>của </a:t>
            </a:r>
            <a:r>
              <a:rPr lang="vi-VN" sz="3200" spc="-5" dirty="0">
                <a:latin typeface="Arial"/>
                <a:cs typeface="Arial"/>
              </a:rPr>
              <a:t>1 </a:t>
            </a:r>
            <a:r>
              <a:rPr lang="vi-VN" sz="3200" dirty="0">
                <a:latin typeface="Arial"/>
                <a:cs typeface="Arial"/>
              </a:rPr>
              <a:t>thể </a:t>
            </a:r>
            <a:r>
              <a:rPr lang="vi-VN" sz="3200" spc="-5" dirty="0">
                <a:latin typeface="Arial"/>
                <a:cs typeface="Arial"/>
              </a:rPr>
              <a:t>hiện </a:t>
            </a:r>
            <a:r>
              <a:rPr lang="vi-VN" sz="3200" dirty="0">
                <a:latin typeface="Arial"/>
                <a:cs typeface="Arial"/>
              </a:rPr>
              <a:t>của lớp, còn </a:t>
            </a:r>
            <a:r>
              <a:rPr lang="vi-VN" sz="3200" b="1" dirty="0">
                <a:latin typeface="Arial"/>
                <a:cs typeface="Arial"/>
              </a:rPr>
              <a:t>setter</a:t>
            </a:r>
            <a:r>
              <a:rPr lang="vi-VN" sz="3200" dirty="0">
                <a:latin typeface="Arial"/>
                <a:cs typeface="Arial"/>
              </a:rPr>
              <a:t> </a:t>
            </a:r>
            <a:r>
              <a:rPr lang="vi-VN" sz="3200" spc="5" dirty="0">
                <a:latin typeface="Arial"/>
                <a:cs typeface="Arial"/>
              </a:rPr>
              <a:t>dùng </a:t>
            </a:r>
            <a:r>
              <a:rPr lang="vi-VN" sz="3200" dirty="0">
                <a:latin typeface="Arial"/>
                <a:cs typeface="Arial"/>
              </a:rPr>
              <a:t>để cài </a:t>
            </a:r>
            <a:r>
              <a:rPr lang="vi-VN" sz="3200" spc="5" dirty="0">
                <a:latin typeface="Arial"/>
                <a:cs typeface="Arial"/>
              </a:rPr>
              <a:t>đặt </a:t>
            </a:r>
            <a:r>
              <a:rPr lang="vi-VN" sz="3200" dirty="0">
                <a:latin typeface="Arial"/>
                <a:cs typeface="Arial"/>
              </a:rPr>
              <a:t>hoặc cập </a:t>
            </a:r>
            <a:r>
              <a:rPr lang="vi-VN" sz="3200" spc="5" dirty="0">
                <a:latin typeface="Arial"/>
                <a:cs typeface="Arial"/>
              </a:rPr>
              <a:t>nhật</a:t>
            </a:r>
            <a:r>
              <a:rPr lang="vi-VN" sz="3200" spc="-195" dirty="0">
                <a:latin typeface="Arial"/>
                <a:cs typeface="Arial"/>
              </a:rPr>
              <a:t> </a:t>
            </a:r>
            <a:r>
              <a:rPr lang="vi-VN" sz="3200" spc="-10" dirty="0">
                <a:latin typeface="Arial"/>
                <a:cs typeface="Arial"/>
              </a:rPr>
              <a:t>giá  </a:t>
            </a:r>
            <a:r>
              <a:rPr lang="vi-VN" sz="3200" dirty="0">
                <a:latin typeface="Arial"/>
                <a:cs typeface="Arial"/>
              </a:rPr>
              <a:t>trị </a:t>
            </a:r>
            <a:r>
              <a:rPr lang="vi-VN" sz="3200" spc="5" dirty="0">
                <a:latin typeface="Arial"/>
                <a:cs typeface="Arial"/>
              </a:rPr>
              <a:t>đó.</a:t>
            </a:r>
            <a:endParaRPr lang="vi-VN" sz="3200" dirty="0">
              <a:latin typeface="Arial"/>
              <a:cs typeface="Arial"/>
            </a:endParaRPr>
          </a:p>
          <a:p>
            <a:pPr marL="12700" marR="5080" indent="0">
              <a:lnSpc>
                <a:spcPct val="100000"/>
              </a:lnSpc>
              <a:spcBef>
                <a:spcPts val="585"/>
              </a:spcBef>
              <a:buNone/>
            </a:pPr>
            <a:r>
              <a:rPr lang="vi-VN" sz="3200" dirty="0">
                <a:latin typeface="Arial"/>
                <a:cs typeface="Arial"/>
              </a:rPr>
              <a:t>+ Chúng được chỉ </a:t>
            </a:r>
            <a:r>
              <a:rPr lang="vi-VN" sz="3200" spc="-5" dirty="0">
                <a:latin typeface="Arial"/>
                <a:cs typeface="Arial"/>
              </a:rPr>
              <a:t>định </a:t>
            </a:r>
            <a:r>
              <a:rPr lang="vi-VN" sz="3200" spc="5" dirty="0">
                <a:latin typeface="Arial"/>
                <a:cs typeface="Arial"/>
              </a:rPr>
              <a:t>bằng </a:t>
            </a:r>
            <a:r>
              <a:rPr lang="vi-VN" sz="3200" dirty="0">
                <a:latin typeface="Arial"/>
                <a:cs typeface="Arial"/>
              </a:rPr>
              <a:t>từ khóa </a:t>
            </a:r>
            <a:r>
              <a:rPr lang="vi-VN" sz="3200" b="1" spc="-5" dirty="0">
                <a:latin typeface="Arial"/>
                <a:cs typeface="Arial"/>
              </a:rPr>
              <a:t>get</a:t>
            </a:r>
            <a:r>
              <a:rPr lang="vi-VN" sz="3200" spc="-5" dirty="0">
                <a:latin typeface="Arial"/>
                <a:cs typeface="Arial"/>
              </a:rPr>
              <a:t>, </a:t>
            </a:r>
            <a:r>
              <a:rPr lang="vi-VN" sz="3200" b="1" dirty="0">
                <a:latin typeface="Arial"/>
                <a:cs typeface="Arial"/>
              </a:rPr>
              <a:t>set</a:t>
            </a:r>
            <a:r>
              <a:rPr lang="vi-VN" sz="3200" dirty="0">
                <a:latin typeface="Arial"/>
                <a:cs typeface="Arial"/>
              </a:rPr>
              <a:t> trước tên của trường. </a:t>
            </a:r>
            <a:r>
              <a:rPr lang="vi-VN" sz="3200" b="1" dirty="0">
                <a:latin typeface="Arial"/>
                <a:cs typeface="Arial"/>
              </a:rPr>
              <a:t>Getter</a:t>
            </a:r>
            <a:r>
              <a:rPr lang="vi-VN" sz="3200" dirty="0">
                <a:latin typeface="Arial"/>
                <a:cs typeface="Arial"/>
              </a:rPr>
              <a:t> trả </a:t>
            </a:r>
            <a:r>
              <a:rPr lang="vi-VN" sz="3200" spc="-15" dirty="0">
                <a:latin typeface="Arial"/>
                <a:cs typeface="Arial"/>
              </a:rPr>
              <a:t>về </a:t>
            </a:r>
            <a:r>
              <a:rPr lang="vi-VN" sz="3200" spc="-10" dirty="0">
                <a:latin typeface="Arial"/>
                <a:cs typeface="Arial"/>
              </a:rPr>
              <a:t>giá </a:t>
            </a:r>
            <a:r>
              <a:rPr lang="vi-VN" sz="3200" dirty="0">
                <a:latin typeface="Arial"/>
                <a:cs typeface="Arial"/>
              </a:rPr>
              <a:t>trị của kiểu được chỉ định, còn </a:t>
            </a:r>
            <a:r>
              <a:rPr lang="vi-VN" sz="3200" b="1" dirty="0">
                <a:latin typeface="Arial"/>
                <a:cs typeface="Arial"/>
              </a:rPr>
              <a:t>setter</a:t>
            </a:r>
            <a:r>
              <a:rPr lang="vi-VN" sz="3200" dirty="0">
                <a:latin typeface="Arial"/>
                <a:cs typeface="Arial"/>
              </a:rPr>
              <a:t> trả </a:t>
            </a:r>
            <a:r>
              <a:rPr lang="vi-VN" sz="3200" spc="-15" dirty="0">
                <a:latin typeface="Arial"/>
                <a:cs typeface="Arial"/>
              </a:rPr>
              <a:t>về</a:t>
            </a:r>
            <a:r>
              <a:rPr lang="vi-VN" sz="3200" spc="-45" dirty="0">
                <a:latin typeface="Arial"/>
                <a:cs typeface="Arial"/>
              </a:rPr>
              <a:t> </a:t>
            </a:r>
            <a:r>
              <a:rPr lang="vi-VN" sz="3200" spc="-5" dirty="0">
                <a:latin typeface="Arial"/>
                <a:cs typeface="Arial"/>
              </a:rPr>
              <a:t>void.</a:t>
            </a:r>
            <a:endParaRPr lang="vi-VN" sz="3200" dirty="0">
              <a:latin typeface="Arial"/>
              <a:cs typeface="Arial"/>
            </a:endParaRPr>
          </a:p>
          <a:p>
            <a:endParaRPr lang="vi-VN" sz="2400" dirty="0"/>
          </a:p>
        </p:txBody>
      </p:sp>
      <p:sp>
        <p:nvSpPr>
          <p:cNvPr id="4" name="Slide Number Placeholder 3">
            <a:extLst>
              <a:ext uri="{FF2B5EF4-FFF2-40B4-BE49-F238E27FC236}">
                <a16:creationId xmlns:a16="http://schemas.microsoft.com/office/drawing/2014/main" id="{4E506A3A-02EA-4F72-8AB2-35F7BF073098}"/>
              </a:ext>
            </a:extLst>
          </p:cNvPr>
          <p:cNvSpPr>
            <a:spLocks noGrp="1"/>
          </p:cNvSpPr>
          <p:nvPr>
            <p:ph type="sldNum" sz="quarter" idx="12"/>
          </p:nvPr>
        </p:nvSpPr>
        <p:spPr/>
        <p:txBody>
          <a:bodyPr/>
          <a:lstStyle/>
          <a:p>
            <a:pPr>
              <a:defRPr/>
            </a:pPr>
            <a:fld id="{243387B3-00BA-4060-9564-2553BF0471BC}" type="slidenum">
              <a:rPr lang="en-US" altLang="en-US" smtClean="0"/>
              <a:pPr>
                <a:defRPr/>
              </a:pPr>
              <a:t>53</a:t>
            </a:fld>
            <a:endParaRPr lang="en-US" altLang="en-US"/>
          </a:p>
        </p:txBody>
      </p:sp>
      <p:pic>
        <p:nvPicPr>
          <p:cNvPr id="5" name="Picture 4">
            <a:extLst>
              <a:ext uri="{FF2B5EF4-FFF2-40B4-BE49-F238E27FC236}">
                <a16:creationId xmlns:a16="http://schemas.microsoft.com/office/drawing/2014/main" id="{F86C2C22-2C3C-4ADB-BF9E-1C3C514B3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037663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FDF6-CD4B-45D5-B0D0-F033C282959F}"/>
              </a:ext>
            </a:extLst>
          </p:cNvPr>
          <p:cNvSpPr>
            <a:spLocks noGrp="1"/>
          </p:cNvSpPr>
          <p:nvPr>
            <p:ph type="title"/>
          </p:nvPr>
        </p:nvSpPr>
        <p:spPr/>
        <p:txBody>
          <a:bodyPr/>
          <a:lstStyle/>
          <a:p>
            <a:r>
              <a:rPr lang="en-US"/>
              <a:t>Kết quả đạt được</a:t>
            </a:r>
            <a:endParaRPr lang="vi-VN" dirty="0"/>
          </a:p>
        </p:txBody>
      </p:sp>
      <p:sp>
        <p:nvSpPr>
          <p:cNvPr id="3" name="Content Placeholder 2">
            <a:extLst>
              <a:ext uri="{FF2B5EF4-FFF2-40B4-BE49-F238E27FC236}">
                <a16:creationId xmlns:a16="http://schemas.microsoft.com/office/drawing/2014/main" id="{68ABFD3E-E265-4269-8E84-A8422B1293B7}"/>
              </a:ext>
            </a:extLst>
          </p:cNvPr>
          <p:cNvSpPr>
            <a:spLocks noGrp="1"/>
          </p:cNvSpPr>
          <p:nvPr>
            <p:ph idx="1"/>
          </p:nvPr>
        </p:nvSpPr>
        <p:spPr/>
        <p:txBody>
          <a:bodyPr/>
          <a:lstStyle/>
          <a:p>
            <a:r>
              <a:rPr lang="en-US" sz="4000"/>
              <a:t>Nắm được các tính chất của ngôn ngữ Dart</a:t>
            </a:r>
          </a:p>
          <a:p>
            <a:r>
              <a:rPr lang="en-US" sz="4000"/>
              <a:t>Làm quen với Dart qua cách giải các bài tập</a:t>
            </a:r>
            <a:endParaRPr lang="vi-VN" sz="4000" dirty="0"/>
          </a:p>
        </p:txBody>
      </p:sp>
      <p:sp>
        <p:nvSpPr>
          <p:cNvPr id="4" name="Slide Number Placeholder 3">
            <a:extLst>
              <a:ext uri="{FF2B5EF4-FFF2-40B4-BE49-F238E27FC236}">
                <a16:creationId xmlns:a16="http://schemas.microsoft.com/office/drawing/2014/main" id="{4E506A3A-02EA-4F72-8AB2-35F7BF073098}"/>
              </a:ext>
            </a:extLst>
          </p:cNvPr>
          <p:cNvSpPr>
            <a:spLocks noGrp="1"/>
          </p:cNvSpPr>
          <p:nvPr>
            <p:ph type="sldNum" sz="quarter" idx="12"/>
          </p:nvPr>
        </p:nvSpPr>
        <p:spPr/>
        <p:txBody>
          <a:bodyPr/>
          <a:lstStyle/>
          <a:p>
            <a:pPr>
              <a:defRPr/>
            </a:pPr>
            <a:fld id="{243387B3-00BA-4060-9564-2553BF0471BC}" type="slidenum">
              <a:rPr lang="en-US" altLang="en-US" smtClean="0"/>
              <a:pPr>
                <a:defRPr/>
              </a:pPr>
              <a:t>54</a:t>
            </a:fld>
            <a:endParaRPr lang="en-US" altLang="en-US"/>
          </a:p>
        </p:txBody>
      </p:sp>
      <p:pic>
        <p:nvPicPr>
          <p:cNvPr id="5" name="Picture 4">
            <a:extLst>
              <a:ext uri="{FF2B5EF4-FFF2-40B4-BE49-F238E27FC236}">
                <a16:creationId xmlns:a16="http://schemas.microsoft.com/office/drawing/2014/main" id="{F86C2C22-2C3C-4ADB-BF9E-1C3C514B3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239947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D307-CADA-4423-B716-C288ED4F2790}"/>
              </a:ext>
            </a:extLst>
          </p:cNvPr>
          <p:cNvSpPr>
            <a:spLocks noGrp="1"/>
          </p:cNvSpPr>
          <p:nvPr>
            <p:ph type="title"/>
          </p:nvPr>
        </p:nvSpPr>
        <p:spPr/>
        <p:txBody>
          <a:bodyPr/>
          <a:lstStyle/>
          <a:p>
            <a:r>
              <a:rPr lang="vi-VN" spc="-5" dirty="0"/>
              <a:t>Hello Dart! – </a:t>
            </a:r>
            <a:r>
              <a:rPr lang="vi-VN" spc="-10" dirty="0"/>
              <a:t>Chương </a:t>
            </a:r>
            <a:r>
              <a:rPr lang="vi-VN" spc="-5" dirty="0"/>
              <a:t>trình đầu</a:t>
            </a:r>
            <a:r>
              <a:rPr lang="vi-VN" spc="15" dirty="0"/>
              <a:t> </a:t>
            </a:r>
            <a:r>
              <a:rPr lang="vi-VN" spc="-5" dirty="0"/>
              <a:t>tiên</a:t>
            </a:r>
            <a:endParaRPr lang="vi-VN" dirty="0"/>
          </a:p>
        </p:txBody>
      </p:sp>
      <p:sp>
        <p:nvSpPr>
          <p:cNvPr id="3" name="Content Placeholder 2">
            <a:extLst>
              <a:ext uri="{FF2B5EF4-FFF2-40B4-BE49-F238E27FC236}">
                <a16:creationId xmlns:a16="http://schemas.microsoft.com/office/drawing/2014/main" id="{52250DB4-ED41-46F5-B6FB-7E7E3B362429}"/>
              </a:ext>
            </a:extLst>
          </p:cNvPr>
          <p:cNvSpPr>
            <a:spLocks noGrp="1"/>
          </p:cNvSpPr>
          <p:nvPr>
            <p:ph idx="1"/>
          </p:nvPr>
        </p:nvSpPr>
        <p:spPr/>
        <p:txBody>
          <a:bodyPr/>
          <a:lstStyle/>
          <a:p>
            <a:pPr marL="12065" indent="0">
              <a:spcBef>
                <a:spcPts val="0"/>
              </a:spcBef>
              <a:buClr>
                <a:srgbClr val="3366FF"/>
              </a:buClr>
              <a:buNone/>
              <a:tabLst>
                <a:tab pos="356870" algn="l"/>
                <a:tab pos="357505" algn="l"/>
              </a:tabLst>
            </a:pPr>
            <a:r>
              <a:rPr lang="vi-VN" sz="3200" dirty="0">
                <a:latin typeface="Arial"/>
                <a:cs typeface="Arial"/>
              </a:rPr>
              <a:t>Hàm </a:t>
            </a:r>
            <a:r>
              <a:rPr lang="vi-VN" sz="3200" b="1" dirty="0">
                <a:latin typeface="Arial"/>
                <a:cs typeface="Arial"/>
              </a:rPr>
              <a:t>main</a:t>
            </a:r>
            <a:r>
              <a:rPr lang="vi-VN" sz="3200" dirty="0">
                <a:latin typeface="Arial"/>
                <a:cs typeface="Arial"/>
              </a:rPr>
              <a:t>() </a:t>
            </a:r>
            <a:r>
              <a:rPr lang="vi-VN" sz="3200" spc="-5" dirty="0">
                <a:latin typeface="Arial"/>
                <a:cs typeface="Arial"/>
              </a:rPr>
              <a:t>là </a:t>
            </a:r>
            <a:r>
              <a:rPr lang="vi-VN" sz="3200" dirty="0">
                <a:latin typeface="Arial"/>
                <a:cs typeface="Arial"/>
              </a:rPr>
              <a:t>điểm bắt đầu của mọi ứng </a:t>
            </a:r>
            <a:r>
              <a:rPr lang="vi-VN" sz="3200" spc="5" dirty="0">
                <a:latin typeface="Arial"/>
                <a:cs typeface="Arial"/>
              </a:rPr>
              <a:t>dụng</a:t>
            </a:r>
            <a:r>
              <a:rPr lang="vi-VN" sz="3200" spc="-135" dirty="0">
                <a:latin typeface="Arial"/>
                <a:cs typeface="Arial"/>
              </a:rPr>
              <a:t> </a:t>
            </a:r>
            <a:r>
              <a:rPr lang="vi-VN" sz="3200" dirty="0">
                <a:latin typeface="Arial"/>
                <a:cs typeface="Arial"/>
              </a:rPr>
              <a:t>Dart. </a:t>
            </a:r>
            <a:r>
              <a:rPr lang="vi-VN" sz="3200" spc="-5" dirty="0">
                <a:latin typeface="Arial"/>
                <a:cs typeface="Arial"/>
              </a:rPr>
              <a:t>Hàm </a:t>
            </a:r>
            <a:r>
              <a:rPr lang="vi-VN" sz="3200" dirty="0">
                <a:latin typeface="Arial"/>
                <a:cs typeface="Arial"/>
              </a:rPr>
              <a:t>này </a:t>
            </a:r>
            <a:r>
              <a:rPr lang="vi-VN" sz="3200" spc="-5" dirty="0">
                <a:latin typeface="Arial"/>
                <a:cs typeface="Arial"/>
              </a:rPr>
              <a:t>là </a:t>
            </a:r>
            <a:r>
              <a:rPr lang="vi-VN" sz="3200" dirty="0">
                <a:latin typeface="Arial"/>
                <a:cs typeface="Arial"/>
              </a:rPr>
              <a:t>bắt buộc </a:t>
            </a:r>
            <a:r>
              <a:rPr lang="vi-VN" sz="3200" spc="-15" dirty="0">
                <a:latin typeface="Arial"/>
                <a:cs typeface="Arial"/>
              </a:rPr>
              <a:t>và </a:t>
            </a:r>
            <a:r>
              <a:rPr lang="vi-VN" sz="3200" dirty="0">
                <a:latin typeface="Arial"/>
                <a:cs typeface="Arial"/>
              </a:rPr>
              <a:t>cũng sẽ </a:t>
            </a:r>
            <a:r>
              <a:rPr lang="vi-VN" sz="3200" spc="-5" dirty="0">
                <a:latin typeface="Arial"/>
                <a:cs typeface="Arial"/>
              </a:rPr>
              <a:t>nhìn </a:t>
            </a:r>
            <a:r>
              <a:rPr lang="vi-VN" sz="3200" dirty="0">
                <a:latin typeface="Arial"/>
                <a:cs typeface="Arial"/>
              </a:rPr>
              <a:t>thấy nó trong </a:t>
            </a:r>
            <a:r>
              <a:rPr lang="vi-VN" sz="3200" spc="5" dirty="0">
                <a:latin typeface="Arial"/>
                <a:cs typeface="Arial"/>
              </a:rPr>
              <a:t>mọi  </a:t>
            </a:r>
            <a:r>
              <a:rPr lang="vi-VN" sz="3200" dirty="0">
                <a:latin typeface="Arial"/>
                <a:cs typeface="Arial"/>
              </a:rPr>
              <a:t>ứng </a:t>
            </a:r>
            <a:r>
              <a:rPr lang="vi-VN" sz="3200" spc="5" dirty="0">
                <a:latin typeface="Arial"/>
                <a:cs typeface="Arial"/>
              </a:rPr>
              <a:t>dụng </a:t>
            </a:r>
            <a:r>
              <a:rPr lang="vi-VN" sz="3200" b="1" spc="-20" dirty="0">
                <a:latin typeface="Arial"/>
                <a:cs typeface="Arial"/>
              </a:rPr>
              <a:t>Flutter</a:t>
            </a:r>
            <a:r>
              <a:rPr lang="vi-VN" sz="3200" spc="-20" dirty="0">
                <a:latin typeface="Arial"/>
                <a:cs typeface="Arial"/>
              </a:rPr>
              <a:t>. </a:t>
            </a:r>
            <a:r>
              <a:rPr lang="vi-VN" sz="3200" spc="-5" dirty="0">
                <a:latin typeface="Arial"/>
                <a:cs typeface="Arial"/>
              </a:rPr>
              <a:t>Mọi </a:t>
            </a:r>
            <a:r>
              <a:rPr lang="vi-VN" sz="3200" dirty="0">
                <a:latin typeface="Arial"/>
                <a:cs typeface="Arial"/>
              </a:rPr>
              <a:t>thứ bắt đầu </a:t>
            </a:r>
            <a:r>
              <a:rPr lang="vi-VN" sz="3200" spc="-10" dirty="0">
                <a:latin typeface="Arial"/>
                <a:cs typeface="Arial"/>
              </a:rPr>
              <a:t>với</a:t>
            </a:r>
            <a:r>
              <a:rPr lang="vi-VN" sz="3200" spc="-60" dirty="0">
                <a:latin typeface="Arial"/>
                <a:cs typeface="Arial"/>
              </a:rPr>
              <a:t> </a:t>
            </a:r>
            <a:r>
              <a:rPr lang="vi-VN" sz="3200" b="1" dirty="0">
                <a:latin typeface="Arial"/>
                <a:cs typeface="Arial"/>
              </a:rPr>
              <a:t>main</a:t>
            </a:r>
            <a:r>
              <a:rPr lang="vi-VN" sz="3200" dirty="0">
                <a:latin typeface="Arial"/>
                <a:cs typeface="Arial"/>
              </a:rPr>
              <a:t>().</a:t>
            </a:r>
          </a:p>
          <a:p>
            <a:pPr marL="356870" marR="5080" indent="-344805">
              <a:spcBef>
                <a:spcPts val="0"/>
              </a:spcBef>
              <a:buClr>
                <a:srgbClr val="3366FF"/>
              </a:buClr>
              <a:buChar char="-"/>
              <a:tabLst>
                <a:tab pos="356870" algn="l"/>
                <a:tab pos="357505" algn="l"/>
              </a:tabLst>
            </a:pPr>
            <a:r>
              <a:rPr lang="vi-VN" sz="3200" b="1" spc="-5" dirty="0">
                <a:latin typeface="Arial"/>
                <a:cs typeface="Arial"/>
              </a:rPr>
              <a:t>String</a:t>
            </a:r>
            <a:r>
              <a:rPr lang="vi-VN" sz="3200" spc="-5" dirty="0">
                <a:latin typeface="Arial"/>
                <a:cs typeface="Arial"/>
              </a:rPr>
              <a:t> </a:t>
            </a:r>
            <a:r>
              <a:rPr lang="vi-VN" sz="3200" spc="5" dirty="0">
                <a:latin typeface="Arial"/>
                <a:cs typeface="Arial"/>
              </a:rPr>
              <a:t>name </a:t>
            </a:r>
            <a:r>
              <a:rPr lang="vi-VN" sz="3200" dirty="0">
                <a:latin typeface="Arial"/>
                <a:cs typeface="Arial"/>
              </a:rPr>
              <a:t>= </a:t>
            </a:r>
            <a:r>
              <a:rPr lang="vi-VN" sz="3200" spc="-5" dirty="0">
                <a:latin typeface="Arial"/>
                <a:cs typeface="Arial"/>
              </a:rPr>
              <a:t>“Dart”; là 1 </a:t>
            </a:r>
            <a:r>
              <a:rPr lang="vi-VN" sz="3200" dirty="0">
                <a:latin typeface="Arial"/>
                <a:cs typeface="Arial"/>
              </a:rPr>
              <a:t>dòng khai báo biến, ở </a:t>
            </a:r>
            <a:r>
              <a:rPr lang="vi-VN" sz="3200" spc="5" dirty="0">
                <a:latin typeface="Arial"/>
                <a:cs typeface="Arial"/>
              </a:rPr>
              <a:t>đây </a:t>
            </a:r>
            <a:r>
              <a:rPr lang="vi-VN" sz="3200" dirty="0">
                <a:latin typeface="Arial"/>
                <a:cs typeface="Arial"/>
              </a:rPr>
              <a:t>bạn </a:t>
            </a:r>
            <a:r>
              <a:rPr lang="vi-VN" sz="3200" spc="5" dirty="0">
                <a:latin typeface="Arial"/>
                <a:cs typeface="Arial"/>
              </a:rPr>
              <a:t>đang </a:t>
            </a:r>
            <a:r>
              <a:rPr lang="vi-VN" sz="3200" dirty="0">
                <a:latin typeface="Arial"/>
                <a:cs typeface="Arial"/>
              </a:rPr>
              <a:t>khai </a:t>
            </a:r>
            <a:r>
              <a:rPr lang="vi-VN" sz="3200" spc="5" dirty="0">
                <a:latin typeface="Arial"/>
                <a:cs typeface="Arial"/>
              </a:rPr>
              <a:t>báo </a:t>
            </a:r>
            <a:r>
              <a:rPr lang="vi-VN" sz="3200" dirty="0">
                <a:latin typeface="Arial"/>
                <a:cs typeface="Arial"/>
              </a:rPr>
              <a:t>1 </a:t>
            </a:r>
            <a:r>
              <a:rPr lang="vi-VN" sz="3200" spc="-5" dirty="0">
                <a:latin typeface="Arial"/>
                <a:cs typeface="Arial"/>
              </a:rPr>
              <a:t>biến </a:t>
            </a:r>
            <a:r>
              <a:rPr lang="vi-VN" sz="3200" dirty="0">
                <a:latin typeface="Arial"/>
                <a:cs typeface="Arial"/>
              </a:rPr>
              <a:t>được </a:t>
            </a:r>
            <a:r>
              <a:rPr lang="vi-VN" sz="3200" spc="-10" dirty="0">
                <a:latin typeface="Arial"/>
                <a:cs typeface="Arial"/>
              </a:rPr>
              <a:t>gọi </a:t>
            </a:r>
            <a:r>
              <a:rPr lang="vi-VN" sz="3200" spc="-5" dirty="0">
                <a:latin typeface="Arial"/>
                <a:cs typeface="Arial"/>
              </a:rPr>
              <a:t>là </a:t>
            </a:r>
            <a:r>
              <a:rPr lang="vi-VN" sz="3200" dirty="0">
                <a:latin typeface="Arial"/>
                <a:cs typeface="Arial"/>
              </a:rPr>
              <a:t>name, kiểu </a:t>
            </a:r>
            <a:r>
              <a:rPr lang="vi-VN" sz="3200" b="1" spc="-5" dirty="0">
                <a:latin typeface="Arial"/>
                <a:cs typeface="Arial"/>
              </a:rPr>
              <a:t>String</a:t>
            </a:r>
            <a:r>
              <a:rPr lang="vi-VN" sz="3200" spc="-5" dirty="0">
                <a:latin typeface="Arial"/>
                <a:cs typeface="Arial"/>
              </a:rPr>
              <a:t>, có </a:t>
            </a:r>
            <a:r>
              <a:rPr lang="vi-VN" sz="3200" spc="-10" dirty="0">
                <a:latin typeface="Arial"/>
                <a:cs typeface="Arial"/>
              </a:rPr>
              <a:t>giá </a:t>
            </a:r>
            <a:r>
              <a:rPr lang="vi-VN" sz="3200" dirty="0">
                <a:latin typeface="Arial"/>
                <a:cs typeface="Arial"/>
              </a:rPr>
              <a:t>trị </a:t>
            </a:r>
            <a:r>
              <a:rPr lang="vi-VN" sz="3200" spc="-5" dirty="0">
                <a:latin typeface="Arial"/>
                <a:cs typeface="Arial"/>
              </a:rPr>
              <a:t>là “</a:t>
            </a:r>
            <a:r>
              <a:rPr lang="vi-VN" sz="3200" b="1" spc="-5" dirty="0">
                <a:latin typeface="Arial"/>
                <a:cs typeface="Arial"/>
              </a:rPr>
              <a:t>Dart</a:t>
            </a:r>
            <a:r>
              <a:rPr lang="vi-VN" sz="3200" spc="-5" dirty="0">
                <a:latin typeface="Arial"/>
                <a:cs typeface="Arial"/>
              </a:rPr>
              <a:t>”. </a:t>
            </a:r>
            <a:r>
              <a:rPr lang="vi-VN" sz="3200" dirty="0">
                <a:latin typeface="Arial"/>
                <a:cs typeface="Arial"/>
              </a:rPr>
              <a:t>Lưu ý </a:t>
            </a:r>
            <a:r>
              <a:rPr lang="vi-VN" sz="3200" spc="-5" dirty="0">
                <a:latin typeface="Arial"/>
                <a:cs typeface="Arial"/>
              </a:rPr>
              <a:t>là </a:t>
            </a:r>
            <a:r>
              <a:rPr lang="vi-VN" sz="3200" dirty="0">
                <a:latin typeface="Arial"/>
                <a:cs typeface="Arial"/>
              </a:rPr>
              <a:t>ở đây sử dụng dấu </a:t>
            </a:r>
            <a:r>
              <a:rPr lang="vi-VN" sz="3200" spc="-5" dirty="0">
                <a:latin typeface="Arial"/>
                <a:cs typeface="Arial"/>
              </a:rPr>
              <a:t>(‘) </a:t>
            </a:r>
            <a:r>
              <a:rPr lang="vi-VN" sz="3200" spc="5" dirty="0">
                <a:latin typeface="Arial"/>
                <a:cs typeface="Arial"/>
              </a:rPr>
              <a:t>hoặc </a:t>
            </a:r>
            <a:r>
              <a:rPr lang="vi-VN" sz="3200" spc="-10" dirty="0">
                <a:latin typeface="Arial"/>
                <a:cs typeface="Arial"/>
              </a:rPr>
              <a:t>(“) </a:t>
            </a:r>
            <a:r>
              <a:rPr lang="vi-VN" sz="3200" dirty="0">
                <a:latin typeface="Arial"/>
                <a:cs typeface="Arial"/>
              </a:rPr>
              <a:t>đều được chấp</a:t>
            </a:r>
            <a:r>
              <a:rPr lang="vi-VN" sz="3200" spc="-30" dirty="0">
                <a:latin typeface="Arial"/>
                <a:cs typeface="Arial"/>
              </a:rPr>
              <a:t> </a:t>
            </a:r>
            <a:r>
              <a:rPr lang="vi-VN" sz="3200" spc="5" dirty="0">
                <a:latin typeface="Arial"/>
                <a:cs typeface="Arial"/>
              </a:rPr>
              <a:t>nhận.</a:t>
            </a:r>
            <a:endParaRPr lang="vi-VN" sz="3200" dirty="0">
              <a:latin typeface="Arial"/>
              <a:cs typeface="Arial"/>
            </a:endParaRPr>
          </a:p>
        </p:txBody>
      </p:sp>
      <p:sp>
        <p:nvSpPr>
          <p:cNvPr id="4" name="Slide Number Placeholder 3">
            <a:extLst>
              <a:ext uri="{FF2B5EF4-FFF2-40B4-BE49-F238E27FC236}">
                <a16:creationId xmlns:a16="http://schemas.microsoft.com/office/drawing/2014/main" id="{48725D7C-666F-4353-9548-1AC2C17463DF}"/>
              </a:ext>
            </a:extLst>
          </p:cNvPr>
          <p:cNvSpPr>
            <a:spLocks noGrp="1"/>
          </p:cNvSpPr>
          <p:nvPr>
            <p:ph type="sldNum" sz="quarter" idx="12"/>
          </p:nvPr>
        </p:nvSpPr>
        <p:spPr/>
        <p:txBody>
          <a:bodyPr/>
          <a:lstStyle/>
          <a:p>
            <a:pPr>
              <a:defRPr/>
            </a:pPr>
            <a:fld id="{243387B3-00BA-4060-9564-2553BF0471BC}" type="slidenum">
              <a:rPr lang="en-US" altLang="en-US" smtClean="0"/>
              <a:pPr>
                <a:defRPr/>
              </a:pPr>
              <a:t>6</a:t>
            </a:fld>
            <a:endParaRPr lang="en-US" altLang="en-US"/>
          </a:p>
        </p:txBody>
      </p:sp>
      <p:pic>
        <p:nvPicPr>
          <p:cNvPr id="5" name="Picture 4">
            <a:extLst>
              <a:ext uri="{FF2B5EF4-FFF2-40B4-BE49-F238E27FC236}">
                <a16:creationId xmlns:a16="http://schemas.microsoft.com/office/drawing/2014/main" id="{54CAA915-018F-4466-A882-F345EEB11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44741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2704-2D17-4B9F-9413-6B62F254FC95}"/>
              </a:ext>
            </a:extLst>
          </p:cNvPr>
          <p:cNvSpPr>
            <a:spLocks noGrp="1"/>
          </p:cNvSpPr>
          <p:nvPr>
            <p:ph type="title"/>
          </p:nvPr>
        </p:nvSpPr>
        <p:spPr/>
        <p:txBody>
          <a:bodyPr/>
          <a:lstStyle/>
          <a:p>
            <a:r>
              <a:rPr lang="vi-VN" spc="-5" dirty="0"/>
              <a:t>Hello Dart! – </a:t>
            </a:r>
            <a:r>
              <a:rPr lang="vi-VN" spc="-10" dirty="0"/>
              <a:t>Chương </a:t>
            </a:r>
            <a:r>
              <a:rPr lang="vi-VN" spc="-5" dirty="0"/>
              <a:t>trình đầu</a:t>
            </a:r>
            <a:r>
              <a:rPr lang="vi-VN" spc="15" dirty="0"/>
              <a:t> </a:t>
            </a:r>
            <a:r>
              <a:rPr lang="vi-VN" spc="-5" dirty="0"/>
              <a:t>tiên</a:t>
            </a:r>
            <a:endParaRPr lang="vi-VN" dirty="0"/>
          </a:p>
        </p:txBody>
      </p:sp>
      <p:sp>
        <p:nvSpPr>
          <p:cNvPr id="3" name="Content Placeholder 2">
            <a:extLst>
              <a:ext uri="{FF2B5EF4-FFF2-40B4-BE49-F238E27FC236}">
                <a16:creationId xmlns:a16="http://schemas.microsoft.com/office/drawing/2014/main" id="{8EE6E88C-C621-4ED5-B64F-CAD24255C024}"/>
              </a:ext>
            </a:extLst>
          </p:cNvPr>
          <p:cNvSpPr>
            <a:spLocks noGrp="1"/>
          </p:cNvSpPr>
          <p:nvPr>
            <p:ph idx="1"/>
          </p:nvPr>
        </p:nvSpPr>
        <p:spPr/>
        <p:txBody>
          <a:bodyPr/>
          <a:lstStyle/>
          <a:p>
            <a:r>
              <a:rPr lang="vi-VN" sz="3200" b="1" spc="-5" dirty="0">
                <a:latin typeface="Arial"/>
                <a:cs typeface="Arial"/>
              </a:rPr>
              <a:t>print</a:t>
            </a:r>
            <a:r>
              <a:rPr lang="vi-VN" sz="3200" spc="-5" dirty="0">
                <a:latin typeface="Arial"/>
                <a:cs typeface="Arial"/>
              </a:rPr>
              <a:t>(“Hello </a:t>
            </a:r>
            <a:r>
              <a:rPr lang="vi-VN" sz="3200" dirty="0">
                <a:latin typeface="Arial"/>
                <a:cs typeface="Arial"/>
              </a:rPr>
              <a:t>$name!”); </a:t>
            </a:r>
            <a:r>
              <a:rPr lang="vi-VN" sz="3200" spc="-5" dirty="0">
                <a:latin typeface="Arial"/>
                <a:cs typeface="Arial"/>
              </a:rPr>
              <a:t>là </a:t>
            </a:r>
            <a:r>
              <a:rPr lang="vi-VN" sz="3200" dirty="0">
                <a:latin typeface="Arial"/>
                <a:cs typeface="Arial"/>
              </a:rPr>
              <a:t>dòng </a:t>
            </a:r>
            <a:r>
              <a:rPr lang="vi-VN" sz="3200" spc="-5" dirty="0">
                <a:latin typeface="Arial"/>
                <a:cs typeface="Arial"/>
              </a:rPr>
              <a:t>gọi </a:t>
            </a:r>
            <a:r>
              <a:rPr lang="vi-VN" sz="3200" dirty="0">
                <a:latin typeface="Arial"/>
                <a:cs typeface="Arial"/>
              </a:rPr>
              <a:t>phương thức </a:t>
            </a:r>
            <a:r>
              <a:rPr lang="vi-VN" sz="3200" spc="-5" dirty="0">
                <a:latin typeface="Arial"/>
                <a:cs typeface="Arial"/>
              </a:rPr>
              <a:t>in, truyền </a:t>
            </a:r>
            <a:r>
              <a:rPr lang="vi-VN" sz="3200" spc="-10" dirty="0">
                <a:latin typeface="Arial"/>
                <a:cs typeface="Arial"/>
              </a:rPr>
              <a:t>vào </a:t>
            </a:r>
            <a:r>
              <a:rPr lang="vi-VN" sz="3200" dirty="0">
                <a:latin typeface="Arial"/>
                <a:cs typeface="Arial"/>
              </a:rPr>
              <a:t>1 chuỗi. </a:t>
            </a:r>
            <a:r>
              <a:rPr lang="vi-VN" sz="3200" spc="-5" dirty="0">
                <a:latin typeface="Arial"/>
                <a:cs typeface="Arial"/>
              </a:rPr>
              <a:t>Điều </a:t>
            </a:r>
            <a:r>
              <a:rPr lang="vi-VN" sz="3200" dirty="0">
                <a:latin typeface="Arial"/>
                <a:cs typeface="Arial"/>
              </a:rPr>
              <a:t>đặc </a:t>
            </a:r>
            <a:r>
              <a:rPr lang="vi-VN" sz="3200" spc="-5" dirty="0">
                <a:latin typeface="Arial"/>
                <a:cs typeface="Arial"/>
              </a:rPr>
              <a:t>biệt là </a:t>
            </a:r>
            <a:r>
              <a:rPr lang="vi-VN" sz="3200" dirty="0">
                <a:latin typeface="Arial"/>
                <a:cs typeface="Arial"/>
              </a:rPr>
              <a:t>thay </a:t>
            </a:r>
            <a:r>
              <a:rPr lang="vi-VN" sz="3200" spc="-15" dirty="0">
                <a:latin typeface="Arial"/>
                <a:cs typeface="Arial"/>
              </a:rPr>
              <a:t>vì </a:t>
            </a:r>
            <a:r>
              <a:rPr lang="vi-VN" sz="3200" dirty="0">
                <a:latin typeface="Arial"/>
                <a:cs typeface="Arial"/>
              </a:rPr>
              <a:t>thực </a:t>
            </a:r>
            <a:r>
              <a:rPr lang="vi-VN" sz="3200" spc="-5" dirty="0">
                <a:latin typeface="Arial"/>
                <a:cs typeface="Arial"/>
              </a:rPr>
              <a:t>hiện  </a:t>
            </a:r>
            <a:r>
              <a:rPr lang="vi-VN" sz="3200" dirty="0">
                <a:latin typeface="Arial"/>
                <a:cs typeface="Arial"/>
              </a:rPr>
              <a:t>phép nối </a:t>
            </a:r>
            <a:r>
              <a:rPr lang="vi-VN" sz="3200" spc="-10" dirty="0">
                <a:latin typeface="Arial"/>
                <a:cs typeface="Arial"/>
              </a:rPr>
              <a:t>xâu </a:t>
            </a:r>
            <a:r>
              <a:rPr lang="vi-VN" sz="3200" dirty="0">
                <a:latin typeface="Arial"/>
                <a:cs typeface="Arial"/>
              </a:rPr>
              <a:t>như </a:t>
            </a:r>
            <a:r>
              <a:rPr lang="vi-VN" sz="3200" spc="-5" dirty="0">
                <a:latin typeface="Arial"/>
                <a:cs typeface="Arial"/>
              </a:rPr>
              <a:t>bình </a:t>
            </a:r>
            <a:r>
              <a:rPr lang="vi-VN" sz="3200" dirty="0">
                <a:latin typeface="Arial"/>
                <a:cs typeface="Arial"/>
              </a:rPr>
              <a:t>thường </a:t>
            </a:r>
            <a:r>
              <a:rPr lang="vi-VN" sz="3200" spc="-10" dirty="0">
                <a:latin typeface="Arial"/>
                <a:cs typeface="Arial"/>
              </a:rPr>
              <a:t>với </a:t>
            </a:r>
            <a:r>
              <a:rPr lang="vi-VN" sz="3200" dirty="0">
                <a:latin typeface="Arial"/>
                <a:cs typeface="Arial"/>
              </a:rPr>
              <a:t>toán tử </a:t>
            </a:r>
            <a:r>
              <a:rPr lang="vi-VN" sz="3200" spc="-5" dirty="0">
                <a:latin typeface="Arial"/>
                <a:cs typeface="Arial"/>
              </a:rPr>
              <a:t>“+”, </a:t>
            </a:r>
            <a:r>
              <a:rPr lang="vi-VN" sz="3200" dirty="0">
                <a:latin typeface="Arial"/>
                <a:cs typeface="Arial"/>
              </a:rPr>
              <a:t>thì ở </a:t>
            </a:r>
            <a:r>
              <a:rPr lang="vi-VN" sz="3200" spc="5" dirty="0">
                <a:latin typeface="Arial"/>
                <a:cs typeface="Arial"/>
              </a:rPr>
              <a:t>đây </a:t>
            </a:r>
            <a:r>
              <a:rPr lang="vi-VN" sz="3200" spc="-5" dirty="0">
                <a:latin typeface="Arial"/>
                <a:cs typeface="Arial"/>
              </a:rPr>
              <a:t>có </a:t>
            </a:r>
            <a:r>
              <a:rPr lang="vi-VN" sz="3200" dirty="0">
                <a:latin typeface="Arial"/>
                <a:cs typeface="Arial"/>
              </a:rPr>
              <a:t>thể </a:t>
            </a:r>
            <a:r>
              <a:rPr lang="vi-VN" sz="3200" spc="-5" dirty="0">
                <a:latin typeface="Arial"/>
                <a:cs typeface="Arial"/>
              </a:rPr>
              <a:t>sử </a:t>
            </a:r>
            <a:r>
              <a:rPr lang="vi-VN" sz="3200" spc="5" dirty="0">
                <a:latin typeface="Arial"/>
                <a:cs typeface="Arial"/>
              </a:rPr>
              <a:t>dụng </a:t>
            </a:r>
            <a:r>
              <a:rPr lang="vi-VN" sz="3200" spc="-5" dirty="0">
                <a:latin typeface="Arial"/>
                <a:cs typeface="Arial"/>
              </a:rPr>
              <a:t>“$” </a:t>
            </a:r>
            <a:r>
              <a:rPr lang="vi-VN" sz="3200" dirty="0">
                <a:latin typeface="Arial"/>
                <a:cs typeface="Arial"/>
              </a:rPr>
              <a:t>để chèn 1 </a:t>
            </a:r>
            <a:r>
              <a:rPr lang="vi-VN" sz="3200" spc="-5" dirty="0">
                <a:latin typeface="Arial"/>
                <a:cs typeface="Arial"/>
              </a:rPr>
              <a:t>biến </a:t>
            </a:r>
            <a:r>
              <a:rPr lang="vi-VN" sz="3200" spc="-10" dirty="0">
                <a:latin typeface="Arial"/>
                <a:cs typeface="Arial"/>
              </a:rPr>
              <a:t>vào </a:t>
            </a:r>
            <a:r>
              <a:rPr lang="vi-VN" sz="3200" dirty="0">
                <a:latin typeface="Arial"/>
                <a:cs typeface="Arial"/>
              </a:rPr>
              <a:t>chuỗi.</a:t>
            </a:r>
          </a:p>
          <a:p>
            <a:endParaRPr lang="vi-VN" dirty="0"/>
          </a:p>
        </p:txBody>
      </p:sp>
      <p:sp>
        <p:nvSpPr>
          <p:cNvPr id="4" name="Slide Number Placeholder 3">
            <a:extLst>
              <a:ext uri="{FF2B5EF4-FFF2-40B4-BE49-F238E27FC236}">
                <a16:creationId xmlns:a16="http://schemas.microsoft.com/office/drawing/2014/main" id="{2441BB68-831A-49D3-B746-4CD06AAAF518}"/>
              </a:ext>
            </a:extLst>
          </p:cNvPr>
          <p:cNvSpPr>
            <a:spLocks noGrp="1"/>
          </p:cNvSpPr>
          <p:nvPr>
            <p:ph type="sldNum" sz="quarter" idx="12"/>
          </p:nvPr>
        </p:nvSpPr>
        <p:spPr/>
        <p:txBody>
          <a:bodyPr/>
          <a:lstStyle/>
          <a:p>
            <a:pPr>
              <a:defRPr/>
            </a:pPr>
            <a:fld id="{243387B3-00BA-4060-9564-2553BF0471BC}" type="slidenum">
              <a:rPr lang="en-US" altLang="en-US" smtClean="0"/>
              <a:pPr>
                <a:defRPr/>
              </a:pPr>
              <a:t>7</a:t>
            </a:fld>
            <a:endParaRPr lang="en-US" altLang="en-US"/>
          </a:p>
        </p:txBody>
      </p:sp>
      <p:pic>
        <p:nvPicPr>
          <p:cNvPr id="5" name="Picture 4">
            <a:extLst>
              <a:ext uri="{FF2B5EF4-FFF2-40B4-BE49-F238E27FC236}">
                <a16:creationId xmlns:a16="http://schemas.microsoft.com/office/drawing/2014/main" id="{15CEC974-8B4F-4535-81AF-B890E1ABCE94}"/>
              </a:ext>
            </a:extLst>
          </p:cNvPr>
          <p:cNvPicPr>
            <a:picLocks noChangeAspect="1"/>
          </p:cNvPicPr>
          <p:nvPr/>
        </p:nvPicPr>
        <p:blipFill>
          <a:blip r:embed="rId2" cstate="print"/>
          <a:stretch>
            <a:fillRect/>
          </a:stretch>
        </p:blipFill>
        <p:spPr>
          <a:xfrm>
            <a:off x="685800" y="4267200"/>
            <a:ext cx="8077200" cy="1322203"/>
          </a:xfrm>
          <a:prstGeom prst="rect">
            <a:avLst/>
          </a:prstGeom>
        </p:spPr>
      </p:pic>
      <p:pic>
        <p:nvPicPr>
          <p:cNvPr id="6" name="Picture 5">
            <a:extLst>
              <a:ext uri="{FF2B5EF4-FFF2-40B4-BE49-F238E27FC236}">
                <a16:creationId xmlns:a16="http://schemas.microsoft.com/office/drawing/2014/main" id="{5ACBE7A9-93A2-45B0-97DC-9BB0222F4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extLst>
      <p:ext uri="{BB962C8B-B14F-4D97-AF65-F5344CB8AC3E}">
        <p14:creationId xmlns:p14="http://schemas.microsoft.com/office/powerpoint/2010/main" val="361556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quy</a:t>
            </a:r>
            <a:r>
              <a:rPr lang="en-US" dirty="0"/>
              <a:t> </a:t>
            </a:r>
            <a:r>
              <a:rPr lang="en-US" dirty="0" err="1"/>
              <a:t>ước</a:t>
            </a:r>
            <a:r>
              <a:rPr lang="en-US" dirty="0"/>
              <a:t> </a:t>
            </a:r>
            <a:r>
              <a:rPr lang="en-US" dirty="0" err="1"/>
              <a:t>của</a:t>
            </a:r>
            <a:r>
              <a:rPr lang="en-US" dirty="0"/>
              <a:t> </a:t>
            </a:r>
            <a:r>
              <a:rPr lang="en-US" dirty="0" err="1"/>
              <a:t>ngôn</a:t>
            </a:r>
            <a:r>
              <a:rPr lang="en-US" dirty="0"/>
              <a:t> </a:t>
            </a:r>
            <a:r>
              <a:rPr lang="en-US" dirty="0" err="1"/>
              <a:t>ngữ</a:t>
            </a:r>
            <a:r>
              <a:rPr lang="en-US" dirty="0"/>
              <a:t> Dart</a:t>
            </a:r>
          </a:p>
        </p:txBody>
      </p:sp>
      <p:sp>
        <p:nvSpPr>
          <p:cNvPr id="3" name="Content Placeholder 2"/>
          <p:cNvSpPr>
            <a:spLocks noGrp="1"/>
          </p:cNvSpPr>
          <p:nvPr>
            <p:ph idx="1"/>
          </p:nvPr>
        </p:nvSpPr>
        <p:spPr/>
        <p:txBody>
          <a:bodyPr/>
          <a:lstStyle/>
          <a:p>
            <a:r>
              <a:rPr lang="vi-VN" sz="3200" b="1" dirty="0"/>
              <a:t>Dart</a:t>
            </a:r>
            <a:r>
              <a:rPr lang="vi-VN" sz="3200" dirty="0"/>
              <a:t> có phân biệt chữ HOA và chữ thường</a:t>
            </a:r>
          </a:p>
          <a:p>
            <a:r>
              <a:rPr lang="vi-VN" sz="3200" dirty="0"/>
              <a:t>Cú pháp của </a:t>
            </a:r>
            <a:r>
              <a:rPr lang="vi-VN" sz="3200" b="1" dirty="0"/>
              <a:t>Dart</a:t>
            </a:r>
            <a:r>
              <a:rPr lang="vi-VN" sz="3200" dirty="0"/>
              <a:t> gần giống với </a:t>
            </a:r>
            <a:r>
              <a:rPr lang="vi-VN" sz="3200" dirty="0">
                <a:solidFill>
                  <a:srgbClr val="92D050"/>
                </a:solidFill>
              </a:rPr>
              <a:t>Java, JavaScript, Python, C#</a:t>
            </a:r>
          </a:p>
          <a:p>
            <a:r>
              <a:rPr lang="vi-VN" sz="3200" dirty="0"/>
              <a:t>Mỗi câu lệnh của </a:t>
            </a:r>
            <a:r>
              <a:rPr lang="vi-VN" sz="3200" b="1" dirty="0"/>
              <a:t>Dart</a:t>
            </a:r>
            <a:r>
              <a:rPr lang="vi-VN" sz="3200" dirty="0"/>
              <a:t> kết thúc bằng dấu chấm phẩy </a:t>
            </a:r>
            <a:r>
              <a:rPr lang="vi-VN" sz="3200" dirty="0">
                <a:solidFill>
                  <a:srgbClr val="FF0000"/>
                </a:solidFill>
              </a:rPr>
              <a:t>;</a:t>
            </a:r>
          </a:p>
          <a:p>
            <a:r>
              <a:rPr lang="vi-VN" sz="3200" dirty="0"/>
              <a:t>Khác với </a:t>
            </a:r>
            <a:r>
              <a:rPr lang="vi-VN" sz="3200" b="1" dirty="0"/>
              <a:t>Python</a:t>
            </a:r>
            <a:r>
              <a:rPr lang="vi-VN" sz="3200" dirty="0"/>
              <a:t>, các lệnh trong </a:t>
            </a:r>
            <a:r>
              <a:rPr lang="vi-VN" sz="3200" b="1" dirty="0"/>
              <a:t>Dart</a:t>
            </a:r>
            <a:r>
              <a:rPr lang="vi-VN" sz="3200" dirty="0"/>
              <a:t> được viết mà các thành phần </a:t>
            </a:r>
            <a:r>
              <a:rPr lang="vi-VN" sz="3200" dirty="0">
                <a:solidFill>
                  <a:srgbClr val="FF0000"/>
                </a:solidFill>
              </a:rPr>
              <a:t>không bị ảnh hưởng bởi khoảng trắng</a:t>
            </a:r>
            <a:r>
              <a:rPr lang="en-US" sz="3200" dirty="0"/>
              <a:t>.</a:t>
            </a:r>
            <a:endParaRPr lang="vi-VN" sz="32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8</a:t>
            </a:fld>
            <a:endParaRPr lang="en-US" altLang="en-US"/>
          </a:p>
        </p:txBody>
      </p:sp>
      <p:pic>
        <p:nvPicPr>
          <p:cNvPr id="5" name="Picture 4">
            <a:extLst>
              <a:ext uri="{FF2B5EF4-FFF2-40B4-BE49-F238E27FC236}">
                <a16:creationId xmlns:a16="http://schemas.microsoft.com/office/drawing/2014/main" id="{DCD11E0D-87CD-4473-8EE8-00E0904AC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quy</a:t>
            </a:r>
            <a:r>
              <a:rPr lang="en-US" dirty="0"/>
              <a:t> </a:t>
            </a:r>
            <a:r>
              <a:rPr lang="en-US" dirty="0" err="1"/>
              <a:t>ước</a:t>
            </a:r>
            <a:r>
              <a:rPr lang="en-US" dirty="0"/>
              <a:t> </a:t>
            </a:r>
            <a:r>
              <a:rPr lang="en-US" dirty="0" err="1"/>
              <a:t>của</a:t>
            </a:r>
            <a:r>
              <a:rPr lang="en-US" dirty="0"/>
              <a:t> </a:t>
            </a:r>
            <a:r>
              <a:rPr lang="en-US" dirty="0" err="1"/>
              <a:t>ngôn</a:t>
            </a:r>
            <a:r>
              <a:rPr lang="en-US" dirty="0"/>
              <a:t> </a:t>
            </a:r>
            <a:r>
              <a:rPr lang="en-US" dirty="0" err="1"/>
              <a:t>ngữ</a:t>
            </a:r>
            <a:r>
              <a:rPr lang="en-US" dirty="0"/>
              <a:t> Dart</a:t>
            </a:r>
          </a:p>
        </p:txBody>
      </p:sp>
      <p:sp>
        <p:nvSpPr>
          <p:cNvPr id="3" name="Content Placeholder 2"/>
          <p:cNvSpPr>
            <a:spLocks noGrp="1"/>
          </p:cNvSpPr>
          <p:nvPr>
            <p:ph idx="1"/>
          </p:nvPr>
        </p:nvSpPr>
        <p:spPr/>
        <p:txBody>
          <a:bodyPr/>
          <a:lstStyle/>
          <a:p>
            <a:r>
              <a:rPr lang="vi-VN" sz="3200" dirty="0"/>
              <a:t>Một khối lệnh (nhiều câu lệnh, câu lệnh hợp thành) được bao trong </a:t>
            </a:r>
            <a:r>
              <a:rPr lang="vi-VN" sz="3200" dirty="0">
                <a:solidFill>
                  <a:srgbClr val="FF0000"/>
                </a:solidFill>
              </a:rPr>
              <a:t>cặp ngoặc móc { }</a:t>
            </a:r>
          </a:p>
          <a:p>
            <a:r>
              <a:rPr lang="vi-VN" sz="3200" dirty="0"/>
              <a:t>Chú thích trên một dòng được viết sau </a:t>
            </a:r>
            <a:r>
              <a:rPr lang="vi-VN" sz="3200" dirty="0">
                <a:solidFill>
                  <a:srgbClr val="FF0000"/>
                </a:solidFill>
              </a:rPr>
              <a:t>2 dấu gạch chéo //</a:t>
            </a:r>
            <a:endParaRPr lang="vi-VN" sz="3200" dirty="0"/>
          </a:p>
          <a:p>
            <a:r>
              <a:rPr lang="vi-VN" sz="3200" dirty="0"/>
              <a:t>Chú thích trên nhiều dòng được đặt trong </a:t>
            </a:r>
            <a:r>
              <a:rPr lang="vi-VN" sz="3200" dirty="0">
                <a:solidFill>
                  <a:srgbClr val="FF0000"/>
                </a:solidFill>
              </a:rPr>
              <a:t>cặp dấu /* và */</a:t>
            </a:r>
          </a:p>
          <a:p>
            <a:r>
              <a:rPr lang="vi-VN" sz="3200" b="1" dirty="0"/>
              <a:t>Dart</a:t>
            </a:r>
            <a:r>
              <a:rPr lang="vi-VN" sz="3200" dirty="0"/>
              <a:t> là ngôn ngữ lập trình hướng đối tượng (object).</a:t>
            </a:r>
          </a:p>
          <a:p>
            <a:endParaRPr lang="en-US" sz="2400" dirty="0"/>
          </a:p>
        </p:txBody>
      </p:sp>
      <p:sp>
        <p:nvSpPr>
          <p:cNvPr id="4" name="Slide Number Placeholder 3"/>
          <p:cNvSpPr>
            <a:spLocks noGrp="1"/>
          </p:cNvSpPr>
          <p:nvPr>
            <p:ph type="sldNum" sz="quarter" idx="12"/>
          </p:nvPr>
        </p:nvSpPr>
        <p:spPr/>
        <p:txBody>
          <a:bodyPr/>
          <a:lstStyle/>
          <a:p>
            <a:pPr>
              <a:defRPr/>
            </a:pPr>
            <a:fld id="{243387B3-00BA-4060-9564-2553BF0471BC}" type="slidenum">
              <a:rPr lang="en-US" altLang="en-US" smtClean="0"/>
              <a:pPr>
                <a:defRPr/>
              </a:pPr>
              <a:t>9</a:t>
            </a:fld>
            <a:endParaRPr lang="en-US" altLang="en-US"/>
          </a:p>
        </p:txBody>
      </p:sp>
      <p:pic>
        <p:nvPicPr>
          <p:cNvPr id="5" name="Picture 4">
            <a:extLst>
              <a:ext uri="{FF2B5EF4-FFF2-40B4-BE49-F238E27FC236}">
                <a16:creationId xmlns:a16="http://schemas.microsoft.com/office/drawing/2014/main" id="{F7BC1D3C-ADD2-499E-9EC7-578DC803C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87" y="282574"/>
            <a:ext cx="1395426" cy="94456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4761</TotalTime>
  <Words>3489</Words>
  <Application>Microsoft Office PowerPoint</Application>
  <PresentationFormat>On-screen Show (4:3)</PresentationFormat>
  <Paragraphs>229</Paragraphs>
  <Slides>54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Times New Roman</vt:lpstr>
      <vt:lpstr>Default Design</vt:lpstr>
      <vt:lpstr>Lập trình ứng dụng trên thiết bị Di động bằng Flutter</vt:lpstr>
      <vt:lpstr>Mục tiêu</vt:lpstr>
      <vt:lpstr>Chương 3: Cơ bản về Dart</vt:lpstr>
      <vt:lpstr>Cơ bản về Dart</vt:lpstr>
      <vt:lpstr>Cơ bản về Dart</vt:lpstr>
      <vt:lpstr>Hello Dart! – Chương trình đầu tiên</vt:lpstr>
      <vt:lpstr>Hello Dart! – Chương trình đầu tiên</vt:lpstr>
      <vt:lpstr>Các quy ước của ngôn ngữ Dart</vt:lpstr>
      <vt:lpstr>Các quy ước của ngôn ngữ Dart</vt:lpstr>
      <vt:lpstr>PowerPoint Presentation</vt:lpstr>
      <vt:lpstr>Các từ khóa của Dart</vt:lpstr>
      <vt:lpstr>Kiểu null trong Dart</vt:lpstr>
      <vt:lpstr>Kiểu null trong Dart</vt:lpstr>
      <vt:lpstr>PowerPoint Presentation</vt:lpstr>
      <vt:lpstr>Kiểu null trong Dart</vt:lpstr>
      <vt:lpstr>Kiểu số trong Dart/Flutter</vt:lpstr>
      <vt:lpstr>Kiểu số trong Dart/Flutter</vt:lpstr>
      <vt:lpstr>Các phép toán trên kiểu số</vt:lpstr>
      <vt:lpstr>Các phương thức và thuộc tính của kiểu số</vt:lpstr>
      <vt:lpstr>Các phương thức và thuộc tính của kiểu số</vt:lpstr>
      <vt:lpstr>Các phương thức và thuộc tính của kiểu số</vt:lpstr>
      <vt:lpstr>Kiểu logic bool trong Dart</vt:lpstr>
      <vt:lpstr>Kiểu logic bool trong Dart</vt:lpstr>
      <vt:lpstr>Kiểu logic bool trong Dart</vt:lpstr>
      <vt:lpstr>Kiểu String trong Dart/Flutter</vt:lpstr>
      <vt:lpstr>Kiểu String trong Dart/Flutter</vt:lpstr>
      <vt:lpstr>Kiểu String trong Dart/Flutter</vt:lpstr>
      <vt:lpstr>Kiểu String trong Dart/Flutter</vt:lpstr>
      <vt:lpstr>Kiểu String trong Dart/Flutter</vt:lpstr>
      <vt:lpstr>Kiểu String trong Dart/Flutter</vt:lpstr>
      <vt:lpstr>Kiểu String trong Dart/Flutter</vt:lpstr>
      <vt:lpstr>Kiểu String trong Dart/Flutter</vt:lpstr>
      <vt:lpstr>Kiểu String trong Dart/Flutter</vt:lpstr>
      <vt:lpstr>Kiểu danh sách List trong Dart</vt:lpstr>
      <vt:lpstr>Kiểu danh sách List trong Dart</vt:lpstr>
      <vt:lpstr>Kiểu danh sách List trong Dart</vt:lpstr>
      <vt:lpstr>Kiểu danh sách List trong Dart</vt:lpstr>
      <vt:lpstr>Kiểu danh sách List trong Dart</vt:lpstr>
      <vt:lpstr>Kiểu danh sách List trong Dart</vt:lpstr>
      <vt:lpstr>Kiểu danh sách List trong Dart</vt:lpstr>
      <vt:lpstr>Một số dạng kiểu dữ liệu khác</vt:lpstr>
      <vt:lpstr>Câu lệnh điều khiển và vòng lặp</vt:lpstr>
      <vt:lpstr>Câu lệnh điều khiển và vòng lặp</vt:lpstr>
      <vt:lpstr>Câu lệnh điều khiển và vòng lặp</vt:lpstr>
      <vt:lpstr>Hàm - Function</vt:lpstr>
      <vt:lpstr>Generic trong Dart</vt:lpstr>
      <vt:lpstr>Generic trong Dart</vt:lpstr>
      <vt:lpstr>Hướng đối tượng với Dart</vt:lpstr>
      <vt:lpstr>Hướng đối tượng với Dart</vt:lpstr>
      <vt:lpstr>Hướng đối tượng với Dart</vt:lpstr>
      <vt:lpstr>Hướng đối tượng với Dart</vt:lpstr>
      <vt:lpstr>Hướng đối tượng với Dart</vt:lpstr>
      <vt:lpstr>Hướng đối tượng với Dart</vt:lpstr>
      <vt:lpstr>Kết quả đạt được</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cuscsoft</cp:lastModifiedBy>
  <cp:revision>636</cp:revision>
  <dcterms:created xsi:type="dcterms:W3CDTF">2008-08-06T06:37:20Z</dcterms:created>
  <dcterms:modified xsi:type="dcterms:W3CDTF">2022-12-27T09:53:25Z</dcterms:modified>
</cp:coreProperties>
</file>