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7" r:id="rId3"/>
    <p:sldId id="415" r:id="rId4"/>
    <p:sldId id="416" r:id="rId5"/>
    <p:sldId id="444" r:id="rId6"/>
    <p:sldId id="434" r:id="rId7"/>
    <p:sldId id="445" r:id="rId8"/>
    <p:sldId id="436" r:id="rId9"/>
    <p:sldId id="437" r:id="rId10"/>
    <p:sldId id="438" r:id="rId11"/>
    <p:sldId id="439" r:id="rId12"/>
    <p:sldId id="446" r:id="rId13"/>
    <p:sldId id="447" r:id="rId14"/>
    <p:sldId id="448" r:id="rId15"/>
    <p:sldId id="417" r:id="rId16"/>
    <p:sldId id="418" r:id="rId17"/>
    <p:sldId id="419" r:id="rId18"/>
    <p:sldId id="449" r:id="rId19"/>
    <p:sldId id="440" r:id="rId20"/>
    <p:sldId id="441" r:id="rId21"/>
    <p:sldId id="442" r:id="rId22"/>
    <p:sldId id="443" r:id="rId23"/>
    <p:sldId id="450" r:id="rId24"/>
    <p:sldId id="451" r:id="rId25"/>
    <p:sldId id="420" r:id="rId26"/>
    <p:sldId id="421" r:id="rId27"/>
    <p:sldId id="452" r:id="rId28"/>
    <p:sldId id="422" r:id="rId29"/>
    <p:sldId id="453" r:id="rId30"/>
    <p:sldId id="423" r:id="rId31"/>
    <p:sldId id="424" r:id="rId32"/>
    <p:sldId id="425" r:id="rId33"/>
    <p:sldId id="435"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7200"/>
    <a:srgbClr val="F66E6E"/>
    <a:srgbClr val="E6E6E6"/>
    <a:srgbClr val="0033CC"/>
    <a:srgbClr val="E9F6FA"/>
    <a:srgbClr val="2EC5FA"/>
    <a:srgbClr val="F13B3B"/>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5256" autoAdjust="0"/>
  </p:normalViewPr>
  <p:slideViewPr>
    <p:cSldViewPr>
      <p:cViewPr varScale="1">
        <p:scale>
          <a:sx n="109" d="100"/>
          <a:sy n="109" d="100"/>
        </p:scale>
        <p:origin x="1356"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27E4E6-F75B-467F-A55E-EC455F283B4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70FDAA9-8D57-4E93-9AE2-DF7C62D10B14}"/>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396D8C00-9F40-44A7-BAF8-003D198BC4F2}" type="datetimeFigureOut">
              <a:rPr lang="en-US"/>
              <a:pPr>
                <a:defRPr/>
              </a:pPr>
              <a:t>12/27/2022</a:t>
            </a:fld>
            <a:endParaRPr lang="en-US"/>
          </a:p>
        </p:txBody>
      </p:sp>
      <p:sp>
        <p:nvSpPr>
          <p:cNvPr id="4" name="Slide Image Placeholder 3">
            <a:extLst>
              <a:ext uri="{FF2B5EF4-FFF2-40B4-BE49-F238E27FC236}">
                <a16:creationId xmlns:a16="http://schemas.microsoft.com/office/drawing/2014/main" id="{79AC0F5C-48E2-4EA8-B78D-D0EC4E7074F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372BE30-EEB1-4F3F-BF33-747385F8F38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9F353D-FD29-446A-BA27-ABBA265128A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49445CA-32C7-49FE-B259-C164C4229CB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9B1BE2-E78F-4BAE-9DB2-737E590AEC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367F961-17D2-4B3D-B120-203F3A081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F863971-6ACB-431C-A5D8-E8CF30DC96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15B1093-8BBD-4D42-8BA0-DB3697B238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8C1767-774B-4583-816F-0255E664BE0E}"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4D1994C-13A4-4798-83AF-9078049408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1845BC-362B-47C5-8C21-1515D1C3F1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B33AE2EE-5AEB-4A50-998D-DDAF062318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AED082-125D-4F26-A013-ED06D886363B}"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 name="Rectangle 4">
            <a:extLst>
              <a:ext uri="{FF2B5EF4-FFF2-40B4-BE49-F238E27FC236}">
                <a16:creationId xmlns:a16="http://schemas.microsoft.com/office/drawing/2014/main" id="{3CE186FC-244F-4FD0-B084-1F7715BB755A}"/>
              </a:ext>
            </a:extLst>
          </p:cNvPr>
          <p:cNvSpPr>
            <a:spLocks noGrp="1" noChangeArrowheads="1"/>
          </p:cNvSpPr>
          <p:nvPr>
            <p:ph type="dt" sz="half" idx="10"/>
          </p:nvPr>
        </p:nvSpPr>
        <p:spPr>
          <a:xfrm>
            <a:off x="609600" y="6245225"/>
            <a:ext cx="1981200" cy="476250"/>
          </a:xfrm>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0087D626-908A-49DA-ABB2-3C43E79D196B}"/>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A3615B-74C3-4B47-9926-9CDAB7DF0B6E}"/>
              </a:ext>
            </a:extLst>
          </p:cNvPr>
          <p:cNvSpPr>
            <a:spLocks noGrp="1" noChangeArrowheads="1"/>
          </p:cNvSpPr>
          <p:nvPr>
            <p:ph type="sldNum" sz="quarter" idx="12"/>
          </p:nvPr>
        </p:nvSpPr>
        <p:spPr>
          <a:xfrm>
            <a:off x="6716713" y="6230938"/>
            <a:ext cx="2133600" cy="549275"/>
          </a:xfrm>
        </p:spPr>
        <p:txBody>
          <a:bodyPr/>
          <a:lstStyle>
            <a:lvl1pPr>
              <a:defRPr/>
            </a:lvl1pPr>
          </a:lstStyle>
          <a:p>
            <a:pPr>
              <a:defRPr/>
            </a:pPr>
            <a:fld id="{8A0F564F-AD66-4074-B5FE-0E5EBBC4D4E1}" type="slidenum">
              <a:rPr lang="en-US" altLang="en-US"/>
              <a:pPr>
                <a:defRPr/>
              </a:pPr>
              <a:t>‹#›</a:t>
            </a:fld>
            <a:endParaRPr lang="en-US" altLang="en-US"/>
          </a:p>
        </p:txBody>
      </p:sp>
    </p:spTree>
    <p:extLst>
      <p:ext uri="{BB962C8B-B14F-4D97-AF65-F5344CB8AC3E}">
        <p14:creationId xmlns:p14="http://schemas.microsoft.com/office/powerpoint/2010/main" val="334011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5EA4C4-5AB8-4C08-9939-5F208AE50131}"/>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BF2F79A-B25C-4614-AB75-E0659A781A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51516A-625B-49DA-84E9-B3339E4717F4}"/>
              </a:ext>
            </a:extLst>
          </p:cNvPr>
          <p:cNvSpPr>
            <a:spLocks noGrp="1" noChangeArrowheads="1"/>
          </p:cNvSpPr>
          <p:nvPr>
            <p:ph type="sldNum" sz="quarter" idx="12"/>
          </p:nvPr>
        </p:nvSpPr>
        <p:spPr>
          <a:ln/>
        </p:spPr>
        <p:txBody>
          <a:bodyPr/>
          <a:lstStyle>
            <a:lvl1pPr>
              <a:defRPr/>
            </a:lvl1pPr>
          </a:lstStyle>
          <a:p>
            <a:pPr>
              <a:defRPr/>
            </a:pPr>
            <a:fld id="{ED6A622C-5074-4B37-AC3D-32B475B4555A}" type="slidenum">
              <a:rPr lang="en-US" altLang="en-US"/>
              <a:pPr>
                <a:defRPr/>
              </a:pPr>
              <a:t>‹#›</a:t>
            </a:fld>
            <a:endParaRPr lang="en-US" altLang="en-US"/>
          </a:p>
        </p:txBody>
      </p:sp>
    </p:spTree>
    <p:extLst>
      <p:ext uri="{BB962C8B-B14F-4D97-AF65-F5344CB8AC3E}">
        <p14:creationId xmlns:p14="http://schemas.microsoft.com/office/powerpoint/2010/main" val="197775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F0F685-A4A2-4AD0-BB0A-D60FC69ABD3F}"/>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8DA132F-8930-4312-9148-75F0F5D42B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234B12-6F59-4BB7-B8D4-E57BDACB9BF8}"/>
              </a:ext>
            </a:extLst>
          </p:cNvPr>
          <p:cNvSpPr>
            <a:spLocks noGrp="1" noChangeArrowheads="1"/>
          </p:cNvSpPr>
          <p:nvPr>
            <p:ph type="sldNum" sz="quarter" idx="12"/>
          </p:nvPr>
        </p:nvSpPr>
        <p:spPr>
          <a:ln/>
        </p:spPr>
        <p:txBody>
          <a:bodyPr/>
          <a:lstStyle>
            <a:lvl1pPr>
              <a:defRPr/>
            </a:lvl1pPr>
          </a:lstStyle>
          <a:p>
            <a:pPr>
              <a:defRPr/>
            </a:pPr>
            <a:fld id="{0950563C-7046-47CA-89FA-588452756A4A}" type="slidenum">
              <a:rPr lang="en-US" altLang="en-US"/>
              <a:pPr>
                <a:defRPr/>
              </a:pPr>
              <a:t>‹#›</a:t>
            </a:fld>
            <a:endParaRPr lang="en-US" altLang="en-US"/>
          </a:p>
        </p:txBody>
      </p:sp>
    </p:spTree>
    <p:extLst>
      <p:ext uri="{BB962C8B-B14F-4D97-AF65-F5344CB8AC3E}">
        <p14:creationId xmlns:p14="http://schemas.microsoft.com/office/powerpoint/2010/main" val="290743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1B5AE5-A18B-44A0-874B-08AA4A02A447}"/>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42ABBD23-E354-4D89-8F02-001D8A7948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0642C0-A60E-43A6-BE1F-076E77109DFF}"/>
              </a:ext>
            </a:extLst>
          </p:cNvPr>
          <p:cNvSpPr>
            <a:spLocks noGrp="1" noChangeArrowheads="1"/>
          </p:cNvSpPr>
          <p:nvPr>
            <p:ph type="sldNum" sz="quarter" idx="12"/>
          </p:nvPr>
        </p:nvSpPr>
        <p:spPr>
          <a:ln/>
        </p:spPr>
        <p:txBody>
          <a:bodyPr/>
          <a:lstStyle>
            <a:lvl1pPr>
              <a:defRPr/>
            </a:lvl1pPr>
          </a:lstStyle>
          <a:p>
            <a:pPr>
              <a:defRPr/>
            </a:pPr>
            <a:fld id="{243387B3-00BA-4060-9564-2553BF0471BC}" type="slidenum">
              <a:rPr lang="en-US" altLang="en-US"/>
              <a:pPr>
                <a:defRPr/>
              </a:pPr>
              <a:t>‹#›</a:t>
            </a:fld>
            <a:endParaRPr lang="en-US" altLang="en-US"/>
          </a:p>
        </p:txBody>
      </p:sp>
    </p:spTree>
    <p:extLst>
      <p:ext uri="{BB962C8B-B14F-4D97-AF65-F5344CB8AC3E}">
        <p14:creationId xmlns:p14="http://schemas.microsoft.com/office/powerpoint/2010/main" val="414627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1356D71-DEE5-44A8-8A98-9BA4F732C555}"/>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CEFA1726-6263-44EA-B887-1505CCB706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7DF29-8A7E-4275-B453-84AA11CACF19}"/>
              </a:ext>
            </a:extLst>
          </p:cNvPr>
          <p:cNvSpPr>
            <a:spLocks noGrp="1" noChangeArrowheads="1"/>
          </p:cNvSpPr>
          <p:nvPr>
            <p:ph type="sldNum" sz="quarter" idx="12"/>
          </p:nvPr>
        </p:nvSpPr>
        <p:spPr>
          <a:ln/>
        </p:spPr>
        <p:txBody>
          <a:bodyPr/>
          <a:lstStyle>
            <a:lvl1pPr>
              <a:defRPr/>
            </a:lvl1pPr>
          </a:lstStyle>
          <a:p>
            <a:pPr>
              <a:defRPr/>
            </a:pPr>
            <a:fld id="{63F654E6-EEF3-4312-A2E7-A0A958E47A46}" type="slidenum">
              <a:rPr lang="en-US" altLang="en-US"/>
              <a:pPr>
                <a:defRPr/>
              </a:pPr>
              <a:t>‹#›</a:t>
            </a:fld>
            <a:endParaRPr lang="en-US" altLang="en-US"/>
          </a:p>
        </p:txBody>
      </p:sp>
    </p:spTree>
    <p:extLst>
      <p:ext uri="{BB962C8B-B14F-4D97-AF65-F5344CB8AC3E}">
        <p14:creationId xmlns:p14="http://schemas.microsoft.com/office/powerpoint/2010/main" val="293157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80F7C53-27B9-4C1A-A242-3AFD7D0B05F2}"/>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49095C4A-CACD-4D64-9C67-4E16054143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1661CA-274A-4EBC-9205-E2CB9572CDA1}"/>
              </a:ext>
            </a:extLst>
          </p:cNvPr>
          <p:cNvSpPr>
            <a:spLocks noGrp="1" noChangeArrowheads="1"/>
          </p:cNvSpPr>
          <p:nvPr>
            <p:ph type="sldNum" sz="quarter" idx="12"/>
          </p:nvPr>
        </p:nvSpPr>
        <p:spPr>
          <a:ln/>
        </p:spPr>
        <p:txBody>
          <a:bodyPr/>
          <a:lstStyle>
            <a:lvl1pPr>
              <a:defRPr/>
            </a:lvl1pPr>
          </a:lstStyle>
          <a:p>
            <a:pPr>
              <a:defRPr/>
            </a:pPr>
            <a:fld id="{56B78874-53DB-4378-9476-22AB05DAABD0}" type="slidenum">
              <a:rPr lang="en-US" altLang="en-US"/>
              <a:pPr>
                <a:defRPr/>
              </a:pPr>
              <a:t>‹#›</a:t>
            </a:fld>
            <a:endParaRPr lang="en-US" altLang="en-US"/>
          </a:p>
        </p:txBody>
      </p:sp>
    </p:spTree>
    <p:extLst>
      <p:ext uri="{BB962C8B-B14F-4D97-AF65-F5344CB8AC3E}">
        <p14:creationId xmlns:p14="http://schemas.microsoft.com/office/powerpoint/2010/main" val="324307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23FA00-0CAE-4FC1-B95B-A9B362E20D5D}"/>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8" name="Rectangle 5">
            <a:extLst>
              <a:ext uri="{FF2B5EF4-FFF2-40B4-BE49-F238E27FC236}">
                <a16:creationId xmlns:a16="http://schemas.microsoft.com/office/drawing/2014/main" id="{21570C35-C1F4-41D0-B9D2-435BFF37C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3016895-9257-45D3-9190-78CAFE058DBA}"/>
              </a:ext>
            </a:extLst>
          </p:cNvPr>
          <p:cNvSpPr>
            <a:spLocks noGrp="1" noChangeArrowheads="1"/>
          </p:cNvSpPr>
          <p:nvPr>
            <p:ph type="sldNum" sz="quarter" idx="12"/>
          </p:nvPr>
        </p:nvSpPr>
        <p:spPr>
          <a:ln/>
        </p:spPr>
        <p:txBody>
          <a:bodyPr/>
          <a:lstStyle>
            <a:lvl1pPr>
              <a:defRPr/>
            </a:lvl1pPr>
          </a:lstStyle>
          <a:p>
            <a:pPr>
              <a:defRPr/>
            </a:pPr>
            <a:fld id="{0ABA8677-4D58-4D15-8DDE-63D381938C23}" type="slidenum">
              <a:rPr lang="en-US" altLang="en-US"/>
              <a:pPr>
                <a:defRPr/>
              </a:pPr>
              <a:t>‹#›</a:t>
            </a:fld>
            <a:endParaRPr lang="en-US" altLang="en-US"/>
          </a:p>
        </p:txBody>
      </p:sp>
    </p:spTree>
    <p:extLst>
      <p:ext uri="{BB962C8B-B14F-4D97-AF65-F5344CB8AC3E}">
        <p14:creationId xmlns:p14="http://schemas.microsoft.com/office/powerpoint/2010/main" val="32912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12E27F-303E-4A7F-89AA-68EABF68180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4" name="Rectangle 5">
            <a:extLst>
              <a:ext uri="{FF2B5EF4-FFF2-40B4-BE49-F238E27FC236}">
                <a16:creationId xmlns:a16="http://schemas.microsoft.com/office/drawing/2014/main" id="{2DBE86A5-FD18-454D-A30B-33702225D7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3CB399C-C79A-4BA7-AB5D-D654A77D26E3}"/>
              </a:ext>
            </a:extLst>
          </p:cNvPr>
          <p:cNvSpPr>
            <a:spLocks noGrp="1" noChangeArrowheads="1"/>
          </p:cNvSpPr>
          <p:nvPr>
            <p:ph type="sldNum" sz="quarter" idx="12"/>
          </p:nvPr>
        </p:nvSpPr>
        <p:spPr>
          <a:ln/>
        </p:spPr>
        <p:txBody>
          <a:bodyPr/>
          <a:lstStyle>
            <a:lvl1pPr>
              <a:defRPr/>
            </a:lvl1pPr>
          </a:lstStyle>
          <a:p>
            <a:pPr>
              <a:defRPr/>
            </a:pPr>
            <a:fld id="{EBF4ED9A-F90E-46CA-BEA6-F73887F7DD6A}" type="slidenum">
              <a:rPr lang="en-US" altLang="en-US"/>
              <a:pPr>
                <a:defRPr/>
              </a:pPr>
              <a:t>‹#›</a:t>
            </a:fld>
            <a:endParaRPr lang="en-US" altLang="en-US"/>
          </a:p>
        </p:txBody>
      </p:sp>
    </p:spTree>
    <p:extLst>
      <p:ext uri="{BB962C8B-B14F-4D97-AF65-F5344CB8AC3E}">
        <p14:creationId xmlns:p14="http://schemas.microsoft.com/office/powerpoint/2010/main" val="218462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E32B3F-110D-4E3A-8F7E-050927E25033}"/>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3" name="Rectangle 5">
            <a:extLst>
              <a:ext uri="{FF2B5EF4-FFF2-40B4-BE49-F238E27FC236}">
                <a16:creationId xmlns:a16="http://schemas.microsoft.com/office/drawing/2014/main" id="{FE1900A1-0299-4141-848F-C80F97AF5F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9501229-CA6D-4F40-A262-226440F3A7F1}"/>
              </a:ext>
            </a:extLst>
          </p:cNvPr>
          <p:cNvSpPr>
            <a:spLocks noGrp="1" noChangeArrowheads="1"/>
          </p:cNvSpPr>
          <p:nvPr>
            <p:ph type="sldNum" sz="quarter" idx="12"/>
          </p:nvPr>
        </p:nvSpPr>
        <p:spPr>
          <a:ln/>
        </p:spPr>
        <p:txBody>
          <a:bodyPr/>
          <a:lstStyle>
            <a:lvl1pPr>
              <a:defRPr/>
            </a:lvl1pPr>
          </a:lstStyle>
          <a:p>
            <a:pPr>
              <a:defRPr/>
            </a:pPr>
            <a:fld id="{8A4411D4-19AE-452E-815A-47D1EBF580F1}" type="slidenum">
              <a:rPr lang="en-US" altLang="en-US"/>
              <a:pPr>
                <a:defRPr/>
              </a:pPr>
              <a:t>‹#›</a:t>
            </a:fld>
            <a:endParaRPr lang="en-US" altLang="en-US"/>
          </a:p>
        </p:txBody>
      </p:sp>
    </p:spTree>
    <p:extLst>
      <p:ext uri="{BB962C8B-B14F-4D97-AF65-F5344CB8AC3E}">
        <p14:creationId xmlns:p14="http://schemas.microsoft.com/office/powerpoint/2010/main" val="39763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2D5D0D9-2393-4494-8555-CCDACF429678}"/>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FC3230A9-9233-463D-9B75-3231D658A6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9E7CAB-7A44-46E1-83CF-8D9DDE316649}"/>
              </a:ext>
            </a:extLst>
          </p:cNvPr>
          <p:cNvSpPr>
            <a:spLocks noGrp="1" noChangeArrowheads="1"/>
          </p:cNvSpPr>
          <p:nvPr>
            <p:ph type="sldNum" sz="quarter" idx="12"/>
          </p:nvPr>
        </p:nvSpPr>
        <p:spPr>
          <a:ln/>
        </p:spPr>
        <p:txBody>
          <a:bodyPr/>
          <a:lstStyle>
            <a:lvl1pPr>
              <a:defRPr/>
            </a:lvl1pPr>
          </a:lstStyle>
          <a:p>
            <a:pPr>
              <a:defRPr/>
            </a:pPr>
            <a:fld id="{92C8FBB0-B392-44B1-A98A-5C89258BED40}" type="slidenum">
              <a:rPr lang="en-US" altLang="en-US"/>
              <a:pPr>
                <a:defRPr/>
              </a:pPr>
              <a:t>‹#›</a:t>
            </a:fld>
            <a:endParaRPr lang="en-US" altLang="en-US"/>
          </a:p>
        </p:txBody>
      </p:sp>
    </p:spTree>
    <p:extLst>
      <p:ext uri="{BB962C8B-B14F-4D97-AF65-F5344CB8AC3E}">
        <p14:creationId xmlns:p14="http://schemas.microsoft.com/office/powerpoint/2010/main" val="232037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34183C0-C1A5-4786-923D-09A12A30353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66028D6D-7D0B-4104-AC0D-755FEFB03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C327BF5-0781-4FF8-B109-4E92E40A9721}"/>
              </a:ext>
            </a:extLst>
          </p:cNvPr>
          <p:cNvSpPr>
            <a:spLocks noGrp="1" noChangeArrowheads="1"/>
          </p:cNvSpPr>
          <p:nvPr>
            <p:ph type="sldNum" sz="quarter" idx="12"/>
          </p:nvPr>
        </p:nvSpPr>
        <p:spPr>
          <a:ln/>
        </p:spPr>
        <p:txBody>
          <a:bodyPr/>
          <a:lstStyle>
            <a:lvl1pPr>
              <a:defRPr/>
            </a:lvl1pPr>
          </a:lstStyle>
          <a:p>
            <a:pPr>
              <a:defRPr/>
            </a:pPr>
            <a:fld id="{1D0A1351-2EEB-44DD-8339-084708B5B456}" type="slidenum">
              <a:rPr lang="en-US" altLang="en-US"/>
              <a:pPr>
                <a:defRPr/>
              </a:pPr>
              <a:t>‹#›</a:t>
            </a:fld>
            <a:endParaRPr lang="en-US" altLang="en-US"/>
          </a:p>
        </p:txBody>
      </p:sp>
    </p:spTree>
    <p:extLst>
      <p:ext uri="{BB962C8B-B14F-4D97-AF65-F5344CB8AC3E}">
        <p14:creationId xmlns:p14="http://schemas.microsoft.com/office/powerpoint/2010/main" val="128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5B673A-9F84-46E0-A5A5-F110338453EA}"/>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E6D5058-B0E0-4F81-A86B-E903BB3E754A}"/>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D2EF68-1122-4E30-B822-553D2DAD3C91}"/>
              </a:ext>
            </a:extLst>
          </p:cNvPr>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a:t>14/05/2016</a:t>
            </a:r>
          </a:p>
        </p:txBody>
      </p:sp>
      <p:sp>
        <p:nvSpPr>
          <p:cNvPr id="1029" name="Rectangle 5">
            <a:extLst>
              <a:ext uri="{FF2B5EF4-FFF2-40B4-BE49-F238E27FC236}">
                <a16:creationId xmlns:a16="http://schemas.microsoft.com/office/drawing/2014/main" id="{43BA6521-1B50-446E-BDFB-F2AD3420B704}"/>
              </a:ext>
            </a:extLst>
          </p:cNvPr>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0B9C0032-C4B8-4388-905F-5BD057F54A9A}"/>
              </a:ext>
            </a:extLst>
          </p:cNvPr>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BF25B81-2317-40F4-B0EA-E938A82FD5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9"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lutter.dev/docs/cookbook/navig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37AEF4-B0EF-478D-BC9C-41BCA471347A}"/>
              </a:ext>
            </a:extLst>
          </p:cNvPr>
          <p:cNvSpPr>
            <a:spLocks noGrp="1" noChangeArrowheads="1"/>
          </p:cNvSpPr>
          <p:nvPr>
            <p:ph type="ctrTitle"/>
          </p:nvPr>
        </p:nvSpPr>
        <p:spPr>
          <a:xfrm>
            <a:off x="685800" y="2432050"/>
            <a:ext cx="7772400" cy="1828800"/>
          </a:xfrm>
        </p:spPr>
        <p:txBody>
          <a:bodyPr/>
          <a:lstStyle/>
          <a:p>
            <a:pPr algn="ctr" eaLnBrk="1" hangingPunct="1"/>
            <a:r>
              <a:rPr lang="en-US" altLang="en-US" sz="2800" dirty="0" err="1">
                <a:solidFill>
                  <a:srgbClr val="000099"/>
                </a:solidFill>
                <a:latin typeface="Times New Roman" panose="02020603050405020304" pitchFamily="18" charset="0"/>
                <a:cs typeface="Times New Roman" panose="02020603050405020304" pitchFamily="18" charset="0"/>
              </a:rPr>
              <a:t>Lập</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ứng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dụng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thiết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bị</a:t>
            </a:r>
            <a:r>
              <a:rPr lang="en-US" altLang="en-US" sz="2800" dirty="0">
                <a:solidFill>
                  <a:srgbClr val="000099"/>
                </a:solidFill>
                <a:latin typeface="Times New Roman" panose="02020603050405020304" pitchFamily="18" charset="0"/>
                <a:cs typeface="Times New Roman" panose="02020603050405020304" pitchFamily="18" charset="0"/>
              </a:rPr>
              <a:t> Di </a:t>
            </a:r>
            <a:r>
              <a:rPr lang="en-US" altLang="en-US" sz="2800" dirty="0" err="1">
                <a:solidFill>
                  <a:srgbClr val="000099"/>
                </a:solidFill>
                <a:latin typeface="Times New Roman" panose="02020603050405020304" pitchFamily="18" charset="0"/>
                <a:cs typeface="Times New Roman" panose="02020603050405020304" pitchFamily="18" charset="0"/>
              </a:rPr>
              <a:t>động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bằng</a:t>
            </a:r>
            <a:r>
              <a:rPr lang="en-US" altLang="en-US" sz="2800" dirty="0">
                <a:solidFill>
                  <a:srgbClr val="000099"/>
                </a:solidFill>
                <a:latin typeface="Times New Roman" panose="02020603050405020304" pitchFamily="18" charset="0"/>
                <a:cs typeface="Times New Roman" panose="02020603050405020304" pitchFamily="18" charset="0"/>
              </a:rPr>
              <a:t> Flutter</a:t>
            </a:r>
          </a:p>
        </p:txBody>
      </p:sp>
      <p:sp>
        <p:nvSpPr>
          <p:cNvPr id="4100" name="Rectangle 1">
            <a:extLst>
              <a:ext uri="{FF2B5EF4-FFF2-40B4-BE49-F238E27FC236}">
                <a16:creationId xmlns:a16="http://schemas.microsoft.com/office/drawing/2014/main" id="{97B9EBEF-441D-4271-841E-9016BBF91DF5}"/>
              </a:ext>
            </a:extLst>
          </p:cNvPr>
          <p:cNvSpPr>
            <a:spLocks noChangeArrowheads="1"/>
          </p:cNvSpPr>
          <p:nvPr/>
        </p:nvSpPr>
        <p:spPr bwMode="auto">
          <a:xfrm>
            <a:off x="990600" y="488950"/>
            <a:ext cx="7162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2000" b="1" dirty="0">
                <a:solidFill>
                  <a:schemeClr val="tx1"/>
                </a:solidFill>
                <a:latin typeface="Times New Roman" panose="02020603050405020304" pitchFamily="18" charset="0"/>
                <a:cs typeface="Times New Roman" panose="02020603050405020304" pitchFamily="18" charset="0"/>
              </a:rPr>
              <a:t>TRƯỜNG ĐẠI HỌC CẦN THƠ</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TRUNG TÂM CÔNG NGHỆ PHẦN MỀM</a:t>
            </a:r>
          </a:p>
        </p:txBody>
      </p:sp>
      <p:sp>
        <p:nvSpPr>
          <p:cNvPr id="4101" name="Slide Number Placeholder 1">
            <a:extLst>
              <a:ext uri="{FF2B5EF4-FFF2-40B4-BE49-F238E27FC236}">
                <a16:creationId xmlns:a16="http://schemas.microsoft.com/office/drawing/2014/main" id="{31B16045-60C7-4926-9003-77B17EAFFE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E128B8E7-BD90-49FD-93FF-39739D37B5CD}" type="slidenum">
              <a:rPr lang="en-US" altLang="en-US" sz="1400" b="1" smtClean="0">
                <a:solidFill>
                  <a:schemeClr val="tx1"/>
                </a:solidFill>
              </a:rPr>
              <a:pPr>
                <a:spcBef>
                  <a:spcPct val="0"/>
                </a:spcBef>
                <a:buFontTx/>
                <a:buNone/>
              </a:pPr>
              <a:t>1</a:t>
            </a:fld>
            <a:endParaRPr lang="en-US" altLang="en-US" sz="1400" b="1" dirty="0">
              <a:solidFill>
                <a:schemeClr val="tx1"/>
              </a:solidFill>
            </a:endParaRPr>
          </a:p>
        </p:txBody>
      </p:sp>
      <p:sp>
        <p:nvSpPr>
          <p:cNvPr id="4104" name="TextBox 9">
            <a:extLst>
              <a:ext uri="{FF2B5EF4-FFF2-40B4-BE49-F238E27FC236}">
                <a16:creationId xmlns:a16="http://schemas.microsoft.com/office/drawing/2014/main" id="{01841A6B-4ED2-4312-A60B-6AB0D096CBBA}"/>
              </a:ext>
            </a:extLst>
          </p:cNvPr>
          <p:cNvSpPr txBox="1">
            <a:spLocks noChangeArrowheads="1"/>
          </p:cNvSpPr>
          <p:nvPr/>
        </p:nvSpPr>
        <p:spPr bwMode="auto">
          <a:xfrm>
            <a:off x="304800" y="4810027"/>
            <a:ext cx="3062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1800" b="1" dirty="0" err="1">
                <a:solidFill>
                  <a:schemeClr val="tx1"/>
                </a:solidFill>
                <a:latin typeface="Times New Roman" panose="02020603050405020304" pitchFamily="18" charset="0"/>
                <a:cs typeface="Times New Roman" panose="02020603050405020304" pitchFamily="18" charset="0"/>
              </a:rPr>
              <a:t>Người</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biên</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soạn</a:t>
            </a:r>
            <a:r>
              <a:rPr lang="en-US" altLang="en-US" sz="1800" b="1" dirty="0">
                <a:solidFill>
                  <a:schemeClr val="tx1"/>
                </a:solidFill>
                <a:latin typeface="Times New Roman" panose="02020603050405020304" pitchFamily="18" charset="0"/>
                <a:cs typeface="Times New Roman" panose="02020603050405020304" pitchFamily="18" charset="0"/>
              </a:rPr>
              <a:t>:</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Ths</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Lê</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Thị</a:t>
            </a:r>
            <a:r>
              <a:rPr lang="en-US" altLang="en-US" sz="1800" b="1" dirty="0">
                <a:solidFill>
                  <a:srgbClr val="002060"/>
                </a:solidFill>
                <a:latin typeface="Times New Roman" panose="02020603050405020304" pitchFamily="18" charset="0"/>
                <a:cs typeface="Times New Roman" panose="02020603050405020304" pitchFamily="18" charset="0"/>
              </a:rPr>
              <a:t> Minh Loan</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Nguyễn</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Khánh</a:t>
            </a:r>
            <a:r>
              <a:rPr lang="en-US" altLang="en-US" sz="1800" b="1" dirty="0">
                <a:solidFill>
                  <a:srgbClr val="002060"/>
                </a:solidFill>
                <a:latin typeface="Times New Roman" panose="02020603050405020304" pitchFamily="18" charset="0"/>
                <a:cs typeface="Times New Roman" panose="02020603050405020304" pitchFamily="18" charset="0"/>
              </a:rPr>
              <a:t> Duy</a:t>
            </a:r>
            <a:endParaRPr lang="en-US" altLang="en-US" sz="1800" dirty="0">
              <a:solidFill>
                <a:srgbClr val="002060"/>
              </a:solidFill>
            </a:endParaRPr>
          </a:p>
        </p:txBody>
      </p:sp>
      <p:pic>
        <p:nvPicPr>
          <p:cNvPr id="6" name="Picture 5">
            <a:extLst>
              <a:ext uri="{FF2B5EF4-FFF2-40B4-BE49-F238E27FC236}">
                <a16:creationId xmlns:a16="http://schemas.microsoft.com/office/drawing/2014/main" id="{E2FAF81A-3CFF-40C7-A800-D4EC15F0F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566" y="1136116"/>
            <a:ext cx="2340867" cy="158453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1BE8-ADFC-4192-8905-CF9C78FE14F9}"/>
              </a:ext>
            </a:extLst>
          </p:cNvPr>
          <p:cNvSpPr>
            <a:spLocks noGrp="1"/>
          </p:cNvSpPr>
          <p:nvPr>
            <p:ph type="title"/>
          </p:nvPr>
        </p:nvSpPr>
        <p:spPr/>
        <p:txBody>
          <a:bodyPr/>
          <a:lstStyle/>
          <a:p>
            <a:r>
              <a:rPr lang="fr-FR" dirty="0" err="1"/>
              <a:t>Gestures</a:t>
            </a:r>
            <a:endParaRPr lang="vi-VN" dirty="0"/>
          </a:p>
        </p:txBody>
      </p:sp>
      <p:sp>
        <p:nvSpPr>
          <p:cNvPr id="3" name="Content Placeholder 2">
            <a:extLst>
              <a:ext uri="{FF2B5EF4-FFF2-40B4-BE49-F238E27FC236}">
                <a16:creationId xmlns:a16="http://schemas.microsoft.com/office/drawing/2014/main" id="{D1325308-E0F5-4B82-A5D6-95CF35B979ED}"/>
              </a:ext>
            </a:extLst>
          </p:cNvPr>
          <p:cNvSpPr>
            <a:spLocks noGrp="1"/>
          </p:cNvSpPr>
          <p:nvPr>
            <p:ph idx="1"/>
          </p:nvPr>
        </p:nvSpPr>
        <p:spPr/>
        <p:txBody>
          <a:bodyPr/>
          <a:lstStyle/>
          <a:p>
            <a:pPr marL="0" indent="0">
              <a:buNone/>
            </a:pPr>
            <a:r>
              <a:rPr lang="vi-VN" sz="3000" b="1" dirty="0"/>
              <a:t>Double</a:t>
            </a:r>
            <a:r>
              <a:rPr lang="vi-VN" sz="3000" dirty="0"/>
              <a:t> </a:t>
            </a:r>
            <a:r>
              <a:rPr lang="vi-VN" sz="3000" b="1" dirty="0"/>
              <a:t>tap</a:t>
            </a:r>
          </a:p>
          <a:p>
            <a:r>
              <a:rPr lang="vi-VN" sz="3000" dirty="0"/>
              <a:t>onDoubleTap</a:t>
            </a:r>
          </a:p>
          <a:p>
            <a:pPr marL="0" indent="0">
              <a:buNone/>
            </a:pPr>
            <a:r>
              <a:rPr lang="vi-VN" sz="3000" b="1" dirty="0"/>
              <a:t>Long</a:t>
            </a:r>
            <a:r>
              <a:rPr lang="vi-VN" sz="3000" dirty="0"/>
              <a:t> </a:t>
            </a:r>
            <a:r>
              <a:rPr lang="vi-VN" sz="3000" b="1" dirty="0"/>
              <a:t>press</a:t>
            </a:r>
          </a:p>
          <a:p>
            <a:r>
              <a:rPr lang="vi-VN" sz="3000" dirty="0"/>
              <a:t>onLongPress</a:t>
            </a:r>
          </a:p>
          <a:p>
            <a:pPr marL="0" indent="0">
              <a:buNone/>
            </a:pPr>
            <a:r>
              <a:rPr lang="vi-VN" sz="3000" b="1" dirty="0"/>
              <a:t>Vertical</a:t>
            </a:r>
            <a:r>
              <a:rPr lang="vi-VN" sz="3000" dirty="0"/>
              <a:t> </a:t>
            </a:r>
            <a:r>
              <a:rPr lang="vi-VN" sz="3000" b="1" dirty="0"/>
              <a:t>drag</a:t>
            </a:r>
          </a:p>
          <a:p>
            <a:r>
              <a:rPr lang="vi-VN" sz="3000" dirty="0"/>
              <a:t>onVerticalDragStart</a:t>
            </a:r>
          </a:p>
          <a:p>
            <a:r>
              <a:rPr lang="vi-VN" sz="3000" dirty="0"/>
              <a:t>onVerticalDragUpdate</a:t>
            </a:r>
          </a:p>
          <a:p>
            <a:r>
              <a:rPr lang="vi-VN" sz="3000" dirty="0"/>
              <a:t>onVerticalDragEnd</a:t>
            </a:r>
          </a:p>
          <a:p>
            <a:endParaRPr lang="vi-VN" dirty="0"/>
          </a:p>
        </p:txBody>
      </p:sp>
      <p:sp>
        <p:nvSpPr>
          <p:cNvPr id="4" name="Slide Number Placeholder 3">
            <a:extLst>
              <a:ext uri="{FF2B5EF4-FFF2-40B4-BE49-F238E27FC236}">
                <a16:creationId xmlns:a16="http://schemas.microsoft.com/office/drawing/2014/main" id="{279F864C-96C2-4D80-B924-4BB541C4C87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5B847106-4716-48DB-BA89-2290F2265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97683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3CD6-136B-4D9C-9074-82B43D247C09}"/>
              </a:ext>
            </a:extLst>
          </p:cNvPr>
          <p:cNvSpPr>
            <a:spLocks noGrp="1"/>
          </p:cNvSpPr>
          <p:nvPr>
            <p:ph type="title"/>
          </p:nvPr>
        </p:nvSpPr>
        <p:spPr/>
        <p:txBody>
          <a:bodyPr/>
          <a:lstStyle/>
          <a:p>
            <a:r>
              <a:rPr lang="fr-FR" dirty="0" err="1"/>
              <a:t>Gestures</a:t>
            </a:r>
            <a:endParaRPr lang="vi-VN" dirty="0"/>
          </a:p>
        </p:txBody>
      </p:sp>
      <p:sp>
        <p:nvSpPr>
          <p:cNvPr id="3" name="Content Placeholder 2">
            <a:extLst>
              <a:ext uri="{FF2B5EF4-FFF2-40B4-BE49-F238E27FC236}">
                <a16:creationId xmlns:a16="http://schemas.microsoft.com/office/drawing/2014/main" id="{5F92111A-24A6-473E-9220-52BD8FF93671}"/>
              </a:ext>
            </a:extLst>
          </p:cNvPr>
          <p:cNvSpPr>
            <a:spLocks noGrp="1"/>
          </p:cNvSpPr>
          <p:nvPr>
            <p:ph idx="1"/>
          </p:nvPr>
        </p:nvSpPr>
        <p:spPr/>
        <p:txBody>
          <a:bodyPr/>
          <a:lstStyle/>
          <a:p>
            <a:pPr marL="0" indent="0">
              <a:buNone/>
            </a:pPr>
            <a:r>
              <a:rPr lang="vi-VN" sz="3000" b="1" dirty="0"/>
              <a:t>Horizontal</a:t>
            </a:r>
            <a:r>
              <a:rPr lang="vi-VN" sz="3000" dirty="0"/>
              <a:t> </a:t>
            </a:r>
            <a:r>
              <a:rPr lang="vi-VN" sz="3000" b="1" dirty="0"/>
              <a:t>drag</a:t>
            </a:r>
          </a:p>
          <a:p>
            <a:r>
              <a:rPr lang="vi-VN" sz="3000" dirty="0"/>
              <a:t>onHorizontalDragStart</a:t>
            </a:r>
          </a:p>
          <a:p>
            <a:r>
              <a:rPr lang="vi-VN" sz="3000" dirty="0"/>
              <a:t>onHorizontalDragUpdate</a:t>
            </a:r>
          </a:p>
          <a:p>
            <a:r>
              <a:rPr lang="vi-VN" sz="3000" dirty="0"/>
              <a:t>onHorizontalDragEnd</a:t>
            </a:r>
          </a:p>
          <a:p>
            <a:pPr marL="0" indent="0">
              <a:buNone/>
            </a:pPr>
            <a:r>
              <a:rPr lang="vi-VN" sz="3000" b="1" dirty="0"/>
              <a:t>Pan</a:t>
            </a:r>
          </a:p>
          <a:p>
            <a:r>
              <a:rPr lang="vi-VN" sz="3000" dirty="0"/>
              <a:t>onPanStart</a:t>
            </a:r>
          </a:p>
          <a:p>
            <a:r>
              <a:rPr lang="vi-VN" sz="3000" dirty="0"/>
              <a:t>onPanUpdate</a:t>
            </a:r>
          </a:p>
          <a:p>
            <a:r>
              <a:rPr lang="vi-VN" sz="3000" dirty="0"/>
              <a:t>onPanEnd</a:t>
            </a:r>
          </a:p>
        </p:txBody>
      </p:sp>
      <p:sp>
        <p:nvSpPr>
          <p:cNvPr id="4" name="Slide Number Placeholder 3">
            <a:extLst>
              <a:ext uri="{FF2B5EF4-FFF2-40B4-BE49-F238E27FC236}">
                <a16:creationId xmlns:a16="http://schemas.microsoft.com/office/drawing/2014/main" id="{466DD98F-991B-4D2B-B04E-6CF6FF6950A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21994F4-6BFD-4485-8F7F-9D0160915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40188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02AA-0D71-4755-BCB0-5376C5EA52C0}"/>
              </a:ext>
            </a:extLst>
          </p:cNvPr>
          <p:cNvSpPr>
            <a:spLocks noGrp="1"/>
          </p:cNvSpPr>
          <p:nvPr>
            <p:ph type="title"/>
          </p:nvPr>
        </p:nvSpPr>
        <p:spPr/>
        <p:txBody>
          <a:bodyPr/>
          <a:lstStyle/>
          <a:p>
            <a:r>
              <a:rPr lang="fr-FR"/>
              <a:t>Gestures</a:t>
            </a:r>
            <a:endParaRPr lang="en-US"/>
          </a:p>
        </p:txBody>
      </p:sp>
      <p:sp>
        <p:nvSpPr>
          <p:cNvPr id="3" name="Content Placeholder 2">
            <a:extLst>
              <a:ext uri="{FF2B5EF4-FFF2-40B4-BE49-F238E27FC236}">
                <a16:creationId xmlns:a16="http://schemas.microsoft.com/office/drawing/2014/main" id="{0CF99DF5-1820-4EF8-8E24-B4FC03FAA1F6}"/>
              </a:ext>
            </a:extLst>
          </p:cNvPr>
          <p:cNvSpPr>
            <a:spLocks noGrp="1"/>
          </p:cNvSpPr>
          <p:nvPr>
            <p:ph idx="1"/>
          </p:nvPr>
        </p:nvSpPr>
        <p:spPr/>
        <p:txBody>
          <a:bodyPr/>
          <a:lstStyle/>
          <a:p>
            <a:pPr marL="0" indent="0">
              <a:buNone/>
            </a:pPr>
            <a:r>
              <a:rPr lang="vi-VN" b="1"/>
              <a:t>Flutter</a:t>
            </a:r>
            <a:r>
              <a:rPr lang="vi-VN"/>
              <a:t> còn cung cấp một số các </a:t>
            </a:r>
            <a:r>
              <a:rPr lang="vi-VN" b="1"/>
              <a:t>widget</a:t>
            </a:r>
            <a:r>
              <a:rPr lang="en-US" b="1"/>
              <a:t> </a:t>
            </a:r>
            <a:r>
              <a:rPr lang="en-US"/>
              <a:t>khác</a:t>
            </a:r>
            <a:r>
              <a:rPr lang="vi-VN"/>
              <a:t> để thực hiện các cử chỉ cụ thể đơn giản cũng như phức tạp:</a:t>
            </a:r>
          </a:p>
          <a:p>
            <a:r>
              <a:rPr lang="vi-VN" b="1"/>
              <a:t>Dismissible</a:t>
            </a:r>
            <a:r>
              <a:rPr lang="vi-VN"/>
              <a:t> − Hỗ trợ </a:t>
            </a:r>
            <a:r>
              <a:rPr lang="vi-VN" b="1"/>
              <a:t>flick</a:t>
            </a:r>
            <a:r>
              <a:rPr lang="vi-VN"/>
              <a:t> </a:t>
            </a:r>
            <a:r>
              <a:rPr lang="vi-VN" b="1"/>
              <a:t>gesture</a:t>
            </a:r>
            <a:r>
              <a:rPr lang="vi-VN"/>
              <a:t> để đóng </a:t>
            </a:r>
            <a:r>
              <a:rPr lang="vi-VN" b="1"/>
              <a:t>widget</a:t>
            </a:r>
            <a:r>
              <a:rPr lang="vi-VN"/>
              <a:t>.</a:t>
            </a:r>
          </a:p>
          <a:p>
            <a:r>
              <a:rPr lang="vi-VN" b="1"/>
              <a:t>Draggable</a:t>
            </a:r>
            <a:r>
              <a:rPr lang="vi-VN"/>
              <a:t> − Hỗ trợ </a:t>
            </a:r>
            <a:r>
              <a:rPr lang="vi-VN" b="1"/>
              <a:t>drag</a:t>
            </a:r>
            <a:r>
              <a:rPr lang="vi-VN"/>
              <a:t> </a:t>
            </a:r>
            <a:r>
              <a:rPr lang="vi-VN" b="1"/>
              <a:t>gesture</a:t>
            </a:r>
            <a:r>
              <a:rPr lang="vi-VN"/>
              <a:t> để di chuyển </a:t>
            </a:r>
            <a:r>
              <a:rPr lang="vi-VN" b="1"/>
              <a:t>widget</a:t>
            </a:r>
            <a:r>
              <a:rPr lang="vi-VN"/>
              <a:t>.</a:t>
            </a:r>
          </a:p>
          <a:p>
            <a:r>
              <a:rPr lang="vi-VN" b="1"/>
              <a:t>LongPressDraggable</a:t>
            </a:r>
            <a:r>
              <a:rPr lang="vi-VN"/>
              <a:t> − Hỗ trợ </a:t>
            </a:r>
            <a:r>
              <a:rPr lang="vi-VN" b="1"/>
              <a:t>drag</a:t>
            </a:r>
            <a:r>
              <a:rPr lang="vi-VN"/>
              <a:t> </a:t>
            </a:r>
            <a:r>
              <a:rPr lang="vi-VN" b="1"/>
              <a:t>gesture</a:t>
            </a:r>
            <a:r>
              <a:rPr lang="vi-VN"/>
              <a:t> để duy chuyển </a:t>
            </a:r>
            <a:r>
              <a:rPr lang="vi-VN" b="1"/>
              <a:t>widget</a:t>
            </a:r>
            <a:r>
              <a:rPr lang="vi-VN"/>
              <a:t>, khi </a:t>
            </a:r>
            <a:r>
              <a:rPr lang="vi-VN" b="1"/>
              <a:t>widget</a:t>
            </a:r>
            <a:r>
              <a:rPr lang="vi-VN"/>
              <a:t> cha có thể kéo thả</a:t>
            </a:r>
            <a:r>
              <a:rPr lang="en-US"/>
              <a:t>.</a:t>
            </a:r>
            <a:endParaRPr lang="vi-VN"/>
          </a:p>
        </p:txBody>
      </p:sp>
      <p:sp>
        <p:nvSpPr>
          <p:cNvPr id="4" name="Slide Number Placeholder 3">
            <a:extLst>
              <a:ext uri="{FF2B5EF4-FFF2-40B4-BE49-F238E27FC236}">
                <a16:creationId xmlns:a16="http://schemas.microsoft.com/office/drawing/2014/main" id="{179DC3E2-8DB7-49C9-BDEB-9B0FC993FA7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6A1CB3DF-DACD-44D6-9D3E-FB0540132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25166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3937-19D3-444B-91BF-EC2DDC7B834E}"/>
              </a:ext>
            </a:extLst>
          </p:cNvPr>
          <p:cNvSpPr>
            <a:spLocks noGrp="1"/>
          </p:cNvSpPr>
          <p:nvPr>
            <p:ph type="title"/>
          </p:nvPr>
        </p:nvSpPr>
        <p:spPr/>
        <p:txBody>
          <a:bodyPr/>
          <a:lstStyle/>
          <a:p>
            <a:r>
              <a:rPr lang="fr-FR"/>
              <a:t>Gestures</a:t>
            </a:r>
            <a:endParaRPr lang="en-US"/>
          </a:p>
        </p:txBody>
      </p:sp>
      <p:sp>
        <p:nvSpPr>
          <p:cNvPr id="3" name="Content Placeholder 2">
            <a:extLst>
              <a:ext uri="{FF2B5EF4-FFF2-40B4-BE49-F238E27FC236}">
                <a16:creationId xmlns:a16="http://schemas.microsoft.com/office/drawing/2014/main" id="{72DAEFBA-2694-47D8-A36B-67EFC9F69AA6}"/>
              </a:ext>
            </a:extLst>
          </p:cNvPr>
          <p:cNvSpPr>
            <a:spLocks noGrp="1"/>
          </p:cNvSpPr>
          <p:nvPr>
            <p:ph idx="1"/>
          </p:nvPr>
        </p:nvSpPr>
        <p:spPr/>
        <p:txBody>
          <a:bodyPr/>
          <a:lstStyle/>
          <a:p>
            <a:r>
              <a:rPr lang="vi-VN" b="1"/>
              <a:t>DragTarget</a:t>
            </a:r>
            <a:r>
              <a:rPr lang="vi-VN"/>
              <a:t> − Chấp nhận </a:t>
            </a:r>
            <a:r>
              <a:rPr lang="vi-VN" b="1"/>
              <a:t>Draggable</a:t>
            </a:r>
            <a:r>
              <a:rPr lang="vi-VN"/>
              <a:t> </a:t>
            </a:r>
            <a:r>
              <a:rPr lang="vi-VN" b="1"/>
              <a:t>widget</a:t>
            </a:r>
          </a:p>
          <a:p>
            <a:r>
              <a:rPr lang="vi-VN" b="1"/>
              <a:t>IgnorePointer</a:t>
            </a:r>
            <a:r>
              <a:rPr lang="vi-VN"/>
              <a:t> − Ẩn </a:t>
            </a:r>
            <a:r>
              <a:rPr lang="vi-VN" b="1"/>
              <a:t>widget</a:t>
            </a:r>
          </a:p>
          <a:p>
            <a:r>
              <a:rPr lang="vi-VN" b="1"/>
              <a:t>AbsorbPointer</a:t>
            </a:r>
            <a:r>
              <a:rPr lang="vi-VN"/>
              <a:t> − Dừng việc xử lý cử chỉ trên </a:t>
            </a:r>
            <a:r>
              <a:rPr lang="vi-VN" b="1"/>
              <a:t>widget</a:t>
            </a:r>
          </a:p>
          <a:p>
            <a:r>
              <a:rPr lang="vi-VN" b="1"/>
              <a:t>Scrollable</a:t>
            </a:r>
            <a:r>
              <a:rPr lang="vi-VN"/>
              <a:t> − Hỗ trợ cuộn nội dung trong </a:t>
            </a:r>
            <a:r>
              <a:rPr lang="vi-VN" b="1"/>
              <a:t>widget</a:t>
            </a:r>
            <a:endParaRPr lang="en-US" b="1"/>
          </a:p>
          <a:p>
            <a:endParaRPr lang="en-US"/>
          </a:p>
        </p:txBody>
      </p:sp>
      <p:sp>
        <p:nvSpPr>
          <p:cNvPr id="4" name="Slide Number Placeholder 3">
            <a:extLst>
              <a:ext uri="{FF2B5EF4-FFF2-40B4-BE49-F238E27FC236}">
                <a16:creationId xmlns:a16="http://schemas.microsoft.com/office/drawing/2014/main" id="{19610663-10DF-416B-9AE0-8522E6140A4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9103FCC-5616-4DFD-8705-89D04A045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12552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3667-929B-4C27-9C33-C75A0F5AC0DA}"/>
              </a:ext>
            </a:extLst>
          </p:cNvPr>
          <p:cNvSpPr>
            <a:spLocks noGrp="1"/>
          </p:cNvSpPr>
          <p:nvPr>
            <p:ph type="title"/>
          </p:nvPr>
        </p:nvSpPr>
        <p:spPr/>
        <p:txBody>
          <a:bodyPr/>
          <a:lstStyle/>
          <a:p>
            <a:r>
              <a:rPr lang="fr-FR"/>
              <a:t>Gestures</a:t>
            </a:r>
            <a:endParaRPr lang="en-US"/>
          </a:p>
        </p:txBody>
      </p:sp>
      <p:sp>
        <p:nvSpPr>
          <p:cNvPr id="4" name="Slide Number Placeholder 3">
            <a:extLst>
              <a:ext uri="{FF2B5EF4-FFF2-40B4-BE49-F238E27FC236}">
                <a16:creationId xmlns:a16="http://schemas.microsoft.com/office/drawing/2014/main" id="{7E9C7FED-A0E7-4311-BAAC-ED4FE4AB4C7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1026" name="Picture 2" descr="Flutter: GestureDetector in-depth | by Artem Diashkin | LITSLINK | Medium">
            <a:extLst>
              <a:ext uri="{FF2B5EF4-FFF2-40B4-BE49-F238E27FC236}">
                <a16:creationId xmlns:a16="http://schemas.microsoft.com/office/drawing/2014/main" id="{E08C782C-379D-4BDE-B662-CEB6131F9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927164" cy="4357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0AEBDE-D26E-4581-9179-B6EC48C1A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54418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80D4-31D5-4718-95FE-FCEC634D09D6}"/>
              </a:ext>
            </a:extLst>
          </p:cNvPr>
          <p:cNvSpPr>
            <a:spLocks noGrp="1"/>
          </p:cNvSpPr>
          <p:nvPr>
            <p:ph type="title"/>
          </p:nvPr>
        </p:nvSpPr>
        <p:spPr/>
        <p:txBody>
          <a:bodyPr/>
          <a:lstStyle/>
          <a:p>
            <a:r>
              <a:rPr lang="vi-VN" dirty="0"/>
              <a:t>Tap</a:t>
            </a:r>
          </a:p>
        </p:txBody>
      </p:sp>
      <p:sp>
        <p:nvSpPr>
          <p:cNvPr id="4" name="Slide Number Placeholder 3">
            <a:extLst>
              <a:ext uri="{FF2B5EF4-FFF2-40B4-BE49-F238E27FC236}">
                <a16:creationId xmlns:a16="http://schemas.microsoft.com/office/drawing/2014/main" id="{6C24631E-2513-4F62-B7C5-EAB07B82586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A31E800C-D108-4077-94D1-8F63B51002CD}"/>
              </a:ext>
            </a:extLst>
          </p:cNvPr>
          <p:cNvPicPr>
            <a:picLocks noChangeAspect="1"/>
          </p:cNvPicPr>
          <p:nvPr/>
        </p:nvPicPr>
        <p:blipFill>
          <a:blip r:embed="rId2"/>
          <a:stretch>
            <a:fillRect/>
          </a:stretch>
        </p:blipFill>
        <p:spPr>
          <a:xfrm>
            <a:off x="551788" y="1905000"/>
            <a:ext cx="5087012" cy="4038600"/>
          </a:xfrm>
          <a:prstGeom prst="rect">
            <a:avLst/>
          </a:prstGeom>
        </p:spPr>
      </p:pic>
      <p:pic>
        <p:nvPicPr>
          <p:cNvPr id="8" name="Picture 7">
            <a:extLst>
              <a:ext uri="{FF2B5EF4-FFF2-40B4-BE49-F238E27FC236}">
                <a16:creationId xmlns:a16="http://schemas.microsoft.com/office/drawing/2014/main" id="{80CD20DA-D300-42C2-97C8-B15CC592603D}"/>
              </a:ext>
            </a:extLst>
          </p:cNvPr>
          <p:cNvPicPr>
            <a:picLocks noChangeAspect="1"/>
          </p:cNvPicPr>
          <p:nvPr/>
        </p:nvPicPr>
        <p:blipFill>
          <a:blip r:embed="rId3"/>
          <a:stretch>
            <a:fillRect/>
          </a:stretch>
        </p:blipFill>
        <p:spPr>
          <a:xfrm>
            <a:off x="6019800" y="1371600"/>
            <a:ext cx="2572412" cy="4800600"/>
          </a:xfrm>
          <a:prstGeom prst="rect">
            <a:avLst/>
          </a:prstGeom>
        </p:spPr>
      </p:pic>
      <p:pic>
        <p:nvPicPr>
          <p:cNvPr id="7" name="Picture 6">
            <a:extLst>
              <a:ext uri="{FF2B5EF4-FFF2-40B4-BE49-F238E27FC236}">
                <a16:creationId xmlns:a16="http://schemas.microsoft.com/office/drawing/2014/main" id="{4CBDE82C-D4F5-44D5-9EC8-8F81AC76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28369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749B-BAF4-4B83-BEF9-DC653AE93A59}"/>
              </a:ext>
            </a:extLst>
          </p:cNvPr>
          <p:cNvSpPr>
            <a:spLocks noGrp="1"/>
          </p:cNvSpPr>
          <p:nvPr>
            <p:ph type="title"/>
          </p:nvPr>
        </p:nvSpPr>
        <p:spPr/>
        <p:txBody>
          <a:bodyPr/>
          <a:lstStyle/>
          <a:p>
            <a:r>
              <a:rPr lang="vi-VN" dirty="0"/>
              <a:t>Double Tap</a:t>
            </a:r>
          </a:p>
        </p:txBody>
      </p:sp>
      <p:sp>
        <p:nvSpPr>
          <p:cNvPr id="4" name="Slide Number Placeholder 3">
            <a:extLst>
              <a:ext uri="{FF2B5EF4-FFF2-40B4-BE49-F238E27FC236}">
                <a16:creationId xmlns:a16="http://schemas.microsoft.com/office/drawing/2014/main" id="{63D2B7F0-02F8-440E-B8FD-09F108B2D5F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0D59B04C-AF8B-4728-94BE-C852C0F75AD2}"/>
              </a:ext>
            </a:extLst>
          </p:cNvPr>
          <p:cNvPicPr>
            <a:picLocks noChangeAspect="1"/>
          </p:cNvPicPr>
          <p:nvPr/>
        </p:nvPicPr>
        <p:blipFill>
          <a:blip r:embed="rId2"/>
          <a:stretch>
            <a:fillRect/>
          </a:stretch>
        </p:blipFill>
        <p:spPr>
          <a:xfrm>
            <a:off x="2214233" y="1740417"/>
            <a:ext cx="4715533" cy="3972479"/>
          </a:xfrm>
          <a:prstGeom prst="rect">
            <a:avLst/>
          </a:prstGeom>
        </p:spPr>
      </p:pic>
      <p:pic>
        <p:nvPicPr>
          <p:cNvPr id="5" name="Picture 4">
            <a:extLst>
              <a:ext uri="{FF2B5EF4-FFF2-40B4-BE49-F238E27FC236}">
                <a16:creationId xmlns:a16="http://schemas.microsoft.com/office/drawing/2014/main" id="{710CEDC5-43B6-41AD-AB71-49E43ECF7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01085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6494-DD9F-46BE-A28D-DCD679C50E0B}"/>
              </a:ext>
            </a:extLst>
          </p:cNvPr>
          <p:cNvSpPr>
            <a:spLocks noGrp="1"/>
          </p:cNvSpPr>
          <p:nvPr>
            <p:ph type="title"/>
          </p:nvPr>
        </p:nvSpPr>
        <p:spPr/>
        <p:txBody>
          <a:bodyPr/>
          <a:lstStyle/>
          <a:p>
            <a:r>
              <a:rPr lang="vi-VN" dirty="0"/>
              <a:t>Press and Hold</a:t>
            </a:r>
          </a:p>
        </p:txBody>
      </p:sp>
      <p:sp>
        <p:nvSpPr>
          <p:cNvPr id="4" name="Slide Number Placeholder 3">
            <a:extLst>
              <a:ext uri="{FF2B5EF4-FFF2-40B4-BE49-F238E27FC236}">
                <a16:creationId xmlns:a16="http://schemas.microsoft.com/office/drawing/2014/main" id="{768BF096-E468-4E7A-8CF5-7DB038CA5CD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06D7D990-EDA4-46DE-90C9-049FFAA7A64C}"/>
              </a:ext>
            </a:extLst>
          </p:cNvPr>
          <p:cNvPicPr>
            <a:picLocks noChangeAspect="1"/>
          </p:cNvPicPr>
          <p:nvPr/>
        </p:nvPicPr>
        <p:blipFill>
          <a:blip r:embed="rId2"/>
          <a:stretch>
            <a:fillRect/>
          </a:stretch>
        </p:blipFill>
        <p:spPr>
          <a:xfrm>
            <a:off x="2271391" y="1676400"/>
            <a:ext cx="4601217" cy="3877216"/>
          </a:xfrm>
          <a:prstGeom prst="rect">
            <a:avLst/>
          </a:prstGeom>
        </p:spPr>
      </p:pic>
      <p:pic>
        <p:nvPicPr>
          <p:cNvPr id="5" name="Picture 4">
            <a:extLst>
              <a:ext uri="{FF2B5EF4-FFF2-40B4-BE49-F238E27FC236}">
                <a16:creationId xmlns:a16="http://schemas.microsoft.com/office/drawing/2014/main" id="{10B22051-F64C-4BD4-AD4A-4AE9BACCE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53207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DBC0-661B-4628-962C-9EC7E212B9C8}"/>
              </a:ext>
            </a:extLst>
          </p:cNvPr>
          <p:cNvSpPr>
            <a:spLocks noGrp="1"/>
          </p:cNvSpPr>
          <p:nvPr>
            <p:ph type="title"/>
          </p:nvPr>
        </p:nvSpPr>
        <p:spPr/>
        <p:txBody>
          <a:bodyPr/>
          <a:lstStyle/>
          <a:p>
            <a:r>
              <a:rPr lang="vi-VN" dirty="0"/>
              <a:t>TextField</a:t>
            </a:r>
          </a:p>
        </p:txBody>
      </p:sp>
      <p:sp>
        <p:nvSpPr>
          <p:cNvPr id="3" name="Content Placeholder 2">
            <a:extLst>
              <a:ext uri="{FF2B5EF4-FFF2-40B4-BE49-F238E27FC236}">
                <a16:creationId xmlns:a16="http://schemas.microsoft.com/office/drawing/2014/main" id="{F9729D73-10FB-4FE8-8A28-461817FF9F03}"/>
              </a:ext>
            </a:extLst>
          </p:cNvPr>
          <p:cNvSpPr>
            <a:spLocks noGrp="1"/>
          </p:cNvSpPr>
          <p:nvPr>
            <p:ph idx="1"/>
          </p:nvPr>
        </p:nvSpPr>
        <p:spPr/>
        <p:txBody>
          <a:bodyPr/>
          <a:lstStyle/>
          <a:p>
            <a:pPr marL="0" indent="0">
              <a:buNone/>
            </a:pPr>
            <a:r>
              <a:rPr lang="vi-VN" sz="3200" b="1" dirty="0"/>
              <a:t>TextField</a:t>
            </a:r>
            <a:r>
              <a:rPr lang="vi-VN" sz="3200" dirty="0"/>
              <a:t> hoặc </a:t>
            </a:r>
            <a:r>
              <a:rPr lang="vi-VN" sz="3200" b="1" dirty="0"/>
              <a:t>TextBox</a:t>
            </a:r>
            <a:r>
              <a:rPr lang="vi-VN" sz="3200" dirty="0"/>
              <a:t> là phần tử đầu vào chứa dữ liệu chữ và số, chẳng hạn như tên, mật khẩu, địa chỉ, v.v. Nó là phần tử điều khiển </a:t>
            </a:r>
            <a:r>
              <a:rPr lang="vi-VN" sz="3200" b="1" dirty="0"/>
              <a:t>GUI</a:t>
            </a:r>
            <a:r>
              <a:rPr lang="vi-VN" sz="3200" dirty="0"/>
              <a:t> cho phép người dùng nhập thông tin văn bản bằng code có thể lập trình được. Nó có thể là trường văn bản một dòng (khi chỉ yêu cầu một dòng thông tin) hoặc trường văn bản nhiều dòng (khi yêu cầu nhiều dòng thông tin).</a:t>
            </a:r>
          </a:p>
        </p:txBody>
      </p:sp>
      <p:sp>
        <p:nvSpPr>
          <p:cNvPr id="4" name="Slide Number Placeholder 3">
            <a:extLst>
              <a:ext uri="{FF2B5EF4-FFF2-40B4-BE49-F238E27FC236}">
                <a16:creationId xmlns:a16="http://schemas.microsoft.com/office/drawing/2014/main" id="{54DF612A-060D-49EA-A20E-CAA7671D2EE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4D83B52-BCCD-4458-B486-24BD0E0B6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69172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10F6-6B5A-4CF5-AA6C-37CD3A33AD48}"/>
              </a:ext>
            </a:extLst>
          </p:cNvPr>
          <p:cNvSpPr>
            <a:spLocks noGrp="1"/>
          </p:cNvSpPr>
          <p:nvPr>
            <p:ph type="title"/>
          </p:nvPr>
        </p:nvSpPr>
        <p:spPr/>
        <p:txBody>
          <a:bodyPr/>
          <a:lstStyle/>
          <a:p>
            <a:r>
              <a:rPr lang="vi-VN" dirty="0"/>
              <a:t>TextField</a:t>
            </a:r>
          </a:p>
        </p:txBody>
      </p:sp>
      <p:sp>
        <p:nvSpPr>
          <p:cNvPr id="3" name="Content Placeholder 2">
            <a:extLst>
              <a:ext uri="{FF2B5EF4-FFF2-40B4-BE49-F238E27FC236}">
                <a16:creationId xmlns:a16="http://schemas.microsoft.com/office/drawing/2014/main" id="{6B3840B4-BFDE-4824-9F75-1DE09E9A2291}"/>
              </a:ext>
            </a:extLst>
          </p:cNvPr>
          <p:cNvSpPr>
            <a:spLocks noGrp="1"/>
          </p:cNvSpPr>
          <p:nvPr>
            <p:ph idx="1"/>
          </p:nvPr>
        </p:nvSpPr>
        <p:spPr/>
        <p:txBody>
          <a:bodyPr/>
          <a:lstStyle/>
          <a:p>
            <a:pPr marL="0" indent="0">
              <a:buNone/>
            </a:pPr>
            <a:r>
              <a:rPr lang="vi-VN" b="1" dirty="0"/>
              <a:t>TextField</a:t>
            </a:r>
            <a:r>
              <a:rPr lang="vi-VN" dirty="0"/>
              <a:t> trong </a:t>
            </a:r>
            <a:r>
              <a:rPr lang="vi-VN" b="1" dirty="0"/>
              <a:t>Flutter</a:t>
            </a:r>
            <a:r>
              <a:rPr lang="vi-VN" dirty="0"/>
              <a:t> là </a:t>
            </a:r>
            <a:r>
              <a:rPr lang="vi-VN" b="1" dirty="0"/>
              <a:t>widget</a:t>
            </a:r>
            <a:r>
              <a:rPr lang="vi-VN" dirty="0"/>
              <a:t> nhập văn bản được sử dụng phổ biến nhất cho phép người dùng thu thập dữ liệu đầu vào từ bàn phím vào một ứng dụng. Chúng ta có thể sử dụng </a:t>
            </a:r>
            <a:r>
              <a:rPr lang="vi-VN" b="1" dirty="0"/>
              <a:t>widget</a:t>
            </a:r>
            <a:r>
              <a:rPr lang="vi-VN" dirty="0"/>
              <a:t> </a:t>
            </a:r>
            <a:r>
              <a:rPr lang="vi-VN" b="1" dirty="0"/>
              <a:t>TextField</a:t>
            </a:r>
            <a:r>
              <a:rPr lang="vi-VN" dirty="0"/>
              <a:t> trong việc xây dựng biểu mẫu, gửi tin nhắn, tạo trải nghiệm tìm kiếm và nhiều hơn thế nữa. Theo mặc định, </a:t>
            </a:r>
            <a:r>
              <a:rPr lang="vi-VN" b="1" dirty="0"/>
              <a:t>Flutter</a:t>
            </a:r>
            <a:r>
              <a:rPr lang="vi-VN" dirty="0"/>
              <a:t> trang trí </a:t>
            </a:r>
            <a:r>
              <a:rPr lang="vi-VN" b="1" dirty="0"/>
              <a:t>TextField</a:t>
            </a:r>
            <a:r>
              <a:rPr lang="vi-VN" dirty="0"/>
              <a:t> bằng một gạch dưới. </a:t>
            </a:r>
          </a:p>
        </p:txBody>
      </p:sp>
      <p:sp>
        <p:nvSpPr>
          <p:cNvPr id="4" name="Slide Number Placeholder 3">
            <a:extLst>
              <a:ext uri="{FF2B5EF4-FFF2-40B4-BE49-F238E27FC236}">
                <a16:creationId xmlns:a16="http://schemas.microsoft.com/office/drawing/2014/main" id="{4DB071C7-906B-4D4D-B40B-3685A6DA72E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9A46CEF7-9423-4195-823C-6880A6B93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95192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7E5BA7F-821E-4109-8DB6-37971BB47C59}"/>
              </a:ext>
            </a:extLst>
          </p:cNvPr>
          <p:cNvSpPr>
            <a:spLocks noGrp="1" noChangeArrowheads="1"/>
          </p:cNvSpPr>
          <p:nvPr>
            <p:ph type="title"/>
          </p:nvPr>
        </p:nvSpPr>
        <p:spPr/>
        <p:txBody>
          <a:bodyPr/>
          <a:lstStyle/>
          <a:p>
            <a:r>
              <a:rPr lang="en-US" altLang="en-US" dirty="0" err="1">
                <a:solidFill>
                  <a:srgbClr val="9A7200"/>
                </a:solidFill>
              </a:rPr>
              <a:t>Mục</a:t>
            </a:r>
            <a:r>
              <a:rPr lang="en-US" altLang="en-US" dirty="0">
                <a:solidFill>
                  <a:srgbClr val="9A7200"/>
                </a:solidFill>
              </a:rPr>
              <a:t> </a:t>
            </a:r>
            <a:r>
              <a:rPr lang="en-US" altLang="en-US" dirty="0" err="1">
                <a:solidFill>
                  <a:srgbClr val="9A7200"/>
                </a:solidFill>
              </a:rPr>
              <a:t>tiêu</a:t>
            </a:r>
            <a:endParaRPr lang="en-US" altLang="en-US" dirty="0">
              <a:solidFill>
                <a:srgbClr val="9A7200"/>
              </a:solidFill>
            </a:endParaRPr>
          </a:p>
        </p:txBody>
      </p:sp>
      <p:sp>
        <p:nvSpPr>
          <p:cNvPr id="6148" name="Slide Number Placeholder 5">
            <a:extLst>
              <a:ext uri="{FF2B5EF4-FFF2-40B4-BE49-F238E27FC236}">
                <a16:creationId xmlns:a16="http://schemas.microsoft.com/office/drawing/2014/main" id="{3916E19A-246B-4188-B043-F7B125E2B4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6076467-21BA-42FF-B682-3A2844D4F7B8}" type="slidenum">
              <a:rPr kumimoji="0" lang="en-US" altLang="en-US"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 name="Content Placeholder 2">
            <a:extLst>
              <a:ext uri="{FF2B5EF4-FFF2-40B4-BE49-F238E27FC236}">
                <a16:creationId xmlns:a16="http://schemas.microsoft.com/office/drawing/2014/main" id="{9C166821-AF29-4C16-B455-C78D5515E33A}"/>
              </a:ext>
            </a:extLst>
          </p:cNvPr>
          <p:cNvSpPr>
            <a:spLocks noGrp="1"/>
          </p:cNvSpPr>
          <p:nvPr>
            <p:ph idx="1"/>
          </p:nvPr>
        </p:nvSpPr>
        <p:spPr>
          <a:xfrm>
            <a:off x="685800" y="1425575"/>
            <a:ext cx="6172200" cy="4800600"/>
          </a:xfrm>
        </p:spPr>
        <p:txBody>
          <a:bodyPr/>
          <a:lstStyle/>
          <a:p>
            <a:pPr marR="5080">
              <a:spcBef>
                <a:spcPts val="100"/>
              </a:spcBef>
            </a:pPr>
            <a:r>
              <a:rPr lang="vi-VN" sz="3200" spc="5" dirty="0">
                <a:latin typeface="Arial"/>
                <a:cs typeface="Arial"/>
              </a:rPr>
              <a:t>Tìm hiểu kiến thức User Input và Gestures trong </a:t>
            </a:r>
            <a:r>
              <a:rPr lang="vi-VN" sz="3200" b="1" spc="5" dirty="0">
                <a:latin typeface="Arial"/>
                <a:cs typeface="Arial"/>
              </a:rPr>
              <a:t>Flutter</a:t>
            </a:r>
            <a:r>
              <a:rPr lang="vi-VN" sz="3200" spc="5" dirty="0">
                <a:latin typeface="Arial"/>
                <a:cs typeface="Arial"/>
              </a:rPr>
              <a:t>.</a:t>
            </a:r>
          </a:p>
          <a:p>
            <a:pPr marR="5080">
              <a:spcBef>
                <a:spcPts val="100"/>
              </a:spcBef>
            </a:pPr>
            <a:r>
              <a:rPr lang="vi-VN" sz="3200" spc="5" dirty="0">
                <a:latin typeface="Arial"/>
                <a:cs typeface="Arial"/>
              </a:rPr>
              <a:t>Tìm hiểu về Theming và Styling</a:t>
            </a:r>
          </a:p>
          <a:p>
            <a:pPr marR="5080">
              <a:spcBef>
                <a:spcPts val="100"/>
              </a:spcBef>
            </a:pPr>
            <a:r>
              <a:rPr lang="vi-VN" sz="3200" spc="5" dirty="0">
                <a:latin typeface="Arial"/>
                <a:cs typeface="Arial"/>
              </a:rPr>
              <a:t>Tìm hiểu hoạt động điều hướng trong </a:t>
            </a:r>
            <a:r>
              <a:rPr lang="vi-VN" sz="3200" b="1" spc="5" dirty="0">
                <a:latin typeface="Arial"/>
                <a:cs typeface="Arial"/>
              </a:rPr>
              <a:t>Flutter</a:t>
            </a:r>
          </a:p>
          <a:p>
            <a:pPr marR="5080">
              <a:spcBef>
                <a:spcPts val="100"/>
              </a:spcBef>
            </a:pPr>
            <a:r>
              <a:rPr lang="vi-VN" sz="3200" spc="5" dirty="0">
                <a:latin typeface="Arial"/>
                <a:cs typeface="Arial"/>
              </a:rPr>
              <a:t>Vận dụng được kiến thức đã học để hoàn thành bài tập theo yêu cầu.</a:t>
            </a:r>
          </a:p>
          <a:p>
            <a:pPr marR="5080">
              <a:spcBef>
                <a:spcPts val="100"/>
              </a:spcBef>
            </a:pPr>
            <a:endParaRPr lang="vi-VN" sz="2800" dirty="0">
              <a:latin typeface="Arial"/>
              <a:cs typeface="Arial"/>
            </a:endParaRPr>
          </a:p>
        </p:txBody>
      </p:sp>
      <p:grpSp>
        <p:nvGrpSpPr>
          <p:cNvPr id="11" name="object 2">
            <a:extLst>
              <a:ext uri="{FF2B5EF4-FFF2-40B4-BE49-F238E27FC236}">
                <a16:creationId xmlns:a16="http://schemas.microsoft.com/office/drawing/2014/main" id="{76A4D907-19BC-4780-A75E-0C7DEA84B0CA}"/>
              </a:ext>
            </a:extLst>
          </p:cNvPr>
          <p:cNvGrpSpPr/>
          <p:nvPr/>
        </p:nvGrpSpPr>
        <p:grpSpPr>
          <a:xfrm>
            <a:off x="6957646" y="1062514"/>
            <a:ext cx="2133600" cy="5015230"/>
            <a:chOff x="4514088" y="1194816"/>
            <a:chExt cx="4173220" cy="5015230"/>
          </a:xfrm>
        </p:grpSpPr>
        <p:sp>
          <p:nvSpPr>
            <p:cNvPr id="12" name="object 3">
              <a:extLst>
                <a:ext uri="{FF2B5EF4-FFF2-40B4-BE49-F238E27FC236}">
                  <a16:creationId xmlns:a16="http://schemas.microsoft.com/office/drawing/2014/main" id="{557A3FD6-4D71-417D-B145-C75C41CB6448}"/>
                </a:ext>
              </a:extLst>
            </p:cNvPr>
            <p:cNvSpPr/>
            <p:nvPr/>
          </p:nvSpPr>
          <p:spPr>
            <a:xfrm>
              <a:off x="4514088" y="1194816"/>
              <a:ext cx="113507" cy="5014722"/>
            </a:xfrm>
            <a:prstGeom prst="rect">
              <a:avLst/>
            </a:prstGeom>
            <a:blipFill>
              <a:blip r:embed="rId3"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 name="object 4">
              <a:extLst>
                <a:ext uri="{FF2B5EF4-FFF2-40B4-BE49-F238E27FC236}">
                  <a16:creationId xmlns:a16="http://schemas.microsoft.com/office/drawing/2014/main" id="{B9098EDF-0C74-4BA9-83D1-D242FDDE8B26}"/>
                </a:ext>
              </a:extLst>
            </p:cNvPr>
            <p:cNvSpPr/>
            <p:nvPr/>
          </p:nvSpPr>
          <p:spPr>
            <a:xfrm>
              <a:off x="4572000" y="1219200"/>
              <a:ext cx="0" cy="4916170"/>
            </a:xfrm>
            <a:custGeom>
              <a:avLst/>
              <a:gdLst/>
              <a:ahLst/>
              <a:cxnLst/>
              <a:rect l="l" t="t" r="r" b="b"/>
              <a:pathLst>
                <a:path h="4916170">
                  <a:moveTo>
                    <a:pt x="0" y="0"/>
                  </a:moveTo>
                  <a:lnTo>
                    <a:pt x="0" y="4915687"/>
                  </a:lnTo>
                </a:path>
              </a:pathLst>
            </a:custGeom>
            <a:ln w="25400">
              <a:solidFill>
                <a:srgbClr val="F79546"/>
              </a:solidFill>
            </a:ln>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 name="object 5">
              <a:extLst>
                <a:ext uri="{FF2B5EF4-FFF2-40B4-BE49-F238E27FC236}">
                  <a16:creationId xmlns:a16="http://schemas.microsoft.com/office/drawing/2014/main" id="{ADFDE46B-8BD8-496B-8A03-1A477E418E2A}"/>
                </a:ext>
              </a:extLst>
            </p:cNvPr>
            <p:cNvSpPr/>
            <p:nvPr/>
          </p:nvSpPr>
          <p:spPr>
            <a:xfrm>
              <a:off x="4648200" y="2679191"/>
              <a:ext cx="4038600" cy="1987295"/>
            </a:xfrm>
            <a:prstGeom prst="rect">
              <a:avLst/>
            </a:prstGeom>
            <a:blipFill>
              <a:blip r:embed="rId4"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pic>
        <p:nvPicPr>
          <p:cNvPr id="9" name="Picture 8">
            <a:extLst>
              <a:ext uri="{FF2B5EF4-FFF2-40B4-BE49-F238E27FC236}">
                <a16:creationId xmlns:a16="http://schemas.microsoft.com/office/drawing/2014/main" id="{378B7181-DCF7-4E36-A6F6-D9B31AB5A6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2830-7527-4A7C-8816-B1FCA11CEBDF}"/>
              </a:ext>
            </a:extLst>
          </p:cNvPr>
          <p:cNvSpPr>
            <a:spLocks noGrp="1"/>
          </p:cNvSpPr>
          <p:nvPr>
            <p:ph type="title"/>
          </p:nvPr>
        </p:nvSpPr>
        <p:spPr/>
        <p:txBody>
          <a:bodyPr/>
          <a:lstStyle/>
          <a:p>
            <a:r>
              <a:rPr lang="vi-VN" dirty="0"/>
              <a:t>TextField</a:t>
            </a:r>
          </a:p>
        </p:txBody>
      </p:sp>
      <p:sp>
        <p:nvSpPr>
          <p:cNvPr id="3" name="Content Placeholder 2">
            <a:extLst>
              <a:ext uri="{FF2B5EF4-FFF2-40B4-BE49-F238E27FC236}">
                <a16:creationId xmlns:a16="http://schemas.microsoft.com/office/drawing/2014/main" id="{C5A478CA-35FD-44B9-9ED2-461D23A0F987}"/>
              </a:ext>
            </a:extLst>
          </p:cNvPr>
          <p:cNvSpPr>
            <a:spLocks noGrp="1"/>
          </p:cNvSpPr>
          <p:nvPr>
            <p:ph idx="1"/>
          </p:nvPr>
        </p:nvSpPr>
        <p:spPr/>
        <p:txBody>
          <a:bodyPr/>
          <a:lstStyle/>
          <a:p>
            <a:pPr marL="0" indent="0">
              <a:buNone/>
            </a:pPr>
            <a:r>
              <a:rPr lang="vi-VN" sz="3200" dirty="0"/>
              <a:t>Chúng ta cũng có thể thêm một số thuộc tính với </a:t>
            </a:r>
            <a:r>
              <a:rPr lang="vi-VN" sz="3200" b="1" dirty="0"/>
              <a:t>TextField</a:t>
            </a:r>
            <a:r>
              <a:rPr lang="vi-VN" sz="3200" dirty="0"/>
              <a:t>, chẳng hạn như nhãn, biểu tượng, văn bản gợi ý nội tuyến và văn bản lỗi bằng cách sử dụng </a:t>
            </a:r>
            <a:r>
              <a:rPr lang="vi-VN" sz="3200" b="1" dirty="0"/>
              <a:t>InputDecoration</a:t>
            </a:r>
            <a:r>
              <a:rPr lang="vi-VN" sz="3200" dirty="0"/>
              <a:t> làm trang trí. Nếu chúng ta muốn loại bỏ hoàn toàn các thuộc tính trang trí, thì bắt buộc phải đặt trang trí thành </a:t>
            </a:r>
            <a:r>
              <a:rPr lang="vi-VN" sz="3200" b="1" dirty="0"/>
              <a:t>null</a:t>
            </a:r>
            <a:r>
              <a:rPr lang="vi-VN" sz="3200" dirty="0"/>
              <a:t> .</a:t>
            </a:r>
          </a:p>
          <a:p>
            <a:endParaRPr lang="vi-VN" dirty="0"/>
          </a:p>
        </p:txBody>
      </p:sp>
      <p:sp>
        <p:nvSpPr>
          <p:cNvPr id="4" name="Slide Number Placeholder 3">
            <a:extLst>
              <a:ext uri="{FF2B5EF4-FFF2-40B4-BE49-F238E27FC236}">
                <a16:creationId xmlns:a16="http://schemas.microsoft.com/office/drawing/2014/main" id="{D5288C56-ADFF-4069-9E56-C60AAA164F7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315A7979-3E05-4396-82C0-2A683DB78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86661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461B-3A81-4330-82F3-043D2F989C48}"/>
              </a:ext>
            </a:extLst>
          </p:cNvPr>
          <p:cNvSpPr>
            <a:spLocks noGrp="1"/>
          </p:cNvSpPr>
          <p:nvPr>
            <p:ph type="title"/>
          </p:nvPr>
        </p:nvSpPr>
        <p:spPr/>
        <p:txBody>
          <a:bodyPr/>
          <a:lstStyle/>
          <a:p>
            <a:r>
              <a:rPr lang="vi-VN" dirty="0"/>
              <a:t>TextField</a:t>
            </a:r>
          </a:p>
        </p:txBody>
      </p:sp>
      <p:sp>
        <p:nvSpPr>
          <p:cNvPr id="3" name="Content Placeholder 2">
            <a:extLst>
              <a:ext uri="{FF2B5EF4-FFF2-40B4-BE49-F238E27FC236}">
                <a16:creationId xmlns:a16="http://schemas.microsoft.com/office/drawing/2014/main" id="{541D0462-C527-480A-A71F-ED2CEAA2E164}"/>
              </a:ext>
            </a:extLst>
          </p:cNvPr>
          <p:cNvSpPr>
            <a:spLocks noGrp="1"/>
          </p:cNvSpPr>
          <p:nvPr>
            <p:ph idx="1"/>
          </p:nvPr>
        </p:nvSpPr>
        <p:spPr/>
        <p:txBody>
          <a:bodyPr/>
          <a:lstStyle/>
          <a:p>
            <a:pPr marL="0" indent="0">
              <a:buNone/>
            </a:pPr>
            <a:r>
              <a:rPr lang="vi-VN" sz="3200" dirty="0"/>
              <a:t>Một số thuộc tính phổ biến nhất được sử dụng với </a:t>
            </a:r>
            <a:r>
              <a:rPr lang="vi-VN" sz="3200" b="1" dirty="0"/>
              <a:t>TextField</a:t>
            </a:r>
            <a:r>
              <a:rPr lang="vi-VN" sz="3200" dirty="0"/>
              <a:t> như sau:</a:t>
            </a:r>
          </a:p>
          <a:p>
            <a:r>
              <a:rPr lang="vi-VN" sz="3200" b="1" dirty="0"/>
              <a:t>decoration</a:t>
            </a:r>
            <a:r>
              <a:rPr lang="vi-VN" sz="3200" dirty="0"/>
              <a:t>: Nó được sử dụng để hiển thị trang trí xung quanh </a:t>
            </a:r>
            <a:r>
              <a:rPr lang="vi-VN" sz="3200" b="1" dirty="0"/>
              <a:t>TextField</a:t>
            </a:r>
            <a:r>
              <a:rPr lang="vi-VN" sz="3200" dirty="0"/>
              <a:t>.</a:t>
            </a:r>
          </a:p>
          <a:p>
            <a:r>
              <a:rPr lang="vi-VN" sz="3200" b="1" dirty="0"/>
              <a:t>border</a:t>
            </a:r>
            <a:r>
              <a:rPr lang="vi-VN" sz="3200" dirty="0"/>
              <a:t>: Nó được sử dụng để tạo một đường viền hình chữ nhật tròn mặc định xung quanh TextField.</a:t>
            </a:r>
          </a:p>
        </p:txBody>
      </p:sp>
      <p:sp>
        <p:nvSpPr>
          <p:cNvPr id="4" name="Slide Number Placeholder 3">
            <a:extLst>
              <a:ext uri="{FF2B5EF4-FFF2-40B4-BE49-F238E27FC236}">
                <a16:creationId xmlns:a16="http://schemas.microsoft.com/office/drawing/2014/main" id="{D99814AA-6082-4368-8A80-3086DF88381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65CBA5AB-261B-446D-A8F7-5517329A8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845766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5225-AB28-48A0-AA0D-D1C5AF351B7F}"/>
              </a:ext>
            </a:extLst>
          </p:cNvPr>
          <p:cNvSpPr>
            <a:spLocks noGrp="1"/>
          </p:cNvSpPr>
          <p:nvPr>
            <p:ph type="title"/>
          </p:nvPr>
        </p:nvSpPr>
        <p:spPr/>
        <p:txBody>
          <a:bodyPr/>
          <a:lstStyle/>
          <a:p>
            <a:r>
              <a:rPr lang="vi-VN" dirty="0"/>
              <a:t>TextField</a:t>
            </a:r>
          </a:p>
        </p:txBody>
      </p:sp>
      <p:sp>
        <p:nvSpPr>
          <p:cNvPr id="3" name="Content Placeholder 2">
            <a:extLst>
              <a:ext uri="{FF2B5EF4-FFF2-40B4-BE49-F238E27FC236}">
                <a16:creationId xmlns:a16="http://schemas.microsoft.com/office/drawing/2014/main" id="{6240B460-31D7-4ACE-BB54-A5B06D971AC5}"/>
              </a:ext>
            </a:extLst>
          </p:cNvPr>
          <p:cNvSpPr>
            <a:spLocks noGrp="1"/>
          </p:cNvSpPr>
          <p:nvPr>
            <p:ph idx="1"/>
          </p:nvPr>
        </p:nvSpPr>
        <p:spPr/>
        <p:txBody>
          <a:bodyPr/>
          <a:lstStyle/>
          <a:p>
            <a:r>
              <a:rPr lang="vi-VN" sz="3200" b="1" dirty="0"/>
              <a:t>labelText</a:t>
            </a:r>
            <a:r>
              <a:rPr lang="vi-VN" sz="3200" dirty="0"/>
              <a:t>: Nó được sử dụng để hiển thị văn bản nhãn trên vùng chọn </a:t>
            </a:r>
            <a:r>
              <a:rPr lang="vi-VN" sz="3200" b="1" dirty="0"/>
              <a:t>TextField</a:t>
            </a:r>
            <a:r>
              <a:rPr lang="vi-VN" sz="3200" dirty="0"/>
              <a:t>.</a:t>
            </a:r>
          </a:p>
          <a:p>
            <a:r>
              <a:rPr lang="vi-VN" sz="3200" b="1" dirty="0"/>
              <a:t>hintText</a:t>
            </a:r>
            <a:r>
              <a:rPr lang="vi-VN" sz="3200" dirty="0"/>
              <a:t>: Nó được sử dụng để hiển thị văn bản gợi ý bên trong </a:t>
            </a:r>
            <a:r>
              <a:rPr lang="vi-VN" sz="3200" b="1" dirty="0"/>
              <a:t>TextField</a:t>
            </a:r>
            <a:r>
              <a:rPr lang="vi-VN" sz="3200" dirty="0"/>
              <a:t>.</a:t>
            </a:r>
          </a:p>
          <a:p>
            <a:r>
              <a:rPr lang="vi-VN" sz="3200" b="1" dirty="0"/>
              <a:t>icon</a:t>
            </a:r>
            <a:r>
              <a:rPr lang="vi-VN" sz="3200" dirty="0"/>
              <a:t>: Nó được sử dụng để thêm các biểu tượng trực tiếp vào </a:t>
            </a:r>
            <a:r>
              <a:rPr lang="vi-VN" sz="3200" b="1" dirty="0"/>
              <a:t>TextField</a:t>
            </a:r>
            <a:r>
              <a:rPr lang="vi-VN" sz="3200" dirty="0"/>
              <a:t>.</a:t>
            </a:r>
          </a:p>
          <a:p>
            <a:endParaRPr lang="vi-VN" dirty="0"/>
          </a:p>
        </p:txBody>
      </p:sp>
      <p:sp>
        <p:nvSpPr>
          <p:cNvPr id="4" name="Slide Number Placeholder 3">
            <a:extLst>
              <a:ext uri="{FF2B5EF4-FFF2-40B4-BE49-F238E27FC236}">
                <a16:creationId xmlns:a16="http://schemas.microsoft.com/office/drawing/2014/main" id="{E80546C4-9D23-4600-980A-F2242F535DE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86C2B89B-714E-40FA-9411-B0543A26F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869641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FFDA-E1F7-410C-9D99-061272EF76E7}"/>
              </a:ext>
            </a:extLst>
          </p:cNvPr>
          <p:cNvSpPr>
            <a:spLocks noGrp="1"/>
          </p:cNvSpPr>
          <p:nvPr>
            <p:ph type="title"/>
          </p:nvPr>
        </p:nvSpPr>
        <p:spPr/>
        <p:txBody>
          <a:bodyPr/>
          <a:lstStyle/>
          <a:p>
            <a:r>
              <a:rPr lang="vi-VN" dirty="0"/>
              <a:t>Làm cách nào để lấy giá trị của TextField?</a:t>
            </a:r>
          </a:p>
        </p:txBody>
      </p:sp>
      <p:sp>
        <p:nvSpPr>
          <p:cNvPr id="3" name="Content Placeholder 2">
            <a:extLst>
              <a:ext uri="{FF2B5EF4-FFF2-40B4-BE49-F238E27FC236}">
                <a16:creationId xmlns:a16="http://schemas.microsoft.com/office/drawing/2014/main" id="{ABF8BBCB-2C48-459F-BE43-ADEA5A635C80}"/>
              </a:ext>
            </a:extLst>
          </p:cNvPr>
          <p:cNvSpPr>
            <a:spLocks noGrp="1"/>
          </p:cNvSpPr>
          <p:nvPr>
            <p:ph idx="1"/>
          </p:nvPr>
        </p:nvSpPr>
        <p:spPr/>
        <p:txBody>
          <a:bodyPr/>
          <a:lstStyle/>
          <a:p>
            <a:r>
              <a:rPr lang="vi-VN" sz="3000" b="1" dirty="0"/>
              <a:t>onChanged</a:t>
            </a:r>
            <a:r>
              <a:rPr lang="vi-VN" sz="3000" dirty="0"/>
              <a:t>: Đây là cách dễ nhất để lấy giá trị trường văn bản. Phương thức này lưu trữ giá trị hiện tại trong một biến đơn giản và sau đó sử dụng nó trong </a:t>
            </a:r>
            <a:r>
              <a:rPr lang="vi-VN" sz="3000" b="1" dirty="0"/>
              <a:t>TextField.</a:t>
            </a:r>
          </a:p>
        </p:txBody>
      </p:sp>
      <p:sp>
        <p:nvSpPr>
          <p:cNvPr id="4" name="Slide Number Placeholder 3">
            <a:extLst>
              <a:ext uri="{FF2B5EF4-FFF2-40B4-BE49-F238E27FC236}">
                <a16:creationId xmlns:a16="http://schemas.microsoft.com/office/drawing/2014/main" id="{89EC3D60-689B-459E-9BC8-19FFA3F9307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64BE4C9A-17E5-407C-8E2E-AD972355D98F}"/>
              </a:ext>
            </a:extLst>
          </p:cNvPr>
          <p:cNvPicPr>
            <a:picLocks noChangeAspect="1"/>
          </p:cNvPicPr>
          <p:nvPr/>
        </p:nvPicPr>
        <p:blipFill>
          <a:blip r:embed="rId2"/>
          <a:stretch>
            <a:fillRect/>
          </a:stretch>
        </p:blipFill>
        <p:spPr>
          <a:xfrm>
            <a:off x="1309232" y="3742518"/>
            <a:ext cx="6525536" cy="1524213"/>
          </a:xfrm>
          <a:prstGeom prst="rect">
            <a:avLst/>
          </a:prstGeom>
        </p:spPr>
      </p:pic>
      <p:pic>
        <p:nvPicPr>
          <p:cNvPr id="7" name="Picture 6">
            <a:extLst>
              <a:ext uri="{FF2B5EF4-FFF2-40B4-BE49-F238E27FC236}">
                <a16:creationId xmlns:a16="http://schemas.microsoft.com/office/drawing/2014/main" id="{AE781AB8-D38C-48E0-8B7A-5845F3124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203966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07C6-7720-49C5-A9CA-962FCA9A8917}"/>
              </a:ext>
            </a:extLst>
          </p:cNvPr>
          <p:cNvSpPr>
            <a:spLocks noGrp="1"/>
          </p:cNvSpPr>
          <p:nvPr>
            <p:ph type="title"/>
          </p:nvPr>
        </p:nvSpPr>
        <p:spPr/>
        <p:txBody>
          <a:bodyPr/>
          <a:lstStyle/>
          <a:p>
            <a:r>
              <a:rPr lang="vi-VN" dirty="0"/>
              <a:t>Làm cách nào để lấy giá trị của TextField?</a:t>
            </a:r>
          </a:p>
        </p:txBody>
      </p:sp>
      <p:sp>
        <p:nvSpPr>
          <p:cNvPr id="3" name="Content Placeholder 2">
            <a:extLst>
              <a:ext uri="{FF2B5EF4-FFF2-40B4-BE49-F238E27FC236}">
                <a16:creationId xmlns:a16="http://schemas.microsoft.com/office/drawing/2014/main" id="{8D7B2E4E-32CD-4B03-BE25-CB2BF7DFA7BB}"/>
              </a:ext>
            </a:extLst>
          </p:cNvPr>
          <p:cNvSpPr>
            <a:spLocks noGrp="1"/>
          </p:cNvSpPr>
          <p:nvPr>
            <p:ph idx="1"/>
          </p:nvPr>
        </p:nvSpPr>
        <p:spPr/>
        <p:txBody>
          <a:bodyPr/>
          <a:lstStyle/>
          <a:p>
            <a:r>
              <a:rPr lang="vi-VN" b="1" dirty="0"/>
              <a:t>Bộ</a:t>
            </a:r>
            <a:r>
              <a:rPr lang="vi-VN" dirty="0"/>
              <a:t> </a:t>
            </a:r>
            <a:r>
              <a:rPr lang="vi-VN" b="1" dirty="0"/>
              <a:t>điều</a:t>
            </a:r>
            <a:r>
              <a:rPr lang="vi-VN" dirty="0"/>
              <a:t> </a:t>
            </a:r>
            <a:r>
              <a:rPr lang="vi-VN" b="1" dirty="0"/>
              <a:t>khiển</a:t>
            </a:r>
            <a:r>
              <a:rPr lang="vi-VN" dirty="0"/>
              <a:t>: phổ biến để lấy giá trị trường văn bản bằng </a:t>
            </a:r>
            <a:r>
              <a:rPr lang="vi-VN" b="1" dirty="0"/>
              <a:t>TextEditorController</a:t>
            </a:r>
            <a:r>
              <a:rPr lang="vi-VN" dirty="0"/>
              <a:t> . Nó sẽ được gắn vào </a:t>
            </a:r>
            <a:r>
              <a:rPr lang="vi-VN" b="1" dirty="0"/>
              <a:t>TextField</a:t>
            </a:r>
            <a:r>
              <a:rPr lang="vi-VN" dirty="0"/>
              <a:t> và sau đó lắng nghe sự thay đổi và kiểm soát giá trị văn bản của widget.</a:t>
            </a:r>
          </a:p>
          <a:p>
            <a:endParaRPr lang="vi-VN" dirty="0"/>
          </a:p>
        </p:txBody>
      </p:sp>
      <p:sp>
        <p:nvSpPr>
          <p:cNvPr id="4" name="Slide Number Placeholder 3">
            <a:extLst>
              <a:ext uri="{FF2B5EF4-FFF2-40B4-BE49-F238E27FC236}">
                <a16:creationId xmlns:a16="http://schemas.microsoft.com/office/drawing/2014/main" id="{798719CB-ED9B-4554-8850-7FE981D671A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C77CE90A-3F6B-445D-AB06-FEBDB1D068CC}"/>
              </a:ext>
            </a:extLst>
          </p:cNvPr>
          <p:cNvPicPr>
            <a:picLocks noChangeAspect="1"/>
          </p:cNvPicPr>
          <p:nvPr/>
        </p:nvPicPr>
        <p:blipFill>
          <a:blip r:embed="rId2"/>
          <a:stretch>
            <a:fillRect/>
          </a:stretch>
        </p:blipFill>
        <p:spPr>
          <a:xfrm>
            <a:off x="1433053" y="4267200"/>
            <a:ext cx="6582694" cy="1114581"/>
          </a:xfrm>
          <a:prstGeom prst="rect">
            <a:avLst/>
          </a:prstGeom>
        </p:spPr>
      </p:pic>
      <p:pic>
        <p:nvPicPr>
          <p:cNvPr id="7" name="Picture 6">
            <a:extLst>
              <a:ext uri="{FF2B5EF4-FFF2-40B4-BE49-F238E27FC236}">
                <a16:creationId xmlns:a16="http://schemas.microsoft.com/office/drawing/2014/main" id="{67967189-DBB6-4C66-BF37-F47F7F9A7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00374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089E-63CF-40DA-B194-DE0A727BECAD}"/>
              </a:ext>
            </a:extLst>
          </p:cNvPr>
          <p:cNvSpPr>
            <a:spLocks noGrp="1"/>
          </p:cNvSpPr>
          <p:nvPr>
            <p:ph type="title"/>
          </p:nvPr>
        </p:nvSpPr>
        <p:spPr/>
        <p:txBody>
          <a:bodyPr/>
          <a:lstStyle/>
          <a:p>
            <a:r>
              <a:rPr lang="vi-VN" dirty="0"/>
              <a:t>TextField</a:t>
            </a:r>
          </a:p>
        </p:txBody>
      </p:sp>
      <p:pic>
        <p:nvPicPr>
          <p:cNvPr id="6" name="Content Placeholder 5">
            <a:extLst>
              <a:ext uri="{FF2B5EF4-FFF2-40B4-BE49-F238E27FC236}">
                <a16:creationId xmlns:a16="http://schemas.microsoft.com/office/drawing/2014/main" id="{DE4EA2A6-8AE0-42BB-BFD2-53A0E3D744F7}"/>
              </a:ext>
            </a:extLst>
          </p:cNvPr>
          <p:cNvPicPr>
            <a:picLocks noGrp="1" noChangeAspect="1"/>
          </p:cNvPicPr>
          <p:nvPr>
            <p:ph idx="1"/>
          </p:nvPr>
        </p:nvPicPr>
        <p:blipFill>
          <a:blip r:embed="rId2"/>
          <a:stretch>
            <a:fillRect/>
          </a:stretch>
        </p:blipFill>
        <p:spPr>
          <a:xfrm>
            <a:off x="609600" y="2841437"/>
            <a:ext cx="3715268" cy="1829055"/>
          </a:xfrm>
        </p:spPr>
      </p:pic>
      <p:sp>
        <p:nvSpPr>
          <p:cNvPr id="4" name="Slide Number Placeholder 3">
            <a:extLst>
              <a:ext uri="{FF2B5EF4-FFF2-40B4-BE49-F238E27FC236}">
                <a16:creationId xmlns:a16="http://schemas.microsoft.com/office/drawing/2014/main" id="{819CC7CC-0085-4E30-A64F-C54EB1AD20F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A7868902-5C3C-492E-96BF-B3889C17FA0F}"/>
              </a:ext>
            </a:extLst>
          </p:cNvPr>
          <p:cNvPicPr>
            <a:picLocks noChangeAspect="1"/>
          </p:cNvPicPr>
          <p:nvPr/>
        </p:nvPicPr>
        <p:blipFill>
          <a:blip r:embed="rId3"/>
          <a:stretch>
            <a:fillRect/>
          </a:stretch>
        </p:blipFill>
        <p:spPr>
          <a:xfrm>
            <a:off x="5424989" y="1418309"/>
            <a:ext cx="2561221" cy="4807866"/>
          </a:xfrm>
          <a:prstGeom prst="rect">
            <a:avLst/>
          </a:prstGeom>
        </p:spPr>
      </p:pic>
      <p:pic>
        <p:nvPicPr>
          <p:cNvPr id="7" name="Picture 6">
            <a:extLst>
              <a:ext uri="{FF2B5EF4-FFF2-40B4-BE49-F238E27FC236}">
                <a16:creationId xmlns:a16="http://schemas.microsoft.com/office/drawing/2014/main" id="{59C10AB6-C35B-4312-943A-D64B1A339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664979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4DDB-53B6-40E6-BD2E-63843AC679E5}"/>
              </a:ext>
            </a:extLst>
          </p:cNvPr>
          <p:cNvSpPr>
            <a:spLocks noGrp="1"/>
          </p:cNvSpPr>
          <p:nvPr>
            <p:ph type="title"/>
          </p:nvPr>
        </p:nvSpPr>
        <p:spPr/>
        <p:txBody>
          <a:bodyPr/>
          <a:lstStyle/>
          <a:p>
            <a:r>
              <a:rPr lang="vi-VN" dirty="0"/>
              <a:t>Theming và Styling</a:t>
            </a:r>
          </a:p>
        </p:txBody>
      </p:sp>
      <p:sp>
        <p:nvSpPr>
          <p:cNvPr id="3" name="Content Placeholder 2">
            <a:extLst>
              <a:ext uri="{FF2B5EF4-FFF2-40B4-BE49-F238E27FC236}">
                <a16:creationId xmlns:a16="http://schemas.microsoft.com/office/drawing/2014/main" id="{4B8DE558-5EDA-4827-A0CB-00879392D36D}"/>
              </a:ext>
            </a:extLst>
          </p:cNvPr>
          <p:cNvSpPr>
            <a:spLocks noGrp="1"/>
          </p:cNvSpPr>
          <p:nvPr>
            <p:ph idx="1"/>
          </p:nvPr>
        </p:nvSpPr>
        <p:spPr/>
        <p:txBody>
          <a:bodyPr/>
          <a:lstStyle/>
          <a:p>
            <a:pPr marL="0" indent="0">
              <a:buNone/>
            </a:pPr>
            <a:r>
              <a:rPr lang="vi-VN" sz="3200" spc="-10" dirty="0">
                <a:latin typeface="Arial"/>
                <a:cs typeface="Arial"/>
              </a:rPr>
              <a:t>Mọi </a:t>
            </a:r>
            <a:r>
              <a:rPr lang="vi-VN" sz="3200" spc="-5" dirty="0">
                <a:latin typeface="Arial"/>
                <a:cs typeface="Arial"/>
              </a:rPr>
              <a:t>ứng </a:t>
            </a:r>
            <a:r>
              <a:rPr lang="vi-VN" sz="3200" spc="-10" dirty="0">
                <a:latin typeface="Arial"/>
                <a:cs typeface="Arial"/>
              </a:rPr>
              <a:t>dụng đều </a:t>
            </a:r>
            <a:r>
              <a:rPr lang="vi-VN" sz="3200" spc="-5" dirty="0">
                <a:latin typeface="Arial"/>
                <a:cs typeface="Arial"/>
              </a:rPr>
              <a:t>cần có </a:t>
            </a:r>
            <a:r>
              <a:rPr lang="vi-VN" sz="3200" spc="-10" dirty="0">
                <a:latin typeface="Arial"/>
                <a:cs typeface="Arial"/>
              </a:rPr>
              <a:t>bản </a:t>
            </a:r>
            <a:r>
              <a:rPr lang="vi-VN" sz="3200" spc="-5" dirty="0">
                <a:latin typeface="Arial"/>
                <a:cs typeface="Arial"/>
              </a:rPr>
              <a:t>sắc </a:t>
            </a:r>
            <a:r>
              <a:rPr lang="vi-VN" sz="3200" spc="-10" dirty="0">
                <a:latin typeface="Arial"/>
                <a:cs typeface="Arial"/>
              </a:rPr>
              <a:t>riêng, </a:t>
            </a:r>
            <a:r>
              <a:rPr lang="vi-VN" sz="3200" spc="-5" dirty="0">
                <a:latin typeface="Arial"/>
                <a:cs typeface="Arial"/>
              </a:rPr>
              <a:t>trước </a:t>
            </a:r>
            <a:r>
              <a:rPr lang="vi-VN" sz="3200" spc="-10" dirty="0">
                <a:latin typeface="Arial"/>
                <a:cs typeface="Arial"/>
              </a:rPr>
              <a:t>hết </a:t>
            </a:r>
            <a:r>
              <a:rPr lang="vi-VN" sz="3200" spc="-15" dirty="0">
                <a:latin typeface="Arial"/>
                <a:cs typeface="Arial"/>
              </a:rPr>
              <a:t>là về </a:t>
            </a:r>
            <a:r>
              <a:rPr lang="vi-VN" sz="3200" spc="5" dirty="0">
                <a:latin typeface="Arial"/>
                <a:cs typeface="Arial"/>
              </a:rPr>
              <a:t>mặt </a:t>
            </a:r>
            <a:r>
              <a:rPr lang="vi-VN" sz="3200" spc="-10" dirty="0">
                <a:latin typeface="Arial"/>
                <a:cs typeface="Arial"/>
              </a:rPr>
              <a:t>thiết </a:t>
            </a:r>
            <a:r>
              <a:rPr lang="vi-VN" sz="3200" spc="10" dirty="0">
                <a:latin typeface="Arial"/>
                <a:cs typeface="Arial"/>
              </a:rPr>
              <a:t>kế </a:t>
            </a:r>
            <a:r>
              <a:rPr lang="vi-VN" sz="3200" spc="-10" dirty="0">
                <a:latin typeface="Arial"/>
                <a:cs typeface="Arial"/>
              </a:rPr>
              <a:t>giao diện người dùng. </a:t>
            </a:r>
            <a:r>
              <a:rPr lang="vi-VN" sz="3200" dirty="0">
                <a:latin typeface="Arial"/>
                <a:cs typeface="Arial"/>
              </a:rPr>
              <a:t>Tạo </a:t>
            </a:r>
            <a:r>
              <a:rPr lang="vi-VN" sz="3200" b="1" spc="-10" dirty="0">
                <a:latin typeface="Arial"/>
                <a:cs typeface="Arial"/>
              </a:rPr>
              <a:t>UI</a:t>
            </a:r>
            <a:r>
              <a:rPr lang="vi-VN" sz="3200" spc="-10" dirty="0">
                <a:latin typeface="Arial"/>
                <a:cs typeface="Arial"/>
              </a:rPr>
              <a:t> </a:t>
            </a:r>
            <a:r>
              <a:rPr lang="vi-VN" sz="3200" spc="-15" dirty="0">
                <a:latin typeface="Arial"/>
                <a:cs typeface="Arial"/>
              </a:rPr>
              <a:t>với </a:t>
            </a:r>
            <a:r>
              <a:rPr lang="vi-VN" sz="3200" spc="-5" dirty="0">
                <a:latin typeface="Arial"/>
                <a:cs typeface="Arial"/>
              </a:rPr>
              <a:t>các chủ </a:t>
            </a:r>
            <a:r>
              <a:rPr lang="vi-VN" sz="3200" spc="-10" dirty="0">
                <a:latin typeface="Arial"/>
                <a:cs typeface="Arial"/>
              </a:rPr>
              <a:t>đề </a:t>
            </a:r>
            <a:r>
              <a:rPr lang="vi-VN" sz="3200" spc="-15" dirty="0">
                <a:latin typeface="Arial"/>
                <a:cs typeface="Arial"/>
              </a:rPr>
              <a:t>và </a:t>
            </a:r>
            <a:r>
              <a:rPr lang="vi-VN" sz="3200" b="1" spc="-20" dirty="0">
                <a:latin typeface="Arial"/>
                <a:cs typeface="Arial"/>
              </a:rPr>
              <a:t>style</a:t>
            </a:r>
            <a:r>
              <a:rPr lang="vi-VN" sz="3200" spc="-20" dirty="0">
                <a:latin typeface="Arial"/>
                <a:cs typeface="Arial"/>
              </a:rPr>
              <a:t> </a:t>
            </a:r>
            <a:r>
              <a:rPr lang="vi-VN" sz="3200" spc="-5" dirty="0">
                <a:latin typeface="Arial"/>
                <a:cs typeface="Arial"/>
              </a:rPr>
              <a:t>tích </a:t>
            </a:r>
            <a:r>
              <a:rPr lang="vi-VN" sz="3200" spc="-15" dirty="0">
                <a:latin typeface="Arial"/>
                <a:cs typeface="Arial"/>
              </a:rPr>
              <a:t>hợp </a:t>
            </a:r>
            <a:r>
              <a:rPr lang="vi-VN" sz="3200" dirty="0">
                <a:latin typeface="Arial"/>
                <a:cs typeface="Arial"/>
              </a:rPr>
              <a:t>sẽ </a:t>
            </a:r>
            <a:r>
              <a:rPr lang="vi-VN" sz="3200" spc="-15" dirty="0">
                <a:latin typeface="Arial"/>
                <a:cs typeface="Arial"/>
              </a:rPr>
              <a:t>làm </a:t>
            </a:r>
            <a:r>
              <a:rPr lang="vi-VN" sz="3200" spc="-5" dirty="0">
                <a:latin typeface="Arial"/>
                <a:cs typeface="Arial"/>
              </a:rPr>
              <a:t>cho ứng </a:t>
            </a:r>
            <a:r>
              <a:rPr lang="vi-VN" sz="3200" spc="-10" dirty="0">
                <a:latin typeface="Arial"/>
                <a:cs typeface="Arial"/>
              </a:rPr>
              <a:t>dụng trông </a:t>
            </a:r>
            <a:r>
              <a:rPr lang="vi-VN" sz="3200" spc="-20" dirty="0">
                <a:latin typeface="Arial"/>
                <a:cs typeface="Arial"/>
              </a:rPr>
              <a:t>chuyên </a:t>
            </a:r>
            <a:r>
              <a:rPr lang="vi-VN" sz="3200" spc="-15" dirty="0">
                <a:latin typeface="Arial"/>
                <a:cs typeface="Arial"/>
              </a:rPr>
              <a:t>nghiệp và </a:t>
            </a:r>
            <a:r>
              <a:rPr lang="vi-VN" sz="3200" spc="-10" dirty="0">
                <a:latin typeface="Arial"/>
                <a:cs typeface="Arial"/>
              </a:rPr>
              <a:t>dễ </a:t>
            </a:r>
            <a:r>
              <a:rPr lang="vi-VN" sz="3200" spc="-5" dirty="0">
                <a:latin typeface="Arial"/>
                <a:cs typeface="Arial"/>
              </a:rPr>
              <a:t>sử </a:t>
            </a:r>
            <a:r>
              <a:rPr lang="vi-VN" sz="3200" spc="-15" dirty="0">
                <a:latin typeface="Arial"/>
                <a:cs typeface="Arial"/>
              </a:rPr>
              <a:t>dụng. </a:t>
            </a:r>
            <a:r>
              <a:rPr lang="vi-VN" sz="3200" spc="-10" dirty="0">
                <a:latin typeface="Arial"/>
                <a:cs typeface="Arial"/>
              </a:rPr>
              <a:t>Ngoài </a:t>
            </a:r>
            <a:r>
              <a:rPr lang="vi-VN" sz="3200" dirty="0">
                <a:latin typeface="Arial"/>
                <a:cs typeface="Arial"/>
              </a:rPr>
              <a:t>ra </a:t>
            </a:r>
            <a:r>
              <a:rPr lang="vi-VN" sz="3200" b="1" spc="-10" dirty="0">
                <a:latin typeface="Arial"/>
                <a:cs typeface="Arial"/>
              </a:rPr>
              <a:t>Flutter</a:t>
            </a:r>
            <a:r>
              <a:rPr lang="vi-VN" sz="3200" spc="-10" dirty="0">
                <a:latin typeface="Arial"/>
                <a:cs typeface="Arial"/>
              </a:rPr>
              <a:t> cũng </a:t>
            </a:r>
            <a:r>
              <a:rPr lang="vi-VN" sz="3200" spc="-5" dirty="0">
                <a:latin typeface="Arial"/>
                <a:cs typeface="Arial"/>
              </a:rPr>
              <a:t>cho </a:t>
            </a:r>
            <a:r>
              <a:rPr lang="vi-VN" sz="3200" spc="-10" dirty="0">
                <a:latin typeface="Arial"/>
                <a:cs typeface="Arial"/>
              </a:rPr>
              <a:t>phép bạn </a:t>
            </a:r>
            <a:r>
              <a:rPr lang="vi-VN" sz="3200" spc="-5" dirty="0">
                <a:latin typeface="Arial"/>
                <a:cs typeface="Arial"/>
              </a:rPr>
              <a:t>tự </a:t>
            </a:r>
            <a:r>
              <a:rPr lang="vi-VN" sz="3200" spc="-10" dirty="0">
                <a:latin typeface="Arial"/>
                <a:cs typeface="Arial"/>
              </a:rPr>
              <a:t>tạo </a:t>
            </a:r>
            <a:r>
              <a:rPr lang="vi-VN" sz="3200" dirty="0">
                <a:latin typeface="Arial"/>
                <a:cs typeface="Arial"/>
              </a:rPr>
              <a:t>ra </a:t>
            </a:r>
            <a:r>
              <a:rPr lang="vi-VN" sz="3200" spc="-5" dirty="0">
                <a:latin typeface="Arial"/>
                <a:cs typeface="Arial"/>
              </a:rPr>
              <a:t>các </a:t>
            </a:r>
            <a:r>
              <a:rPr lang="vi-VN" sz="3200" b="1" spc="-5" dirty="0">
                <a:latin typeface="Arial"/>
                <a:cs typeface="Arial"/>
              </a:rPr>
              <a:t>themes</a:t>
            </a:r>
            <a:r>
              <a:rPr lang="vi-VN" sz="3200" spc="-5" dirty="0">
                <a:latin typeface="Arial"/>
                <a:cs typeface="Arial"/>
              </a:rPr>
              <a:t> </a:t>
            </a:r>
            <a:r>
              <a:rPr lang="vi-VN" sz="3200" spc="-15" dirty="0">
                <a:latin typeface="Arial"/>
                <a:cs typeface="Arial"/>
              </a:rPr>
              <a:t>và </a:t>
            </a:r>
            <a:r>
              <a:rPr lang="vi-VN" sz="3200" b="1" spc="-20" dirty="0">
                <a:latin typeface="Arial"/>
                <a:cs typeface="Arial"/>
              </a:rPr>
              <a:t>styles</a:t>
            </a:r>
            <a:r>
              <a:rPr lang="vi-VN" sz="3200" spc="-20" dirty="0">
                <a:latin typeface="Arial"/>
                <a:cs typeface="Arial"/>
              </a:rPr>
              <a:t> </a:t>
            </a:r>
            <a:r>
              <a:rPr lang="vi-VN" sz="3200" spc="-5" dirty="0">
                <a:latin typeface="Arial"/>
                <a:cs typeface="Arial"/>
              </a:rPr>
              <a:t>của </a:t>
            </a:r>
            <a:r>
              <a:rPr lang="vi-VN" sz="3200" spc="-10" dirty="0">
                <a:latin typeface="Arial"/>
                <a:cs typeface="Arial"/>
              </a:rPr>
              <a:t>riêng bạn. </a:t>
            </a:r>
            <a:endParaRPr lang="vi-VN" sz="2400" dirty="0"/>
          </a:p>
        </p:txBody>
      </p:sp>
      <p:sp>
        <p:nvSpPr>
          <p:cNvPr id="4" name="Slide Number Placeholder 3">
            <a:extLst>
              <a:ext uri="{FF2B5EF4-FFF2-40B4-BE49-F238E27FC236}">
                <a16:creationId xmlns:a16="http://schemas.microsoft.com/office/drawing/2014/main" id="{0E042C25-B156-4B96-9218-EDEC6EE0F4D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E3CCE5FF-8BBB-4EEB-A170-D0F5D0D54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78311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2E16-5B1C-4DA2-91C3-28226F36A3D6}"/>
              </a:ext>
            </a:extLst>
          </p:cNvPr>
          <p:cNvSpPr>
            <a:spLocks noGrp="1"/>
          </p:cNvSpPr>
          <p:nvPr>
            <p:ph type="title"/>
          </p:nvPr>
        </p:nvSpPr>
        <p:spPr/>
        <p:txBody>
          <a:bodyPr/>
          <a:lstStyle/>
          <a:p>
            <a:r>
              <a:rPr lang="vi-VN" dirty="0"/>
              <a:t>Theming và Styling</a:t>
            </a:r>
          </a:p>
        </p:txBody>
      </p:sp>
      <p:sp>
        <p:nvSpPr>
          <p:cNvPr id="3" name="Content Placeholder 2">
            <a:extLst>
              <a:ext uri="{FF2B5EF4-FFF2-40B4-BE49-F238E27FC236}">
                <a16:creationId xmlns:a16="http://schemas.microsoft.com/office/drawing/2014/main" id="{7DB43F7C-B2E5-42A6-BC26-7EF870B7BAB9}"/>
              </a:ext>
            </a:extLst>
          </p:cNvPr>
          <p:cNvSpPr>
            <a:spLocks noGrp="1"/>
          </p:cNvSpPr>
          <p:nvPr>
            <p:ph idx="1"/>
          </p:nvPr>
        </p:nvSpPr>
        <p:spPr/>
        <p:txBody>
          <a:bodyPr/>
          <a:lstStyle/>
          <a:p>
            <a:pPr marL="0" indent="0">
              <a:buNone/>
            </a:pPr>
            <a:r>
              <a:rPr lang="vi-VN" sz="3200" spc="-10" dirty="0">
                <a:latin typeface="Arial"/>
                <a:cs typeface="Arial"/>
              </a:rPr>
              <a:t>Để </a:t>
            </a:r>
            <a:r>
              <a:rPr lang="vi-VN" sz="3200" spc="-15" dirty="0">
                <a:latin typeface="Arial"/>
                <a:cs typeface="Arial"/>
              </a:rPr>
              <a:t>làm </a:t>
            </a:r>
            <a:r>
              <a:rPr lang="vi-VN" sz="3200" spc="-10" dirty="0">
                <a:latin typeface="Arial"/>
                <a:cs typeface="Arial"/>
              </a:rPr>
              <a:t>được </a:t>
            </a:r>
            <a:r>
              <a:rPr lang="vi-VN" sz="3200" spc="-15" dirty="0">
                <a:latin typeface="Arial"/>
                <a:cs typeface="Arial"/>
              </a:rPr>
              <a:t>điều </a:t>
            </a:r>
            <a:r>
              <a:rPr lang="vi-VN" sz="3200" spc="-10" dirty="0">
                <a:latin typeface="Arial"/>
                <a:cs typeface="Arial"/>
              </a:rPr>
              <a:t>đó, bạn </a:t>
            </a:r>
            <a:r>
              <a:rPr lang="vi-VN" sz="3200" spc="-5" dirty="0">
                <a:latin typeface="Arial"/>
                <a:cs typeface="Arial"/>
              </a:rPr>
              <a:t>cần </a:t>
            </a:r>
            <a:r>
              <a:rPr lang="vi-VN" sz="3200" spc="-10" dirty="0">
                <a:latin typeface="Arial"/>
                <a:cs typeface="Arial"/>
              </a:rPr>
              <a:t>học </a:t>
            </a:r>
            <a:r>
              <a:rPr lang="vi-VN" sz="3200" spc="-5" dirty="0">
                <a:latin typeface="Arial"/>
                <a:cs typeface="Arial"/>
              </a:rPr>
              <a:t>cách </a:t>
            </a:r>
            <a:r>
              <a:rPr lang="vi-VN" sz="3200" spc="-10" dirty="0">
                <a:latin typeface="Arial"/>
                <a:cs typeface="Arial"/>
              </a:rPr>
              <a:t>tùy chỉnh giao </a:t>
            </a:r>
            <a:r>
              <a:rPr lang="vi-VN" sz="3200" spc="-15" dirty="0">
                <a:latin typeface="Arial"/>
                <a:cs typeface="Arial"/>
              </a:rPr>
              <a:t>diện </a:t>
            </a:r>
            <a:r>
              <a:rPr lang="vi-VN" sz="3200" spc="-5" dirty="0">
                <a:latin typeface="Arial"/>
                <a:cs typeface="Arial"/>
              </a:rPr>
              <a:t>của ứng </a:t>
            </a:r>
            <a:r>
              <a:rPr lang="vi-VN" sz="3200" spc="-10" dirty="0">
                <a:latin typeface="Arial"/>
                <a:cs typeface="Arial"/>
              </a:rPr>
              <a:t>dụng bằng </a:t>
            </a:r>
            <a:r>
              <a:rPr lang="vi-VN" sz="3200" spc="-5" dirty="0">
                <a:latin typeface="Arial"/>
                <a:cs typeface="Arial"/>
              </a:rPr>
              <a:t>cách </a:t>
            </a:r>
            <a:r>
              <a:rPr lang="vi-VN" sz="3200" spc="-10" dirty="0">
                <a:latin typeface="Arial"/>
                <a:cs typeface="Arial"/>
              </a:rPr>
              <a:t>thêm </a:t>
            </a:r>
            <a:r>
              <a:rPr lang="vi-VN" sz="3200" spc="-15" dirty="0">
                <a:latin typeface="Arial"/>
                <a:cs typeface="Arial"/>
              </a:rPr>
              <a:t>phông </a:t>
            </a:r>
            <a:r>
              <a:rPr lang="vi-VN" sz="3200" spc="-5" dirty="0">
                <a:latin typeface="Arial"/>
                <a:cs typeface="Arial"/>
              </a:rPr>
              <a:t>chữ tùy </a:t>
            </a:r>
            <a:r>
              <a:rPr lang="vi-VN" sz="3200" spc="-10" dirty="0">
                <a:latin typeface="Arial"/>
                <a:cs typeface="Arial"/>
              </a:rPr>
              <a:t>chỉnh, </a:t>
            </a:r>
            <a:r>
              <a:rPr lang="vi-VN" sz="3200" dirty="0">
                <a:latin typeface="Arial"/>
                <a:cs typeface="Arial"/>
              </a:rPr>
              <a:t>sử </a:t>
            </a:r>
            <a:r>
              <a:rPr lang="vi-VN" sz="3200" spc="-15" dirty="0">
                <a:latin typeface="Arial"/>
                <a:cs typeface="Arial"/>
              </a:rPr>
              <a:t>dụng </a:t>
            </a:r>
            <a:r>
              <a:rPr lang="vi-VN" sz="3200" b="1" dirty="0">
                <a:latin typeface="Arial"/>
                <a:cs typeface="Arial"/>
              </a:rPr>
              <a:t>themes</a:t>
            </a:r>
            <a:r>
              <a:rPr lang="vi-VN" sz="3200" dirty="0">
                <a:latin typeface="Arial"/>
                <a:cs typeface="Arial"/>
              </a:rPr>
              <a:t> </a:t>
            </a:r>
            <a:r>
              <a:rPr lang="vi-VN" sz="3200" spc="-15" dirty="0">
                <a:latin typeface="Arial"/>
                <a:cs typeface="Arial"/>
              </a:rPr>
              <a:t>và </a:t>
            </a:r>
            <a:r>
              <a:rPr lang="vi-VN" sz="3200" dirty="0">
                <a:latin typeface="Arial"/>
                <a:cs typeface="Arial"/>
              </a:rPr>
              <a:t>khám </a:t>
            </a:r>
            <a:r>
              <a:rPr lang="vi-VN" sz="3200" spc="-10" dirty="0">
                <a:latin typeface="Arial"/>
                <a:cs typeface="Arial"/>
              </a:rPr>
              <a:t>phá </a:t>
            </a:r>
            <a:r>
              <a:rPr lang="vi-VN" sz="3200" spc="-5" dirty="0">
                <a:latin typeface="Arial"/>
                <a:cs typeface="Arial"/>
              </a:rPr>
              <a:t>các tiêu </a:t>
            </a:r>
            <a:r>
              <a:rPr lang="vi-VN" sz="3200" spc="-10" dirty="0">
                <a:latin typeface="Arial"/>
                <a:cs typeface="Arial"/>
              </a:rPr>
              <a:t>chuẩn nền tảng nổi tiếng, </a:t>
            </a:r>
            <a:r>
              <a:rPr lang="vi-VN" sz="3200" dirty="0">
                <a:latin typeface="Arial"/>
                <a:cs typeface="Arial"/>
              </a:rPr>
              <a:t>cụ </a:t>
            </a:r>
            <a:r>
              <a:rPr lang="vi-VN" sz="3200" spc="-15" dirty="0">
                <a:latin typeface="Arial"/>
                <a:cs typeface="Arial"/>
              </a:rPr>
              <a:t>thể </a:t>
            </a:r>
            <a:r>
              <a:rPr lang="vi-VN" sz="3200" spc="-10" dirty="0">
                <a:latin typeface="Arial"/>
                <a:cs typeface="Arial"/>
              </a:rPr>
              <a:t>là </a:t>
            </a:r>
            <a:r>
              <a:rPr lang="vi-VN" sz="3200" b="1" spc="-10" dirty="0">
                <a:latin typeface="Arial"/>
                <a:cs typeface="Arial"/>
              </a:rPr>
              <a:t>Google</a:t>
            </a:r>
            <a:r>
              <a:rPr lang="vi-VN" sz="3200" spc="-10" dirty="0">
                <a:latin typeface="Arial"/>
                <a:cs typeface="Arial"/>
              </a:rPr>
              <a:t> </a:t>
            </a:r>
            <a:r>
              <a:rPr lang="vi-VN" sz="3200" b="1" spc="-10" dirty="0">
                <a:latin typeface="Arial"/>
                <a:cs typeface="Arial"/>
              </a:rPr>
              <a:t>Material</a:t>
            </a:r>
            <a:r>
              <a:rPr lang="vi-VN" sz="3200" spc="-10" dirty="0">
                <a:latin typeface="Arial"/>
                <a:cs typeface="Arial"/>
              </a:rPr>
              <a:t> </a:t>
            </a:r>
            <a:r>
              <a:rPr lang="vi-VN" sz="3200" b="1" spc="-10" dirty="0">
                <a:latin typeface="Arial"/>
                <a:cs typeface="Arial"/>
              </a:rPr>
              <a:t>Design</a:t>
            </a:r>
            <a:r>
              <a:rPr lang="vi-VN" sz="3200" spc="-10" dirty="0">
                <a:latin typeface="Arial"/>
                <a:cs typeface="Arial"/>
              </a:rPr>
              <a:t> </a:t>
            </a:r>
            <a:r>
              <a:rPr lang="vi-VN" sz="3200" spc="-15" dirty="0">
                <a:latin typeface="Arial"/>
                <a:cs typeface="Arial"/>
              </a:rPr>
              <a:t>và </a:t>
            </a:r>
            <a:r>
              <a:rPr lang="vi-VN" sz="3200" b="1" spc="-10" dirty="0">
                <a:latin typeface="Arial"/>
                <a:cs typeface="Arial"/>
              </a:rPr>
              <a:t>iOS</a:t>
            </a:r>
            <a:r>
              <a:rPr lang="vi-VN" sz="3200" spc="-10" dirty="0">
                <a:latin typeface="Arial"/>
                <a:cs typeface="Arial"/>
              </a:rPr>
              <a:t> </a:t>
            </a:r>
            <a:r>
              <a:rPr lang="vi-VN" sz="3200" b="1" spc="-10" dirty="0">
                <a:latin typeface="Arial"/>
                <a:cs typeface="Arial"/>
              </a:rPr>
              <a:t>Cupertino</a:t>
            </a:r>
            <a:r>
              <a:rPr lang="vi-VN" sz="3200" spc="-10" dirty="0">
                <a:latin typeface="Arial"/>
                <a:cs typeface="Arial"/>
              </a:rPr>
              <a:t>.</a:t>
            </a:r>
            <a:endParaRPr lang="vi-VN" sz="3200" dirty="0">
              <a:latin typeface="Arial"/>
              <a:cs typeface="Arial"/>
            </a:endParaRPr>
          </a:p>
          <a:p>
            <a:endParaRPr lang="vi-VN" dirty="0"/>
          </a:p>
        </p:txBody>
      </p:sp>
      <p:sp>
        <p:nvSpPr>
          <p:cNvPr id="4" name="Slide Number Placeholder 3">
            <a:extLst>
              <a:ext uri="{FF2B5EF4-FFF2-40B4-BE49-F238E27FC236}">
                <a16:creationId xmlns:a16="http://schemas.microsoft.com/office/drawing/2014/main" id="{287D7A70-D357-4E7A-A3DC-EF3C736320C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AE56922-6359-49C7-A7DD-058D76DA4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890830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B875-D3AE-4085-9C5F-4F6F9242DC54}"/>
              </a:ext>
            </a:extLst>
          </p:cNvPr>
          <p:cNvSpPr>
            <a:spLocks noGrp="1"/>
          </p:cNvSpPr>
          <p:nvPr>
            <p:ph type="title"/>
          </p:nvPr>
        </p:nvSpPr>
        <p:spPr/>
        <p:txBody>
          <a:bodyPr/>
          <a:lstStyle/>
          <a:p>
            <a:r>
              <a:rPr lang="vi-VN" dirty="0"/>
              <a:t>Điều hướng trong Flutter</a:t>
            </a:r>
          </a:p>
        </p:txBody>
      </p:sp>
      <p:sp>
        <p:nvSpPr>
          <p:cNvPr id="3" name="Content Placeholder 2">
            <a:extLst>
              <a:ext uri="{FF2B5EF4-FFF2-40B4-BE49-F238E27FC236}">
                <a16:creationId xmlns:a16="http://schemas.microsoft.com/office/drawing/2014/main" id="{2DA98C5E-CC77-4817-BC58-860EFB84A26A}"/>
              </a:ext>
            </a:extLst>
          </p:cNvPr>
          <p:cNvSpPr>
            <a:spLocks noGrp="1"/>
          </p:cNvSpPr>
          <p:nvPr>
            <p:ph idx="1"/>
          </p:nvPr>
        </p:nvSpPr>
        <p:spPr/>
        <p:txBody>
          <a:bodyPr/>
          <a:lstStyle/>
          <a:p>
            <a:pPr marL="12700" marR="5715">
              <a:lnSpc>
                <a:spcPct val="100000"/>
              </a:lnSpc>
              <a:spcBef>
                <a:spcPts val="100"/>
              </a:spcBef>
            </a:pPr>
            <a:r>
              <a:rPr lang="vi-VN" sz="3200" spc="-5" dirty="0">
                <a:latin typeface="Arial"/>
                <a:cs typeface="Arial"/>
              </a:rPr>
              <a:t>Ứng </a:t>
            </a:r>
            <a:r>
              <a:rPr lang="vi-VN" sz="3200" spc="5" dirty="0">
                <a:latin typeface="Arial"/>
                <a:cs typeface="Arial"/>
              </a:rPr>
              <a:t>dụng </a:t>
            </a:r>
            <a:r>
              <a:rPr lang="vi-VN" sz="3200" dirty="0">
                <a:latin typeface="Arial"/>
                <a:cs typeface="Arial"/>
              </a:rPr>
              <a:t>di </a:t>
            </a:r>
            <a:r>
              <a:rPr lang="vi-VN" sz="3200" spc="5" dirty="0">
                <a:latin typeface="Arial"/>
                <a:cs typeface="Arial"/>
              </a:rPr>
              <a:t>động </a:t>
            </a:r>
            <a:r>
              <a:rPr lang="vi-VN" sz="3200" dirty="0">
                <a:latin typeface="Arial"/>
                <a:cs typeface="Arial"/>
              </a:rPr>
              <a:t>thường được tổ chức trên </a:t>
            </a:r>
            <a:r>
              <a:rPr lang="vi-VN" sz="3200" spc="-5" dirty="0">
                <a:latin typeface="Arial"/>
                <a:cs typeface="Arial"/>
              </a:rPr>
              <a:t>nhiều </a:t>
            </a:r>
            <a:r>
              <a:rPr lang="vi-VN" sz="3200" dirty="0">
                <a:latin typeface="Arial"/>
                <a:cs typeface="Arial"/>
              </a:rPr>
              <a:t>màn  </a:t>
            </a:r>
            <a:r>
              <a:rPr lang="vi-VN" sz="3200" spc="-5" dirty="0">
                <a:latin typeface="Arial"/>
                <a:cs typeface="Arial"/>
              </a:rPr>
              <a:t>hình, </a:t>
            </a:r>
            <a:r>
              <a:rPr lang="vi-VN" sz="3200" spc="5" dirty="0">
                <a:latin typeface="Arial"/>
                <a:cs typeface="Arial"/>
              </a:rPr>
              <a:t>mỗi màn </a:t>
            </a:r>
            <a:r>
              <a:rPr lang="vi-VN" sz="3200" spc="-5" dirty="0">
                <a:latin typeface="Arial"/>
                <a:cs typeface="Arial"/>
              </a:rPr>
              <a:t>hình có </a:t>
            </a:r>
            <a:r>
              <a:rPr lang="vi-VN" sz="3200" dirty="0">
                <a:latin typeface="Arial"/>
                <a:cs typeface="Arial"/>
              </a:rPr>
              <a:t>nhiệm </a:t>
            </a:r>
            <a:r>
              <a:rPr lang="vi-VN" sz="3200" spc="-15" dirty="0">
                <a:latin typeface="Arial"/>
                <a:cs typeface="Arial"/>
              </a:rPr>
              <a:t>vụ </a:t>
            </a:r>
            <a:r>
              <a:rPr lang="vi-VN" sz="3200" dirty="0">
                <a:latin typeface="Arial"/>
                <a:cs typeface="Arial"/>
              </a:rPr>
              <a:t>khác nhau. </a:t>
            </a:r>
            <a:r>
              <a:rPr lang="vi-VN" sz="3200" spc="-15" dirty="0">
                <a:latin typeface="Arial"/>
                <a:cs typeface="Arial"/>
              </a:rPr>
              <a:t>Trong </a:t>
            </a:r>
            <a:r>
              <a:rPr lang="vi-VN" sz="3200" b="1" spc="-20" dirty="0">
                <a:latin typeface="Arial"/>
                <a:cs typeface="Arial"/>
              </a:rPr>
              <a:t>Flutter</a:t>
            </a:r>
            <a:r>
              <a:rPr lang="vi-VN" sz="3200" spc="-20" dirty="0">
                <a:latin typeface="Arial"/>
                <a:cs typeface="Arial"/>
              </a:rPr>
              <a:t>, </a:t>
            </a:r>
            <a:r>
              <a:rPr lang="vi-VN" sz="3200" dirty="0">
                <a:latin typeface="Arial"/>
                <a:cs typeface="Arial"/>
              </a:rPr>
              <a:t>route tương ứng đến </a:t>
            </a:r>
            <a:r>
              <a:rPr lang="vi-VN" sz="3200" spc="-5" dirty="0">
                <a:latin typeface="Arial"/>
                <a:cs typeface="Arial"/>
              </a:rPr>
              <a:t>1 </a:t>
            </a:r>
            <a:r>
              <a:rPr lang="vi-VN" sz="3200" spc="5" dirty="0">
                <a:latin typeface="Arial"/>
                <a:cs typeface="Arial"/>
              </a:rPr>
              <a:t>màn </a:t>
            </a:r>
            <a:r>
              <a:rPr lang="vi-VN" sz="3200" spc="-5" dirty="0">
                <a:latin typeface="Arial"/>
                <a:cs typeface="Arial"/>
              </a:rPr>
              <a:t>hình </a:t>
            </a:r>
            <a:r>
              <a:rPr lang="vi-VN" sz="3200" dirty="0">
                <a:latin typeface="Arial"/>
                <a:cs typeface="Arial"/>
              </a:rPr>
              <a:t>được </a:t>
            </a:r>
            <a:r>
              <a:rPr lang="vi-VN" sz="3200" spc="-5" dirty="0">
                <a:latin typeface="Arial"/>
                <a:cs typeface="Arial"/>
              </a:rPr>
              <a:t>quan lý </a:t>
            </a:r>
            <a:r>
              <a:rPr lang="vi-VN" sz="3200" dirty="0">
                <a:latin typeface="Arial"/>
                <a:cs typeface="Arial"/>
              </a:rPr>
              <a:t>bởi </a:t>
            </a:r>
            <a:r>
              <a:rPr lang="vi-VN" sz="3200" b="1" spc="-5" dirty="0">
                <a:latin typeface="Arial"/>
                <a:cs typeface="Arial"/>
              </a:rPr>
              <a:t>Navigator</a:t>
            </a:r>
            <a:r>
              <a:rPr lang="vi-VN" sz="3200" spc="-5" dirty="0">
                <a:latin typeface="Arial"/>
                <a:cs typeface="Arial"/>
              </a:rPr>
              <a:t> </a:t>
            </a:r>
            <a:r>
              <a:rPr lang="vi-VN" sz="3200" b="1" spc="-10" dirty="0">
                <a:latin typeface="Arial"/>
                <a:cs typeface="Arial"/>
              </a:rPr>
              <a:t>widget</a:t>
            </a:r>
            <a:r>
              <a:rPr lang="vi-VN" sz="3200" spc="-10" dirty="0">
                <a:latin typeface="Arial"/>
                <a:cs typeface="Arial"/>
              </a:rPr>
              <a:t> </a:t>
            </a:r>
            <a:r>
              <a:rPr lang="vi-VN" sz="3200" dirty="0">
                <a:latin typeface="Arial"/>
                <a:cs typeface="Arial"/>
              </a:rPr>
              <a:t>của ứng dụng. </a:t>
            </a:r>
            <a:r>
              <a:rPr lang="vi-VN" sz="3200" b="1" spc="-5" dirty="0">
                <a:latin typeface="Arial"/>
                <a:cs typeface="Arial"/>
              </a:rPr>
              <a:t>Navigator</a:t>
            </a:r>
            <a:r>
              <a:rPr lang="vi-VN" sz="3200" spc="-5" dirty="0">
                <a:latin typeface="Arial"/>
                <a:cs typeface="Arial"/>
              </a:rPr>
              <a:t> </a:t>
            </a:r>
            <a:r>
              <a:rPr lang="vi-VN" sz="3200" b="1" spc="-10" dirty="0">
                <a:latin typeface="Arial"/>
                <a:cs typeface="Arial"/>
              </a:rPr>
              <a:t>widget</a:t>
            </a:r>
            <a:r>
              <a:rPr lang="vi-VN" sz="3200" spc="-10" dirty="0">
                <a:latin typeface="Arial"/>
                <a:cs typeface="Arial"/>
              </a:rPr>
              <a:t>  </a:t>
            </a:r>
            <a:r>
              <a:rPr lang="vi-VN" sz="3200" spc="-5" dirty="0">
                <a:latin typeface="Arial"/>
                <a:cs typeface="Arial"/>
              </a:rPr>
              <a:t>quản lý ngăn </a:t>
            </a:r>
            <a:r>
              <a:rPr lang="vi-VN" sz="3200" spc="-10" dirty="0">
                <a:latin typeface="Arial"/>
                <a:cs typeface="Arial"/>
              </a:rPr>
              <a:t>xếp </a:t>
            </a:r>
            <a:r>
              <a:rPr lang="vi-VN" sz="3200" dirty="0">
                <a:latin typeface="Arial"/>
                <a:cs typeface="Arial"/>
              </a:rPr>
              <a:t>điều hướng, </a:t>
            </a:r>
            <a:r>
              <a:rPr lang="vi-VN" sz="3200" b="1" dirty="0">
                <a:latin typeface="Arial"/>
                <a:cs typeface="Arial"/>
              </a:rPr>
              <a:t>push</a:t>
            </a:r>
            <a:r>
              <a:rPr lang="vi-VN" sz="3200" dirty="0">
                <a:latin typeface="Arial"/>
                <a:cs typeface="Arial"/>
              </a:rPr>
              <a:t> </a:t>
            </a:r>
            <a:r>
              <a:rPr lang="vi-VN" sz="3200" spc="-5" dirty="0">
                <a:latin typeface="Arial"/>
                <a:cs typeface="Arial"/>
              </a:rPr>
              <a:t>1 </a:t>
            </a:r>
            <a:r>
              <a:rPr lang="vi-VN" sz="3200" b="1" dirty="0">
                <a:latin typeface="Arial"/>
                <a:cs typeface="Arial"/>
              </a:rPr>
              <a:t>route</a:t>
            </a:r>
            <a:r>
              <a:rPr lang="vi-VN" sz="3200" dirty="0">
                <a:latin typeface="Arial"/>
                <a:cs typeface="Arial"/>
              </a:rPr>
              <a:t> </a:t>
            </a:r>
            <a:r>
              <a:rPr lang="vi-VN" sz="3200" spc="5" dirty="0">
                <a:latin typeface="Arial"/>
                <a:cs typeface="Arial"/>
              </a:rPr>
              <a:t>mới </a:t>
            </a:r>
            <a:r>
              <a:rPr lang="vi-VN" sz="3200" spc="-10" dirty="0">
                <a:latin typeface="Arial"/>
                <a:cs typeface="Arial"/>
              </a:rPr>
              <a:t>vào </a:t>
            </a:r>
            <a:r>
              <a:rPr lang="vi-VN" sz="3200" spc="5" dirty="0">
                <a:latin typeface="Arial"/>
                <a:cs typeface="Arial"/>
              </a:rPr>
              <a:t>hoặc  </a:t>
            </a:r>
            <a:r>
              <a:rPr lang="vi-VN" sz="3200" dirty="0">
                <a:latin typeface="Arial"/>
                <a:cs typeface="Arial"/>
              </a:rPr>
              <a:t>pop 1 </a:t>
            </a:r>
            <a:r>
              <a:rPr lang="vi-VN" sz="3200" b="1" spc="-5" dirty="0">
                <a:latin typeface="Arial"/>
                <a:cs typeface="Arial"/>
              </a:rPr>
              <a:t>route</a:t>
            </a:r>
            <a:r>
              <a:rPr lang="vi-VN" sz="3200" spc="-5" dirty="0">
                <a:latin typeface="Arial"/>
                <a:cs typeface="Arial"/>
              </a:rPr>
              <a:t> </a:t>
            </a:r>
            <a:r>
              <a:rPr lang="vi-VN" sz="3200" dirty="0">
                <a:latin typeface="Arial"/>
                <a:cs typeface="Arial"/>
              </a:rPr>
              <a:t>khác</a:t>
            </a:r>
            <a:r>
              <a:rPr lang="vi-VN" sz="3200" spc="-35" dirty="0">
                <a:latin typeface="Arial"/>
                <a:cs typeface="Arial"/>
              </a:rPr>
              <a:t> </a:t>
            </a:r>
            <a:r>
              <a:rPr lang="vi-VN" sz="3200" dirty="0">
                <a:latin typeface="Arial"/>
                <a:cs typeface="Arial"/>
              </a:rPr>
              <a:t>ra.</a:t>
            </a:r>
          </a:p>
          <a:p>
            <a:endParaRPr lang="vi-VN" sz="2400" dirty="0"/>
          </a:p>
        </p:txBody>
      </p:sp>
      <p:sp>
        <p:nvSpPr>
          <p:cNvPr id="4" name="Slide Number Placeholder 3">
            <a:extLst>
              <a:ext uri="{FF2B5EF4-FFF2-40B4-BE49-F238E27FC236}">
                <a16:creationId xmlns:a16="http://schemas.microsoft.com/office/drawing/2014/main" id="{85E9ACAC-3B3E-4FE5-902F-69D2565CA90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EC0F1C07-121C-49D6-AA18-851DC518E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620617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3FF5-A378-4E5D-8425-03257F3F2B35}"/>
              </a:ext>
            </a:extLst>
          </p:cNvPr>
          <p:cNvSpPr>
            <a:spLocks noGrp="1"/>
          </p:cNvSpPr>
          <p:nvPr>
            <p:ph type="title"/>
          </p:nvPr>
        </p:nvSpPr>
        <p:spPr/>
        <p:txBody>
          <a:bodyPr/>
          <a:lstStyle/>
          <a:p>
            <a:r>
              <a:rPr lang="vi-VN" dirty="0"/>
              <a:t>Điều hướng trong Flutter</a:t>
            </a:r>
          </a:p>
        </p:txBody>
      </p:sp>
      <p:sp>
        <p:nvSpPr>
          <p:cNvPr id="3" name="Content Placeholder 2">
            <a:extLst>
              <a:ext uri="{FF2B5EF4-FFF2-40B4-BE49-F238E27FC236}">
                <a16:creationId xmlns:a16="http://schemas.microsoft.com/office/drawing/2014/main" id="{8CD2D956-7E4E-4014-94E4-D09CE137FBEF}"/>
              </a:ext>
            </a:extLst>
          </p:cNvPr>
          <p:cNvSpPr>
            <a:spLocks noGrp="1"/>
          </p:cNvSpPr>
          <p:nvPr>
            <p:ph idx="1"/>
          </p:nvPr>
        </p:nvSpPr>
        <p:spPr/>
        <p:txBody>
          <a:bodyPr/>
          <a:lstStyle/>
          <a:p>
            <a:r>
              <a:rPr lang="vi-VN" sz="3200" dirty="0">
                <a:latin typeface="Arial"/>
                <a:cs typeface="Arial"/>
              </a:rPr>
              <a:t>Phần này cung cấp kiến thức cơ bản </a:t>
            </a:r>
            <a:r>
              <a:rPr lang="vi-VN" sz="3200" spc="-15" dirty="0">
                <a:latin typeface="Arial"/>
                <a:cs typeface="Arial"/>
              </a:rPr>
              <a:t>về </a:t>
            </a:r>
            <a:r>
              <a:rPr lang="vi-VN" sz="3200" spc="-5" dirty="0">
                <a:latin typeface="Arial"/>
                <a:cs typeface="Arial"/>
              </a:rPr>
              <a:t>điều </a:t>
            </a:r>
            <a:r>
              <a:rPr lang="vi-VN" sz="3200" dirty="0">
                <a:latin typeface="Arial"/>
                <a:cs typeface="Arial"/>
              </a:rPr>
              <a:t>hướng trong  </a:t>
            </a:r>
            <a:r>
              <a:rPr lang="vi-VN" sz="3200" b="1" spc="-5" dirty="0">
                <a:latin typeface="Arial"/>
                <a:cs typeface="Arial"/>
              </a:rPr>
              <a:t>Flutter</a:t>
            </a:r>
            <a:r>
              <a:rPr lang="vi-VN" sz="3200" spc="-5" dirty="0">
                <a:latin typeface="Arial"/>
                <a:cs typeface="Arial"/>
              </a:rPr>
              <a:t> </a:t>
            </a:r>
            <a:r>
              <a:rPr lang="vi-VN" sz="3200" dirty="0">
                <a:latin typeface="Arial"/>
                <a:cs typeface="Arial"/>
              </a:rPr>
              <a:t>thông </a:t>
            </a:r>
            <a:r>
              <a:rPr lang="vi-VN" sz="3200" spc="-10" dirty="0">
                <a:latin typeface="Arial"/>
                <a:cs typeface="Arial"/>
              </a:rPr>
              <a:t>qua </a:t>
            </a:r>
            <a:r>
              <a:rPr lang="vi-VN" sz="3200" dirty="0">
                <a:latin typeface="Arial"/>
                <a:cs typeface="Arial"/>
              </a:rPr>
              <a:t>thực </a:t>
            </a:r>
            <a:r>
              <a:rPr lang="vi-VN" sz="3200" spc="5" dirty="0">
                <a:latin typeface="Arial"/>
                <a:cs typeface="Arial"/>
              </a:rPr>
              <a:t>hành. </a:t>
            </a:r>
            <a:r>
              <a:rPr lang="vi-VN" sz="3200" spc="-65" dirty="0">
                <a:latin typeface="Arial"/>
                <a:cs typeface="Arial"/>
              </a:rPr>
              <a:t>Toàn </a:t>
            </a:r>
            <a:r>
              <a:rPr lang="vi-VN" sz="3200" dirty="0">
                <a:latin typeface="Arial"/>
                <a:cs typeface="Arial"/>
              </a:rPr>
              <a:t>bộ </a:t>
            </a:r>
            <a:r>
              <a:rPr lang="vi-VN" sz="3200" b="1" dirty="0">
                <a:latin typeface="Arial"/>
                <a:cs typeface="Arial"/>
              </a:rPr>
              <a:t>code</a:t>
            </a:r>
            <a:r>
              <a:rPr lang="vi-VN" sz="3200" dirty="0">
                <a:latin typeface="Arial"/>
                <a:cs typeface="Arial"/>
              </a:rPr>
              <a:t> trong </a:t>
            </a:r>
            <a:r>
              <a:rPr lang="vi-VN" sz="3200" spc="5" dirty="0">
                <a:latin typeface="Arial"/>
                <a:cs typeface="Arial"/>
              </a:rPr>
              <a:t>phần</a:t>
            </a:r>
            <a:r>
              <a:rPr lang="vi-VN" sz="3200" spc="-130" dirty="0">
                <a:latin typeface="Arial"/>
                <a:cs typeface="Arial"/>
              </a:rPr>
              <a:t> </a:t>
            </a:r>
            <a:r>
              <a:rPr lang="vi-VN" sz="3200" spc="5" dirty="0">
                <a:latin typeface="Arial"/>
                <a:cs typeface="Arial"/>
              </a:rPr>
              <a:t>này </a:t>
            </a:r>
            <a:r>
              <a:rPr lang="vi-VN" sz="3200" dirty="0">
                <a:latin typeface="Arial"/>
                <a:cs typeface="Arial"/>
              </a:rPr>
              <a:t>được </a:t>
            </a:r>
            <a:r>
              <a:rPr lang="vi-VN" sz="3200" spc="-5" dirty="0">
                <a:latin typeface="Arial"/>
                <a:cs typeface="Arial"/>
              </a:rPr>
              <a:t>lấy </a:t>
            </a:r>
            <a:r>
              <a:rPr lang="vi-VN" sz="3200" dirty="0">
                <a:latin typeface="Arial"/>
                <a:cs typeface="Arial"/>
              </a:rPr>
              <a:t>từ:</a:t>
            </a:r>
            <a:r>
              <a:rPr lang="vi-VN" sz="3200" spc="-30" dirty="0">
                <a:latin typeface="Arial"/>
                <a:cs typeface="Arial"/>
              </a:rPr>
              <a:t> </a:t>
            </a:r>
            <a:r>
              <a:rPr lang="vi-VN" sz="3000" u="heavy" spc="-5" dirty="0">
                <a:solidFill>
                  <a:srgbClr val="0000FF"/>
                </a:solidFill>
                <a:uFill>
                  <a:solidFill>
                    <a:srgbClr val="0000FF"/>
                  </a:solidFill>
                </a:uFill>
                <a:latin typeface="Arial"/>
                <a:cs typeface="Arial"/>
                <a:hlinkClick r:id="rId2"/>
              </a:rPr>
              <a:t>https://flutter.dev/docs/cookbook/navigation</a:t>
            </a:r>
            <a:endParaRPr lang="vi-VN" sz="3000" dirty="0">
              <a:latin typeface="Arial"/>
              <a:cs typeface="Arial"/>
            </a:endParaRPr>
          </a:p>
          <a:p>
            <a:endParaRPr lang="vi-VN" dirty="0"/>
          </a:p>
        </p:txBody>
      </p:sp>
      <p:sp>
        <p:nvSpPr>
          <p:cNvPr id="4" name="Slide Number Placeholder 3">
            <a:extLst>
              <a:ext uri="{FF2B5EF4-FFF2-40B4-BE49-F238E27FC236}">
                <a16:creationId xmlns:a16="http://schemas.microsoft.com/office/drawing/2014/main" id="{C494875A-79DA-49D0-9DEF-863BEB72933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0CD9DEA1-9E2F-401D-B813-5EB0C2D0B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22566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D94C-0B43-4257-BF72-13B41855C9DD}"/>
              </a:ext>
            </a:extLst>
          </p:cNvPr>
          <p:cNvSpPr>
            <a:spLocks noGrp="1"/>
          </p:cNvSpPr>
          <p:nvPr>
            <p:ph type="title"/>
          </p:nvPr>
        </p:nvSpPr>
        <p:spPr/>
        <p:txBody>
          <a:bodyPr/>
          <a:lstStyle/>
          <a:p>
            <a:r>
              <a:rPr lang="fr-FR" dirty="0" err="1"/>
              <a:t>Xử</a:t>
            </a:r>
            <a:r>
              <a:rPr lang="fr-FR" dirty="0"/>
              <a:t> </a:t>
            </a:r>
            <a:r>
              <a:rPr lang="fr-FR" dirty="0" err="1"/>
              <a:t>lý</a:t>
            </a:r>
            <a:r>
              <a:rPr lang="fr-FR" dirty="0"/>
              <a:t> User Input </a:t>
            </a:r>
            <a:r>
              <a:rPr lang="fr-FR" dirty="0" err="1"/>
              <a:t>và</a:t>
            </a:r>
            <a:r>
              <a:rPr lang="fr-FR" dirty="0"/>
              <a:t> </a:t>
            </a:r>
            <a:r>
              <a:rPr lang="fr-FR" dirty="0" err="1"/>
              <a:t>Gestures</a:t>
            </a:r>
            <a:endParaRPr lang="vi-VN" dirty="0"/>
          </a:p>
        </p:txBody>
      </p:sp>
      <p:sp>
        <p:nvSpPr>
          <p:cNvPr id="3" name="Content Placeholder 2">
            <a:extLst>
              <a:ext uri="{FF2B5EF4-FFF2-40B4-BE49-F238E27FC236}">
                <a16:creationId xmlns:a16="http://schemas.microsoft.com/office/drawing/2014/main" id="{173008DF-2575-4075-9B9B-205747CABB5E}"/>
              </a:ext>
            </a:extLst>
          </p:cNvPr>
          <p:cNvSpPr>
            <a:spLocks noGrp="1"/>
          </p:cNvSpPr>
          <p:nvPr>
            <p:ph idx="1"/>
          </p:nvPr>
        </p:nvSpPr>
        <p:spPr/>
        <p:txBody>
          <a:bodyPr/>
          <a:lstStyle/>
          <a:p>
            <a:pPr marL="0" marR="5080" indent="0">
              <a:lnSpc>
                <a:spcPct val="90000"/>
              </a:lnSpc>
              <a:spcBef>
                <a:spcPts val="580"/>
              </a:spcBef>
              <a:buNone/>
            </a:pPr>
            <a:r>
              <a:rPr lang="vi-VN" sz="3000" spc="-5" dirty="0">
                <a:latin typeface="Arial"/>
                <a:cs typeface="Arial"/>
              </a:rPr>
              <a:t>Một </a:t>
            </a:r>
            <a:r>
              <a:rPr lang="vi-VN" sz="3000" dirty="0">
                <a:latin typeface="Arial"/>
                <a:cs typeface="Arial"/>
              </a:rPr>
              <a:t>ứng dụng di </a:t>
            </a:r>
            <a:r>
              <a:rPr lang="vi-VN" sz="3000" spc="5" dirty="0">
                <a:latin typeface="Arial"/>
                <a:cs typeface="Arial"/>
              </a:rPr>
              <a:t>động </a:t>
            </a:r>
            <a:r>
              <a:rPr lang="vi-VN" sz="3000" dirty="0">
                <a:latin typeface="Arial"/>
                <a:cs typeface="Arial"/>
              </a:rPr>
              <a:t>sẽ </a:t>
            </a:r>
            <a:r>
              <a:rPr lang="vi-VN" sz="3000" spc="-15" dirty="0">
                <a:latin typeface="Arial"/>
                <a:cs typeface="Arial"/>
              </a:rPr>
              <a:t>vô </a:t>
            </a:r>
            <a:r>
              <a:rPr lang="vi-VN" sz="3000" dirty="0">
                <a:latin typeface="Arial"/>
                <a:cs typeface="Arial"/>
              </a:rPr>
              <a:t>dụng nếu không </a:t>
            </a:r>
            <a:r>
              <a:rPr lang="vi-VN" sz="3000" spc="-5" dirty="0">
                <a:latin typeface="Arial"/>
                <a:cs typeface="Arial"/>
              </a:rPr>
              <a:t>có </a:t>
            </a:r>
            <a:r>
              <a:rPr lang="vi-VN" sz="3000" dirty="0">
                <a:latin typeface="Arial"/>
                <a:cs typeface="Arial"/>
              </a:rPr>
              <a:t>tương tác. </a:t>
            </a:r>
            <a:r>
              <a:rPr lang="vi-VN" sz="3000" b="1" spc="-5" dirty="0">
                <a:latin typeface="Arial"/>
                <a:cs typeface="Arial"/>
              </a:rPr>
              <a:t>Flutter</a:t>
            </a:r>
            <a:r>
              <a:rPr lang="vi-VN" sz="3000" spc="-5" dirty="0">
                <a:latin typeface="Arial"/>
                <a:cs typeface="Arial"/>
              </a:rPr>
              <a:t> </a:t>
            </a:r>
            <a:r>
              <a:rPr lang="vi-VN" sz="3000" b="1" spc="-5" dirty="0">
                <a:latin typeface="Arial"/>
                <a:cs typeface="Arial"/>
              </a:rPr>
              <a:t>framework</a:t>
            </a:r>
            <a:r>
              <a:rPr lang="vi-VN" sz="3000" spc="-5" dirty="0">
                <a:latin typeface="Arial"/>
                <a:cs typeface="Arial"/>
              </a:rPr>
              <a:t> </a:t>
            </a:r>
            <a:r>
              <a:rPr lang="vi-VN" sz="3000" dirty="0">
                <a:latin typeface="Arial"/>
                <a:cs typeface="Arial"/>
              </a:rPr>
              <a:t>cho phép </a:t>
            </a:r>
            <a:r>
              <a:rPr lang="vi-VN" sz="3000" spc="-15" dirty="0">
                <a:latin typeface="Arial"/>
                <a:cs typeface="Arial"/>
              </a:rPr>
              <a:t>xử </a:t>
            </a:r>
            <a:r>
              <a:rPr lang="vi-VN" sz="3000" spc="-5" dirty="0">
                <a:latin typeface="Arial"/>
                <a:cs typeface="Arial"/>
              </a:rPr>
              <a:t>lý cử </a:t>
            </a:r>
            <a:r>
              <a:rPr lang="vi-VN" sz="3000" dirty="0">
                <a:latin typeface="Arial"/>
                <a:cs typeface="Arial"/>
              </a:rPr>
              <a:t>chỉ </a:t>
            </a:r>
            <a:r>
              <a:rPr lang="vi-VN" sz="3000" spc="-5" dirty="0">
                <a:latin typeface="Arial"/>
                <a:cs typeface="Arial"/>
              </a:rPr>
              <a:t>người </a:t>
            </a:r>
            <a:r>
              <a:rPr lang="vi-VN" sz="3000" dirty="0">
                <a:latin typeface="Arial"/>
                <a:cs typeface="Arial"/>
              </a:rPr>
              <a:t>dùng theo </a:t>
            </a:r>
            <a:r>
              <a:rPr lang="vi-VN" sz="3000" spc="5" dirty="0">
                <a:latin typeface="Arial"/>
                <a:cs typeface="Arial"/>
              </a:rPr>
              <a:t>mọi </a:t>
            </a:r>
            <a:r>
              <a:rPr lang="vi-VN" sz="3000" dirty="0">
                <a:latin typeface="Arial"/>
                <a:cs typeface="Arial"/>
              </a:rPr>
              <a:t>cách </a:t>
            </a:r>
            <a:r>
              <a:rPr lang="vi-VN" sz="3000" spc="-5" dirty="0">
                <a:latin typeface="Arial"/>
                <a:cs typeface="Arial"/>
              </a:rPr>
              <a:t>có </a:t>
            </a:r>
            <a:r>
              <a:rPr lang="vi-VN" sz="3000" spc="5" dirty="0">
                <a:latin typeface="Arial"/>
                <a:cs typeface="Arial"/>
              </a:rPr>
              <a:t>thể, </a:t>
            </a:r>
            <a:r>
              <a:rPr lang="vi-VN" sz="3000" dirty="0">
                <a:latin typeface="Arial"/>
                <a:cs typeface="Arial"/>
              </a:rPr>
              <a:t>từ các thao tác đơn </a:t>
            </a:r>
            <a:r>
              <a:rPr lang="vi-VN" sz="3000" spc="-5" dirty="0">
                <a:latin typeface="Arial"/>
                <a:cs typeface="Arial"/>
              </a:rPr>
              <a:t>giản </a:t>
            </a:r>
            <a:r>
              <a:rPr lang="vi-VN" sz="3000" dirty="0">
                <a:latin typeface="Arial"/>
                <a:cs typeface="Arial"/>
              </a:rPr>
              <a:t>đến các cử chỉ kéo </a:t>
            </a:r>
            <a:r>
              <a:rPr lang="vi-VN" sz="3000" spc="-15" dirty="0">
                <a:latin typeface="Arial"/>
                <a:cs typeface="Arial"/>
              </a:rPr>
              <a:t>và </a:t>
            </a:r>
            <a:r>
              <a:rPr lang="vi-VN" sz="3000" spc="-45" dirty="0">
                <a:latin typeface="Arial"/>
                <a:cs typeface="Arial"/>
              </a:rPr>
              <a:t>xoay. </a:t>
            </a:r>
            <a:r>
              <a:rPr lang="vi-VN" sz="3000" dirty="0">
                <a:latin typeface="Arial"/>
                <a:cs typeface="Arial"/>
              </a:rPr>
              <a:t>Các sự kiện trên </a:t>
            </a:r>
            <a:r>
              <a:rPr lang="vi-VN" sz="3000" spc="5" dirty="0">
                <a:latin typeface="Arial"/>
                <a:cs typeface="Arial"/>
              </a:rPr>
              <a:t>màn </a:t>
            </a:r>
            <a:r>
              <a:rPr lang="vi-VN" sz="3000" spc="-5" dirty="0">
                <a:latin typeface="Arial"/>
                <a:cs typeface="Arial"/>
              </a:rPr>
              <a:t>hình </a:t>
            </a:r>
            <a:r>
              <a:rPr lang="vi-VN" sz="3000" dirty="0">
                <a:latin typeface="Arial"/>
                <a:cs typeface="Arial"/>
              </a:rPr>
              <a:t>trong hệ thống </a:t>
            </a:r>
            <a:r>
              <a:rPr lang="vi-VN" sz="3000" spc="-5" dirty="0">
                <a:latin typeface="Arial"/>
                <a:cs typeface="Arial"/>
              </a:rPr>
              <a:t>cử </a:t>
            </a:r>
            <a:r>
              <a:rPr lang="vi-VN" sz="3000" dirty="0">
                <a:latin typeface="Arial"/>
                <a:cs typeface="Arial"/>
              </a:rPr>
              <a:t>chỉ của </a:t>
            </a:r>
            <a:r>
              <a:rPr lang="vi-VN" sz="3000" b="1" dirty="0">
                <a:latin typeface="Arial"/>
                <a:cs typeface="Arial"/>
              </a:rPr>
              <a:t>Flutter</a:t>
            </a:r>
            <a:r>
              <a:rPr lang="vi-VN" sz="3000" dirty="0">
                <a:latin typeface="Arial"/>
                <a:cs typeface="Arial"/>
              </a:rPr>
              <a:t> được tách </a:t>
            </a:r>
            <a:r>
              <a:rPr lang="vi-VN" sz="3000" spc="-5" dirty="0">
                <a:latin typeface="Arial"/>
                <a:cs typeface="Arial"/>
              </a:rPr>
              <a:t>ra </a:t>
            </a:r>
            <a:r>
              <a:rPr lang="vi-VN" sz="3000" dirty="0">
                <a:latin typeface="Arial"/>
                <a:cs typeface="Arial"/>
              </a:rPr>
              <a:t>thành </a:t>
            </a:r>
            <a:r>
              <a:rPr lang="vi-VN" sz="3000" spc="-5" dirty="0">
                <a:latin typeface="Arial"/>
                <a:cs typeface="Arial"/>
              </a:rPr>
              <a:t>2 </a:t>
            </a:r>
            <a:r>
              <a:rPr lang="vi-VN" sz="3000" dirty="0">
                <a:latin typeface="Arial"/>
                <a:cs typeface="Arial"/>
              </a:rPr>
              <a:t>lớp</a:t>
            </a:r>
            <a:r>
              <a:rPr lang="vi-VN" sz="3000" spc="-5" dirty="0">
                <a:latin typeface="Arial"/>
                <a:cs typeface="Arial"/>
              </a:rPr>
              <a:t>:</a:t>
            </a:r>
            <a:endParaRPr lang="vi-VN" sz="3000" dirty="0">
              <a:latin typeface="Arial"/>
              <a:cs typeface="Arial"/>
            </a:endParaRPr>
          </a:p>
          <a:p>
            <a:pPr marL="12065" marR="108585" indent="0">
              <a:lnSpc>
                <a:spcPct val="90000"/>
              </a:lnSpc>
              <a:spcBef>
                <a:spcPts val="575"/>
              </a:spcBef>
              <a:buNone/>
              <a:tabLst>
                <a:tab pos="356870" algn="l"/>
              </a:tabLst>
            </a:pPr>
            <a:r>
              <a:rPr lang="vi-VN" sz="3000" dirty="0">
                <a:solidFill>
                  <a:srgbClr val="3366FF"/>
                </a:solidFill>
                <a:latin typeface="Arial"/>
                <a:cs typeface="Arial"/>
              </a:rPr>
              <a:t>-	</a:t>
            </a:r>
            <a:r>
              <a:rPr lang="vi-VN" sz="3000" b="1" dirty="0">
                <a:latin typeface="Arial"/>
                <a:cs typeface="Arial"/>
              </a:rPr>
              <a:t>Pointer</a:t>
            </a:r>
            <a:r>
              <a:rPr lang="vi-VN" sz="3000" dirty="0">
                <a:latin typeface="Arial"/>
                <a:cs typeface="Arial"/>
              </a:rPr>
              <a:t> </a:t>
            </a:r>
            <a:r>
              <a:rPr lang="vi-VN" sz="3000" b="1" spc="-5" dirty="0">
                <a:latin typeface="Arial"/>
                <a:cs typeface="Arial"/>
              </a:rPr>
              <a:t>(Con trỏ): </a:t>
            </a:r>
            <a:r>
              <a:rPr lang="vi-VN" sz="3000" dirty="0">
                <a:latin typeface="Arial"/>
                <a:cs typeface="Arial"/>
              </a:rPr>
              <a:t>Là </a:t>
            </a:r>
            <a:r>
              <a:rPr lang="vi-VN" sz="3000" spc="-5" dirty="0">
                <a:latin typeface="Arial"/>
                <a:cs typeface="Arial"/>
              </a:rPr>
              <a:t>lớp </a:t>
            </a:r>
            <a:r>
              <a:rPr lang="vi-VN" sz="3000" spc="-15" dirty="0">
                <a:latin typeface="Arial"/>
                <a:cs typeface="Arial"/>
              </a:rPr>
              <a:t>xử </a:t>
            </a:r>
            <a:r>
              <a:rPr lang="vi-VN" sz="3000" spc="-5" dirty="0">
                <a:latin typeface="Arial"/>
                <a:cs typeface="Arial"/>
              </a:rPr>
              <a:t>lý </a:t>
            </a:r>
            <a:r>
              <a:rPr lang="vi-VN" sz="3000" dirty="0">
                <a:latin typeface="Arial"/>
                <a:cs typeface="Arial"/>
              </a:rPr>
              <a:t>tương tác cấp </a:t>
            </a:r>
            <a:r>
              <a:rPr lang="vi-VN" sz="3000" spc="5" dirty="0">
                <a:latin typeface="Arial"/>
                <a:cs typeface="Arial"/>
              </a:rPr>
              <a:t>thấp, nơi </a:t>
            </a:r>
            <a:r>
              <a:rPr lang="vi-VN" sz="3000" dirty="0">
                <a:latin typeface="Arial"/>
                <a:cs typeface="Arial"/>
              </a:rPr>
              <a:t>bạn </a:t>
            </a:r>
            <a:r>
              <a:rPr lang="vi-VN" sz="3000" spc="-5" dirty="0">
                <a:latin typeface="Arial"/>
                <a:cs typeface="Arial"/>
              </a:rPr>
              <a:t>có </a:t>
            </a:r>
            <a:r>
              <a:rPr lang="vi-VN" sz="3000" dirty="0">
                <a:latin typeface="Arial"/>
                <a:cs typeface="Arial"/>
              </a:rPr>
              <a:t>thể </a:t>
            </a:r>
            <a:r>
              <a:rPr lang="vi-VN" sz="3000" spc="-15" dirty="0">
                <a:latin typeface="Arial"/>
                <a:cs typeface="Arial"/>
              </a:rPr>
              <a:t>xử </a:t>
            </a:r>
            <a:r>
              <a:rPr lang="vi-VN" sz="3000" spc="-5" dirty="0">
                <a:latin typeface="Arial"/>
                <a:cs typeface="Arial"/>
              </a:rPr>
              <a:t>lý </a:t>
            </a:r>
            <a:r>
              <a:rPr lang="vi-VN" sz="3000" spc="5" dirty="0">
                <a:latin typeface="Arial"/>
                <a:cs typeface="Arial"/>
              </a:rPr>
              <a:t>một </a:t>
            </a:r>
            <a:r>
              <a:rPr lang="vi-VN" sz="3000" dirty="0">
                <a:latin typeface="Arial"/>
                <a:cs typeface="Arial"/>
              </a:rPr>
              <a:t>sự kiện con trỏ </a:t>
            </a:r>
            <a:r>
              <a:rPr lang="vi-VN" sz="3000" spc="-15" dirty="0">
                <a:latin typeface="Arial"/>
                <a:cs typeface="Arial"/>
              </a:rPr>
              <a:t>và </a:t>
            </a:r>
            <a:r>
              <a:rPr lang="vi-VN" sz="3000" spc="-10" dirty="0">
                <a:latin typeface="Arial"/>
                <a:cs typeface="Arial"/>
              </a:rPr>
              <a:t>quyết </a:t>
            </a:r>
            <a:r>
              <a:rPr lang="vi-VN" sz="3000" spc="-5" dirty="0">
                <a:latin typeface="Arial"/>
                <a:cs typeface="Arial"/>
              </a:rPr>
              <a:t>định </a:t>
            </a:r>
            <a:r>
              <a:rPr lang="vi-VN" sz="3000" dirty="0">
                <a:latin typeface="Arial"/>
                <a:cs typeface="Arial"/>
              </a:rPr>
              <a:t>cách kiểm soát nó, chẳng </a:t>
            </a:r>
            <a:r>
              <a:rPr lang="vi-VN" sz="3000" spc="5" dirty="0">
                <a:latin typeface="Arial"/>
                <a:cs typeface="Arial"/>
              </a:rPr>
              <a:t>hạn bằng </a:t>
            </a:r>
            <a:r>
              <a:rPr lang="vi-VN" sz="3000" dirty="0">
                <a:latin typeface="Arial"/>
                <a:cs typeface="Arial"/>
              </a:rPr>
              <a:t>một thao tác kéo, </a:t>
            </a:r>
            <a:r>
              <a:rPr lang="vi-VN" sz="3000" spc="5" dirty="0">
                <a:latin typeface="Arial"/>
                <a:cs typeface="Arial"/>
              </a:rPr>
              <a:t>hoặc </a:t>
            </a:r>
            <a:r>
              <a:rPr lang="vi-VN" sz="3000" b="1" spc="-5" dirty="0">
                <a:latin typeface="Arial"/>
                <a:cs typeface="Arial"/>
              </a:rPr>
              <a:t>single</a:t>
            </a:r>
            <a:r>
              <a:rPr lang="vi-VN" sz="3000" spc="-5" dirty="0">
                <a:latin typeface="Arial"/>
                <a:cs typeface="Arial"/>
              </a:rPr>
              <a:t> </a:t>
            </a:r>
            <a:r>
              <a:rPr lang="vi-VN" sz="3000" b="1" dirty="0">
                <a:latin typeface="Arial"/>
                <a:cs typeface="Arial"/>
              </a:rPr>
              <a:t>tap</a:t>
            </a:r>
            <a:r>
              <a:rPr lang="vi-VN" sz="3000" dirty="0">
                <a:latin typeface="Arial"/>
                <a:cs typeface="Arial"/>
              </a:rPr>
              <a:t> (nhấn </a:t>
            </a:r>
            <a:r>
              <a:rPr lang="vi-VN" sz="3000" spc="-5" dirty="0">
                <a:latin typeface="Arial"/>
                <a:cs typeface="Arial"/>
              </a:rPr>
              <a:t>1 </a:t>
            </a:r>
            <a:r>
              <a:rPr lang="vi-VN" sz="3000" dirty="0">
                <a:latin typeface="Arial"/>
                <a:cs typeface="Arial"/>
              </a:rPr>
              <a:t>lần).</a:t>
            </a:r>
            <a:endParaRPr lang="vi-VN" sz="3000" dirty="0"/>
          </a:p>
        </p:txBody>
      </p:sp>
      <p:sp>
        <p:nvSpPr>
          <p:cNvPr id="4" name="Slide Number Placeholder 3">
            <a:extLst>
              <a:ext uri="{FF2B5EF4-FFF2-40B4-BE49-F238E27FC236}">
                <a16:creationId xmlns:a16="http://schemas.microsoft.com/office/drawing/2014/main" id="{4661D89C-E9C2-4187-B676-3675002B703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259B6D6A-47F9-43A0-93DA-3C3ADCEBF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53421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7BB-1EAB-49F1-AA5E-CC5D69031526}"/>
              </a:ext>
            </a:extLst>
          </p:cNvPr>
          <p:cNvSpPr>
            <a:spLocks noGrp="1"/>
          </p:cNvSpPr>
          <p:nvPr>
            <p:ph type="title"/>
          </p:nvPr>
        </p:nvSpPr>
        <p:spPr/>
        <p:txBody>
          <a:bodyPr/>
          <a:lstStyle/>
          <a:p>
            <a:r>
              <a:rPr lang="vi-VN" dirty="0"/>
              <a:t>Điều hướng trong Flutter</a:t>
            </a:r>
          </a:p>
        </p:txBody>
      </p:sp>
      <p:sp>
        <p:nvSpPr>
          <p:cNvPr id="3" name="Content Placeholder 2">
            <a:extLst>
              <a:ext uri="{FF2B5EF4-FFF2-40B4-BE49-F238E27FC236}">
                <a16:creationId xmlns:a16="http://schemas.microsoft.com/office/drawing/2014/main" id="{7289721B-0B06-47A9-BD1B-E8EA60FD27F3}"/>
              </a:ext>
            </a:extLst>
          </p:cNvPr>
          <p:cNvSpPr>
            <a:spLocks noGrp="1"/>
          </p:cNvSpPr>
          <p:nvPr>
            <p:ph idx="1"/>
          </p:nvPr>
        </p:nvSpPr>
        <p:spPr/>
        <p:txBody>
          <a:bodyPr/>
          <a:lstStyle/>
          <a:p>
            <a:pPr marL="12700" marR="5080">
              <a:lnSpc>
                <a:spcPct val="100000"/>
              </a:lnSpc>
              <a:spcBef>
                <a:spcPts val="575"/>
              </a:spcBef>
            </a:pPr>
            <a:r>
              <a:rPr lang="vi-VN" sz="3200" dirty="0">
                <a:latin typeface="Arial"/>
                <a:cs typeface="Arial"/>
              </a:rPr>
              <a:t>Khi ta </a:t>
            </a:r>
            <a:r>
              <a:rPr lang="vi-VN" sz="3200" b="1" dirty="0">
                <a:latin typeface="Arial"/>
                <a:cs typeface="Arial"/>
              </a:rPr>
              <a:t>tap</a:t>
            </a:r>
            <a:r>
              <a:rPr lang="vi-VN" sz="3200" dirty="0">
                <a:latin typeface="Arial"/>
                <a:cs typeface="Arial"/>
              </a:rPr>
              <a:t> </a:t>
            </a:r>
            <a:r>
              <a:rPr lang="vi-VN" sz="3200" spc="-10" dirty="0">
                <a:latin typeface="Arial"/>
                <a:cs typeface="Arial"/>
              </a:rPr>
              <a:t>vào </a:t>
            </a:r>
            <a:r>
              <a:rPr lang="vi-VN" sz="3200" b="1" dirty="0">
                <a:latin typeface="Arial"/>
                <a:cs typeface="Arial"/>
              </a:rPr>
              <a:t>button</a:t>
            </a:r>
            <a:r>
              <a:rPr lang="vi-VN" sz="3200" dirty="0">
                <a:latin typeface="Arial"/>
                <a:cs typeface="Arial"/>
              </a:rPr>
              <a:t> trong màn </a:t>
            </a:r>
            <a:r>
              <a:rPr lang="vi-VN" sz="3200" spc="-5" dirty="0">
                <a:latin typeface="Arial"/>
                <a:cs typeface="Arial"/>
              </a:rPr>
              <a:t>hình 1 </a:t>
            </a:r>
            <a:r>
              <a:rPr lang="vi-VN" sz="3200" dirty="0">
                <a:latin typeface="Arial"/>
                <a:cs typeface="Arial"/>
              </a:rPr>
              <a:t>(</a:t>
            </a:r>
            <a:r>
              <a:rPr lang="vi-VN" sz="3200" b="1" dirty="0">
                <a:latin typeface="Arial"/>
                <a:cs typeface="Arial"/>
              </a:rPr>
              <a:t>FirstRoute</a:t>
            </a:r>
            <a:r>
              <a:rPr lang="vi-VN" sz="3200" dirty="0">
                <a:latin typeface="Arial"/>
                <a:cs typeface="Arial"/>
              </a:rPr>
              <a:t>), màn </a:t>
            </a:r>
            <a:r>
              <a:rPr lang="vi-VN" sz="3200" spc="-5" dirty="0">
                <a:latin typeface="Arial"/>
                <a:cs typeface="Arial"/>
              </a:rPr>
              <a:t>hình điện </a:t>
            </a:r>
            <a:r>
              <a:rPr lang="vi-VN" sz="3200" dirty="0">
                <a:latin typeface="Arial"/>
                <a:cs typeface="Arial"/>
              </a:rPr>
              <a:t>thoại </a:t>
            </a:r>
            <a:r>
              <a:rPr lang="vi-VN" sz="3200" spc="-5" dirty="0">
                <a:latin typeface="Arial"/>
                <a:cs typeface="Arial"/>
              </a:rPr>
              <a:t>sẽ chuyển </a:t>
            </a:r>
            <a:r>
              <a:rPr lang="vi-VN" sz="3200" dirty="0">
                <a:latin typeface="Arial"/>
                <a:cs typeface="Arial"/>
              </a:rPr>
              <a:t>từ màn </a:t>
            </a:r>
            <a:r>
              <a:rPr lang="vi-VN" sz="3200" spc="-5" dirty="0">
                <a:latin typeface="Arial"/>
                <a:cs typeface="Arial"/>
              </a:rPr>
              <a:t>hình </a:t>
            </a:r>
            <a:r>
              <a:rPr lang="vi-VN" sz="3200" dirty="0">
                <a:latin typeface="Arial"/>
                <a:cs typeface="Arial"/>
              </a:rPr>
              <a:t>1 sang màn </a:t>
            </a:r>
            <a:r>
              <a:rPr lang="vi-VN" sz="3200" spc="-5" dirty="0">
                <a:latin typeface="Arial"/>
                <a:cs typeface="Arial"/>
              </a:rPr>
              <a:t>hình </a:t>
            </a:r>
            <a:r>
              <a:rPr lang="vi-VN" sz="3200" dirty="0">
                <a:latin typeface="Arial"/>
                <a:cs typeface="Arial"/>
              </a:rPr>
              <a:t>2 (</a:t>
            </a:r>
            <a:r>
              <a:rPr lang="vi-VN" sz="3200" b="1" dirty="0">
                <a:latin typeface="Arial"/>
                <a:cs typeface="Arial"/>
              </a:rPr>
              <a:t>SecondRoute</a:t>
            </a:r>
            <a:r>
              <a:rPr lang="vi-VN" sz="3200" dirty="0">
                <a:latin typeface="Arial"/>
                <a:cs typeface="Arial"/>
              </a:rPr>
              <a:t>).</a:t>
            </a:r>
          </a:p>
          <a:p>
            <a:pPr marL="12700" marR="532765">
              <a:lnSpc>
                <a:spcPct val="100000"/>
              </a:lnSpc>
              <a:spcBef>
                <a:spcPts val="585"/>
              </a:spcBef>
            </a:pPr>
            <a:r>
              <a:rPr lang="vi-VN" sz="3200" dirty="0">
                <a:latin typeface="Arial"/>
                <a:cs typeface="Arial"/>
              </a:rPr>
              <a:t>Khi ta tap </a:t>
            </a:r>
            <a:r>
              <a:rPr lang="vi-VN" sz="3200" spc="-10" dirty="0">
                <a:latin typeface="Arial"/>
                <a:cs typeface="Arial"/>
              </a:rPr>
              <a:t>vào </a:t>
            </a:r>
            <a:r>
              <a:rPr lang="vi-VN" sz="3200" b="1" dirty="0">
                <a:latin typeface="Arial"/>
                <a:cs typeface="Arial"/>
              </a:rPr>
              <a:t>button</a:t>
            </a:r>
            <a:r>
              <a:rPr lang="vi-VN" sz="3200" dirty="0">
                <a:latin typeface="Arial"/>
                <a:cs typeface="Arial"/>
              </a:rPr>
              <a:t> trong màn </a:t>
            </a:r>
            <a:r>
              <a:rPr lang="vi-VN" sz="3200" spc="-5" dirty="0">
                <a:latin typeface="Arial"/>
                <a:cs typeface="Arial"/>
              </a:rPr>
              <a:t>hình </a:t>
            </a:r>
            <a:r>
              <a:rPr lang="vi-VN" sz="3200" dirty="0">
                <a:latin typeface="Arial"/>
                <a:cs typeface="Arial"/>
              </a:rPr>
              <a:t>2, màn </a:t>
            </a:r>
            <a:r>
              <a:rPr lang="vi-VN" sz="3200" spc="-5" dirty="0">
                <a:latin typeface="Arial"/>
                <a:cs typeface="Arial"/>
              </a:rPr>
              <a:t>hình </a:t>
            </a:r>
            <a:r>
              <a:rPr lang="vi-VN" sz="3200" dirty="0">
                <a:latin typeface="Arial"/>
                <a:cs typeface="Arial"/>
              </a:rPr>
              <a:t>điện thoại </a:t>
            </a:r>
            <a:r>
              <a:rPr lang="vi-VN" sz="3200" spc="-5" dirty="0">
                <a:latin typeface="Arial"/>
                <a:cs typeface="Arial"/>
              </a:rPr>
              <a:t>lại chuyển </a:t>
            </a:r>
            <a:r>
              <a:rPr lang="vi-VN" sz="3200" dirty="0">
                <a:latin typeface="Arial"/>
                <a:cs typeface="Arial"/>
              </a:rPr>
              <a:t>trở </a:t>
            </a:r>
            <a:r>
              <a:rPr lang="vi-VN" sz="3200" spc="-5" dirty="0">
                <a:latin typeface="Arial"/>
                <a:cs typeface="Arial"/>
              </a:rPr>
              <a:t>lại </a:t>
            </a:r>
            <a:r>
              <a:rPr lang="vi-VN" sz="3200" spc="-15" dirty="0">
                <a:latin typeface="Arial"/>
                <a:cs typeface="Arial"/>
              </a:rPr>
              <a:t>về </a:t>
            </a:r>
            <a:r>
              <a:rPr lang="vi-VN" sz="3200" dirty="0">
                <a:latin typeface="Arial"/>
                <a:cs typeface="Arial"/>
              </a:rPr>
              <a:t>màn </a:t>
            </a:r>
            <a:r>
              <a:rPr lang="vi-VN" sz="3200" spc="-5" dirty="0">
                <a:latin typeface="Arial"/>
                <a:cs typeface="Arial"/>
              </a:rPr>
              <a:t>hình</a:t>
            </a:r>
            <a:r>
              <a:rPr lang="vi-VN" sz="3200" spc="15" dirty="0">
                <a:latin typeface="Arial"/>
                <a:cs typeface="Arial"/>
              </a:rPr>
              <a:t> </a:t>
            </a:r>
            <a:r>
              <a:rPr lang="vi-VN" sz="3200" dirty="0">
                <a:latin typeface="Arial"/>
                <a:cs typeface="Arial"/>
              </a:rPr>
              <a:t>1.</a:t>
            </a:r>
          </a:p>
          <a:p>
            <a:pPr marL="12700">
              <a:lnSpc>
                <a:spcPct val="100000"/>
              </a:lnSpc>
              <a:spcBef>
                <a:spcPts val="575"/>
              </a:spcBef>
            </a:pPr>
            <a:r>
              <a:rPr lang="vi-VN" sz="3200" dirty="0">
                <a:latin typeface="Arial"/>
                <a:cs typeface="Arial"/>
              </a:rPr>
              <a:t>Lưu ý cách sử dụng </a:t>
            </a:r>
            <a:r>
              <a:rPr lang="vi-VN" sz="3200" b="1" spc="-10" dirty="0">
                <a:latin typeface="Arial"/>
                <a:cs typeface="Arial"/>
              </a:rPr>
              <a:t>Navigator</a:t>
            </a:r>
            <a:r>
              <a:rPr lang="vi-VN" sz="3200" spc="-10" dirty="0">
                <a:latin typeface="Arial"/>
                <a:cs typeface="Arial"/>
              </a:rPr>
              <a:t>.</a:t>
            </a:r>
            <a:r>
              <a:rPr lang="vi-VN" sz="3200" b="1" spc="-10" dirty="0">
                <a:latin typeface="Arial"/>
                <a:cs typeface="Arial"/>
              </a:rPr>
              <a:t>push</a:t>
            </a:r>
            <a:r>
              <a:rPr lang="vi-VN" sz="3200" spc="-10" dirty="0">
                <a:latin typeface="Arial"/>
                <a:cs typeface="Arial"/>
              </a:rPr>
              <a:t>() </a:t>
            </a:r>
            <a:r>
              <a:rPr lang="vi-VN" sz="3200" spc="-15" dirty="0">
                <a:latin typeface="Arial"/>
                <a:cs typeface="Arial"/>
              </a:rPr>
              <a:t>và</a:t>
            </a:r>
            <a:r>
              <a:rPr lang="vi-VN" sz="3200" spc="20" dirty="0">
                <a:latin typeface="Arial"/>
                <a:cs typeface="Arial"/>
              </a:rPr>
              <a:t> </a:t>
            </a:r>
            <a:r>
              <a:rPr lang="vi-VN" sz="3200" b="1" spc="-15" dirty="0">
                <a:latin typeface="Arial"/>
                <a:cs typeface="Arial"/>
              </a:rPr>
              <a:t>Navigator</a:t>
            </a:r>
            <a:r>
              <a:rPr lang="vi-VN" sz="3200" spc="-15" dirty="0">
                <a:latin typeface="Arial"/>
                <a:cs typeface="Arial"/>
              </a:rPr>
              <a:t>.</a:t>
            </a:r>
            <a:r>
              <a:rPr lang="vi-VN" sz="3200" b="1" spc="-15" dirty="0">
                <a:latin typeface="Arial"/>
                <a:cs typeface="Arial"/>
              </a:rPr>
              <a:t>pop</a:t>
            </a:r>
            <a:r>
              <a:rPr lang="vi-VN" sz="3200" spc="-15" dirty="0">
                <a:latin typeface="Arial"/>
                <a:cs typeface="Arial"/>
              </a:rPr>
              <a:t>()</a:t>
            </a:r>
            <a:endParaRPr lang="vi-VN" sz="3200" dirty="0">
              <a:latin typeface="Arial"/>
              <a:cs typeface="Arial"/>
            </a:endParaRPr>
          </a:p>
          <a:p>
            <a:endParaRPr lang="vi-VN" sz="2400" dirty="0"/>
          </a:p>
        </p:txBody>
      </p:sp>
      <p:sp>
        <p:nvSpPr>
          <p:cNvPr id="4" name="Slide Number Placeholder 3">
            <a:extLst>
              <a:ext uri="{FF2B5EF4-FFF2-40B4-BE49-F238E27FC236}">
                <a16:creationId xmlns:a16="http://schemas.microsoft.com/office/drawing/2014/main" id="{04FF0AD8-B993-41E5-828E-0854F42412B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5F5C989-84FD-4FB1-B0A4-49848CAE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930435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5FD4-9E4F-42B6-AF25-9EB291A183C3}"/>
              </a:ext>
            </a:extLst>
          </p:cNvPr>
          <p:cNvSpPr>
            <a:spLocks noGrp="1"/>
          </p:cNvSpPr>
          <p:nvPr>
            <p:ph type="title"/>
          </p:nvPr>
        </p:nvSpPr>
        <p:spPr/>
        <p:txBody>
          <a:bodyPr/>
          <a:lstStyle/>
          <a:p>
            <a:r>
              <a:rPr lang="vi-VN" dirty="0"/>
              <a:t>Điều hướng trong Flutter</a:t>
            </a:r>
          </a:p>
        </p:txBody>
      </p:sp>
      <p:sp>
        <p:nvSpPr>
          <p:cNvPr id="4" name="Slide Number Placeholder 3">
            <a:extLst>
              <a:ext uri="{FF2B5EF4-FFF2-40B4-BE49-F238E27FC236}">
                <a16:creationId xmlns:a16="http://schemas.microsoft.com/office/drawing/2014/main" id="{B67AFBB7-4F89-460E-A28C-2AFFA275AEB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66E7E7A6-439E-41A8-A69B-9203E7775827}"/>
              </a:ext>
            </a:extLst>
          </p:cNvPr>
          <p:cNvPicPr>
            <a:picLocks noChangeAspect="1"/>
          </p:cNvPicPr>
          <p:nvPr/>
        </p:nvPicPr>
        <p:blipFill>
          <a:blip r:embed="rId2"/>
          <a:stretch>
            <a:fillRect/>
          </a:stretch>
        </p:blipFill>
        <p:spPr>
          <a:xfrm>
            <a:off x="2034039" y="1509713"/>
            <a:ext cx="2535030" cy="4716462"/>
          </a:xfrm>
          <a:prstGeom prst="rect">
            <a:avLst/>
          </a:prstGeom>
        </p:spPr>
      </p:pic>
      <p:pic>
        <p:nvPicPr>
          <p:cNvPr id="8" name="Picture 7">
            <a:extLst>
              <a:ext uri="{FF2B5EF4-FFF2-40B4-BE49-F238E27FC236}">
                <a16:creationId xmlns:a16="http://schemas.microsoft.com/office/drawing/2014/main" id="{7980529D-A1C8-48F7-BCB7-117BE8D51189}"/>
              </a:ext>
            </a:extLst>
          </p:cNvPr>
          <p:cNvPicPr>
            <a:picLocks noChangeAspect="1"/>
          </p:cNvPicPr>
          <p:nvPr/>
        </p:nvPicPr>
        <p:blipFill>
          <a:blip r:embed="rId3"/>
          <a:stretch>
            <a:fillRect/>
          </a:stretch>
        </p:blipFill>
        <p:spPr>
          <a:xfrm>
            <a:off x="6019800" y="1509713"/>
            <a:ext cx="2588036" cy="4716462"/>
          </a:xfrm>
          <a:prstGeom prst="rect">
            <a:avLst/>
          </a:prstGeom>
        </p:spPr>
      </p:pic>
      <p:pic>
        <p:nvPicPr>
          <p:cNvPr id="7" name="Picture 6">
            <a:extLst>
              <a:ext uri="{FF2B5EF4-FFF2-40B4-BE49-F238E27FC236}">
                <a16:creationId xmlns:a16="http://schemas.microsoft.com/office/drawing/2014/main" id="{F7230AE0-8200-4D16-84D4-542B850E8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773413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D17D-B03A-4354-9BFD-7016512CC63F}"/>
              </a:ext>
            </a:extLst>
          </p:cNvPr>
          <p:cNvSpPr>
            <a:spLocks noGrp="1"/>
          </p:cNvSpPr>
          <p:nvPr>
            <p:ph type="title"/>
          </p:nvPr>
        </p:nvSpPr>
        <p:spPr/>
        <p:txBody>
          <a:bodyPr/>
          <a:lstStyle/>
          <a:p>
            <a:r>
              <a:rPr lang="vi-VN" dirty="0"/>
              <a:t>Điều hướng trong Flutter</a:t>
            </a:r>
          </a:p>
        </p:txBody>
      </p:sp>
      <p:sp>
        <p:nvSpPr>
          <p:cNvPr id="4" name="Slide Number Placeholder 3">
            <a:extLst>
              <a:ext uri="{FF2B5EF4-FFF2-40B4-BE49-F238E27FC236}">
                <a16:creationId xmlns:a16="http://schemas.microsoft.com/office/drawing/2014/main" id="{095C9F8A-57B3-4066-A189-200DDD93AF5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5E7804CB-841E-4B38-836F-D7CFA475CEEB}"/>
              </a:ext>
            </a:extLst>
          </p:cNvPr>
          <p:cNvPicPr>
            <a:picLocks noChangeAspect="1"/>
          </p:cNvPicPr>
          <p:nvPr/>
        </p:nvPicPr>
        <p:blipFill>
          <a:blip r:embed="rId2"/>
          <a:stretch>
            <a:fillRect/>
          </a:stretch>
        </p:blipFill>
        <p:spPr>
          <a:xfrm>
            <a:off x="762000" y="1540504"/>
            <a:ext cx="3758477" cy="4927521"/>
          </a:xfrm>
          <a:prstGeom prst="rect">
            <a:avLst/>
          </a:prstGeom>
        </p:spPr>
      </p:pic>
      <p:pic>
        <p:nvPicPr>
          <p:cNvPr id="8" name="Picture 7">
            <a:extLst>
              <a:ext uri="{FF2B5EF4-FFF2-40B4-BE49-F238E27FC236}">
                <a16:creationId xmlns:a16="http://schemas.microsoft.com/office/drawing/2014/main" id="{64BBFD98-6159-4BDA-BED2-956B0B5ECFBB}"/>
              </a:ext>
            </a:extLst>
          </p:cNvPr>
          <p:cNvPicPr>
            <a:picLocks noChangeAspect="1"/>
          </p:cNvPicPr>
          <p:nvPr/>
        </p:nvPicPr>
        <p:blipFill>
          <a:blip r:embed="rId3"/>
          <a:stretch>
            <a:fillRect/>
          </a:stretch>
        </p:blipFill>
        <p:spPr>
          <a:xfrm>
            <a:off x="5638800" y="1933320"/>
            <a:ext cx="2648224" cy="3586672"/>
          </a:xfrm>
          <a:prstGeom prst="rect">
            <a:avLst/>
          </a:prstGeom>
        </p:spPr>
      </p:pic>
      <p:pic>
        <p:nvPicPr>
          <p:cNvPr id="7" name="Picture 6">
            <a:extLst>
              <a:ext uri="{FF2B5EF4-FFF2-40B4-BE49-F238E27FC236}">
                <a16:creationId xmlns:a16="http://schemas.microsoft.com/office/drawing/2014/main" id="{828A73BF-3F2D-47B1-BBE8-D512E68CB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449789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AD4D-8D21-4DE9-9B6F-F7A01BF73401}"/>
              </a:ext>
            </a:extLst>
          </p:cNvPr>
          <p:cNvSpPr>
            <a:spLocks noGrp="1"/>
          </p:cNvSpPr>
          <p:nvPr>
            <p:ph type="title"/>
          </p:nvPr>
        </p:nvSpPr>
        <p:spPr/>
        <p:txBody>
          <a:bodyPr/>
          <a:lstStyle/>
          <a:p>
            <a:r>
              <a:rPr lang="vi-VN" dirty="0"/>
              <a:t>Kết quả đạt được</a:t>
            </a:r>
            <a:endParaRPr lang="en-US" dirty="0"/>
          </a:p>
        </p:txBody>
      </p:sp>
      <p:sp>
        <p:nvSpPr>
          <p:cNvPr id="3" name="Content Placeholder 2">
            <a:extLst>
              <a:ext uri="{FF2B5EF4-FFF2-40B4-BE49-F238E27FC236}">
                <a16:creationId xmlns:a16="http://schemas.microsoft.com/office/drawing/2014/main" id="{301CD237-0265-4DB1-8776-F168D0C5780E}"/>
              </a:ext>
            </a:extLst>
          </p:cNvPr>
          <p:cNvSpPr>
            <a:spLocks noGrp="1"/>
          </p:cNvSpPr>
          <p:nvPr>
            <p:ph idx="1"/>
          </p:nvPr>
        </p:nvSpPr>
        <p:spPr>
          <a:xfrm>
            <a:off x="609600" y="1633538"/>
            <a:ext cx="8305800" cy="4691062"/>
          </a:xfrm>
        </p:spPr>
        <p:txBody>
          <a:bodyPr/>
          <a:lstStyle/>
          <a:p>
            <a:r>
              <a:rPr lang="vi-VN" sz="3200" spc="-5" dirty="0">
                <a:latin typeface="Arial"/>
                <a:cs typeface="Arial"/>
              </a:rPr>
              <a:t>Hiểu và Áp dụng được các kiến thức đã học để hoàn thành bài tập</a:t>
            </a:r>
            <a:r>
              <a:rPr lang="vi-VN" sz="3200" b="1" spc="-5" dirty="0">
                <a:latin typeface="Arial"/>
                <a:cs typeface="Arial"/>
              </a:rPr>
              <a:t>.</a:t>
            </a:r>
          </a:p>
          <a:p>
            <a:pPr marL="0" indent="0">
              <a:buNone/>
            </a:pPr>
            <a:endParaRPr lang="en-US" dirty="0"/>
          </a:p>
        </p:txBody>
      </p:sp>
      <p:sp>
        <p:nvSpPr>
          <p:cNvPr id="4" name="Slide Number Placeholder 3">
            <a:extLst>
              <a:ext uri="{FF2B5EF4-FFF2-40B4-BE49-F238E27FC236}">
                <a16:creationId xmlns:a16="http://schemas.microsoft.com/office/drawing/2014/main" id="{53BDC1AB-7BD2-4E54-B5EC-EABB8B1D3EF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89EC1B8D-22E8-4C3A-ADD7-D9C93AA7B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22534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7C59-79EF-4A61-9C4C-4330E46D1061}"/>
              </a:ext>
            </a:extLst>
          </p:cNvPr>
          <p:cNvSpPr>
            <a:spLocks noGrp="1"/>
          </p:cNvSpPr>
          <p:nvPr>
            <p:ph type="title"/>
          </p:nvPr>
        </p:nvSpPr>
        <p:spPr/>
        <p:txBody>
          <a:bodyPr/>
          <a:lstStyle/>
          <a:p>
            <a:r>
              <a:rPr lang="fr-FR" dirty="0" err="1"/>
              <a:t>Xử</a:t>
            </a:r>
            <a:r>
              <a:rPr lang="fr-FR" dirty="0"/>
              <a:t> </a:t>
            </a:r>
            <a:r>
              <a:rPr lang="fr-FR" dirty="0" err="1"/>
              <a:t>lý</a:t>
            </a:r>
            <a:r>
              <a:rPr lang="fr-FR" dirty="0"/>
              <a:t> User Input </a:t>
            </a:r>
            <a:r>
              <a:rPr lang="fr-FR" dirty="0" err="1"/>
              <a:t>và</a:t>
            </a:r>
            <a:r>
              <a:rPr lang="fr-FR" dirty="0"/>
              <a:t> </a:t>
            </a:r>
            <a:r>
              <a:rPr lang="fr-FR" dirty="0" err="1"/>
              <a:t>Gestures</a:t>
            </a:r>
            <a:endParaRPr lang="vi-VN" dirty="0"/>
          </a:p>
        </p:txBody>
      </p:sp>
      <p:sp>
        <p:nvSpPr>
          <p:cNvPr id="3" name="Content Placeholder 2">
            <a:extLst>
              <a:ext uri="{FF2B5EF4-FFF2-40B4-BE49-F238E27FC236}">
                <a16:creationId xmlns:a16="http://schemas.microsoft.com/office/drawing/2014/main" id="{CEFA631C-CD53-4C4C-8BED-1A0F123B6CB8}"/>
              </a:ext>
            </a:extLst>
          </p:cNvPr>
          <p:cNvSpPr>
            <a:spLocks noGrp="1"/>
          </p:cNvSpPr>
          <p:nvPr>
            <p:ph idx="1"/>
          </p:nvPr>
        </p:nvSpPr>
        <p:spPr/>
        <p:txBody>
          <a:bodyPr/>
          <a:lstStyle/>
          <a:p>
            <a:pPr marL="0" indent="176213">
              <a:buNone/>
            </a:pPr>
            <a:r>
              <a:rPr lang="vi-VN" sz="3000" b="1" dirty="0">
                <a:latin typeface="Arial"/>
                <a:cs typeface="Arial"/>
              </a:rPr>
              <a:t>Flutter</a:t>
            </a:r>
            <a:r>
              <a:rPr lang="vi-VN" sz="3000" dirty="0">
                <a:latin typeface="Arial"/>
                <a:cs typeface="Arial"/>
              </a:rPr>
              <a:t> cung cấp </a:t>
            </a:r>
            <a:r>
              <a:rPr lang="vi-VN" sz="3000" spc="-5" dirty="0">
                <a:latin typeface="Arial"/>
                <a:cs typeface="Arial"/>
              </a:rPr>
              <a:t>lớp </a:t>
            </a:r>
            <a:r>
              <a:rPr lang="vi-VN" sz="3000" b="1" dirty="0">
                <a:latin typeface="Arial"/>
                <a:cs typeface="Arial"/>
              </a:rPr>
              <a:t>Listener</a:t>
            </a:r>
            <a:r>
              <a:rPr lang="vi-VN" sz="3000" dirty="0">
                <a:latin typeface="Arial"/>
                <a:cs typeface="Arial"/>
              </a:rPr>
              <a:t> </a:t>
            </a:r>
            <a:r>
              <a:rPr lang="vi-VN" sz="3000" spc="-5" dirty="0">
                <a:latin typeface="Arial"/>
                <a:cs typeface="Arial"/>
              </a:rPr>
              <a:t>có </a:t>
            </a:r>
            <a:r>
              <a:rPr lang="vi-VN" sz="3000" dirty="0">
                <a:latin typeface="Arial"/>
                <a:cs typeface="Arial"/>
              </a:rPr>
              <a:t>thể phát hiện </a:t>
            </a:r>
            <a:r>
              <a:rPr lang="vi-VN" sz="3000" spc="-5" dirty="0">
                <a:latin typeface="Arial"/>
                <a:cs typeface="Arial"/>
              </a:rPr>
              <a:t>sư </a:t>
            </a:r>
            <a:r>
              <a:rPr lang="vi-VN" sz="3000" dirty="0">
                <a:latin typeface="Arial"/>
                <a:cs typeface="Arial"/>
              </a:rPr>
              <a:t>kiện tương tác con trỏ.</a:t>
            </a:r>
            <a:endParaRPr lang="vi-VN" sz="3000" dirty="0">
              <a:solidFill>
                <a:srgbClr val="3366FF"/>
              </a:solidFill>
              <a:latin typeface="Arial"/>
              <a:cs typeface="Arial"/>
            </a:endParaRPr>
          </a:p>
          <a:p>
            <a:pPr marL="0" indent="176213">
              <a:buNone/>
            </a:pPr>
            <a:r>
              <a:rPr lang="vi-VN" sz="3000" dirty="0">
                <a:solidFill>
                  <a:srgbClr val="3366FF"/>
                </a:solidFill>
                <a:latin typeface="Arial"/>
                <a:cs typeface="Arial"/>
              </a:rPr>
              <a:t>-  </a:t>
            </a:r>
            <a:r>
              <a:rPr lang="vi-VN" sz="3000" b="1" dirty="0">
                <a:latin typeface="Arial"/>
                <a:cs typeface="Arial"/>
              </a:rPr>
              <a:t>Gesture</a:t>
            </a:r>
            <a:r>
              <a:rPr lang="vi-VN" sz="3000" dirty="0">
                <a:latin typeface="Arial"/>
                <a:cs typeface="Arial"/>
              </a:rPr>
              <a:t> </a:t>
            </a:r>
            <a:r>
              <a:rPr lang="vi-VN" sz="3000" spc="-5" dirty="0">
                <a:latin typeface="Arial"/>
                <a:cs typeface="Arial"/>
              </a:rPr>
              <a:t>(Cử chỉ): </a:t>
            </a:r>
            <a:r>
              <a:rPr lang="vi-VN" sz="3000" dirty="0">
                <a:latin typeface="Arial"/>
                <a:cs typeface="Arial"/>
              </a:rPr>
              <a:t>Là </a:t>
            </a:r>
            <a:r>
              <a:rPr lang="vi-VN" sz="3000" spc="-5" dirty="0">
                <a:latin typeface="Arial"/>
                <a:cs typeface="Arial"/>
              </a:rPr>
              <a:t>lớp </a:t>
            </a:r>
            <a:r>
              <a:rPr lang="vi-VN" sz="3000" spc="-15" dirty="0">
                <a:latin typeface="Arial"/>
                <a:cs typeface="Arial"/>
              </a:rPr>
              <a:t>xử </a:t>
            </a:r>
            <a:r>
              <a:rPr lang="vi-VN" sz="3000" spc="-5" dirty="0">
                <a:latin typeface="Arial"/>
                <a:cs typeface="Arial"/>
              </a:rPr>
              <a:t>lý </a:t>
            </a:r>
            <a:r>
              <a:rPr lang="vi-VN" sz="3000" dirty="0">
                <a:latin typeface="Arial"/>
                <a:cs typeface="Arial"/>
              </a:rPr>
              <a:t>tương tác cấp cao. Do  không phải </a:t>
            </a:r>
            <a:r>
              <a:rPr lang="vi-VN" sz="3000" spc="-5" dirty="0">
                <a:latin typeface="Arial"/>
                <a:cs typeface="Arial"/>
              </a:rPr>
              <a:t>lúc </a:t>
            </a:r>
            <a:r>
              <a:rPr lang="vi-VN" sz="3000" spc="5" dirty="0">
                <a:latin typeface="Arial"/>
                <a:cs typeface="Arial"/>
              </a:rPr>
              <a:t>nào </a:t>
            </a:r>
            <a:r>
              <a:rPr lang="vi-VN" sz="3000" dirty="0">
                <a:latin typeface="Arial"/>
                <a:cs typeface="Arial"/>
              </a:rPr>
              <a:t>cũng </a:t>
            </a:r>
            <a:r>
              <a:rPr lang="vi-VN" sz="3000" spc="-5" dirty="0">
                <a:latin typeface="Arial"/>
                <a:cs typeface="Arial"/>
              </a:rPr>
              <a:t>có </a:t>
            </a:r>
            <a:r>
              <a:rPr lang="vi-VN" sz="3000" spc="5" dirty="0">
                <a:latin typeface="Arial"/>
                <a:cs typeface="Arial"/>
              </a:rPr>
              <a:t>thể </a:t>
            </a:r>
            <a:r>
              <a:rPr lang="vi-VN" sz="3000" spc="-15" dirty="0">
                <a:latin typeface="Arial"/>
                <a:cs typeface="Arial"/>
              </a:rPr>
              <a:t>xử </a:t>
            </a:r>
            <a:r>
              <a:rPr lang="vi-VN" sz="3000" spc="-5" dirty="0">
                <a:latin typeface="Arial"/>
                <a:cs typeface="Arial"/>
              </a:rPr>
              <a:t>lý </a:t>
            </a:r>
            <a:r>
              <a:rPr lang="vi-VN" sz="3000" dirty="0">
                <a:latin typeface="Arial"/>
                <a:cs typeface="Arial"/>
              </a:rPr>
              <a:t>các sự kiện con trỏ </a:t>
            </a:r>
            <a:r>
              <a:rPr lang="vi-VN" sz="3000" spc="5" dirty="0">
                <a:latin typeface="Arial"/>
                <a:cs typeface="Arial"/>
              </a:rPr>
              <a:t>bằng </a:t>
            </a:r>
            <a:r>
              <a:rPr lang="vi-VN" sz="3000" b="1" dirty="0">
                <a:latin typeface="Arial"/>
                <a:cs typeface="Arial"/>
              </a:rPr>
              <a:t>Listener</a:t>
            </a:r>
            <a:r>
              <a:rPr lang="vi-VN" sz="3000" dirty="0">
                <a:latin typeface="Arial"/>
                <a:cs typeface="Arial"/>
              </a:rPr>
              <a:t> </a:t>
            </a:r>
            <a:r>
              <a:rPr lang="vi-VN" sz="3000" b="1" spc="-5" dirty="0">
                <a:latin typeface="Arial"/>
                <a:cs typeface="Arial"/>
              </a:rPr>
              <a:t>widget</a:t>
            </a:r>
            <a:r>
              <a:rPr lang="vi-VN" sz="3000" spc="-5" dirty="0">
                <a:latin typeface="Arial"/>
                <a:cs typeface="Arial"/>
              </a:rPr>
              <a:t>, </a:t>
            </a:r>
            <a:r>
              <a:rPr lang="vi-VN" sz="3000" dirty="0">
                <a:latin typeface="Arial"/>
                <a:cs typeface="Arial"/>
              </a:rPr>
              <a:t>nên thay </a:t>
            </a:r>
            <a:r>
              <a:rPr lang="vi-VN" sz="3000" spc="-10" dirty="0">
                <a:latin typeface="Arial"/>
                <a:cs typeface="Arial"/>
              </a:rPr>
              <a:t>vào </a:t>
            </a:r>
            <a:r>
              <a:rPr lang="vi-VN" sz="3000" dirty="0">
                <a:latin typeface="Arial"/>
                <a:cs typeface="Arial"/>
              </a:rPr>
              <a:t>đó các </a:t>
            </a:r>
            <a:r>
              <a:rPr lang="vi-VN" sz="3000" spc="-5" dirty="0">
                <a:latin typeface="Arial"/>
                <a:cs typeface="Arial"/>
              </a:rPr>
              <a:t>sự </a:t>
            </a:r>
            <a:r>
              <a:rPr lang="vi-VN" sz="3000" dirty="0">
                <a:latin typeface="Arial"/>
                <a:cs typeface="Arial"/>
              </a:rPr>
              <a:t>kiện </a:t>
            </a:r>
            <a:r>
              <a:rPr lang="vi-VN" sz="3000" spc="-5" dirty="0">
                <a:latin typeface="Arial"/>
                <a:cs typeface="Arial"/>
              </a:rPr>
              <a:t>có </a:t>
            </a:r>
            <a:r>
              <a:rPr lang="vi-VN" sz="3000" dirty="0">
                <a:latin typeface="Arial"/>
                <a:cs typeface="Arial"/>
              </a:rPr>
              <a:t>thể được </a:t>
            </a:r>
            <a:r>
              <a:rPr lang="vi-VN" sz="3000" spc="-15" dirty="0">
                <a:latin typeface="Arial"/>
                <a:cs typeface="Arial"/>
              </a:rPr>
              <a:t>xử </a:t>
            </a:r>
            <a:r>
              <a:rPr lang="vi-VN" sz="3000" spc="-5" dirty="0">
                <a:latin typeface="Arial"/>
                <a:cs typeface="Arial"/>
              </a:rPr>
              <a:t>lý trên </a:t>
            </a:r>
            <a:r>
              <a:rPr lang="vi-VN" sz="3000" b="1" dirty="0">
                <a:latin typeface="Arial"/>
                <a:cs typeface="Arial"/>
              </a:rPr>
              <a:t>Gesture</a:t>
            </a:r>
            <a:r>
              <a:rPr lang="vi-VN" sz="3000" dirty="0">
                <a:latin typeface="Arial"/>
                <a:cs typeface="Arial"/>
              </a:rPr>
              <a:t>. </a:t>
            </a:r>
            <a:r>
              <a:rPr lang="vi-VN" sz="3000" spc="-5" dirty="0">
                <a:latin typeface="Arial"/>
                <a:cs typeface="Arial"/>
              </a:rPr>
              <a:t>Có </a:t>
            </a:r>
            <a:r>
              <a:rPr lang="vi-VN" sz="3000" dirty="0">
                <a:latin typeface="Arial"/>
                <a:cs typeface="Arial"/>
              </a:rPr>
              <a:t>thể thấy chúng trong một </a:t>
            </a:r>
            <a:r>
              <a:rPr lang="vi-VN" sz="3000" spc="-5" dirty="0">
                <a:latin typeface="Arial"/>
                <a:cs typeface="Arial"/>
              </a:rPr>
              <a:t>số </a:t>
            </a:r>
            <a:r>
              <a:rPr lang="vi-VN" sz="3000" dirty="0">
                <a:latin typeface="Arial"/>
                <a:cs typeface="Arial"/>
              </a:rPr>
              <a:t>hoạt </a:t>
            </a:r>
            <a:r>
              <a:rPr lang="vi-VN" sz="3000" spc="5" dirty="0">
                <a:latin typeface="Arial"/>
                <a:cs typeface="Arial"/>
              </a:rPr>
              <a:t>động </a:t>
            </a:r>
            <a:r>
              <a:rPr lang="vi-VN" sz="3000" dirty="0">
                <a:latin typeface="Arial"/>
                <a:cs typeface="Arial"/>
              </a:rPr>
              <a:t>như </a:t>
            </a:r>
            <a:r>
              <a:rPr lang="vi-VN" sz="3000" spc="5" dirty="0">
                <a:latin typeface="Arial"/>
                <a:cs typeface="Arial"/>
              </a:rPr>
              <a:t>nhấn </a:t>
            </a:r>
            <a:r>
              <a:rPr lang="vi-VN" sz="3000" dirty="0">
                <a:latin typeface="Arial"/>
                <a:cs typeface="Arial"/>
              </a:rPr>
              <a:t>(</a:t>
            </a:r>
            <a:r>
              <a:rPr lang="vi-VN" sz="3000" b="1" dirty="0">
                <a:latin typeface="Arial"/>
                <a:cs typeface="Arial"/>
              </a:rPr>
              <a:t>tap</a:t>
            </a:r>
            <a:r>
              <a:rPr lang="vi-VN" sz="3000" dirty="0">
                <a:latin typeface="Arial"/>
                <a:cs typeface="Arial"/>
              </a:rPr>
              <a:t>), </a:t>
            </a:r>
            <a:r>
              <a:rPr lang="vi-VN" sz="3000" spc="5" dirty="0">
                <a:latin typeface="Arial"/>
                <a:cs typeface="Arial"/>
              </a:rPr>
              <a:t>nhấn </a:t>
            </a:r>
            <a:r>
              <a:rPr lang="vi-VN" sz="3000" dirty="0">
                <a:latin typeface="Arial"/>
                <a:cs typeface="Arial"/>
              </a:rPr>
              <a:t>đúp </a:t>
            </a:r>
            <a:r>
              <a:rPr lang="vi-VN" sz="3000" spc="-5" dirty="0">
                <a:latin typeface="Arial"/>
                <a:cs typeface="Arial"/>
              </a:rPr>
              <a:t>(</a:t>
            </a:r>
            <a:r>
              <a:rPr lang="vi-VN" sz="3000" b="1" spc="-5" dirty="0">
                <a:latin typeface="Arial"/>
                <a:cs typeface="Arial"/>
              </a:rPr>
              <a:t>double</a:t>
            </a:r>
            <a:r>
              <a:rPr lang="vi-VN" sz="3000" spc="-170" dirty="0">
                <a:latin typeface="Arial"/>
                <a:cs typeface="Arial"/>
              </a:rPr>
              <a:t> </a:t>
            </a:r>
            <a:r>
              <a:rPr lang="vi-VN" sz="3000" b="1" dirty="0">
                <a:latin typeface="Arial"/>
                <a:cs typeface="Arial"/>
              </a:rPr>
              <a:t>tap</a:t>
            </a:r>
            <a:r>
              <a:rPr lang="vi-VN" sz="3000" dirty="0">
                <a:latin typeface="Arial"/>
                <a:cs typeface="Arial"/>
              </a:rPr>
              <a:t>)  nhấn </a:t>
            </a:r>
            <a:r>
              <a:rPr lang="vi-VN" sz="3000" spc="-15" dirty="0">
                <a:latin typeface="Arial"/>
                <a:cs typeface="Arial"/>
              </a:rPr>
              <a:t>và </a:t>
            </a:r>
            <a:r>
              <a:rPr lang="vi-VN" sz="3000" spc="-10" dirty="0">
                <a:latin typeface="Arial"/>
                <a:cs typeface="Arial"/>
              </a:rPr>
              <a:t>giữ </a:t>
            </a:r>
            <a:r>
              <a:rPr lang="vi-VN" sz="3000" spc="-5" dirty="0">
                <a:latin typeface="Arial"/>
                <a:cs typeface="Arial"/>
              </a:rPr>
              <a:t>(</a:t>
            </a:r>
            <a:r>
              <a:rPr lang="vi-VN" sz="3000" b="1" spc="-5" dirty="0">
                <a:latin typeface="Arial"/>
                <a:cs typeface="Arial"/>
              </a:rPr>
              <a:t>press</a:t>
            </a:r>
            <a:r>
              <a:rPr lang="vi-VN" sz="3000" spc="-5" dirty="0">
                <a:latin typeface="Arial"/>
                <a:cs typeface="Arial"/>
              </a:rPr>
              <a:t> </a:t>
            </a:r>
            <a:r>
              <a:rPr lang="vi-VN" sz="3000" dirty="0">
                <a:latin typeface="Arial"/>
                <a:cs typeface="Arial"/>
              </a:rPr>
              <a:t>and </a:t>
            </a:r>
            <a:r>
              <a:rPr lang="vi-VN" sz="3000" b="1" dirty="0">
                <a:latin typeface="Arial"/>
                <a:cs typeface="Arial"/>
              </a:rPr>
              <a:t>hold</a:t>
            </a:r>
            <a:r>
              <a:rPr lang="vi-VN" sz="3000" dirty="0">
                <a:latin typeface="Arial"/>
                <a:cs typeface="Arial"/>
              </a:rPr>
              <a:t>), kéo </a:t>
            </a:r>
            <a:r>
              <a:rPr lang="vi-VN" sz="3000" spc="-5" dirty="0">
                <a:latin typeface="Arial"/>
                <a:cs typeface="Arial"/>
              </a:rPr>
              <a:t>(</a:t>
            </a:r>
            <a:r>
              <a:rPr lang="vi-VN" sz="3000" b="1" spc="-5" dirty="0">
                <a:latin typeface="Arial"/>
                <a:cs typeface="Arial"/>
              </a:rPr>
              <a:t>drag</a:t>
            </a:r>
            <a:r>
              <a:rPr lang="vi-VN" sz="3000" spc="-5" dirty="0">
                <a:latin typeface="Arial"/>
                <a:cs typeface="Arial"/>
              </a:rPr>
              <a:t>), </a:t>
            </a:r>
            <a:r>
              <a:rPr lang="vi-VN" sz="3000" dirty="0">
                <a:latin typeface="Arial"/>
                <a:cs typeface="Arial"/>
              </a:rPr>
              <a:t>thu phóng  (</a:t>
            </a:r>
            <a:r>
              <a:rPr lang="vi-VN" sz="3000" b="1" dirty="0">
                <a:latin typeface="Arial"/>
                <a:cs typeface="Arial"/>
              </a:rPr>
              <a:t>scale</a:t>
            </a:r>
            <a:r>
              <a:rPr lang="vi-VN" sz="3000" dirty="0">
                <a:latin typeface="Arial"/>
                <a:cs typeface="Arial"/>
              </a:rPr>
              <a:t>),….</a:t>
            </a:r>
            <a:endParaRPr lang="vi-VN" sz="3000" dirty="0"/>
          </a:p>
        </p:txBody>
      </p:sp>
      <p:sp>
        <p:nvSpPr>
          <p:cNvPr id="4" name="Slide Number Placeholder 3">
            <a:extLst>
              <a:ext uri="{FF2B5EF4-FFF2-40B4-BE49-F238E27FC236}">
                <a16:creationId xmlns:a16="http://schemas.microsoft.com/office/drawing/2014/main" id="{5E05B1DF-ED9C-4CB4-A1C1-7AEFC1E77DC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376A99A6-971F-4D38-A176-378A9E5E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69448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ACC5-08DB-4497-AA8D-63EE440A351E}"/>
              </a:ext>
            </a:extLst>
          </p:cNvPr>
          <p:cNvSpPr>
            <a:spLocks noGrp="1"/>
          </p:cNvSpPr>
          <p:nvPr>
            <p:ph type="title"/>
          </p:nvPr>
        </p:nvSpPr>
        <p:spPr/>
        <p:txBody>
          <a:bodyPr/>
          <a:lstStyle/>
          <a:p>
            <a:r>
              <a:rPr lang="fr-FR"/>
              <a:t>Gestures</a:t>
            </a:r>
            <a:endParaRPr lang="en-US"/>
          </a:p>
        </p:txBody>
      </p:sp>
      <p:sp>
        <p:nvSpPr>
          <p:cNvPr id="4" name="Slide Number Placeholder 3">
            <a:extLst>
              <a:ext uri="{FF2B5EF4-FFF2-40B4-BE49-F238E27FC236}">
                <a16:creationId xmlns:a16="http://schemas.microsoft.com/office/drawing/2014/main" id="{1BAE122E-0A35-4C2E-B16C-609295ABA3D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9A65D17C-A5CB-4E6E-84E8-139C478C878B}"/>
              </a:ext>
            </a:extLst>
          </p:cNvPr>
          <p:cNvPicPr>
            <a:picLocks noChangeAspect="1"/>
          </p:cNvPicPr>
          <p:nvPr/>
        </p:nvPicPr>
        <p:blipFill>
          <a:blip r:embed="rId2"/>
          <a:stretch>
            <a:fillRect/>
          </a:stretch>
        </p:blipFill>
        <p:spPr>
          <a:xfrm>
            <a:off x="304091" y="1538023"/>
            <a:ext cx="8561486" cy="4688152"/>
          </a:xfrm>
          <a:prstGeom prst="rect">
            <a:avLst/>
          </a:prstGeom>
        </p:spPr>
      </p:pic>
      <p:pic>
        <p:nvPicPr>
          <p:cNvPr id="5" name="Picture 4">
            <a:extLst>
              <a:ext uri="{FF2B5EF4-FFF2-40B4-BE49-F238E27FC236}">
                <a16:creationId xmlns:a16="http://schemas.microsoft.com/office/drawing/2014/main" id="{9FCA14C4-66DA-4F65-B637-950AF7EF9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35806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EBE7-E2EB-4A1C-91B2-16EED1525CF0}"/>
              </a:ext>
            </a:extLst>
          </p:cNvPr>
          <p:cNvSpPr>
            <a:spLocks noGrp="1"/>
          </p:cNvSpPr>
          <p:nvPr>
            <p:ph type="title"/>
          </p:nvPr>
        </p:nvSpPr>
        <p:spPr/>
        <p:txBody>
          <a:bodyPr/>
          <a:lstStyle/>
          <a:p>
            <a:r>
              <a:rPr lang="fr-FR" dirty="0" err="1"/>
              <a:t>Gestures</a:t>
            </a:r>
            <a:endParaRPr lang="vi-VN" dirty="0"/>
          </a:p>
        </p:txBody>
      </p:sp>
      <p:sp>
        <p:nvSpPr>
          <p:cNvPr id="3" name="Content Placeholder 2">
            <a:extLst>
              <a:ext uri="{FF2B5EF4-FFF2-40B4-BE49-F238E27FC236}">
                <a16:creationId xmlns:a16="http://schemas.microsoft.com/office/drawing/2014/main" id="{45C323CE-3BF2-4814-993E-90979F63BE87}"/>
              </a:ext>
            </a:extLst>
          </p:cNvPr>
          <p:cNvSpPr>
            <a:spLocks noGrp="1"/>
          </p:cNvSpPr>
          <p:nvPr>
            <p:ph idx="1"/>
          </p:nvPr>
        </p:nvSpPr>
        <p:spPr/>
        <p:txBody>
          <a:bodyPr/>
          <a:lstStyle/>
          <a:p>
            <a:r>
              <a:rPr lang="vi-VN" b="1" dirty="0"/>
              <a:t>Tap</a:t>
            </a:r>
            <a:r>
              <a:rPr lang="vi-VN" dirty="0"/>
              <a:t> − Chạm vào bề mặt thiết bị bằng đầu ngón tay trong thời gian ngắn sau đỏ thả ngón tay ra ngay</a:t>
            </a:r>
          </a:p>
          <a:p>
            <a:r>
              <a:rPr lang="vi-VN" b="1" dirty="0"/>
              <a:t>Double</a:t>
            </a:r>
            <a:r>
              <a:rPr lang="vi-VN" dirty="0"/>
              <a:t> </a:t>
            </a:r>
            <a:r>
              <a:rPr lang="vi-VN" b="1" dirty="0"/>
              <a:t>Tap</a:t>
            </a:r>
            <a:r>
              <a:rPr lang="vi-VN" dirty="0"/>
              <a:t> − Tap 2 lần trong thời gian ngắn</a:t>
            </a:r>
          </a:p>
          <a:p>
            <a:r>
              <a:rPr lang="vi-VN" b="1" dirty="0"/>
              <a:t>Drag</a:t>
            </a:r>
            <a:r>
              <a:rPr lang="vi-VN" dirty="0"/>
              <a:t> − Chạm vào bề mặt của thiết bị bằng đầu ngón tay và sau đó di chuyển đầu ngón tay một cách ổn định và cuối cùng thả ngón tay ra.</a:t>
            </a:r>
          </a:p>
          <a:p>
            <a:r>
              <a:rPr lang="vi-VN" b="1" dirty="0"/>
              <a:t>Flick</a:t>
            </a:r>
            <a:r>
              <a:rPr lang="vi-VN" dirty="0"/>
              <a:t> − Tương tự như drag nhưng thực hiện nhanh hơn.</a:t>
            </a:r>
          </a:p>
        </p:txBody>
      </p:sp>
      <p:sp>
        <p:nvSpPr>
          <p:cNvPr id="4" name="Slide Number Placeholder 3">
            <a:extLst>
              <a:ext uri="{FF2B5EF4-FFF2-40B4-BE49-F238E27FC236}">
                <a16:creationId xmlns:a16="http://schemas.microsoft.com/office/drawing/2014/main" id="{C54016FF-6716-4701-B690-5FF818BFBC2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90EF5DD0-7AF5-45A3-8C9A-6817B038C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0031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07B2-A9BE-4323-84B2-A9FC2198FB94}"/>
              </a:ext>
            </a:extLst>
          </p:cNvPr>
          <p:cNvSpPr>
            <a:spLocks noGrp="1"/>
          </p:cNvSpPr>
          <p:nvPr>
            <p:ph type="title"/>
          </p:nvPr>
        </p:nvSpPr>
        <p:spPr/>
        <p:txBody>
          <a:bodyPr/>
          <a:lstStyle/>
          <a:p>
            <a:r>
              <a:rPr lang="fr-FR" dirty="0" err="1"/>
              <a:t>Gestures</a:t>
            </a:r>
            <a:endParaRPr lang="vi-VN" dirty="0"/>
          </a:p>
        </p:txBody>
      </p:sp>
      <p:sp>
        <p:nvSpPr>
          <p:cNvPr id="3" name="Content Placeholder 2">
            <a:extLst>
              <a:ext uri="{FF2B5EF4-FFF2-40B4-BE49-F238E27FC236}">
                <a16:creationId xmlns:a16="http://schemas.microsoft.com/office/drawing/2014/main" id="{920CFADD-8DA4-402C-B6E9-9F0CCE03D148}"/>
              </a:ext>
            </a:extLst>
          </p:cNvPr>
          <p:cNvSpPr>
            <a:spLocks noGrp="1"/>
          </p:cNvSpPr>
          <p:nvPr>
            <p:ph idx="1"/>
          </p:nvPr>
        </p:nvSpPr>
        <p:spPr/>
        <p:txBody>
          <a:bodyPr/>
          <a:lstStyle/>
          <a:p>
            <a:r>
              <a:rPr lang="vi-VN" sz="3000" b="1" dirty="0"/>
              <a:t>Pinch</a:t>
            </a:r>
            <a:r>
              <a:rPr lang="vi-VN" sz="3000" dirty="0"/>
              <a:t> − Chụm bề mặt của thiết bị bằng hai ngón tay</a:t>
            </a:r>
          </a:p>
          <a:p>
            <a:r>
              <a:rPr lang="vi-VN" sz="3000" b="1" dirty="0"/>
              <a:t>Spread</a:t>
            </a:r>
            <a:r>
              <a:rPr lang="vi-VN" sz="3000" dirty="0"/>
              <a:t>/</a:t>
            </a:r>
            <a:r>
              <a:rPr lang="vi-VN" sz="3000" b="1" dirty="0"/>
              <a:t>Zoom</a:t>
            </a:r>
            <a:r>
              <a:rPr lang="vi-VN" sz="3000" dirty="0"/>
              <a:t> − Ngược lại với Pinch.</a:t>
            </a:r>
          </a:p>
          <a:p>
            <a:r>
              <a:rPr lang="vi-VN" sz="3000" b="1" dirty="0"/>
              <a:t>Panning</a:t>
            </a:r>
            <a:r>
              <a:rPr lang="vi-VN" sz="3000" dirty="0"/>
              <a:t> − Chạm vào bề mặt của thiết bị bằng đầu ngón tay và di chuyển nó theo bất kỳ hướng nào mà không nhả đầu ngón tay.</a:t>
            </a:r>
          </a:p>
          <a:p>
            <a:endParaRPr lang="vi-VN" dirty="0"/>
          </a:p>
        </p:txBody>
      </p:sp>
      <p:sp>
        <p:nvSpPr>
          <p:cNvPr id="4" name="Slide Number Placeholder 3">
            <a:extLst>
              <a:ext uri="{FF2B5EF4-FFF2-40B4-BE49-F238E27FC236}">
                <a16:creationId xmlns:a16="http://schemas.microsoft.com/office/drawing/2014/main" id="{AFC4234A-78E2-4AAD-AEAF-12282E78C8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752470C-6170-4833-AAA6-01C42E2B7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73799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D522-6011-4967-918C-96AF1DB575E4}"/>
              </a:ext>
            </a:extLst>
          </p:cNvPr>
          <p:cNvSpPr>
            <a:spLocks noGrp="1"/>
          </p:cNvSpPr>
          <p:nvPr>
            <p:ph type="title"/>
          </p:nvPr>
        </p:nvSpPr>
        <p:spPr/>
        <p:txBody>
          <a:bodyPr/>
          <a:lstStyle/>
          <a:p>
            <a:r>
              <a:rPr lang="fr-FR" dirty="0" err="1"/>
              <a:t>Gestures</a:t>
            </a:r>
            <a:endParaRPr lang="vi-VN" dirty="0"/>
          </a:p>
        </p:txBody>
      </p:sp>
      <p:sp>
        <p:nvSpPr>
          <p:cNvPr id="3" name="Content Placeholder 2">
            <a:extLst>
              <a:ext uri="{FF2B5EF4-FFF2-40B4-BE49-F238E27FC236}">
                <a16:creationId xmlns:a16="http://schemas.microsoft.com/office/drawing/2014/main" id="{5150FC26-70CC-4011-AD8A-FFE4C3BEC316}"/>
              </a:ext>
            </a:extLst>
          </p:cNvPr>
          <p:cNvSpPr>
            <a:spLocks noGrp="1"/>
          </p:cNvSpPr>
          <p:nvPr>
            <p:ph idx="1"/>
          </p:nvPr>
        </p:nvSpPr>
        <p:spPr/>
        <p:txBody>
          <a:bodyPr/>
          <a:lstStyle/>
          <a:p>
            <a:pPr marL="0" indent="0">
              <a:buNone/>
            </a:pPr>
            <a:r>
              <a:rPr lang="vi-VN" sz="3200" dirty="0"/>
              <a:t>Flutter cung cấp một sự hỗ trợ tuyết vời để xử lý tất cả các loại cử chỉ thông qua một </a:t>
            </a:r>
            <a:r>
              <a:rPr lang="vi-VN" sz="3200" b="1" dirty="0"/>
              <a:t>widget</a:t>
            </a:r>
            <a:r>
              <a:rPr lang="vi-VN" sz="3200" dirty="0"/>
              <a:t> duy nhất </a:t>
            </a:r>
            <a:r>
              <a:rPr lang="vi-VN" sz="3200" b="1" dirty="0"/>
              <a:t>GestureDetector</a:t>
            </a:r>
            <a:r>
              <a:rPr lang="vi-VN" sz="3200" dirty="0"/>
              <a:t>. Để xác định các cử chỉ tác động lên một </a:t>
            </a:r>
            <a:r>
              <a:rPr lang="vi-VN" sz="3200" b="1" dirty="0"/>
              <a:t>widget</a:t>
            </a:r>
            <a:r>
              <a:rPr lang="vi-VN" sz="3200" dirty="0"/>
              <a:t>, ta chỉ cần đặt </a:t>
            </a:r>
            <a:r>
              <a:rPr lang="vi-VN" sz="3200" b="1" dirty="0"/>
              <a:t>widget</a:t>
            </a:r>
            <a:r>
              <a:rPr lang="vi-VN" sz="3200" dirty="0"/>
              <a:t> đó bên trong </a:t>
            </a:r>
            <a:r>
              <a:rPr lang="vi-VN" sz="3200" b="1" dirty="0"/>
              <a:t>GestureDetector</a:t>
            </a:r>
            <a:r>
              <a:rPr lang="vi-VN" sz="3200" dirty="0"/>
              <a:t> </a:t>
            </a:r>
            <a:r>
              <a:rPr lang="vi-VN" sz="3200" b="1" dirty="0"/>
              <a:t>widget</a:t>
            </a:r>
            <a:r>
              <a:rPr lang="vi-VN" sz="3200" dirty="0"/>
              <a:t>. </a:t>
            </a:r>
            <a:r>
              <a:rPr lang="vi-VN" sz="3200" b="1" dirty="0"/>
              <a:t>GestureDetector</a:t>
            </a:r>
            <a:r>
              <a:rPr lang="vi-VN" sz="3200" dirty="0"/>
              <a:t> sẽ bắt các cử chỉ và gửi nhiều sự kiện dựa trên cử chỉ đó.</a:t>
            </a:r>
          </a:p>
        </p:txBody>
      </p:sp>
      <p:sp>
        <p:nvSpPr>
          <p:cNvPr id="4" name="Slide Number Placeholder 3">
            <a:extLst>
              <a:ext uri="{FF2B5EF4-FFF2-40B4-BE49-F238E27FC236}">
                <a16:creationId xmlns:a16="http://schemas.microsoft.com/office/drawing/2014/main" id="{5A93FC28-6D67-408B-881F-57553F303AE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33353A20-6995-41D5-A163-650CE8E24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13580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B0FC-00F8-42B6-BAF8-FC88409B1FE3}"/>
              </a:ext>
            </a:extLst>
          </p:cNvPr>
          <p:cNvSpPr>
            <a:spLocks noGrp="1"/>
          </p:cNvSpPr>
          <p:nvPr>
            <p:ph type="title"/>
          </p:nvPr>
        </p:nvSpPr>
        <p:spPr/>
        <p:txBody>
          <a:bodyPr/>
          <a:lstStyle/>
          <a:p>
            <a:r>
              <a:rPr lang="fr-FR" dirty="0" err="1"/>
              <a:t>Gestures</a:t>
            </a:r>
            <a:endParaRPr lang="vi-VN" dirty="0"/>
          </a:p>
        </p:txBody>
      </p:sp>
      <p:sp>
        <p:nvSpPr>
          <p:cNvPr id="3" name="Content Placeholder 2">
            <a:extLst>
              <a:ext uri="{FF2B5EF4-FFF2-40B4-BE49-F238E27FC236}">
                <a16:creationId xmlns:a16="http://schemas.microsoft.com/office/drawing/2014/main" id="{71AE41EF-3902-49F1-807D-24E57EB795D8}"/>
              </a:ext>
            </a:extLst>
          </p:cNvPr>
          <p:cNvSpPr>
            <a:spLocks noGrp="1"/>
          </p:cNvSpPr>
          <p:nvPr>
            <p:ph idx="1"/>
          </p:nvPr>
        </p:nvSpPr>
        <p:spPr/>
        <p:txBody>
          <a:bodyPr/>
          <a:lstStyle/>
          <a:p>
            <a:pPr marL="0" indent="0">
              <a:buNone/>
            </a:pPr>
            <a:r>
              <a:rPr lang="vi-VN" sz="3200" dirty="0"/>
              <a:t>Một số cử chỉ và các sự kiện tương ứng được đưa ra dưới đây:</a:t>
            </a:r>
          </a:p>
          <a:p>
            <a:pPr marL="0" indent="0">
              <a:buNone/>
            </a:pPr>
            <a:r>
              <a:rPr lang="vi-VN" sz="3200" b="1" dirty="0"/>
              <a:t>Tap</a:t>
            </a:r>
          </a:p>
          <a:p>
            <a:r>
              <a:rPr lang="vi-VN" sz="3200" dirty="0"/>
              <a:t>onTapDown</a:t>
            </a:r>
          </a:p>
          <a:p>
            <a:r>
              <a:rPr lang="vi-VN" sz="3200" dirty="0"/>
              <a:t>onTapUp</a:t>
            </a:r>
          </a:p>
          <a:p>
            <a:r>
              <a:rPr lang="vi-VN" sz="3200" dirty="0"/>
              <a:t>onTap</a:t>
            </a:r>
          </a:p>
          <a:p>
            <a:r>
              <a:rPr lang="vi-VN" sz="3200" dirty="0"/>
              <a:t>onTapCancel</a:t>
            </a:r>
          </a:p>
        </p:txBody>
      </p:sp>
      <p:sp>
        <p:nvSpPr>
          <p:cNvPr id="4" name="Slide Number Placeholder 3">
            <a:extLst>
              <a:ext uri="{FF2B5EF4-FFF2-40B4-BE49-F238E27FC236}">
                <a16:creationId xmlns:a16="http://schemas.microsoft.com/office/drawing/2014/main" id="{7104EF5A-ECB0-4068-91CA-4B7F2E9BC3A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3387B3-00BA-4060-9564-2553BF0471B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DCD2E706-9DB1-446D-BF8D-B1372F91F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7398870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4627</TotalTime>
  <Words>1445</Words>
  <Application>Microsoft Office PowerPoint</Application>
  <PresentationFormat>On-screen Show (4:3)</PresentationFormat>
  <Paragraphs>137</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Default Design</vt:lpstr>
      <vt:lpstr>Lập trình ứng dụng trên thiết bị Di động bằng Flutter</vt:lpstr>
      <vt:lpstr>Mục tiêu</vt:lpstr>
      <vt:lpstr>Xử lý User Input và Gestures</vt:lpstr>
      <vt:lpstr>Xử lý User Input và Gestures</vt:lpstr>
      <vt:lpstr>Gestures</vt:lpstr>
      <vt:lpstr>Gestures</vt:lpstr>
      <vt:lpstr>Gestures</vt:lpstr>
      <vt:lpstr>Gestures</vt:lpstr>
      <vt:lpstr>Gestures</vt:lpstr>
      <vt:lpstr>Gestures</vt:lpstr>
      <vt:lpstr>Gestures</vt:lpstr>
      <vt:lpstr>Gestures</vt:lpstr>
      <vt:lpstr>Gestures</vt:lpstr>
      <vt:lpstr>Gestures</vt:lpstr>
      <vt:lpstr>Tap</vt:lpstr>
      <vt:lpstr>Double Tap</vt:lpstr>
      <vt:lpstr>Press and Hold</vt:lpstr>
      <vt:lpstr>TextField</vt:lpstr>
      <vt:lpstr>TextField</vt:lpstr>
      <vt:lpstr>TextField</vt:lpstr>
      <vt:lpstr>TextField</vt:lpstr>
      <vt:lpstr>TextField</vt:lpstr>
      <vt:lpstr>Làm cách nào để lấy giá trị của TextField?</vt:lpstr>
      <vt:lpstr>Làm cách nào để lấy giá trị của TextField?</vt:lpstr>
      <vt:lpstr>TextField</vt:lpstr>
      <vt:lpstr>Theming và Styling</vt:lpstr>
      <vt:lpstr>Theming và Styling</vt:lpstr>
      <vt:lpstr>Điều hướng trong Flutter</vt:lpstr>
      <vt:lpstr>Điều hướng trong Flutter</vt:lpstr>
      <vt:lpstr>Điều hướng trong Flutter</vt:lpstr>
      <vt:lpstr>Điều hướng trong Flutter</vt:lpstr>
      <vt:lpstr>Điều hướng trong Flutter</vt:lpstr>
      <vt:lpstr>Kết quả đạt được</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Khánh Duy Nguyễn</cp:lastModifiedBy>
  <cp:revision>660</cp:revision>
  <dcterms:created xsi:type="dcterms:W3CDTF">2008-08-06T06:37:20Z</dcterms:created>
  <dcterms:modified xsi:type="dcterms:W3CDTF">2022-12-27T16:55:18Z</dcterms:modified>
</cp:coreProperties>
</file>