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497" r:id="rId3"/>
    <p:sldId id="287" r:id="rId4"/>
    <p:sldId id="426" r:id="rId5"/>
    <p:sldId id="396" r:id="rId6"/>
    <p:sldId id="397" r:id="rId7"/>
    <p:sldId id="398" r:id="rId8"/>
    <p:sldId id="399" r:id="rId9"/>
    <p:sldId id="427" r:id="rId10"/>
    <p:sldId id="428" r:id="rId11"/>
    <p:sldId id="347" r:id="rId12"/>
    <p:sldId id="429" r:id="rId13"/>
    <p:sldId id="430" r:id="rId14"/>
    <p:sldId id="476" r:id="rId15"/>
    <p:sldId id="477" r:id="rId16"/>
    <p:sldId id="478" r:id="rId17"/>
    <p:sldId id="479" r:id="rId18"/>
    <p:sldId id="480" r:id="rId19"/>
    <p:sldId id="484" r:id="rId20"/>
    <p:sldId id="482" r:id="rId21"/>
    <p:sldId id="483" r:id="rId22"/>
    <p:sldId id="485" r:id="rId23"/>
    <p:sldId id="481" r:id="rId24"/>
    <p:sldId id="486" r:id="rId25"/>
    <p:sldId id="487" r:id="rId26"/>
    <p:sldId id="488" r:id="rId27"/>
    <p:sldId id="489" r:id="rId28"/>
    <p:sldId id="490" r:id="rId29"/>
    <p:sldId id="491" r:id="rId30"/>
    <p:sldId id="492" r:id="rId31"/>
    <p:sldId id="493" r:id="rId32"/>
    <p:sldId id="494" r:id="rId33"/>
    <p:sldId id="495" r:id="rId34"/>
    <p:sldId id="496" r:id="rId3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ánh Duy Nguyễn" initials="KDN" lastIdx="1" clrIdx="0">
    <p:extLst>
      <p:ext uri="{19B8F6BF-5375-455C-9EA6-DF929625EA0E}">
        <p15:presenceInfo xmlns:p15="http://schemas.microsoft.com/office/powerpoint/2012/main" userId="a8320d90ffb5be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6E6E"/>
    <a:srgbClr val="E6E6E6"/>
    <a:srgbClr val="0033CC"/>
    <a:srgbClr val="E9F6FA"/>
    <a:srgbClr val="2EC5FA"/>
    <a:srgbClr val="F13B3B"/>
    <a:srgbClr val="000099"/>
    <a:srgbClr val="9A7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22" autoAdjust="0"/>
    <p:restoredTop sz="95256" autoAdjust="0"/>
  </p:normalViewPr>
  <p:slideViewPr>
    <p:cSldViewPr>
      <p:cViewPr varScale="1">
        <p:scale>
          <a:sx n="109" d="100"/>
          <a:sy n="109" d="100"/>
        </p:scale>
        <p:origin x="1470" y="108"/>
      </p:cViewPr>
      <p:guideLst>
        <p:guide orient="horz" pos="2160"/>
        <p:guide pos="2880"/>
      </p:guideLst>
    </p:cSldViewPr>
  </p:slideViewPr>
  <p:outlineViewPr>
    <p:cViewPr>
      <p:scale>
        <a:sx n="33" d="100"/>
        <a:sy n="33" d="100"/>
      </p:scale>
      <p:origin x="0" y="331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27E4E6-F75B-467F-A55E-EC455F283B4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A70FDAA9-8D57-4E93-9AE2-DF7C62D10B14}"/>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fld id="{396D8C00-9F40-44A7-BAF8-003D198BC4F2}" type="datetimeFigureOut">
              <a:rPr lang="en-US"/>
              <a:pPr>
                <a:defRPr/>
              </a:pPr>
              <a:t>28-Dec-22</a:t>
            </a:fld>
            <a:endParaRPr lang="en-US"/>
          </a:p>
        </p:txBody>
      </p:sp>
      <p:sp>
        <p:nvSpPr>
          <p:cNvPr id="4" name="Slide Image Placeholder 3">
            <a:extLst>
              <a:ext uri="{FF2B5EF4-FFF2-40B4-BE49-F238E27FC236}">
                <a16:creationId xmlns:a16="http://schemas.microsoft.com/office/drawing/2014/main" id="{79AC0F5C-48E2-4EA8-B78D-D0EC4E7074F2}"/>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8372BE30-EEB1-4F3F-BF33-747385F8F382}"/>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E09F353D-FD29-446A-BA27-ABBA265128A8}"/>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C49445CA-32C7-49FE-B259-C164C4229CBA}"/>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89B1BE2-E78F-4BAE-9DB2-737E590AEC1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C367F961-17D2-4B3D-B120-203F3A08172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8F863971-6ACB-431C-A5D8-E8CF30DC969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a:extLst>
              <a:ext uri="{FF2B5EF4-FFF2-40B4-BE49-F238E27FC236}">
                <a16:creationId xmlns:a16="http://schemas.microsoft.com/office/drawing/2014/main" id="{915B1093-8BBD-4D42-8BA0-DB3697B2383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8C1767-774B-4583-816F-0255E664BE0E}" type="slidenum">
              <a:rPr lang="en-US" altLang="en-US" smtClean="0"/>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24D1994C-13A4-4798-83AF-90780494086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D41845BC-362B-47C5-8C21-1515D1C3F12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B33AE2EE-5AEB-4A50-998D-DDAF062318F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DAED082-125D-4F26-A013-ED06D886363B}"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24D1994C-13A4-4798-83AF-90780494086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D41845BC-362B-47C5-8C21-1515D1C3F12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B33AE2EE-5AEB-4A50-998D-DDAF062318F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DAED082-125D-4F26-A013-ED06D886363B}" type="slidenum">
              <a:rPr lang="en-US" altLang="en-US" smtClean="0"/>
              <a:pPr/>
              <a:t>3</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19138" y="2130425"/>
            <a:ext cx="7772400" cy="1470025"/>
          </a:xfrm>
        </p:spPr>
        <p:txBody>
          <a:bodyPr/>
          <a:lstStyle>
            <a:lvl1pPr>
              <a:defRPr sz="3600"/>
            </a:lvl1pPr>
          </a:lstStyle>
          <a:p>
            <a:pPr lvl="0"/>
            <a:r>
              <a:rPr lang="en-US" noProof="0"/>
              <a:t>Click to edit Master title style</a:t>
            </a:r>
          </a:p>
        </p:txBody>
      </p:sp>
      <p:sp>
        <p:nvSpPr>
          <p:cNvPr id="1638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a:t>Click to edit Master subtitle style</a:t>
            </a:r>
          </a:p>
        </p:txBody>
      </p:sp>
      <p:sp>
        <p:nvSpPr>
          <p:cNvPr id="4" name="Rectangle 4">
            <a:extLst>
              <a:ext uri="{FF2B5EF4-FFF2-40B4-BE49-F238E27FC236}">
                <a16:creationId xmlns:a16="http://schemas.microsoft.com/office/drawing/2014/main" id="{3CE186FC-244F-4FD0-B084-1F7715BB755A}"/>
              </a:ext>
            </a:extLst>
          </p:cNvPr>
          <p:cNvSpPr>
            <a:spLocks noGrp="1" noChangeArrowheads="1"/>
          </p:cNvSpPr>
          <p:nvPr>
            <p:ph type="dt" sz="half" idx="10"/>
          </p:nvPr>
        </p:nvSpPr>
        <p:spPr>
          <a:xfrm>
            <a:off x="609600" y="6245225"/>
            <a:ext cx="1981200" cy="476250"/>
          </a:xfrm>
        </p:spPr>
        <p:txBody>
          <a:bodyPr/>
          <a:lstStyle>
            <a:lvl1pPr>
              <a:defRPr/>
            </a:lvl1pPr>
          </a:lstStyle>
          <a:p>
            <a:pPr>
              <a:defRPr/>
            </a:pPr>
            <a:r>
              <a:rPr lang="en-US"/>
              <a:t>14/05/2016</a:t>
            </a:r>
          </a:p>
        </p:txBody>
      </p:sp>
      <p:sp>
        <p:nvSpPr>
          <p:cNvPr id="5" name="Rectangle 5">
            <a:extLst>
              <a:ext uri="{FF2B5EF4-FFF2-40B4-BE49-F238E27FC236}">
                <a16:creationId xmlns:a16="http://schemas.microsoft.com/office/drawing/2014/main" id="{0087D626-908A-49DA-ABB2-3C43E79D196B}"/>
              </a:ext>
            </a:extLst>
          </p:cNvPr>
          <p:cNvSpPr>
            <a:spLocks noGrp="1" noChangeArrowheads="1"/>
          </p:cNvSpPr>
          <p:nvPr>
            <p:ph type="ftr" sz="quarter" idx="11"/>
          </p:nvPr>
        </p:nvSpPr>
        <p:spPr>
          <a:xfrm>
            <a:off x="3124200" y="6245225"/>
            <a:ext cx="2895600" cy="476250"/>
          </a:xfr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1A3615B-74C3-4B47-9926-9CDAB7DF0B6E}"/>
              </a:ext>
            </a:extLst>
          </p:cNvPr>
          <p:cNvSpPr>
            <a:spLocks noGrp="1" noChangeArrowheads="1"/>
          </p:cNvSpPr>
          <p:nvPr>
            <p:ph type="sldNum" sz="quarter" idx="12"/>
          </p:nvPr>
        </p:nvSpPr>
        <p:spPr>
          <a:xfrm>
            <a:off x="6716713" y="6230938"/>
            <a:ext cx="2133600" cy="549275"/>
          </a:xfrm>
        </p:spPr>
        <p:txBody>
          <a:bodyPr/>
          <a:lstStyle>
            <a:lvl1pPr>
              <a:defRPr/>
            </a:lvl1pPr>
          </a:lstStyle>
          <a:p>
            <a:pPr>
              <a:defRPr/>
            </a:pPr>
            <a:fld id="{8A0F564F-AD66-4074-B5FE-0E5EBBC4D4E1}" type="slidenum">
              <a:rPr lang="en-US" altLang="en-US"/>
              <a:pPr>
                <a:defRPr/>
              </a:pPr>
              <a:t>‹#›</a:t>
            </a:fld>
            <a:endParaRPr lang="en-US" altLang="en-US"/>
          </a:p>
        </p:txBody>
      </p:sp>
    </p:spTree>
    <p:extLst>
      <p:ext uri="{BB962C8B-B14F-4D97-AF65-F5344CB8AC3E}">
        <p14:creationId xmlns:p14="http://schemas.microsoft.com/office/powerpoint/2010/main" val="3340111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E5EA4C4-5AB8-4C08-9939-5F208AE50131}"/>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5" name="Rectangle 5">
            <a:extLst>
              <a:ext uri="{FF2B5EF4-FFF2-40B4-BE49-F238E27FC236}">
                <a16:creationId xmlns:a16="http://schemas.microsoft.com/office/drawing/2014/main" id="{DBF2F79A-B25C-4614-AB75-E0659A781A5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451516A-625B-49DA-84E9-B3339E4717F4}"/>
              </a:ext>
            </a:extLst>
          </p:cNvPr>
          <p:cNvSpPr>
            <a:spLocks noGrp="1" noChangeArrowheads="1"/>
          </p:cNvSpPr>
          <p:nvPr>
            <p:ph type="sldNum" sz="quarter" idx="12"/>
          </p:nvPr>
        </p:nvSpPr>
        <p:spPr>
          <a:ln/>
        </p:spPr>
        <p:txBody>
          <a:bodyPr/>
          <a:lstStyle>
            <a:lvl1pPr>
              <a:defRPr/>
            </a:lvl1pPr>
          </a:lstStyle>
          <a:p>
            <a:pPr>
              <a:defRPr/>
            </a:pPr>
            <a:fld id="{ED6A622C-5074-4B37-AC3D-32B475B4555A}" type="slidenum">
              <a:rPr lang="en-US" altLang="en-US"/>
              <a:pPr>
                <a:defRPr/>
              </a:pPr>
              <a:t>‹#›</a:t>
            </a:fld>
            <a:endParaRPr lang="en-US" altLang="en-US"/>
          </a:p>
        </p:txBody>
      </p:sp>
    </p:spTree>
    <p:extLst>
      <p:ext uri="{BB962C8B-B14F-4D97-AF65-F5344CB8AC3E}">
        <p14:creationId xmlns:p14="http://schemas.microsoft.com/office/powerpoint/2010/main" val="1977754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82575"/>
            <a:ext cx="6019800" cy="6042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8F0F685-A4A2-4AD0-BB0A-D60FC69ABD3F}"/>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5" name="Rectangle 5">
            <a:extLst>
              <a:ext uri="{FF2B5EF4-FFF2-40B4-BE49-F238E27FC236}">
                <a16:creationId xmlns:a16="http://schemas.microsoft.com/office/drawing/2014/main" id="{D8DA132F-8930-4312-9148-75F0F5D42B0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0234B12-6F59-4BB7-B8D4-E57BDACB9BF8}"/>
              </a:ext>
            </a:extLst>
          </p:cNvPr>
          <p:cNvSpPr>
            <a:spLocks noGrp="1" noChangeArrowheads="1"/>
          </p:cNvSpPr>
          <p:nvPr>
            <p:ph type="sldNum" sz="quarter" idx="12"/>
          </p:nvPr>
        </p:nvSpPr>
        <p:spPr>
          <a:ln/>
        </p:spPr>
        <p:txBody>
          <a:bodyPr/>
          <a:lstStyle>
            <a:lvl1pPr>
              <a:defRPr/>
            </a:lvl1pPr>
          </a:lstStyle>
          <a:p>
            <a:pPr>
              <a:defRPr/>
            </a:pPr>
            <a:fld id="{0950563C-7046-47CA-89FA-588452756A4A}" type="slidenum">
              <a:rPr lang="en-US" altLang="en-US"/>
              <a:pPr>
                <a:defRPr/>
              </a:pPr>
              <a:t>‹#›</a:t>
            </a:fld>
            <a:endParaRPr lang="en-US" altLang="en-US"/>
          </a:p>
        </p:txBody>
      </p:sp>
    </p:spTree>
    <p:extLst>
      <p:ext uri="{BB962C8B-B14F-4D97-AF65-F5344CB8AC3E}">
        <p14:creationId xmlns:p14="http://schemas.microsoft.com/office/powerpoint/2010/main" val="290743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D1B5AE5-A18B-44A0-874B-08AA4A02A447}"/>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5" name="Rectangle 5">
            <a:extLst>
              <a:ext uri="{FF2B5EF4-FFF2-40B4-BE49-F238E27FC236}">
                <a16:creationId xmlns:a16="http://schemas.microsoft.com/office/drawing/2014/main" id="{42ABBD23-E354-4D89-8F02-001D8A79484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20642C0-A60E-43A6-BE1F-076E77109DFF}"/>
              </a:ext>
            </a:extLst>
          </p:cNvPr>
          <p:cNvSpPr>
            <a:spLocks noGrp="1" noChangeArrowheads="1"/>
          </p:cNvSpPr>
          <p:nvPr>
            <p:ph type="sldNum" sz="quarter" idx="12"/>
          </p:nvPr>
        </p:nvSpPr>
        <p:spPr>
          <a:ln/>
        </p:spPr>
        <p:txBody>
          <a:bodyPr/>
          <a:lstStyle>
            <a:lvl1pPr>
              <a:defRPr/>
            </a:lvl1pPr>
          </a:lstStyle>
          <a:p>
            <a:pPr>
              <a:defRPr/>
            </a:pPr>
            <a:fld id="{243387B3-00BA-4060-9564-2553BF0471BC}" type="slidenum">
              <a:rPr lang="en-US" altLang="en-US"/>
              <a:pPr>
                <a:defRPr/>
              </a:pPr>
              <a:t>‹#›</a:t>
            </a:fld>
            <a:endParaRPr lang="en-US" altLang="en-US"/>
          </a:p>
        </p:txBody>
      </p:sp>
    </p:spTree>
    <p:extLst>
      <p:ext uri="{BB962C8B-B14F-4D97-AF65-F5344CB8AC3E}">
        <p14:creationId xmlns:p14="http://schemas.microsoft.com/office/powerpoint/2010/main" val="4146270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D1356D71-DEE5-44A8-8A98-9BA4F732C555}"/>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5" name="Rectangle 5">
            <a:extLst>
              <a:ext uri="{FF2B5EF4-FFF2-40B4-BE49-F238E27FC236}">
                <a16:creationId xmlns:a16="http://schemas.microsoft.com/office/drawing/2014/main" id="{CEFA1726-6263-44EA-B887-1505CCB706F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867DF29-8A7E-4275-B453-84AA11CACF19}"/>
              </a:ext>
            </a:extLst>
          </p:cNvPr>
          <p:cNvSpPr>
            <a:spLocks noGrp="1" noChangeArrowheads="1"/>
          </p:cNvSpPr>
          <p:nvPr>
            <p:ph type="sldNum" sz="quarter" idx="12"/>
          </p:nvPr>
        </p:nvSpPr>
        <p:spPr>
          <a:ln/>
        </p:spPr>
        <p:txBody>
          <a:bodyPr/>
          <a:lstStyle>
            <a:lvl1pPr>
              <a:defRPr/>
            </a:lvl1pPr>
          </a:lstStyle>
          <a:p>
            <a:pPr>
              <a:defRPr/>
            </a:pPr>
            <a:fld id="{63F654E6-EEF3-4312-A2E7-A0A958E47A46}" type="slidenum">
              <a:rPr lang="en-US" altLang="en-US"/>
              <a:pPr>
                <a:defRPr/>
              </a:pPr>
              <a:t>‹#›</a:t>
            </a:fld>
            <a:endParaRPr lang="en-US" altLang="en-US"/>
          </a:p>
        </p:txBody>
      </p:sp>
    </p:spTree>
    <p:extLst>
      <p:ext uri="{BB962C8B-B14F-4D97-AF65-F5344CB8AC3E}">
        <p14:creationId xmlns:p14="http://schemas.microsoft.com/office/powerpoint/2010/main" val="2931574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33538"/>
            <a:ext cx="4038600" cy="4691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633538"/>
            <a:ext cx="4038600" cy="4691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80F7C53-27B9-4C1A-A242-3AFD7D0B05F2}"/>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6" name="Rectangle 5">
            <a:extLst>
              <a:ext uri="{FF2B5EF4-FFF2-40B4-BE49-F238E27FC236}">
                <a16:creationId xmlns:a16="http://schemas.microsoft.com/office/drawing/2014/main" id="{49095C4A-CACD-4D64-9C67-4E160541438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F1661CA-274A-4EBC-9205-E2CB9572CDA1}"/>
              </a:ext>
            </a:extLst>
          </p:cNvPr>
          <p:cNvSpPr>
            <a:spLocks noGrp="1" noChangeArrowheads="1"/>
          </p:cNvSpPr>
          <p:nvPr>
            <p:ph type="sldNum" sz="quarter" idx="12"/>
          </p:nvPr>
        </p:nvSpPr>
        <p:spPr>
          <a:ln/>
        </p:spPr>
        <p:txBody>
          <a:bodyPr/>
          <a:lstStyle>
            <a:lvl1pPr>
              <a:defRPr/>
            </a:lvl1pPr>
          </a:lstStyle>
          <a:p>
            <a:pPr>
              <a:defRPr/>
            </a:pPr>
            <a:fld id="{56B78874-53DB-4378-9476-22AB05DAABD0}" type="slidenum">
              <a:rPr lang="en-US" altLang="en-US"/>
              <a:pPr>
                <a:defRPr/>
              </a:pPr>
              <a:t>‹#›</a:t>
            </a:fld>
            <a:endParaRPr lang="en-US" altLang="en-US"/>
          </a:p>
        </p:txBody>
      </p:sp>
    </p:spTree>
    <p:extLst>
      <p:ext uri="{BB962C8B-B14F-4D97-AF65-F5344CB8AC3E}">
        <p14:creationId xmlns:p14="http://schemas.microsoft.com/office/powerpoint/2010/main" val="3243076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1723FA00-0CAE-4FC1-B95B-A9B362E20D5D}"/>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8" name="Rectangle 5">
            <a:extLst>
              <a:ext uri="{FF2B5EF4-FFF2-40B4-BE49-F238E27FC236}">
                <a16:creationId xmlns:a16="http://schemas.microsoft.com/office/drawing/2014/main" id="{21570C35-C1F4-41D0-B9D2-435BFF37C49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E3016895-9257-45D3-9190-78CAFE058DBA}"/>
              </a:ext>
            </a:extLst>
          </p:cNvPr>
          <p:cNvSpPr>
            <a:spLocks noGrp="1" noChangeArrowheads="1"/>
          </p:cNvSpPr>
          <p:nvPr>
            <p:ph type="sldNum" sz="quarter" idx="12"/>
          </p:nvPr>
        </p:nvSpPr>
        <p:spPr>
          <a:ln/>
        </p:spPr>
        <p:txBody>
          <a:bodyPr/>
          <a:lstStyle>
            <a:lvl1pPr>
              <a:defRPr/>
            </a:lvl1pPr>
          </a:lstStyle>
          <a:p>
            <a:pPr>
              <a:defRPr/>
            </a:pPr>
            <a:fld id="{0ABA8677-4D58-4D15-8DDE-63D381938C23}" type="slidenum">
              <a:rPr lang="en-US" altLang="en-US"/>
              <a:pPr>
                <a:defRPr/>
              </a:pPr>
              <a:t>‹#›</a:t>
            </a:fld>
            <a:endParaRPr lang="en-US" altLang="en-US"/>
          </a:p>
        </p:txBody>
      </p:sp>
    </p:spTree>
    <p:extLst>
      <p:ext uri="{BB962C8B-B14F-4D97-AF65-F5344CB8AC3E}">
        <p14:creationId xmlns:p14="http://schemas.microsoft.com/office/powerpoint/2010/main" val="3291214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1E12E27F-303E-4A7F-89AA-68EABF681804}"/>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4" name="Rectangle 5">
            <a:extLst>
              <a:ext uri="{FF2B5EF4-FFF2-40B4-BE49-F238E27FC236}">
                <a16:creationId xmlns:a16="http://schemas.microsoft.com/office/drawing/2014/main" id="{2DBE86A5-FD18-454D-A30B-33702225D7A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C3CB399C-C79A-4BA7-AB5D-D654A77D26E3}"/>
              </a:ext>
            </a:extLst>
          </p:cNvPr>
          <p:cNvSpPr>
            <a:spLocks noGrp="1" noChangeArrowheads="1"/>
          </p:cNvSpPr>
          <p:nvPr>
            <p:ph type="sldNum" sz="quarter" idx="12"/>
          </p:nvPr>
        </p:nvSpPr>
        <p:spPr>
          <a:ln/>
        </p:spPr>
        <p:txBody>
          <a:bodyPr/>
          <a:lstStyle>
            <a:lvl1pPr>
              <a:defRPr/>
            </a:lvl1pPr>
          </a:lstStyle>
          <a:p>
            <a:pPr>
              <a:defRPr/>
            </a:pPr>
            <a:fld id="{EBF4ED9A-F90E-46CA-BEA6-F73887F7DD6A}" type="slidenum">
              <a:rPr lang="en-US" altLang="en-US"/>
              <a:pPr>
                <a:defRPr/>
              </a:pPr>
              <a:t>‹#›</a:t>
            </a:fld>
            <a:endParaRPr lang="en-US" altLang="en-US"/>
          </a:p>
        </p:txBody>
      </p:sp>
    </p:spTree>
    <p:extLst>
      <p:ext uri="{BB962C8B-B14F-4D97-AF65-F5344CB8AC3E}">
        <p14:creationId xmlns:p14="http://schemas.microsoft.com/office/powerpoint/2010/main" val="2184628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AE32B3F-110D-4E3A-8F7E-050927E25033}"/>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3" name="Rectangle 5">
            <a:extLst>
              <a:ext uri="{FF2B5EF4-FFF2-40B4-BE49-F238E27FC236}">
                <a16:creationId xmlns:a16="http://schemas.microsoft.com/office/drawing/2014/main" id="{FE1900A1-0299-4141-848F-C80F97AF5F2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79501229-CA6D-4F40-A262-226440F3A7F1}"/>
              </a:ext>
            </a:extLst>
          </p:cNvPr>
          <p:cNvSpPr>
            <a:spLocks noGrp="1" noChangeArrowheads="1"/>
          </p:cNvSpPr>
          <p:nvPr>
            <p:ph type="sldNum" sz="quarter" idx="12"/>
          </p:nvPr>
        </p:nvSpPr>
        <p:spPr>
          <a:ln/>
        </p:spPr>
        <p:txBody>
          <a:bodyPr/>
          <a:lstStyle>
            <a:lvl1pPr>
              <a:defRPr/>
            </a:lvl1pPr>
          </a:lstStyle>
          <a:p>
            <a:pPr>
              <a:defRPr/>
            </a:pPr>
            <a:fld id="{8A4411D4-19AE-452E-815A-47D1EBF580F1}" type="slidenum">
              <a:rPr lang="en-US" altLang="en-US"/>
              <a:pPr>
                <a:defRPr/>
              </a:pPr>
              <a:t>‹#›</a:t>
            </a:fld>
            <a:endParaRPr lang="en-US" altLang="en-US"/>
          </a:p>
        </p:txBody>
      </p:sp>
    </p:spTree>
    <p:extLst>
      <p:ext uri="{BB962C8B-B14F-4D97-AF65-F5344CB8AC3E}">
        <p14:creationId xmlns:p14="http://schemas.microsoft.com/office/powerpoint/2010/main" val="3976368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82D5D0D9-2393-4494-8555-CCDACF429678}"/>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6" name="Rectangle 5">
            <a:extLst>
              <a:ext uri="{FF2B5EF4-FFF2-40B4-BE49-F238E27FC236}">
                <a16:creationId xmlns:a16="http://schemas.microsoft.com/office/drawing/2014/main" id="{FC3230A9-9233-463D-9B75-3231D658A6D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C9E7CAB-7A44-46E1-83CF-8D9DDE316649}"/>
              </a:ext>
            </a:extLst>
          </p:cNvPr>
          <p:cNvSpPr>
            <a:spLocks noGrp="1" noChangeArrowheads="1"/>
          </p:cNvSpPr>
          <p:nvPr>
            <p:ph type="sldNum" sz="quarter" idx="12"/>
          </p:nvPr>
        </p:nvSpPr>
        <p:spPr>
          <a:ln/>
        </p:spPr>
        <p:txBody>
          <a:bodyPr/>
          <a:lstStyle>
            <a:lvl1pPr>
              <a:defRPr/>
            </a:lvl1pPr>
          </a:lstStyle>
          <a:p>
            <a:pPr>
              <a:defRPr/>
            </a:pPr>
            <a:fld id="{92C8FBB0-B392-44B1-A98A-5C89258BED40}" type="slidenum">
              <a:rPr lang="en-US" altLang="en-US"/>
              <a:pPr>
                <a:defRPr/>
              </a:pPr>
              <a:t>‹#›</a:t>
            </a:fld>
            <a:endParaRPr lang="en-US" altLang="en-US"/>
          </a:p>
        </p:txBody>
      </p:sp>
    </p:spTree>
    <p:extLst>
      <p:ext uri="{BB962C8B-B14F-4D97-AF65-F5344CB8AC3E}">
        <p14:creationId xmlns:p14="http://schemas.microsoft.com/office/powerpoint/2010/main" val="2320374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434183C0-C1A5-4786-923D-09A12A303534}"/>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6" name="Rectangle 5">
            <a:extLst>
              <a:ext uri="{FF2B5EF4-FFF2-40B4-BE49-F238E27FC236}">
                <a16:creationId xmlns:a16="http://schemas.microsoft.com/office/drawing/2014/main" id="{66028D6D-7D0B-4104-AC0D-755FEFB03D8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C327BF5-0781-4FF8-B109-4E92E40A9721}"/>
              </a:ext>
            </a:extLst>
          </p:cNvPr>
          <p:cNvSpPr>
            <a:spLocks noGrp="1" noChangeArrowheads="1"/>
          </p:cNvSpPr>
          <p:nvPr>
            <p:ph type="sldNum" sz="quarter" idx="12"/>
          </p:nvPr>
        </p:nvSpPr>
        <p:spPr>
          <a:ln/>
        </p:spPr>
        <p:txBody>
          <a:bodyPr/>
          <a:lstStyle>
            <a:lvl1pPr>
              <a:defRPr/>
            </a:lvl1pPr>
          </a:lstStyle>
          <a:p>
            <a:pPr>
              <a:defRPr/>
            </a:pPr>
            <a:fld id="{1D0A1351-2EEB-44DD-8339-084708B5B456}" type="slidenum">
              <a:rPr lang="en-US" altLang="en-US"/>
              <a:pPr>
                <a:defRPr/>
              </a:pPr>
              <a:t>‹#›</a:t>
            </a:fld>
            <a:endParaRPr lang="en-US" altLang="en-US"/>
          </a:p>
        </p:txBody>
      </p:sp>
    </p:spTree>
    <p:extLst>
      <p:ext uri="{BB962C8B-B14F-4D97-AF65-F5344CB8AC3E}">
        <p14:creationId xmlns:p14="http://schemas.microsoft.com/office/powerpoint/2010/main" val="1288345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D5B673A-9F84-46E0-A5A5-F110338453EA}"/>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E6D5058-B0E0-4F81-A86B-E903BB3E754A}"/>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CD2EF68-1122-4E30-B822-553D2DAD3C91}"/>
              </a:ext>
            </a:extLst>
          </p:cNvPr>
          <p:cNvSpPr>
            <a:spLocks noGrp="1" noChangeArrowheads="1"/>
          </p:cNvSpPr>
          <p:nvPr>
            <p:ph type="dt" sz="half" idx="2"/>
          </p:nvPr>
        </p:nvSpPr>
        <p:spPr bwMode="auto">
          <a:xfrm>
            <a:off x="609600" y="6278563"/>
            <a:ext cx="19812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r>
              <a:rPr lang="en-US"/>
              <a:t>14/05/2016</a:t>
            </a:r>
          </a:p>
        </p:txBody>
      </p:sp>
      <p:sp>
        <p:nvSpPr>
          <p:cNvPr id="1029" name="Rectangle 5">
            <a:extLst>
              <a:ext uri="{FF2B5EF4-FFF2-40B4-BE49-F238E27FC236}">
                <a16:creationId xmlns:a16="http://schemas.microsoft.com/office/drawing/2014/main" id="{43BA6521-1B50-446E-BDFB-F2AD3420B704}"/>
              </a:ext>
            </a:extLst>
          </p:cNvPr>
          <p:cNvSpPr>
            <a:spLocks noGrp="1" noChangeArrowheads="1"/>
          </p:cNvSpPr>
          <p:nvPr>
            <p:ph type="ftr" sz="quarter" idx="3"/>
          </p:nvPr>
        </p:nvSpPr>
        <p:spPr bwMode="auto">
          <a:xfrm>
            <a:off x="2719388" y="62833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a:extLst>
              <a:ext uri="{FF2B5EF4-FFF2-40B4-BE49-F238E27FC236}">
                <a16:creationId xmlns:a16="http://schemas.microsoft.com/office/drawing/2014/main" id="{0B9C0032-C4B8-4388-905F-5BD057F54A9A}"/>
              </a:ext>
            </a:extLst>
          </p:cNvPr>
          <p:cNvSpPr>
            <a:spLocks noGrp="1" noChangeArrowheads="1"/>
          </p:cNvSpPr>
          <p:nvPr>
            <p:ph type="sldNum" sz="quarter" idx="4"/>
          </p:nvPr>
        </p:nvSpPr>
        <p:spPr bwMode="auto">
          <a:xfrm>
            <a:off x="6705600" y="6226175"/>
            <a:ext cx="2133600" cy="55403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2BF25B81-2317-40F4-B0EA-E938A82FD55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139" r:id="rId1"/>
    <p:sldLayoutId id="2147484129" r:id="rId2"/>
    <p:sldLayoutId id="2147484130" r:id="rId3"/>
    <p:sldLayoutId id="2147484131" r:id="rId4"/>
    <p:sldLayoutId id="2147484132" r:id="rId5"/>
    <p:sldLayoutId id="2147484133" r:id="rId6"/>
    <p:sldLayoutId id="2147484134" r:id="rId7"/>
    <p:sldLayoutId id="2147484135" r:id="rId8"/>
    <p:sldLayoutId id="2147484136" r:id="rId9"/>
    <p:sldLayoutId id="2147484137" r:id="rId10"/>
    <p:sldLayoutId id="2147484138" r:id="rId11"/>
  </p:sldLayoutIdLst>
  <p:hf hdr="0" ftr="0" dt="0"/>
  <p:txStyles>
    <p:titleStyle>
      <a:lvl1pPr algn="l" rtl="0" eaLnBrk="0" fontAlgn="base" hangingPunct="0">
        <a:spcBef>
          <a:spcPct val="0"/>
        </a:spcBef>
        <a:spcAft>
          <a:spcPct val="0"/>
        </a:spcAft>
        <a:defRPr sz="3200" b="1" kern="1200">
          <a:solidFill>
            <a:srgbClr val="996633"/>
          </a:solidFill>
          <a:latin typeface="+mj-lt"/>
          <a:ea typeface="+mj-ea"/>
          <a:cs typeface="+mj-cs"/>
        </a:defRPr>
      </a:lvl1pPr>
      <a:lvl2pPr algn="l" rtl="0" eaLnBrk="0" fontAlgn="base" hangingPunct="0">
        <a:spcBef>
          <a:spcPct val="0"/>
        </a:spcBef>
        <a:spcAft>
          <a:spcPct val="0"/>
        </a:spcAft>
        <a:defRPr sz="3200" b="1">
          <a:solidFill>
            <a:srgbClr val="996633"/>
          </a:solidFill>
          <a:latin typeface="Arial" panose="020B0604020202020204" pitchFamily="34" charset="0"/>
        </a:defRPr>
      </a:lvl2pPr>
      <a:lvl3pPr algn="l" rtl="0" eaLnBrk="0" fontAlgn="base" hangingPunct="0">
        <a:spcBef>
          <a:spcPct val="0"/>
        </a:spcBef>
        <a:spcAft>
          <a:spcPct val="0"/>
        </a:spcAft>
        <a:defRPr sz="3200" b="1">
          <a:solidFill>
            <a:srgbClr val="996633"/>
          </a:solidFill>
          <a:latin typeface="Arial" panose="020B0604020202020204" pitchFamily="34" charset="0"/>
        </a:defRPr>
      </a:lvl3pPr>
      <a:lvl4pPr algn="l" rtl="0" eaLnBrk="0" fontAlgn="base" hangingPunct="0">
        <a:spcBef>
          <a:spcPct val="0"/>
        </a:spcBef>
        <a:spcAft>
          <a:spcPct val="0"/>
        </a:spcAft>
        <a:defRPr sz="3200" b="1">
          <a:solidFill>
            <a:srgbClr val="996633"/>
          </a:solidFill>
          <a:latin typeface="Arial" panose="020B0604020202020204" pitchFamily="34" charset="0"/>
        </a:defRPr>
      </a:lvl4pPr>
      <a:lvl5pPr algn="l" rtl="0" eaLnBrk="0" fontAlgn="base" hangingPunct="0">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2.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F37AEF4-B0EF-478D-BC9C-41BCA471347A}"/>
              </a:ext>
            </a:extLst>
          </p:cNvPr>
          <p:cNvSpPr>
            <a:spLocks noGrp="1" noChangeArrowheads="1"/>
          </p:cNvSpPr>
          <p:nvPr>
            <p:ph type="ctrTitle"/>
          </p:nvPr>
        </p:nvSpPr>
        <p:spPr>
          <a:xfrm>
            <a:off x="685800" y="2432050"/>
            <a:ext cx="7772400" cy="1828800"/>
          </a:xfrm>
        </p:spPr>
        <p:txBody>
          <a:bodyPr/>
          <a:lstStyle/>
          <a:p>
            <a:pPr algn="ctr" eaLnBrk="1" hangingPunct="1"/>
            <a:r>
              <a:rPr lang="en-US" altLang="en-US" sz="2800" dirty="0" err="1">
                <a:solidFill>
                  <a:srgbClr val="000099"/>
                </a:solidFill>
                <a:latin typeface="Times New Roman" panose="02020603050405020304" pitchFamily="18" charset="0"/>
                <a:cs typeface="Times New Roman" panose="02020603050405020304" pitchFamily="18" charset="0"/>
              </a:rPr>
              <a:t>Lập</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trình</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ứng</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dụng</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trên</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thiết</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bị</a:t>
            </a:r>
            <a:r>
              <a:rPr lang="en-US" altLang="en-US" sz="2800" dirty="0">
                <a:solidFill>
                  <a:srgbClr val="000099"/>
                </a:solidFill>
                <a:latin typeface="Times New Roman" panose="02020603050405020304" pitchFamily="18" charset="0"/>
                <a:cs typeface="Times New Roman" panose="02020603050405020304" pitchFamily="18" charset="0"/>
              </a:rPr>
              <a:t> Di </a:t>
            </a:r>
            <a:r>
              <a:rPr lang="en-US" altLang="en-US" sz="2800" dirty="0" err="1">
                <a:solidFill>
                  <a:srgbClr val="000099"/>
                </a:solidFill>
                <a:latin typeface="Times New Roman" panose="02020603050405020304" pitchFamily="18" charset="0"/>
                <a:cs typeface="Times New Roman" panose="02020603050405020304" pitchFamily="18" charset="0"/>
              </a:rPr>
              <a:t>động</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bằng</a:t>
            </a:r>
            <a:r>
              <a:rPr lang="en-US" altLang="en-US" sz="2800" dirty="0">
                <a:solidFill>
                  <a:srgbClr val="000099"/>
                </a:solidFill>
                <a:latin typeface="Times New Roman" panose="02020603050405020304" pitchFamily="18" charset="0"/>
                <a:cs typeface="Times New Roman" panose="02020603050405020304" pitchFamily="18" charset="0"/>
              </a:rPr>
              <a:t> Flutter</a:t>
            </a:r>
          </a:p>
        </p:txBody>
      </p:sp>
      <p:sp>
        <p:nvSpPr>
          <p:cNvPr id="4100" name="Rectangle 1">
            <a:extLst>
              <a:ext uri="{FF2B5EF4-FFF2-40B4-BE49-F238E27FC236}">
                <a16:creationId xmlns:a16="http://schemas.microsoft.com/office/drawing/2014/main" id="{97B9EBEF-441D-4271-841E-9016BBF91DF5}"/>
              </a:ext>
            </a:extLst>
          </p:cNvPr>
          <p:cNvSpPr>
            <a:spLocks noChangeArrowheads="1"/>
          </p:cNvSpPr>
          <p:nvPr/>
        </p:nvSpPr>
        <p:spPr bwMode="auto">
          <a:xfrm>
            <a:off x="990600" y="488950"/>
            <a:ext cx="7162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lgn="ctr">
              <a:spcBef>
                <a:spcPct val="0"/>
              </a:spcBef>
              <a:buFontTx/>
              <a:buNone/>
            </a:pPr>
            <a:r>
              <a:rPr lang="en-US" altLang="en-US" sz="2000" b="1" dirty="0">
                <a:solidFill>
                  <a:schemeClr val="tx1"/>
                </a:solidFill>
                <a:latin typeface="Times New Roman" panose="02020603050405020304" pitchFamily="18" charset="0"/>
                <a:cs typeface="Times New Roman" panose="02020603050405020304" pitchFamily="18" charset="0"/>
              </a:rPr>
              <a:t>TRƯỜNG ĐẠI HỌC CẦN THƠ</a:t>
            </a:r>
            <a:br>
              <a:rPr lang="en-US" altLang="en-US" sz="2000" b="1" dirty="0">
                <a:solidFill>
                  <a:schemeClr val="tx1"/>
                </a:solidFill>
                <a:latin typeface="Times New Roman" panose="02020603050405020304" pitchFamily="18" charset="0"/>
                <a:cs typeface="Times New Roman" panose="02020603050405020304" pitchFamily="18" charset="0"/>
              </a:rPr>
            </a:br>
            <a:r>
              <a:rPr lang="en-US" altLang="en-US" sz="2000" b="1" dirty="0">
                <a:solidFill>
                  <a:schemeClr val="tx1"/>
                </a:solidFill>
                <a:latin typeface="Times New Roman" panose="02020603050405020304" pitchFamily="18" charset="0"/>
                <a:cs typeface="Times New Roman" panose="02020603050405020304" pitchFamily="18" charset="0"/>
              </a:rPr>
              <a:t>TRUNG TÂM CÔNG NGHỆ PHẦN MỀM</a:t>
            </a:r>
          </a:p>
        </p:txBody>
      </p:sp>
      <p:sp>
        <p:nvSpPr>
          <p:cNvPr id="4101" name="Slide Number Placeholder 1">
            <a:extLst>
              <a:ext uri="{FF2B5EF4-FFF2-40B4-BE49-F238E27FC236}">
                <a16:creationId xmlns:a16="http://schemas.microsoft.com/office/drawing/2014/main" id="{31B16045-60C7-4926-9003-77B17EAFFE2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spcBef>
                <a:spcPct val="0"/>
              </a:spcBef>
              <a:buFontTx/>
              <a:buNone/>
            </a:pPr>
            <a:fld id="{E128B8E7-BD90-49FD-93FF-39739D37B5CD}" type="slidenum">
              <a:rPr lang="en-US" altLang="en-US" sz="1400" b="1" smtClean="0">
                <a:solidFill>
                  <a:schemeClr val="tx1"/>
                </a:solidFill>
              </a:rPr>
              <a:pPr>
                <a:spcBef>
                  <a:spcPct val="0"/>
                </a:spcBef>
                <a:buFontTx/>
                <a:buNone/>
              </a:pPr>
              <a:t>1</a:t>
            </a:fld>
            <a:endParaRPr lang="en-US" altLang="en-US" sz="1400" b="1" dirty="0">
              <a:solidFill>
                <a:schemeClr val="tx1"/>
              </a:solidFill>
            </a:endParaRPr>
          </a:p>
        </p:txBody>
      </p:sp>
      <p:sp>
        <p:nvSpPr>
          <p:cNvPr id="4104" name="TextBox 9">
            <a:extLst>
              <a:ext uri="{FF2B5EF4-FFF2-40B4-BE49-F238E27FC236}">
                <a16:creationId xmlns:a16="http://schemas.microsoft.com/office/drawing/2014/main" id="{01841A6B-4ED2-4312-A60B-6AB0D096CBBA}"/>
              </a:ext>
            </a:extLst>
          </p:cNvPr>
          <p:cNvSpPr txBox="1">
            <a:spLocks noChangeArrowheads="1"/>
          </p:cNvSpPr>
          <p:nvPr/>
        </p:nvSpPr>
        <p:spPr bwMode="auto">
          <a:xfrm>
            <a:off x="304800" y="4810027"/>
            <a:ext cx="30622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lgn="ctr">
              <a:spcBef>
                <a:spcPct val="0"/>
              </a:spcBef>
              <a:buFontTx/>
              <a:buNone/>
            </a:pPr>
            <a:r>
              <a:rPr lang="en-US" altLang="en-US" sz="1800" b="1" dirty="0" err="1">
                <a:solidFill>
                  <a:schemeClr val="tx1"/>
                </a:solidFill>
                <a:latin typeface="Times New Roman" panose="02020603050405020304" pitchFamily="18" charset="0"/>
                <a:cs typeface="Times New Roman" panose="02020603050405020304" pitchFamily="18" charset="0"/>
              </a:rPr>
              <a:t>Người</a:t>
            </a:r>
            <a:r>
              <a:rPr lang="en-US" altLang="en-US" sz="1800" b="1" dirty="0">
                <a:solidFill>
                  <a:schemeClr val="tx1"/>
                </a:solidFill>
                <a:latin typeface="Times New Roman" panose="02020603050405020304" pitchFamily="18" charset="0"/>
                <a:cs typeface="Times New Roman" panose="02020603050405020304" pitchFamily="18" charset="0"/>
              </a:rPr>
              <a:t> </a:t>
            </a:r>
            <a:r>
              <a:rPr lang="en-US" altLang="en-US" sz="1800" b="1" dirty="0" err="1">
                <a:solidFill>
                  <a:schemeClr val="tx1"/>
                </a:solidFill>
                <a:latin typeface="Times New Roman" panose="02020603050405020304" pitchFamily="18" charset="0"/>
                <a:cs typeface="Times New Roman" panose="02020603050405020304" pitchFamily="18" charset="0"/>
              </a:rPr>
              <a:t>biên</a:t>
            </a:r>
            <a:r>
              <a:rPr lang="en-US" altLang="en-US" sz="1800" b="1" dirty="0">
                <a:solidFill>
                  <a:schemeClr val="tx1"/>
                </a:solidFill>
                <a:latin typeface="Times New Roman" panose="02020603050405020304" pitchFamily="18" charset="0"/>
                <a:cs typeface="Times New Roman" panose="02020603050405020304" pitchFamily="18" charset="0"/>
              </a:rPr>
              <a:t> </a:t>
            </a:r>
            <a:r>
              <a:rPr lang="en-US" altLang="en-US" sz="1800" b="1" dirty="0" err="1">
                <a:solidFill>
                  <a:schemeClr val="tx1"/>
                </a:solidFill>
                <a:latin typeface="Times New Roman" panose="02020603050405020304" pitchFamily="18" charset="0"/>
                <a:cs typeface="Times New Roman" panose="02020603050405020304" pitchFamily="18" charset="0"/>
              </a:rPr>
              <a:t>soạn</a:t>
            </a:r>
            <a:r>
              <a:rPr lang="en-US" altLang="en-US" sz="1800" b="1" dirty="0">
                <a:solidFill>
                  <a:schemeClr val="tx1"/>
                </a:solidFill>
                <a:latin typeface="Times New Roman" panose="02020603050405020304" pitchFamily="18" charset="0"/>
                <a:cs typeface="Times New Roman" panose="02020603050405020304" pitchFamily="18" charset="0"/>
              </a:rPr>
              <a:t>:</a:t>
            </a:r>
          </a:p>
          <a:p>
            <a:pPr algn="ctr">
              <a:spcBef>
                <a:spcPct val="0"/>
              </a:spcBef>
              <a:buFontTx/>
              <a:buNone/>
            </a:pPr>
            <a:r>
              <a:rPr lang="en-US" altLang="en-US" sz="1800" b="1" dirty="0" err="1">
                <a:solidFill>
                  <a:srgbClr val="002060"/>
                </a:solidFill>
                <a:latin typeface="Times New Roman" panose="02020603050405020304" pitchFamily="18" charset="0"/>
                <a:cs typeface="Times New Roman" panose="02020603050405020304" pitchFamily="18" charset="0"/>
              </a:rPr>
              <a:t>Ths</a:t>
            </a:r>
            <a:r>
              <a:rPr lang="en-US" altLang="en-US" sz="1800" b="1" dirty="0">
                <a:solidFill>
                  <a:srgbClr val="002060"/>
                </a:solidFill>
                <a:latin typeface="Times New Roman" panose="02020603050405020304" pitchFamily="18" charset="0"/>
                <a:cs typeface="Times New Roman" panose="02020603050405020304" pitchFamily="18" charset="0"/>
              </a:rPr>
              <a:t>. </a:t>
            </a:r>
            <a:r>
              <a:rPr lang="en-US" altLang="en-US" sz="1800" b="1" dirty="0" err="1">
                <a:solidFill>
                  <a:srgbClr val="002060"/>
                </a:solidFill>
                <a:latin typeface="Times New Roman" panose="02020603050405020304" pitchFamily="18" charset="0"/>
                <a:cs typeface="Times New Roman" panose="02020603050405020304" pitchFamily="18" charset="0"/>
              </a:rPr>
              <a:t>Lê</a:t>
            </a:r>
            <a:r>
              <a:rPr lang="en-US" altLang="en-US" sz="1800" b="1" dirty="0">
                <a:solidFill>
                  <a:srgbClr val="002060"/>
                </a:solidFill>
                <a:latin typeface="Times New Roman" panose="02020603050405020304" pitchFamily="18" charset="0"/>
                <a:cs typeface="Times New Roman" panose="02020603050405020304" pitchFamily="18" charset="0"/>
              </a:rPr>
              <a:t> </a:t>
            </a:r>
            <a:r>
              <a:rPr lang="en-US" altLang="en-US" sz="1800" b="1" dirty="0" err="1">
                <a:solidFill>
                  <a:srgbClr val="002060"/>
                </a:solidFill>
                <a:latin typeface="Times New Roman" panose="02020603050405020304" pitchFamily="18" charset="0"/>
                <a:cs typeface="Times New Roman" panose="02020603050405020304" pitchFamily="18" charset="0"/>
              </a:rPr>
              <a:t>Thị</a:t>
            </a:r>
            <a:r>
              <a:rPr lang="en-US" altLang="en-US" sz="1800" b="1" dirty="0">
                <a:solidFill>
                  <a:srgbClr val="002060"/>
                </a:solidFill>
                <a:latin typeface="Times New Roman" panose="02020603050405020304" pitchFamily="18" charset="0"/>
                <a:cs typeface="Times New Roman" panose="02020603050405020304" pitchFamily="18" charset="0"/>
              </a:rPr>
              <a:t> Minh Loan</a:t>
            </a:r>
          </a:p>
          <a:p>
            <a:pPr algn="ctr">
              <a:spcBef>
                <a:spcPct val="0"/>
              </a:spcBef>
              <a:buFontTx/>
              <a:buNone/>
            </a:pPr>
            <a:r>
              <a:rPr lang="en-US" altLang="en-US" sz="1800" b="1" dirty="0" err="1">
                <a:solidFill>
                  <a:srgbClr val="002060"/>
                </a:solidFill>
                <a:latin typeface="Times New Roman" panose="02020603050405020304" pitchFamily="18" charset="0"/>
                <a:cs typeface="Times New Roman" panose="02020603050405020304" pitchFamily="18" charset="0"/>
              </a:rPr>
              <a:t>Nguyễn</a:t>
            </a:r>
            <a:r>
              <a:rPr lang="en-US" altLang="en-US" sz="1800" b="1" dirty="0">
                <a:solidFill>
                  <a:srgbClr val="002060"/>
                </a:solidFill>
                <a:latin typeface="Times New Roman" panose="02020603050405020304" pitchFamily="18" charset="0"/>
                <a:cs typeface="Times New Roman" panose="02020603050405020304" pitchFamily="18" charset="0"/>
              </a:rPr>
              <a:t> </a:t>
            </a:r>
            <a:r>
              <a:rPr lang="en-US" altLang="en-US" sz="1800" b="1" dirty="0" err="1">
                <a:solidFill>
                  <a:srgbClr val="002060"/>
                </a:solidFill>
                <a:latin typeface="Times New Roman" panose="02020603050405020304" pitchFamily="18" charset="0"/>
                <a:cs typeface="Times New Roman" panose="02020603050405020304" pitchFamily="18" charset="0"/>
              </a:rPr>
              <a:t>Khánh</a:t>
            </a:r>
            <a:r>
              <a:rPr lang="en-US" altLang="en-US" sz="1800" b="1" dirty="0">
                <a:solidFill>
                  <a:srgbClr val="002060"/>
                </a:solidFill>
                <a:latin typeface="Times New Roman" panose="02020603050405020304" pitchFamily="18" charset="0"/>
                <a:cs typeface="Times New Roman" panose="02020603050405020304" pitchFamily="18" charset="0"/>
              </a:rPr>
              <a:t> Duy</a:t>
            </a:r>
            <a:endParaRPr lang="en-US" altLang="en-US" sz="1800" dirty="0">
              <a:solidFill>
                <a:srgbClr val="002060"/>
              </a:solidFill>
            </a:endParaRPr>
          </a:p>
        </p:txBody>
      </p:sp>
      <p:pic>
        <p:nvPicPr>
          <p:cNvPr id="6" name="Picture 5">
            <a:extLst>
              <a:ext uri="{FF2B5EF4-FFF2-40B4-BE49-F238E27FC236}">
                <a16:creationId xmlns:a16="http://schemas.microsoft.com/office/drawing/2014/main" id="{B829B1AB-AF94-4E1C-B694-85DB321466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1566" y="1136116"/>
            <a:ext cx="2340867" cy="1584531"/>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9630C-F827-487E-84BD-CDF8AC625CA2}"/>
              </a:ext>
            </a:extLst>
          </p:cNvPr>
          <p:cNvSpPr>
            <a:spLocks noGrp="1"/>
          </p:cNvSpPr>
          <p:nvPr>
            <p:ph type="title"/>
          </p:nvPr>
        </p:nvSpPr>
        <p:spPr/>
        <p:txBody>
          <a:bodyPr/>
          <a:lstStyle/>
          <a:p>
            <a:r>
              <a:rPr lang="en-US" dirty="0"/>
              <a:t>Manual serialization (Parse Json </a:t>
            </a:r>
            <a:r>
              <a:rPr lang="en-US" dirty="0" err="1"/>
              <a:t>bằng</a:t>
            </a:r>
            <a:r>
              <a:rPr lang="en-US" dirty="0"/>
              <a:t> </a:t>
            </a:r>
            <a:r>
              <a:rPr lang="en-US" dirty="0" err="1"/>
              <a:t>tay</a:t>
            </a:r>
            <a:r>
              <a:rPr lang="en-US" dirty="0"/>
              <a:t>)</a:t>
            </a:r>
            <a:endParaRPr lang="vi-VN" dirty="0"/>
          </a:p>
        </p:txBody>
      </p:sp>
      <p:sp>
        <p:nvSpPr>
          <p:cNvPr id="4" name="Slide Number Placeholder 3">
            <a:extLst>
              <a:ext uri="{FF2B5EF4-FFF2-40B4-BE49-F238E27FC236}">
                <a16:creationId xmlns:a16="http://schemas.microsoft.com/office/drawing/2014/main" id="{15F306AB-FD97-4FD4-AF6C-924B394F4572}"/>
              </a:ext>
            </a:extLst>
          </p:cNvPr>
          <p:cNvSpPr>
            <a:spLocks noGrp="1"/>
          </p:cNvSpPr>
          <p:nvPr>
            <p:ph type="sldNum" sz="quarter" idx="12"/>
          </p:nvPr>
        </p:nvSpPr>
        <p:spPr/>
        <p:txBody>
          <a:bodyPr/>
          <a:lstStyle/>
          <a:p>
            <a:pPr>
              <a:defRPr/>
            </a:pPr>
            <a:fld id="{243387B3-00BA-4060-9564-2553BF0471BC}" type="slidenum">
              <a:rPr lang="en-US" altLang="en-US" smtClean="0"/>
              <a:pPr>
                <a:defRPr/>
              </a:pPr>
              <a:t>10</a:t>
            </a:fld>
            <a:endParaRPr lang="en-US" altLang="en-US"/>
          </a:p>
        </p:txBody>
      </p:sp>
      <p:pic>
        <p:nvPicPr>
          <p:cNvPr id="6" name="Picture 5">
            <a:extLst>
              <a:ext uri="{FF2B5EF4-FFF2-40B4-BE49-F238E27FC236}">
                <a16:creationId xmlns:a16="http://schemas.microsoft.com/office/drawing/2014/main" id="{4F525514-FFBE-43AB-8B24-1138195E1501}"/>
              </a:ext>
            </a:extLst>
          </p:cNvPr>
          <p:cNvPicPr>
            <a:picLocks noChangeAspect="1"/>
          </p:cNvPicPr>
          <p:nvPr/>
        </p:nvPicPr>
        <p:blipFill>
          <a:blip r:embed="rId3" cstate="print"/>
          <a:stretch>
            <a:fillRect/>
          </a:stretch>
        </p:blipFill>
        <p:spPr>
          <a:xfrm>
            <a:off x="1752600" y="1600200"/>
            <a:ext cx="5830114" cy="4553585"/>
          </a:xfrm>
          <a:prstGeom prst="rect">
            <a:avLst/>
          </a:prstGeom>
        </p:spPr>
      </p:pic>
      <p:pic>
        <p:nvPicPr>
          <p:cNvPr id="5" name="Picture 4">
            <a:extLst>
              <a:ext uri="{FF2B5EF4-FFF2-40B4-BE49-F238E27FC236}">
                <a16:creationId xmlns:a16="http://schemas.microsoft.com/office/drawing/2014/main" id="{BEA0FF4C-E785-4F2F-8B9C-4C7D04A85A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38302413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serialization (Parse Json </a:t>
            </a:r>
            <a:r>
              <a:rPr lang="en-US" dirty="0" err="1"/>
              <a:t>bằng</a:t>
            </a:r>
            <a:r>
              <a:rPr lang="en-US" dirty="0"/>
              <a:t> </a:t>
            </a:r>
            <a:r>
              <a:rPr lang="en-US" dirty="0" err="1"/>
              <a:t>tay</a:t>
            </a:r>
            <a:r>
              <a:rPr lang="en-US" dirty="0"/>
              <a:t>)</a:t>
            </a:r>
          </a:p>
        </p:txBody>
      </p:sp>
      <p:sp>
        <p:nvSpPr>
          <p:cNvPr id="11" name="Content Placeholder 2">
            <a:extLst>
              <a:ext uri="{FF2B5EF4-FFF2-40B4-BE49-F238E27FC236}">
                <a16:creationId xmlns:a16="http://schemas.microsoft.com/office/drawing/2014/main" id="{4E858436-715C-4490-9933-179D5970B68C}"/>
              </a:ext>
            </a:extLst>
          </p:cNvPr>
          <p:cNvSpPr>
            <a:spLocks noGrp="1"/>
          </p:cNvSpPr>
          <p:nvPr>
            <p:ph idx="1"/>
          </p:nvPr>
        </p:nvSpPr>
        <p:spPr>
          <a:xfrm>
            <a:off x="609600" y="1633538"/>
            <a:ext cx="8153400" cy="717883"/>
          </a:xfrm>
        </p:spPr>
        <p:txBody>
          <a:bodyPr/>
          <a:lstStyle/>
          <a:p>
            <a:pPr marL="0" marR="5080" indent="0">
              <a:lnSpc>
                <a:spcPct val="100000"/>
              </a:lnSpc>
              <a:spcBef>
                <a:spcPts val="100"/>
              </a:spcBef>
              <a:buNone/>
            </a:pPr>
            <a:r>
              <a:rPr lang="vi-VN" sz="2400" spc="-20" dirty="0">
                <a:latin typeface="Arial"/>
                <a:cs typeface="Arial"/>
              </a:rPr>
              <a:t>Sau đó, </a:t>
            </a:r>
            <a:r>
              <a:rPr lang="vi-VN" sz="2400" b="1" spc="-20" dirty="0">
                <a:latin typeface="Arial"/>
                <a:cs typeface="Arial"/>
              </a:rPr>
              <a:t>serialize</a:t>
            </a:r>
            <a:r>
              <a:rPr lang="vi-VN" sz="2400" spc="-20" dirty="0">
                <a:latin typeface="Arial"/>
                <a:cs typeface="Arial"/>
              </a:rPr>
              <a:t> và </a:t>
            </a:r>
            <a:r>
              <a:rPr lang="vi-VN" sz="2400" b="1" spc="-20" dirty="0">
                <a:latin typeface="Arial"/>
                <a:cs typeface="Arial"/>
              </a:rPr>
              <a:t>deserialize</a:t>
            </a:r>
            <a:r>
              <a:rPr lang="vi-VN" sz="2400" spc="-20" dirty="0">
                <a:latin typeface="Arial"/>
                <a:cs typeface="Arial"/>
              </a:rPr>
              <a:t> bằng một dòng code đơn giản:</a:t>
            </a:r>
            <a:endParaRPr lang="vi-VN" sz="2400" dirty="0">
              <a:latin typeface="Arial"/>
              <a:cs typeface="Arial"/>
            </a:endParaRPr>
          </a:p>
        </p:txBody>
      </p:sp>
      <p:sp>
        <p:nvSpPr>
          <p:cNvPr id="4" name="Slide Number Placeholder 3"/>
          <p:cNvSpPr>
            <a:spLocks noGrp="1"/>
          </p:cNvSpPr>
          <p:nvPr>
            <p:ph type="sldNum" sz="quarter" idx="12"/>
          </p:nvPr>
        </p:nvSpPr>
        <p:spPr/>
        <p:txBody>
          <a:bodyPr/>
          <a:lstStyle/>
          <a:p>
            <a:pPr>
              <a:defRPr/>
            </a:pPr>
            <a:fld id="{243387B3-00BA-4060-9564-2553BF0471BC}" type="slidenum">
              <a:rPr lang="en-US" altLang="en-US" smtClean="0"/>
              <a:pPr>
                <a:defRPr/>
              </a:pPr>
              <a:t>11</a:t>
            </a:fld>
            <a:endParaRPr lang="en-US" altLang="en-US"/>
          </a:p>
        </p:txBody>
      </p:sp>
      <p:pic>
        <p:nvPicPr>
          <p:cNvPr id="6" name="Picture 5">
            <a:extLst>
              <a:ext uri="{FF2B5EF4-FFF2-40B4-BE49-F238E27FC236}">
                <a16:creationId xmlns:a16="http://schemas.microsoft.com/office/drawing/2014/main" id="{3367C042-918D-434E-9E45-7CA2EF514E85}"/>
              </a:ext>
            </a:extLst>
          </p:cNvPr>
          <p:cNvPicPr>
            <a:picLocks noChangeAspect="1"/>
          </p:cNvPicPr>
          <p:nvPr/>
        </p:nvPicPr>
        <p:blipFill>
          <a:blip r:embed="rId3" cstate="print"/>
          <a:stretch>
            <a:fillRect/>
          </a:stretch>
        </p:blipFill>
        <p:spPr>
          <a:xfrm>
            <a:off x="2209800" y="2351421"/>
            <a:ext cx="4058216" cy="1819529"/>
          </a:xfrm>
          <a:prstGeom prst="rect">
            <a:avLst/>
          </a:prstGeom>
        </p:spPr>
      </p:pic>
      <p:sp>
        <p:nvSpPr>
          <p:cNvPr id="12" name="Content Placeholder 2">
            <a:extLst>
              <a:ext uri="{FF2B5EF4-FFF2-40B4-BE49-F238E27FC236}">
                <a16:creationId xmlns:a16="http://schemas.microsoft.com/office/drawing/2014/main" id="{33186C83-0B45-4188-8357-B23936BD70E4}"/>
              </a:ext>
            </a:extLst>
          </p:cNvPr>
          <p:cNvSpPr txBox="1">
            <a:spLocks/>
          </p:cNvSpPr>
          <p:nvPr/>
        </p:nvSpPr>
        <p:spPr bwMode="auto">
          <a:xfrm>
            <a:off x="609600" y="4170949"/>
            <a:ext cx="8153400" cy="205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5080" indent="0">
              <a:spcBef>
                <a:spcPts val="100"/>
              </a:spcBef>
              <a:buFontTx/>
              <a:buNone/>
            </a:pPr>
            <a:r>
              <a:rPr lang="vi-VN" sz="2400" spc="-20" dirty="0">
                <a:latin typeface="Arial"/>
                <a:cs typeface="Arial"/>
              </a:rPr>
              <a:t>Điều này rất dễ dàng nhưng hãy lưu ý rằng bạn có thể phải đối mặt với các </a:t>
            </a:r>
            <a:r>
              <a:rPr lang="vi-VN" sz="2400" b="1" spc="-20" dirty="0">
                <a:latin typeface="Arial"/>
                <a:cs typeface="Arial"/>
              </a:rPr>
              <a:t>object</a:t>
            </a:r>
            <a:r>
              <a:rPr lang="vi-VN" sz="2400" spc="-20" dirty="0">
                <a:latin typeface="Arial"/>
                <a:cs typeface="Arial"/>
              </a:rPr>
              <a:t> phức tạp hơn (như </a:t>
            </a:r>
            <a:r>
              <a:rPr lang="vi-VN" sz="2400" b="1" spc="-20" dirty="0">
                <a:latin typeface="Arial"/>
                <a:cs typeface="Arial"/>
              </a:rPr>
              <a:t>JSON</a:t>
            </a:r>
            <a:r>
              <a:rPr lang="vi-VN" sz="2400" spc="-20" dirty="0">
                <a:latin typeface="Arial"/>
                <a:cs typeface="Arial"/>
              </a:rPr>
              <a:t> lồng nhau) hoặc bạn có thể mong muốn có một cách “tự động” hơn để thực hiện thao tác này.</a:t>
            </a:r>
            <a:endParaRPr lang="vi-VN" sz="2400" dirty="0">
              <a:latin typeface="Arial"/>
              <a:cs typeface="Arial"/>
            </a:endParaRPr>
          </a:p>
        </p:txBody>
      </p:sp>
      <p:pic>
        <p:nvPicPr>
          <p:cNvPr id="7" name="Picture 6">
            <a:extLst>
              <a:ext uri="{FF2B5EF4-FFF2-40B4-BE49-F238E27FC236}">
                <a16:creationId xmlns:a16="http://schemas.microsoft.com/office/drawing/2014/main" id="{C95DFB2A-F92D-4719-8CCB-833FBE21BA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326573364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A3D4B-F349-4B32-B4E8-65BEC0AA5CD6}"/>
              </a:ext>
            </a:extLst>
          </p:cNvPr>
          <p:cNvSpPr>
            <a:spLocks noGrp="1"/>
          </p:cNvSpPr>
          <p:nvPr>
            <p:ph type="title"/>
          </p:nvPr>
        </p:nvSpPr>
        <p:spPr/>
        <p:txBody>
          <a:bodyPr/>
          <a:lstStyle/>
          <a:p>
            <a:r>
              <a:rPr lang="vi-VN" dirty="0"/>
              <a:t>Code generation libraries (Parse Json bằng tool) – Tham khảo</a:t>
            </a:r>
          </a:p>
        </p:txBody>
      </p:sp>
      <p:sp>
        <p:nvSpPr>
          <p:cNvPr id="3" name="Content Placeholder 2">
            <a:extLst>
              <a:ext uri="{FF2B5EF4-FFF2-40B4-BE49-F238E27FC236}">
                <a16:creationId xmlns:a16="http://schemas.microsoft.com/office/drawing/2014/main" id="{E87F5A62-45CF-44EC-9C53-5262A9D5F814}"/>
              </a:ext>
            </a:extLst>
          </p:cNvPr>
          <p:cNvSpPr>
            <a:spLocks noGrp="1"/>
          </p:cNvSpPr>
          <p:nvPr>
            <p:ph idx="1"/>
          </p:nvPr>
        </p:nvSpPr>
        <p:spPr/>
        <p:txBody>
          <a:bodyPr/>
          <a:lstStyle/>
          <a:p>
            <a:r>
              <a:rPr lang="vi-VN" sz="2400" dirty="0"/>
              <a:t>Chúng ta có một </a:t>
            </a:r>
            <a:r>
              <a:rPr lang="vi-VN" sz="2400" b="1" dirty="0"/>
              <a:t>package</a:t>
            </a:r>
            <a:r>
              <a:rPr lang="vi-VN" sz="2400" dirty="0"/>
              <a:t> hữu ích cho việc này có tên là </a:t>
            </a:r>
            <a:r>
              <a:rPr lang="vi-VN" sz="2400" b="1" dirty="0"/>
              <a:t>json</a:t>
            </a:r>
            <a:r>
              <a:rPr lang="vi-VN" sz="2400" dirty="0"/>
              <a:t>_</a:t>
            </a:r>
            <a:r>
              <a:rPr lang="vi-VN" sz="2400" b="1" dirty="0"/>
              <a:t>serializable</a:t>
            </a:r>
            <a:r>
              <a:rPr lang="vi-VN" sz="2400" dirty="0"/>
              <a:t>, do </a:t>
            </a:r>
            <a:r>
              <a:rPr lang="vi-VN" sz="2400" b="1" dirty="0"/>
              <a:t>Google</a:t>
            </a:r>
            <a:r>
              <a:rPr lang="vi-VN" sz="2400" dirty="0"/>
              <a:t> xuất bản, </a:t>
            </a:r>
            <a:r>
              <a:rPr lang="vi-VN" sz="2400" b="1" dirty="0"/>
              <a:t>package</a:t>
            </a:r>
            <a:r>
              <a:rPr lang="vi-VN" sz="2400" dirty="0"/>
              <a:t> này tự động tạo </a:t>
            </a:r>
            <a:r>
              <a:rPr lang="vi-VN" sz="2400" b="1" dirty="0"/>
              <a:t>code</a:t>
            </a:r>
            <a:r>
              <a:rPr lang="vi-VN" sz="2400" dirty="0"/>
              <a:t> để </a:t>
            </a:r>
            <a:r>
              <a:rPr lang="vi-VN" sz="2400" b="1" dirty="0"/>
              <a:t>serialize</a:t>
            </a:r>
            <a:r>
              <a:rPr lang="vi-VN" sz="2400" dirty="0"/>
              <a:t> và giải mã hóa(</a:t>
            </a:r>
            <a:r>
              <a:rPr lang="vi-VN" sz="2400" b="1" dirty="0"/>
              <a:t>deserialize</a:t>
            </a:r>
            <a:r>
              <a:rPr lang="vi-VN" sz="2400" dirty="0"/>
              <a:t>) class dữ liệu của chúng ta.</a:t>
            </a:r>
          </a:p>
          <a:p>
            <a:r>
              <a:rPr lang="vi-VN" sz="2400" dirty="0"/>
              <a:t>Trước tiên, chúng ta cần thêm các thuộc tính vào file </a:t>
            </a:r>
            <a:r>
              <a:rPr lang="vi-VN" sz="2400" b="1" dirty="0"/>
              <a:t>pubspec.yaml</a:t>
            </a:r>
            <a:r>
              <a:rPr lang="vi-VN" sz="2400" dirty="0"/>
              <a:t>:</a:t>
            </a:r>
          </a:p>
        </p:txBody>
      </p:sp>
      <p:sp>
        <p:nvSpPr>
          <p:cNvPr id="4" name="Slide Number Placeholder 3">
            <a:extLst>
              <a:ext uri="{FF2B5EF4-FFF2-40B4-BE49-F238E27FC236}">
                <a16:creationId xmlns:a16="http://schemas.microsoft.com/office/drawing/2014/main" id="{FA297B48-2FDA-45FC-A4BB-D98E55BDD7CE}"/>
              </a:ext>
            </a:extLst>
          </p:cNvPr>
          <p:cNvSpPr>
            <a:spLocks noGrp="1"/>
          </p:cNvSpPr>
          <p:nvPr>
            <p:ph type="sldNum" sz="quarter" idx="12"/>
          </p:nvPr>
        </p:nvSpPr>
        <p:spPr/>
        <p:txBody>
          <a:bodyPr/>
          <a:lstStyle/>
          <a:p>
            <a:pPr>
              <a:defRPr/>
            </a:pPr>
            <a:fld id="{243387B3-00BA-4060-9564-2553BF0471BC}" type="slidenum">
              <a:rPr lang="en-US" altLang="en-US" smtClean="0"/>
              <a:pPr>
                <a:defRPr/>
              </a:pPr>
              <a:t>12</a:t>
            </a:fld>
            <a:endParaRPr lang="en-US" altLang="en-US"/>
          </a:p>
        </p:txBody>
      </p:sp>
      <p:pic>
        <p:nvPicPr>
          <p:cNvPr id="7" name="Picture 6">
            <a:extLst>
              <a:ext uri="{FF2B5EF4-FFF2-40B4-BE49-F238E27FC236}">
                <a16:creationId xmlns:a16="http://schemas.microsoft.com/office/drawing/2014/main" id="{7F843653-0334-474F-9B6F-AA2DAA961A53}"/>
              </a:ext>
            </a:extLst>
          </p:cNvPr>
          <p:cNvPicPr>
            <a:picLocks noChangeAspect="1"/>
          </p:cNvPicPr>
          <p:nvPr/>
        </p:nvPicPr>
        <p:blipFill>
          <a:blip r:embed="rId3" cstate="print"/>
          <a:stretch>
            <a:fillRect/>
          </a:stretch>
        </p:blipFill>
        <p:spPr>
          <a:xfrm>
            <a:off x="3757398" y="3622164"/>
            <a:ext cx="3077004" cy="2778636"/>
          </a:xfrm>
          <a:prstGeom prst="rect">
            <a:avLst/>
          </a:prstGeom>
        </p:spPr>
      </p:pic>
      <p:pic>
        <p:nvPicPr>
          <p:cNvPr id="6" name="Picture 5">
            <a:extLst>
              <a:ext uri="{FF2B5EF4-FFF2-40B4-BE49-F238E27FC236}">
                <a16:creationId xmlns:a16="http://schemas.microsoft.com/office/drawing/2014/main" id="{DFB7EF19-97AE-4D85-8D9F-4D35D6F1E8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328953661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3DED1-4D73-49E0-A36C-714BC460C1CF}"/>
              </a:ext>
            </a:extLst>
          </p:cNvPr>
          <p:cNvSpPr>
            <a:spLocks noGrp="1"/>
          </p:cNvSpPr>
          <p:nvPr>
            <p:ph type="title"/>
          </p:nvPr>
        </p:nvSpPr>
        <p:spPr/>
        <p:txBody>
          <a:bodyPr/>
          <a:lstStyle/>
          <a:p>
            <a:r>
              <a:rPr lang="vi-VN" dirty="0"/>
              <a:t>Code generation libraries (Parse Json bằng tool) – Tham khảo</a:t>
            </a:r>
          </a:p>
        </p:txBody>
      </p:sp>
      <p:sp>
        <p:nvSpPr>
          <p:cNvPr id="3" name="Content Placeholder 2">
            <a:extLst>
              <a:ext uri="{FF2B5EF4-FFF2-40B4-BE49-F238E27FC236}">
                <a16:creationId xmlns:a16="http://schemas.microsoft.com/office/drawing/2014/main" id="{606BA16A-616C-4007-A4C4-D3983DC9D324}"/>
              </a:ext>
            </a:extLst>
          </p:cNvPr>
          <p:cNvSpPr>
            <a:spLocks noGrp="1"/>
          </p:cNvSpPr>
          <p:nvPr>
            <p:ph idx="1"/>
          </p:nvPr>
        </p:nvSpPr>
        <p:spPr/>
        <p:txBody>
          <a:bodyPr/>
          <a:lstStyle/>
          <a:p>
            <a:r>
              <a:rPr lang="vi-VN" sz="2400" dirty="0"/>
              <a:t>Sau đó, trên </a:t>
            </a:r>
            <a:r>
              <a:rPr lang="vi-VN" sz="2400" b="1" dirty="0"/>
              <a:t>class</a:t>
            </a:r>
            <a:r>
              <a:rPr lang="vi-VN" sz="2400" dirty="0"/>
              <a:t> </a:t>
            </a:r>
            <a:r>
              <a:rPr lang="vi-VN" sz="2400" b="1" dirty="0"/>
              <a:t>Event</a:t>
            </a:r>
            <a:r>
              <a:rPr lang="vi-VN" sz="2400" dirty="0"/>
              <a:t>, chúng ta cần nói rằng đó là class </a:t>
            </a:r>
            <a:r>
              <a:rPr lang="vi-VN" sz="2400" b="1" dirty="0"/>
              <a:t>json_serializable </a:t>
            </a:r>
            <a:r>
              <a:rPr lang="vi-VN" sz="2400" dirty="0"/>
              <a:t>sử dụng chú thích và cho phép </a:t>
            </a:r>
            <a:r>
              <a:rPr lang="vi-VN" sz="2400" b="1" dirty="0"/>
              <a:t>class</a:t>
            </a:r>
            <a:r>
              <a:rPr lang="vi-VN" sz="2400" dirty="0"/>
              <a:t> truy cập vào các thuộc tính </a:t>
            </a:r>
            <a:r>
              <a:rPr lang="vi-VN" sz="2400" b="1" dirty="0"/>
              <a:t>private</a:t>
            </a:r>
            <a:r>
              <a:rPr lang="vi-VN" sz="2400" dirty="0"/>
              <a:t> trong các trường cần tạo:</a:t>
            </a:r>
          </a:p>
        </p:txBody>
      </p:sp>
      <p:sp>
        <p:nvSpPr>
          <p:cNvPr id="4" name="Slide Number Placeholder 3">
            <a:extLst>
              <a:ext uri="{FF2B5EF4-FFF2-40B4-BE49-F238E27FC236}">
                <a16:creationId xmlns:a16="http://schemas.microsoft.com/office/drawing/2014/main" id="{FF44EAFB-EE4E-42FA-AB06-69B0672EEB08}"/>
              </a:ext>
            </a:extLst>
          </p:cNvPr>
          <p:cNvSpPr>
            <a:spLocks noGrp="1"/>
          </p:cNvSpPr>
          <p:nvPr>
            <p:ph type="sldNum" sz="quarter" idx="12"/>
          </p:nvPr>
        </p:nvSpPr>
        <p:spPr/>
        <p:txBody>
          <a:bodyPr/>
          <a:lstStyle/>
          <a:p>
            <a:pPr>
              <a:defRPr/>
            </a:pPr>
            <a:fld id="{243387B3-00BA-4060-9564-2553BF0471BC}" type="slidenum">
              <a:rPr lang="en-US" altLang="en-US" smtClean="0"/>
              <a:pPr>
                <a:defRPr/>
              </a:pPr>
              <a:t>13</a:t>
            </a:fld>
            <a:endParaRPr lang="en-US" altLang="en-US"/>
          </a:p>
        </p:txBody>
      </p:sp>
      <p:pic>
        <p:nvPicPr>
          <p:cNvPr id="6" name="Picture 5">
            <a:extLst>
              <a:ext uri="{FF2B5EF4-FFF2-40B4-BE49-F238E27FC236}">
                <a16:creationId xmlns:a16="http://schemas.microsoft.com/office/drawing/2014/main" id="{789B947C-81D5-4BDF-8CB0-FAE03A9429E0}"/>
              </a:ext>
            </a:extLst>
          </p:cNvPr>
          <p:cNvPicPr>
            <a:picLocks noChangeAspect="1"/>
          </p:cNvPicPr>
          <p:nvPr/>
        </p:nvPicPr>
        <p:blipFill>
          <a:blip r:embed="rId3" cstate="print"/>
          <a:stretch>
            <a:fillRect/>
          </a:stretch>
        </p:blipFill>
        <p:spPr>
          <a:xfrm>
            <a:off x="3276600" y="2819400"/>
            <a:ext cx="5105400" cy="3609810"/>
          </a:xfrm>
          <a:prstGeom prst="rect">
            <a:avLst/>
          </a:prstGeom>
        </p:spPr>
      </p:pic>
      <p:pic>
        <p:nvPicPr>
          <p:cNvPr id="7" name="Picture 6">
            <a:extLst>
              <a:ext uri="{FF2B5EF4-FFF2-40B4-BE49-F238E27FC236}">
                <a16:creationId xmlns:a16="http://schemas.microsoft.com/office/drawing/2014/main" id="{368D5D69-21C1-49CE-B682-123F2B266A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132667590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A2F6-3C62-4687-AD09-97921BFD0C2D}"/>
              </a:ext>
            </a:extLst>
          </p:cNvPr>
          <p:cNvSpPr>
            <a:spLocks noGrp="1"/>
          </p:cNvSpPr>
          <p:nvPr>
            <p:ph type="title"/>
          </p:nvPr>
        </p:nvSpPr>
        <p:spPr/>
        <p:txBody>
          <a:bodyPr/>
          <a:lstStyle/>
          <a:p>
            <a:r>
              <a:rPr lang="vi-VN" b="1" i="0" dirty="0">
                <a:effectLst/>
              </a:rPr>
              <a:t>Tìm hiểu lập trình bất đồng bộ trong Dart &amp; Flutter</a:t>
            </a:r>
            <a:endParaRPr lang="vi-VN" dirty="0"/>
          </a:p>
        </p:txBody>
      </p:sp>
      <p:sp>
        <p:nvSpPr>
          <p:cNvPr id="3" name="Content Placeholder 2">
            <a:extLst>
              <a:ext uri="{FF2B5EF4-FFF2-40B4-BE49-F238E27FC236}">
                <a16:creationId xmlns:a16="http://schemas.microsoft.com/office/drawing/2014/main" id="{D3DF6670-ABDC-4C32-8497-B63862C50A2B}"/>
              </a:ext>
            </a:extLst>
          </p:cNvPr>
          <p:cNvSpPr>
            <a:spLocks noGrp="1"/>
          </p:cNvSpPr>
          <p:nvPr>
            <p:ph idx="1"/>
          </p:nvPr>
        </p:nvSpPr>
        <p:spPr/>
        <p:txBody>
          <a:bodyPr/>
          <a:lstStyle/>
          <a:p>
            <a:pPr algn="l"/>
            <a:r>
              <a:rPr lang="vi-VN" sz="3200" b="0" i="0" dirty="0">
                <a:effectLst/>
              </a:rPr>
              <a:t>Lập trình bất đồng bộ là kiểu lập trình cho phép bạn thực hiện riêng một </a:t>
            </a:r>
            <a:r>
              <a:rPr lang="vi-VN" sz="3200" b="0" i="0">
                <a:effectLst/>
              </a:rPr>
              <a:t>công việc </a:t>
            </a:r>
            <a:r>
              <a:rPr lang="vi-VN" sz="3200" b="0" i="0" dirty="0">
                <a:effectLst/>
              </a:rPr>
              <a:t>nào đó và nó chạy độc lập với </a:t>
            </a:r>
            <a:r>
              <a:rPr lang="vi-VN" sz="3200" b="1" i="0" dirty="0">
                <a:effectLst/>
              </a:rPr>
              <a:t>thread</a:t>
            </a:r>
            <a:r>
              <a:rPr lang="vi-VN" sz="3200" b="0" i="0" dirty="0">
                <a:effectLst/>
              </a:rPr>
              <a:t> chính. Khi công việc được hoàn thành, nó sẽ thông báo với </a:t>
            </a:r>
            <a:r>
              <a:rPr lang="vi-VN" sz="3200" b="1" i="0" dirty="0">
                <a:effectLst/>
              </a:rPr>
              <a:t>thread</a:t>
            </a:r>
            <a:r>
              <a:rPr lang="vi-VN" sz="3200" b="0" i="0" dirty="0">
                <a:effectLst/>
              </a:rPr>
              <a:t> chính của ứng dụng. Trong </a:t>
            </a:r>
            <a:r>
              <a:rPr lang="vi-VN" sz="3200" b="1" i="0" dirty="0">
                <a:effectLst/>
              </a:rPr>
              <a:t>Flutter</a:t>
            </a:r>
            <a:r>
              <a:rPr lang="vi-VN" sz="3200" b="0" i="0" dirty="0">
                <a:effectLst/>
              </a:rPr>
              <a:t>, bạn hoàn toàn có thể thực hiện việc lập trình bất đồng bộ để xử lý những tác vụ riêng mà không cản trở đến việc </a:t>
            </a:r>
            <a:r>
              <a:rPr lang="vi-VN" sz="3200" b="1" i="0" dirty="0">
                <a:effectLst/>
              </a:rPr>
              <a:t>running</a:t>
            </a:r>
            <a:r>
              <a:rPr lang="vi-VN" sz="3200" b="0" i="0" dirty="0">
                <a:effectLst/>
              </a:rPr>
              <a:t> </a:t>
            </a:r>
            <a:r>
              <a:rPr lang="vi-VN" sz="3200" b="1" i="0" dirty="0">
                <a:effectLst/>
              </a:rPr>
              <a:t>app</a:t>
            </a:r>
            <a:r>
              <a:rPr lang="vi-VN" sz="3200" b="0" i="0" dirty="0">
                <a:effectLst/>
              </a:rPr>
              <a:t>.</a:t>
            </a:r>
          </a:p>
          <a:p>
            <a:endParaRPr lang="vi-VN" dirty="0"/>
          </a:p>
        </p:txBody>
      </p:sp>
      <p:sp>
        <p:nvSpPr>
          <p:cNvPr id="4" name="Slide Number Placeholder 3">
            <a:extLst>
              <a:ext uri="{FF2B5EF4-FFF2-40B4-BE49-F238E27FC236}">
                <a16:creationId xmlns:a16="http://schemas.microsoft.com/office/drawing/2014/main" id="{90B33859-1139-44F1-BD7C-F28A1B412FD7}"/>
              </a:ext>
            </a:extLst>
          </p:cNvPr>
          <p:cNvSpPr>
            <a:spLocks noGrp="1"/>
          </p:cNvSpPr>
          <p:nvPr>
            <p:ph type="sldNum" sz="quarter" idx="12"/>
          </p:nvPr>
        </p:nvSpPr>
        <p:spPr/>
        <p:txBody>
          <a:bodyPr/>
          <a:lstStyle/>
          <a:p>
            <a:pPr>
              <a:defRPr/>
            </a:pPr>
            <a:fld id="{243387B3-00BA-4060-9564-2553BF0471BC}" type="slidenum">
              <a:rPr lang="en-US" altLang="en-US" smtClean="0"/>
              <a:pPr>
                <a:defRPr/>
              </a:pPr>
              <a:t>14</a:t>
            </a:fld>
            <a:endParaRPr lang="en-US" altLang="en-US"/>
          </a:p>
        </p:txBody>
      </p:sp>
      <p:pic>
        <p:nvPicPr>
          <p:cNvPr id="5" name="Picture 4">
            <a:extLst>
              <a:ext uri="{FF2B5EF4-FFF2-40B4-BE49-F238E27FC236}">
                <a16:creationId xmlns:a16="http://schemas.microsoft.com/office/drawing/2014/main" id="{B5E6F364-E523-41AB-80AB-DC84DCC80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373229984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20A70-0457-4DA1-82B1-2FA30850972C}"/>
              </a:ext>
            </a:extLst>
          </p:cNvPr>
          <p:cNvSpPr>
            <a:spLocks noGrp="1"/>
          </p:cNvSpPr>
          <p:nvPr>
            <p:ph type="title"/>
          </p:nvPr>
        </p:nvSpPr>
        <p:spPr/>
        <p:txBody>
          <a:bodyPr/>
          <a:lstStyle/>
          <a:p>
            <a:r>
              <a:rPr lang="vi-VN" b="1" i="0" dirty="0">
                <a:effectLst/>
              </a:rPr>
              <a:t>Tìm hiểu lập trình bất đồng bộ trong Dart &amp; Flutter</a:t>
            </a:r>
            <a:endParaRPr lang="vi-VN" dirty="0"/>
          </a:p>
        </p:txBody>
      </p:sp>
      <p:sp>
        <p:nvSpPr>
          <p:cNvPr id="3" name="Content Placeholder 2">
            <a:extLst>
              <a:ext uri="{FF2B5EF4-FFF2-40B4-BE49-F238E27FC236}">
                <a16:creationId xmlns:a16="http://schemas.microsoft.com/office/drawing/2014/main" id="{811BF654-8FD1-4B2A-9BFE-F234F61A3CBE}"/>
              </a:ext>
            </a:extLst>
          </p:cNvPr>
          <p:cNvSpPr>
            <a:spLocks noGrp="1"/>
          </p:cNvSpPr>
          <p:nvPr>
            <p:ph idx="1"/>
          </p:nvPr>
        </p:nvSpPr>
        <p:spPr/>
        <p:txBody>
          <a:bodyPr/>
          <a:lstStyle/>
          <a:p>
            <a:r>
              <a:rPr lang="vi-VN" sz="3200" b="0" i="0" dirty="0">
                <a:effectLst/>
                <a:latin typeface="+mj-lt"/>
              </a:rPr>
              <a:t>Trong bài viết này, chúng ta sẽ cùng nhau tìm hiểu </a:t>
            </a:r>
            <a:r>
              <a:rPr lang="vi-VN" sz="3200" b="1" i="0" dirty="0">
                <a:effectLst/>
                <a:latin typeface="+mj-lt"/>
              </a:rPr>
              <a:t>lập trình bất đồng bộ trong Dart &amp; Flutter</a:t>
            </a:r>
            <a:r>
              <a:rPr lang="vi-VN" sz="3200" b="0" i="0" dirty="0">
                <a:effectLst/>
                <a:latin typeface="+mj-lt"/>
              </a:rPr>
              <a:t>. Chúng ta sẽ khám phá sâu hơn cách các </a:t>
            </a:r>
            <a:r>
              <a:rPr lang="vi-VN" sz="3200" b="1" i="0" dirty="0">
                <a:effectLst/>
                <a:latin typeface="+mj-lt"/>
              </a:rPr>
              <a:t>asynchronous code patterns</a:t>
            </a:r>
            <a:r>
              <a:rPr lang="vi-VN" sz="3200" b="0" i="0" dirty="0">
                <a:effectLst/>
                <a:latin typeface="+mj-lt"/>
              </a:rPr>
              <a:t> hỗ trợ trong việc làm "cầu nối" giao tiếp giữa UI và các tác vụ riêng biệt.</a:t>
            </a:r>
          </a:p>
          <a:p>
            <a:endParaRPr lang="vi-VN" dirty="0"/>
          </a:p>
        </p:txBody>
      </p:sp>
      <p:sp>
        <p:nvSpPr>
          <p:cNvPr id="4" name="Slide Number Placeholder 3">
            <a:extLst>
              <a:ext uri="{FF2B5EF4-FFF2-40B4-BE49-F238E27FC236}">
                <a16:creationId xmlns:a16="http://schemas.microsoft.com/office/drawing/2014/main" id="{7FF85F9D-5AFE-4D40-9AD8-598E2937CDFE}"/>
              </a:ext>
            </a:extLst>
          </p:cNvPr>
          <p:cNvSpPr>
            <a:spLocks noGrp="1"/>
          </p:cNvSpPr>
          <p:nvPr>
            <p:ph type="sldNum" sz="quarter" idx="12"/>
          </p:nvPr>
        </p:nvSpPr>
        <p:spPr/>
        <p:txBody>
          <a:bodyPr/>
          <a:lstStyle/>
          <a:p>
            <a:pPr>
              <a:defRPr/>
            </a:pPr>
            <a:fld id="{243387B3-00BA-4060-9564-2553BF0471BC}" type="slidenum">
              <a:rPr lang="en-US" altLang="en-US" smtClean="0"/>
              <a:pPr>
                <a:defRPr/>
              </a:pPr>
              <a:t>15</a:t>
            </a:fld>
            <a:endParaRPr lang="en-US" altLang="en-US"/>
          </a:p>
        </p:txBody>
      </p:sp>
      <p:pic>
        <p:nvPicPr>
          <p:cNvPr id="5" name="Picture 4">
            <a:extLst>
              <a:ext uri="{FF2B5EF4-FFF2-40B4-BE49-F238E27FC236}">
                <a16:creationId xmlns:a16="http://schemas.microsoft.com/office/drawing/2014/main" id="{703D8F9E-8C9F-442A-925A-4176EEB8DC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3462459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11176-491D-4724-BDDE-BAFC953F78DC}"/>
              </a:ext>
            </a:extLst>
          </p:cNvPr>
          <p:cNvSpPr>
            <a:spLocks noGrp="1"/>
          </p:cNvSpPr>
          <p:nvPr>
            <p:ph type="title"/>
          </p:nvPr>
        </p:nvSpPr>
        <p:spPr/>
        <p:txBody>
          <a:bodyPr/>
          <a:lstStyle/>
          <a:p>
            <a:r>
              <a:rPr lang="vi-VN" b="1" i="0" dirty="0">
                <a:effectLst/>
                <a:latin typeface="-apple-system"/>
              </a:rPr>
              <a:t>Asynchronous Programming (Lập trình bất đồng bộ)</a:t>
            </a:r>
            <a:endParaRPr lang="vi-VN" dirty="0"/>
          </a:p>
        </p:txBody>
      </p:sp>
      <p:sp>
        <p:nvSpPr>
          <p:cNvPr id="3" name="Content Placeholder 2">
            <a:extLst>
              <a:ext uri="{FF2B5EF4-FFF2-40B4-BE49-F238E27FC236}">
                <a16:creationId xmlns:a16="http://schemas.microsoft.com/office/drawing/2014/main" id="{444E419C-64EC-4A49-898A-65CD94AB5531}"/>
              </a:ext>
            </a:extLst>
          </p:cNvPr>
          <p:cNvSpPr>
            <a:spLocks noGrp="1"/>
          </p:cNvSpPr>
          <p:nvPr>
            <p:ph idx="1"/>
          </p:nvPr>
        </p:nvSpPr>
        <p:spPr/>
        <p:txBody>
          <a:bodyPr/>
          <a:lstStyle/>
          <a:p>
            <a:r>
              <a:rPr lang="vi-VN" dirty="0"/>
              <a:t>Lập trình bất đồng bộ (</a:t>
            </a:r>
            <a:r>
              <a:rPr lang="vi-VN" b="1" dirty="0"/>
              <a:t>Asynchronous</a:t>
            </a:r>
            <a:r>
              <a:rPr lang="vi-VN" dirty="0"/>
              <a:t> </a:t>
            </a:r>
            <a:r>
              <a:rPr lang="vi-VN" b="1" dirty="0"/>
              <a:t>Programming</a:t>
            </a:r>
            <a:r>
              <a:rPr lang="vi-VN" dirty="0"/>
              <a:t>) giúp bạn có thể thực hiện nhiều </a:t>
            </a:r>
            <a:r>
              <a:rPr lang="vi-VN" b="1" dirty="0"/>
              <a:t>action</a:t>
            </a:r>
            <a:r>
              <a:rPr lang="vi-VN" dirty="0"/>
              <a:t> trong cùng một lúc mà không cần theo tuần tự. Lập trình đồng bộ (</a:t>
            </a:r>
            <a:r>
              <a:rPr lang="vi-VN" b="1" dirty="0"/>
              <a:t>Synchronous</a:t>
            </a:r>
            <a:r>
              <a:rPr lang="vi-VN" dirty="0"/>
              <a:t> </a:t>
            </a:r>
            <a:r>
              <a:rPr lang="vi-VN" b="1" dirty="0"/>
              <a:t>Programming</a:t>
            </a:r>
            <a:r>
              <a:rPr lang="vi-VN" dirty="0"/>
              <a:t>) mất khoảng thời gian lâu hơn để ứng dụng phản hồi kết quả. </a:t>
            </a:r>
          </a:p>
        </p:txBody>
      </p:sp>
      <p:sp>
        <p:nvSpPr>
          <p:cNvPr id="4" name="Slide Number Placeholder 3">
            <a:extLst>
              <a:ext uri="{FF2B5EF4-FFF2-40B4-BE49-F238E27FC236}">
                <a16:creationId xmlns:a16="http://schemas.microsoft.com/office/drawing/2014/main" id="{D95F04B8-399F-45DD-9B85-E5E486F9657C}"/>
              </a:ext>
            </a:extLst>
          </p:cNvPr>
          <p:cNvSpPr>
            <a:spLocks noGrp="1"/>
          </p:cNvSpPr>
          <p:nvPr>
            <p:ph type="sldNum" sz="quarter" idx="12"/>
          </p:nvPr>
        </p:nvSpPr>
        <p:spPr/>
        <p:txBody>
          <a:bodyPr/>
          <a:lstStyle/>
          <a:p>
            <a:pPr>
              <a:defRPr/>
            </a:pPr>
            <a:fld id="{243387B3-00BA-4060-9564-2553BF0471BC}" type="slidenum">
              <a:rPr lang="en-US" altLang="en-US" smtClean="0"/>
              <a:pPr>
                <a:defRPr/>
              </a:pPr>
              <a:t>16</a:t>
            </a:fld>
            <a:endParaRPr lang="en-US" altLang="en-US"/>
          </a:p>
        </p:txBody>
      </p:sp>
      <p:pic>
        <p:nvPicPr>
          <p:cNvPr id="5" name="Picture 4">
            <a:extLst>
              <a:ext uri="{FF2B5EF4-FFF2-40B4-BE49-F238E27FC236}">
                <a16:creationId xmlns:a16="http://schemas.microsoft.com/office/drawing/2014/main" id="{A2C8A670-5B24-4F5B-882D-5FF563E09C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746097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A3045-987D-40E3-A713-91E5ABA8487E}"/>
              </a:ext>
            </a:extLst>
          </p:cNvPr>
          <p:cNvSpPr>
            <a:spLocks noGrp="1"/>
          </p:cNvSpPr>
          <p:nvPr>
            <p:ph type="title"/>
          </p:nvPr>
        </p:nvSpPr>
        <p:spPr/>
        <p:txBody>
          <a:bodyPr/>
          <a:lstStyle/>
          <a:p>
            <a:r>
              <a:rPr lang="vi-VN" b="1" i="0" dirty="0">
                <a:effectLst/>
                <a:latin typeface="-apple-system"/>
              </a:rPr>
              <a:t>Asynchronous Programming (Lập trình bất đồng bộ)</a:t>
            </a:r>
            <a:endParaRPr lang="vi-VN" dirty="0"/>
          </a:p>
        </p:txBody>
      </p:sp>
      <p:sp>
        <p:nvSpPr>
          <p:cNvPr id="3" name="Content Placeholder 2">
            <a:extLst>
              <a:ext uri="{FF2B5EF4-FFF2-40B4-BE49-F238E27FC236}">
                <a16:creationId xmlns:a16="http://schemas.microsoft.com/office/drawing/2014/main" id="{0DF12297-FCEC-411D-9B08-EAC9A4CDE4D2}"/>
              </a:ext>
            </a:extLst>
          </p:cNvPr>
          <p:cNvSpPr>
            <a:spLocks noGrp="1"/>
          </p:cNvSpPr>
          <p:nvPr>
            <p:ph idx="1"/>
          </p:nvPr>
        </p:nvSpPr>
        <p:spPr/>
        <p:txBody>
          <a:bodyPr/>
          <a:lstStyle/>
          <a:p>
            <a:r>
              <a:rPr lang="vi-VN" dirty="0"/>
              <a:t>Tuy nhiên, việc lập trình bất đồng bộ cũng có một số đánh đổi, đặc biệt là phần hiệu năng ứng dụng. Do đó, chúng ta không nên sử dụng lập trình bất đồng bộ trong tất cả các trường hợp.</a:t>
            </a:r>
          </a:p>
        </p:txBody>
      </p:sp>
      <p:sp>
        <p:nvSpPr>
          <p:cNvPr id="4" name="Slide Number Placeholder 3">
            <a:extLst>
              <a:ext uri="{FF2B5EF4-FFF2-40B4-BE49-F238E27FC236}">
                <a16:creationId xmlns:a16="http://schemas.microsoft.com/office/drawing/2014/main" id="{49AFC65D-A9D5-4747-9F2E-AC2A974E7492}"/>
              </a:ext>
            </a:extLst>
          </p:cNvPr>
          <p:cNvSpPr>
            <a:spLocks noGrp="1"/>
          </p:cNvSpPr>
          <p:nvPr>
            <p:ph type="sldNum" sz="quarter" idx="12"/>
          </p:nvPr>
        </p:nvSpPr>
        <p:spPr/>
        <p:txBody>
          <a:bodyPr/>
          <a:lstStyle/>
          <a:p>
            <a:pPr>
              <a:defRPr/>
            </a:pPr>
            <a:fld id="{243387B3-00BA-4060-9564-2553BF0471BC}" type="slidenum">
              <a:rPr lang="en-US" altLang="en-US" smtClean="0"/>
              <a:pPr>
                <a:defRPr/>
              </a:pPr>
              <a:t>17</a:t>
            </a:fld>
            <a:endParaRPr lang="en-US" altLang="en-US"/>
          </a:p>
        </p:txBody>
      </p:sp>
      <p:pic>
        <p:nvPicPr>
          <p:cNvPr id="5" name="Picture 4">
            <a:extLst>
              <a:ext uri="{FF2B5EF4-FFF2-40B4-BE49-F238E27FC236}">
                <a16:creationId xmlns:a16="http://schemas.microsoft.com/office/drawing/2014/main" id="{DABC8438-2182-4E2F-92B5-6E6A94629C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763456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73AD4-96DE-45CF-A3ED-A3E1C7032481}"/>
              </a:ext>
            </a:extLst>
          </p:cNvPr>
          <p:cNvSpPr>
            <a:spLocks noGrp="1"/>
          </p:cNvSpPr>
          <p:nvPr>
            <p:ph type="title"/>
          </p:nvPr>
        </p:nvSpPr>
        <p:spPr/>
        <p:txBody>
          <a:bodyPr/>
          <a:lstStyle/>
          <a:p>
            <a:r>
              <a:rPr lang="vi-VN" b="1" i="0" dirty="0">
                <a:effectLst/>
                <a:latin typeface="-apple-system"/>
              </a:rPr>
              <a:t>Asynchronous Programming (Lập trình bất đồng bộ)</a:t>
            </a:r>
            <a:endParaRPr lang="vi-VN" dirty="0"/>
          </a:p>
        </p:txBody>
      </p:sp>
      <p:pic>
        <p:nvPicPr>
          <p:cNvPr id="6" name="Content Placeholder 5">
            <a:extLst>
              <a:ext uri="{FF2B5EF4-FFF2-40B4-BE49-F238E27FC236}">
                <a16:creationId xmlns:a16="http://schemas.microsoft.com/office/drawing/2014/main" id="{585C477B-CB5D-4871-83A7-EBDC2A9E3280}"/>
              </a:ext>
            </a:extLst>
          </p:cNvPr>
          <p:cNvPicPr>
            <a:picLocks noGrp="1" noChangeAspect="1"/>
          </p:cNvPicPr>
          <p:nvPr>
            <p:ph idx="1"/>
          </p:nvPr>
        </p:nvPicPr>
        <p:blipFill>
          <a:blip r:embed="rId2"/>
          <a:stretch>
            <a:fillRect/>
          </a:stretch>
        </p:blipFill>
        <p:spPr>
          <a:xfrm>
            <a:off x="609600" y="1676400"/>
            <a:ext cx="8229600" cy="4350267"/>
          </a:xfrm>
        </p:spPr>
      </p:pic>
      <p:sp>
        <p:nvSpPr>
          <p:cNvPr id="4" name="Slide Number Placeholder 3">
            <a:extLst>
              <a:ext uri="{FF2B5EF4-FFF2-40B4-BE49-F238E27FC236}">
                <a16:creationId xmlns:a16="http://schemas.microsoft.com/office/drawing/2014/main" id="{05B310F8-BB92-4FA5-B41A-4420733C47E2}"/>
              </a:ext>
            </a:extLst>
          </p:cNvPr>
          <p:cNvSpPr>
            <a:spLocks noGrp="1"/>
          </p:cNvSpPr>
          <p:nvPr>
            <p:ph type="sldNum" sz="quarter" idx="12"/>
          </p:nvPr>
        </p:nvSpPr>
        <p:spPr/>
        <p:txBody>
          <a:bodyPr/>
          <a:lstStyle/>
          <a:p>
            <a:pPr>
              <a:defRPr/>
            </a:pPr>
            <a:fld id="{243387B3-00BA-4060-9564-2553BF0471BC}" type="slidenum">
              <a:rPr lang="en-US" altLang="en-US" smtClean="0"/>
              <a:pPr>
                <a:defRPr/>
              </a:pPr>
              <a:t>18</a:t>
            </a:fld>
            <a:endParaRPr lang="en-US" altLang="en-US"/>
          </a:p>
        </p:txBody>
      </p:sp>
      <p:pic>
        <p:nvPicPr>
          <p:cNvPr id="5" name="Picture 4">
            <a:extLst>
              <a:ext uri="{FF2B5EF4-FFF2-40B4-BE49-F238E27FC236}">
                <a16:creationId xmlns:a16="http://schemas.microsoft.com/office/drawing/2014/main" id="{C1CF6773-5F6D-4245-B971-7C709B37F3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1052667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CB457-4D72-49AA-84F1-15576825DF4A}"/>
              </a:ext>
            </a:extLst>
          </p:cNvPr>
          <p:cNvSpPr>
            <a:spLocks noGrp="1"/>
          </p:cNvSpPr>
          <p:nvPr>
            <p:ph type="title"/>
          </p:nvPr>
        </p:nvSpPr>
        <p:spPr/>
        <p:txBody>
          <a:bodyPr/>
          <a:lstStyle/>
          <a:p>
            <a:r>
              <a:rPr lang="vi-VN" b="1" i="0" dirty="0">
                <a:effectLst/>
                <a:latin typeface="-apple-system"/>
              </a:rPr>
              <a:t>Asynchronous Programming (Lập trình bất đồng bộ)</a:t>
            </a:r>
            <a:endParaRPr lang="vi-VN" dirty="0"/>
          </a:p>
        </p:txBody>
      </p:sp>
      <p:sp>
        <p:nvSpPr>
          <p:cNvPr id="4" name="Slide Number Placeholder 3">
            <a:extLst>
              <a:ext uri="{FF2B5EF4-FFF2-40B4-BE49-F238E27FC236}">
                <a16:creationId xmlns:a16="http://schemas.microsoft.com/office/drawing/2014/main" id="{09AA820A-C05C-4AB0-A39C-29D9CEE67F7E}"/>
              </a:ext>
            </a:extLst>
          </p:cNvPr>
          <p:cNvSpPr>
            <a:spLocks noGrp="1"/>
          </p:cNvSpPr>
          <p:nvPr>
            <p:ph type="sldNum" sz="quarter" idx="12"/>
          </p:nvPr>
        </p:nvSpPr>
        <p:spPr/>
        <p:txBody>
          <a:bodyPr/>
          <a:lstStyle/>
          <a:p>
            <a:pPr>
              <a:defRPr/>
            </a:pPr>
            <a:fld id="{243387B3-00BA-4060-9564-2553BF0471BC}" type="slidenum">
              <a:rPr lang="en-US" altLang="en-US" smtClean="0"/>
              <a:pPr>
                <a:defRPr/>
              </a:pPr>
              <a:t>19</a:t>
            </a:fld>
            <a:endParaRPr lang="en-US" altLang="en-US"/>
          </a:p>
        </p:txBody>
      </p:sp>
      <p:pic>
        <p:nvPicPr>
          <p:cNvPr id="2050" name="Picture 2">
            <a:extLst>
              <a:ext uri="{FF2B5EF4-FFF2-40B4-BE49-F238E27FC236}">
                <a16:creationId xmlns:a16="http://schemas.microsoft.com/office/drawing/2014/main" id="{D90A0A51-35C6-477C-8ED6-D221D1215E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5781" y="2133600"/>
            <a:ext cx="7092438" cy="3124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6A0C246-85CB-4959-BEA1-FFCADDC6C4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1520196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7E5BA7F-821E-4109-8DB6-37971BB47C59}"/>
              </a:ext>
            </a:extLst>
          </p:cNvPr>
          <p:cNvSpPr>
            <a:spLocks noGrp="1" noChangeArrowheads="1"/>
          </p:cNvSpPr>
          <p:nvPr>
            <p:ph type="title"/>
          </p:nvPr>
        </p:nvSpPr>
        <p:spPr/>
        <p:txBody>
          <a:bodyPr/>
          <a:lstStyle/>
          <a:p>
            <a:r>
              <a:rPr lang="en-US" altLang="en-US" dirty="0" err="1">
                <a:solidFill>
                  <a:srgbClr val="9A7200"/>
                </a:solidFill>
              </a:rPr>
              <a:t>Mục</a:t>
            </a:r>
            <a:r>
              <a:rPr lang="en-US" altLang="en-US" dirty="0">
                <a:solidFill>
                  <a:srgbClr val="9A7200"/>
                </a:solidFill>
              </a:rPr>
              <a:t> </a:t>
            </a:r>
            <a:r>
              <a:rPr lang="en-US" altLang="en-US" dirty="0" err="1">
                <a:solidFill>
                  <a:srgbClr val="9A7200"/>
                </a:solidFill>
              </a:rPr>
              <a:t>tiêu</a:t>
            </a:r>
            <a:endParaRPr lang="en-US" altLang="en-US" dirty="0">
              <a:solidFill>
                <a:srgbClr val="9A7200"/>
              </a:solidFill>
            </a:endParaRPr>
          </a:p>
        </p:txBody>
      </p:sp>
      <p:sp>
        <p:nvSpPr>
          <p:cNvPr id="6148" name="Slide Number Placeholder 5">
            <a:extLst>
              <a:ext uri="{FF2B5EF4-FFF2-40B4-BE49-F238E27FC236}">
                <a16:creationId xmlns:a16="http://schemas.microsoft.com/office/drawing/2014/main" id="{3916E19A-246B-4188-B043-F7B125E2B41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6076467-21BA-42FF-B682-3A2844D4F7B8}" type="slidenum">
              <a:rPr kumimoji="0" lang="en-US" altLang="en-US" sz="14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 name="Content Placeholder 2">
            <a:extLst>
              <a:ext uri="{FF2B5EF4-FFF2-40B4-BE49-F238E27FC236}">
                <a16:creationId xmlns:a16="http://schemas.microsoft.com/office/drawing/2014/main" id="{9C166821-AF29-4C16-B455-C78D5515E33A}"/>
              </a:ext>
            </a:extLst>
          </p:cNvPr>
          <p:cNvSpPr>
            <a:spLocks noGrp="1"/>
          </p:cNvSpPr>
          <p:nvPr>
            <p:ph idx="1"/>
          </p:nvPr>
        </p:nvSpPr>
        <p:spPr>
          <a:xfrm>
            <a:off x="685800" y="1425575"/>
            <a:ext cx="6172200" cy="4800600"/>
          </a:xfrm>
        </p:spPr>
        <p:txBody>
          <a:bodyPr/>
          <a:lstStyle/>
          <a:p>
            <a:pPr marR="5080">
              <a:spcBef>
                <a:spcPts val="100"/>
              </a:spcBef>
            </a:pPr>
            <a:r>
              <a:rPr lang="vi-VN" sz="3200" spc="5" dirty="0">
                <a:latin typeface="Arial"/>
                <a:cs typeface="Arial"/>
              </a:rPr>
              <a:t>Tìm hiểu kiến </a:t>
            </a:r>
            <a:r>
              <a:rPr lang="vi-VN" sz="3200" spc="5">
                <a:latin typeface="Arial"/>
                <a:cs typeface="Arial"/>
              </a:rPr>
              <a:t>thức </a:t>
            </a:r>
            <a:r>
              <a:rPr lang="en-US" sz="3200" spc="5">
                <a:latin typeface="Arial"/>
                <a:cs typeface="Arial"/>
              </a:rPr>
              <a:t>về JSON</a:t>
            </a:r>
            <a:r>
              <a:rPr lang="vi-VN" sz="3200" spc="5">
                <a:latin typeface="Arial"/>
                <a:cs typeface="Arial"/>
              </a:rPr>
              <a:t>.</a:t>
            </a:r>
            <a:endParaRPr lang="vi-VN" sz="3200" spc="5" dirty="0">
              <a:latin typeface="Arial"/>
              <a:cs typeface="Arial"/>
            </a:endParaRPr>
          </a:p>
          <a:p>
            <a:pPr marR="5080">
              <a:spcBef>
                <a:spcPts val="100"/>
              </a:spcBef>
            </a:pPr>
            <a:r>
              <a:rPr lang="vi-VN" sz="3200" spc="5" dirty="0">
                <a:latin typeface="Arial"/>
                <a:cs typeface="Arial"/>
              </a:rPr>
              <a:t>Tìm hiểu </a:t>
            </a:r>
            <a:r>
              <a:rPr lang="vi-VN" sz="3200" spc="5">
                <a:latin typeface="Arial"/>
                <a:cs typeface="Arial"/>
              </a:rPr>
              <a:t>về </a:t>
            </a:r>
            <a:r>
              <a:rPr lang="en-US" sz="3200" spc="5">
                <a:latin typeface="Arial"/>
                <a:cs typeface="Arial"/>
              </a:rPr>
              <a:t>bất đồng bộ.</a:t>
            </a:r>
            <a:endParaRPr lang="vi-VN" sz="3200" spc="5" dirty="0">
              <a:latin typeface="Arial"/>
              <a:cs typeface="Arial"/>
            </a:endParaRPr>
          </a:p>
          <a:p>
            <a:pPr marR="5080">
              <a:spcBef>
                <a:spcPts val="100"/>
              </a:spcBef>
            </a:pPr>
            <a:r>
              <a:rPr lang="vi-VN" sz="3200" spc="5">
                <a:latin typeface="Arial"/>
                <a:cs typeface="Arial"/>
              </a:rPr>
              <a:t>Vận </a:t>
            </a:r>
            <a:r>
              <a:rPr lang="vi-VN" sz="3200" spc="5" dirty="0">
                <a:latin typeface="Arial"/>
                <a:cs typeface="Arial"/>
              </a:rPr>
              <a:t>dụng được kiến thức đã học để hoàn thành bài tập theo yêu cầu.</a:t>
            </a:r>
          </a:p>
          <a:p>
            <a:pPr marR="5080">
              <a:spcBef>
                <a:spcPts val="100"/>
              </a:spcBef>
            </a:pPr>
            <a:endParaRPr lang="vi-VN" sz="2800" dirty="0">
              <a:latin typeface="Arial"/>
              <a:cs typeface="Arial"/>
            </a:endParaRPr>
          </a:p>
        </p:txBody>
      </p:sp>
      <p:grpSp>
        <p:nvGrpSpPr>
          <p:cNvPr id="11" name="object 2">
            <a:extLst>
              <a:ext uri="{FF2B5EF4-FFF2-40B4-BE49-F238E27FC236}">
                <a16:creationId xmlns:a16="http://schemas.microsoft.com/office/drawing/2014/main" id="{76A4D907-19BC-4780-A75E-0C7DEA84B0CA}"/>
              </a:ext>
            </a:extLst>
          </p:cNvPr>
          <p:cNvGrpSpPr/>
          <p:nvPr/>
        </p:nvGrpSpPr>
        <p:grpSpPr>
          <a:xfrm>
            <a:off x="6957646" y="1062514"/>
            <a:ext cx="2133600" cy="5015230"/>
            <a:chOff x="4514088" y="1194816"/>
            <a:chExt cx="4173220" cy="5015230"/>
          </a:xfrm>
        </p:grpSpPr>
        <p:sp>
          <p:nvSpPr>
            <p:cNvPr id="12" name="object 3">
              <a:extLst>
                <a:ext uri="{FF2B5EF4-FFF2-40B4-BE49-F238E27FC236}">
                  <a16:creationId xmlns:a16="http://schemas.microsoft.com/office/drawing/2014/main" id="{557A3FD6-4D71-417D-B145-C75C41CB6448}"/>
                </a:ext>
              </a:extLst>
            </p:cNvPr>
            <p:cNvSpPr/>
            <p:nvPr/>
          </p:nvSpPr>
          <p:spPr>
            <a:xfrm>
              <a:off x="4514088" y="1194816"/>
              <a:ext cx="113507" cy="5014722"/>
            </a:xfrm>
            <a:prstGeom prst="rect">
              <a:avLst/>
            </a:prstGeom>
            <a:blipFill>
              <a:blip r:embed="rId3" cstate="print"/>
              <a:stretch>
                <a:fillRect/>
              </a:stretch>
            </a:blipFill>
          </p:spPr>
          <p:txBody>
            <a:bodyPr wrap="square" lIns="0" tIns="0" rIns="0" bIns="0" rtlCol="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 name="object 4">
              <a:extLst>
                <a:ext uri="{FF2B5EF4-FFF2-40B4-BE49-F238E27FC236}">
                  <a16:creationId xmlns:a16="http://schemas.microsoft.com/office/drawing/2014/main" id="{B9098EDF-0C74-4BA9-83D1-D242FDDE8B26}"/>
                </a:ext>
              </a:extLst>
            </p:cNvPr>
            <p:cNvSpPr/>
            <p:nvPr/>
          </p:nvSpPr>
          <p:spPr>
            <a:xfrm>
              <a:off x="4572000" y="1219200"/>
              <a:ext cx="0" cy="4916170"/>
            </a:xfrm>
            <a:custGeom>
              <a:avLst/>
              <a:gdLst/>
              <a:ahLst/>
              <a:cxnLst/>
              <a:rect l="l" t="t" r="r" b="b"/>
              <a:pathLst>
                <a:path h="4916170">
                  <a:moveTo>
                    <a:pt x="0" y="0"/>
                  </a:moveTo>
                  <a:lnTo>
                    <a:pt x="0" y="4915687"/>
                  </a:lnTo>
                </a:path>
              </a:pathLst>
            </a:custGeom>
            <a:ln w="25400">
              <a:solidFill>
                <a:srgbClr val="F79546"/>
              </a:solidFill>
            </a:ln>
          </p:spPr>
          <p:txBody>
            <a:bodyPr wrap="square" lIns="0" tIns="0" rIns="0" bIns="0" rtlCol="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 name="object 5">
              <a:extLst>
                <a:ext uri="{FF2B5EF4-FFF2-40B4-BE49-F238E27FC236}">
                  <a16:creationId xmlns:a16="http://schemas.microsoft.com/office/drawing/2014/main" id="{ADFDE46B-8BD8-496B-8A03-1A477E418E2A}"/>
                </a:ext>
              </a:extLst>
            </p:cNvPr>
            <p:cNvSpPr/>
            <p:nvPr/>
          </p:nvSpPr>
          <p:spPr>
            <a:xfrm>
              <a:off x="4648200" y="2679191"/>
              <a:ext cx="4038600" cy="1987295"/>
            </a:xfrm>
            <a:prstGeom prst="rect">
              <a:avLst/>
            </a:prstGeom>
            <a:blipFill>
              <a:blip r:embed="rId4" cstate="print"/>
              <a:stretch>
                <a:fillRect/>
              </a:stretch>
            </a:blipFill>
          </p:spPr>
          <p:txBody>
            <a:bodyPr wrap="square" lIns="0" tIns="0" rIns="0" bIns="0" rtlCol="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pic>
        <p:nvPicPr>
          <p:cNvPr id="9" name="Picture 8">
            <a:extLst>
              <a:ext uri="{FF2B5EF4-FFF2-40B4-BE49-F238E27FC236}">
                <a16:creationId xmlns:a16="http://schemas.microsoft.com/office/drawing/2014/main" id="{378B7181-DCF7-4E36-A6F6-D9B31AB5A6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6FBA3-9D05-43EE-ACD0-A0AED056B2F1}"/>
              </a:ext>
            </a:extLst>
          </p:cNvPr>
          <p:cNvSpPr>
            <a:spLocks noGrp="1"/>
          </p:cNvSpPr>
          <p:nvPr>
            <p:ph type="title"/>
          </p:nvPr>
        </p:nvSpPr>
        <p:spPr/>
        <p:txBody>
          <a:bodyPr/>
          <a:lstStyle/>
          <a:p>
            <a:r>
              <a:rPr lang="vi-VN" b="1" i="0" dirty="0">
                <a:effectLst/>
                <a:latin typeface="-apple-system"/>
              </a:rPr>
              <a:t>Lý do để sử dụng lập trình bất đồng bộ (Asynchronous Programming):</a:t>
            </a:r>
            <a:endParaRPr lang="vi-VN" dirty="0"/>
          </a:p>
        </p:txBody>
      </p:sp>
      <p:sp>
        <p:nvSpPr>
          <p:cNvPr id="3" name="Content Placeholder 2">
            <a:extLst>
              <a:ext uri="{FF2B5EF4-FFF2-40B4-BE49-F238E27FC236}">
                <a16:creationId xmlns:a16="http://schemas.microsoft.com/office/drawing/2014/main" id="{1D10C8B6-E23E-4A0A-BD2B-02597DA50341}"/>
              </a:ext>
            </a:extLst>
          </p:cNvPr>
          <p:cNvSpPr>
            <a:spLocks noGrp="1"/>
          </p:cNvSpPr>
          <p:nvPr>
            <p:ph idx="1"/>
          </p:nvPr>
        </p:nvSpPr>
        <p:spPr/>
        <p:txBody>
          <a:bodyPr/>
          <a:lstStyle/>
          <a:p>
            <a:r>
              <a:rPr lang="vi-VN" dirty="0"/>
              <a:t>Cải thiện hiệu năng và khả năng phản hồi của ứng dụng, đặc biệt khi bạn có các tác vụ lớn (long-running activities) cần tính toán và xử lý mà không phải chặn việc </a:t>
            </a:r>
            <a:r>
              <a:rPr lang="vi-VN" b="1" dirty="0"/>
              <a:t>running</a:t>
            </a:r>
            <a:r>
              <a:rPr lang="vi-VN" dirty="0"/>
              <a:t> </a:t>
            </a:r>
            <a:r>
              <a:rPr lang="vi-VN" b="1" dirty="0"/>
              <a:t>app</a:t>
            </a:r>
            <a:r>
              <a:rPr lang="vi-VN" dirty="0"/>
              <a:t> hiện tại. Đối với tình huống này, bạn có thể thực hiện công việc khác trong khi chờ đợi tác vụ đó hoàn tất.</a:t>
            </a:r>
          </a:p>
        </p:txBody>
      </p:sp>
      <p:sp>
        <p:nvSpPr>
          <p:cNvPr id="4" name="Slide Number Placeholder 3">
            <a:extLst>
              <a:ext uri="{FF2B5EF4-FFF2-40B4-BE49-F238E27FC236}">
                <a16:creationId xmlns:a16="http://schemas.microsoft.com/office/drawing/2014/main" id="{9BCE8E5D-451B-4329-9551-776758A038CD}"/>
              </a:ext>
            </a:extLst>
          </p:cNvPr>
          <p:cNvSpPr>
            <a:spLocks noGrp="1"/>
          </p:cNvSpPr>
          <p:nvPr>
            <p:ph type="sldNum" sz="quarter" idx="12"/>
          </p:nvPr>
        </p:nvSpPr>
        <p:spPr/>
        <p:txBody>
          <a:bodyPr/>
          <a:lstStyle/>
          <a:p>
            <a:pPr>
              <a:defRPr/>
            </a:pPr>
            <a:fld id="{243387B3-00BA-4060-9564-2553BF0471BC}" type="slidenum">
              <a:rPr lang="en-US" altLang="en-US" smtClean="0"/>
              <a:pPr>
                <a:defRPr/>
              </a:pPr>
              <a:t>20</a:t>
            </a:fld>
            <a:endParaRPr lang="en-US" altLang="en-US"/>
          </a:p>
        </p:txBody>
      </p:sp>
      <p:pic>
        <p:nvPicPr>
          <p:cNvPr id="5" name="Picture 4">
            <a:extLst>
              <a:ext uri="{FF2B5EF4-FFF2-40B4-BE49-F238E27FC236}">
                <a16:creationId xmlns:a16="http://schemas.microsoft.com/office/drawing/2014/main" id="{FEB21D44-FF78-47BC-965B-2C221386E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630659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006B3-F99B-4AA2-B65F-84FA87D5DEB0}"/>
              </a:ext>
            </a:extLst>
          </p:cNvPr>
          <p:cNvSpPr>
            <a:spLocks noGrp="1"/>
          </p:cNvSpPr>
          <p:nvPr>
            <p:ph type="title"/>
          </p:nvPr>
        </p:nvSpPr>
        <p:spPr/>
        <p:txBody>
          <a:bodyPr/>
          <a:lstStyle/>
          <a:p>
            <a:r>
              <a:rPr lang="vi-VN" b="1" i="0" dirty="0">
                <a:effectLst/>
                <a:latin typeface="-apple-system"/>
              </a:rPr>
              <a:t>Lý do để sử dụng lập trình bất đồng bộ (Asynchronous Programming):</a:t>
            </a:r>
            <a:endParaRPr lang="vi-VN" dirty="0"/>
          </a:p>
        </p:txBody>
      </p:sp>
      <p:sp>
        <p:nvSpPr>
          <p:cNvPr id="3" name="Content Placeholder 2">
            <a:extLst>
              <a:ext uri="{FF2B5EF4-FFF2-40B4-BE49-F238E27FC236}">
                <a16:creationId xmlns:a16="http://schemas.microsoft.com/office/drawing/2014/main" id="{0D6EA730-840B-4839-8DA0-4922AFD9AE51}"/>
              </a:ext>
            </a:extLst>
          </p:cNvPr>
          <p:cNvSpPr>
            <a:spLocks noGrp="1"/>
          </p:cNvSpPr>
          <p:nvPr>
            <p:ph idx="1"/>
          </p:nvPr>
        </p:nvSpPr>
        <p:spPr/>
        <p:txBody>
          <a:bodyPr/>
          <a:lstStyle/>
          <a:p>
            <a:r>
              <a:rPr lang="vi-VN" dirty="0"/>
              <a:t>Giúp bạn tổ chức </a:t>
            </a:r>
            <a:r>
              <a:rPr lang="vi-VN" b="1" dirty="0"/>
              <a:t>code</a:t>
            </a:r>
            <a:r>
              <a:rPr lang="vi-VN" dirty="0"/>
              <a:t> </a:t>
            </a:r>
            <a:r>
              <a:rPr lang="vi-VN" b="1" dirty="0"/>
              <a:t>flow</a:t>
            </a:r>
            <a:r>
              <a:rPr lang="vi-VN" dirty="0"/>
              <a:t> của mình đơn giản, dễ hiểu bằng cách sử dụng mỗi </a:t>
            </a:r>
            <a:r>
              <a:rPr lang="vi-VN" b="1" dirty="0"/>
              <a:t>async</a:t>
            </a:r>
            <a:r>
              <a:rPr lang="vi-VN" dirty="0"/>
              <a:t> / </a:t>
            </a:r>
            <a:r>
              <a:rPr lang="vi-VN" b="1" dirty="0"/>
              <a:t>await</a:t>
            </a:r>
            <a:r>
              <a:rPr lang="vi-VN" dirty="0"/>
              <a:t>. Ngôn ngữ </a:t>
            </a:r>
            <a:r>
              <a:rPr lang="vi-VN" b="1" dirty="0"/>
              <a:t>Dart</a:t>
            </a:r>
            <a:r>
              <a:rPr lang="vi-VN" dirty="0"/>
              <a:t> đã hỗ trợ việc lập trình đồng bất đồng bộ cho bạn. Trong khi các ngôn ngữ lập trình bất đồng bộ trước đây, bạn phải tự tạo </a:t>
            </a:r>
            <a:r>
              <a:rPr lang="vi-VN" b="1" dirty="0"/>
              <a:t>thread</a:t>
            </a:r>
            <a:r>
              <a:rPr lang="vi-VN" dirty="0"/>
              <a:t> riêng theo tiêu chuẩn được đặt ra.</a:t>
            </a:r>
          </a:p>
          <a:p>
            <a:endParaRPr lang="vi-VN" dirty="0"/>
          </a:p>
        </p:txBody>
      </p:sp>
      <p:sp>
        <p:nvSpPr>
          <p:cNvPr id="4" name="Slide Number Placeholder 3">
            <a:extLst>
              <a:ext uri="{FF2B5EF4-FFF2-40B4-BE49-F238E27FC236}">
                <a16:creationId xmlns:a16="http://schemas.microsoft.com/office/drawing/2014/main" id="{157E49F7-ADAF-414B-B211-1C2852BA14E2}"/>
              </a:ext>
            </a:extLst>
          </p:cNvPr>
          <p:cNvSpPr>
            <a:spLocks noGrp="1"/>
          </p:cNvSpPr>
          <p:nvPr>
            <p:ph type="sldNum" sz="quarter" idx="12"/>
          </p:nvPr>
        </p:nvSpPr>
        <p:spPr/>
        <p:txBody>
          <a:bodyPr/>
          <a:lstStyle/>
          <a:p>
            <a:pPr>
              <a:defRPr/>
            </a:pPr>
            <a:fld id="{243387B3-00BA-4060-9564-2553BF0471BC}" type="slidenum">
              <a:rPr lang="en-US" altLang="en-US" smtClean="0"/>
              <a:pPr>
                <a:defRPr/>
              </a:pPr>
              <a:t>21</a:t>
            </a:fld>
            <a:endParaRPr lang="en-US" altLang="en-US"/>
          </a:p>
        </p:txBody>
      </p:sp>
      <p:pic>
        <p:nvPicPr>
          <p:cNvPr id="5" name="Picture 4">
            <a:extLst>
              <a:ext uri="{FF2B5EF4-FFF2-40B4-BE49-F238E27FC236}">
                <a16:creationId xmlns:a16="http://schemas.microsoft.com/office/drawing/2014/main" id="{085B6748-44B1-4B44-9F73-99A9E1754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2215814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D74E9-D892-45CC-9F02-1414034A470A}"/>
              </a:ext>
            </a:extLst>
          </p:cNvPr>
          <p:cNvSpPr>
            <a:spLocks noGrp="1"/>
          </p:cNvSpPr>
          <p:nvPr>
            <p:ph type="title"/>
          </p:nvPr>
        </p:nvSpPr>
        <p:spPr/>
        <p:txBody>
          <a:bodyPr/>
          <a:lstStyle/>
          <a:p>
            <a:r>
              <a:rPr lang="vi-VN" dirty="0"/>
              <a:t>Future trong Flutter</a:t>
            </a:r>
          </a:p>
        </p:txBody>
      </p:sp>
      <p:sp>
        <p:nvSpPr>
          <p:cNvPr id="3" name="Content Placeholder 2">
            <a:extLst>
              <a:ext uri="{FF2B5EF4-FFF2-40B4-BE49-F238E27FC236}">
                <a16:creationId xmlns:a16="http://schemas.microsoft.com/office/drawing/2014/main" id="{4F6FA5FC-EA9E-4A58-96A5-17D5669E9158}"/>
              </a:ext>
            </a:extLst>
          </p:cNvPr>
          <p:cNvSpPr>
            <a:spLocks noGrp="1"/>
          </p:cNvSpPr>
          <p:nvPr>
            <p:ph idx="1"/>
          </p:nvPr>
        </p:nvSpPr>
        <p:spPr/>
        <p:txBody>
          <a:bodyPr/>
          <a:lstStyle/>
          <a:p>
            <a:r>
              <a:rPr lang="vi-VN" sz="3200" dirty="0"/>
              <a:t>Về cơ bản, cách thức hoạt động của </a:t>
            </a:r>
            <a:r>
              <a:rPr lang="vi-VN" sz="3200" b="1" dirty="0"/>
              <a:t>Future</a:t>
            </a:r>
            <a:r>
              <a:rPr lang="vi-VN" sz="3200" dirty="0"/>
              <a:t> của </a:t>
            </a:r>
            <a:r>
              <a:rPr lang="vi-VN" sz="3200" b="1" dirty="0"/>
              <a:t>Dart</a:t>
            </a:r>
            <a:r>
              <a:rPr lang="vi-VN" sz="3200" dirty="0"/>
              <a:t> giống với </a:t>
            </a:r>
            <a:r>
              <a:rPr lang="vi-VN" sz="3200" b="1" dirty="0"/>
              <a:t>Promise</a:t>
            </a:r>
            <a:r>
              <a:rPr lang="vi-VN" sz="3200" dirty="0"/>
              <a:t> từ ngôn ngữ </a:t>
            </a:r>
            <a:r>
              <a:rPr lang="vi-VN" sz="3200" b="1" dirty="0"/>
              <a:t>Javascript</a:t>
            </a:r>
            <a:r>
              <a:rPr lang="vi-VN" sz="3200" dirty="0"/>
              <a:t>. Nó bao gồm hai trạng thái: </a:t>
            </a:r>
            <a:r>
              <a:rPr lang="vi-VN" sz="3200" b="1" dirty="0"/>
              <a:t>Uncompleted</a:t>
            </a:r>
            <a:r>
              <a:rPr lang="vi-VN" sz="3200" dirty="0"/>
              <a:t> và </a:t>
            </a:r>
            <a:r>
              <a:rPr lang="vi-VN" sz="3200" b="1" dirty="0"/>
              <a:t>Completed</a:t>
            </a:r>
            <a:r>
              <a:rPr lang="vi-VN" sz="3200" dirty="0"/>
              <a:t>. </a:t>
            </a:r>
            <a:r>
              <a:rPr lang="vi-VN" sz="3200" b="1" dirty="0"/>
              <a:t>Completed</a:t>
            </a:r>
            <a:r>
              <a:rPr lang="vi-VN" sz="3200" dirty="0"/>
              <a:t> </a:t>
            </a:r>
            <a:r>
              <a:rPr lang="vi-VN" sz="3200" b="1" dirty="0"/>
              <a:t>Future</a:t>
            </a:r>
            <a:r>
              <a:rPr lang="vi-VN" sz="3200" dirty="0"/>
              <a:t> sẽ cho chúng ta giá trị trả về hoặc lỗi xảy ra. </a:t>
            </a:r>
            <a:r>
              <a:rPr lang="vi-VN" sz="3200" b="1" dirty="0"/>
              <a:t>Uncompleted</a:t>
            </a:r>
            <a:r>
              <a:rPr lang="vi-VN" sz="3200" dirty="0"/>
              <a:t> </a:t>
            </a:r>
            <a:r>
              <a:rPr lang="vi-VN" sz="3200" b="1" dirty="0"/>
              <a:t>Future</a:t>
            </a:r>
            <a:r>
              <a:rPr lang="vi-VN" sz="3200" dirty="0"/>
              <a:t> là trạng thái chờ đợi hoạt động bất đồng bộ của hàm sẽ hoàn thành hoặc xảy ra lỗi.</a:t>
            </a:r>
          </a:p>
          <a:p>
            <a:endParaRPr lang="vi-VN" dirty="0"/>
          </a:p>
        </p:txBody>
      </p:sp>
      <p:sp>
        <p:nvSpPr>
          <p:cNvPr id="4" name="Slide Number Placeholder 3">
            <a:extLst>
              <a:ext uri="{FF2B5EF4-FFF2-40B4-BE49-F238E27FC236}">
                <a16:creationId xmlns:a16="http://schemas.microsoft.com/office/drawing/2014/main" id="{CD44E8EB-8962-45CF-A8CC-7358BFB91AD8}"/>
              </a:ext>
            </a:extLst>
          </p:cNvPr>
          <p:cNvSpPr>
            <a:spLocks noGrp="1"/>
          </p:cNvSpPr>
          <p:nvPr>
            <p:ph type="sldNum" sz="quarter" idx="12"/>
          </p:nvPr>
        </p:nvSpPr>
        <p:spPr/>
        <p:txBody>
          <a:bodyPr/>
          <a:lstStyle/>
          <a:p>
            <a:pPr>
              <a:defRPr/>
            </a:pPr>
            <a:fld id="{243387B3-00BA-4060-9564-2553BF0471BC}" type="slidenum">
              <a:rPr lang="en-US" altLang="en-US" smtClean="0"/>
              <a:pPr>
                <a:defRPr/>
              </a:pPr>
              <a:t>22</a:t>
            </a:fld>
            <a:endParaRPr lang="en-US" altLang="en-US"/>
          </a:p>
        </p:txBody>
      </p:sp>
      <p:pic>
        <p:nvPicPr>
          <p:cNvPr id="5" name="Picture 4">
            <a:extLst>
              <a:ext uri="{FF2B5EF4-FFF2-40B4-BE49-F238E27FC236}">
                <a16:creationId xmlns:a16="http://schemas.microsoft.com/office/drawing/2014/main" id="{3D0EF57F-106D-4117-B7D8-47FDF870C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2823823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CBB43-AC41-4ACB-A86A-379140BBAEDA}"/>
              </a:ext>
            </a:extLst>
          </p:cNvPr>
          <p:cNvSpPr>
            <a:spLocks noGrp="1"/>
          </p:cNvSpPr>
          <p:nvPr>
            <p:ph type="title"/>
          </p:nvPr>
        </p:nvSpPr>
        <p:spPr/>
        <p:txBody>
          <a:bodyPr/>
          <a:lstStyle/>
          <a:p>
            <a:r>
              <a:rPr lang="vi-VN" dirty="0"/>
              <a:t>Future trong Flutter</a:t>
            </a:r>
          </a:p>
        </p:txBody>
      </p:sp>
      <p:sp>
        <p:nvSpPr>
          <p:cNvPr id="3" name="Content Placeholder 2">
            <a:extLst>
              <a:ext uri="{FF2B5EF4-FFF2-40B4-BE49-F238E27FC236}">
                <a16:creationId xmlns:a16="http://schemas.microsoft.com/office/drawing/2014/main" id="{442EF95C-F8C2-49D1-8A1F-7689F756EA54}"/>
              </a:ext>
            </a:extLst>
          </p:cNvPr>
          <p:cNvSpPr>
            <a:spLocks noGrp="1"/>
          </p:cNvSpPr>
          <p:nvPr>
            <p:ph idx="1"/>
          </p:nvPr>
        </p:nvSpPr>
        <p:spPr/>
        <p:txBody>
          <a:bodyPr/>
          <a:lstStyle/>
          <a:p>
            <a:pPr marL="0" indent="0">
              <a:buNone/>
            </a:pPr>
            <a:r>
              <a:rPr lang="vi-VN" b="1" dirty="0"/>
              <a:t>Future</a:t>
            </a:r>
            <a:r>
              <a:rPr lang="vi-VN" dirty="0"/>
              <a:t> có một vài hàm khởi tạo cơ bản, dưới đây là một số loại mình thường dùng:</a:t>
            </a:r>
          </a:p>
          <a:p>
            <a:r>
              <a:rPr lang="vi-VN" b="1" dirty="0"/>
              <a:t>Future</a:t>
            </a:r>
            <a:r>
              <a:rPr lang="vi-VN" dirty="0"/>
              <a:t>.</a:t>
            </a:r>
            <a:r>
              <a:rPr lang="vi-VN" b="1" dirty="0"/>
              <a:t>delayed</a:t>
            </a:r>
            <a:r>
              <a:rPr lang="vi-VN" dirty="0"/>
              <a:t>(): </a:t>
            </a:r>
            <a:r>
              <a:rPr lang="vi-VN" b="1" dirty="0"/>
              <a:t>Dart</a:t>
            </a:r>
            <a:r>
              <a:rPr lang="vi-VN" dirty="0"/>
              <a:t> sẽ thực hiện việc tính toán và trả ra kết quả sau khoảng thời gian delay trôi qua.</a:t>
            </a:r>
          </a:p>
          <a:p>
            <a:r>
              <a:rPr lang="vi-VN" b="1" dirty="0"/>
              <a:t>Future</a:t>
            </a:r>
            <a:r>
              <a:rPr lang="vi-VN" dirty="0"/>
              <a:t>.</a:t>
            </a:r>
            <a:r>
              <a:rPr lang="vi-VN" b="1" dirty="0"/>
              <a:t>error</a:t>
            </a:r>
            <a:r>
              <a:rPr lang="vi-VN" dirty="0"/>
              <a:t>(): </a:t>
            </a:r>
            <a:r>
              <a:rPr lang="vi-VN" b="1" dirty="0"/>
              <a:t>Dart</a:t>
            </a:r>
            <a:r>
              <a:rPr lang="vi-VN" dirty="0"/>
              <a:t> sẽ trả về lỗi sau khi thực thi việc tính toán.</a:t>
            </a:r>
          </a:p>
          <a:p>
            <a:endParaRPr lang="vi-VN" dirty="0"/>
          </a:p>
        </p:txBody>
      </p:sp>
      <p:sp>
        <p:nvSpPr>
          <p:cNvPr id="4" name="Slide Number Placeholder 3">
            <a:extLst>
              <a:ext uri="{FF2B5EF4-FFF2-40B4-BE49-F238E27FC236}">
                <a16:creationId xmlns:a16="http://schemas.microsoft.com/office/drawing/2014/main" id="{88D869E9-8ACD-4F99-AF4E-670E63CEBC93}"/>
              </a:ext>
            </a:extLst>
          </p:cNvPr>
          <p:cNvSpPr>
            <a:spLocks noGrp="1"/>
          </p:cNvSpPr>
          <p:nvPr>
            <p:ph type="sldNum" sz="quarter" idx="12"/>
          </p:nvPr>
        </p:nvSpPr>
        <p:spPr/>
        <p:txBody>
          <a:bodyPr/>
          <a:lstStyle/>
          <a:p>
            <a:pPr>
              <a:defRPr/>
            </a:pPr>
            <a:fld id="{243387B3-00BA-4060-9564-2553BF0471BC}" type="slidenum">
              <a:rPr lang="en-US" altLang="en-US" smtClean="0"/>
              <a:pPr>
                <a:defRPr/>
              </a:pPr>
              <a:t>23</a:t>
            </a:fld>
            <a:endParaRPr lang="en-US" altLang="en-US"/>
          </a:p>
        </p:txBody>
      </p:sp>
      <p:pic>
        <p:nvPicPr>
          <p:cNvPr id="5" name="Picture 4">
            <a:extLst>
              <a:ext uri="{FF2B5EF4-FFF2-40B4-BE49-F238E27FC236}">
                <a16:creationId xmlns:a16="http://schemas.microsoft.com/office/drawing/2014/main" id="{E5266ECF-4189-497E-B89A-D1310FE993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4177608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FF2C3-C4DB-4C59-880A-97473FE97DEA}"/>
              </a:ext>
            </a:extLst>
          </p:cNvPr>
          <p:cNvSpPr>
            <a:spLocks noGrp="1"/>
          </p:cNvSpPr>
          <p:nvPr>
            <p:ph type="title"/>
          </p:nvPr>
        </p:nvSpPr>
        <p:spPr/>
        <p:txBody>
          <a:bodyPr/>
          <a:lstStyle/>
          <a:p>
            <a:r>
              <a:rPr lang="vi-VN" b="1" i="0" dirty="0">
                <a:effectLst/>
                <a:latin typeface="-apple-system"/>
              </a:rPr>
              <a:t>Sử dụng Await/Async:</a:t>
            </a:r>
            <a:endParaRPr lang="vi-VN" dirty="0"/>
          </a:p>
        </p:txBody>
      </p:sp>
      <p:sp>
        <p:nvSpPr>
          <p:cNvPr id="3" name="Content Placeholder 2">
            <a:extLst>
              <a:ext uri="{FF2B5EF4-FFF2-40B4-BE49-F238E27FC236}">
                <a16:creationId xmlns:a16="http://schemas.microsoft.com/office/drawing/2014/main" id="{ADB62F25-4ACA-4400-ACB3-4CAD3B5E9FC5}"/>
              </a:ext>
            </a:extLst>
          </p:cNvPr>
          <p:cNvSpPr>
            <a:spLocks noGrp="1"/>
          </p:cNvSpPr>
          <p:nvPr>
            <p:ph idx="1"/>
          </p:nvPr>
        </p:nvSpPr>
        <p:spPr/>
        <p:txBody>
          <a:bodyPr/>
          <a:lstStyle/>
          <a:p>
            <a:r>
              <a:rPr lang="vi-VN" b="1" dirty="0"/>
              <a:t>Async</a:t>
            </a:r>
            <a:r>
              <a:rPr lang="vi-VN" dirty="0"/>
              <a:t> </a:t>
            </a:r>
            <a:r>
              <a:rPr lang="vi-VN" b="1" dirty="0"/>
              <a:t>functions</a:t>
            </a:r>
            <a:r>
              <a:rPr lang="vi-VN" dirty="0"/>
              <a:t>: Hàm bất đồng bộ cho phép bạn thực hiện các tác vụ bất đồng bộ như </a:t>
            </a:r>
            <a:r>
              <a:rPr lang="vi-VN" b="1" dirty="0"/>
              <a:t>call</a:t>
            </a:r>
            <a:r>
              <a:rPr lang="vi-VN" dirty="0"/>
              <a:t> </a:t>
            </a:r>
            <a:r>
              <a:rPr lang="vi-VN" b="1" dirty="0"/>
              <a:t>API</a:t>
            </a:r>
            <a:r>
              <a:rPr lang="vi-VN" dirty="0"/>
              <a:t> lấy dữ liệu, lấy </a:t>
            </a:r>
            <a:r>
              <a:rPr lang="vi-VN" b="1" dirty="0"/>
              <a:t>data</a:t>
            </a:r>
            <a:r>
              <a:rPr lang="vi-VN" dirty="0"/>
              <a:t> hoặc lữu trữ dưới </a:t>
            </a:r>
            <a:r>
              <a:rPr lang="vi-VN" b="1" dirty="0"/>
              <a:t>local</a:t>
            </a:r>
            <a:r>
              <a:rPr lang="vi-VN" dirty="0"/>
              <a:t>,...  bên trong body của hàm.</a:t>
            </a:r>
          </a:p>
          <a:p>
            <a:r>
              <a:rPr lang="vi-VN" b="1" dirty="0"/>
              <a:t>Await</a:t>
            </a:r>
            <a:r>
              <a:rPr lang="vi-VN" dirty="0"/>
              <a:t> </a:t>
            </a:r>
            <a:r>
              <a:rPr lang="vi-VN" b="1" dirty="0"/>
              <a:t>expressions</a:t>
            </a:r>
            <a:r>
              <a:rPr lang="vi-VN" dirty="0"/>
              <a:t>: Nó giúp bạn thực hiện </a:t>
            </a:r>
            <a:r>
              <a:rPr lang="vi-VN" b="1" dirty="0"/>
              <a:t>code</a:t>
            </a:r>
            <a:r>
              <a:rPr lang="vi-VN" dirty="0"/>
              <a:t> bất đồng bộ như thể nó diễn ra theo từng dòng. Dưới đây là ví dụ minh họa:</a:t>
            </a:r>
          </a:p>
        </p:txBody>
      </p:sp>
      <p:sp>
        <p:nvSpPr>
          <p:cNvPr id="4" name="Slide Number Placeholder 3">
            <a:extLst>
              <a:ext uri="{FF2B5EF4-FFF2-40B4-BE49-F238E27FC236}">
                <a16:creationId xmlns:a16="http://schemas.microsoft.com/office/drawing/2014/main" id="{E20736BF-733C-4045-BB43-D30D6FCCA8E3}"/>
              </a:ext>
            </a:extLst>
          </p:cNvPr>
          <p:cNvSpPr>
            <a:spLocks noGrp="1"/>
          </p:cNvSpPr>
          <p:nvPr>
            <p:ph type="sldNum" sz="quarter" idx="12"/>
          </p:nvPr>
        </p:nvSpPr>
        <p:spPr/>
        <p:txBody>
          <a:bodyPr/>
          <a:lstStyle/>
          <a:p>
            <a:pPr>
              <a:defRPr/>
            </a:pPr>
            <a:fld id="{243387B3-00BA-4060-9564-2553BF0471BC}" type="slidenum">
              <a:rPr lang="en-US" altLang="en-US" smtClean="0"/>
              <a:pPr>
                <a:defRPr/>
              </a:pPr>
              <a:t>24</a:t>
            </a:fld>
            <a:endParaRPr lang="en-US" altLang="en-US"/>
          </a:p>
        </p:txBody>
      </p:sp>
      <p:pic>
        <p:nvPicPr>
          <p:cNvPr id="5" name="Picture 4">
            <a:extLst>
              <a:ext uri="{FF2B5EF4-FFF2-40B4-BE49-F238E27FC236}">
                <a16:creationId xmlns:a16="http://schemas.microsoft.com/office/drawing/2014/main" id="{09CC7DAE-B319-4BD3-A65B-591E8C8FED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2858409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538-C441-4F65-B835-EDC18C5FA78D}"/>
              </a:ext>
            </a:extLst>
          </p:cNvPr>
          <p:cNvSpPr>
            <a:spLocks noGrp="1"/>
          </p:cNvSpPr>
          <p:nvPr>
            <p:ph type="title"/>
          </p:nvPr>
        </p:nvSpPr>
        <p:spPr/>
        <p:txBody>
          <a:bodyPr/>
          <a:lstStyle/>
          <a:p>
            <a:r>
              <a:rPr lang="vi-VN" b="1" i="0" dirty="0">
                <a:effectLst/>
                <a:latin typeface="-apple-system"/>
              </a:rPr>
              <a:t>Sử dụng Await/Async:</a:t>
            </a:r>
            <a:endParaRPr lang="vi-VN" dirty="0"/>
          </a:p>
        </p:txBody>
      </p:sp>
      <p:sp>
        <p:nvSpPr>
          <p:cNvPr id="3" name="Content Placeholder 2">
            <a:extLst>
              <a:ext uri="{FF2B5EF4-FFF2-40B4-BE49-F238E27FC236}">
                <a16:creationId xmlns:a16="http://schemas.microsoft.com/office/drawing/2014/main" id="{08663D50-71C5-494B-A8FA-887243ED3AFF}"/>
              </a:ext>
            </a:extLst>
          </p:cNvPr>
          <p:cNvSpPr>
            <a:spLocks noGrp="1"/>
          </p:cNvSpPr>
          <p:nvPr>
            <p:ph idx="1"/>
          </p:nvPr>
        </p:nvSpPr>
        <p:spPr/>
        <p:txBody>
          <a:bodyPr/>
          <a:lstStyle/>
          <a:p>
            <a:r>
              <a:rPr lang="vi-VN" sz="3200" dirty="0"/>
              <a:t>Khi bạn thực hiện lệnh gọi bất đồng bộ bên trong một hàm, chẳng hạn như </a:t>
            </a:r>
            <a:r>
              <a:rPr lang="vi-VN" sz="3200" b="1" dirty="0"/>
              <a:t>http</a:t>
            </a:r>
            <a:r>
              <a:rPr lang="vi-VN" sz="3200" dirty="0"/>
              <a:t>.</a:t>
            </a:r>
            <a:r>
              <a:rPr lang="vi-VN" sz="3200" b="1" dirty="0"/>
              <a:t>get</a:t>
            </a:r>
            <a:r>
              <a:rPr lang="vi-VN" sz="3200" dirty="0"/>
              <a:t>(), bạn phải chỉ định hàm đó thực hiện các chức năng bất đồng bộ bằng từ khóa </a:t>
            </a:r>
            <a:r>
              <a:rPr lang="vi-VN" sz="3200" b="1" dirty="0"/>
              <a:t>async</a:t>
            </a:r>
            <a:r>
              <a:rPr lang="vi-VN" sz="3200" dirty="0"/>
              <a:t>. Một công việc bất đồng bộ luôn trả về một </a:t>
            </a:r>
            <a:r>
              <a:rPr lang="vi-VN" sz="3200" b="1" dirty="0"/>
              <a:t>future</a:t>
            </a:r>
            <a:r>
              <a:rPr lang="vi-VN" sz="3200" dirty="0"/>
              <a:t> và bạn phải sử dụng kèm theo từ khóa </a:t>
            </a:r>
            <a:r>
              <a:rPr lang="vi-VN" sz="3200" b="1" dirty="0"/>
              <a:t>await</a:t>
            </a:r>
            <a:r>
              <a:rPr lang="vi-VN" sz="3200" dirty="0"/>
              <a:t>. </a:t>
            </a:r>
          </a:p>
          <a:p>
            <a:endParaRPr lang="vi-VN" dirty="0"/>
          </a:p>
        </p:txBody>
      </p:sp>
      <p:sp>
        <p:nvSpPr>
          <p:cNvPr id="4" name="Slide Number Placeholder 3">
            <a:extLst>
              <a:ext uri="{FF2B5EF4-FFF2-40B4-BE49-F238E27FC236}">
                <a16:creationId xmlns:a16="http://schemas.microsoft.com/office/drawing/2014/main" id="{4D42F7FD-CE21-4CBF-A751-2DE491225DD7}"/>
              </a:ext>
            </a:extLst>
          </p:cNvPr>
          <p:cNvSpPr>
            <a:spLocks noGrp="1"/>
          </p:cNvSpPr>
          <p:nvPr>
            <p:ph type="sldNum" sz="quarter" idx="12"/>
          </p:nvPr>
        </p:nvSpPr>
        <p:spPr/>
        <p:txBody>
          <a:bodyPr/>
          <a:lstStyle/>
          <a:p>
            <a:pPr>
              <a:defRPr/>
            </a:pPr>
            <a:fld id="{243387B3-00BA-4060-9564-2553BF0471BC}" type="slidenum">
              <a:rPr lang="en-US" altLang="en-US" smtClean="0"/>
              <a:pPr>
                <a:defRPr/>
              </a:pPr>
              <a:t>25</a:t>
            </a:fld>
            <a:endParaRPr lang="en-US" altLang="en-US"/>
          </a:p>
        </p:txBody>
      </p:sp>
      <p:pic>
        <p:nvPicPr>
          <p:cNvPr id="5" name="Picture 4">
            <a:extLst>
              <a:ext uri="{FF2B5EF4-FFF2-40B4-BE49-F238E27FC236}">
                <a16:creationId xmlns:a16="http://schemas.microsoft.com/office/drawing/2014/main" id="{1A699715-8C3B-4CD9-82C1-1D9772A2B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2712710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12C20-DFB2-4F00-A5B5-4A47DA954842}"/>
              </a:ext>
            </a:extLst>
          </p:cNvPr>
          <p:cNvSpPr>
            <a:spLocks noGrp="1"/>
          </p:cNvSpPr>
          <p:nvPr>
            <p:ph type="title"/>
          </p:nvPr>
        </p:nvSpPr>
        <p:spPr/>
        <p:txBody>
          <a:bodyPr/>
          <a:lstStyle/>
          <a:p>
            <a:r>
              <a:rPr lang="vi-VN" b="1" i="0" dirty="0">
                <a:effectLst/>
                <a:latin typeface="-apple-system"/>
              </a:rPr>
              <a:t>Sử dụng Await/Async:</a:t>
            </a:r>
            <a:endParaRPr lang="vi-VN" dirty="0"/>
          </a:p>
        </p:txBody>
      </p:sp>
      <p:sp>
        <p:nvSpPr>
          <p:cNvPr id="3" name="Content Placeholder 2">
            <a:extLst>
              <a:ext uri="{FF2B5EF4-FFF2-40B4-BE49-F238E27FC236}">
                <a16:creationId xmlns:a16="http://schemas.microsoft.com/office/drawing/2014/main" id="{44F916CD-5280-4861-BA3E-E424A300AB97}"/>
              </a:ext>
            </a:extLst>
          </p:cNvPr>
          <p:cNvSpPr>
            <a:spLocks noGrp="1"/>
          </p:cNvSpPr>
          <p:nvPr>
            <p:ph idx="1"/>
          </p:nvPr>
        </p:nvSpPr>
        <p:spPr/>
        <p:txBody>
          <a:bodyPr/>
          <a:lstStyle/>
          <a:p>
            <a:r>
              <a:rPr lang="vi-VN" dirty="0"/>
              <a:t>Bạn có thể </a:t>
            </a:r>
            <a:r>
              <a:rPr lang="vi-VN" b="1" dirty="0"/>
              <a:t>await</a:t>
            </a:r>
            <a:r>
              <a:rPr lang="vi-VN" dirty="0"/>
              <a:t> bất kỳ hàm nào trả về </a:t>
            </a:r>
            <a:r>
              <a:rPr lang="vi-VN" b="1" dirty="0"/>
              <a:t>future</a:t>
            </a:r>
            <a:r>
              <a:rPr lang="vi-VN" dirty="0"/>
              <a:t>. Hàm </a:t>
            </a:r>
            <a:r>
              <a:rPr lang="vi-VN" b="1" dirty="0"/>
              <a:t>getData</a:t>
            </a:r>
            <a:r>
              <a:rPr lang="vi-VN" dirty="0"/>
              <a:t> () sẽ tạm ngừng thực thi để đợi kết quả </a:t>
            </a:r>
            <a:r>
              <a:rPr lang="vi-VN" b="1" dirty="0"/>
              <a:t>Future</a:t>
            </a:r>
            <a:r>
              <a:rPr lang="vi-VN" dirty="0"/>
              <a:t> trả về. Để bắt lỗi khi sử dụng </a:t>
            </a:r>
            <a:r>
              <a:rPr lang="vi-VN" b="1" dirty="0"/>
              <a:t>await</a:t>
            </a:r>
            <a:r>
              <a:rPr lang="vi-VN" dirty="0"/>
              <a:t>, bạn có thể sử dụng </a:t>
            </a:r>
            <a:r>
              <a:rPr lang="vi-VN" b="1" dirty="0"/>
              <a:t>try</a:t>
            </a:r>
            <a:r>
              <a:rPr lang="vi-VN" dirty="0"/>
              <a:t>/</a:t>
            </a:r>
            <a:r>
              <a:rPr lang="vi-VN" b="1" dirty="0"/>
              <a:t>catch</a:t>
            </a:r>
            <a:r>
              <a:rPr lang="vi-VN" dirty="0"/>
              <a:t> chuẩn của Dart bao gồm:</a:t>
            </a:r>
          </a:p>
          <a:p>
            <a:endParaRPr lang="vi-VN" dirty="0"/>
          </a:p>
        </p:txBody>
      </p:sp>
      <p:sp>
        <p:nvSpPr>
          <p:cNvPr id="4" name="Slide Number Placeholder 3">
            <a:extLst>
              <a:ext uri="{FF2B5EF4-FFF2-40B4-BE49-F238E27FC236}">
                <a16:creationId xmlns:a16="http://schemas.microsoft.com/office/drawing/2014/main" id="{B1D86C9B-EA3B-4899-BFE8-6C062B6DB71B}"/>
              </a:ext>
            </a:extLst>
          </p:cNvPr>
          <p:cNvSpPr>
            <a:spLocks noGrp="1"/>
          </p:cNvSpPr>
          <p:nvPr>
            <p:ph type="sldNum" sz="quarter" idx="12"/>
          </p:nvPr>
        </p:nvSpPr>
        <p:spPr/>
        <p:txBody>
          <a:bodyPr/>
          <a:lstStyle/>
          <a:p>
            <a:pPr>
              <a:defRPr/>
            </a:pPr>
            <a:fld id="{243387B3-00BA-4060-9564-2553BF0471BC}" type="slidenum">
              <a:rPr lang="en-US" altLang="en-US" smtClean="0"/>
              <a:pPr>
                <a:defRPr/>
              </a:pPr>
              <a:t>26</a:t>
            </a:fld>
            <a:endParaRPr lang="en-US" altLang="en-US"/>
          </a:p>
        </p:txBody>
      </p:sp>
      <p:pic>
        <p:nvPicPr>
          <p:cNvPr id="6" name="Picture 5">
            <a:extLst>
              <a:ext uri="{FF2B5EF4-FFF2-40B4-BE49-F238E27FC236}">
                <a16:creationId xmlns:a16="http://schemas.microsoft.com/office/drawing/2014/main" id="{A0DAC06F-BED6-49F7-A076-8197D0F4B9AF}"/>
              </a:ext>
            </a:extLst>
          </p:cNvPr>
          <p:cNvPicPr>
            <a:picLocks noChangeAspect="1"/>
          </p:cNvPicPr>
          <p:nvPr/>
        </p:nvPicPr>
        <p:blipFill>
          <a:blip r:embed="rId2"/>
          <a:stretch>
            <a:fillRect/>
          </a:stretch>
        </p:blipFill>
        <p:spPr>
          <a:xfrm>
            <a:off x="680473" y="3979069"/>
            <a:ext cx="8087854" cy="2086266"/>
          </a:xfrm>
          <a:prstGeom prst="rect">
            <a:avLst/>
          </a:prstGeom>
        </p:spPr>
      </p:pic>
      <p:pic>
        <p:nvPicPr>
          <p:cNvPr id="7" name="Picture 6">
            <a:extLst>
              <a:ext uri="{FF2B5EF4-FFF2-40B4-BE49-F238E27FC236}">
                <a16:creationId xmlns:a16="http://schemas.microsoft.com/office/drawing/2014/main" id="{1BDAF3CD-6A7F-4BFF-B362-09C0091435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1335959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49A7F-D73B-486D-B309-C05871498AC1}"/>
              </a:ext>
            </a:extLst>
          </p:cNvPr>
          <p:cNvSpPr>
            <a:spLocks noGrp="1"/>
          </p:cNvSpPr>
          <p:nvPr>
            <p:ph type="title"/>
          </p:nvPr>
        </p:nvSpPr>
        <p:spPr/>
        <p:txBody>
          <a:bodyPr/>
          <a:lstStyle/>
          <a:p>
            <a:r>
              <a:rPr lang="vi-VN" b="1" i="0" dirty="0">
                <a:effectLst/>
                <a:latin typeface="-apple-system"/>
              </a:rPr>
              <a:t>FutureBuilder</a:t>
            </a:r>
            <a:endParaRPr lang="vi-VN" dirty="0"/>
          </a:p>
        </p:txBody>
      </p:sp>
      <p:sp>
        <p:nvSpPr>
          <p:cNvPr id="3" name="Content Placeholder 2">
            <a:extLst>
              <a:ext uri="{FF2B5EF4-FFF2-40B4-BE49-F238E27FC236}">
                <a16:creationId xmlns:a16="http://schemas.microsoft.com/office/drawing/2014/main" id="{81C7F62C-0A80-4357-A8DA-84FC23F5163D}"/>
              </a:ext>
            </a:extLst>
          </p:cNvPr>
          <p:cNvSpPr>
            <a:spLocks noGrp="1"/>
          </p:cNvSpPr>
          <p:nvPr>
            <p:ph idx="1"/>
          </p:nvPr>
        </p:nvSpPr>
        <p:spPr/>
        <p:txBody>
          <a:bodyPr/>
          <a:lstStyle/>
          <a:p>
            <a:r>
              <a:rPr lang="vi-VN" b="1" dirty="0"/>
              <a:t>Future</a:t>
            </a:r>
            <a:r>
              <a:rPr lang="vi-VN" dirty="0"/>
              <a:t> </a:t>
            </a:r>
            <a:r>
              <a:rPr lang="vi-VN" b="1" dirty="0"/>
              <a:t>Builder</a:t>
            </a:r>
            <a:r>
              <a:rPr lang="vi-VN" dirty="0"/>
              <a:t> là một </a:t>
            </a:r>
            <a:r>
              <a:rPr lang="vi-VN" b="1" dirty="0"/>
              <a:t>Widget</a:t>
            </a:r>
            <a:r>
              <a:rPr lang="vi-VN" dirty="0"/>
              <a:t> trong </a:t>
            </a:r>
            <a:r>
              <a:rPr lang="vi-VN" b="1" dirty="0"/>
              <a:t>Flutter</a:t>
            </a:r>
            <a:r>
              <a:rPr lang="vi-VN" dirty="0"/>
              <a:t> nhận vào một </a:t>
            </a:r>
            <a:r>
              <a:rPr lang="vi-VN" b="1" dirty="0"/>
              <a:t>function</a:t>
            </a:r>
            <a:r>
              <a:rPr lang="vi-VN" dirty="0"/>
              <a:t> </a:t>
            </a:r>
            <a:r>
              <a:rPr lang="vi-VN" b="1" dirty="0"/>
              <a:t>Future</a:t>
            </a:r>
            <a:r>
              <a:rPr lang="vi-VN" dirty="0"/>
              <a:t> và trả ra kết quả nhận được để người dùng </a:t>
            </a:r>
            <a:r>
              <a:rPr lang="vi-VN" b="1" dirty="0"/>
              <a:t>render</a:t>
            </a:r>
            <a:r>
              <a:rPr lang="vi-VN" dirty="0"/>
              <a:t> </a:t>
            </a:r>
            <a:r>
              <a:rPr lang="vi-VN" b="1" dirty="0"/>
              <a:t>Widget</a:t>
            </a:r>
            <a:r>
              <a:rPr lang="vi-VN" dirty="0"/>
              <a:t> tương ứng lên màn hình. Ở ví dụ bên dưới, chúng ta truyền vào một hàm </a:t>
            </a:r>
            <a:r>
              <a:rPr lang="vi-VN" b="1" dirty="0"/>
              <a:t>getData</a:t>
            </a:r>
            <a:r>
              <a:rPr lang="vi-VN" dirty="0"/>
              <a:t>() và hàm đó sẽ trả ra kiểu dữ liệu </a:t>
            </a:r>
            <a:r>
              <a:rPr lang="vi-VN" b="1" dirty="0"/>
              <a:t>Future</a:t>
            </a:r>
            <a:r>
              <a:rPr lang="vi-VN" dirty="0"/>
              <a:t>&lt;</a:t>
            </a:r>
            <a:r>
              <a:rPr lang="vi-VN" b="1" dirty="0"/>
              <a:t>String</a:t>
            </a:r>
            <a:r>
              <a:rPr lang="vi-VN" dirty="0"/>
              <a:t>&gt; khi nó thực hiện xong.</a:t>
            </a:r>
          </a:p>
        </p:txBody>
      </p:sp>
      <p:sp>
        <p:nvSpPr>
          <p:cNvPr id="4" name="Slide Number Placeholder 3">
            <a:extLst>
              <a:ext uri="{FF2B5EF4-FFF2-40B4-BE49-F238E27FC236}">
                <a16:creationId xmlns:a16="http://schemas.microsoft.com/office/drawing/2014/main" id="{B462ED3F-7137-41D7-A2B1-3C55C53D71FC}"/>
              </a:ext>
            </a:extLst>
          </p:cNvPr>
          <p:cNvSpPr>
            <a:spLocks noGrp="1"/>
          </p:cNvSpPr>
          <p:nvPr>
            <p:ph type="sldNum" sz="quarter" idx="12"/>
          </p:nvPr>
        </p:nvSpPr>
        <p:spPr/>
        <p:txBody>
          <a:bodyPr/>
          <a:lstStyle/>
          <a:p>
            <a:pPr>
              <a:defRPr/>
            </a:pPr>
            <a:fld id="{243387B3-00BA-4060-9564-2553BF0471BC}" type="slidenum">
              <a:rPr lang="en-US" altLang="en-US" smtClean="0"/>
              <a:pPr>
                <a:defRPr/>
              </a:pPr>
              <a:t>27</a:t>
            </a:fld>
            <a:endParaRPr lang="en-US" altLang="en-US"/>
          </a:p>
        </p:txBody>
      </p:sp>
      <p:pic>
        <p:nvPicPr>
          <p:cNvPr id="5" name="Picture 4">
            <a:extLst>
              <a:ext uri="{FF2B5EF4-FFF2-40B4-BE49-F238E27FC236}">
                <a16:creationId xmlns:a16="http://schemas.microsoft.com/office/drawing/2014/main" id="{FDABBF3E-2B58-4FC3-AE7D-D0606520AC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1597280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A858A-984F-4B59-9086-B3C498A7F938}"/>
              </a:ext>
            </a:extLst>
          </p:cNvPr>
          <p:cNvSpPr>
            <a:spLocks noGrp="1"/>
          </p:cNvSpPr>
          <p:nvPr>
            <p:ph type="title"/>
          </p:nvPr>
        </p:nvSpPr>
        <p:spPr/>
        <p:txBody>
          <a:bodyPr/>
          <a:lstStyle/>
          <a:p>
            <a:r>
              <a:rPr lang="vi-VN" b="1" i="0" dirty="0">
                <a:effectLst/>
                <a:latin typeface="-apple-system"/>
              </a:rPr>
              <a:t>FutureBuilder</a:t>
            </a:r>
            <a:endParaRPr lang="vi-VN" dirty="0"/>
          </a:p>
        </p:txBody>
      </p:sp>
      <p:sp>
        <p:nvSpPr>
          <p:cNvPr id="4" name="Slide Number Placeholder 3">
            <a:extLst>
              <a:ext uri="{FF2B5EF4-FFF2-40B4-BE49-F238E27FC236}">
                <a16:creationId xmlns:a16="http://schemas.microsoft.com/office/drawing/2014/main" id="{7298100C-BDB4-40BD-87D5-04B0DBC3EBF6}"/>
              </a:ext>
            </a:extLst>
          </p:cNvPr>
          <p:cNvSpPr>
            <a:spLocks noGrp="1"/>
          </p:cNvSpPr>
          <p:nvPr>
            <p:ph type="sldNum" sz="quarter" idx="12"/>
          </p:nvPr>
        </p:nvSpPr>
        <p:spPr/>
        <p:txBody>
          <a:bodyPr/>
          <a:lstStyle/>
          <a:p>
            <a:pPr>
              <a:defRPr/>
            </a:pPr>
            <a:fld id="{243387B3-00BA-4060-9564-2553BF0471BC}" type="slidenum">
              <a:rPr lang="en-US" altLang="en-US" smtClean="0"/>
              <a:pPr>
                <a:defRPr/>
              </a:pPr>
              <a:t>28</a:t>
            </a:fld>
            <a:endParaRPr lang="en-US" altLang="en-US"/>
          </a:p>
        </p:txBody>
      </p:sp>
      <p:pic>
        <p:nvPicPr>
          <p:cNvPr id="6" name="Picture 5">
            <a:extLst>
              <a:ext uri="{FF2B5EF4-FFF2-40B4-BE49-F238E27FC236}">
                <a16:creationId xmlns:a16="http://schemas.microsoft.com/office/drawing/2014/main" id="{7E95D6B3-EF67-46D0-995B-70236DE16624}"/>
              </a:ext>
            </a:extLst>
          </p:cNvPr>
          <p:cNvPicPr>
            <a:picLocks noChangeAspect="1"/>
          </p:cNvPicPr>
          <p:nvPr/>
        </p:nvPicPr>
        <p:blipFill>
          <a:blip r:embed="rId2"/>
          <a:stretch>
            <a:fillRect/>
          </a:stretch>
        </p:blipFill>
        <p:spPr>
          <a:xfrm>
            <a:off x="689999" y="1656769"/>
            <a:ext cx="8068801" cy="4163006"/>
          </a:xfrm>
          <a:prstGeom prst="rect">
            <a:avLst/>
          </a:prstGeom>
        </p:spPr>
      </p:pic>
      <p:pic>
        <p:nvPicPr>
          <p:cNvPr id="5" name="Picture 4">
            <a:extLst>
              <a:ext uri="{FF2B5EF4-FFF2-40B4-BE49-F238E27FC236}">
                <a16:creationId xmlns:a16="http://schemas.microsoft.com/office/drawing/2014/main" id="{33D382A2-A951-474F-B99C-2DE1D3D2F2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1061557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E0E54-8908-4FD0-AAAE-00587FBBC5D9}"/>
              </a:ext>
            </a:extLst>
          </p:cNvPr>
          <p:cNvSpPr>
            <a:spLocks noGrp="1"/>
          </p:cNvSpPr>
          <p:nvPr>
            <p:ph type="title"/>
          </p:nvPr>
        </p:nvSpPr>
        <p:spPr/>
        <p:txBody>
          <a:bodyPr/>
          <a:lstStyle/>
          <a:p>
            <a:r>
              <a:rPr lang="vi-VN" b="1" i="0" dirty="0">
                <a:effectLst/>
                <a:latin typeface="-apple-system"/>
              </a:rPr>
              <a:t>FutureBuilder</a:t>
            </a:r>
            <a:endParaRPr lang="vi-VN" dirty="0"/>
          </a:p>
        </p:txBody>
      </p:sp>
      <p:sp>
        <p:nvSpPr>
          <p:cNvPr id="3" name="Content Placeholder 2">
            <a:extLst>
              <a:ext uri="{FF2B5EF4-FFF2-40B4-BE49-F238E27FC236}">
                <a16:creationId xmlns:a16="http://schemas.microsoft.com/office/drawing/2014/main" id="{15BC158A-BBE2-47D4-B7C7-6134C3114343}"/>
              </a:ext>
            </a:extLst>
          </p:cNvPr>
          <p:cNvSpPr>
            <a:spLocks noGrp="1"/>
          </p:cNvSpPr>
          <p:nvPr>
            <p:ph idx="1"/>
          </p:nvPr>
        </p:nvSpPr>
        <p:spPr>
          <a:xfrm>
            <a:off x="609600" y="1633538"/>
            <a:ext cx="8229600" cy="4691062"/>
          </a:xfrm>
        </p:spPr>
        <p:txBody>
          <a:bodyPr/>
          <a:lstStyle/>
          <a:p>
            <a:r>
              <a:rPr lang="vi-VN" sz="3000" dirty="0"/>
              <a:t>Ở ví dụ trên, trong khi đợi kết quả trả về của hàm </a:t>
            </a:r>
            <a:r>
              <a:rPr lang="vi-VN" sz="3000" b="1" dirty="0"/>
              <a:t>getData</a:t>
            </a:r>
            <a:r>
              <a:rPr lang="vi-VN" sz="3000" dirty="0"/>
              <a:t>() thì màn hình sẽ hiển thị </a:t>
            </a:r>
            <a:r>
              <a:rPr lang="vi-VN" sz="3000" b="1" dirty="0"/>
              <a:t>widget CircularProgressIndicator</a:t>
            </a:r>
            <a:r>
              <a:rPr lang="vi-VN" sz="3000" dirty="0"/>
              <a:t>()(loading xoay xoay). Nếu hàm kết thúc và trả về dữ liệu thì dữ liệu sẽ được hiển thị trên màn hình và loading xoay sẽ bị mất đi. Bạn có để ý, thuộc tính </a:t>
            </a:r>
            <a:r>
              <a:rPr lang="vi-VN" sz="3000" b="1" dirty="0"/>
              <a:t>builder</a:t>
            </a:r>
            <a:r>
              <a:rPr lang="vi-VN" sz="3000" dirty="0"/>
              <a:t> trả về cho chúng ta tham số có kiểu dữ liệu là </a:t>
            </a:r>
            <a:r>
              <a:rPr lang="vi-VN" sz="3000" b="1" dirty="0"/>
              <a:t>AsyncSnapshot</a:t>
            </a:r>
            <a:r>
              <a:rPr lang="vi-VN" sz="3000" dirty="0"/>
              <a:t> để giúp bạn kiểm tra </a:t>
            </a:r>
            <a:r>
              <a:rPr lang="vi-VN" sz="3000" b="1" dirty="0"/>
              <a:t>status</a:t>
            </a:r>
            <a:r>
              <a:rPr lang="vi-VN" sz="3000" dirty="0"/>
              <a:t> của </a:t>
            </a:r>
            <a:r>
              <a:rPr lang="vi-VN" sz="3000" b="1" dirty="0"/>
              <a:t>Future</a:t>
            </a:r>
            <a:r>
              <a:rPr lang="vi-VN" sz="3000" dirty="0"/>
              <a:t>. </a:t>
            </a:r>
          </a:p>
        </p:txBody>
      </p:sp>
      <p:sp>
        <p:nvSpPr>
          <p:cNvPr id="4" name="Slide Number Placeholder 3">
            <a:extLst>
              <a:ext uri="{FF2B5EF4-FFF2-40B4-BE49-F238E27FC236}">
                <a16:creationId xmlns:a16="http://schemas.microsoft.com/office/drawing/2014/main" id="{20A6C03E-088F-4917-BADF-3AC05221B77C}"/>
              </a:ext>
            </a:extLst>
          </p:cNvPr>
          <p:cNvSpPr>
            <a:spLocks noGrp="1"/>
          </p:cNvSpPr>
          <p:nvPr>
            <p:ph type="sldNum" sz="quarter" idx="12"/>
          </p:nvPr>
        </p:nvSpPr>
        <p:spPr/>
        <p:txBody>
          <a:bodyPr/>
          <a:lstStyle/>
          <a:p>
            <a:pPr>
              <a:defRPr/>
            </a:pPr>
            <a:fld id="{243387B3-00BA-4060-9564-2553BF0471BC}" type="slidenum">
              <a:rPr lang="en-US" altLang="en-US" smtClean="0"/>
              <a:pPr>
                <a:defRPr/>
              </a:pPr>
              <a:t>29</a:t>
            </a:fld>
            <a:endParaRPr lang="en-US" altLang="en-US"/>
          </a:p>
        </p:txBody>
      </p:sp>
      <p:pic>
        <p:nvPicPr>
          <p:cNvPr id="5" name="Picture 4">
            <a:extLst>
              <a:ext uri="{FF2B5EF4-FFF2-40B4-BE49-F238E27FC236}">
                <a16:creationId xmlns:a16="http://schemas.microsoft.com/office/drawing/2014/main" id="{21BF7100-BCF0-427D-8ABD-83D46EEAA7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1479761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7E5BA7F-821E-4109-8DB6-37971BB47C59}"/>
              </a:ext>
            </a:extLst>
          </p:cNvPr>
          <p:cNvSpPr>
            <a:spLocks noGrp="1" noChangeArrowheads="1"/>
          </p:cNvSpPr>
          <p:nvPr>
            <p:ph type="title"/>
          </p:nvPr>
        </p:nvSpPr>
        <p:spPr/>
        <p:txBody>
          <a:bodyPr/>
          <a:lstStyle/>
          <a:p>
            <a:r>
              <a:rPr lang="en-US" altLang="en-US" dirty="0" err="1">
                <a:solidFill>
                  <a:srgbClr val="0033CC"/>
                </a:solidFill>
              </a:rPr>
              <a:t>Chương</a:t>
            </a:r>
            <a:r>
              <a:rPr lang="en-US" altLang="en-US" dirty="0">
                <a:solidFill>
                  <a:srgbClr val="0033CC"/>
                </a:solidFill>
              </a:rPr>
              <a:t> 5: </a:t>
            </a:r>
            <a:r>
              <a:rPr lang="en-US" altLang="en-US" dirty="0" err="1">
                <a:solidFill>
                  <a:srgbClr val="0033CC"/>
                </a:solidFill>
              </a:rPr>
              <a:t>Vận</a:t>
            </a:r>
            <a:r>
              <a:rPr lang="en-US" altLang="en-US" dirty="0">
                <a:solidFill>
                  <a:srgbClr val="0033CC"/>
                </a:solidFill>
              </a:rPr>
              <a:t> </a:t>
            </a:r>
            <a:r>
              <a:rPr lang="en-US" altLang="en-US" dirty="0" err="1">
                <a:solidFill>
                  <a:srgbClr val="0033CC"/>
                </a:solidFill>
              </a:rPr>
              <a:t>dụng</a:t>
            </a:r>
            <a:r>
              <a:rPr lang="en-US" altLang="en-US" dirty="0">
                <a:solidFill>
                  <a:srgbClr val="0033CC"/>
                </a:solidFill>
              </a:rPr>
              <a:t> </a:t>
            </a:r>
            <a:r>
              <a:rPr lang="en-US" altLang="en-US" dirty="0" err="1">
                <a:solidFill>
                  <a:srgbClr val="0033CC"/>
                </a:solidFill>
              </a:rPr>
              <a:t>các</a:t>
            </a:r>
            <a:r>
              <a:rPr lang="en-US" altLang="en-US" dirty="0">
                <a:solidFill>
                  <a:srgbClr val="0033CC"/>
                </a:solidFill>
              </a:rPr>
              <a:t> </a:t>
            </a:r>
            <a:r>
              <a:rPr lang="en-US" altLang="en-US" dirty="0" err="1">
                <a:solidFill>
                  <a:srgbClr val="0033CC"/>
                </a:solidFill>
              </a:rPr>
              <a:t>tính</a:t>
            </a:r>
            <a:r>
              <a:rPr lang="en-US" altLang="en-US" dirty="0">
                <a:solidFill>
                  <a:srgbClr val="0033CC"/>
                </a:solidFill>
              </a:rPr>
              <a:t> </a:t>
            </a:r>
            <a:r>
              <a:rPr lang="en-US" altLang="en-US" dirty="0" err="1">
                <a:solidFill>
                  <a:srgbClr val="0033CC"/>
                </a:solidFill>
              </a:rPr>
              <a:t>năng</a:t>
            </a:r>
            <a:r>
              <a:rPr lang="en-US" altLang="en-US" dirty="0">
                <a:solidFill>
                  <a:srgbClr val="0033CC"/>
                </a:solidFill>
              </a:rPr>
              <a:t> </a:t>
            </a:r>
            <a:r>
              <a:rPr lang="en-US" altLang="en-US" dirty="0" err="1">
                <a:solidFill>
                  <a:srgbClr val="0033CC"/>
                </a:solidFill>
              </a:rPr>
              <a:t>nâng</a:t>
            </a:r>
            <a:r>
              <a:rPr lang="en-US" altLang="en-US" dirty="0">
                <a:solidFill>
                  <a:srgbClr val="0033CC"/>
                </a:solidFill>
              </a:rPr>
              <a:t> </a:t>
            </a:r>
            <a:r>
              <a:rPr lang="en-US" altLang="en-US" dirty="0" err="1">
                <a:solidFill>
                  <a:srgbClr val="0033CC"/>
                </a:solidFill>
              </a:rPr>
              <a:t>cao</a:t>
            </a:r>
            <a:endParaRPr lang="en-US" altLang="en-US" dirty="0">
              <a:solidFill>
                <a:srgbClr val="0033CC"/>
              </a:solidFill>
            </a:endParaRPr>
          </a:p>
        </p:txBody>
      </p:sp>
      <p:sp>
        <p:nvSpPr>
          <p:cNvPr id="10" name="Content Placeholder 2">
            <a:extLst>
              <a:ext uri="{FF2B5EF4-FFF2-40B4-BE49-F238E27FC236}">
                <a16:creationId xmlns:a16="http://schemas.microsoft.com/office/drawing/2014/main" id="{9C166821-AF29-4C16-B455-C78D5515E33A}"/>
              </a:ext>
            </a:extLst>
          </p:cNvPr>
          <p:cNvSpPr>
            <a:spLocks noGrp="1"/>
          </p:cNvSpPr>
          <p:nvPr>
            <p:ph idx="1"/>
          </p:nvPr>
        </p:nvSpPr>
        <p:spPr>
          <a:xfrm>
            <a:off x="685800" y="1425575"/>
            <a:ext cx="4114800" cy="4800600"/>
          </a:xfrm>
        </p:spPr>
        <p:txBody>
          <a:bodyPr/>
          <a:lstStyle/>
          <a:p>
            <a:pPr marL="0" marR="5080" indent="0">
              <a:lnSpc>
                <a:spcPct val="100000"/>
              </a:lnSpc>
              <a:spcBef>
                <a:spcPts val="100"/>
              </a:spcBef>
              <a:buNone/>
            </a:pPr>
            <a:r>
              <a:rPr lang="vi-VN" sz="2400" spc="-5" dirty="0">
                <a:latin typeface="Arial"/>
                <a:cs typeface="Arial"/>
              </a:rPr>
              <a:t>Để được gọi là một ứng dụng</a:t>
            </a:r>
            <a:r>
              <a:rPr lang="vi-VN" sz="2400" b="1" spc="-5" dirty="0">
                <a:latin typeface="Arial"/>
                <a:cs typeface="Arial"/>
              </a:rPr>
              <a:t> Flutter</a:t>
            </a:r>
            <a:r>
              <a:rPr lang="vi-VN" sz="2400" spc="-5" dirty="0">
                <a:latin typeface="Arial"/>
                <a:cs typeface="Arial"/>
              </a:rPr>
              <a:t> theo đúng nghĩa thì không chỉ xử lý trên giao diện là đủ.</a:t>
            </a:r>
            <a:r>
              <a:rPr lang="vi-VN" sz="2400" spc="5" dirty="0">
                <a:latin typeface="Arial"/>
                <a:cs typeface="Arial"/>
              </a:rPr>
              <a:t> Chúng ta còn phải xử lý được dữ liệu do API trả về (không chỉ web mà mobile app cũng thao tác khá nhiều với API). Muốn làm được điều này chúng ta phải có một số kiến thức cơ bản liên quan.</a:t>
            </a:r>
            <a:endParaRPr lang="vi-VN" sz="2400" dirty="0">
              <a:latin typeface="Arial"/>
              <a:cs typeface="Arial"/>
            </a:endParaRPr>
          </a:p>
        </p:txBody>
      </p:sp>
      <p:sp>
        <p:nvSpPr>
          <p:cNvPr id="6148" name="Slide Number Placeholder 5">
            <a:extLst>
              <a:ext uri="{FF2B5EF4-FFF2-40B4-BE49-F238E27FC236}">
                <a16:creationId xmlns:a16="http://schemas.microsoft.com/office/drawing/2014/main" id="{3916E19A-246B-4188-B043-F7B125E2B41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spcBef>
                <a:spcPct val="0"/>
              </a:spcBef>
              <a:buFontTx/>
              <a:buNone/>
            </a:pPr>
            <a:fld id="{06076467-21BA-42FF-B682-3A2844D4F7B8}" type="slidenum">
              <a:rPr lang="en-US" altLang="en-US" sz="1400" b="1" smtClean="0">
                <a:solidFill>
                  <a:schemeClr val="tx1"/>
                </a:solidFill>
              </a:rPr>
              <a:pPr>
                <a:spcBef>
                  <a:spcPct val="0"/>
                </a:spcBef>
                <a:buFontTx/>
                <a:buNone/>
              </a:pPr>
              <a:t>3</a:t>
            </a:fld>
            <a:endParaRPr lang="en-US" altLang="en-US" sz="1400" b="1">
              <a:solidFill>
                <a:schemeClr val="tx1"/>
              </a:solidFill>
            </a:endParaRPr>
          </a:p>
        </p:txBody>
      </p:sp>
      <p:grpSp>
        <p:nvGrpSpPr>
          <p:cNvPr id="11" name="object 2">
            <a:extLst>
              <a:ext uri="{FF2B5EF4-FFF2-40B4-BE49-F238E27FC236}">
                <a16:creationId xmlns:a16="http://schemas.microsoft.com/office/drawing/2014/main" id="{76A4D907-19BC-4780-A75E-0C7DEA84B0CA}"/>
              </a:ext>
            </a:extLst>
          </p:cNvPr>
          <p:cNvGrpSpPr/>
          <p:nvPr/>
        </p:nvGrpSpPr>
        <p:grpSpPr>
          <a:xfrm>
            <a:off x="4918026" y="1062514"/>
            <a:ext cx="113507" cy="5014722"/>
            <a:chOff x="4514088" y="1194816"/>
            <a:chExt cx="113507" cy="5014722"/>
          </a:xfrm>
        </p:grpSpPr>
        <p:sp>
          <p:nvSpPr>
            <p:cNvPr id="12" name="object 3">
              <a:extLst>
                <a:ext uri="{FF2B5EF4-FFF2-40B4-BE49-F238E27FC236}">
                  <a16:creationId xmlns:a16="http://schemas.microsoft.com/office/drawing/2014/main" id="{557A3FD6-4D71-417D-B145-C75C41CB6448}"/>
                </a:ext>
              </a:extLst>
            </p:cNvPr>
            <p:cNvSpPr/>
            <p:nvPr/>
          </p:nvSpPr>
          <p:spPr>
            <a:xfrm>
              <a:off x="4514088" y="1194816"/>
              <a:ext cx="113507" cy="5014722"/>
            </a:xfrm>
            <a:prstGeom prst="rect">
              <a:avLst/>
            </a:prstGeom>
            <a:blipFill>
              <a:blip r:embed="rId4" cstate="print"/>
              <a:stretch>
                <a:fillRect/>
              </a:stretch>
            </a:blipFill>
          </p:spPr>
          <p:txBody>
            <a:bodyPr wrap="square" lIns="0" tIns="0" rIns="0" bIns="0" rtlCol="0"/>
            <a:lstStyle/>
            <a:p>
              <a:endParaRPr/>
            </a:p>
          </p:txBody>
        </p:sp>
        <p:sp>
          <p:nvSpPr>
            <p:cNvPr id="13" name="object 4">
              <a:extLst>
                <a:ext uri="{FF2B5EF4-FFF2-40B4-BE49-F238E27FC236}">
                  <a16:creationId xmlns:a16="http://schemas.microsoft.com/office/drawing/2014/main" id="{B9098EDF-0C74-4BA9-83D1-D242FDDE8B26}"/>
                </a:ext>
              </a:extLst>
            </p:cNvPr>
            <p:cNvSpPr/>
            <p:nvPr/>
          </p:nvSpPr>
          <p:spPr>
            <a:xfrm>
              <a:off x="4572000" y="1219200"/>
              <a:ext cx="0" cy="4916170"/>
            </a:xfrm>
            <a:custGeom>
              <a:avLst/>
              <a:gdLst/>
              <a:ahLst/>
              <a:cxnLst/>
              <a:rect l="l" t="t" r="r" b="b"/>
              <a:pathLst>
                <a:path h="4916170">
                  <a:moveTo>
                    <a:pt x="0" y="0"/>
                  </a:moveTo>
                  <a:lnTo>
                    <a:pt x="0" y="4915687"/>
                  </a:lnTo>
                </a:path>
              </a:pathLst>
            </a:custGeom>
            <a:ln w="25400">
              <a:solidFill>
                <a:srgbClr val="F79546"/>
              </a:solidFill>
            </a:ln>
          </p:spPr>
          <p:txBody>
            <a:bodyPr wrap="square" lIns="0" tIns="0" rIns="0" bIns="0" rtlCol="0"/>
            <a:lstStyle/>
            <a:p>
              <a:endParaRPr/>
            </a:p>
          </p:txBody>
        </p:sp>
      </p:grpSp>
      <p:pic>
        <p:nvPicPr>
          <p:cNvPr id="3" name="Picture 2">
            <a:extLst>
              <a:ext uri="{FF2B5EF4-FFF2-40B4-BE49-F238E27FC236}">
                <a16:creationId xmlns:a16="http://schemas.microsoft.com/office/drawing/2014/main" id="{3FAFCE81-C915-47A8-AC7F-6A43A43E75DC}"/>
              </a:ext>
            </a:extLst>
          </p:cNvPr>
          <p:cNvPicPr>
            <a:picLocks noChangeAspect="1"/>
          </p:cNvPicPr>
          <p:nvPr/>
        </p:nvPicPr>
        <p:blipFill>
          <a:blip r:embed="rId5" cstate="print"/>
          <a:stretch>
            <a:fillRect/>
          </a:stretch>
        </p:blipFill>
        <p:spPr>
          <a:xfrm>
            <a:off x="5054276" y="2702360"/>
            <a:ext cx="3899116" cy="1767113"/>
          </a:xfrm>
          <a:prstGeom prst="rect">
            <a:avLst/>
          </a:prstGeom>
        </p:spPr>
      </p:pic>
      <p:pic>
        <p:nvPicPr>
          <p:cNvPr id="9" name="Picture 8">
            <a:extLst>
              <a:ext uri="{FF2B5EF4-FFF2-40B4-BE49-F238E27FC236}">
                <a16:creationId xmlns:a16="http://schemas.microsoft.com/office/drawing/2014/main" id="{276280F2-B9CA-41AE-A9A9-93D1B27151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cSld>
  <p:clrMapOvr>
    <a:overrideClrMapping bg1="lt1" tx1="dk1" bg2="lt2" tx2="dk2" accent1="accent1" accent2="accent2" accent3="accent3" accent4="accent4" accent5="accent5" accent6="accent6" hlink="hlink" folHlink="folHlink"/>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338D9-58CC-4288-A8B2-27A6B159CBBF}"/>
              </a:ext>
            </a:extLst>
          </p:cNvPr>
          <p:cNvSpPr>
            <a:spLocks noGrp="1"/>
          </p:cNvSpPr>
          <p:nvPr>
            <p:ph type="title"/>
          </p:nvPr>
        </p:nvSpPr>
        <p:spPr/>
        <p:txBody>
          <a:bodyPr/>
          <a:lstStyle/>
          <a:p>
            <a:r>
              <a:rPr lang="vi-VN" b="1" i="0" dirty="0">
                <a:effectLst/>
                <a:latin typeface="-apple-system"/>
              </a:rPr>
              <a:t>FutureBuilder</a:t>
            </a:r>
            <a:endParaRPr lang="vi-VN" dirty="0"/>
          </a:p>
        </p:txBody>
      </p:sp>
      <p:sp>
        <p:nvSpPr>
          <p:cNvPr id="3" name="Content Placeholder 2">
            <a:extLst>
              <a:ext uri="{FF2B5EF4-FFF2-40B4-BE49-F238E27FC236}">
                <a16:creationId xmlns:a16="http://schemas.microsoft.com/office/drawing/2014/main" id="{2D4EB80F-A011-4388-AE99-51875EFABD04}"/>
              </a:ext>
            </a:extLst>
          </p:cNvPr>
          <p:cNvSpPr>
            <a:spLocks noGrp="1"/>
          </p:cNvSpPr>
          <p:nvPr>
            <p:ph idx="1"/>
          </p:nvPr>
        </p:nvSpPr>
        <p:spPr/>
        <p:txBody>
          <a:bodyPr/>
          <a:lstStyle/>
          <a:p>
            <a:r>
              <a:rPr lang="vi-VN" dirty="0"/>
              <a:t> </a:t>
            </a:r>
            <a:r>
              <a:rPr lang="vi-VN" sz="3200" dirty="0"/>
              <a:t>Nếu hàm của bạn xảy ra lỗi hoặc không rơi vào bất kỳ trường hợp nào bên trên, nó sẽ hiển thị 1 </a:t>
            </a:r>
            <a:r>
              <a:rPr lang="vi-VN" sz="3200" b="1" dirty="0"/>
              <a:t>Container</a:t>
            </a:r>
            <a:r>
              <a:rPr lang="vi-VN" sz="3200" dirty="0"/>
              <a:t> rỗng.</a:t>
            </a:r>
          </a:p>
          <a:p>
            <a:r>
              <a:rPr lang="vi-VN" sz="3200" b="1" dirty="0"/>
              <a:t>FutureBuilder</a:t>
            </a:r>
            <a:r>
              <a:rPr lang="vi-VN" sz="3200" dirty="0"/>
              <a:t> còn có thể sử kết hợp với </a:t>
            </a:r>
            <a:r>
              <a:rPr lang="vi-VN" sz="3200" b="1" dirty="0"/>
              <a:t>stateful</a:t>
            </a:r>
            <a:r>
              <a:rPr lang="vi-VN" sz="3200" dirty="0"/>
              <a:t> </a:t>
            </a:r>
            <a:r>
              <a:rPr lang="vi-VN" sz="3200" b="1" dirty="0"/>
              <a:t>widget</a:t>
            </a:r>
            <a:r>
              <a:rPr lang="vi-VN" sz="3200" dirty="0"/>
              <a:t>, nên sử dụng theo cách này vì có thể lợi dụng hàm </a:t>
            </a:r>
            <a:r>
              <a:rPr lang="vi-VN" sz="3200" b="1" dirty="0"/>
              <a:t>initState</a:t>
            </a:r>
            <a:r>
              <a:rPr lang="vi-VN" sz="3200" dirty="0"/>
              <a:t>() để gọi hàm </a:t>
            </a:r>
            <a:r>
              <a:rPr lang="vi-VN" sz="3200" b="1" dirty="0"/>
              <a:t>getData</a:t>
            </a:r>
            <a:r>
              <a:rPr lang="vi-VN" sz="3200" dirty="0"/>
              <a:t>().</a:t>
            </a:r>
          </a:p>
        </p:txBody>
      </p:sp>
      <p:sp>
        <p:nvSpPr>
          <p:cNvPr id="4" name="Slide Number Placeholder 3">
            <a:extLst>
              <a:ext uri="{FF2B5EF4-FFF2-40B4-BE49-F238E27FC236}">
                <a16:creationId xmlns:a16="http://schemas.microsoft.com/office/drawing/2014/main" id="{157A2465-7668-4328-AD15-517A19DB76B1}"/>
              </a:ext>
            </a:extLst>
          </p:cNvPr>
          <p:cNvSpPr>
            <a:spLocks noGrp="1"/>
          </p:cNvSpPr>
          <p:nvPr>
            <p:ph type="sldNum" sz="quarter" idx="12"/>
          </p:nvPr>
        </p:nvSpPr>
        <p:spPr/>
        <p:txBody>
          <a:bodyPr/>
          <a:lstStyle/>
          <a:p>
            <a:pPr>
              <a:defRPr/>
            </a:pPr>
            <a:fld id="{243387B3-00BA-4060-9564-2553BF0471BC}" type="slidenum">
              <a:rPr lang="en-US" altLang="en-US" smtClean="0"/>
              <a:pPr>
                <a:defRPr/>
              </a:pPr>
              <a:t>30</a:t>
            </a:fld>
            <a:endParaRPr lang="en-US" altLang="en-US"/>
          </a:p>
        </p:txBody>
      </p:sp>
      <p:pic>
        <p:nvPicPr>
          <p:cNvPr id="5" name="Picture 4">
            <a:extLst>
              <a:ext uri="{FF2B5EF4-FFF2-40B4-BE49-F238E27FC236}">
                <a16:creationId xmlns:a16="http://schemas.microsoft.com/office/drawing/2014/main" id="{59F96201-AE7C-4A4C-A3B8-A0C9E5E712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22088895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C8F39-A4A1-43ED-9FA2-01972B648E26}"/>
              </a:ext>
            </a:extLst>
          </p:cNvPr>
          <p:cNvSpPr>
            <a:spLocks noGrp="1"/>
          </p:cNvSpPr>
          <p:nvPr>
            <p:ph type="title"/>
          </p:nvPr>
        </p:nvSpPr>
        <p:spPr/>
        <p:txBody>
          <a:bodyPr/>
          <a:lstStyle/>
          <a:p>
            <a:r>
              <a:rPr lang="vi-VN" b="1" i="0" dirty="0">
                <a:effectLst/>
                <a:latin typeface="-apple-system"/>
              </a:rPr>
              <a:t>FutureBuilder</a:t>
            </a:r>
            <a:endParaRPr lang="vi-VN" dirty="0"/>
          </a:p>
        </p:txBody>
      </p:sp>
      <p:sp>
        <p:nvSpPr>
          <p:cNvPr id="4" name="Slide Number Placeholder 3">
            <a:extLst>
              <a:ext uri="{FF2B5EF4-FFF2-40B4-BE49-F238E27FC236}">
                <a16:creationId xmlns:a16="http://schemas.microsoft.com/office/drawing/2014/main" id="{D2724690-F8CC-4A4F-8DD7-9C9DBDE4FAB3}"/>
              </a:ext>
            </a:extLst>
          </p:cNvPr>
          <p:cNvSpPr>
            <a:spLocks noGrp="1"/>
          </p:cNvSpPr>
          <p:nvPr>
            <p:ph type="sldNum" sz="quarter" idx="12"/>
          </p:nvPr>
        </p:nvSpPr>
        <p:spPr/>
        <p:txBody>
          <a:bodyPr/>
          <a:lstStyle/>
          <a:p>
            <a:pPr>
              <a:defRPr/>
            </a:pPr>
            <a:fld id="{243387B3-00BA-4060-9564-2553BF0471BC}" type="slidenum">
              <a:rPr lang="en-US" altLang="en-US" smtClean="0"/>
              <a:pPr>
                <a:defRPr/>
              </a:pPr>
              <a:t>31</a:t>
            </a:fld>
            <a:endParaRPr lang="en-US" altLang="en-US"/>
          </a:p>
        </p:txBody>
      </p:sp>
      <p:pic>
        <p:nvPicPr>
          <p:cNvPr id="6" name="Picture 5">
            <a:extLst>
              <a:ext uri="{FF2B5EF4-FFF2-40B4-BE49-F238E27FC236}">
                <a16:creationId xmlns:a16="http://schemas.microsoft.com/office/drawing/2014/main" id="{5685396E-0819-45D4-AAEC-BCFF17815514}"/>
              </a:ext>
            </a:extLst>
          </p:cNvPr>
          <p:cNvPicPr>
            <a:picLocks noChangeAspect="1"/>
          </p:cNvPicPr>
          <p:nvPr/>
        </p:nvPicPr>
        <p:blipFill>
          <a:blip r:embed="rId2"/>
          <a:stretch>
            <a:fillRect/>
          </a:stretch>
        </p:blipFill>
        <p:spPr>
          <a:xfrm>
            <a:off x="2276663" y="1497301"/>
            <a:ext cx="4590673" cy="5042955"/>
          </a:xfrm>
          <a:prstGeom prst="rect">
            <a:avLst/>
          </a:prstGeom>
        </p:spPr>
      </p:pic>
      <p:pic>
        <p:nvPicPr>
          <p:cNvPr id="5" name="Picture 4">
            <a:extLst>
              <a:ext uri="{FF2B5EF4-FFF2-40B4-BE49-F238E27FC236}">
                <a16:creationId xmlns:a16="http://schemas.microsoft.com/office/drawing/2014/main" id="{7FEB3263-ED93-4C13-94AC-8591DE6BE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1191126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0300C-3B0F-49B8-8C33-4FEE28890A5C}"/>
              </a:ext>
            </a:extLst>
          </p:cNvPr>
          <p:cNvSpPr>
            <a:spLocks noGrp="1"/>
          </p:cNvSpPr>
          <p:nvPr>
            <p:ph type="title"/>
          </p:nvPr>
        </p:nvSpPr>
        <p:spPr/>
        <p:txBody>
          <a:bodyPr/>
          <a:lstStyle/>
          <a:p>
            <a:r>
              <a:rPr lang="vi-VN" b="1" i="0" dirty="0">
                <a:effectLst/>
                <a:latin typeface="-apple-system"/>
              </a:rPr>
              <a:t>StreamBuilder</a:t>
            </a:r>
            <a:endParaRPr lang="vi-VN" dirty="0"/>
          </a:p>
        </p:txBody>
      </p:sp>
      <p:sp>
        <p:nvSpPr>
          <p:cNvPr id="3" name="Content Placeholder 2">
            <a:extLst>
              <a:ext uri="{FF2B5EF4-FFF2-40B4-BE49-F238E27FC236}">
                <a16:creationId xmlns:a16="http://schemas.microsoft.com/office/drawing/2014/main" id="{997B05FF-2AAC-4884-92D3-75E74D64DB47}"/>
              </a:ext>
            </a:extLst>
          </p:cNvPr>
          <p:cNvSpPr>
            <a:spLocks noGrp="1"/>
          </p:cNvSpPr>
          <p:nvPr>
            <p:ph idx="1"/>
          </p:nvPr>
        </p:nvSpPr>
        <p:spPr/>
        <p:txBody>
          <a:bodyPr/>
          <a:lstStyle/>
          <a:p>
            <a:r>
              <a:rPr lang="vi-VN" b="1" dirty="0"/>
              <a:t>Stream</a:t>
            </a:r>
            <a:r>
              <a:rPr lang="vi-VN" dirty="0"/>
              <a:t> giống như một luồng sự kiện. Thông tin hoặc sự kiện lỗi đi về một phía và chúng được chuyển tải đến những nơi lắng nghe các thay đổi được thêm vào luồng đó.</a:t>
            </a:r>
          </a:p>
        </p:txBody>
      </p:sp>
      <p:sp>
        <p:nvSpPr>
          <p:cNvPr id="4" name="Slide Number Placeholder 3">
            <a:extLst>
              <a:ext uri="{FF2B5EF4-FFF2-40B4-BE49-F238E27FC236}">
                <a16:creationId xmlns:a16="http://schemas.microsoft.com/office/drawing/2014/main" id="{6F02089C-C293-4F25-A371-DCE52CD23F65}"/>
              </a:ext>
            </a:extLst>
          </p:cNvPr>
          <p:cNvSpPr>
            <a:spLocks noGrp="1"/>
          </p:cNvSpPr>
          <p:nvPr>
            <p:ph type="sldNum" sz="quarter" idx="12"/>
          </p:nvPr>
        </p:nvSpPr>
        <p:spPr/>
        <p:txBody>
          <a:bodyPr/>
          <a:lstStyle/>
          <a:p>
            <a:pPr>
              <a:defRPr/>
            </a:pPr>
            <a:fld id="{243387B3-00BA-4060-9564-2553BF0471BC}" type="slidenum">
              <a:rPr lang="en-US" altLang="en-US" smtClean="0"/>
              <a:pPr>
                <a:defRPr/>
              </a:pPr>
              <a:t>32</a:t>
            </a:fld>
            <a:endParaRPr lang="en-US" altLang="en-US"/>
          </a:p>
        </p:txBody>
      </p:sp>
      <p:pic>
        <p:nvPicPr>
          <p:cNvPr id="5" name="Picture 4">
            <a:extLst>
              <a:ext uri="{FF2B5EF4-FFF2-40B4-BE49-F238E27FC236}">
                <a16:creationId xmlns:a16="http://schemas.microsoft.com/office/drawing/2014/main" id="{3B9C0CFA-8FA8-4157-97C7-D02771BD1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21849016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70C71-78D3-4284-A16A-ABDB8FB2311D}"/>
              </a:ext>
            </a:extLst>
          </p:cNvPr>
          <p:cNvSpPr>
            <a:spLocks noGrp="1"/>
          </p:cNvSpPr>
          <p:nvPr>
            <p:ph type="title"/>
          </p:nvPr>
        </p:nvSpPr>
        <p:spPr/>
        <p:txBody>
          <a:bodyPr/>
          <a:lstStyle/>
          <a:p>
            <a:r>
              <a:rPr lang="vi-VN" b="1" i="0" dirty="0">
                <a:effectLst/>
                <a:latin typeface="-apple-system"/>
              </a:rPr>
              <a:t>StreamBuilder</a:t>
            </a:r>
            <a:endParaRPr lang="vi-VN" dirty="0"/>
          </a:p>
        </p:txBody>
      </p:sp>
      <p:sp>
        <p:nvSpPr>
          <p:cNvPr id="4" name="Slide Number Placeholder 3">
            <a:extLst>
              <a:ext uri="{FF2B5EF4-FFF2-40B4-BE49-F238E27FC236}">
                <a16:creationId xmlns:a16="http://schemas.microsoft.com/office/drawing/2014/main" id="{3A423F4E-A714-4F7C-9863-1762BA0403F8}"/>
              </a:ext>
            </a:extLst>
          </p:cNvPr>
          <p:cNvSpPr>
            <a:spLocks noGrp="1"/>
          </p:cNvSpPr>
          <p:nvPr>
            <p:ph type="sldNum" sz="quarter" idx="12"/>
          </p:nvPr>
        </p:nvSpPr>
        <p:spPr/>
        <p:txBody>
          <a:bodyPr/>
          <a:lstStyle/>
          <a:p>
            <a:pPr>
              <a:defRPr/>
            </a:pPr>
            <a:fld id="{243387B3-00BA-4060-9564-2553BF0471BC}" type="slidenum">
              <a:rPr lang="en-US" altLang="en-US" smtClean="0"/>
              <a:pPr>
                <a:defRPr/>
              </a:pPr>
              <a:t>33</a:t>
            </a:fld>
            <a:endParaRPr lang="en-US" altLang="en-US"/>
          </a:p>
        </p:txBody>
      </p:sp>
      <p:pic>
        <p:nvPicPr>
          <p:cNvPr id="6" name="Picture 5">
            <a:extLst>
              <a:ext uri="{FF2B5EF4-FFF2-40B4-BE49-F238E27FC236}">
                <a16:creationId xmlns:a16="http://schemas.microsoft.com/office/drawing/2014/main" id="{DDA7582C-03C2-46E8-A319-9D6B5441FA37}"/>
              </a:ext>
            </a:extLst>
          </p:cNvPr>
          <p:cNvPicPr>
            <a:picLocks noChangeAspect="1"/>
          </p:cNvPicPr>
          <p:nvPr/>
        </p:nvPicPr>
        <p:blipFill>
          <a:blip r:embed="rId2"/>
          <a:stretch>
            <a:fillRect/>
          </a:stretch>
        </p:blipFill>
        <p:spPr>
          <a:xfrm>
            <a:off x="1180626" y="1605905"/>
            <a:ext cx="6782747" cy="4620270"/>
          </a:xfrm>
          <a:prstGeom prst="rect">
            <a:avLst/>
          </a:prstGeom>
        </p:spPr>
      </p:pic>
      <p:pic>
        <p:nvPicPr>
          <p:cNvPr id="5" name="Picture 4">
            <a:extLst>
              <a:ext uri="{FF2B5EF4-FFF2-40B4-BE49-F238E27FC236}">
                <a16:creationId xmlns:a16="http://schemas.microsoft.com/office/drawing/2014/main" id="{10AC1229-1494-4D53-A03E-0D9E8E27CE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28636296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0300C-3B0F-49B8-8C33-4FEE28890A5C}"/>
              </a:ext>
            </a:extLst>
          </p:cNvPr>
          <p:cNvSpPr>
            <a:spLocks noGrp="1"/>
          </p:cNvSpPr>
          <p:nvPr>
            <p:ph type="title"/>
          </p:nvPr>
        </p:nvSpPr>
        <p:spPr/>
        <p:txBody>
          <a:bodyPr/>
          <a:lstStyle/>
          <a:p>
            <a:r>
              <a:rPr lang="vi-VN" b="1" i="0" dirty="0">
                <a:effectLst/>
                <a:latin typeface="-apple-system"/>
              </a:rPr>
              <a:t>Kết quả đạt được</a:t>
            </a:r>
            <a:endParaRPr lang="vi-VN" dirty="0"/>
          </a:p>
        </p:txBody>
      </p:sp>
      <p:sp>
        <p:nvSpPr>
          <p:cNvPr id="3" name="Content Placeholder 2">
            <a:extLst>
              <a:ext uri="{FF2B5EF4-FFF2-40B4-BE49-F238E27FC236}">
                <a16:creationId xmlns:a16="http://schemas.microsoft.com/office/drawing/2014/main" id="{997B05FF-2AAC-4884-92D3-75E74D64DB47}"/>
              </a:ext>
            </a:extLst>
          </p:cNvPr>
          <p:cNvSpPr>
            <a:spLocks noGrp="1"/>
          </p:cNvSpPr>
          <p:nvPr>
            <p:ph idx="1"/>
          </p:nvPr>
        </p:nvSpPr>
        <p:spPr/>
        <p:txBody>
          <a:bodyPr/>
          <a:lstStyle/>
          <a:p>
            <a:r>
              <a:rPr lang="vi-VN" sz="3200" dirty="0"/>
              <a:t>Hiểu được các thao tác với JSON, kiến thức về lập trình bất đồng bộ.</a:t>
            </a:r>
          </a:p>
          <a:p>
            <a:r>
              <a:rPr lang="vi-VN" sz="3200" dirty="0"/>
              <a:t>Vận dụng hoàn thành bài tập.</a:t>
            </a:r>
          </a:p>
        </p:txBody>
      </p:sp>
      <p:sp>
        <p:nvSpPr>
          <p:cNvPr id="4" name="Slide Number Placeholder 3">
            <a:extLst>
              <a:ext uri="{FF2B5EF4-FFF2-40B4-BE49-F238E27FC236}">
                <a16:creationId xmlns:a16="http://schemas.microsoft.com/office/drawing/2014/main" id="{6F02089C-C293-4F25-A371-DCE52CD23F65}"/>
              </a:ext>
            </a:extLst>
          </p:cNvPr>
          <p:cNvSpPr>
            <a:spLocks noGrp="1"/>
          </p:cNvSpPr>
          <p:nvPr>
            <p:ph type="sldNum" sz="quarter" idx="12"/>
          </p:nvPr>
        </p:nvSpPr>
        <p:spPr/>
        <p:txBody>
          <a:bodyPr/>
          <a:lstStyle/>
          <a:p>
            <a:pPr>
              <a:defRPr/>
            </a:pPr>
            <a:fld id="{243387B3-00BA-4060-9564-2553BF0471BC}" type="slidenum">
              <a:rPr lang="en-US" altLang="en-US" smtClean="0"/>
              <a:pPr>
                <a:defRPr/>
              </a:pPr>
              <a:t>34</a:t>
            </a:fld>
            <a:endParaRPr lang="en-US" altLang="en-US"/>
          </a:p>
        </p:txBody>
      </p:sp>
      <p:pic>
        <p:nvPicPr>
          <p:cNvPr id="5" name="Picture 4">
            <a:extLst>
              <a:ext uri="{FF2B5EF4-FFF2-40B4-BE49-F238E27FC236}">
                <a16:creationId xmlns:a16="http://schemas.microsoft.com/office/drawing/2014/main" id="{3B9C0CFA-8FA8-4157-97C7-D02771BD1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1138687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532CB-74F1-419D-A4C5-62703EF83DB6}"/>
              </a:ext>
            </a:extLst>
          </p:cNvPr>
          <p:cNvSpPr>
            <a:spLocks noGrp="1"/>
          </p:cNvSpPr>
          <p:nvPr>
            <p:ph type="title"/>
          </p:nvPr>
        </p:nvSpPr>
        <p:spPr/>
        <p:txBody>
          <a:bodyPr/>
          <a:lstStyle/>
          <a:p>
            <a:r>
              <a:rPr lang="en-US" dirty="0" err="1"/>
              <a:t>Làm</a:t>
            </a:r>
            <a:r>
              <a:rPr lang="en-US" dirty="0"/>
              <a:t> </a:t>
            </a:r>
            <a:r>
              <a:rPr lang="en-US" dirty="0" err="1"/>
              <a:t>việc</a:t>
            </a:r>
            <a:r>
              <a:rPr lang="en-US" dirty="0"/>
              <a:t> </a:t>
            </a:r>
            <a:r>
              <a:rPr lang="en-US" dirty="0" err="1"/>
              <a:t>với</a:t>
            </a:r>
            <a:r>
              <a:rPr lang="en-US" dirty="0"/>
              <a:t> JSON &amp; Serialization </a:t>
            </a:r>
            <a:r>
              <a:rPr lang="en-US" dirty="0" err="1"/>
              <a:t>trong</a:t>
            </a:r>
            <a:r>
              <a:rPr lang="en-US" dirty="0"/>
              <a:t> Flutter</a:t>
            </a:r>
            <a:endParaRPr lang="vi-VN" dirty="0"/>
          </a:p>
        </p:txBody>
      </p:sp>
      <p:sp>
        <p:nvSpPr>
          <p:cNvPr id="3" name="Content Placeholder 2">
            <a:extLst>
              <a:ext uri="{FF2B5EF4-FFF2-40B4-BE49-F238E27FC236}">
                <a16:creationId xmlns:a16="http://schemas.microsoft.com/office/drawing/2014/main" id="{BF0CCCE7-02AB-4226-8769-DD2B09D30A58}"/>
              </a:ext>
            </a:extLst>
          </p:cNvPr>
          <p:cNvSpPr>
            <a:spLocks noGrp="1"/>
          </p:cNvSpPr>
          <p:nvPr>
            <p:ph idx="1"/>
          </p:nvPr>
        </p:nvSpPr>
        <p:spPr/>
        <p:txBody>
          <a:bodyPr/>
          <a:lstStyle/>
          <a:p>
            <a:r>
              <a:rPr lang="vi-VN" sz="2400" b="1" dirty="0"/>
              <a:t>JSON</a:t>
            </a:r>
            <a:r>
              <a:rPr lang="vi-VN" sz="2400" dirty="0"/>
              <a:t> là viết tắt của </a:t>
            </a:r>
            <a:r>
              <a:rPr lang="vi-VN" sz="2400" b="1" dirty="0"/>
              <a:t>JavaScript</a:t>
            </a:r>
            <a:r>
              <a:rPr lang="vi-VN" sz="2400" dirty="0"/>
              <a:t> </a:t>
            </a:r>
            <a:r>
              <a:rPr lang="vi-VN" sz="2400" b="1" dirty="0"/>
              <a:t>Object</a:t>
            </a:r>
            <a:r>
              <a:rPr lang="vi-VN" sz="2400" dirty="0"/>
              <a:t> </a:t>
            </a:r>
            <a:r>
              <a:rPr lang="vi-VN" sz="2400" b="1" dirty="0"/>
              <a:t>Notation</a:t>
            </a:r>
            <a:r>
              <a:rPr lang="vi-VN" sz="2400" dirty="0"/>
              <a:t>, là một kiểu định dạng dữ liệu tuân theo một quy luật nhất định mà hầu hết các ngôn ngữ lập trình hiện nay đều có thể đọc được. </a:t>
            </a:r>
            <a:r>
              <a:rPr lang="vi-VN" sz="2400" b="1" dirty="0"/>
              <a:t>JSON</a:t>
            </a:r>
            <a:r>
              <a:rPr lang="vi-VN" sz="2400" dirty="0"/>
              <a:t> là một tiêu chuẩn mở để trao đổi dữ liệu trên web.</a:t>
            </a:r>
            <a:endParaRPr lang="en-US" sz="2400" dirty="0"/>
          </a:p>
          <a:p>
            <a:r>
              <a:rPr lang="vi-VN" sz="2400" dirty="0"/>
              <a:t>Định dạng </a:t>
            </a:r>
            <a:r>
              <a:rPr lang="vi-VN" sz="2400" b="1" dirty="0"/>
              <a:t>JSON</a:t>
            </a:r>
            <a:r>
              <a:rPr lang="vi-VN" sz="2400" dirty="0"/>
              <a:t> sử dụng các cặp </a:t>
            </a:r>
            <a:r>
              <a:rPr lang="vi-VN" sz="2400" b="1" dirty="0"/>
              <a:t>key</a:t>
            </a:r>
            <a:r>
              <a:rPr lang="vi-VN" sz="2400" dirty="0"/>
              <a:t> – </a:t>
            </a:r>
            <a:r>
              <a:rPr lang="vi-VN" sz="2400" b="1" dirty="0"/>
              <a:t>value</a:t>
            </a:r>
            <a:r>
              <a:rPr lang="vi-VN" sz="2400" dirty="0"/>
              <a:t> để dữ liệu sử dụng. Nó hỗ trợ các cấu trúc dữ liệu như đối tượng và mảng. Ví dụ một tập tin có tên </a:t>
            </a:r>
            <a:r>
              <a:rPr lang="vi-VN" sz="2400" b="1" dirty="0"/>
              <a:t>info</a:t>
            </a:r>
            <a:r>
              <a:rPr lang="vi-VN" sz="2400" dirty="0"/>
              <a:t>.</a:t>
            </a:r>
            <a:r>
              <a:rPr lang="vi-VN" sz="2400" b="1" dirty="0"/>
              <a:t>json</a:t>
            </a:r>
            <a:r>
              <a:rPr lang="vi-VN" sz="2400" dirty="0"/>
              <a:t> với nội dung như ở dưới đây sử dụng format kiểu </a:t>
            </a:r>
            <a:r>
              <a:rPr lang="vi-VN" sz="2400" b="1" dirty="0"/>
              <a:t>JSON</a:t>
            </a:r>
            <a:r>
              <a:rPr lang="vi-VN" sz="2400" dirty="0"/>
              <a:t> để lưu trữ thông tin:</a:t>
            </a:r>
          </a:p>
        </p:txBody>
      </p:sp>
      <p:sp>
        <p:nvSpPr>
          <p:cNvPr id="4" name="Slide Number Placeholder 3">
            <a:extLst>
              <a:ext uri="{FF2B5EF4-FFF2-40B4-BE49-F238E27FC236}">
                <a16:creationId xmlns:a16="http://schemas.microsoft.com/office/drawing/2014/main" id="{58F21E5C-2D11-4965-984F-4B0AF4968873}"/>
              </a:ext>
            </a:extLst>
          </p:cNvPr>
          <p:cNvSpPr>
            <a:spLocks noGrp="1"/>
          </p:cNvSpPr>
          <p:nvPr>
            <p:ph type="sldNum" sz="quarter" idx="12"/>
          </p:nvPr>
        </p:nvSpPr>
        <p:spPr/>
        <p:txBody>
          <a:bodyPr/>
          <a:lstStyle/>
          <a:p>
            <a:pPr>
              <a:defRPr/>
            </a:pPr>
            <a:fld id="{243387B3-00BA-4060-9564-2553BF0471BC}" type="slidenum">
              <a:rPr lang="en-US" altLang="en-US" smtClean="0"/>
              <a:pPr>
                <a:defRPr/>
              </a:pPr>
              <a:t>4</a:t>
            </a:fld>
            <a:endParaRPr lang="en-US" altLang="en-US"/>
          </a:p>
        </p:txBody>
      </p:sp>
      <p:pic>
        <p:nvPicPr>
          <p:cNvPr id="5" name="Picture 4">
            <a:extLst>
              <a:ext uri="{FF2B5EF4-FFF2-40B4-BE49-F238E27FC236}">
                <a16:creationId xmlns:a16="http://schemas.microsoft.com/office/drawing/2014/main" id="{B39B2990-B38D-4071-997C-0CADAE644B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242657096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3B241-0C0C-4A12-8353-733CED2F3860}"/>
              </a:ext>
            </a:extLst>
          </p:cNvPr>
          <p:cNvSpPr>
            <a:spLocks noGrp="1"/>
          </p:cNvSpPr>
          <p:nvPr>
            <p:ph type="title"/>
          </p:nvPr>
        </p:nvSpPr>
        <p:spPr/>
        <p:txBody>
          <a:bodyPr/>
          <a:lstStyle/>
          <a:p>
            <a:r>
              <a:rPr lang="en-US" dirty="0" err="1"/>
              <a:t>Làm</a:t>
            </a:r>
            <a:r>
              <a:rPr lang="en-US" dirty="0"/>
              <a:t> </a:t>
            </a:r>
            <a:r>
              <a:rPr lang="en-US" dirty="0" err="1"/>
              <a:t>việc</a:t>
            </a:r>
            <a:r>
              <a:rPr lang="en-US" dirty="0"/>
              <a:t> </a:t>
            </a:r>
            <a:r>
              <a:rPr lang="en-US" dirty="0" err="1"/>
              <a:t>với</a:t>
            </a:r>
            <a:r>
              <a:rPr lang="en-US" dirty="0"/>
              <a:t> JSON &amp; Serialization </a:t>
            </a:r>
            <a:r>
              <a:rPr lang="en-US" dirty="0" err="1"/>
              <a:t>trong</a:t>
            </a:r>
            <a:r>
              <a:rPr lang="en-US" dirty="0"/>
              <a:t> Flutter</a:t>
            </a:r>
            <a:endParaRPr lang="vi-VN" dirty="0"/>
          </a:p>
        </p:txBody>
      </p:sp>
      <p:sp>
        <p:nvSpPr>
          <p:cNvPr id="3" name="Content Placeholder 2">
            <a:extLst>
              <a:ext uri="{FF2B5EF4-FFF2-40B4-BE49-F238E27FC236}">
                <a16:creationId xmlns:a16="http://schemas.microsoft.com/office/drawing/2014/main" id="{ACC2FA86-3682-4191-81E0-3F0FAB3891AD}"/>
              </a:ext>
            </a:extLst>
          </p:cNvPr>
          <p:cNvSpPr>
            <a:spLocks noGrp="1"/>
          </p:cNvSpPr>
          <p:nvPr>
            <p:ph idx="1"/>
          </p:nvPr>
        </p:nvSpPr>
        <p:spPr>
          <a:xfrm>
            <a:off x="609600" y="1633539"/>
            <a:ext cx="4724400" cy="1109662"/>
          </a:xfrm>
        </p:spPr>
        <p:txBody>
          <a:bodyPr/>
          <a:lstStyle/>
          <a:p>
            <a:pPr marL="0" indent="0">
              <a:buNone/>
            </a:pPr>
            <a:r>
              <a:rPr lang="vi-VN" sz="2400" dirty="0"/>
              <a:t>Ta có thể thấy cú pháp của </a:t>
            </a:r>
            <a:r>
              <a:rPr lang="vi-VN" sz="2400" b="1" dirty="0"/>
              <a:t>JSON</a:t>
            </a:r>
            <a:r>
              <a:rPr lang="vi-VN" sz="2400" dirty="0"/>
              <a:t> có 2 phần đó là </a:t>
            </a:r>
            <a:r>
              <a:rPr lang="vi-VN" sz="2400" b="1" dirty="0"/>
              <a:t>key</a:t>
            </a:r>
            <a:r>
              <a:rPr lang="vi-VN" sz="2400" dirty="0"/>
              <a:t> và </a:t>
            </a:r>
            <a:r>
              <a:rPr lang="vi-VN" sz="2400" b="1" dirty="0"/>
              <a:t>value</a:t>
            </a:r>
            <a:r>
              <a:rPr lang="vi-VN" sz="2400" dirty="0"/>
              <a:t>:</a:t>
            </a:r>
          </a:p>
          <a:p>
            <a:endParaRPr lang="vi-VN" sz="2400" dirty="0"/>
          </a:p>
        </p:txBody>
      </p:sp>
      <p:sp>
        <p:nvSpPr>
          <p:cNvPr id="4" name="Slide Number Placeholder 3">
            <a:extLst>
              <a:ext uri="{FF2B5EF4-FFF2-40B4-BE49-F238E27FC236}">
                <a16:creationId xmlns:a16="http://schemas.microsoft.com/office/drawing/2014/main" id="{DBB27964-D3DC-4165-8041-A0215025935A}"/>
              </a:ext>
            </a:extLst>
          </p:cNvPr>
          <p:cNvSpPr>
            <a:spLocks noGrp="1"/>
          </p:cNvSpPr>
          <p:nvPr>
            <p:ph type="sldNum" sz="quarter" idx="12"/>
          </p:nvPr>
        </p:nvSpPr>
        <p:spPr/>
        <p:txBody>
          <a:bodyPr/>
          <a:lstStyle/>
          <a:p>
            <a:pPr>
              <a:defRPr/>
            </a:pPr>
            <a:fld id="{243387B3-00BA-4060-9564-2553BF0471BC}" type="slidenum">
              <a:rPr lang="en-US" altLang="en-US" smtClean="0"/>
              <a:pPr>
                <a:defRPr/>
              </a:pPr>
              <a:t>5</a:t>
            </a:fld>
            <a:endParaRPr lang="en-US" altLang="en-US"/>
          </a:p>
        </p:txBody>
      </p:sp>
      <p:pic>
        <p:nvPicPr>
          <p:cNvPr id="6" name="Picture 5">
            <a:extLst>
              <a:ext uri="{FF2B5EF4-FFF2-40B4-BE49-F238E27FC236}">
                <a16:creationId xmlns:a16="http://schemas.microsoft.com/office/drawing/2014/main" id="{D63784D2-2CF8-43E3-AF6C-7AF9C208B9EA}"/>
              </a:ext>
            </a:extLst>
          </p:cNvPr>
          <p:cNvPicPr>
            <a:picLocks noChangeAspect="1"/>
          </p:cNvPicPr>
          <p:nvPr/>
        </p:nvPicPr>
        <p:blipFill>
          <a:blip r:embed="rId3" cstate="print"/>
          <a:stretch>
            <a:fillRect/>
          </a:stretch>
        </p:blipFill>
        <p:spPr>
          <a:xfrm>
            <a:off x="5371616" y="1636470"/>
            <a:ext cx="3467584" cy="1106732"/>
          </a:xfrm>
          <a:prstGeom prst="rect">
            <a:avLst/>
          </a:prstGeom>
        </p:spPr>
      </p:pic>
      <p:sp>
        <p:nvSpPr>
          <p:cNvPr id="7" name="Content Placeholder 2">
            <a:extLst>
              <a:ext uri="{FF2B5EF4-FFF2-40B4-BE49-F238E27FC236}">
                <a16:creationId xmlns:a16="http://schemas.microsoft.com/office/drawing/2014/main" id="{2A59ED1F-3E46-4998-846A-BB4682BA745C}"/>
              </a:ext>
            </a:extLst>
          </p:cNvPr>
          <p:cNvSpPr txBox="1">
            <a:spLocks/>
          </p:cNvSpPr>
          <p:nvPr/>
        </p:nvSpPr>
        <p:spPr bwMode="auto">
          <a:xfrm>
            <a:off x="603738" y="2743201"/>
            <a:ext cx="8235462" cy="3480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400" dirty="0"/>
              <a:t>Chuỗi </a:t>
            </a:r>
            <a:r>
              <a:rPr lang="vi-VN" sz="2400" b="1" dirty="0"/>
              <a:t>JSON</a:t>
            </a:r>
            <a:r>
              <a:rPr lang="vi-VN" sz="2400" dirty="0"/>
              <a:t> được bao lại bởi dấu ngoặc nhọn </a:t>
            </a:r>
            <a:r>
              <a:rPr lang="vi-VN" sz="2400" b="1" dirty="0"/>
              <a:t>{}</a:t>
            </a:r>
          </a:p>
          <a:p>
            <a:r>
              <a:rPr lang="vi-VN" sz="2400" dirty="0"/>
              <a:t>Các </a:t>
            </a:r>
            <a:r>
              <a:rPr lang="vi-VN" sz="2400" b="1" dirty="0"/>
              <a:t>key</a:t>
            </a:r>
            <a:r>
              <a:rPr lang="vi-VN" sz="2400" dirty="0"/>
              <a:t>, </a:t>
            </a:r>
            <a:r>
              <a:rPr lang="vi-VN" sz="2400" b="1" dirty="0"/>
              <a:t>value </a:t>
            </a:r>
            <a:r>
              <a:rPr lang="vi-VN" sz="2400" dirty="0"/>
              <a:t>của </a:t>
            </a:r>
            <a:r>
              <a:rPr lang="vi-VN" sz="2400" b="1" dirty="0"/>
              <a:t>JSON</a:t>
            </a:r>
            <a:r>
              <a:rPr lang="vi-VN" sz="2400" dirty="0"/>
              <a:t> bắt buộc phải đặt trong dấu nháy kép {</a:t>
            </a:r>
            <a:r>
              <a:rPr lang="vi-VN" sz="2400" b="1" dirty="0"/>
              <a:t>“</a:t>
            </a:r>
            <a:r>
              <a:rPr lang="vi-VN" sz="2400" dirty="0"/>
              <a:t>}, nếu bạn đặt nó trong dấu nháy đơn thì đây không phải là một chuỗi </a:t>
            </a:r>
            <a:r>
              <a:rPr lang="vi-VN" sz="2400" b="1" dirty="0"/>
              <a:t>JSON</a:t>
            </a:r>
            <a:r>
              <a:rPr lang="vi-VN" sz="2400" dirty="0"/>
              <a:t> đúng chuẩn. Nếu trường hợp trong value của bạn có chứa dấu nháy kép </a:t>
            </a:r>
            <a:r>
              <a:rPr lang="vi-VN" sz="2400" b="1" dirty="0"/>
              <a:t>"</a:t>
            </a:r>
            <a:r>
              <a:rPr lang="vi-VN" sz="2400" dirty="0"/>
              <a:t> thì hãy dùng dấu (\) để đặt trước nó, ví dụ  </a:t>
            </a:r>
            <a:r>
              <a:rPr lang="vi-VN" sz="2400" b="1" dirty="0"/>
              <a:t>\"json là gì\".</a:t>
            </a:r>
          </a:p>
          <a:p>
            <a:r>
              <a:rPr lang="vi-VN" sz="2400" dirty="0"/>
              <a:t>Nếu có nhiều dữ liệu thì dùng dấu phẩy, để ngăn cách.</a:t>
            </a:r>
          </a:p>
          <a:p>
            <a:r>
              <a:rPr lang="vi-VN" sz="2400" dirty="0"/>
              <a:t>Các </a:t>
            </a:r>
            <a:r>
              <a:rPr lang="vi-VN" sz="2400" b="1" dirty="0"/>
              <a:t>key</a:t>
            </a:r>
            <a:r>
              <a:rPr lang="vi-VN" sz="2400" dirty="0"/>
              <a:t> của </a:t>
            </a:r>
            <a:r>
              <a:rPr lang="vi-VN" sz="2400" b="1" dirty="0"/>
              <a:t>JSON</a:t>
            </a:r>
            <a:r>
              <a:rPr lang="vi-VN" sz="2400" dirty="0"/>
              <a:t> nên đặt chữ cái không dấu hoặc số, dấu _ và không có khoảng trắng., ký tự đầu tiên không nên đặt là số.</a:t>
            </a:r>
          </a:p>
          <a:p>
            <a:endParaRPr lang="vi-VN" sz="2400" dirty="0"/>
          </a:p>
        </p:txBody>
      </p:sp>
      <p:pic>
        <p:nvPicPr>
          <p:cNvPr id="8" name="Picture 7">
            <a:extLst>
              <a:ext uri="{FF2B5EF4-FFF2-40B4-BE49-F238E27FC236}">
                <a16:creationId xmlns:a16="http://schemas.microsoft.com/office/drawing/2014/main" id="{EFAA54A6-C9CB-4E8E-A179-47B33ECC89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270078839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18FAC-E6C4-4812-8916-E1C6B41040C5}"/>
              </a:ext>
            </a:extLst>
          </p:cNvPr>
          <p:cNvSpPr>
            <a:spLocks noGrp="1"/>
          </p:cNvSpPr>
          <p:nvPr>
            <p:ph type="title"/>
          </p:nvPr>
        </p:nvSpPr>
        <p:spPr/>
        <p:txBody>
          <a:bodyPr/>
          <a:lstStyle/>
          <a:p>
            <a:r>
              <a:rPr lang="en-US" dirty="0" err="1"/>
              <a:t>Làm</a:t>
            </a:r>
            <a:r>
              <a:rPr lang="en-US" dirty="0"/>
              <a:t> </a:t>
            </a:r>
            <a:r>
              <a:rPr lang="en-US" dirty="0" err="1"/>
              <a:t>việc</a:t>
            </a:r>
            <a:r>
              <a:rPr lang="en-US" dirty="0"/>
              <a:t> </a:t>
            </a:r>
            <a:r>
              <a:rPr lang="en-US" dirty="0" err="1"/>
              <a:t>với</a:t>
            </a:r>
            <a:r>
              <a:rPr lang="en-US" dirty="0"/>
              <a:t> JSON &amp; Serialization </a:t>
            </a:r>
            <a:r>
              <a:rPr lang="en-US" dirty="0" err="1"/>
              <a:t>trong</a:t>
            </a:r>
            <a:r>
              <a:rPr lang="en-US" dirty="0"/>
              <a:t> Flutter</a:t>
            </a:r>
            <a:endParaRPr lang="vi-VN" dirty="0"/>
          </a:p>
        </p:txBody>
      </p:sp>
      <p:sp>
        <p:nvSpPr>
          <p:cNvPr id="3" name="Content Placeholder 2">
            <a:extLst>
              <a:ext uri="{FF2B5EF4-FFF2-40B4-BE49-F238E27FC236}">
                <a16:creationId xmlns:a16="http://schemas.microsoft.com/office/drawing/2014/main" id="{3C191B21-A5F1-46E4-8F80-1DBA3E1C87F3}"/>
              </a:ext>
            </a:extLst>
          </p:cNvPr>
          <p:cNvSpPr>
            <a:spLocks noGrp="1"/>
          </p:cNvSpPr>
          <p:nvPr>
            <p:ph idx="1"/>
          </p:nvPr>
        </p:nvSpPr>
        <p:spPr/>
        <p:txBody>
          <a:bodyPr/>
          <a:lstStyle/>
          <a:p>
            <a:pPr marL="0" indent="0">
              <a:lnSpc>
                <a:spcPct val="100000"/>
              </a:lnSpc>
              <a:spcBef>
                <a:spcPts val="390"/>
              </a:spcBef>
              <a:buNone/>
            </a:pPr>
            <a:r>
              <a:rPr lang="vi-VN" sz="2400" b="1" spc="-5" dirty="0">
                <a:latin typeface="Arial"/>
                <a:cs typeface="Arial"/>
              </a:rPr>
              <a:t>Object</a:t>
            </a:r>
            <a:r>
              <a:rPr lang="vi-VN" sz="2400" spc="-5" dirty="0">
                <a:latin typeface="Arial"/>
                <a:cs typeface="Arial"/>
              </a:rPr>
              <a:t> trong </a:t>
            </a:r>
            <a:r>
              <a:rPr lang="vi-VN" sz="2400" b="1" spc="-5" dirty="0">
                <a:latin typeface="Arial"/>
                <a:cs typeface="Arial"/>
              </a:rPr>
              <a:t>Json</a:t>
            </a:r>
            <a:r>
              <a:rPr lang="vi-VN" sz="2400" spc="-5" dirty="0">
                <a:latin typeface="Arial"/>
                <a:cs typeface="Arial"/>
              </a:rPr>
              <a:t> được thể hiện bằng dấu ngoặc nhọn </a:t>
            </a:r>
            <a:r>
              <a:rPr lang="vi-VN" sz="2400" b="1" spc="-5" dirty="0">
                <a:latin typeface="Arial"/>
                <a:cs typeface="Arial"/>
              </a:rPr>
              <a:t>{}</a:t>
            </a:r>
            <a:r>
              <a:rPr lang="vi-VN" sz="2400" spc="-5" dirty="0">
                <a:latin typeface="Arial"/>
                <a:cs typeface="Arial"/>
              </a:rPr>
              <a:t>. Khái niệm </a:t>
            </a:r>
            <a:r>
              <a:rPr lang="vi-VN" sz="2400" b="1" spc="-5" dirty="0">
                <a:latin typeface="Arial"/>
                <a:cs typeface="Arial"/>
              </a:rPr>
              <a:t>Object</a:t>
            </a:r>
            <a:r>
              <a:rPr lang="vi-VN" sz="2400" spc="-5" dirty="0">
                <a:latin typeface="Arial"/>
                <a:cs typeface="Arial"/>
              </a:rPr>
              <a:t> trong </a:t>
            </a:r>
            <a:r>
              <a:rPr lang="vi-VN" sz="2400" b="1" spc="-5" dirty="0">
                <a:latin typeface="Arial"/>
                <a:cs typeface="Arial"/>
              </a:rPr>
              <a:t>Json</a:t>
            </a:r>
            <a:r>
              <a:rPr lang="vi-VN" sz="2400" spc="-5" dirty="0">
                <a:latin typeface="Arial"/>
                <a:cs typeface="Arial"/>
              </a:rPr>
              <a:t> cũng khá tương đồng với </a:t>
            </a:r>
            <a:r>
              <a:rPr lang="vi-VN" sz="2400" b="1" spc="-5" dirty="0">
                <a:latin typeface="Arial"/>
                <a:cs typeface="Arial"/>
              </a:rPr>
              <a:t>Object</a:t>
            </a:r>
            <a:r>
              <a:rPr lang="vi-VN" sz="2400" spc="-5" dirty="0">
                <a:latin typeface="Arial"/>
                <a:cs typeface="Arial"/>
              </a:rPr>
              <a:t> trong </a:t>
            </a:r>
            <a:r>
              <a:rPr lang="vi-VN" sz="2400" b="1" spc="-5" dirty="0">
                <a:latin typeface="Arial"/>
                <a:cs typeface="Arial"/>
              </a:rPr>
              <a:t>Javascript</a:t>
            </a:r>
            <a:r>
              <a:rPr lang="vi-VN" sz="2400" spc="-5" dirty="0">
                <a:latin typeface="Arial"/>
                <a:cs typeface="Arial"/>
              </a:rPr>
              <a:t>. Tuy nhiên, </a:t>
            </a:r>
            <a:r>
              <a:rPr lang="vi-VN" sz="2400" b="1" spc="-5" dirty="0">
                <a:latin typeface="Arial"/>
                <a:cs typeface="Arial"/>
              </a:rPr>
              <a:t>Object</a:t>
            </a:r>
            <a:r>
              <a:rPr lang="vi-VN" sz="2400" spc="-5" dirty="0">
                <a:latin typeface="Arial"/>
                <a:cs typeface="Arial"/>
              </a:rPr>
              <a:t> trong </a:t>
            </a:r>
            <a:r>
              <a:rPr lang="vi-VN" sz="2400" b="1" spc="-5" dirty="0">
                <a:latin typeface="Arial"/>
                <a:cs typeface="Arial"/>
              </a:rPr>
              <a:t>Json</a:t>
            </a:r>
            <a:r>
              <a:rPr lang="vi-VN" sz="2400" spc="-5" dirty="0">
                <a:latin typeface="Arial"/>
                <a:cs typeface="Arial"/>
              </a:rPr>
              <a:t> vẫn có những giới hạn như:</a:t>
            </a:r>
          </a:p>
          <a:p>
            <a:pPr>
              <a:spcBef>
                <a:spcPts val="390"/>
              </a:spcBef>
            </a:pPr>
            <a:r>
              <a:rPr lang="vi-VN" sz="2400" b="1" spc="-5" dirty="0">
                <a:latin typeface="Arial"/>
                <a:cs typeface="Arial"/>
              </a:rPr>
              <a:t>Key</a:t>
            </a:r>
            <a:r>
              <a:rPr lang="vi-VN" sz="2400" spc="-5" dirty="0">
                <a:latin typeface="Arial"/>
                <a:cs typeface="Arial"/>
              </a:rPr>
              <a:t>: phải luôn nằm trong dấu ngoặc kép, không được phép là biến số.</a:t>
            </a:r>
          </a:p>
          <a:p>
            <a:pPr>
              <a:spcBef>
                <a:spcPts val="390"/>
              </a:spcBef>
            </a:pPr>
            <a:r>
              <a:rPr lang="vi-VN" sz="2400" b="1" spc="-5" dirty="0">
                <a:latin typeface="Arial"/>
                <a:cs typeface="Arial"/>
              </a:rPr>
              <a:t>Value</a:t>
            </a:r>
            <a:r>
              <a:rPr lang="vi-VN" sz="2400" spc="-5" dirty="0">
                <a:latin typeface="Arial"/>
                <a:cs typeface="Arial"/>
              </a:rPr>
              <a:t>: Chỉ cho phép các kiểu dữ liệu cơ bản: </a:t>
            </a:r>
            <a:r>
              <a:rPr lang="vi-VN" sz="2400" b="1" spc="-5" dirty="0">
                <a:latin typeface="Arial"/>
                <a:cs typeface="Arial"/>
              </a:rPr>
              <a:t>numbers</a:t>
            </a:r>
            <a:r>
              <a:rPr lang="vi-VN" sz="2400" spc="-5" dirty="0">
                <a:latin typeface="Arial"/>
                <a:cs typeface="Arial"/>
              </a:rPr>
              <a:t>, </a:t>
            </a:r>
            <a:r>
              <a:rPr lang="vi-VN" sz="2400" b="1" spc="-5" dirty="0">
                <a:latin typeface="Arial"/>
                <a:cs typeface="Arial"/>
              </a:rPr>
              <a:t>String</a:t>
            </a:r>
            <a:r>
              <a:rPr lang="vi-VN" sz="2400" spc="-5" dirty="0">
                <a:latin typeface="Arial"/>
                <a:cs typeface="Arial"/>
              </a:rPr>
              <a:t>, </a:t>
            </a:r>
            <a:r>
              <a:rPr lang="vi-VN" sz="2400" b="1" spc="-5" dirty="0">
                <a:latin typeface="Arial"/>
                <a:cs typeface="Arial"/>
              </a:rPr>
              <a:t>Booleans</a:t>
            </a:r>
            <a:r>
              <a:rPr lang="vi-VN" sz="2400" spc="-5" dirty="0">
                <a:latin typeface="Arial"/>
                <a:cs typeface="Arial"/>
              </a:rPr>
              <a:t>, </a:t>
            </a:r>
            <a:r>
              <a:rPr lang="vi-VN" sz="2400" b="1" spc="-5" dirty="0">
                <a:latin typeface="Arial"/>
                <a:cs typeface="Arial"/>
              </a:rPr>
              <a:t>arrays</a:t>
            </a:r>
            <a:r>
              <a:rPr lang="vi-VN" sz="2400" spc="-5" dirty="0">
                <a:latin typeface="Arial"/>
                <a:cs typeface="Arial"/>
              </a:rPr>
              <a:t>, </a:t>
            </a:r>
            <a:r>
              <a:rPr lang="vi-VN" sz="2400" b="1" spc="-5" dirty="0">
                <a:latin typeface="Arial"/>
                <a:cs typeface="Arial"/>
              </a:rPr>
              <a:t>objects</a:t>
            </a:r>
            <a:r>
              <a:rPr lang="vi-VN" sz="2400" spc="-5" dirty="0">
                <a:latin typeface="Arial"/>
                <a:cs typeface="Arial"/>
              </a:rPr>
              <a:t>, </a:t>
            </a:r>
            <a:r>
              <a:rPr lang="vi-VN" sz="2400" b="1" spc="-5" dirty="0">
                <a:latin typeface="Arial"/>
                <a:cs typeface="Arial"/>
              </a:rPr>
              <a:t>null</a:t>
            </a:r>
            <a:r>
              <a:rPr lang="vi-VN" sz="2400" spc="-5" dirty="0">
                <a:latin typeface="Arial"/>
                <a:cs typeface="Arial"/>
              </a:rPr>
              <a:t>. Không cho phép </a:t>
            </a:r>
            <a:r>
              <a:rPr lang="vi-VN" sz="2400" b="1" spc="-5" dirty="0">
                <a:latin typeface="Arial"/>
                <a:cs typeface="Arial"/>
              </a:rPr>
              <a:t>function</a:t>
            </a:r>
            <a:r>
              <a:rPr lang="vi-VN" sz="2400" spc="-5" dirty="0">
                <a:latin typeface="Arial"/>
                <a:cs typeface="Arial"/>
              </a:rPr>
              <a:t>, </a:t>
            </a:r>
            <a:r>
              <a:rPr lang="vi-VN" sz="2400" b="1" spc="-5" dirty="0">
                <a:latin typeface="Arial"/>
                <a:cs typeface="Arial"/>
              </a:rPr>
              <a:t>date</a:t>
            </a:r>
            <a:r>
              <a:rPr lang="vi-VN" sz="2400" spc="-5" dirty="0">
                <a:latin typeface="Arial"/>
                <a:cs typeface="Arial"/>
              </a:rPr>
              <a:t>, </a:t>
            </a:r>
            <a:r>
              <a:rPr lang="vi-VN" sz="2400" b="1" spc="-5" dirty="0">
                <a:latin typeface="Arial"/>
                <a:cs typeface="Arial"/>
              </a:rPr>
              <a:t>undefined</a:t>
            </a:r>
            <a:r>
              <a:rPr lang="vi-VN" sz="2400" spc="-5" dirty="0">
                <a:latin typeface="Arial"/>
                <a:cs typeface="Arial"/>
              </a:rPr>
              <a:t>.</a:t>
            </a:r>
          </a:p>
          <a:p>
            <a:pPr>
              <a:spcBef>
                <a:spcPts val="390"/>
              </a:spcBef>
            </a:pPr>
            <a:r>
              <a:rPr lang="vi-VN" sz="2400" spc="-5" dirty="0">
                <a:latin typeface="Arial"/>
                <a:cs typeface="Arial"/>
              </a:rPr>
              <a:t>Không cho phép dấu phẩy cuối cùng như </a:t>
            </a:r>
            <a:r>
              <a:rPr lang="vi-VN" sz="2400" b="1" spc="-5" dirty="0">
                <a:latin typeface="Arial"/>
                <a:cs typeface="Arial"/>
              </a:rPr>
              <a:t>Object</a:t>
            </a:r>
            <a:r>
              <a:rPr lang="vi-VN" sz="2400" spc="-5" dirty="0">
                <a:latin typeface="Arial"/>
                <a:cs typeface="Arial"/>
              </a:rPr>
              <a:t> trong </a:t>
            </a:r>
            <a:r>
              <a:rPr lang="vi-VN" sz="2400" b="1" spc="-5" dirty="0">
                <a:latin typeface="Arial"/>
                <a:cs typeface="Arial"/>
              </a:rPr>
              <a:t>Javascript</a:t>
            </a:r>
            <a:r>
              <a:rPr lang="vi-VN" sz="2400" spc="-5" dirty="0">
                <a:latin typeface="Arial"/>
                <a:cs typeface="Arial"/>
              </a:rPr>
              <a:t>.</a:t>
            </a:r>
            <a:endParaRPr lang="vi-VN" sz="2400" dirty="0"/>
          </a:p>
        </p:txBody>
      </p:sp>
      <p:sp>
        <p:nvSpPr>
          <p:cNvPr id="4" name="Slide Number Placeholder 3">
            <a:extLst>
              <a:ext uri="{FF2B5EF4-FFF2-40B4-BE49-F238E27FC236}">
                <a16:creationId xmlns:a16="http://schemas.microsoft.com/office/drawing/2014/main" id="{DD9C27E8-B36A-448F-952A-06F1983F0B31}"/>
              </a:ext>
            </a:extLst>
          </p:cNvPr>
          <p:cNvSpPr>
            <a:spLocks noGrp="1"/>
          </p:cNvSpPr>
          <p:nvPr>
            <p:ph type="sldNum" sz="quarter" idx="12"/>
          </p:nvPr>
        </p:nvSpPr>
        <p:spPr/>
        <p:txBody>
          <a:bodyPr/>
          <a:lstStyle/>
          <a:p>
            <a:pPr>
              <a:defRPr/>
            </a:pPr>
            <a:fld id="{243387B3-00BA-4060-9564-2553BF0471BC}" type="slidenum">
              <a:rPr lang="en-US" altLang="en-US" smtClean="0"/>
              <a:pPr>
                <a:defRPr/>
              </a:pPr>
              <a:t>6</a:t>
            </a:fld>
            <a:endParaRPr lang="en-US" altLang="en-US"/>
          </a:p>
        </p:txBody>
      </p:sp>
      <p:pic>
        <p:nvPicPr>
          <p:cNvPr id="5" name="Picture 4">
            <a:extLst>
              <a:ext uri="{FF2B5EF4-FFF2-40B4-BE49-F238E27FC236}">
                <a16:creationId xmlns:a16="http://schemas.microsoft.com/office/drawing/2014/main" id="{B52D9FDD-93FF-47EF-B790-47AE200019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46261501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40ED0-EDC7-4D33-94A7-585A46DBC22B}"/>
              </a:ext>
            </a:extLst>
          </p:cNvPr>
          <p:cNvSpPr>
            <a:spLocks noGrp="1"/>
          </p:cNvSpPr>
          <p:nvPr>
            <p:ph type="title"/>
          </p:nvPr>
        </p:nvSpPr>
        <p:spPr/>
        <p:txBody>
          <a:bodyPr/>
          <a:lstStyle/>
          <a:p>
            <a:r>
              <a:rPr lang="vi-VN" sz="3200" dirty="0">
                <a:latin typeface="Arial"/>
                <a:cs typeface="Arial"/>
              </a:rPr>
              <a:t>Một số dạng JSON thông dụng</a:t>
            </a:r>
            <a:endParaRPr lang="vi-VN" dirty="0"/>
          </a:p>
        </p:txBody>
      </p:sp>
      <p:sp>
        <p:nvSpPr>
          <p:cNvPr id="4" name="Slide Number Placeholder 3">
            <a:extLst>
              <a:ext uri="{FF2B5EF4-FFF2-40B4-BE49-F238E27FC236}">
                <a16:creationId xmlns:a16="http://schemas.microsoft.com/office/drawing/2014/main" id="{AEF45AF8-2C61-483B-B899-70AA7F96AEBB}"/>
              </a:ext>
            </a:extLst>
          </p:cNvPr>
          <p:cNvSpPr>
            <a:spLocks noGrp="1"/>
          </p:cNvSpPr>
          <p:nvPr>
            <p:ph type="sldNum" sz="quarter" idx="12"/>
          </p:nvPr>
        </p:nvSpPr>
        <p:spPr/>
        <p:txBody>
          <a:bodyPr/>
          <a:lstStyle/>
          <a:p>
            <a:pPr>
              <a:defRPr/>
            </a:pPr>
            <a:fld id="{243387B3-00BA-4060-9564-2553BF0471BC}" type="slidenum">
              <a:rPr lang="en-US" altLang="en-US" smtClean="0"/>
              <a:pPr>
                <a:defRPr/>
              </a:pPr>
              <a:t>7</a:t>
            </a:fld>
            <a:endParaRPr lang="en-US" altLang="en-US"/>
          </a:p>
        </p:txBody>
      </p:sp>
      <p:pic>
        <p:nvPicPr>
          <p:cNvPr id="6" name="Picture 5">
            <a:extLst>
              <a:ext uri="{FF2B5EF4-FFF2-40B4-BE49-F238E27FC236}">
                <a16:creationId xmlns:a16="http://schemas.microsoft.com/office/drawing/2014/main" id="{1A152BEA-2019-41A2-8B0A-342FB0303E5C}"/>
              </a:ext>
            </a:extLst>
          </p:cNvPr>
          <p:cNvPicPr>
            <a:picLocks noChangeAspect="1"/>
          </p:cNvPicPr>
          <p:nvPr/>
        </p:nvPicPr>
        <p:blipFill>
          <a:blip r:embed="rId3" cstate="print"/>
          <a:stretch>
            <a:fillRect/>
          </a:stretch>
        </p:blipFill>
        <p:spPr>
          <a:xfrm>
            <a:off x="457200" y="1752600"/>
            <a:ext cx="2867425" cy="1476581"/>
          </a:xfrm>
          <a:prstGeom prst="rect">
            <a:avLst/>
          </a:prstGeom>
        </p:spPr>
      </p:pic>
      <p:pic>
        <p:nvPicPr>
          <p:cNvPr id="8" name="Picture 7">
            <a:extLst>
              <a:ext uri="{FF2B5EF4-FFF2-40B4-BE49-F238E27FC236}">
                <a16:creationId xmlns:a16="http://schemas.microsoft.com/office/drawing/2014/main" id="{1A41B04B-147F-4293-B0AC-B37F93717E41}"/>
              </a:ext>
            </a:extLst>
          </p:cNvPr>
          <p:cNvPicPr>
            <a:picLocks noChangeAspect="1"/>
          </p:cNvPicPr>
          <p:nvPr/>
        </p:nvPicPr>
        <p:blipFill>
          <a:blip r:embed="rId4" cstate="print"/>
          <a:stretch>
            <a:fillRect/>
          </a:stretch>
        </p:blipFill>
        <p:spPr>
          <a:xfrm>
            <a:off x="3625367" y="1692955"/>
            <a:ext cx="5210902" cy="1629002"/>
          </a:xfrm>
          <a:prstGeom prst="rect">
            <a:avLst/>
          </a:prstGeom>
        </p:spPr>
      </p:pic>
      <p:pic>
        <p:nvPicPr>
          <p:cNvPr id="10" name="Picture 9">
            <a:extLst>
              <a:ext uri="{FF2B5EF4-FFF2-40B4-BE49-F238E27FC236}">
                <a16:creationId xmlns:a16="http://schemas.microsoft.com/office/drawing/2014/main" id="{29179BB8-012A-408F-8D52-973A4F9E56BB}"/>
              </a:ext>
            </a:extLst>
          </p:cNvPr>
          <p:cNvPicPr>
            <a:picLocks noChangeAspect="1"/>
          </p:cNvPicPr>
          <p:nvPr/>
        </p:nvPicPr>
        <p:blipFill>
          <a:blip r:embed="rId5" cstate="print"/>
          <a:stretch>
            <a:fillRect/>
          </a:stretch>
        </p:blipFill>
        <p:spPr>
          <a:xfrm>
            <a:off x="1113496" y="4131356"/>
            <a:ext cx="6658904" cy="1676634"/>
          </a:xfrm>
          <a:prstGeom prst="rect">
            <a:avLst/>
          </a:prstGeom>
        </p:spPr>
      </p:pic>
      <p:sp>
        <p:nvSpPr>
          <p:cNvPr id="11" name="TextBox 10">
            <a:extLst>
              <a:ext uri="{FF2B5EF4-FFF2-40B4-BE49-F238E27FC236}">
                <a16:creationId xmlns:a16="http://schemas.microsoft.com/office/drawing/2014/main" id="{EFBE20C1-1300-44C0-A140-2369AAF9ECE3}"/>
              </a:ext>
            </a:extLst>
          </p:cNvPr>
          <p:cNvSpPr txBox="1"/>
          <p:nvPr/>
        </p:nvSpPr>
        <p:spPr>
          <a:xfrm>
            <a:off x="1090812" y="3321957"/>
            <a:ext cx="1600200" cy="369332"/>
          </a:xfrm>
          <a:prstGeom prst="rect">
            <a:avLst/>
          </a:prstGeom>
          <a:noFill/>
        </p:spPr>
        <p:txBody>
          <a:bodyPr wrap="square" rtlCol="0">
            <a:spAutoFit/>
          </a:bodyPr>
          <a:lstStyle/>
          <a:p>
            <a:r>
              <a:rPr lang="vi-VN" dirty="0"/>
              <a:t>Kiểu Object</a:t>
            </a:r>
          </a:p>
        </p:txBody>
      </p:sp>
      <p:sp>
        <p:nvSpPr>
          <p:cNvPr id="12" name="TextBox 11">
            <a:extLst>
              <a:ext uri="{FF2B5EF4-FFF2-40B4-BE49-F238E27FC236}">
                <a16:creationId xmlns:a16="http://schemas.microsoft.com/office/drawing/2014/main" id="{9BC67217-4FDA-42C2-A69E-41BCF96B13B5}"/>
              </a:ext>
            </a:extLst>
          </p:cNvPr>
          <p:cNvSpPr txBox="1"/>
          <p:nvPr/>
        </p:nvSpPr>
        <p:spPr>
          <a:xfrm>
            <a:off x="5098077" y="3429000"/>
            <a:ext cx="2265482" cy="369332"/>
          </a:xfrm>
          <a:prstGeom prst="rect">
            <a:avLst/>
          </a:prstGeom>
          <a:noFill/>
        </p:spPr>
        <p:txBody>
          <a:bodyPr wrap="square" rtlCol="0">
            <a:spAutoFit/>
          </a:bodyPr>
          <a:lstStyle/>
          <a:p>
            <a:r>
              <a:rPr lang="vi-VN" dirty="0"/>
              <a:t>Kiểu Object in Aray</a:t>
            </a:r>
          </a:p>
        </p:txBody>
      </p:sp>
      <p:sp>
        <p:nvSpPr>
          <p:cNvPr id="13" name="TextBox 12">
            <a:extLst>
              <a:ext uri="{FF2B5EF4-FFF2-40B4-BE49-F238E27FC236}">
                <a16:creationId xmlns:a16="http://schemas.microsoft.com/office/drawing/2014/main" id="{40E315A5-25F9-49F6-855C-F8912A13C9A9}"/>
              </a:ext>
            </a:extLst>
          </p:cNvPr>
          <p:cNvSpPr txBox="1"/>
          <p:nvPr/>
        </p:nvSpPr>
        <p:spPr>
          <a:xfrm>
            <a:off x="3310207" y="5878725"/>
            <a:ext cx="2265482" cy="369332"/>
          </a:xfrm>
          <a:prstGeom prst="rect">
            <a:avLst/>
          </a:prstGeom>
          <a:noFill/>
        </p:spPr>
        <p:txBody>
          <a:bodyPr wrap="square" rtlCol="0">
            <a:spAutoFit/>
          </a:bodyPr>
          <a:lstStyle/>
          <a:p>
            <a:r>
              <a:rPr lang="vi-VN" dirty="0"/>
              <a:t>Kiểu Nest Object</a:t>
            </a:r>
          </a:p>
        </p:txBody>
      </p:sp>
      <p:pic>
        <p:nvPicPr>
          <p:cNvPr id="14" name="Picture 13">
            <a:extLst>
              <a:ext uri="{FF2B5EF4-FFF2-40B4-BE49-F238E27FC236}">
                <a16:creationId xmlns:a16="http://schemas.microsoft.com/office/drawing/2014/main" id="{04476A73-BB97-439D-9C36-32A8A42A1B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162436157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A7B68-9D56-42E2-A906-54CF14103F5A}"/>
              </a:ext>
            </a:extLst>
          </p:cNvPr>
          <p:cNvSpPr>
            <a:spLocks noGrp="1"/>
          </p:cNvSpPr>
          <p:nvPr>
            <p:ph type="title"/>
          </p:nvPr>
        </p:nvSpPr>
        <p:spPr/>
        <p:txBody>
          <a:bodyPr/>
          <a:lstStyle/>
          <a:p>
            <a:r>
              <a:rPr lang="vi-VN" dirty="0"/>
              <a:t>Nghiên cứu Serialization trong Flutter</a:t>
            </a:r>
          </a:p>
        </p:txBody>
      </p:sp>
      <p:sp>
        <p:nvSpPr>
          <p:cNvPr id="3" name="Content Placeholder 2">
            <a:extLst>
              <a:ext uri="{FF2B5EF4-FFF2-40B4-BE49-F238E27FC236}">
                <a16:creationId xmlns:a16="http://schemas.microsoft.com/office/drawing/2014/main" id="{2455847A-3BC7-42B3-9239-EC1CE6F822E8}"/>
              </a:ext>
            </a:extLst>
          </p:cNvPr>
          <p:cNvSpPr>
            <a:spLocks noGrp="1"/>
          </p:cNvSpPr>
          <p:nvPr>
            <p:ph idx="1"/>
          </p:nvPr>
        </p:nvSpPr>
        <p:spPr/>
        <p:txBody>
          <a:bodyPr/>
          <a:lstStyle/>
          <a:p>
            <a:r>
              <a:rPr lang="vi-VN" sz="2400" dirty="0"/>
              <a:t> Bây giờ chúng ta sẽ kiểm tra những gì </a:t>
            </a:r>
            <a:r>
              <a:rPr lang="vi-VN" sz="2400" b="1" dirty="0"/>
              <a:t>Flutter</a:t>
            </a:r>
            <a:r>
              <a:rPr lang="vi-VN" sz="2400" dirty="0"/>
              <a:t> cung cấp để </a:t>
            </a:r>
            <a:r>
              <a:rPr lang="vi-VN" sz="2400" b="1" dirty="0"/>
              <a:t>serialize</a:t>
            </a:r>
            <a:r>
              <a:rPr lang="vi-VN" sz="2400" dirty="0"/>
              <a:t> các </a:t>
            </a:r>
            <a:r>
              <a:rPr lang="vi-VN" sz="2400" b="1" dirty="0"/>
              <a:t>object</a:t>
            </a:r>
            <a:r>
              <a:rPr lang="vi-VN" sz="2400" dirty="0"/>
              <a:t> </a:t>
            </a:r>
            <a:r>
              <a:rPr lang="vi-VN" sz="2400" b="1" dirty="0"/>
              <a:t>JSON</a:t>
            </a:r>
            <a:r>
              <a:rPr lang="vi-VN" sz="2400" dirty="0"/>
              <a:t>. Chúng ta quan sát một Event Object dưới đây:</a:t>
            </a:r>
          </a:p>
        </p:txBody>
      </p:sp>
      <p:sp>
        <p:nvSpPr>
          <p:cNvPr id="4" name="Slide Number Placeholder 3">
            <a:extLst>
              <a:ext uri="{FF2B5EF4-FFF2-40B4-BE49-F238E27FC236}">
                <a16:creationId xmlns:a16="http://schemas.microsoft.com/office/drawing/2014/main" id="{4A4A37E0-C4FB-4D73-A78A-F188B9F25B85}"/>
              </a:ext>
            </a:extLst>
          </p:cNvPr>
          <p:cNvSpPr>
            <a:spLocks noGrp="1"/>
          </p:cNvSpPr>
          <p:nvPr>
            <p:ph type="sldNum" sz="quarter" idx="12"/>
          </p:nvPr>
        </p:nvSpPr>
        <p:spPr/>
        <p:txBody>
          <a:bodyPr/>
          <a:lstStyle/>
          <a:p>
            <a:pPr>
              <a:defRPr/>
            </a:pPr>
            <a:fld id="{243387B3-00BA-4060-9564-2553BF0471BC}" type="slidenum">
              <a:rPr lang="en-US" altLang="en-US" smtClean="0"/>
              <a:pPr>
                <a:defRPr/>
              </a:pPr>
              <a:t>8</a:t>
            </a:fld>
            <a:endParaRPr lang="en-US" altLang="en-US"/>
          </a:p>
        </p:txBody>
      </p:sp>
      <p:pic>
        <p:nvPicPr>
          <p:cNvPr id="6" name="Picture 5">
            <a:extLst>
              <a:ext uri="{FF2B5EF4-FFF2-40B4-BE49-F238E27FC236}">
                <a16:creationId xmlns:a16="http://schemas.microsoft.com/office/drawing/2014/main" id="{52374DD4-5C0C-4403-80D3-332B096FDA37}"/>
              </a:ext>
            </a:extLst>
          </p:cNvPr>
          <p:cNvPicPr>
            <a:picLocks noChangeAspect="1"/>
          </p:cNvPicPr>
          <p:nvPr/>
        </p:nvPicPr>
        <p:blipFill>
          <a:blip r:embed="rId3" cstate="print"/>
          <a:stretch>
            <a:fillRect/>
          </a:stretch>
        </p:blipFill>
        <p:spPr>
          <a:xfrm>
            <a:off x="2133600" y="2971800"/>
            <a:ext cx="4696480" cy="1752845"/>
          </a:xfrm>
          <a:prstGeom prst="rect">
            <a:avLst/>
          </a:prstGeom>
        </p:spPr>
      </p:pic>
      <p:pic>
        <p:nvPicPr>
          <p:cNvPr id="7" name="Picture 6">
            <a:extLst>
              <a:ext uri="{FF2B5EF4-FFF2-40B4-BE49-F238E27FC236}">
                <a16:creationId xmlns:a16="http://schemas.microsoft.com/office/drawing/2014/main" id="{D2C1FDD5-FBEE-48FC-924D-30050F89B6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47347306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E725B-DC76-47B9-AA74-4326BF054D41}"/>
              </a:ext>
            </a:extLst>
          </p:cNvPr>
          <p:cNvSpPr>
            <a:spLocks noGrp="1"/>
          </p:cNvSpPr>
          <p:nvPr>
            <p:ph type="title"/>
          </p:nvPr>
        </p:nvSpPr>
        <p:spPr/>
        <p:txBody>
          <a:bodyPr/>
          <a:lstStyle/>
          <a:p>
            <a:r>
              <a:rPr lang="en-US" dirty="0"/>
              <a:t>Manual serialization (Parse Json </a:t>
            </a:r>
            <a:r>
              <a:rPr lang="en-US" dirty="0" err="1"/>
              <a:t>bằng</a:t>
            </a:r>
            <a:r>
              <a:rPr lang="en-US" dirty="0"/>
              <a:t> </a:t>
            </a:r>
            <a:r>
              <a:rPr lang="en-US" dirty="0" err="1"/>
              <a:t>tay</a:t>
            </a:r>
            <a:r>
              <a:rPr lang="en-US" dirty="0"/>
              <a:t>)</a:t>
            </a:r>
            <a:endParaRPr lang="vi-VN" dirty="0"/>
          </a:p>
        </p:txBody>
      </p:sp>
      <p:sp>
        <p:nvSpPr>
          <p:cNvPr id="3" name="Content Placeholder 2">
            <a:extLst>
              <a:ext uri="{FF2B5EF4-FFF2-40B4-BE49-F238E27FC236}">
                <a16:creationId xmlns:a16="http://schemas.microsoft.com/office/drawing/2014/main" id="{FFCCA692-273E-47B1-B33B-5999F69DB28F}"/>
              </a:ext>
            </a:extLst>
          </p:cNvPr>
          <p:cNvSpPr>
            <a:spLocks noGrp="1"/>
          </p:cNvSpPr>
          <p:nvPr>
            <p:ph idx="1"/>
          </p:nvPr>
        </p:nvSpPr>
        <p:spPr/>
        <p:txBody>
          <a:bodyPr/>
          <a:lstStyle/>
          <a:p>
            <a:r>
              <a:rPr lang="vi-VN" sz="2400" b="1" dirty="0"/>
              <a:t>Manual</a:t>
            </a:r>
            <a:r>
              <a:rPr lang="vi-VN" sz="2400" dirty="0"/>
              <a:t> </a:t>
            </a:r>
            <a:r>
              <a:rPr lang="vi-VN" sz="2400" b="1" dirty="0"/>
              <a:t>serialization</a:t>
            </a:r>
            <a:r>
              <a:rPr lang="vi-VN" sz="2400" dirty="0"/>
              <a:t> được hỗ trợ bởi </a:t>
            </a:r>
            <a:r>
              <a:rPr lang="vi-VN" sz="2400" b="1" dirty="0"/>
              <a:t>Dart</a:t>
            </a:r>
            <a:r>
              <a:rPr lang="vi-VN" sz="2400" dirty="0"/>
              <a:t> với thư viện </a:t>
            </a:r>
            <a:r>
              <a:rPr lang="vi-VN" sz="2400" dirty="0">
                <a:solidFill>
                  <a:srgbClr val="FF0000"/>
                </a:solidFill>
              </a:rPr>
              <a:t>dart:convert</a:t>
            </a:r>
            <a:r>
              <a:rPr lang="vi-VN" sz="2400" dirty="0"/>
              <a:t>. Trên </a:t>
            </a:r>
            <a:r>
              <a:rPr lang="vi-VN" sz="2400" b="1" dirty="0"/>
              <a:t>class</a:t>
            </a:r>
            <a:r>
              <a:rPr lang="vi-VN" sz="2400" dirty="0"/>
              <a:t> dữ liệu của chúng ta, chúng ta sẽ cần tạo 2 hàm được gọi là </a:t>
            </a:r>
            <a:r>
              <a:rPr lang="vi-VN" sz="2400" b="1" dirty="0"/>
              <a:t>fromJson</a:t>
            </a:r>
            <a:r>
              <a:rPr lang="vi-VN" sz="2400" dirty="0"/>
              <a:t> và </a:t>
            </a:r>
            <a:r>
              <a:rPr lang="vi-VN" sz="2400" b="1" dirty="0"/>
              <a:t>toJson</a:t>
            </a:r>
            <a:r>
              <a:rPr lang="vi-VN" sz="2400" dirty="0"/>
              <a:t>, về mặt này, sẽ </a:t>
            </a:r>
            <a:r>
              <a:rPr lang="vi-VN" sz="2400" b="1" dirty="0"/>
              <a:t>parse</a:t>
            </a:r>
            <a:r>
              <a:rPr lang="vi-VN" sz="2400" dirty="0"/>
              <a:t> </a:t>
            </a:r>
            <a:r>
              <a:rPr lang="vi-VN" sz="2400" b="1" dirty="0"/>
              <a:t>json</a:t>
            </a:r>
            <a:r>
              <a:rPr lang="vi-VN" sz="2400" dirty="0"/>
              <a:t> thành class </a:t>
            </a:r>
            <a:r>
              <a:rPr lang="vi-VN" sz="2400" b="1" dirty="0"/>
              <a:t>Event</a:t>
            </a:r>
            <a:r>
              <a:rPr lang="vi-VN" sz="2400" dirty="0"/>
              <a:t> và ngược lại. </a:t>
            </a:r>
            <a:r>
              <a:rPr lang="vi-VN" sz="2400" b="1" dirty="0"/>
              <a:t>fromJson</a:t>
            </a:r>
            <a:r>
              <a:rPr lang="vi-VN" sz="2400" dirty="0"/>
              <a:t> nhận vào </a:t>
            </a:r>
            <a:r>
              <a:rPr lang="vi-VN" sz="2400" b="1" dirty="0"/>
              <a:t>Map&lt;String, dynamic&gt; </a:t>
            </a:r>
            <a:r>
              <a:rPr lang="vi-VN" sz="2400" dirty="0"/>
              <a:t>và sẽ cung cấp cho bạn một </a:t>
            </a:r>
            <a:r>
              <a:rPr lang="vi-VN" sz="2400" b="1" dirty="0"/>
              <a:t>instance</a:t>
            </a:r>
            <a:r>
              <a:rPr lang="vi-VN" sz="2400" dirty="0"/>
              <a:t> của </a:t>
            </a:r>
            <a:r>
              <a:rPr lang="vi-VN" sz="2400" b="1" dirty="0"/>
              <a:t>class</a:t>
            </a:r>
            <a:r>
              <a:rPr lang="vi-VN" sz="2400" dirty="0"/>
              <a:t> dữ liệu, </a:t>
            </a:r>
            <a:r>
              <a:rPr lang="vi-VN" sz="2400" b="1" dirty="0"/>
              <a:t>toJson</a:t>
            </a:r>
            <a:r>
              <a:rPr lang="vi-VN" sz="2400" dirty="0"/>
              <a:t> là một hàm </a:t>
            </a:r>
            <a:r>
              <a:rPr lang="vi-VN" sz="2400" b="1" dirty="0"/>
              <a:t>class</a:t>
            </a:r>
            <a:r>
              <a:rPr lang="vi-VN" sz="2400" dirty="0"/>
              <a:t> cung cấp cho một </a:t>
            </a:r>
            <a:r>
              <a:rPr lang="vi-VN" sz="2400" b="1" dirty="0"/>
              <a:t>Map</a:t>
            </a:r>
            <a:r>
              <a:rPr lang="vi-VN" sz="2400" dirty="0"/>
              <a:t> bắt đầu từ các tham số dữ liệu.</a:t>
            </a:r>
          </a:p>
        </p:txBody>
      </p:sp>
      <p:sp>
        <p:nvSpPr>
          <p:cNvPr id="4" name="Slide Number Placeholder 3">
            <a:extLst>
              <a:ext uri="{FF2B5EF4-FFF2-40B4-BE49-F238E27FC236}">
                <a16:creationId xmlns:a16="http://schemas.microsoft.com/office/drawing/2014/main" id="{FA0F01A7-F3FE-455C-B2BB-B7790B58A2FE}"/>
              </a:ext>
            </a:extLst>
          </p:cNvPr>
          <p:cNvSpPr>
            <a:spLocks noGrp="1"/>
          </p:cNvSpPr>
          <p:nvPr>
            <p:ph type="sldNum" sz="quarter" idx="12"/>
          </p:nvPr>
        </p:nvSpPr>
        <p:spPr/>
        <p:txBody>
          <a:bodyPr/>
          <a:lstStyle/>
          <a:p>
            <a:pPr>
              <a:defRPr/>
            </a:pPr>
            <a:fld id="{243387B3-00BA-4060-9564-2553BF0471BC}" type="slidenum">
              <a:rPr lang="en-US" altLang="en-US" smtClean="0"/>
              <a:pPr>
                <a:defRPr/>
              </a:pPr>
              <a:t>9</a:t>
            </a:fld>
            <a:endParaRPr lang="en-US" altLang="en-US"/>
          </a:p>
        </p:txBody>
      </p:sp>
      <p:pic>
        <p:nvPicPr>
          <p:cNvPr id="5" name="Picture 4">
            <a:extLst>
              <a:ext uri="{FF2B5EF4-FFF2-40B4-BE49-F238E27FC236}">
                <a16:creationId xmlns:a16="http://schemas.microsoft.com/office/drawing/2014/main" id="{87549650-F37E-4C61-A8C9-842DF716B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172904240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0.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1.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2.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9.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4698</TotalTime>
  <Words>1960</Words>
  <Application>Microsoft Office PowerPoint</Application>
  <PresentationFormat>On-screen Show (4:3)</PresentationFormat>
  <Paragraphs>121</Paragraphs>
  <Slides>34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-apple-system</vt:lpstr>
      <vt:lpstr>Arial</vt:lpstr>
      <vt:lpstr>Calibri</vt:lpstr>
      <vt:lpstr>Times New Roman</vt:lpstr>
      <vt:lpstr>Default Design</vt:lpstr>
      <vt:lpstr>Lập trình ứng dụng trên thiết bị Di động bằng Flutter</vt:lpstr>
      <vt:lpstr>Mục tiêu</vt:lpstr>
      <vt:lpstr>Chương 5: Vận dụng các tính năng nâng cao</vt:lpstr>
      <vt:lpstr>Làm việc với JSON &amp; Serialization trong Flutter</vt:lpstr>
      <vt:lpstr>Làm việc với JSON &amp; Serialization trong Flutter</vt:lpstr>
      <vt:lpstr>Làm việc với JSON &amp; Serialization trong Flutter</vt:lpstr>
      <vt:lpstr>Một số dạng JSON thông dụng</vt:lpstr>
      <vt:lpstr>Nghiên cứu Serialization trong Flutter</vt:lpstr>
      <vt:lpstr>Manual serialization (Parse Json bằng tay)</vt:lpstr>
      <vt:lpstr>Manual serialization (Parse Json bằng tay)</vt:lpstr>
      <vt:lpstr>Manual serialization (Parse Json bằng tay)</vt:lpstr>
      <vt:lpstr>Code generation libraries (Parse Json bằng tool) – Tham khảo</vt:lpstr>
      <vt:lpstr>Code generation libraries (Parse Json bằng tool) – Tham khảo</vt:lpstr>
      <vt:lpstr>Tìm hiểu lập trình bất đồng bộ trong Dart &amp; Flutter</vt:lpstr>
      <vt:lpstr>Tìm hiểu lập trình bất đồng bộ trong Dart &amp; Flutter</vt:lpstr>
      <vt:lpstr>Asynchronous Programming (Lập trình bất đồng bộ)</vt:lpstr>
      <vt:lpstr>Asynchronous Programming (Lập trình bất đồng bộ)</vt:lpstr>
      <vt:lpstr>Asynchronous Programming (Lập trình bất đồng bộ)</vt:lpstr>
      <vt:lpstr>Asynchronous Programming (Lập trình bất đồng bộ)</vt:lpstr>
      <vt:lpstr>Lý do để sử dụng lập trình bất đồng bộ (Asynchronous Programming):</vt:lpstr>
      <vt:lpstr>Lý do để sử dụng lập trình bất đồng bộ (Asynchronous Programming):</vt:lpstr>
      <vt:lpstr>Future trong Flutter</vt:lpstr>
      <vt:lpstr>Future trong Flutter</vt:lpstr>
      <vt:lpstr>Sử dụng Await/Async:</vt:lpstr>
      <vt:lpstr>Sử dụng Await/Async:</vt:lpstr>
      <vt:lpstr>Sử dụng Await/Async:</vt:lpstr>
      <vt:lpstr>FutureBuilder</vt:lpstr>
      <vt:lpstr>FutureBuilder</vt:lpstr>
      <vt:lpstr>FutureBuilder</vt:lpstr>
      <vt:lpstr>FutureBuilder</vt:lpstr>
      <vt:lpstr>FutureBuilder</vt:lpstr>
      <vt:lpstr>StreamBuilder</vt:lpstr>
      <vt:lpstr>StreamBuilder</vt:lpstr>
      <vt:lpstr>Kết quả đạt được</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cuscsoft</cp:lastModifiedBy>
  <cp:revision>688</cp:revision>
  <dcterms:created xsi:type="dcterms:W3CDTF">2008-08-06T06:37:20Z</dcterms:created>
  <dcterms:modified xsi:type="dcterms:W3CDTF">2022-12-28T02:11:10Z</dcterms:modified>
</cp:coreProperties>
</file>