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31" r:id="rId3"/>
    <p:sldId id="482" r:id="rId4"/>
    <p:sldId id="479" r:id="rId5"/>
    <p:sldId id="432" r:id="rId6"/>
    <p:sldId id="433" r:id="rId7"/>
    <p:sldId id="434" r:id="rId8"/>
    <p:sldId id="435" r:id="rId9"/>
    <p:sldId id="436" r:id="rId10"/>
    <p:sldId id="437" r:id="rId11"/>
    <p:sldId id="438" r:id="rId12"/>
    <p:sldId id="439" r:id="rId13"/>
    <p:sldId id="440" r:id="rId14"/>
    <p:sldId id="441" r:id="rId15"/>
    <p:sldId id="442" r:id="rId16"/>
    <p:sldId id="480" r:id="rId17"/>
    <p:sldId id="443" r:id="rId18"/>
    <p:sldId id="444" r:id="rId19"/>
    <p:sldId id="445" r:id="rId20"/>
    <p:sldId id="481" r:id="rId21"/>
    <p:sldId id="483"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h Duy Nguyễn" initials="KDN" lastIdx="1" clrIdx="0">
    <p:extLst>
      <p:ext uri="{19B8F6BF-5375-455C-9EA6-DF929625EA0E}">
        <p15:presenceInfo xmlns:p15="http://schemas.microsoft.com/office/powerpoint/2012/main" userId="a8320d90ffb5be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E6E"/>
    <a:srgbClr val="E6E6E6"/>
    <a:srgbClr val="0033CC"/>
    <a:srgbClr val="E9F6FA"/>
    <a:srgbClr val="2EC5FA"/>
    <a:srgbClr val="F13B3B"/>
    <a:srgbClr val="000099"/>
    <a:srgbClr val="9A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2" autoAdjust="0"/>
    <p:restoredTop sz="95256" autoAdjust="0"/>
  </p:normalViewPr>
  <p:slideViewPr>
    <p:cSldViewPr>
      <p:cViewPr varScale="1">
        <p:scale>
          <a:sx n="109" d="100"/>
          <a:sy n="109" d="100"/>
        </p:scale>
        <p:origin x="1470"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27E4E6-F75B-467F-A55E-EC455F283B4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0FDAA9-8D57-4E93-9AE2-DF7C62D10B1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6D8C00-9F40-44A7-BAF8-003D198BC4F2}" type="datetimeFigureOut">
              <a:rPr lang="en-US"/>
              <a:pPr>
                <a:defRPr/>
              </a:pPr>
              <a:t>28-Dec-22</a:t>
            </a:fld>
            <a:endParaRPr lang="en-US"/>
          </a:p>
        </p:txBody>
      </p:sp>
      <p:sp>
        <p:nvSpPr>
          <p:cNvPr id="4" name="Slide Image Placeholder 3">
            <a:extLst>
              <a:ext uri="{FF2B5EF4-FFF2-40B4-BE49-F238E27FC236}">
                <a16:creationId xmlns:a16="http://schemas.microsoft.com/office/drawing/2014/main" id="{79AC0F5C-48E2-4EA8-B78D-D0EC4E7074F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72BE30-EEB1-4F3F-BF33-747385F8F3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9F353D-FD29-446A-BA27-ABBA265128A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49445CA-32C7-49FE-B259-C164C4229C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9B1BE2-E78F-4BAE-9DB2-737E590AE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67F961-17D2-4B3D-B120-203F3A081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F863971-6ACB-431C-A5D8-E8CF30DC96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15B1093-8BBD-4D42-8BA0-DB3697B23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8C1767-774B-4583-816F-0255E664BE0E}"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3CE186FC-244F-4FD0-B084-1F7715BB755A}"/>
              </a:ext>
            </a:extLst>
          </p:cNvPr>
          <p:cNvSpPr>
            <a:spLocks noGrp="1" noChangeArrowheads="1"/>
          </p:cNvSpPr>
          <p:nvPr>
            <p:ph type="dt" sz="half" idx="10"/>
          </p:nvPr>
        </p:nvSpPr>
        <p:spPr>
          <a:xfrm>
            <a:off x="609600" y="6245225"/>
            <a:ext cx="1981200" cy="476250"/>
          </a:xfrm>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0087D626-908A-49DA-ABB2-3C43E79D196B}"/>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A3615B-74C3-4B47-9926-9CDAB7DF0B6E}"/>
              </a:ext>
            </a:extLst>
          </p:cNvPr>
          <p:cNvSpPr>
            <a:spLocks noGrp="1" noChangeArrowheads="1"/>
          </p:cNvSpPr>
          <p:nvPr>
            <p:ph type="sldNum" sz="quarter" idx="12"/>
          </p:nvPr>
        </p:nvSpPr>
        <p:spPr>
          <a:xfrm>
            <a:off x="6716713" y="6230938"/>
            <a:ext cx="2133600" cy="549275"/>
          </a:xfrm>
        </p:spPr>
        <p:txBody>
          <a:bodyPr/>
          <a:lstStyle>
            <a:lvl1pPr>
              <a:defRPr/>
            </a:lvl1pPr>
          </a:lstStyle>
          <a:p>
            <a:pPr>
              <a:defRPr/>
            </a:pPr>
            <a:fld id="{8A0F564F-AD66-4074-B5FE-0E5EBBC4D4E1}" type="slidenum">
              <a:rPr lang="en-US" altLang="en-US"/>
              <a:pPr>
                <a:defRPr/>
              </a:pPr>
              <a:t>‹#›</a:t>
            </a:fld>
            <a:endParaRPr lang="en-US" altLang="en-US"/>
          </a:p>
        </p:txBody>
      </p:sp>
    </p:spTree>
    <p:extLst>
      <p:ext uri="{BB962C8B-B14F-4D97-AF65-F5344CB8AC3E}">
        <p14:creationId xmlns:p14="http://schemas.microsoft.com/office/powerpoint/2010/main" val="334011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5EA4C4-5AB8-4C08-9939-5F208AE50131}"/>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BF2F79A-B25C-4614-AB75-E0659A781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51516A-625B-49DA-84E9-B3339E4717F4}"/>
              </a:ext>
            </a:extLst>
          </p:cNvPr>
          <p:cNvSpPr>
            <a:spLocks noGrp="1" noChangeArrowheads="1"/>
          </p:cNvSpPr>
          <p:nvPr>
            <p:ph type="sldNum" sz="quarter" idx="12"/>
          </p:nvPr>
        </p:nvSpPr>
        <p:spPr>
          <a:ln/>
        </p:spPr>
        <p:txBody>
          <a:bodyPr/>
          <a:lstStyle>
            <a:lvl1pPr>
              <a:defRPr/>
            </a:lvl1pPr>
          </a:lstStyle>
          <a:p>
            <a:pPr>
              <a:defRPr/>
            </a:pPr>
            <a:fld id="{ED6A622C-5074-4B37-AC3D-32B475B4555A}" type="slidenum">
              <a:rPr lang="en-US" altLang="en-US"/>
              <a:pPr>
                <a:defRPr/>
              </a:pPr>
              <a:t>‹#›</a:t>
            </a:fld>
            <a:endParaRPr lang="en-US" altLang="en-US"/>
          </a:p>
        </p:txBody>
      </p:sp>
    </p:spTree>
    <p:extLst>
      <p:ext uri="{BB962C8B-B14F-4D97-AF65-F5344CB8AC3E}">
        <p14:creationId xmlns:p14="http://schemas.microsoft.com/office/powerpoint/2010/main" val="197775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F0F685-A4A2-4AD0-BB0A-D60FC69ABD3F}"/>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8DA132F-8930-4312-9148-75F0F5D42B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234B12-6F59-4BB7-B8D4-E57BDACB9BF8}"/>
              </a:ext>
            </a:extLst>
          </p:cNvPr>
          <p:cNvSpPr>
            <a:spLocks noGrp="1" noChangeArrowheads="1"/>
          </p:cNvSpPr>
          <p:nvPr>
            <p:ph type="sldNum" sz="quarter" idx="12"/>
          </p:nvPr>
        </p:nvSpPr>
        <p:spPr>
          <a:ln/>
        </p:spPr>
        <p:txBody>
          <a:bodyPr/>
          <a:lstStyle>
            <a:lvl1pPr>
              <a:defRPr/>
            </a:lvl1pPr>
          </a:lstStyle>
          <a:p>
            <a:pPr>
              <a:defRPr/>
            </a:pPr>
            <a:fld id="{0950563C-7046-47CA-89FA-588452756A4A}" type="slidenum">
              <a:rPr lang="en-US" altLang="en-US"/>
              <a:pPr>
                <a:defRPr/>
              </a:pPr>
              <a:t>‹#›</a:t>
            </a:fld>
            <a:endParaRPr lang="en-US" altLang="en-US"/>
          </a:p>
        </p:txBody>
      </p:sp>
    </p:spTree>
    <p:extLst>
      <p:ext uri="{BB962C8B-B14F-4D97-AF65-F5344CB8AC3E}">
        <p14:creationId xmlns:p14="http://schemas.microsoft.com/office/powerpoint/2010/main" val="290743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B5AE5-A18B-44A0-874B-08AA4A02A447}"/>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42ABBD23-E354-4D89-8F02-001D8A794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0642C0-A60E-43A6-BE1F-076E77109DFF}"/>
              </a:ext>
            </a:extLst>
          </p:cNvPr>
          <p:cNvSpPr>
            <a:spLocks noGrp="1" noChangeArrowheads="1"/>
          </p:cNvSpPr>
          <p:nvPr>
            <p:ph type="sldNum" sz="quarter" idx="12"/>
          </p:nvPr>
        </p:nvSpPr>
        <p:spPr>
          <a:ln/>
        </p:spPr>
        <p:txBody>
          <a:bodyPr/>
          <a:lstStyle>
            <a:lvl1pPr>
              <a:defRPr/>
            </a:lvl1pPr>
          </a:lstStyle>
          <a:p>
            <a:pPr>
              <a:defRPr/>
            </a:pPr>
            <a:fld id="{243387B3-00BA-4060-9564-2553BF0471BC}" type="slidenum">
              <a:rPr lang="en-US" altLang="en-US"/>
              <a:pPr>
                <a:defRPr/>
              </a:pPr>
              <a:t>‹#›</a:t>
            </a:fld>
            <a:endParaRPr lang="en-US" altLang="en-US"/>
          </a:p>
        </p:txBody>
      </p:sp>
    </p:spTree>
    <p:extLst>
      <p:ext uri="{BB962C8B-B14F-4D97-AF65-F5344CB8AC3E}">
        <p14:creationId xmlns:p14="http://schemas.microsoft.com/office/powerpoint/2010/main" val="414627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1356D71-DEE5-44A8-8A98-9BA4F732C555}"/>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CEFA1726-6263-44EA-B887-1505CCB706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7DF29-8A7E-4275-B453-84AA11CACF19}"/>
              </a:ext>
            </a:extLst>
          </p:cNvPr>
          <p:cNvSpPr>
            <a:spLocks noGrp="1" noChangeArrowheads="1"/>
          </p:cNvSpPr>
          <p:nvPr>
            <p:ph type="sldNum" sz="quarter" idx="12"/>
          </p:nvPr>
        </p:nvSpPr>
        <p:spPr>
          <a:ln/>
        </p:spPr>
        <p:txBody>
          <a:bodyPr/>
          <a:lstStyle>
            <a:lvl1pPr>
              <a:defRPr/>
            </a:lvl1pPr>
          </a:lstStyle>
          <a:p>
            <a:pPr>
              <a:defRPr/>
            </a:pPr>
            <a:fld id="{63F654E6-EEF3-4312-A2E7-A0A958E47A46}" type="slidenum">
              <a:rPr lang="en-US" altLang="en-US"/>
              <a:pPr>
                <a:defRPr/>
              </a:pPr>
              <a:t>‹#›</a:t>
            </a:fld>
            <a:endParaRPr lang="en-US" altLang="en-US"/>
          </a:p>
        </p:txBody>
      </p:sp>
    </p:spTree>
    <p:extLst>
      <p:ext uri="{BB962C8B-B14F-4D97-AF65-F5344CB8AC3E}">
        <p14:creationId xmlns:p14="http://schemas.microsoft.com/office/powerpoint/2010/main" val="293157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0F7C53-27B9-4C1A-A242-3AFD7D0B05F2}"/>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49095C4A-CACD-4D64-9C67-4E16054143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1661CA-274A-4EBC-9205-E2CB9572CDA1}"/>
              </a:ext>
            </a:extLst>
          </p:cNvPr>
          <p:cNvSpPr>
            <a:spLocks noGrp="1" noChangeArrowheads="1"/>
          </p:cNvSpPr>
          <p:nvPr>
            <p:ph type="sldNum" sz="quarter" idx="12"/>
          </p:nvPr>
        </p:nvSpPr>
        <p:spPr>
          <a:ln/>
        </p:spPr>
        <p:txBody>
          <a:bodyPr/>
          <a:lstStyle>
            <a:lvl1pPr>
              <a:defRPr/>
            </a:lvl1pPr>
          </a:lstStyle>
          <a:p>
            <a:pPr>
              <a:defRPr/>
            </a:pPr>
            <a:fld id="{56B78874-53DB-4378-9476-22AB05DAABD0}" type="slidenum">
              <a:rPr lang="en-US" altLang="en-US"/>
              <a:pPr>
                <a:defRPr/>
              </a:pPr>
              <a:t>‹#›</a:t>
            </a:fld>
            <a:endParaRPr lang="en-US" altLang="en-US"/>
          </a:p>
        </p:txBody>
      </p:sp>
    </p:spTree>
    <p:extLst>
      <p:ext uri="{BB962C8B-B14F-4D97-AF65-F5344CB8AC3E}">
        <p14:creationId xmlns:p14="http://schemas.microsoft.com/office/powerpoint/2010/main" val="324307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3FA00-0CAE-4FC1-B95B-A9B362E20D5D}"/>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8" name="Rectangle 5">
            <a:extLst>
              <a:ext uri="{FF2B5EF4-FFF2-40B4-BE49-F238E27FC236}">
                <a16:creationId xmlns:a16="http://schemas.microsoft.com/office/drawing/2014/main" id="{21570C35-C1F4-41D0-B9D2-435BFF37C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3016895-9257-45D3-9190-78CAFE058DBA}"/>
              </a:ext>
            </a:extLst>
          </p:cNvPr>
          <p:cNvSpPr>
            <a:spLocks noGrp="1" noChangeArrowheads="1"/>
          </p:cNvSpPr>
          <p:nvPr>
            <p:ph type="sldNum" sz="quarter" idx="12"/>
          </p:nvPr>
        </p:nvSpPr>
        <p:spPr>
          <a:ln/>
        </p:spPr>
        <p:txBody>
          <a:bodyPr/>
          <a:lstStyle>
            <a:lvl1pPr>
              <a:defRPr/>
            </a:lvl1pPr>
          </a:lstStyle>
          <a:p>
            <a:pPr>
              <a:defRPr/>
            </a:pPr>
            <a:fld id="{0ABA8677-4D58-4D15-8DDE-63D381938C23}" type="slidenum">
              <a:rPr lang="en-US" altLang="en-US"/>
              <a:pPr>
                <a:defRPr/>
              </a:pPr>
              <a:t>‹#›</a:t>
            </a:fld>
            <a:endParaRPr lang="en-US" altLang="en-US"/>
          </a:p>
        </p:txBody>
      </p:sp>
    </p:spTree>
    <p:extLst>
      <p:ext uri="{BB962C8B-B14F-4D97-AF65-F5344CB8AC3E}">
        <p14:creationId xmlns:p14="http://schemas.microsoft.com/office/powerpoint/2010/main" val="32912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12E27F-303E-4A7F-89AA-68EABF68180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4" name="Rectangle 5">
            <a:extLst>
              <a:ext uri="{FF2B5EF4-FFF2-40B4-BE49-F238E27FC236}">
                <a16:creationId xmlns:a16="http://schemas.microsoft.com/office/drawing/2014/main" id="{2DBE86A5-FD18-454D-A30B-33702225D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3CB399C-C79A-4BA7-AB5D-D654A77D26E3}"/>
              </a:ext>
            </a:extLst>
          </p:cNvPr>
          <p:cNvSpPr>
            <a:spLocks noGrp="1" noChangeArrowheads="1"/>
          </p:cNvSpPr>
          <p:nvPr>
            <p:ph type="sldNum" sz="quarter" idx="12"/>
          </p:nvPr>
        </p:nvSpPr>
        <p:spPr>
          <a:ln/>
        </p:spPr>
        <p:txBody>
          <a:bodyPr/>
          <a:lstStyle>
            <a:lvl1pPr>
              <a:defRPr/>
            </a:lvl1pPr>
          </a:lstStyle>
          <a:p>
            <a:pPr>
              <a:defRPr/>
            </a:pPr>
            <a:fld id="{EBF4ED9A-F90E-46CA-BEA6-F73887F7DD6A}" type="slidenum">
              <a:rPr lang="en-US" altLang="en-US"/>
              <a:pPr>
                <a:defRPr/>
              </a:pPr>
              <a:t>‹#›</a:t>
            </a:fld>
            <a:endParaRPr lang="en-US" altLang="en-US"/>
          </a:p>
        </p:txBody>
      </p:sp>
    </p:spTree>
    <p:extLst>
      <p:ext uri="{BB962C8B-B14F-4D97-AF65-F5344CB8AC3E}">
        <p14:creationId xmlns:p14="http://schemas.microsoft.com/office/powerpoint/2010/main" val="2184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E32B3F-110D-4E3A-8F7E-050927E25033}"/>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3" name="Rectangle 5">
            <a:extLst>
              <a:ext uri="{FF2B5EF4-FFF2-40B4-BE49-F238E27FC236}">
                <a16:creationId xmlns:a16="http://schemas.microsoft.com/office/drawing/2014/main" id="{FE1900A1-0299-4141-848F-C80F97AF5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9501229-CA6D-4F40-A262-226440F3A7F1}"/>
              </a:ext>
            </a:extLst>
          </p:cNvPr>
          <p:cNvSpPr>
            <a:spLocks noGrp="1" noChangeArrowheads="1"/>
          </p:cNvSpPr>
          <p:nvPr>
            <p:ph type="sldNum" sz="quarter" idx="12"/>
          </p:nvPr>
        </p:nvSpPr>
        <p:spPr>
          <a:ln/>
        </p:spPr>
        <p:txBody>
          <a:bodyPr/>
          <a:lstStyle>
            <a:lvl1pPr>
              <a:defRPr/>
            </a:lvl1pPr>
          </a:lstStyle>
          <a:p>
            <a:pPr>
              <a:defRPr/>
            </a:pPr>
            <a:fld id="{8A4411D4-19AE-452E-815A-47D1EBF580F1}" type="slidenum">
              <a:rPr lang="en-US" altLang="en-US"/>
              <a:pPr>
                <a:defRPr/>
              </a:pPr>
              <a:t>‹#›</a:t>
            </a:fld>
            <a:endParaRPr lang="en-US" altLang="en-US"/>
          </a:p>
        </p:txBody>
      </p:sp>
    </p:spTree>
    <p:extLst>
      <p:ext uri="{BB962C8B-B14F-4D97-AF65-F5344CB8AC3E}">
        <p14:creationId xmlns:p14="http://schemas.microsoft.com/office/powerpoint/2010/main" val="3976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2D5D0D9-2393-4494-8555-CCDACF429678}"/>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FC3230A9-9233-463D-9B75-3231D658A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9E7CAB-7A44-46E1-83CF-8D9DDE316649}"/>
              </a:ext>
            </a:extLst>
          </p:cNvPr>
          <p:cNvSpPr>
            <a:spLocks noGrp="1" noChangeArrowheads="1"/>
          </p:cNvSpPr>
          <p:nvPr>
            <p:ph type="sldNum" sz="quarter" idx="12"/>
          </p:nvPr>
        </p:nvSpPr>
        <p:spPr>
          <a:ln/>
        </p:spPr>
        <p:txBody>
          <a:bodyPr/>
          <a:lstStyle>
            <a:lvl1pPr>
              <a:defRPr/>
            </a:lvl1pPr>
          </a:lstStyle>
          <a:p>
            <a:pPr>
              <a:defRPr/>
            </a:pPr>
            <a:fld id="{92C8FBB0-B392-44B1-A98A-5C89258BED40}" type="slidenum">
              <a:rPr lang="en-US" altLang="en-US"/>
              <a:pPr>
                <a:defRPr/>
              </a:pPr>
              <a:t>‹#›</a:t>
            </a:fld>
            <a:endParaRPr lang="en-US" altLang="en-US"/>
          </a:p>
        </p:txBody>
      </p:sp>
    </p:spTree>
    <p:extLst>
      <p:ext uri="{BB962C8B-B14F-4D97-AF65-F5344CB8AC3E}">
        <p14:creationId xmlns:p14="http://schemas.microsoft.com/office/powerpoint/2010/main" val="232037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34183C0-C1A5-4786-923D-09A12A30353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66028D6D-7D0B-4104-AC0D-755FEFB03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327BF5-0781-4FF8-B109-4E92E40A9721}"/>
              </a:ext>
            </a:extLst>
          </p:cNvPr>
          <p:cNvSpPr>
            <a:spLocks noGrp="1" noChangeArrowheads="1"/>
          </p:cNvSpPr>
          <p:nvPr>
            <p:ph type="sldNum" sz="quarter" idx="12"/>
          </p:nvPr>
        </p:nvSpPr>
        <p:spPr>
          <a:ln/>
        </p:spPr>
        <p:txBody>
          <a:bodyPr/>
          <a:lstStyle>
            <a:lvl1pPr>
              <a:defRPr/>
            </a:lvl1pPr>
          </a:lstStyle>
          <a:p>
            <a:pPr>
              <a:defRPr/>
            </a:pPr>
            <a:fld id="{1D0A1351-2EEB-44DD-8339-084708B5B456}" type="slidenum">
              <a:rPr lang="en-US" altLang="en-US"/>
              <a:pPr>
                <a:defRPr/>
              </a:pPr>
              <a:t>‹#›</a:t>
            </a:fld>
            <a:endParaRPr lang="en-US" altLang="en-US"/>
          </a:p>
        </p:txBody>
      </p:sp>
    </p:spTree>
    <p:extLst>
      <p:ext uri="{BB962C8B-B14F-4D97-AF65-F5344CB8AC3E}">
        <p14:creationId xmlns:p14="http://schemas.microsoft.com/office/powerpoint/2010/main" val="128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5B673A-9F84-46E0-A5A5-F110338453EA}"/>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E6D5058-B0E0-4F81-A86B-E903BB3E754A}"/>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D2EF68-1122-4E30-B822-553D2DAD3C91}"/>
              </a:ext>
            </a:extLst>
          </p:cNvPr>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14/05/2016</a:t>
            </a:r>
          </a:p>
        </p:txBody>
      </p:sp>
      <p:sp>
        <p:nvSpPr>
          <p:cNvPr id="1029" name="Rectangle 5">
            <a:extLst>
              <a:ext uri="{FF2B5EF4-FFF2-40B4-BE49-F238E27FC236}">
                <a16:creationId xmlns:a16="http://schemas.microsoft.com/office/drawing/2014/main" id="{43BA6521-1B50-446E-BDFB-F2AD3420B704}"/>
              </a:ext>
            </a:extLst>
          </p:cNvPr>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B9C0032-C4B8-4388-905F-5BD057F54A9A}"/>
              </a:ext>
            </a:extLst>
          </p:cNvPr>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BF25B81-2317-40F4-B0EA-E938A82FD5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9"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37AEF4-B0EF-478D-BC9C-41BCA471347A}"/>
              </a:ext>
            </a:extLst>
          </p:cNvPr>
          <p:cNvSpPr>
            <a:spLocks noGrp="1" noChangeArrowheads="1"/>
          </p:cNvSpPr>
          <p:nvPr>
            <p:ph type="ctrTitle"/>
          </p:nvPr>
        </p:nvSpPr>
        <p:spPr>
          <a:xfrm>
            <a:off x="685800" y="2432050"/>
            <a:ext cx="7772400" cy="1828800"/>
          </a:xfrm>
        </p:spPr>
        <p:txBody>
          <a:bodyPr/>
          <a:lstStyle/>
          <a:p>
            <a:pPr algn="ctr" eaLnBrk="1" hangingPunct="1"/>
            <a:r>
              <a:rPr lang="en-US" altLang="en-US" sz="2800" dirty="0" err="1">
                <a:solidFill>
                  <a:srgbClr val="000099"/>
                </a:solidFill>
                <a:latin typeface="Times New Roman" panose="02020603050405020304" pitchFamily="18" charset="0"/>
                <a:cs typeface="Times New Roman" panose="02020603050405020304" pitchFamily="18" charset="0"/>
              </a:rPr>
              <a:t>Lập</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ứng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dụng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thiết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bị</a:t>
            </a:r>
            <a:r>
              <a:rPr lang="en-US" altLang="en-US" sz="2800" dirty="0">
                <a:solidFill>
                  <a:srgbClr val="000099"/>
                </a:solidFill>
                <a:latin typeface="Times New Roman" panose="02020603050405020304" pitchFamily="18" charset="0"/>
                <a:cs typeface="Times New Roman" panose="02020603050405020304" pitchFamily="18" charset="0"/>
              </a:rPr>
              <a:t> Di </a:t>
            </a:r>
            <a:r>
              <a:rPr lang="en-US" altLang="en-US" sz="2800" dirty="0" err="1">
                <a:solidFill>
                  <a:srgbClr val="000099"/>
                </a:solidFill>
                <a:latin typeface="Times New Roman" panose="02020603050405020304" pitchFamily="18" charset="0"/>
                <a:cs typeface="Times New Roman" panose="02020603050405020304" pitchFamily="18" charset="0"/>
              </a:rPr>
              <a:t>động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bằng</a:t>
            </a:r>
            <a:r>
              <a:rPr lang="en-US" altLang="en-US" sz="2800" dirty="0">
                <a:solidFill>
                  <a:srgbClr val="000099"/>
                </a:solidFill>
                <a:latin typeface="Times New Roman" panose="02020603050405020304" pitchFamily="18" charset="0"/>
                <a:cs typeface="Times New Roman" panose="02020603050405020304" pitchFamily="18" charset="0"/>
              </a:rPr>
              <a:t> Flutter</a:t>
            </a:r>
          </a:p>
        </p:txBody>
      </p:sp>
      <p:sp>
        <p:nvSpPr>
          <p:cNvPr id="4100" name="Rectangle 1">
            <a:extLst>
              <a:ext uri="{FF2B5EF4-FFF2-40B4-BE49-F238E27FC236}">
                <a16:creationId xmlns:a16="http://schemas.microsoft.com/office/drawing/2014/main" id="{97B9EBEF-441D-4271-841E-9016BBF91DF5}"/>
              </a:ext>
            </a:extLst>
          </p:cNvPr>
          <p:cNvSpPr>
            <a:spLocks noChangeArrowheads="1"/>
          </p:cNvSpPr>
          <p:nvPr/>
        </p:nvSpPr>
        <p:spPr bwMode="auto">
          <a:xfrm>
            <a:off x="990600" y="488950"/>
            <a:ext cx="716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2000" b="1" dirty="0">
                <a:solidFill>
                  <a:schemeClr val="tx1"/>
                </a:solidFill>
                <a:latin typeface="Times New Roman" panose="02020603050405020304" pitchFamily="18" charset="0"/>
                <a:cs typeface="Times New Roman" panose="02020603050405020304" pitchFamily="18" charset="0"/>
              </a:rPr>
              <a:t>TRƯỜNG ĐẠI HỌC CẦN THƠ</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TRUNG TÂM CÔNG NGHỆ PHẦN MỀM</a:t>
            </a:r>
          </a:p>
        </p:txBody>
      </p:sp>
      <p:sp>
        <p:nvSpPr>
          <p:cNvPr id="4101" name="Slide Number Placeholder 1">
            <a:extLst>
              <a:ext uri="{FF2B5EF4-FFF2-40B4-BE49-F238E27FC236}">
                <a16:creationId xmlns:a16="http://schemas.microsoft.com/office/drawing/2014/main" id="{31B16045-60C7-4926-9003-77B17EAFFE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E128B8E7-BD90-49FD-93FF-39739D37B5CD}" type="slidenum">
              <a:rPr lang="en-US" altLang="en-US" sz="1400" b="1" smtClean="0">
                <a:solidFill>
                  <a:schemeClr val="tx1"/>
                </a:solidFill>
              </a:rPr>
              <a:pPr>
                <a:spcBef>
                  <a:spcPct val="0"/>
                </a:spcBef>
                <a:buFontTx/>
                <a:buNone/>
              </a:pPr>
              <a:t>1</a:t>
            </a:fld>
            <a:endParaRPr lang="en-US" altLang="en-US" sz="1400" b="1" dirty="0">
              <a:solidFill>
                <a:schemeClr val="tx1"/>
              </a:solidFill>
            </a:endParaRPr>
          </a:p>
        </p:txBody>
      </p:sp>
      <p:sp>
        <p:nvSpPr>
          <p:cNvPr id="4104" name="TextBox 9">
            <a:extLst>
              <a:ext uri="{FF2B5EF4-FFF2-40B4-BE49-F238E27FC236}">
                <a16:creationId xmlns:a16="http://schemas.microsoft.com/office/drawing/2014/main" id="{01841A6B-4ED2-4312-A60B-6AB0D096CBBA}"/>
              </a:ext>
            </a:extLst>
          </p:cNvPr>
          <p:cNvSpPr txBox="1">
            <a:spLocks noChangeArrowheads="1"/>
          </p:cNvSpPr>
          <p:nvPr/>
        </p:nvSpPr>
        <p:spPr bwMode="auto">
          <a:xfrm>
            <a:off x="304800" y="4810027"/>
            <a:ext cx="3062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1800" b="1" dirty="0" err="1">
                <a:solidFill>
                  <a:schemeClr val="tx1"/>
                </a:solidFill>
                <a:latin typeface="Times New Roman" panose="02020603050405020304" pitchFamily="18" charset="0"/>
                <a:cs typeface="Times New Roman" panose="02020603050405020304" pitchFamily="18" charset="0"/>
              </a:rPr>
              <a:t>Người</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biên</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soạn</a:t>
            </a:r>
            <a:r>
              <a:rPr lang="en-US" altLang="en-US" sz="1800" b="1" dirty="0">
                <a:solidFill>
                  <a:schemeClr val="tx1"/>
                </a:solidFill>
                <a:latin typeface="Times New Roman" panose="02020603050405020304" pitchFamily="18" charset="0"/>
                <a:cs typeface="Times New Roman" panose="02020603050405020304" pitchFamily="18" charset="0"/>
              </a:rPr>
              <a:t>:</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Ths</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Lê</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Thị</a:t>
            </a:r>
            <a:r>
              <a:rPr lang="en-US" altLang="en-US" sz="1800" b="1" dirty="0">
                <a:solidFill>
                  <a:srgbClr val="002060"/>
                </a:solidFill>
                <a:latin typeface="Times New Roman" panose="02020603050405020304" pitchFamily="18" charset="0"/>
                <a:cs typeface="Times New Roman" panose="02020603050405020304" pitchFamily="18" charset="0"/>
              </a:rPr>
              <a:t> Minh Loan</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Nguyễn</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Khánh</a:t>
            </a:r>
            <a:r>
              <a:rPr lang="en-US" altLang="en-US" sz="1800" b="1" dirty="0">
                <a:solidFill>
                  <a:srgbClr val="002060"/>
                </a:solidFill>
                <a:latin typeface="Times New Roman" panose="02020603050405020304" pitchFamily="18" charset="0"/>
                <a:cs typeface="Times New Roman" panose="02020603050405020304" pitchFamily="18" charset="0"/>
              </a:rPr>
              <a:t> Duy</a:t>
            </a:r>
            <a:endParaRPr lang="en-US" altLang="en-US" sz="1800" dirty="0">
              <a:solidFill>
                <a:srgbClr val="002060"/>
              </a:solidFill>
            </a:endParaRPr>
          </a:p>
        </p:txBody>
      </p:sp>
      <p:pic>
        <p:nvPicPr>
          <p:cNvPr id="6" name="Picture 5">
            <a:extLst>
              <a:ext uri="{FF2B5EF4-FFF2-40B4-BE49-F238E27FC236}">
                <a16:creationId xmlns:a16="http://schemas.microsoft.com/office/drawing/2014/main" id="{DF24EB56-D236-4C1E-838E-FBC74B6C9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66" y="1136116"/>
            <a:ext cx="2340867" cy="158453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200" dirty="0"/>
              <a:t>Tạo </a:t>
            </a:r>
            <a:r>
              <a:rPr lang="vi-VN" sz="3200" b="1" dirty="0"/>
              <a:t>file</a:t>
            </a:r>
            <a:r>
              <a:rPr lang="vi-VN" sz="3200" dirty="0"/>
              <a:t> mới là </a:t>
            </a:r>
            <a:r>
              <a:rPr lang="vi-VN" sz="3200" b="1" dirty="0"/>
              <a:t>db_helper.dart</a:t>
            </a:r>
            <a:r>
              <a:rPr lang="vi-VN" sz="3200" dirty="0"/>
              <a:t> trong thư mục lib và viết các chức năng liên quan tới </a:t>
            </a:r>
            <a:r>
              <a:rPr lang="vi-VN" sz="3200" b="1" dirty="0"/>
              <a:t>SQLite</a:t>
            </a:r>
          </a:p>
          <a:p>
            <a:r>
              <a:rPr lang="en-US" sz="3200" dirty="0"/>
              <a:t>I</a:t>
            </a:r>
            <a:r>
              <a:rPr lang="vi-VN" sz="3200" dirty="0"/>
              <a:t>mport các thư viện vào trong</a:t>
            </a:r>
            <a:r>
              <a:rPr lang="vi-VN" sz="3200" b="1" dirty="0"/>
              <a:t> db_helper.dart</a:t>
            </a:r>
            <a:r>
              <a:rPr lang="vi-VN" sz="3200" dirty="0"/>
              <a:t> </a:t>
            </a:r>
            <a:endParaRPr lang="vi-VN" sz="3200" b="1" dirty="0"/>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10</a:t>
            </a:fld>
            <a:endParaRPr lang="en-US" altLang="en-US"/>
          </a:p>
        </p:txBody>
      </p:sp>
      <p:pic>
        <p:nvPicPr>
          <p:cNvPr id="3074" name="Picture 2"/>
          <p:cNvPicPr>
            <a:picLocks noChangeAspect="1" noChangeArrowheads="1"/>
          </p:cNvPicPr>
          <p:nvPr/>
        </p:nvPicPr>
        <p:blipFill>
          <a:blip r:embed="rId2" cstate="print"/>
          <a:srcRect/>
          <a:stretch>
            <a:fillRect/>
          </a:stretch>
        </p:blipFill>
        <p:spPr bwMode="auto">
          <a:xfrm>
            <a:off x="2590800" y="4343400"/>
            <a:ext cx="3771900" cy="112395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FD6FEF1A-DD26-44DA-A204-37D0FC9CB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000" b="1" dirty="0"/>
              <a:t>async </a:t>
            </a:r>
            <a:r>
              <a:rPr lang="vi-VN" sz="3000" dirty="0"/>
              <a:t>được dùng để viết các hàm bất đồng bộ</a:t>
            </a:r>
          </a:p>
          <a:p>
            <a:r>
              <a:rPr lang="vi-VN" sz="3000" b="1" dirty="0"/>
              <a:t>io </a:t>
            </a:r>
            <a:r>
              <a:rPr lang="vi-VN" sz="3000" dirty="0"/>
              <a:t>được dùng để kết nối file và thư mục</a:t>
            </a:r>
          </a:p>
          <a:p>
            <a:r>
              <a:rPr lang="vi-VN" sz="3000" b="1" dirty="0"/>
              <a:t>path </a:t>
            </a:r>
            <a:r>
              <a:rPr lang="vi-VN" sz="3000" dirty="0"/>
              <a:t>được dùng để kết nối các hàm lõi trong dart liên kết với đường dẫn file</a:t>
            </a:r>
          </a:p>
          <a:p>
            <a:r>
              <a:rPr lang="vi-VN" sz="3000" b="1" dirty="0"/>
              <a:t>path_provider </a:t>
            </a:r>
            <a:r>
              <a:rPr lang="vi-VN" sz="3000" dirty="0"/>
              <a:t>được sử dụng để lấy đường dẫn tạm và đường dẫn cửa ứng dụng.</a:t>
            </a:r>
          </a:p>
          <a:p>
            <a:r>
              <a:rPr lang="vi-VN" sz="3000" b="1" dirty="0"/>
              <a:t>sqflite </a:t>
            </a:r>
            <a:r>
              <a:rPr lang="vi-VN" sz="3000" dirty="0"/>
              <a:t>được sử dụng để điều khiển SQlite database</a:t>
            </a:r>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03FD0571-427C-42E0-B5B3-33B9B4161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000" dirty="0"/>
              <a:t>Tạo một class mới là </a:t>
            </a:r>
            <a:r>
              <a:rPr lang="vi-VN" sz="3000" b="1" dirty="0"/>
              <a:t>DBHelper</a:t>
            </a:r>
            <a:endParaRPr lang="vi-VN" sz="3000" dirty="0"/>
          </a:p>
          <a:p>
            <a:r>
              <a:rPr lang="vi-VN" sz="3000" dirty="0"/>
              <a:t>Tạo một đối tượng </a:t>
            </a:r>
            <a:r>
              <a:rPr lang="vi-VN" sz="3000" b="1" dirty="0"/>
              <a:t>static</a:t>
            </a:r>
            <a:r>
              <a:rPr lang="vi-VN" sz="3000" dirty="0"/>
              <a:t> </a:t>
            </a:r>
            <a:r>
              <a:rPr lang="vi-VN" sz="3000" b="1" dirty="0"/>
              <a:t>Database</a:t>
            </a:r>
            <a:r>
              <a:rPr lang="vi-VN" sz="3000" dirty="0"/>
              <a:t> như sau</a:t>
            </a:r>
            <a:r>
              <a:rPr lang="en-US" sz="3000" dirty="0"/>
              <a:t>:</a:t>
            </a:r>
            <a:endParaRPr lang="vi-VN" sz="2400" dirty="0"/>
          </a:p>
          <a:p>
            <a:endParaRPr lang="vi-VN" sz="3000" dirty="0"/>
          </a:p>
          <a:p>
            <a:endParaRPr lang="vi-VN" sz="3000" dirty="0"/>
          </a:p>
          <a:p>
            <a:endParaRPr lang="vi-VN" sz="3000" dirty="0"/>
          </a:p>
          <a:p>
            <a:r>
              <a:rPr lang="vi-VN" sz="3000" dirty="0"/>
              <a:t>Các hằng số theo d</a:t>
            </a:r>
            <a:r>
              <a:rPr lang="en-US" sz="3000" dirty="0"/>
              <a:t>ạ</a:t>
            </a:r>
            <a:r>
              <a:rPr lang="vi-VN" sz="3000" dirty="0"/>
              <a:t>ng String</a:t>
            </a:r>
            <a:r>
              <a:rPr lang="en-US" sz="3000" dirty="0"/>
              <a:t> </a:t>
            </a:r>
            <a:r>
              <a:rPr lang="vi-VN" sz="3000" dirty="0"/>
              <a:t>như </a:t>
            </a:r>
            <a:r>
              <a:rPr lang="vi-VN" sz="3000" b="1" dirty="0"/>
              <a:t>ID</a:t>
            </a:r>
            <a:r>
              <a:rPr lang="vi-VN" sz="3000" dirty="0"/>
              <a:t>, </a:t>
            </a:r>
            <a:r>
              <a:rPr lang="vi-VN" sz="3000" b="1" dirty="0"/>
              <a:t>NAME</a:t>
            </a:r>
            <a:r>
              <a:rPr lang="vi-VN" sz="3000" dirty="0"/>
              <a:t>, </a:t>
            </a:r>
            <a:r>
              <a:rPr lang="vi-VN" sz="3000" b="1" dirty="0"/>
              <a:t>TABLE</a:t>
            </a:r>
            <a:r>
              <a:rPr lang="vi-VN" sz="3000" dirty="0"/>
              <a:t>, </a:t>
            </a:r>
            <a:r>
              <a:rPr lang="vi-VN" sz="3000" b="1" dirty="0"/>
              <a:t>DB_NAME</a:t>
            </a:r>
            <a:r>
              <a:rPr lang="vi-VN" sz="3000" dirty="0"/>
              <a:t> là dùng để cung cấp các đối số cho cá</a:t>
            </a:r>
            <a:r>
              <a:rPr lang="en-US" sz="3000" dirty="0"/>
              <a:t>c</a:t>
            </a:r>
            <a:r>
              <a:rPr lang="vi-VN" sz="3000" dirty="0"/>
              <a:t> hàm </a:t>
            </a:r>
            <a:r>
              <a:rPr lang="vi-VN" sz="3000" b="1" dirty="0"/>
              <a:t>CRUD </a:t>
            </a:r>
            <a:r>
              <a:rPr lang="vi-VN" sz="3000" dirty="0"/>
              <a:t>về sa</a:t>
            </a:r>
            <a:r>
              <a:rPr lang="en-US" sz="3000" dirty="0"/>
              <a:t>u</a:t>
            </a:r>
            <a:endParaRPr lang="vi-VN" sz="3000" dirty="0"/>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12</a:t>
            </a:fld>
            <a:endParaRPr lang="en-US" altLang="en-US"/>
          </a:p>
        </p:txBody>
      </p:sp>
      <p:pic>
        <p:nvPicPr>
          <p:cNvPr id="4099" name="Picture 3"/>
          <p:cNvPicPr>
            <a:picLocks noChangeAspect="1" noChangeArrowheads="1"/>
          </p:cNvPicPr>
          <p:nvPr/>
        </p:nvPicPr>
        <p:blipFill>
          <a:blip r:embed="rId2" cstate="print"/>
          <a:srcRect/>
          <a:stretch>
            <a:fillRect/>
          </a:stretch>
        </p:blipFill>
        <p:spPr bwMode="auto">
          <a:xfrm>
            <a:off x="2795587" y="2971800"/>
            <a:ext cx="3552825" cy="120015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2BEC3FE6-B466-4EAE-972B-FC82B3520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200" dirty="0"/>
              <a:t>Tạo một hàm để lấy </a:t>
            </a:r>
            <a:r>
              <a:rPr lang="vi-VN" sz="3200" b="1" dirty="0"/>
              <a:t>database</a:t>
            </a:r>
            <a:r>
              <a:rPr lang="vi-VN" sz="3200" dirty="0"/>
              <a:t> (</a:t>
            </a:r>
            <a:r>
              <a:rPr lang="vi-VN" sz="3200" b="1" dirty="0"/>
              <a:t>Future</a:t>
            </a:r>
            <a:r>
              <a:rPr lang="vi-VN" sz="3200" dirty="0"/>
              <a:t>) theo dạng </a:t>
            </a:r>
            <a:r>
              <a:rPr lang="vi-VN" sz="3200" b="1" dirty="0"/>
              <a:t>Future&lt;Database</a:t>
            </a:r>
            <a:r>
              <a:rPr lang="vi-VN" sz="3200" dirty="0"/>
              <a:t>&gt;. Tạo bảng SinhVien và load dữ liệu ban đầu trong quá trình tạo mới </a:t>
            </a:r>
            <a:r>
              <a:rPr lang="vi-VN" sz="3200" b="1" dirty="0"/>
              <a:t>database</a:t>
            </a:r>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13</a:t>
            </a:fld>
            <a:endParaRPr lang="en-US" altLang="en-US"/>
          </a:p>
        </p:txBody>
      </p:sp>
      <p:pic>
        <p:nvPicPr>
          <p:cNvPr id="5123" name="Picture 3"/>
          <p:cNvPicPr>
            <a:picLocks noChangeAspect="1" noChangeArrowheads="1"/>
          </p:cNvPicPr>
          <p:nvPr/>
        </p:nvPicPr>
        <p:blipFill>
          <a:blip r:embed="rId2" cstate="print"/>
          <a:srcRect/>
          <a:stretch>
            <a:fillRect/>
          </a:stretch>
        </p:blipFill>
        <p:spPr bwMode="auto">
          <a:xfrm>
            <a:off x="3048000" y="3962400"/>
            <a:ext cx="2562225" cy="104775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4FDE4D6A-5BC1-45B7-BEAE-A4237E02C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a:xfrm>
            <a:off x="609600" y="3438454"/>
            <a:ext cx="8229600" cy="2743200"/>
          </a:xfrm>
        </p:spPr>
        <p:txBody>
          <a:bodyPr/>
          <a:lstStyle/>
          <a:p>
            <a:r>
              <a:rPr lang="vi-VN" sz="2800" b="1" dirty="0"/>
              <a:t>getApplicationDocumentsDirectory </a:t>
            </a:r>
            <a:r>
              <a:rPr lang="vi-VN" sz="2800" dirty="0"/>
              <a:t>– trả về đường dẫn thư mục của ứng dụng</a:t>
            </a:r>
          </a:p>
          <a:p>
            <a:r>
              <a:rPr lang="vi-VN" sz="2800" b="1" dirty="0"/>
              <a:t>join </a:t>
            </a:r>
            <a:r>
              <a:rPr lang="vi-VN" sz="2800" dirty="0"/>
              <a:t>– được sử dụng để tạo đường dẫn cụ thể trong hệ thống, Chúng ta sử dụng nó để tạo đường dẫn đến </a:t>
            </a:r>
            <a:r>
              <a:rPr lang="vi-VN" sz="2800" b="1" dirty="0"/>
              <a:t>database</a:t>
            </a:r>
          </a:p>
          <a:p>
            <a:r>
              <a:rPr lang="vi-VN" sz="2800" b="1" dirty="0"/>
              <a:t>openDatabase </a:t>
            </a:r>
            <a:r>
              <a:rPr lang="vi-VN" sz="2800" dirty="0"/>
              <a:t>– được dùng để mở </a:t>
            </a:r>
            <a:r>
              <a:rPr lang="vi-VN" sz="2800" b="1" dirty="0"/>
              <a:t>SQLite</a:t>
            </a:r>
            <a:r>
              <a:rPr lang="vi-VN" sz="2800" dirty="0"/>
              <a:t> </a:t>
            </a:r>
            <a:r>
              <a:rPr lang="vi-VN" sz="2800" b="1" dirty="0"/>
              <a:t>database</a:t>
            </a:r>
          </a:p>
          <a:p>
            <a:pPr>
              <a:buNone/>
            </a:pP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14</a:t>
            </a:fld>
            <a:endParaRPr lang="en-US" altLang="en-US"/>
          </a:p>
        </p:txBody>
      </p:sp>
      <p:pic>
        <p:nvPicPr>
          <p:cNvPr id="6146" name="Picture 2"/>
          <p:cNvPicPr>
            <a:picLocks noChangeAspect="1" noChangeArrowheads="1"/>
          </p:cNvPicPr>
          <p:nvPr/>
        </p:nvPicPr>
        <p:blipFill>
          <a:blip r:embed="rId2" cstate="print"/>
          <a:srcRect/>
          <a:stretch>
            <a:fillRect/>
          </a:stretch>
        </p:blipFill>
        <p:spPr bwMode="auto">
          <a:xfrm>
            <a:off x="1676401" y="1447800"/>
            <a:ext cx="5181600" cy="1893084"/>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E0D4EA84-40B6-4213-917A-3C6BE56D2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a:xfrm>
            <a:off x="609600" y="1633538"/>
            <a:ext cx="8229600" cy="4691062"/>
          </a:xfrm>
        </p:spPr>
        <p:txBody>
          <a:bodyPr/>
          <a:lstStyle/>
          <a:p>
            <a:r>
              <a:rPr lang="vi-VN" sz="2800" b="1" dirty="0"/>
              <a:t>onCreate </a:t>
            </a:r>
            <a:r>
              <a:rPr lang="vi-VN" sz="2800" dirty="0"/>
              <a:t>– được sử dụng để viết code trong khi database được tạo lần đầu tiên</a:t>
            </a:r>
          </a:p>
          <a:p>
            <a:r>
              <a:rPr lang="vi-VN" sz="2800" b="1" dirty="0"/>
              <a:t>db</a:t>
            </a:r>
            <a:r>
              <a:rPr lang="vi-VN" sz="2800" dirty="0"/>
              <a:t>.</a:t>
            </a:r>
            <a:r>
              <a:rPr lang="vi-VN" sz="2800" b="1" dirty="0"/>
              <a:t>execute</a:t>
            </a:r>
            <a:r>
              <a:rPr lang="vi-VN" sz="2800" dirty="0"/>
              <a:t> </a:t>
            </a:r>
            <a:r>
              <a:rPr lang="vi-VN" sz="2800" b="1" dirty="0"/>
              <a:t>– </a:t>
            </a:r>
            <a:r>
              <a:rPr lang="vi-VN" sz="2800" dirty="0"/>
              <a:t>được sử dụng để thực hiện câu lệnh truy vấn, nó yêu cầu một câu truy vấn. Nếu câu truy vấn có </a:t>
            </a:r>
            <a:r>
              <a:rPr lang="vi-VN" sz="2800" b="1" dirty="0"/>
              <a:t>placeholder</a:t>
            </a:r>
            <a:r>
              <a:rPr lang="vi-VN" sz="2800" dirty="0"/>
              <a:t> thì nó sẽ lấy giá trị theo dạng </a:t>
            </a:r>
            <a:r>
              <a:rPr lang="vi-VN" sz="2800" b="1" dirty="0"/>
              <a:t>list</a:t>
            </a:r>
            <a:r>
              <a:rPr lang="vi-VN" sz="2800" dirty="0"/>
              <a:t> trong biến số thứ 2</a:t>
            </a:r>
            <a:r>
              <a:rPr lang="en-US" sz="2800" dirty="0"/>
              <a:t>.</a:t>
            </a:r>
          </a:p>
          <a:p>
            <a:r>
              <a:rPr lang="en-US" sz="2800" dirty="0" err="1"/>
              <a:t>Viết</a:t>
            </a:r>
            <a:r>
              <a:rPr lang="en-US" sz="2800" dirty="0"/>
              <a:t> </a:t>
            </a:r>
            <a:r>
              <a:rPr lang="en-US" sz="2800" dirty="0" err="1"/>
              <a:t>hàm</a:t>
            </a:r>
            <a:r>
              <a:rPr lang="en-US" sz="2800" dirty="0"/>
              <a:t> </a:t>
            </a:r>
            <a:r>
              <a:rPr lang="en-US" sz="2800" dirty="0" err="1"/>
              <a:t>lấy</a:t>
            </a:r>
            <a:r>
              <a:rPr lang="en-US" sz="2800" dirty="0"/>
              <a:t> </a:t>
            </a:r>
            <a:r>
              <a:rPr lang="en-US" sz="2800" dirty="0" err="1"/>
              <a:t>tất</a:t>
            </a:r>
            <a:r>
              <a:rPr lang="en-US" sz="2800" dirty="0"/>
              <a:t> </a:t>
            </a:r>
            <a:r>
              <a:rPr lang="en-US" sz="2800" dirty="0" err="1"/>
              <a:t>cả</a:t>
            </a:r>
            <a:r>
              <a:rPr lang="en-US" sz="2800" dirty="0"/>
              <a:t> </a:t>
            </a:r>
            <a:r>
              <a:rPr lang="en-US" sz="2800" dirty="0" err="1"/>
              <a:t>sinh</a:t>
            </a:r>
            <a:r>
              <a:rPr lang="en-US" sz="2800" dirty="0"/>
              <a:t> </a:t>
            </a:r>
            <a:r>
              <a:rPr lang="en-US" sz="2800" dirty="0" err="1"/>
              <a:t>viên</a:t>
            </a:r>
            <a:r>
              <a:rPr lang="en-US" sz="2800" dirty="0"/>
              <a:t> </a:t>
            </a:r>
            <a:r>
              <a:rPr lang="en-US" sz="2800" dirty="0" err="1"/>
              <a:t>trong</a:t>
            </a:r>
            <a:r>
              <a:rPr lang="en-US" sz="2800" dirty="0"/>
              <a:t> </a:t>
            </a:r>
            <a:r>
              <a:rPr lang="en-US" sz="2800" b="1" dirty="0"/>
              <a:t>database</a:t>
            </a:r>
            <a:endParaRPr lang="vi-VN" sz="2800" b="1" dirty="0"/>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2C6E4958-A209-401A-B045-9CF9A7512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AC72-A76A-4552-936C-64F7CFA84F5C}"/>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vi-VN" dirty="0"/>
          </a:p>
        </p:txBody>
      </p:sp>
      <p:sp>
        <p:nvSpPr>
          <p:cNvPr id="4" name="Slide Number Placeholder 3">
            <a:extLst>
              <a:ext uri="{FF2B5EF4-FFF2-40B4-BE49-F238E27FC236}">
                <a16:creationId xmlns:a16="http://schemas.microsoft.com/office/drawing/2014/main" id="{F8CF2580-DCD2-4CA3-BFEE-48F600C95709}"/>
              </a:ext>
            </a:extLst>
          </p:cNvPr>
          <p:cNvSpPr>
            <a:spLocks noGrp="1"/>
          </p:cNvSpPr>
          <p:nvPr>
            <p:ph type="sldNum" sz="quarter" idx="12"/>
          </p:nvPr>
        </p:nvSpPr>
        <p:spPr/>
        <p:txBody>
          <a:bodyPr/>
          <a:lstStyle/>
          <a:p>
            <a:pPr>
              <a:defRPr/>
            </a:pPr>
            <a:fld id="{243387B3-00BA-4060-9564-2553BF0471BC}" type="slidenum">
              <a:rPr lang="en-US" altLang="en-US" smtClean="0"/>
              <a:pPr>
                <a:defRPr/>
              </a:pPr>
              <a:t>16</a:t>
            </a:fld>
            <a:endParaRPr lang="en-US" altLang="en-US"/>
          </a:p>
        </p:txBody>
      </p:sp>
      <p:pic>
        <p:nvPicPr>
          <p:cNvPr id="5" name="Picture 2">
            <a:extLst>
              <a:ext uri="{FF2B5EF4-FFF2-40B4-BE49-F238E27FC236}">
                <a16:creationId xmlns:a16="http://schemas.microsoft.com/office/drawing/2014/main" id="{5E3A30BD-8F33-4ED6-981D-B6EE0E17F572}"/>
              </a:ext>
            </a:extLst>
          </p:cNvPr>
          <p:cNvPicPr>
            <a:picLocks noGrp="1" noChangeAspect="1" noChangeArrowheads="1"/>
          </p:cNvPicPr>
          <p:nvPr>
            <p:ph idx="1"/>
          </p:nvPr>
        </p:nvPicPr>
        <p:blipFill>
          <a:blip r:embed="rId2" cstate="print"/>
          <a:srcRect/>
          <a:stretch>
            <a:fillRect/>
          </a:stretch>
        </p:blipFill>
        <p:spPr bwMode="auto">
          <a:xfrm>
            <a:off x="2209800" y="2714663"/>
            <a:ext cx="5058481" cy="207674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BFB31C06-FC39-4E96-B997-CB54C4A6E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65206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000" dirty="0"/>
              <a:t>Sử dụng hàm </a:t>
            </a:r>
            <a:r>
              <a:rPr lang="vi-VN" sz="3000" b="1" dirty="0"/>
              <a:t>query</a:t>
            </a:r>
            <a:r>
              <a:rPr lang="vi-VN" sz="3000" dirty="0"/>
              <a:t> để lấy tất cả thông tin sinh viên, </a:t>
            </a:r>
            <a:r>
              <a:rPr lang="vi-VN" sz="3000" b="1" dirty="0"/>
              <a:t>query</a:t>
            </a:r>
            <a:r>
              <a:rPr lang="vi-VN" sz="3000" dirty="0"/>
              <a:t> cung cấp một đường tắt để truy vấn một thông tin một bảng mà không cần viết cả câu lệnh </a:t>
            </a:r>
            <a:r>
              <a:rPr lang="vi-VN" sz="3000" b="1" dirty="0"/>
              <a:t>query</a:t>
            </a:r>
            <a:r>
              <a:rPr lang="vi-VN" sz="3000" dirty="0"/>
              <a:t>. Hàm </a:t>
            </a:r>
            <a:r>
              <a:rPr lang="vi-VN" sz="3000" b="1" dirty="0"/>
              <a:t>query</a:t>
            </a:r>
            <a:r>
              <a:rPr lang="vi-VN" sz="3000" dirty="0"/>
              <a:t> sẽ tự tạo một câu truy vấn bằng cách sử dụng </a:t>
            </a:r>
            <a:r>
              <a:rPr lang="vi-VN" sz="3000" b="1" dirty="0"/>
              <a:t>input</a:t>
            </a:r>
            <a:r>
              <a:rPr lang="vi-VN" sz="3000" dirty="0"/>
              <a:t> như </a:t>
            </a:r>
            <a:r>
              <a:rPr lang="vi-VN" sz="3000" b="1" dirty="0"/>
              <a:t>columns</a:t>
            </a:r>
            <a:r>
              <a:rPr lang="vi-VN" sz="3000" dirty="0"/>
              <a:t>, </a:t>
            </a:r>
            <a:r>
              <a:rPr lang="vi-VN" sz="3000" b="1" dirty="0"/>
              <a:t>oderBy</a:t>
            </a:r>
            <a:r>
              <a:rPr lang="vi-VN" sz="3000" dirty="0"/>
              <a:t>, v.v…</a:t>
            </a:r>
          </a:p>
          <a:p>
            <a:r>
              <a:rPr lang="vi-VN" sz="3000" dirty="0"/>
              <a:t>Sử dụng hàm </a:t>
            </a:r>
            <a:r>
              <a:rPr lang="vi-VN" sz="3000" b="1" dirty="0"/>
              <a:t>fromMap</a:t>
            </a:r>
            <a:r>
              <a:rPr lang="vi-VN" sz="3000" dirty="0"/>
              <a:t> của </a:t>
            </a:r>
            <a:r>
              <a:rPr lang="vi-VN" sz="3000" b="1" dirty="0"/>
              <a:t>SinhVien</a:t>
            </a:r>
            <a:r>
              <a:rPr lang="vi-VN" sz="3000" dirty="0"/>
              <a:t> để lấy chi tiết bằng cách lập đi lập lại các kết quả của đối tượng chứa tất cả các dòng trong bảng</a:t>
            </a:r>
          </a:p>
          <a:p>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3D2242A9-2EB6-48A8-B26A-72BFD450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200" dirty="0"/>
              <a:t>Viết một hàm để lưu lại</a:t>
            </a:r>
            <a:r>
              <a:rPr lang="en-US" sz="3200" dirty="0"/>
              <a:t> </a:t>
            </a:r>
            <a:r>
              <a:rPr lang="en-US" sz="3200" dirty="0" err="1"/>
              <a:t>Sinh</a:t>
            </a:r>
            <a:r>
              <a:rPr lang="en-US" sz="3200" dirty="0"/>
              <a:t> </a:t>
            </a:r>
            <a:r>
              <a:rPr lang="en-US" sz="3200" dirty="0" err="1"/>
              <a:t>viên</a:t>
            </a:r>
            <a:endParaRPr lang="vi-VN" sz="3200" dirty="0"/>
          </a:p>
          <a:p>
            <a:endParaRPr lang="en-US" dirty="0"/>
          </a:p>
          <a:p>
            <a:endParaRPr lang="en-US" dirty="0"/>
          </a:p>
          <a:p>
            <a:r>
              <a:rPr lang="en-US" dirty="0" err="1"/>
              <a:t>Tạo</a:t>
            </a:r>
            <a:r>
              <a:rPr lang="en-US" dirty="0"/>
              <a:t> 3 </a:t>
            </a:r>
            <a:r>
              <a:rPr lang="en-US" dirty="0" err="1"/>
              <a:t>hàm</a:t>
            </a:r>
            <a:r>
              <a:rPr lang="en-US" dirty="0"/>
              <a:t> </a:t>
            </a:r>
            <a:r>
              <a:rPr lang="en-US" dirty="0" err="1"/>
              <a:t>là</a:t>
            </a:r>
            <a:r>
              <a:rPr lang="en-US" dirty="0"/>
              <a:t> </a:t>
            </a:r>
            <a:r>
              <a:rPr lang="en-US" b="1" dirty="0"/>
              <a:t>insert</a:t>
            </a:r>
            <a:r>
              <a:rPr lang="en-US" dirty="0"/>
              <a:t>, </a:t>
            </a:r>
            <a:r>
              <a:rPr lang="en-US" b="1" dirty="0"/>
              <a:t>delete</a:t>
            </a:r>
            <a:r>
              <a:rPr lang="en-US" dirty="0"/>
              <a:t> </a:t>
            </a:r>
            <a:r>
              <a:rPr lang="en-US" dirty="0" err="1"/>
              <a:t>và</a:t>
            </a:r>
            <a:r>
              <a:rPr lang="en-US" dirty="0"/>
              <a:t> </a:t>
            </a:r>
            <a:r>
              <a:rPr lang="en-US" b="1" dirty="0"/>
              <a:t>update</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18</a:t>
            </a:fld>
            <a:endParaRPr lang="en-US" altLang="en-US"/>
          </a:p>
        </p:txBody>
      </p:sp>
      <p:pic>
        <p:nvPicPr>
          <p:cNvPr id="9218" name="Picture 2"/>
          <p:cNvPicPr>
            <a:picLocks noChangeAspect="1" noChangeArrowheads="1"/>
          </p:cNvPicPr>
          <p:nvPr/>
        </p:nvPicPr>
        <p:blipFill>
          <a:blip r:embed="rId2" cstate="print"/>
          <a:srcRect/>
          <a:stretch>
            <a:fillRect/>
          </a:stretch>
        </p:blipFill>
        <p:spPr bwMode="auto">
          <a:xfrm>
            <a:off x="2195512" y="3704493"/>
            <a:ext cx="4752975" cy="2635893"/>
          </a:xfrm>
          <a:prstGeom prst="rect">
            <a:avLst/>
          </a:prstGeom>
          <a:noFill/>
          <a:ln w="9525">
            <a:noFill/>
            <a:miter lim="800000"/>
            <a:headEnd/>
            <a:tailEnd/>
          </a:ln>
          <a:effectLst/>
        </p:spPr>
      </p:pic>
      <p:pic>
        <p:nvPicPr>
          <p:cNvPr id="6" name="Picture 3">
            <a:extLst>
              <a:ext uri="{FF2B5EF4-FFF2-40B4-BE49-F238E27FC236}">
                <a16:creationId xmlns:a16="http://schemas.microsoft.com/office/drawing/2014/main" id="{AC645DE4-0B5E-4934-8EA5-F69083A50EE6}"/>
              </a:ext>
            </a:extLst>
          </p:cNvPr>
          <p:cNvPicPr>
            <a:picLocks noChangeAspect="1" noChangeArrowheads="1"/>
          </p:cNvPicPr>
          <p:nvPr/>
        </p:nvPicPr>
        <p:blipFill>
          <a:blip r:embed="rId3" cstate="print"/>
          <a:srcRect/>
          <a:stretch>
            <a:fillRect/>
          </a:stretch>
        </p:blipFill>
        <p:spPr bwMode="auto">
          <a:xfrm>
            <a:off x="2057400" y="2148986"/>
            <a:ext cx="4752975" cy="101917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3C3967C8-0E9F-4101-8E46-D44F1E3CA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200" dirty="0"/>
              <a:t>Hàm </a:t>
            </a:r>
            <a:r>
              <a:rPr lang="vi-VN" sz="3200" b="1" dirty="0"/>
              <a:t>save</a:t>
            </a:r>
            <a:r>
              <a:rPr lang="vi-VN" sz="3200" dirty="0"/>
              <a:t> sẽ lưu một sinh viên vào trong </a:t>
            </a:r>
            <a:r>
              <a:rPr lang="vi-VN" sz="3200" b="1" dirty="0"/>
              <a:t>database</a:t>
            </a:r>
            <a:r>
              <a:rPr lang="vi-VN" sz="3200" dirty="0"/>
              <a:t>, bằng cách sử dụng hàm </a:t>
            </a:r>
            <a:r>
              <a:rPr lang="vi-VN" sz="3200" b="1" dirty="0"/>
              <a:t>insert</a:t>
            </a:r>
            <a:r>
              <a:rPr lang="vi-VN" sz="3200" dirty="0"/>
              <a:t>, đối số truyền vào là tên bảng và đối tượng dạng Map.</a:t>
            </a:r>
          </a:p>
          <a:p>
            <a:r>
              <a:rPr lang="en-US" sz="3200" dirty="0"/>
              <a:t>H</a:t>
            </a:r>
            <a:r>
              <a:rPr lang="vi-VN" sz="3200" dirty="0"/>
              <a:t>àm </a:t>
            </a:r>
            <a:r>
              <a:rPr lang="vi-VN" sz="3200" b="1" dirty="0"/>
              <a:t>delete</a:t>
            </a:r>
            <a:r>
              <a:rPr lang="vi-VN" sz="3200" dirty="0"/>
              <a:t> sẽ xóa một sinh viên trong </a:t>
            </a:r>
            <a:r>
              <a:rPr lang="vi-VN" sz="3200" b="1" dirty="0"/>
              <a:t>database</a:t>
            </a:r>
            <a:r>
              <a:rPr lang="vi-VN" sz="3200" dirty="0"/>
              <a:t>, bằng cách sử dụng hàm </a:t>
            </a:r>
            <a:r>
              <a:rPr lang="vi-VN" sz="3200" b="1" dirty="0"/>
              <a:t>delete</a:t>
            </a:r>
            <a:r>
              <a:rPr lang="vi-VN" sz="3200" dirty="0"/>
              <a:t>, đối số truyền vào là tên bảng (</a:t>
            </a:r>
            <a:r>
              <a:rPr lang="vi-VN" sz="3200" b="1" dirty="0"/>
              <a:t>TABLE</a:t>
            </a:r>
            <a:r>
              <a:rPr lang="vi-VN" sz="3200" dirty="0"/>
              <a:t>), điều kiện và giá trị của điều kiện đó.</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19</a:t>
            </a:fld>
            <a:endParaRPr lang="en-US" altLang="en-US"/>
          </a:p>
        </p:txBody>
      </p:sp>
      <p:pic>
        <p:nvPicPr>
          <p:cNvPr id="5" name="Picture 4">
            <a:extLst>
              <a:ext uri="{FF2B5EF4-FFF2-40B4-BE49-F238E27FC236}">
                <a16:creationId xmlns:a16="http://schemas.microsoft.com/office/drawing/2014/main" id="{A5742542-D28C-442C-93BA-86D6D5A9E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endParaRPr lang="en-US" dirty="0"/>
          </a:p>
        </p:txBody>
      </p:sp>
      <p:sp>
        <p:nvSpPr>
          <p:cNvPr id="3" name="Content Placeholder 2"/>
          <p:cNvSpPr>
            <a:spLocks noGrp="1"/>
          </p:cNvSpPr>
          <p:nvPr>
            <p:ph idx="1"/>
          </p:nvPr>
        </p:nvSpPr>
        <p:spPr/>
        <p:txBody>
          <a:bodyPr/>
          <a:lstStyle/>
          <a:p>
            <a:pPr marL="800100" indent="-457200"/>
            <a:r>
              <a:rPr lang="en-US" sz="3000"/>
              <a:t>Tìm hiểu về CSDL SQLite trong mobile</a:t>
            </a:r>
          </a:p>
          <a:p>
            <a:pPr marL="800100" indent="-457200"/>
            <a:r>
              <a:rPr lang="en-US" sz="3000"/>
              <a:t>Hiểu cách thao tác với SQLite bằng ứng dụng Flutter </a:t>
            </a:r>
            <a:endParaRPr lang="vi-VN" sz="30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a:t>
            </a:fld>
            <a:endParaRPr lang="en-US" altLang="en-US"/>
          </a:p>
        </p:txBody>
      </p:sp>
      <p:pic>
        <p:nvPicPr>
          <p:cNvPr id="5" name="Picture 4">
            <a:extLst>
              <a:ext uri="{FF2B5EF4-FFF2-40B4-BE49-F238E27FC236}">
                <a16:creationId xmlns:a16="http://schemas.microsoft.com/office/drawing/2014/main" id="{76492C30-D868-4C3D-B021-A66E2C26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350837"/>
            <a:ext cx="1395426" cy="9445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97B4-EE47-408D-886F-F076E5236F69}"/>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vi-VN" dirty="0"/>
          </a:p>
        </p:txBody>
      </p:sp>
      <p:sp>
        <p:nvSpPr>
          <p:cNvPr id="3" name="Content Placeholder 2">
            <a:extLst>
              <a:ext uri="{FF2B5EF4-FFF2-40B4-BE49-F238E27FC236}">
                <a16:creationId xmlns:a16="http://schemas.microsoft.com/office/drawing/2014/main" id="{1F883B16-B25B-492E-A948-3EE82539D328}"/>
              </a:ext>
            </a:extLst>
          </p:cNvPr>
          <p:cNvSpPr>
            <a:spLocks noGrp="1"/>
          </p:cNvSpPr>
          <p:nvPr>
            <p:ph idx="1"/>
          </p:nvPr>
        </p:nvSpPr>
        <p:spPr/>
        <p:txBody>
          <a:bodyPr/>
          <a:lstStyle/>
          <a:p>
            <a:r>
              <a:rPr lang="vi-VN" sz="2800" dirty="0"/>
              <a:t>Hàm </a:t>
            </a:r>
            <a:r>
              <a:rPr lang="vi-VN" sz="2800" b="1" dirty="0"/>
              <a:t>update</a:t>
            </a:r>
            <a:r>
              <a:rPr lang="vi-VN" sz="2800" dirty="0"/>
              <a:t> sẽ cập nhật một sinh viên trong </a:t>
            </a:r>
            <a:r>
              <a:rPr lang="vi-VN" sz="2800" b="1" dirty="0"/>
              <a:t>database</a:t>
            </a:r>
            <a:r>
              <a:rPr lang="vi-VN" sz="2800" dirty="0"/>
              <a:t>, bằng cách sử dụng hàm </a:t>
            </a:r>
            <a:r>
              <a:rPr lang="vi-VN" sz="2800" b="1" dirty="0"/>
              <a:t>update</a:t>
            </a:r>
            <a:r>
              <a:rPr lang="vi-VN" sz="2800" dirty="0"/>
              <a:t>, đối số truyền vào sẽ là tên bảng, đối tượng dạng Map, điều kiện và giá trị của điều kiện.</a:t>
            </a:r>
            <a:endParaRPr lang="en-US" sz="2800" dirty="0"/>
          </a:p>
          <a:p>
            <a:endParaRPr lang="vi-VN" dirty="0"/>
          </a:p>
        </p:txBody>
      </p:sp>
      <p:sp>
        <p:nvSpPr>
          <p:cNvPr id="4" name="Slide Number Placeholder 3">
            <a:extLst>
              <a:ext uri="{FF2B5EF4-FFF2-40B4-BE49-F238E27FC236}">
                <a16:creationId xmlns:a16="http://schemas.microsoft.com/office/drawing/2014/main" id="{2587EE19-368F-44E4-BC6C-6AA20CBE0624}"/>
              </a:ext>
            </a:extLst>
          </p:cNvPr>
          <p:cNvSpPr>
            <a:spLocks noGrp="1"/>
          </p:cNvSpPr>
          <p:nvPr>
            <p:ph type="sldNum" sz="quarter" idx="12"/>
          </p:nvPr>
        </p:nvSpPr>
        <p:spPr/>
        <p:txBody>
          <a:bodyPr/>
          <a:lstStyle/>
          <a:p>
            <a:pPr>
              <a:defRPr/>
            </a:pPr>
            <a:fld id="{243387B3-00BA-4060-9564-2553BF0471BC}" type="slidenum">
              <a:rPr lang="en-US" altLang="en-US" smtClean="0"/>
              <a:pPr>
                <a:defRPr/>
              </a:pPr>
              <a:t>20</a:t>
            </a:fld>
            <a:endParaRPr lang="en-US" altLang="en-US"/>
          </a:p>
        </p:txBody>
      </p:sp>
      <p:pic>
        <p:nvPicPr>
          <p:cNvPr id="5" name="Picture 4">
            <a:extLst>
              <a:ext uri="{FF2B5EF4-FFF2-40B4-BE49-F238E27FC236}">
                <a16:creationId xmlns:a16="http://schemas.microsoft.com/office/drawing/2014/main" id="{6BFF57F0-802F-40AC-B3AC-822CF6D1D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1417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97B4-EE47-408D-886F-F076E5236F69}"/>
              </a:ext>
            </a:extLst>
          </p:cNvPr>
          <p:cNvSpPr>
            <a:spLocks noGrp="1"/>
          </p:cNvSpPr>
          <p:nvPr>
            <p:ph type="title"/>
          </p:nvPr>
        </p:nvSpPr>
        <p:spPr/>
        <p:txBody>
          <a:bodyPr/>
          <a:lstStyle/>
          <a:p>
            <a:r>
              <a:rPr lang="en-US"/>
              <a:t>Kết quả đạt được</a:t>
            </a:r>
            <a:endParaRPr lang="vi-VN" dirty="0"/>
          </a:p>
        </p:txBody>
      </p:sp>
      <p:sp>
        <p:nvSpPr>
          <p:cNvPr id="3" name="Content Placeholder 2">
            <a:extLst>
              <a:ext uri="{FF2B5EF4-FFF2-40B4-BE49-F238E27FC236}">
                <a16:creationId xmlns:a16="http://schemas.microsoft.com/office/drawing/2014/main" id="{1F883B16-B25B-492E-A948-3EE82539D328}"/>
              </a:ext>
            </a:extLst>
          </p:cNvPr>
          <p:cNvSpPr>
            <a:spLocks noGrp="1"/>
          </p:cNvSpPr>
          <p:nvPr>
            <p:ph idx="1"/>
          </p:nvPr>
        </p:nvSpPr>
        <p:spPr/>
        <p:txBody>
          <a:bodyPr/>
          <a:lstStyle/>
          <a:p>
            <a:r>
              <a:rPr lang="en-US" sz="2800"/>
              <a:t>Sau bài này chúng ta có thể tạo được ứng dụng cơ bản kết nối với SQLite</a:t>
            </a:r>
            <a:r>
              <a:rPr lang="vi-VN" sz="2800"/>
              <a:t>.</a:t>
            </a:r>
            <a:endParaRPr lang="en-US" sz="2800" dirty="0"/>
          </a:p>
          <a:p>
            <a:endParaRPr lang="vi-VN" dirty="0"/>
          </a:p>
        </p:txBody>
      </p:sp>
      <p:sp>
        <p:nvSpPr>
          <p:cNvPr id="4" name="Slide Number Placeholder 3">
            <a:extLst>
              <a:ext uri="{FF2B5EF4-FFF2-40B4-BE49-F238E27FC236}">
                <a16:creationId xmlns:a16="http://schemas.microsoft.com/office/drawing/2014/main" id="{2587EE19-368F-44E4-BC6C-6AA20CBE0624}"/>
              </a:ext>
            </a:extLst>
          </p:cNvPr>
          <p:cNvSpPr>
            <a:spLocks noGrp="1"/>
          </p:cNvSpPr>
          <p:nvPr>
            <p:ph type="sldNum" sz="quarter" idx="12"/>
          </p:nvPr>
        </p:nvSpPr>
        <p:spPr/>
        <p:txBody>
          <a:bodyPr/>
          <a:lstStyle/>
          <a:p>
            <a:pPr>
              <a:defRPr/>
            </a:pPr>
            <a:fld id="{243387B3-00BA-4060-9564-2553BF0471BC}" type="slidenum">
              <a:rPr lang="en-US" altLang="en-US" smtClean="0"/>
              <a:pPr>
                <a:defRPr/>
              </a:pPr>
              <a:t>21</a:t>
            </a:fld>
            <a:endParaRPr lang="en-US" altLang="en-US"/>
          </a:p>
        </p:txBody>
      </p:sp>
      <p:pic>
        <p:nvPicPr>
          <p:cNvPr id="5" name="Picture 4">
            <a:extLst>
              <a:ext uri="{FF2B5EF4-FFF2-40B4-BE49-F238E27FC236}">
                <a16:creationId xmlns:a16="http://schemas.microsoft.com/office/drawing/2014/main" id="{6BFF57F0-802F-40AC-B3AC-822CF6D1D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64019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SQLite</a:t>
            </a:r>
            <a:endParaRPr lang="en-US" dirty="0"/>
          </a:p>
        </p:txBody>
      </p:sp>
      <p:sp>
        <p:nvSpPr>
          <p:cNvPr id="3" name="Content Placeholder 2"/>
          <p:cNvSpPr>
            <a:spLocks noGrp="1"/>
          </p:cNvSpPr>
          <p:nvPr>
            <p:ph idx="1"/>
          </p:nvPr>
        </p:nvSpPr>
        <p:spPr/>
        <p:txBody>
          <a:bodyPr/>
          <a:lstStyle/>
          <a:p>
            <a:pPr indent="4763">
              <a:buNone/>
            </a:pPr>
            <a:r>
              <a:rPr lang="vi-VN" sz="3000" dirty="0"/>
              <a:t>Khi viết một ứng dụng </a:t>
            </a:r>
            <a:r>
              <a:rPr lang="vi-VN" sz="3000" b="1" dirty="0"/>
              <a:t>moblie</a:t>
            </a:r>
            <a:r>
              <a:rPr lang="vi-VN" sz="3000" dirty="0"/>
              <a:t> bạn thường thấy rằng mình cần lưu dữ liệu giữa các lần khởi chạy ứng dụng. Nếu dữ liệu đủ đơn giản như một số </a:t>
            </a:r>
            <a:r>
              <a:rPr lang="vi-VN" sz="3000" b="1" dirty="0"/>
              <a:t>setting</a:t>
            </a:r>
            <a:r>
              <a:rPr lang="vi-VN" sz="3000" dirty="0"/>
              <a:t> của app, thông tin đăng nhập,.. bạn có thể lưu chúng dưới dạng </a:t>
            </a:r>
            <a:r>
              <a:rPr lang="vi-VN" sz="3000" b="1" dirty="0"/>
              <a:t>key-value</a:t>
            </a:r>
            <a:r>
              <a:rPr lang="vi-VN" sz="3000" dirty="0"/>
              <a:t> ở </a:t>
            </a:r>
            <a:r>
              <a:rPr lang="vi-VN" sz="3000" b="1" dirty="0"/>
              <a:t>sharedPreferences</a:t>
            </a:r>
            <a:r>
              <a:rPr lang="en-US" sz="3000" dirty="0"/>
              <a:t>(</a:t>
            </a:r>
            <a:r>
              <a:rPr lang="en-US" sz="3000" dirty="0" err="1"/>
              <a:t>thư</a:t>
            </a:r>
            <a:r>
              <a:rPr lang="en-US" sz="3000" dirty="0"/>
              <a:t> </a:t>
            </a:r>
            <a:r>
              <a:rPr lang="en-US" sz="3000" dirty="0" err="1"/>
              <a:t>viện</a:t>
            </a:r>
            <a:r>
              <a:rPr lang="en-US" sz="3000" dirty="0"/>
              <a:t> package)</a:t>
            </a:r>
            <a:r>
              <a:rPr lang="en-US" sz="3000" b="1" dirty="0"/>
              <a:t> </a:t>
            </a:r>
            <a:r>
              <a:rPr lang="vi-VN" sz="3000" dirty="0"/>
              <a:t>. Nhưng khi dữ liệu cần lưu trữ phức tạp hơn và phụ thuộc lẫn nhau, thì chúng ta sẽ cần sử dụng một hệ thống lưu trữ dữ liệu chính thức hơn - </a:t>
            </a:r>
            <a:r>
              <a:rPr lang="vi-VN" sz="3000" b="1" dirty="0"/>
              <a:t>database</a:t>
            </a:r>
            <a:r>
              <a:rPr lang="vi-VN" sz="3000" dirty="0"/>
              <a:t>. </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3</a:t>
            </a:fld>
            <a:endParaRPr lang="en-US" altLang="en-US"/>
          </a:p>
        </p:txBody>
      </p:sp>
      <p:pic>
        <p:nvPicPr>
          <p:cNvPr id="5" name="Picture 4">
            <a:extLst>
              <a:ext uri="{FF2B5EF4-FFF2-40B4-BE49-F238E27FC236}">
                <a16:creationId xmlns:a16="http://schemas.microsoft.com/office/drawing/2014/main" id="{76492C30-D868-4C3D-B021-A66E2C26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350837"/>
            <a:ext cx="1395426" cy="944563"/>
          </a:xfrm>
          <a:prstGeom prst="rect">
            <a:avLst/>
          </a:prstGeom>
        </p:spPr>
      </p:pic>
    </p:spTree>
    <p:extLst>
      <p:ext uri="{BB962C8B-B14F-4D97-AF65-F5344CB8AC3E}">
        <p14:creationId xmlns:p14="http://schemas.microsoft.com/office/powerpoint/2010/main" val="139755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FB78-60B9-4FAC-88DB-9095FCC472FE}"/>
              </a:ext>
            </a:extLst>
          </p:cNvPr>
          <p:cNvSpPr>
            <a:spLocks noGrp="1"/>
          </p:cNvSpPr>
          <p:nvPr>
            <p:ph type="title"/>
          </p:nvPr>
        </p:nvSpPr>
        <p:spPr/>
        <p:txBody>
          <a:bodyPr/>
          <a:lstStyle/>
          <a:p>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với</a:t>
            </a:r>
            <a:r>
              <a:rPr lang="en-US" dirty="0"/>
              <a:t> SQLite</a:t>
            </a:r>
            <a:endParaRPr lang="vi-VN" dirty="0"/>
          </a:p>
        </p:txBody>
      </p:sp>
      <p:sp>
        <p:nvSpPr>
          <p:cNvPr id="3" name="Content Placeholder 2">
            <a:extLst>
              <a:ext uri="{FF2B5EF4-FFF2-40B4-BE49-F238E27FC236}">
                <a16:creationId xmlns:a16="http://schemas.microsoft.com/office/drawing/2014/main" id="{243C968D-91FE-45A1-82AD-A18596E3F1E4}"/>
              </a:ext>
            </a:extLst>
          </p:cNvPr>
          <p:cNvSpPr>
            <a:spLocks noGrp="1"/>
          </p:cNvSpPr>
          <p:nvPr>
            <p:ph idx="1"/>
          </p:nvPr>
        </p:nvSpPr>
        <p:spPr/>
        <p:txBody>
          <a:bodyPr/>
          <a:lstStyle/>
          <a:p>
            <a:pPr marL="0" indent="0">
              <a:buNone/>
            </a:pPr>
            <a:r>
              <a:rPr lang="vi-VN" sz="3200" b="1" dirty="0"/>
              <a:t>Database</a:t>
            </a:r>
            <a:r>
              <a:rPr lang="vi-VN" sz="3200" dirty="0"/>
              <a:t> nói chung cung cấp việc </a:t>
            </a:r>
            <a:r>
              <a:rPr lang="vi-VN" sz="3200" b="1" dirty="0"/>
              <a:t>insert</a:t>
            </a:r>
            <a:r>
              <a:rPr lang="vi-VN" sz="3200" dirty="0"/>
              <a:t>, </a:t>
            </a:r>
            <a:r>
              <a:rPr lang="vi-VN" sz="3200" b="1" dirty="0"/>
              <a:t>update</a:t>
            </a:r>
            <a:r>
              <a:rPr lang="vi-VN" sz="3200" dirty="0"/>
              <a:t>, </a:t>
            </a:r>
            <a:r>
              <a:rPr lang="vi-VN" sz="3200" b="1" dirty="0"/>
              <a:t>query</a:t>
            </a:r>
            <a:r>
              <a:rPr lang="vi-VN" sz="3200" dirty="0"/>
              <a:t> nhanh hơn các phương thức lưu trữ local khác (file, sharedpreferences,...).</a:t>
            </a:r>
            <a:endParaRPr lang="vi-VN" dirty="0"/>
          </a:p>
        </p:txBody>
      </p:sp>
      <p:sp>
        <p:nvSpPr>
          <p:cNvPr id="4" name="Slide Number Placeholder 3">
            <a:extLst>
              <a:ext uri="{FF2B5EF4-FFF2-40B4-BE49-F238E27FC236}">
                <a16:creationId xmlns:a16="http://schemas.microsoft.com/office/drawing/2014/main" id="{13ACBFBE-E3D8-4BF7-9B55-32D2999CB14D}"/>
              </a:ext>
            </a:extLst>
          </p:cNvPr>
          <p:cNvSpPr>
            <a:spLocks noGrp="1"/>
          </p:cNvSpPr>
          <p:nvPr>
            <p:ph type="sldNum" sz="quarter" idx="12"/>
          </p:nvPr>
        </p:nvSpPr>
        <p:spPr/>
        <p:txBody>
          <a:bodyPr/>
          <a:lstStyle/>
          <a:p>
            <a:pPr>
              <a:defRPr/>
            </a:pPr>
            <a:fld id="{243387B3-00BA-4060-9564-2553BF0471BC}"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27FD5063-41F6-4637-B18D-9AE76233D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64468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SQLite</a:t>
            </a:r>
            <a:endParaRPr lang="en-US" dirty="0"/>
          </a:p>
        </p:txBody>
      </p:sp>
      <p:sp>
        <p:nvSpPr>
          <p:cNvPr id="3" name="Content Placeholder 2"/>
          <p:cNvSpPr>
            <a:spLocks noGrp="1"/>
          </p:cNvSpPr>
          <p:nvPr>
            <p:ph idx="1"/>
          </p:nvPr>
        </p:nvSpPr>
        <p:spPr/>
        <p:txBody>
          <a:bodyPr/>
          <a:lstStyle/>
          <a:p>
            <a:pPr indent="4763">
              <a:buNone/>
            </a:pPr>
            <a:r>
              <a:rPr lang="vi-VN" sz="3200" dirty="0"/>
              <a:t>Cũng như lập trình </a:t>
            </a:r>
            <a:r>
              <a:rPr lang="vi-VN" sz="3200" b="1" dirty="0"/>
              <a:t>native</a:t>
            </a:r>
            <a:r>
              <a:rPr lang="vi-VN" sz="3200" dirty="0"/>
              <a:t> </a:t>
            </a:r>
            <a:r>
              <a:rPr lang="vi-VN" sz="3200" b="1" dirty="0"/>
              <a:t>Android</a:t>
            </a:r>
            <a:r>
              <a:rPr lang="vi-VN" sz="3200" dirty="0"/>
              <a:t> hay </a:t>
            </a:r>
            <a:r>
              <a:rPr lang="vi-VN" sz="3200" b="1" dirty="0"/>
              <a:t>IOS</a:t>
            </a:r>
            <a:r>
              <a:rPr lang="vi-VN" sz="3200" dirty="0"/>
              <a:t>, </a:t>
            </a:r>
            <a:r>
              <a:rPr lang="vi-VN" sz="3200" b="1" dirty="0"/>
              <a:t>Flutter</a:t>
            </a:r>
            <a:r>
              <a:rPr lang="vi-VN" sz="3200" dirty="0"/>
              <a:t> cũng dùng </a:t>
            </a:r>
            <a:r>
              <a:rPr lang="vi-VN" sz="3200" b="1" dirty="0"/>
              <a:t>SQ</a:t>
            </a:r>
            <a:r>
              <a:rPr lang="en-US" sz="3200" b="1" dirty="0"/>
              <a:t>L</a:t>
            </a:r>
            <a:r>
              <a:rPr lang="vi-VN" sz="3200" b="1" dirty="0"/>
              <a:t>ite</a:t>
            </a:r>
            <a:r>
              <a:rPr lang="vi-VN" sz="3200" dirty="0"/>
              <a:t> - một lựa chọn phổ biến nhất để quả lý </a:t>
            </a:r>
            <a:r>
              <a:rPr lang="vi-VN" sz="3200" b="1" dirty="0"/>
              <a:t>database</a:t>
            </a:r>
            <a:r>
              <a:rPr lang="vi-VN" sz="3200" dirty="0"/>
              <a:t>. </a:t>
            </a:r>
            <a:r>
              <a:rPr lang="en-US" sz="3200" dirty="0" err="1"/>
              <a:t>Vì</a:t>
            </a:r>
            <a:r>
              <a:rPr lang="en-US" sz="3200" dirty="0"/>
              <a:t> </a:t>
            </a:r>
            <a:r>
              <a:rPr lang="en-US" sz="3200" dirty="0" err="1"/>
              <a:t>vậy</a:t>
            </a:r>
            <a:r>
              <a:rPr lang="en-US" sz="3200" dirty="0"/>
              <a:t> </a:t>
            </a:r>
            <a:r>
              <a:rPr lang="vi-VN" sz="3200" dirty="0"/>
              <a:t>mình sẽ </a:t>
            </a:r>
            <a:r>
              <a:rPr lang="en-US" sz="3200" dirty="0" err="1"/>
              <a:t>hướng</a:t>
            </a:r>
            <a:r>
              <a:rPr lang="en-US" sz="3200" dirty="0"/>
              <a:t> </a:t>
            </a:r>
            <a:r>
              <a:rPr lang="en-US" sz="3200" dirty="0" err="1"/>
              <a:t>dẫn</a:t>
            </a:r>
            <a:r>
              <a:rPr lang="en-US" sz="3200" dirty="0"/>
              <a:t> </a:t>
            </a:r>
            <a:r>
              <a:rPr lang="vi-VN" sz="3200" dirty="0"/>
              <a:t>cách quản lý </a:t>
            </a:r>
            <a:r>
              <a:rPr lang="vi-VN" sz="3200" b="1" dirty="0"/>
              <a:t>database</a:t>
            </a:r>
            <a:r>
              <a:rPr lang="vi-VN" sz="3200" dirty="0"/>
              <a:t> với </a:t>
            </a:r>
            <a:r>
              <a:rPr lang="vi-VN" sz="3200" b="1" dirty="0"/>
              <a:t>plugin</a:t>
            </a:r>
            <a:r>
              <a:rPr lang="vi-VN" sz="3200" dirty="0"/>
              <a:t> </a:t>
            </a:r>
            <a:r>
              <a:rPr lang="vi-VN" sz="3200" b="1" dirty="0"/>
              <a:t>spflite</a:t>
            </a:r>
            <a:r>
              <a:rPr lang="vi-VN" sz="3200" dirty="0"/>
              <a:t>. </a:t>
            </a:r>
            <a:r>
              <a:rPr lang="vi-VN" sz="3200" b="1" dirty="0"/>
              <a:t>Sqflite</a:t>
            </a:r>
            <a:r>
              <a:rPr lang="vi-VN" sz="3200" dirty="0"/>
              <a:t> là </a:t>
            </a:r>
            <a:r>
              <a:rPr lang="vi-VN" sz="3200" b="1" dirty="0"/>
              <a:t>plugin</a:t>
            </a:r>
            <a:r>
              <a:rPr lang="vi-VN" sz="3200" dirty="0"/>
              <a:t> phổ biến và được giới thiệu trên </a:t>
            </a:r>
            <a:r>
              <a:rPr lang="vi-VN" sz="3200" b="1" dirty="0"/>
              <a:t>document</a:t>
            </a:r>
            <a:r>
              <a:rPr lang="vi-VN" sz="3200" dirty="0"/>
              <a:t> của </a:t>
            </a:r>
            <a:r>
              <a:rPr lang="vi-VN" sz="3200" b="1" dirty="0"/>
              <a:t>flutter</a:t>
            </a:r>
            <a:r>
              <a:rPr lang="vi-VN" sz="3200" dirty="0"/>
              <a:t> nên bạn có thể yên tâm sử dụng nó</a:t>
            </a:r>
            <a:r>
              <a:rPr lang="en-US" sz="3200" dirty="0"/>
              <a:t>.</a:t>
            </a:r>
            <a:r>
              <a:rPr lang="vi-VN" sz="3200" dirty="0"/>
              <a:t> </a:t>
            </a:r>
          </a:p>
          <a:p>
            <a:endParaRPr lang="en-US" sz="3200" dirty="0"/>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5</a:t>
            </a:fld>
            <a:endParaRPr lang="en-US" altLang="en-US"/>
          </a:p>
        </p:txBody>
      </p:sp>
      <p:pic>
        <p:nvPicPr>
          <p:cNvPr id="5" name="Picture 4">
            <a:extLst>
              <a:ext uri="{FF2B5EF4-FFF2-40B4-BE49-F238E27FC236}">
                <a16:creationId xmlns:a16="http://schemas.microsoft.com/office/drawing/2014/main" id="{67E38405-DDCE-423E-AA7A-C3F485358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SQLite</a:t>
            </a:r>
            <a:endParaRPr lang="en-US" dirty="0"/>
          </a:p>
        </p:txBody>
      </p:sp>
      <p:sp>
        <p:nvSpPr>
          <p:cNvPr id="3" name="Content Placeholder 2"/>
          <p:cNvSpPr>
            <a:spLocks noGrp="1"/>
          </p:cNvSpPr>
          <p:nvPr>
            <p:ph idx="1"/>
          </p:nvPr>
        </p:nvSpPr>
        <p:spPr/>
        <p:txBody>
          <a:bodyPr/>
          <a:lstStyle/>
          <a:p>
            <a:pPr>
              <a:buNone/>
            </a:pPr>
            <a:r>
              <a:rPr lang="vi-VN" sz="3000" dirty="0"/>
              <a:t>Các kiểu dữ liệu được hỗ trợ bởi </a:t>
            </a:r>
            <a:r>
              <a:rPr lang="en-US" sz="3000" b="1" dirty="0"/>
              <a:t>SQL</a:t>
            </a:r>
            <a:r>
              <a:rPr lang="vi-VN" sz="3000" b="1" dirty="0"/>
              <a:t>ite</a:t>
            </a:r>
            <a:r>
              <a:rPr lang="vi-VN" sz="3000" dirty="0"/>
              <a:t>:</a:t>
            </a:r>
          </a:p>
          <a:p>
            <a:r>
              <a:rPr lang="vi-VN" sz="3000" b="1" dirty="0"/>
              <a:t>Integer</a:t>
            </a:r>
            <a:r>
              <a:rPr lang="vi-VN" sz="3000" dirty="0"/>
              <a:t>: Dart type - </a:t>
            </a:r>
            <a:r>
              <a:rPr lang="vi-VN" sz="3000" b="1" dirty="0"/>
              <a:t>int</a:t>
            </a:r>
          </a:p>
          <a:p>
            <a:r>
              <a:rPr lang="vi-VN" sz="3000" b="1" dirty="0"/>
              <a:t>Real</a:t>
            </a:r>
            <a:r>
              <a:rPr lang="vi-VN" sz="3000" dirty="0"/>
              <a:t>: Dart type - </a:t>
            </a:r>
            <a:r>
              <a:rPr lang="vi-VN" sz="3000" b="1" dirty="0"/>
              <a:t>num</a:t>
            </a:r>
          </a:p>
          <a:p>
            <a:r>
              <a:rPr lang="vi-VN" sz="3000" b="1" dirty="0"/>
              <a:t>Text</a:t>
            </a:r>
            <a:r>
              <a:rPr lang="vi-VN" sz="3000" dirty="0"/>
              <a:t>: Dart type - </a:t>
            </a:r>
            <a:r>
              <a:rPr lang="vi-VN" sz="3000" b="1" dirty="0"/>
              <a:t>String</a:t>
            </a:r>
          </a:p>
          <a:p>
            <a:r>
              <a:rPr lang="vi-VN" sz="3000" b="1" dirty="0"/>
              <a:t>Blob:</a:t>
            </a:r>
            <a:r>
              <a:rPr lang="en-US" sz="3000" b="1" dirty="0"/>
              <a:t> </a:t>
            </a:r>
            <a:r>
              <a:rPr lang="vi-VN" sz="3000" dirty="0"/>
              <a:t>Dart type - </a:t>
            </a:r>
            <a:r>
              <a:rPr lang="vi-VN" sz="3000" b="1" dirty="0"/>
              <a:t>Uint8List</a:t>
            </a:r>
          </a:p>
          <a:p>
            <a:r>
              <a:rPr lang="vi-VN" sz="3000" b="1" dirty="0"/>
              <a:t>DateTime</a:t>
            </a:r>
            <a:r>
              <a:rPr lang="vi-VN" sz="3000" dirty="0"/>
              <a:t> không được hỗ trợ -&gt; có thể lưu bằng </a:t>
            </a:r>
            <a:r>
              <a:rPr lang="vi-VN" sz="3000" b="1" dirty="0"/>
              <a:t>millisSinceEpoch</a:t>
            </a:r>
            <a:r>
              <a:rPr lang="vi-VN" sz="3000" dirty="0"/>
              <a:t> hoặc </a:t>
            </a:r>
            <a:r>
              <a:rPr lang="vi-VN" sz="3000" b="1" dirty="0"/>
              <a:t>String</a:t>
            </a:r>
            <a:r>
              <a:rPr lang="vi-VN" sz="3000" dirty="0"/>
              <a:t>.</a:t>
            </a:r>
          </a:p>
          <a:p>
            <a:r>
              <a:rPr lang="vi-VN" sz="3000" b="1" dirty="0"/>
              <a:t>Bool</a:t>
            </a:r>
            <a:r>
              <a:rPr lang="vi-VN" sz="3000" dirty="0"/>
              <a:t> không được hỗ trợ -&gt; dùng kiểu khác thay thế, ví dụ 0 hoặc 1</a:t>
            </a:r>
            <a:r>
              <a:rPr lang="en-US" sz="3000" dirty="0"/>
              <a:t>.</a:t>
            </a:r>
            <a:endParaRPr lang="vi-VN" sz="3000" dirty="0"/>
          </a:p>
          <a:p>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F30F933B-4EAE-4D5B-959A-1C78A1398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pPr marL="3175" indent="4763">
              <a:buNone/>
            </a:pPr>
            <a:r>
              <a:rPr lang="vi-VN" sz="3000" dirty="0"/>
              <a:t>Chúng ta sẽ đi vào một ví dụ cụ thể để hiểu một cách dễ dàng hơn. Trong ví dụ này ta sẽ lưu thông tin của một </a:t>
            </a:r>
            <a:r>
              <a:rPr lang="vi-VN" sz="3000" b="1" dirty="0"/>
              <a:t>model</a:t>
            </a:r>
            <a:r>
              <a:rPr lang="vi-VN" sz="3000" dirty="0"/>
              <a:t> </a:t>
            </a:r>
            <a:r>
              <a:rPr lang="vi-VN" sz="3000" b="1" dirty="0"/>
              <a:t>movie</a:t>
            </a:r>
            <a:r>
              <a:rPr lang="vi-VN" sz="3000" dirty="0"/>
              <a:t> vào </a:t>
            </a:r>
            <a:r>
              <a:rPr lang="vi-VN" sz="3000" b="1" dirty="0"/>
              <a:t>database</a:t>
            </a:r>
            <a:r>
              <a:rPr lang="vi-VN" sz="3000" dirty="0"/>
              <a:t> khi ta nhấn yêu thích.</a:t>
            </a:r>
            <a:endParaRPr lang="en-US" sz="3000" dirty="0"/>
          </a:p>
          <a:p>
            <a:pPr marL="347663" indent="-347663"/>
            <a:r>
              <a:rPr lang="en-US" sz="3000" dirty="0" err="1"/>
              <a:t>Đầu</a:t>
            </a:r>
            <a:r>
              <a:rPr lang="en-US" sz="3000" dirty="0"/>
              <a:t> </a:t>
            </a:r>
            <a:r>
              <a:rPr lang="en-US" sz="3000" dirty="0" err="1"/>
              <a:t>tiên</a:t>
            </a:r>
            <a:r>
              <a:rPr lang="en-US" sz="3000" dirty="0"/>
              <a:t> </a:t>
            </a:r>
            <a:r>
              <a:rPr lang="en-US" sz="3000" dirty="0" err="1"/>
              <a:t>ta</a:t>
            </a:r>
            <a:r>
              <a:rPr lang="en-US" sz="3000" dirty="0"/>
              <a:t> </a:t>
            </a:r>
            <a:r>
              <a:rPr lang="en-US" sz="3000" dirty="0" err="1"/>
              <a:t>cần</a:t>
            </a:r>
            <a:r>
              <a:rPr lang="en-US" sz="3000" dirty="0"/>
              <a:t> </a:t>
            </a:r>
            <a:r>
              <a:rPr lang="en-US" sz="3000" dirty="0" err="1">
                <a:solidFill>
                  <a:srgbClr val="FF0000"/>
                </a:solidFill>
              </a:rPr>
              <a:t>Thêm</a:t>
            </a:r>
            <a:r>
              <a:rPr lang="en-US" sz="3000" dirty="0">
                <a:solidFill>
                  <a:srgbClr val="FF0000"/>
                </a:solidFill>
              </a:rPr>
              <a:t> dependency </a:t>
            </a:r>
            <a:r>
              <a:rPr lang="en-US" sz="3000" dirty="0" err="1">
                <a:solidFill>
                  <a:srgbClr val="FF0000"/>
                </a:solidFill>
              </a:rPr>
              <a:t>cần</a:t>
            </a:r>
            <a:r>
              <a:rPr lang="en-US" sz="3000" dirty="0">
                <a:solidFill>
                  <a:srgbClr val="FF0000"/>
                </a:solidFill>
              </a:rPr>
              <a:t> </a:t>
            </a:r>
            <a:r>
              <a:rPr lang="en-US" sz="3000" dirty="0" err="1">
                <a:solidFill>
                  <a:srgbClr val="FF0000"/>
                </a:solidFill>
              </a:rPr>
              <a:t>thiết</a:t>
            </a:r>
            <a:r>
              <a:rPr lang="en-US" sz="3000" dirty="0">
                <a:solidFill>
                  <a:srgbClr val="FF0000"/>
                </a:solidFill>
              </a:rPr>
              <a:t> </a:t>
            </a:r>
            <a:r>
              <a:rPr lang="en-US" sz="3000" dirty="0" err="1">
                <a:solidFill>
                  <a:srgbClr val="FF0000"/>
                </a:solidFill>
              </a:rPr>
              <a:t>vào</a:t>
            </a:r>
            <a:r>
              <a:rPr lang="en-US" sz="3000" dirty="0">
                <a:solidFill>
                  <a:srgbClr val="FF0000"/>
                </a:solidFill>
              </a:rPr>
              <a:t> file </a:t>
            </a:r>
            <a:r>
              <a:rPr lang="en-US" sz="3000" b="1" dirty="0" err="1"/>
              <a:t>pubspec.yaml</a:t>
            </a:r>
            <a:endParaRPr lang="en-US" sz="3000" b="1" dirty="0"/>
          </a:p>
          <a:p>
            <a:pPr marL="347663" indent="-347663"/>
            <a:r>
              <a:rPr lang="en-US" sz="3000" dirty="0" err="1"/>
              <a:t>Tiếp</a:t>
            </a:r>
            <a:r>
              <a:rPr lang="en-US" sz="3000" dirty="0"/>
              <a:t> </a:t>
            </a:r>
            <a:r>
              <a:rPr lang="en-US" sz="3000" dirty="0" err="1"/>
              <a:t>theo</a:t>
            </a:r>
            <a:r>
              <a:rPr lang="en-US" sz="3000" dirty="0"/>
              <a:t> </a:t>
            </a:r>
            <a:r>
              <a:rPr lang="en-US" sz="3000" dirty="0" err="1"/>
              <a:t>ấn</a:t>
            </a:r>
            <a:r>
              <a:rPr lang="en-US" sz="3000" dirty="0"/>
              <a:t> </a:t>
            </a:r>
            <a:r>
              <a:rPr lang="en-US" sz="3000" dirty="0" err="1"/>
              <a:t>vào</a:t>
            </a:r>
            <a:r>
              <a:rPr lang="en-US" sz="3000" dirty="0"/>
              <a:t> </a:t>
            </a:r>
            <a:r>
              <a:rPr lang="en-US" sz="3000" dirty="0" err="1"/>
              <a:t>nút</a:t>
            </a:r>
            <a:r>
              <a:rPr lang="en-US" sz="3000" dirty="0"/>
              <a:t> </a:t>
            </a:r>
            <a:r>
              <a:rPr lang="en-US" sz="3000" b="1" dirty="0"/>
              <a:t>pub get </a:t>
            </a:r>
            <a:r>
              <a:rPr lang="en-US" sz="3000" dirty="0" err="1"/>
              <a:t>trên</a:t>
            </a:r>
            <a:r>
              <a:rPr lang="en-US" sz="3000" dirty="0"/>
              <a:t> </a:t>
            </a:r>
            <a:r>
              <a:rPr lang="en-US" sz="3000" dirty="0" err="1"/>
              <a:t>góc</a:t>
            </a:r>
            <a:endParaRPr lang="en-US" sz="3000" dirty="0"/>
          </a:p>
          <a:p>
            <a:pPr marL="347663" indent="-347663">
              <a:buNone/>
            </a:pPr>
            <a:r>
              <a:rPr lang="en-US" sz="3000" dirty="0" err="1"/>
              <a:t>phải</a:t>
            </a:r>
            <a:r>
              <a:rPr lang="en-US" sz="3000" dirty="0"/>
              <a:t> </a:t>
            </a:r>
            <a:r>
              <a:rPr lang="en-US" sz="3000" dirty="0" err="1"/>
              <a:t>màn</a:t>
            </a:r>
            <a:r>
              <a:rPr lang="en-US" sz="3000" dirty="0"/>
              <a:t> </a:t>
            </a:r>
            <a:r>
              <a:rPr lang="en-US" sz="3000" dirty="0" err="1"/>
              <a:t>hình</a:t>
            </a:r>
            <a:r>
              <a:rPr lang="en-US" sz="3000" dirty="0"/>
              <a:t> </a:t>
            </a:r>
            <a:r>
              <a:rPr lang="en-US" sz="3000" dirty="0" err="1"/>
              <a:t>để</a:t>
            </a:r>
            <a:r>
              <a:rPr lang="en-US" sz="3000" dirty="0"/>
              <a:t> </a:t>
            </a:r>
            <a:r>
              <a:rPr lang="en-US" sz="3000" dirty="0" err="1"/>
              <a:t>tiến</a:t>
            </a:r>
            <a:r>
              <a:rPr lang="en-US" sz="3000" dirty="0"/>
              <a:t> </a:t>
            </a:r>
            <a:r>
              <a:rPr lang="en-US" sz="3000" dirty="0" err="1"/>
              <a:t>hành</a:t>
            </a:r>
            <a:r>
              <a:rPr lang="en-US" sz="3000" dirty="0"/>
              <a:t> </a:t>
            </a:r>
            <a:r>
              <a:rPr lang="en-US" sz="3000" dirty="0" err="1"/>
              <a:t>thêm</a:t>
            </a:r>
            <a:r>
              <a:rPr lang="en-US" sz="3000" dirty="0"/>
              <a:t> </a:t>
            </a:r>
            <a:r>
              <a:rPr lang="en-US" sz="3000" dirty="0" err="1"/>
              <a:t>các</a:t>
            </a:r>
            <a:endParaRPr lang="en-US" sz="3000" dirty="0"/>
          </a:p>
          <a:p>
            <a:pPr marL="347663" indent="-347663">
              <a:buNone/>
            </a:pPr>
            <a:r>
              <a:rPr lang="vi-VN" sz="3000" dirty="0"/>
              <a:t>thư</a:t>
            </a:r>
            <a:r>
              <a:rPr lang="en-US" sz="3000" dirty="0"/>
              <a:t> </a:t>
            </a:r>
            <a:r>
              <a:rPr lang="en-US" sz="3000" dirty="0" err="1"/>
              <a:t>viện</a:t>
            </a:r>
            <a:r>
              <a:rPr lang="en-US" sz="3000" dirty="0"/>
              <a:t> </a:t>
            </a:r>
            <a:r>
              <a:rPr lang="en-US" sz="3000" dirty="0" err="1"/>
              <a:t>này</a:t>
            </a:r>
            <a:r>
              <a:rPr lang="en-US" sz="3000" dirty="0"/>
              <a:t> </a:t>
            </a:r>
            <a:r>
              <a:rPr lang="en-US" sz="3000" dirty="0" err="1"/>
              <a:t>vào</a:t>
            </a:r>
            <a:r>
              <a:rPr lang="en-US" sz="3000" dirty="0"/>
              <a:t> </a:t>
            </a:r>
            <a:r>
              <a:rPr lang="en-US" sz="3000" b="1" dirty="0"/>
              <a:t>project</a:t>
            </a:r>
          </a:p>
          <a:p>
            <a:pPr marL="0" indent="0">
              <a:buNone/>
            </a:pPr>
            <a:endParaRPr lang="en-US" sz="2400" b="1" dirty="0"/>
          </a:p>
          <a:p>
            <a:pPr marL="3175" indent="4763">
              <a:buNone/>
            </a:pP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33074756-D336-4158-A2BC-B1E9CB97C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p:txBody>
          <a:bodyPr/>
          <a:lstStyle/>
          <a:p>
            <a:r>
              <a:rPr lang="vi-VN" sz="3000" dirty="0"/>
              <a:t>Trong </a:t>
            </a:r>
            <a:r>
              <a:rPr lang="vi-VN" sz="3000" b="1" dirty="0"/>
              <a:t>database</a:t>
            </a:r>
            <a:r>
              <a:rPr lang="vi-VN" sz="3000" dirty="0"/>
              <a:t>, ta cần khóa chính, </a:t>
            </a:r>
            <a:r>
              <a:rPr lang="vi-VN" sz="3000" b="1" dirty="0"/>
              <a:t>id</a:t>
            </a:r>
            <a:r>
              <a:rPr lang="vi-VN" sz="3000" dirty="0"/>
              <a:t> như một trường bổ sung song song với các thuộc tính của </a:t>
            </a:r>
            <a:r>
              <a:rPr lang="en-US" sz="3000" b="1" dirty="0"/>
              <a:t>class</a:t>
            </a:r>
            <a:r>
              <a:rPr lang="en-US" sz="3000" dirty="0"/>
              <a:t> </a:t>
            </a:r>
            <a:r>
              <a:rPr lang="en-US" sz="3000" b="1" dirty="0" err="1"/>
              <a:t>SinhVien</a:t>
            </a:r>
            <a:r>
              <a:rPr lang="en-US" sz="3000" dirty="0"/>
              <a:t> </a:t>
            </a:r>
            <a:r>
              <a:rPr lang="vi-VN" sz="3000" dirty="0"/>
              <a:t>như </a:t>
            </a:r>
            <a:r>
              <a:rPr lang="vi-VN" sz="3000" b="1" dirty="0"/>
              <a:t>name</a:t>
            </a:r>
            <a:r>
              <a:rPr lang="vi-VN" sz="3000" dirty="0"/>
              <a:t>. Vì thế ta thêm thuộc tính </a:t>
            </a:r>
            <a:r>
              <a:rPr lang="vi-VN" sz="3000" b="1" dirty="0"/>
              <a:t>id</a:t>
            </a:r>
            <a:r>
              <a:rPr lang="vi-VN" sz="3000" dirty="0"/>
              <a:t> vào trong </a:t>
            </a:r>
            <a:r>
              <a:rPr lang="vi-VN" sz="3000" b="1" dirty="0"/>
              <a:t>class</a:t>
            </a:r>
            <a:r>
              <a:rPr lang="vi-VN" sz="3000" dirty="0"/>
              <a:t> </a:t>
            </a:r>
            <a:r>
              <a:rPr lang="vi-VN" sz="3000" b="1" dirty="0"/>
              <a:t>sinhvien.dart</a:t>
            </a:r>
            <a:r>
              <a:rPr lang="vi-VN" sz="3000" dirty="0"/>
              <a:t>. Ngoài ra ta cần thêm một hàm mới là </a:t>
            </a:r>
            <a:r>
              <a:rPr lang="vi-VN" sz="3000" b="1" dirty="0"/>
              <a:t>toMap</a:t>
            </a:r>
            <a:r>
              <a:rPr lang="vi-VN" sz="3000" dirty="0"/>
              <a:t> để chuyển đối tượng </a:t>
            </a:r>
            <a:r>
              <a:rPr lang="vi-VN" sz="3000" b="1" dirty="0"/>
              <a:t>product</a:t>
            </a:r>
            <a:r>
              <a:rPr lang="vi-VN" sz="3000" dirty="0"/>
              <a:t> sang đối tượng </a:t>
            </a:r>
            <a:r>
              <a:rPr lang="vi-VN" sz="3000" b="1" dirty="0"/>
              <a:t>Map</a:t>
            </a:r>
            <a:r>
              <a:rPr lang="vi-VN" sz="3000" dirty="0"/>
              <a:t>, </a:t>
            </a:r>
            <a:r>
              <a:rPr lang="vi-VN" sz="3000" b="1" dirty="0"/>
              <a:t>fromMap</a:t>
            </a:r>
            <a:r>
              <a:rPr lang="vi-VN" sz="3000" dirty="0"/>
              <a:t> và </a:t>
            </a:r>
            <a:r>
              <a:rPr lang="vi-VN" sz="3000" b="1" dirty="0"/>
              <a:t>toMap</a:t>
            </a:r>
            <a:r>
              <a:rPr lang="vi-VN" sz="3000" dirty="0"/>
              <a:t> được dùng để mã hóa và giải mã đối tượng </a:t>
            </a:r>
            <a:r>
              <a:rPr lang="en-US" sz="3000" dirty="0"/>
              <a:t>S</a:t>
            </a:r>
            <a:r>
              <a:rPr lang="vi-VN" sz="3000" dirty="0"/>
              <a:t>inh</a:t>
            </a:r>
            <a:r>
              <a:rPr lang="en-US" sz="3000" dirty="0"/>
              <a:t>V</a:t>
            </a:r>
            <a:r>
              <a:rPr lang="vi-VN" sz="3000" dirty="0"/>
              <a:t>ien và nó được sử dụng trong các hàm điều khiển </a:t>
            </a:r>
            <a:r>
              <a:rPr lang="vi-VN" sz="3000" b="1" dirty="0"/>
              <a:t>database</a:t>
            </a:r>
            <a:r>
              <a:rPr lang="vi-VN" sz="3000" dirty="0"/>
              <a:t>.</a:t>
            </a:r>
            <a:endParaRPr lang="en-US" sz="30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8</a:t>
            </a:fld>
            <a:endParaRPr lang="en-US" altLang="en-US"/>
          </a:p>
        </p:txBody>
      </p:sp>
      <p:pic>
        <p:nvPicPr>
          <p:cNvPr id="5" name="Picture 4">
            <a:extLst>
              <a:ext uri="{FF2B5EF4-FFF2-40B4-BE49-F238E27FC236}">
                <a16:creationId xmlns:a16="http://schemas.microsoft.com/office/drawing/2014/main" id="{2B8417F5-BB5F-49D1-9888-DD9F15B78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cụ</a:t>
            </a:r>
            <a:r>
              <a:rPr lang="en-US" dirty="0"/>
              <a:t> </a:t>
            </a:r>
            <a:r>
              <a:rPr lang="en-US" dirty="0" err="1"/>
              <a:t>thể</a:t>
            </a:r>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9</a:t>
            </a:fld>
            <a:endParaRPr lang="en-US" altLang="en-US"/>
          </a:p>
        </p:txBody>
      </p:sp>
      <p:pic>
        <p:nvPicPr>
          <p:cNvPr id="2050" name="Picture 2"/>
          <p:cNvPicPr>
            <a:picLocks noChangeAspect="1" noChangeArrowheads="1"/>
          </p:cNvPicPr>
          <p:nvPr/>
        </p:nvPicPr>
        <p:blipFill>
          <a:blip r:embed="rId2" cstate="print"/>
          <a:srcRect/>
          <a:stretch>
            <a:fillRect/>
          </a:stretch>
        </p:blipFill>
        <p:spPr bwMode="auto">
          <a:xfrm>
            <a:off x="2819400" y="1981200"/>
            <a:ext cx="3505200" cy="3495675"/>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762DB008-BF30-4CBA-8C05-B53A93A62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4690</TotalTime>
  <Words>1097</Words>
  <Application>Microsoft Office PowerPoint</Application>
  <PresentationFormat>On-screen Show (4:3)</PresentationFormat>
  <Paragraphs>95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Default Design</vt:lpstr>
      <vt:lpstr>Lập trình ứng dụng trên thiết bị Di động bằng Flutter</vt:lpstr>
      <vt:lpstr>Mục tiêu</vt:lpstr>
      <vt:lpstr>Lưu trữ dữ liệu với SQLite</vt:lpstr>
      <vt:lpstr>Lưu trữ dữ liệu với SQLite</vt:lpstr>
      <vt:lpstr>Lưu trữ dữ liệu với SQLite</vt:lpstr>
      <vt:lpstr>Các kiểu dữ liệu trong SQLite</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Ví dụ cụ thể</vt:lpstr>
      <vt:lpstr>Kết quả đạt được</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cuscsoft</cp:lastModifiedBy>
  <cp:revision>685</cp:revision>
  <dcterms:created xsi:type="dcterms:W3CDTF">2008-08-06T06:37:20Z</dcterms:created>
  <dcterms:modified xsi:type="dcterms:W3CDTF">2022-12-28T02:14:57Z</dcterms:modified>
</cp:coreProperties>
</file>