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E6E"/>
    <a:srgbClr val="E6E6E6"/>
    <a:srgbClr val="0033CC"/>
    <a:srgbClr val="E9F6FA"/>
    <a:srgbClr val="2EC5FA"/>
    <a:srgbClr val="F13B3B"/>
    <a:srgbClr val="000099"/>
    <a:srgbClr val="9A7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22" autoAdjust="0"/>
    <p:restoredTop sz="95256" autoAdjust="0"/>
  </p:normalViewPr>
  <p:slideViewPr>
    <p:cSldViewPr>
      <p:cViewPr varScale="1">
        <p:scale>
          <a:sx n="109" d="100"/>
          <a:sy n="109" d="100"/>
        </p:scale>
        <p:origin x="147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27E4E6-F75B-467F-A55E-EC455F283B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FDAA9-8D57-4E93-9AE2-DF7C62D10B1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96D8C00-9F40-44A7-BAF8-003D198BC4F2}" type="datetimeFigureOut">
              <a:rPr lang="en-US"/>
              <a:pPr>
                <a:defRPr/>
              </a:pPr>
              <a:t>28-Dec-22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9AC0F5C-48E2-4EA8-B78D-D0EC4E7074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372BE30-EEB1-4F3F-BF33-747385F8F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F353D-FD29-446A-BA27-ABBA265128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445CA-32C7-49FE-B259-C164C4229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89B1BE2-E78F-4BAE-9DB2-737E590AE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C367F961-17D2-4B3D-B120-203F3A0817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8F863971-6ACB-431C-A5D8-E8CF30DC96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915B1093-8BBD-4D42-8BA0-DB3697B23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8C1767-774B-4583-816F-0255E664BE0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24D1994C-13A4-4798-83AF-9078049408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D41845BC-362B-47C5-8C21-1515D1C3F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B33AE2EE-5AEB-4A50-998D-DDAF062318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AED082-125D-4F26-A013-ED06D886363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E186FC-244F-4FD0-B084-1F7715BB75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87D626-908A-49DA-ABB2-3C43E79D19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A3615B-74C3-4B47-9926-9CDAB7DF0B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F564F-AD66-4074-B5FE-0E5EBBC4D4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11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5EA4C4-5AB8-4C08-9939-5F208AE501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F2F79A-B25C-4614-AB75-E0659A781A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51516A-625B-49DA-84E9-B3339E4717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A622C-5074-4B37-AC3D-32B475B455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75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F0F685-A4A2-4AD0-BB0A-D60FC69ABD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DA132F-8930-4312-9148-75F0F5D42B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234B12-6F59-4BB7-B8D4-E57BDACB9B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0563C-7046-47CA-89FA-588452756A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43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1B5AE5-A18B-44A0-874B-08AA4A02A4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ABBD23-E354-4D89-8F02-001D8A7948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0642C0-A60E-43A6-BE1F-076E77109D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387B3-00BA-4060-9564-2553BF0471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27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356D71-DEE5-44A8-8A98-9BA4F732C5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FA1726-6263-44EA-B887-1505CCB706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67DF29-8A7E-4275-B453-84AA11CACF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654E6-EEF3-4312-A2E7-A0A958E47A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157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0F7C53-27B9-4C1A-A242-3AFD7D0B05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095C4A-CACD-4D64-9C67-4E16054143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1661CA-274A-4EBC-9205-E2CB9572CD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78874-53DB-4378-9476-22AB05DAAB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07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23FA00-0CAE-4FC1-B95B-A9B362E20D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1570C35-C1F4-41D0-B9D2-435BFF37C4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3016895-9257-45D3-9190-78CAFE058D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A8677-4D58-4D15-8DDE-63D381938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21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E12E27F-303E-4A7F-89AA-68EABF6818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DBE86A5-FD18-454D-A30B-33702225D7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3CB399C-C79A-4BA7-AB5D-D654A77D26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4ED9A-F90E-46CA-BEA6-F73887F7DD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462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AE32B3F-110D-4E3A-8F7E-050927E250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E1900A1-0299-4141-848F-C80F97AF5F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9501229-CA6D-4F40-A262-226440F3A7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411D4-19AE-452E-815A-47D1EBF580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3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D5D0D9-2393-4494-8555-CCDACF4296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3230A9-9233-463D-9B75-3231D658A6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9E7CAB-7A44-46E1-83CF-8D9DDE3166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8FBB0-B392-44B1-A98A-5C89258BED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37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183C0-C1A5-4786-923D-09A12A3035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028D6D-7D0B-4104-AC0D-755FEFB03D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327BF5-0781-4FF8-B109-4E92E40A97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A1351-2EEB-44DD-8339-084708B5B4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34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D5B673A-9F84-46E0-A5A5-F11033845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6D5058-B0E0-4F81-A86B-E903BB3E7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CD2EF68-1122-4E30-B822-553D2DAD3C9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3BA6521-1B50-446E-BDFB-F2AD3420B7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B9C0032-C4B8-4388-905F-5BD057F54A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BF25B81-2317-40F4-B0EA-E938A82FD5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F37AEF4-B0EF-478D-BC9C-41BCA47134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32050"/>
            <a:ext cx="7772400" cy="1828800"/>
          </a:xfrm>
        </p:spPr>
        <p:txBody>
          <a:bodyPr/>
          <a:lstStyle/>
          <a:p>
            <a:pPr algn="ctr" eaLnBrk="1" hangingPunct="1"/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Flutter</a:t>
            </a:r>
          </a:p>
        </p:txBody>
      </p:sp>
      <p:sp>
        <p:nvSpPr>
          <p:cNvPr id="4100" name="Rectangle 1">
            <a:extLst>
              <a:ext uri="{FF2B5EF4-FFF2-40B4-BE49-F238E27FC236}">
                <a16:creationId xmlns:a16="http://schemas.microsoft.com/office/drawing/2014/main" id="{97B9EBEF-441D-4271-841E-9016BBF91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88950"/>
            <a:ext cx="7162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CẦN THƠ</a:t>
            </a:r>
            <a:b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 TÂM CÔNG NGHỆ PHẦN MỀM</a:t>
            </a:r>
          </a:p>
        </p:txBody>
      </p:sp>
      <p:sp>
        <p:nvSpPr>
          <p:cNvPr id="4101" name="Slide Number Placeholder 1">
            <a:extLst>
              <a:ext uri="{FF2B5EF4-FFF2-40B4-BE49-F238E27FC236}">
                <a16:creationId xmlns:a16="http://schemas.microsoft.com/office/drawing/2014/main" id="{31B16045-60C7-4926-9003-77B17EAF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28B8E7-BD90-49FD-93FF-39739D37B5CD}" type="slidenum">
              <a:rPr lang="en-US" altLang="en-US" sz="14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b="1" dirty="0">
              <a:solidFill>
                <a:schemeClr val="tx1"/>
              </a:solidFill>
            </a:endParaRPr>
          </a:p>
        </p:txBody>
      </p:sp>
      <p:sp>
        <p:nvSpPr>
          <p:cNvPr id="4104" name="TextBox 9">
            <a:extLst>
              <a:ext uri="{FF2B5EF4-FFF2-40B4-BE49-F238E27FC236}">
                <a16:creationId xmlns:a16="http://schemas.microsoft.com/office/drawing/2014/main" id="{01841A6B-4ED2-4312-A60B-6AB0D096C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10027"/>
            <a:ext cx="30622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soạn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Loan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Khánh</a:t>
            </a: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Duy</a:t>
            </a:r>
            <a:endParaRPr lang="en-US" altLang="en-US" sz="1800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9B63E-E143-4036-88BD-3A38AB0FF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66" y="1196836"/>
            <a:ext cx="2340867" cy="158453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3F08-94A0-4C97-AD56-F9943D73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 ứng dụng đơn giản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EE00E-4554-42FC-88B4-585FF11F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3538"/>
            <a:ext cx="5334000" cy="4691062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2400" spc="-25" dirty="0">
                <a:latin typeface="Arial"/>
                <a:cs typeface="Arial"/>
              </a:rPr>
              <a:t>Tiếp </a:t>
            </a:r>
            <a:r>
              <a:rPr lang="vi-VN" sz="2400" spc="5" dirty="0">
                <a:latin typeface="Arial"/>
                <a:cs typeface="Arial"/>
              </a:rPr>
              <a:t>theo, </a:t>
            </a:r>
            <a:r>
              <a:rPr lang="vi-VN" sz="2400" spc="-5" dirty="0">
                <a:latin typeface="Arial"/>
                <a:cs typeface="Arial"/>
              </a:rPr>
              <a:t>là </a:t>
            </a:r>
            <a:r>
              <a:rPr lang="vi-VN" sz="2400" dirty="0">
                <a:latin typeface="Arial"/>
                <a:cs typeface="Arial"/>
              </a:rPr>
              <a:t>cách </a:t>
            </a:r>
            <a:r>
              <a:rPr lang="vi-VN" sz="2400" spc="5" dirty="0">
                <a:latin typeface="Arial"/>
                <a:cs typeface="Arial"/>
              </a:rPr>
              <a:t>phản hồi </a:t>
            </a:r>
            <a:r>
              <a:rPr lang="vi-VN" sz="2400" spc="-5" dirty="0">
                <a:latin typeface="Arial"/>
                <a:cs typeface="Arial"/>
              </a:rPr>
              <a:t>lại </a:t>
            </a:r>
            <a:r>
              <a:rPr lang="vi-VN" sz="2400" spc="-10" dirty="0">
                <a:latin typeface="Arial"/>
                <a:cs typeface="Arial"/>
              </a:rPr>
              <a:t>với </a:t>
            </a:r>
            <a:r>
              <a:rPr lang="vi-VN" sz="2400" dirty="0">
                <a:latin typeface="Arial"/>
                <a:cs typeface="Arial"/>
              </a:rPr>
              <a:t>user input khi thay</a:t>
            </a:r>
            <a:r>
              <a:rPr lang="vi-VN" sz="2400" spc="-110" dirty="0">
                <a:latin typeface="Arial"/>
                <a:cs typeface="Arial"/>
              </a:rPr>
              <a:t> </a:t>
            </a:r>
            <a:r>
              <a:rPr lang="vi-VN" sz="2400" spc="5" dirty="0">
                <a:latin typeface="Arial"/>
                <a:cs typeface="Arial"/>
              </a:rPr>
              <a:t>đổi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spc="-10" dirty="0">
                <a:latin typeface="Arial"/>
                <a:cs typeface="Arial"/>
              </a:rPr>
              <a:t>giá </a:t>
            </a:r>
            <a:r>
              <a:rPr lang="vi-VN" sz="2400" dirty="0">
                <a:latin typeface="Arial"/>
                <a:cs typeface="Arial"/>
              </a:rPr>
              <a:t>trị của </a:t>
            </a:r>
            <a:r>
              <a:rPr lang="vi-VN" sz="2400" b="1" dirty="0">
                <a:latin typeface="Arial"/>
                <a:cs typeface="Arial"/>
              </a:rPr>
              <a:t>DropdownButton</a:t>
            </a:r>
            <a:r>
              <a:rPr lang="vi-VN" sz="2400" dirty="0">
                <a:latin typeface="Arial"/>
                <a:cs typeface="Arial"/>
              </a:rPr>
              <a:t>.</a:t>
            </a:r>
          </a:p>
          <a:p>
            <a:pPr marL="356870" marR="481330" indent="-344805">
              <a:lnSpc>
                <a:spcPct val="100000"/>
              </a:lnSpc>
              <a:spcBef>
                <a:spcPts val="575"/>
              </a:spcBef>
              <a:buClr>
                <a:srgbClr val="3366FF"/>
              </a:buClr>
              <a:buChar char="-"/>
              <a:tabLst>
                <a:tab pos="356870" algn="l"/>
                <a:tab pos="357505" algn="l"/>
              </a:tabLst>
            </a:pPr>
            <a:r>
              <a:rPr lang="vi-VN" sz="2400" spc="5" dirty="0">
                <a:latin typeface="Arial"/>
                <a:cs typeface="Arial"/>
              </a:rPr>
              <a:t>Tạo </a:t>
            </a:r>
            <a:r>
              <a:rPr lang="vi-VN" sz="2400" dirty="0">
                <a:latin typeface="Arial"/>
                <a:cs typeface="Arial"/>
              </a:rPr>
              <a:t>1 </a:t>
            </a:r>
            <a:r>
              <a:rPr lang="vi-VN" sz="2400" b="1" dirty="0">
                <a:latin typeface="Arial"/>
                <a:cs typeface="Arial"/>
              </a:rPr>
              <a:t>String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spc="-5" dirty="0">
                <a:latin typeface="Arial"/>
                <a:cs typeface="Arial"/>
              </a:rPr>
              <a:t>là </a:t>
            </a:r>
            <a:r>
              <a:rPr lang="vi-VN" sz="2400" dirty="0">
                <a:latin typeface="Arial"/>
                <a:cs typeface="Arial"/>
              </a:rPr>
              <a:t>_</a:t>
            </a:r>
            <a:r>
              <a:rPr lang="vi-VN" sz="2400" b="1" dirty="0">
                <a:latin typeface="Arial"/>
                <a:cs typeface="Arial"/>
              </a:rPr>
              <a:t>startMeasure</a:t>
            </a:r>
            <a:r>
              <a:rPr lang="vi-VN" sz="2400" dirty="0">
                <a:latin typeface="Arial"/>
                <a:cs typeface="Arial"/>
              </a:rPr>
              <a:t> ở trên cùng của  </a:t>
            </a:r>
            <a:r>
              <a:rPr lang="vi-VN" sz="2400" b="1" dirty="0">
                <a:latin typeface="Arial"/>
                <a:cs typeface="Arial"/>
              </a:rPr>
              <a:t>MyAppState</a:t>
            </a:r>
            <a:r>
              <a:rPr lang="vi-VN" sz="2400" dirty="0">
                <a:latin typeface="Arial"/>
                <a:cs typeface="Arial"/>
              </a:rPr>
              <a:t>, nó sẽ chứa </a:t>
            </a:r>
            <a:r>
              <a:rPr lang="vi-VN" sz="2400" spc="-10" dirty="0">
                <a:latin typeface="Arial"/>
                <a:cs typeface="Arial"/>
              </a:rPr>
              <a:t>giá </a:t>
            </a:r>
            <a:r>
              <a:rPr lang="vi-VN" sz="2400" dirty="0">
                <a:latin typeface="Arial"/>
                <a:cs typeface="Arial"/>
              </a:rPr>
              <a:t>trị item được chọn</a:t>
            </a:r>
            <a:r>
              <a:rPr lang="vi-VN" sz="2400" spc="-100" dirty="0">
                <a:latin typeface="Arial"/>
                <a:cs typeface="Arial"/>
              </a:rPr>
              <a:t> </a:t>
            </a:r>
            <a:r>
              <a:rPr lang="vi-VN" sz="2400" spc="5" dirty="0">
                <a:latin typeface="Arial"/>
                <a:cs typeface="Arial"/>
              </a:rPr>
              <a:t>từ  </a:t>
            </a:r>
            <a:r>
              <a:rPr lang="vi-VN" sz="2400" b="1" dirty="0">
                <a:latin typeface="Arial"/>
                <a:cs typeface="Arial"/>
              </a:rPr>
              <a:t>DropdownButton</a:t>
            </a:r>
            <a:r>
              <a:rPr lang="vi-VN" sz="2400" dirty="0">
                <a:latin typeface="Arial"/>
                <a:cs typeface="Arial"/>
              </a:rPr>
              <a:t>.</a:t>
            </a: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rgbClr val="3366FF"/>
              </a:buClr>
              <a:buChar char="-"/>
              <a:tabLst>
                <a:tab pos="356870" algn="l"/>
                <a:tab pos="357505" algn="l"/>
              </a:tabLst>
            </a:pPr>
            <a:r>
              <a:rPr lang="vi-VN" sz="2400" dirty="0">
                <a:latin typeface="Arial"/>
                <a:cs typeface="Arial"/>
              </a:rPr>
              <a:t>Sửa </a:t>
            </a:r>
            <a:r>
              <a:rPr lang="vi-VN" sz="2400" spc="-5" dirty="0">
                <a:latin typeface="Arial"/>
                <a:cs typeface="Arial"/>
              </a:rPr>
              <a:t>lại </a:t>
            </a:r>
            <a:r>
              <a:rPr lang="vi-VN" sz="2400" b="1" dirty="0">
                <a:latin typeface="Arial"/>
                <a:cs typeface="Arial"/>
              </a:rPr>
              <a:t>onChanged</a:t>
            </a:r>
            <a:r>
              <a:rPr lang="vi-VN" sz="2400" dirty="0">
                <a:latin typeface="Arial"/>
                <a:cs typeface="Arial"/>
              </a:rPr>
              <a:t>() setState()</a:t>
            </a:r>
            <a:endParaRPr lang="vi-V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566C1-9AF0-478B-BAF2-50329BFF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43660B-C0E3-4953-8EB6-F1A7F660C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497" y="1524000"/>
            <a:ext cx="2498903" cy="4598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951F04-5F28-476D-86A3-AD311536C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1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923-F5AF-40F0-9882-3699646E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 ứng dụng đơn giản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90760-2E6C-4033-A345-09D7BAAD9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35113"/>
            <a:ext cx="5715000" cy="4691062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lang="vi-VN" sz="2400" spc="-5" dirty="0">
                <a:latin typeface="Arial"/>
                <a:cs typeface="Arial"/>
              </a:rPr>
              <a:t>Để </a:t>
            </a:r>
            <a:r>
              <a:rPr lang="vi-VN" sz="2400" dirty="0">
                <a:latin typeface="Arial"/>
                <a:cs typeface="Arial"/>
              </a:rPr>
              <a:t>hoàn thiện nó, chúng ta cần 8 </a:t>
            </a:r>
            <a:r>
              <a:rPr lang="vi-VN" sz="2400" spc="-10" dirty="0">
                <a:latin typeface="Arial"/>
                <a:cs typeface="Arial"/>
              </a:rPr>
              <a:t>widget </a:t>
            </a:r>
            <a:r>
              <a:rPr lang="vi-VN" sz="2400" dirty="0">
                <a:latin typeface="Arial"/>
                <a:cs typeface="Arial"/>
              </a:rPr>
              <a:t>trên màn</a:t>
            </a:r>
            <a:r>
              <a:rPr lang="vi-VN" sz="2400" spc="-60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hình:</a:t>
            </a: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lr>
                <a:srgbClr val="3366FF"/>
              </a:buClr>
              <a:buChar char="-"/>
              <a:tabLst>
                <a:tab pos="356870" algn="l"/>
                <a:tab pos="357505" algn="l"/>
              </a:tabLst>
            </a:pPr>
            <a:r>
              <a:rPr lang="vi-VN" sz="2400" spc="-5" dirty="0">
                <a:latin typeface="Arial"/>
                <a:cs typeface="Arial"/>
              </a:rPr>
              <a:t>4 </a:t>
            </a:r>
            <a:r>
              <a:rPr lang="vi-VN" sz="2400" b="1" spc="-70" dirty="0">
                <a:latin typeface="Arial"/>
                <a:cs typeface="Arial"/>
              </a:rPr>
              <a:t>Text</a:t>
            </a:r>
            <a:r>
              <a:rPr lang="vi-VN" sz="2400" spc="-70" dirty="0">
                <a:latin typeface="Arial"/>
                <a:cs typeface="Arial"/>
              </a:rPr>
              <a:t> </a:t>
            </a:r>
            <a:r>
              <a:rPr lang="vi-VN" sz="2400" spc="-5" dirty="0">
                <a:latin typeface="Arial"/>
                <a:cs typeface="Arial"/>
              </a:rPr>
              <a:t>có </a:t>
            </a:r>
            <a:r>
              <a:rPr lang="vi-VN" sz="2400" dirty="0">
                <a:latin typeface="Arial"/>
                <a:cs typeface="Arial"/>
              </a:rPr>
              <a:t>nội dung </a:t>
            </a:r>
            <a:r>
              <a:rPr lang="vi-VN" sz="2400" spc="-5" dirty="0">
                <a:latin typeface="Arial"/>
                <a:cs typeface="Arial"/>
              </a:rPr>
              <a:t>là</a:t>
            </a:r>
            <a:r>
              <a:rPr lang="vi-VN" sz="2400" spc="-20" dirty="0">
                <a:latin typeface="Arial"/>
                <a:cs typeface="Arial"/>
              </a:rPr>
              <a:t> </a:t>
            </a:r>
            <a:r>
              <a:rPr lang="vi-VN" sz="2400" spc="-30" dirty="0">
                <a:latin typeface="Arial"/>
                <a:cs typeface="Arial"/>
              </a:rPr>
              <a:t>Value, From, To, Và kết quả.</a:t>
            </a:r>
            <a:endParaRPr lang="vi-VN" sz="24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rgbClr val="3366FF"/>
              </a:buClr>
              <a:buChar char="-"/>
              <a:tabLst>
                <a:tab pos="356870" algn="l"/>
                <a:tab pos="357505" algn="l"/>
              </a:tabLst>
            </a:pPr>
            <a:r>
              <a:rPr lang="vi-VN" sz="2400" spc="-5" dirty="0">
                <a:latin typeface="Arial"/>
                <a:cs typeface="Arial"/>
              </a:rPr>
              <a:t>1 </a:t>
            </a:r>
            <a:r>
              <a:rPr lang="vi-VN" sz="2400" b="1" spc="-30" dirty="0">
                <a:latin typeface="Arial"/>
                <a:cs typeface="Arial"/>
              </a:rPr>
              <a:t>TextField</a:t>
            </a:r>
            <a:r>
              <a:rPr lang="vi-VN" sz="2400" spc="-30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cho </a:t>
            </a:r>
            <a:r>
              <a:rPr lang="vi-VN" sz="2400" spc="-10" dirty="0">
                <a:latin typeface="Arial"/>
                <a:cs typeface="Arial"/>
              </a:rPr>
              <a:t>giá </a:t>
            </a:r>
            <a:r>
              <a:rPr lang="vi-VN" sz="2400" dirty="0">
                <a:latin typeface="Arial"/>
                <a:cs typeface="Arial"/>
              </a:rPr>
              <a:t>trị </a:t>
            </a:r>
            <a:r>
              <a:rPr lang="vi-VN" sz="2400" spc="5" dirty="0">
                <a:latin typeface="Arial"/>
                <a:cs typeface="Arial"/>
              </a:rPr>
              <a:t>ban</a:t>
            </a:r>
            <a:r>
              <a:rPr lang="vi-VN" sz="2400" spc="-35" dirty="0">
                <a:latin typeface="Arial"/>
                <a:cs typeface="Arial"/>
              </a:rPr>
              <a:t> </a:t>
            </a:r>
            <a:r>
              <a:rPr lang="vi-VN" sz="2400" spc="5" dirty="0">
                <a:latin typeface="Arial"/>
                <a:cs typeface="Arial"/>
              </a:rPr>
              <a:t>đầu.</a:t>
            </a:r>
            <a:endParaRPr lang="vi-VN" sz="24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rgbClr val="3366FF"/>
              </a:buClr>
              <a:buChar char="-"/>
              <a:tabLst>
                <a:tab pos="356870" algn="l"/>
                <a:tab pos="357505" algn="l"/>
              </a:tabLst>
            </a:pPr>
            <a:r>
              <a:rPr lang="vi-VN" sz="2400" spc="-5" dirty="0">
                <a:latin typeface="Arial"/>
                <a:cs typeface="Arial"/>
              </a:rPr>
              <a:t>1 </a:t>
            </a:r>
            <a:r>
              <a:rPr lang="vi-VN" sz="2400" b="1" dirty="0">
                <a:latin typeface="Arial"/>
                <a:cs typeface="Arial"/>
              </a:rPr>
              <a:t>DropdownButton</a:t>
            </a:r>
            <a:r>
              <a:rPr lang="vi-VN" sz="2400" dirty="0">
                <a:latin typeface="Arial"/>
                <a:cs typeface="Arial"/>
              </a:rPr>
              <a:t> cho </a:t>
            </a:r>
            <a:r>
              <a:rPr lang="vi-VN" sz="2400" spc="-10" dirty="0">
                <a:latin typeface="Arial"/>
                <a:cs typeface="Arial"/>
              </a:rPr>
              <a:t>việc </a:t>
            </a:r>
            <a:r>
              <a:rPr lang="vi-VN" sz="2400" spc="-5" dirty="0">
                <a:latin typeface="Arial"/>
                <a:cs typeface="Arial"/>
              </a:rPr>
              <a:t>lựa </a:t>
            </a:r>
            <a:r>
              <a:rPr lang="vi-VN" sz="2400" dirty="0">
                <a:latin typeface="Arial"/>
                <a:cs typeface="Arial"/>
              </a:rPr>
              <a:t>chọn đơn </a:t>
            </a:r>
            <a:r>
              <a:rPr lang="vi-VN" sz="2400" spc="-15" dirty="0">
                <a:latin typeface="Arial"/>
                <a:cs typeface="Arial"/>
              </a:rPr>
              <a:t>vị </a:t>
            </a:r>
            <a:r>
              <a:rPr lang="vi-VN" sz="2400" dirty="0">
                <a:latin typeface="Arial"/>
                <a:cs typeface="Arial"/>
              </a:rPr>
              <a:t>ban</a:t>
            </a:r>
            <a:r>
              <a:rPr lang="vi-VN" sz="2400" spc="-10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đầu.</a:t>
            </a: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lr>
                <a:srgbClr val="3366FF"/>
              </a:buClr>
              <a:buChar char="-"/>
              <a:tabLst>
                <a:tab pos="356870" algn="l"/>
                <a:tab pos="357505" algn="l"/>
              </a:tabLst>
            </a:pPr>
            <a:r>
              <a:rPr lang="vi-VN" sz="2400" dirty="0">
                <a:latin typeface="Arial"/>
                <a:cs typeface="Arial"/>
              </a:rPr>
              <a:t>1 </a:t>
            </a:r>
            <a:r>
              <a:rPr lang="vi-VN" sz="2400" b="1" dirty="0">
                <a:latin typeface="Arial"/>
                <a:cs typeface="Arial"/>
              </a:rPr>
              <a:t>DropdownButton</a:t>
            </a:r>
            <a:r>
              <a:rPr lang="vi-VN" sz="2400" dirty="0">
                <a:latin typeface="Arial"/>
                <a:cs typeface="Arial"/>
              </a:rPr>
              <a:t> khác cho </a:t>
            </a:r>
            <a:r>
              <a:rPr lang="vi-VN" sz="2400" spc="-10" dirty="0">
                <a:latin typeface="Arial"/>
                <a:cs typeface="Arial"/>
              </a:rPr>
              <a:t>việc </a:t>
            </a:r>
            <a:r>
              <a:rPr lang="vi-VN" sz="2400" spc="-5" dirty="0">
                <a:latin typeface="Arial"/>
                <a:cs typeface="Arial"/>
              </a:rPr>
              <a:t>lựa </a:t>
            </a:r>
            <a:r>
              <a:rPr lang="vi-VN" sz="2400" dirty="0">
                <a:latin typeface="Arial"/>
                <a:cs typeface="Arial"/>
              </a:rPr>
              <a:t>chọn đơn </a:t>
            </a:r>
            <a:r>
              <a:rPr lang="vi-VN" sz="2400" spc="-15" dirty="0">
                <a:latin typeface="Arial"/>
                <a:cs typeface="Arial"/>
              </a:rPr>
              <a:t>vị</a:t>
            </a:r>
            <a:r>
              <a:rPr lang="vi-VN" sz="2400" spc="-30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cần </a:t>
            </a:r>
            <a:r>
              <a:rPr lang="vi-VN" sz="2400" spc="-5" dirty="0">
                <a:latin typeface="Arial"/>
                <a:cs typeface="Arial"/>
              </a:rPr>
              <a:t>chuyển</a:t>
            </a:r>
            <a:r>
              <a:rPr lang="vi-VN" sz="2400" spc="15" dirty="0">
                <a:latin typeface="Arial"/>
                <a:cs typeface="Arial"/>
              </a:rPr>
              <a:t> </a:t>
            </a:r>
            <a:r>
              <a:rPr lang="vi-VN" sz="2400" spc="10" dirty="0">
                <a:latin typeface="Arial"/>
                <a:cs typeface="Arial"/>
              </a:rPr>
              <a:t>đổi</a:t>
            </a:r>
            <a:endParaRPr lang="vi-VN" sz="24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rgbClr val="3366FF"/>
              </a:buClr>
              <a:buChar char="-"/>
              <a:tabLst>
                <a:tab pos="356870" algn="l"/>
                <a:tab pos="357505" algn="l"/>
              </a:tabLst>
            </a:pPr>
            <a:r>
              <a:rPr lang="vi-VN" sz="2400" dirty="0">
                <a:latin typeface="Arial"/>
                <a:cs typeface="Arial"/>
              </a:rPr>
              <a:t>1 </a:t>
            </a:r>
            <a:r>
              <a:rPr lang="vi-VN" sz="2400" b="1" dirty="0">
                <a:latin typeface="Arial"/>
                <a:cs typeface="Arial"/>
              </a:rPr>
              <a:t>RaisedButton</a:t>
            </a:r>
            <a:r>
              <a:rPr lang="vi-VN" sz="2400" dirty="0">
                <a:latin typeface="Arial"/>
                <a:cs typeface="Arial"/>
              </a:rPr>
              <a:t> để </a:t>
            </a:r>
            <a:r>
              <a:rPr lang="vi-VN" sz="2400" spc="-10" dirty="0">
                <a:latin typeface="Arial"/>
                <a:cs typeface="Arial"/>
              </a:rPr>
              <a:t>gọi </a:t>
            </a:r>
            <a:r>
              <a:rPr lang="vi-VN" sz="2400" dirty="0">
                <a:latin typeface="Arial"/>
                <a:cs typeface="Arial"/>
              </a:rPr>
              <a:t>phương thức </a:t>
            </a:r>
            <a:r>
              <a:rPr lang="vi-VN" sz="2400" spc="5" dirty="0">
                <a:latin typeface="Arial"/>
                <a:cs typeface="Arial"/>
              </a:rPr>
              <a:t>phục </a:t>
            </a:r>
            <a:r>
              <a:rPr lang="vi-VN" sz="2400" spc="-15" dirty="0">
                <a:latin typeface="Arial"/>
                <a:cs typeface="Arial"/>
              </a:rPr>
              <a:t>vụ</a:t>
            </a:r>
            <a:r>
              <a:rPr lang="vi-VN" sz="2400" spc="-85" dirty="0">
                <a:latin typeface="Arial"/>
                <a:cs typeface="Arial"/>
              </a:rPr>
              <a:t> </a:t>
            </a:r>
            <a:r>
              <a:rPr lang="vi-VN" sz="2400" spc="-10" dirty="0">
                <a:latin typeface="Arial"/>
                <a:cs typeface="Arial"/>
              </a:rPr>
              <a:t>việc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spc="-5" dirty="0">
                <a:latin typeface="Arial"/>
                <a:cs typeface="Arial"/>
              </a:rPr>
              <a:t>chuyển </a:t>
            </a:r>
            <a:r>
              <a:rPr lang="vi-VN" sz="2400" spc="5" dirty="0">
                <a:latin typeface="Arial"/>
                <a:cs typeface="Arial"/>
              </a:rPr>
              <a:t>đổi </a:t>
            </a:r>
            <a:r>
              <a:rPr lang="vi-VN" sz="2400" spc="-10" dirty="0">
                <a:latin typeface="Arial"/>
                <a:cs typeface="Arial"/>
              </a:rPr>
              <a:t>giá</a:t>
            </a:r>
            <a:r>
              <a:rPr lang="vi-VN" sz="2400" spc="-5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trị</a:t>
            </a:r>
          </a:p>
          <a:p>
            <a:endParaRPr lang="vi-V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72BAF-0CCC-4589-86A7-77903385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522ED9B-0566-4F98-86BB-1EF9E0BB8231}"/>
              </a:ext>
            </a:extLst>
          </p:cNvPr>
          <p:cNvSpPr/>
          <p:nvPr/>
        </p:nvSpPr>
        <p:spPr>
          <a:xfrm>
            <a:off x="6400800" y="1488831"/>
            <a:ext cx="2362200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884C26-F597-4A2A-A09A-A9F6B8E3D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9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DC69-978A-4278-83BD-E218DC17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 ứng dụng đơn giản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12B6-92C9-4407-95D4-B13E015E6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dirty="0"/>
              <a:t>Xây dựng logic cho ứng dụng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553FD-7E55-43B6-BC3F-98D7316F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55C0376-5CBB-46A1-8752-287089617725}"/>
              </a:ext>
            </a:extLst>
          </p:cNvPr>
          <p:cNvSpPr/>
          <p:nvPr/>
        </p:nvSpPr>
        <p:spPr>
          <a:xfrm>
            <a:off x="685800" y="2206750"/>
            <a:ext cx="8153400" cy="3736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1CC612-EA09-4433-A7CA-18AA04E3D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29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FD0A-2F02-4F08-8F0D-FF1F0113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 ứng dụng đơn giản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8E70E-42DD-44F4-A0B5-738920237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vi-VN" sz="2400" spc="-25" dirty="0">
                <a:latin typeface="Arial"/>
                <a:cs typeface="Arial"/>
              </a:rPr>
              <a:t>Tiếp </a:t>
            </a:r>
            <a:r>
              <a:rPr lang="vi-VN" sz="2400" spc="5" dirty="0">
                <a:latin typeface="Arial"/>
                <a:cs typeface="Arial"/>
              </a:rPr>
              <a:t>theo, để </a:t>
            </a:r>
            <a:r>
              <a:rPr lang="vi-VN" sz="2400" dirty="0">
                <a:latin typeface="Arial"/>
                <a:cs typeface="Arial"/>
              </a:rPr>
              <a:t>thuận tiện cho </a:t>
            </a:r>
            <a:r>
              <a:rPr lang="vi-VN" sz="2400" spc="-10" dirty="0">
                <a:latin typeface="Arial"/>
                <a:cs typeface="Arial"/>
              </a:rPr>
              <a:t>việc </a:t>
            </a:r>
            <a:r>
              <a:rPr lang="vi-VN" sz="2400" spc="-5" dirty="0">
                <a:latin typeface="Arial"/>
                <a:cs typeface="Arial"/>
              </a:rPr>
              <a:t>duyệt </a:t>
            </a:r>
            <a:r>
              <a:rPr lang="vi-VN" sz="2400" dirty="0">
                <a:latin typeface="Arial"/>
                <a:cs typeface="Arial"/>
              </a:rPr>
              <a:t>mảng, chúng ta</a:t>
            </a:r>
            <a:r>
              <a:rPr lang="vi-VN" sz="2400" spc="-114" dirty="0">
                <a:latin typeface="Arial"/>
                <a:cs typeface="Arial"/>
              </a:rPr>
              <a:t> </a:t>
            </a:r>
            <a:r>
              <a:rPr lang="vi-VN" sz="2400" spc="-5" dirty="0">
                <a:latin typeface="Arial"/>
                <a:cs typeface="Arial"/>
              </a:rPr>
              <a:t>sẽ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spc="-5" dirty="0">
                <a:latin typeface="Arial"/>
                <a:cs typeface="Arial"/>
              </a:rPr>
              <a:t>gán </a:t>
            </a:r>
            <a:r>
              <a:rPr lang="vi-VN" sz="2400" spc="5" dirty="0">
                <a:latin typeface="Arial"/>
                <a:cs typeface="Arial"/>
              </a:rPr>
              <a:t>mỗi </a:t>
            </a:r>
            <a:r>
              <a:rPr lang="vi-VN" sz="2400" dirty="0">
                <a:latin typeface="Arial"/>
                <a:cs typeface="Arial"/>
              </a:rPr>
              <a:t>đơn </a:t>
            </a:r>
            <a:r>
              <a:rPr lang="vi-VN" sz="2400" spc="-15" dirty="0">
                <a:latin typeface="Arial"/>
                <a:cs typeface="Arial"/>
              </a:rPr>
              <a:t>vị </a:t>
            </a:r>
            <a:r>
              <a:rPr lang="vi-VN" sz="2400" spc="-10" dirty="0">
                <a:latin typeface="Arial"/>
                <a:cs typeface="Arial"/>
              </a:rPr>
              <a:t>với </a:t>
            </a:r>
            <a:r>
              <a:rPr lang="vi-VN" sz="2400" spc="5" dirty="0">
                <a:latin typeface="Arial"/>
                <a:cs typeface="Arial"/>
              </a:rPr>
              <a:t>một </a:t>
            </a:r>
            <a:r>
              <a:rPr lang="vi-VN" sz="2400" dirty="0">
                <a:latin typeface="Arial"/>
                <a:cs typeface="Arial"/>
              </a:rPr>
              <a:t>con</a:t>
            </a:r>
            <a:r>
              <a:rPr lang="vi-VN" sz="2400" spc="-10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số.</a:t>
            </a:r>
          </a:p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8761F-BC47-4553-B8F6-589B0361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35201A-B9CF-4B00-BB29-A39A249B7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654909"/>
            <a:ext cx="2876951" cy="2648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251DD8-5275-4E88-BDBC-66D42E1AA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99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2CCA-8D9D-46D2-A637-820F75E6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 ứng dụng đơn giản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E801-1B16-4C23-A0AE-A698057F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vi-VN" sz="2400" spc="-25" dirty="0">
                <a:latin typeface="Arial"/>
                <a:cs typeface="Arial"/>
              </a:rPr>
              <a:t>Tiếp </a:t>
            </a:r>
            <a:r>
              <a:rPr lang="vi-VN" sz="2400" spc="5" dirty="0">
                <a:latin typeface="Arial"/>
                <a:cs typeface="Arial"/>
              </a:rPr>
              <a:t>theo, </a:t>
            </a:r>
            <a:r>
              <a:rPr lang="vi-VN" sz="2400" dirty="0">
                <a:latin typeface="Arial"/>
                <a:cs typeface="Arial"/>
              </a:rPr>
              <a:t>ta </a:t>
            </a:r>
            <a:r>
              <a:rPr lang="vi-VN" sz="2400" spc="-5" dirty="0">
                <a:latin typeface="Arial"/>
                <a:cs typeface="Arial"/>
              </a:rPr>
              <a:t>biến </a:t>
            </a:r>
            <a:r>
              <a:rPr lang="vi-VN" sz="2400" spc="5" dirty="0">
                <a:latin typeface="Arial"/>
                <a:cs typeface="Arial"/>
              </a:rPr>
              <a:t>ma </a:t>
            </a:r>
            <a:r>
              <a:rPr lang="vi-VN" sz="2400" dirty="0">
                <a:latin typeface="Arial"/>
                <a:cs typeface="Arial"/>
              </a:rPr>
              <a:t>trận </a:t>
            </a:r>
            <a:r>
              <a:rPr lang="vi-VN" sz="2400" spc="-5" dirty="0">
                <a:latin typeface="Arial"/>
                <a:cs typeface="Arial"/>
              </a:rPr>
              <a:t>chuyển </a:t>
            </a:r>
            <a:r>
              <a:rPr lang="vi-VN" sz="2400" dirty="0">
                <a:latin typeface="Arial"/>
                <a:cs typeface="Arial"/>
              </a:rPr>
              <a:t>đổi đơn </a:t>
            </a:r>
            <a:r>
              <a:rPr lang="vi-VN" sz="2400" spc="-15" dirty="0">
                <a:latin typeface="Arial"/>
                <a:cs typeface="Arial"/>
              </a:rPr>
              <a:t>vị </a:t>
            </a:r>
            <a:r>
              <a:rPr lang="vi-VN" sz="2400" dirty="0">
                <a:latin typeface="Arial"/>
                <a:cs typeface="Arial"/>
              </a:rPr>
              <a:t>kia thành</a:t>
            </a:r>
            <a:r>
              <a:rPr lang="vi-VN" sz="2400" spc="-70" dirty="0">
                <a:latin typeface="Arial"/>
                <a:cs typeface="Arial"/>
              </a:rPr>
              <a:t> </a:t>
            </a:r>
            <a:r>
              <a:rPr lang="vi-VN" sz="2400" spc="10" dirty="0">
                <a:latin typeface="Arial"/>
                <a:cs typeface="Arial"/>
              </a:rPr>
              <a:t>mã </a:t>
            </a:r>
            <a:r>
              <a:rPr lang="vi-VN" sz="2400" dirty="0">
                <a:latin typeface="Arial"/>
                <a:cs typeface="Arial"/>
              </a:rPr>
              <a:t>code sau để tiện sử</a:t>
            </a:r>
            <a:r>
              <a:rPr lang="vi-VN" sz="2400" spc="-40" dirty="0">
                <a:latin typeface="Arial"/>
                <a:cs typeface="Arial"/>
              </a:rPr>
              <a:t> </a:t>
            </a:r>
            <a:r>
              <a:rPr lang="vi-VN" sz="2400" spc="5" dirty="0">
                <a:latin typeface="Arial"/>
                <a:cs typeface="Arial"/>
              </a:rPr>
              <a:t>dụng</a:t>
            </a:r>
            <a:endParaRPr lang="vi-VN" sz="2400" dirty="0">
              <a:latin typeface="Arial"/>
              <a:cs typeface="Arial"/>
            </a:endParaRPr>
          </a:p>
          <a:p>
            <a:endParaRPr lang="vi-V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1FBF1-C005-484B-9D8C-9371461A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C50012-925D-42C1-A845-C6D25EBF9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153" y="2635856"/>
            <a:ext cx="4010585" cy="2686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0FC925-AB2D-44BA-BFDF-5C43C3814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4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2C7B-CAEE-4DC5-8BF3-A465A999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 ứng dụng đơn giản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62F3-D299-480D-B3CD-96A2D6048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vi-VN" sz="2400" dirty="0">
                <a:latin typeface="Arial"/>
                <a:cs typeface="Arial"/>
              </a:rPr>
              <a:t>Bây </a:t>
            </a:r>
            <a:r>
              <a:rPr lang="vi-VN" sz="2400" spc="-5" dirty="0">
                <a:latin typeface="Arial"/>
                <a:cs typeface="Arial"/>
              </a:rPr>
              <a:t>giờ, </a:t>
            </a:r>
            <a:r>
              <a:rPr lang="vi-VN" sz="2400" dirty="0">
                <a:latin typeface="Arial"/>
                <a:cs typeface="Arial"/>
              </a:rPr>
              <a:t>chúng ta cần phải </a:t>
            </a:r>
            <a:r>
              <a:rPr lang="vi-VN" sz="2400" spc="-10" dirty="0">
                <a:latin typeface="Arial"/>
                <a:cs typeface="Arial"/>
              </a:rPr>
              <a:t>xây </a:t>
            </a:r>
            <a:r>
              <a:rPr lang="vi-VN" sz="2400" dirty="0">
                <a:latin typeface="Arial"/>
                <a:cs typeface="Arial"/>
              </a:rPr>
              <a:t>dựng phương thức</a:t>
            </a:r>
            <a:r>
              <a:rPr lang="vi-VN" sz="2400" spc="-60" dirty="0">
                <a:latin typeface="Arial"/>
                <a:cs typeface="Arial"/>
              </a:rPr>
              <a:t> </a:t>
            </a:r>
            <a:r>
              <a:rPr lang="vi-VN" sz="2400" spc="-5" dirty="0">
                <a:latin typeface="Arial"/>
                <a:cs typeface="Arial"/>
              </a:rPr>
              <a:t>convert</a:t>
            </a:r>
            <a:endParaRPr lang="vi-VN" sz="24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5"/>
              </a:spcBef>
              <a:buNone/>
            </a:pPr>
            <a:r>
              <a:rPr lang="vi-VN" sz="2400" dirty="0">
                <a:latin typeface="Arial"/>
                <a:cs typeface="Arial"/>
              </a:rPr>
              <a:t>để </a:t>
            </a:r>
            <a:r>
              <a:rPr lang="vi-VN" sz="2400" spc="-5" dirty="0">
                <a:latin typeface="Arial"/>
                <a:cs typeface="Arial"/>
              </a:rPr>
              <a:t>chuyển </a:t>
            </a:r>
            <a:r>
              <a:rPr lang="vi-VN" sz="2400" spc="5" dirty="0">
                <a:latin typeface="Arial"/>
                <a:cs typeface="Arial"/>
              </a:rPr>
              <a:t>đổi </a:t>
            </a:r>
            <a:r>
              <a:rPr lang="vi-VN" sz="2400" spc="-10" dirty="0">
                <a:latin typeface="Arial"/>
                <a:cs typeface="Arial"/>
              </a:rPr>
              <a:t>giá </a:t>
            </a:r>
            <a:r>
              <a:rPr lang="vi-VN" sz="2400" spc="-5" dirty="0">
                <a:latin typeface="Arial"/>
                <a:cs typeface="Arial"/>
              </a:rPr>
              <a:t>trị, </a:t>
            </a:r>
            <a:r>
              <a:rPr lang="vi-VN" sz="2400" dirty="0">
                <a:latin typeface="Arial"/>
                <a:cs typeface="Arial"/>
              </a:rPr>
              <a:t>sử dụng </a:t>
            </a:r>
            <a:r>
              <a:rPr lang="vi-VN" sz="2400" b="1" spc="5" dirty="0">
                <a:latin typeface="Arial"/>
                <a:cs typeface="Arial"/>
              </a:rPr>
              <a:t>formulas</a:t>
            </a:r>
            <a:r>
              <a:rPr lang="vi-VN" sz="2400" spc="5" dirty="0">
                <a:latin typeface="Arial"/>
                <a:cs typeface="Arial"/>
              </a:rPr>
              <a:t> </a:t>
            </a:r>
            <a:r>
              <a:rPr lang="vi-VN" sz="2400" spc="-15" dirty="0">
                <a:latin typeface="Arial"/>
                <a:cs typeface="Arial"/>
              </a:rPr>
              <a:t>và</a:t>
            </a:r>
            <a:r>
              <a:rPr lang="vi-VN" sz="2400" spc="-45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_</a:t>
            </a:r>
            <a:r>
              <a:rPr lang="vi-VN" sz="2400" b="1" dirty="0">
                <a:latin typeface="Arial"/>
                <a:cs typeface="Arial"/>
              </a:rPr>
              <a:t>measureMap</a:t>
            </a:r>
          </a:p>
          <a:p>
            <a:endParaRPr lang="vi-V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05C0A-984F-4889-97F8-D007607A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8AF94-78E6-4D93-9A7A-7CFBDF874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135989"/>
            <a:ext cx="4315427" cy="1686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735A1D-7B56-40F7-B6F1-7DFB72CE7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76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0CAA-29B4-4FD5-B9F8-EDB94110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 ứng dụng đơn giản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6F0F-86FC-426C-A2A0-574B91FFE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508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vi-VN" sz="2400" dirty="0">
                <a:latin typeface="Arial"/>
                <a:cs typeface="Arial"/>
              </a:rPr>
              <a:t>Bước cuối </a:t>
            </a:r>
            <a:r>
              <a:rPr lang="vi-VN" sz="2400" spc="-5" dirty="0">
                <a:latin typeface="Arial"/>
                <a:cs typeface="Arial"/>
              </a:rPr>
              <a:t>cùng, là </a:t>
            </a:r>
            <a:r>
              <a:rPr lang="vi-VN" sz="2400" dirty="0">
                <a:latin typeface="Arial"/>
                <a:cs typeface="Arial"/>
              </a:rPr>
              <a:t>bước chúng ta </a:t>
            </a:r>
            <a:r>
              <a:rPr lang="vi-VN" sz="2400" spc="-5" dirty="0">
                <a:latin typeface="Arial"/>
                <a:cs typeface="Arial"/>
              </a:rPr>
              <a:t>sẽ </a:t>
            </a:r>
            <a:r>
              <a:rPr lang="vi-VN" sz="2400" dirty="0">
                <a:latin typeface="Arial"/>
                <a:cs typeface="Arial"/>
              </a:rPr>
              <a:t>show kết </a:t>
            </a:r>
            <a:r>
              <a:rPr lang="vi-VN" sz="2400" spc="-10" dirty="0">
                <a:latin typeface="Arial"/>
                <a:cs typeface="Arial"/>
              </a:rPr>
              <a:t>quả </a:t>
            </a:r>
            <a:r>
              <a:rPr lang="vi-VN" sz="2400" dirty="0">
                <a:latin typeface="Arial"/>
                <a:cs typeface="Arial"/>
              </a:rPr>
              <a:t>của sự  </a:t>
            </a:r>
            <a:r>
              <a:rPr lang="vi-VN" sz="2400" spc="-5" dirty="0">
                <a:latin typeface="Arial"/>
                <a:cs typeface="Arial"/>
              </a:rPr>
              <a:t>chuyển </a:t>
            </a:r>
            <a:r>
              <a:rPr lang="vi-VN" sz="2400" dirty="0">
                <a:latin typeface="Arial"/>
                <a:cs typeface="Arial"/>
              </a:rPr>
              <a:t>đổi cho </a:t>
            </a:r>
            <a:r>
              <a:rPr lang="vi-VN" sz="2400" spc="-5" dirty="0">
                <a:latin typeface="Arial"/>
                <a:cs typeface="Arial"/>
              </a:rPr>
              <a:t>người dùng, </a:t>
            </a:r>
            <a:r>
              <a:rPr lang="vi-VN" sz="2400" dirty="0">
                <a:latin typeface="Arial"/>
                <a:cs typeface="Arial"/>
              </a:rPr>
              <a:t>thông </a:t>
            </a:r>
            <a:r>
              <a:rPr lang="vi-VN" sz="2400" spc="-5" dirty="0">
                <a:latin typeface="Arial"/>
                <a:cs typeface="Arial"/>
              </a:rPr>
              <a:t>qua </a:t>
            </a:r>
            <a:r>
              <a:rPr lang="vi-VN" sz="2400" spc="-10" dirty="0">
                <a:latin typeface="Arial"/>
                <a:cs typeface="Arial"/>
              </a:rPr>
              <a:t>widget </a:t>
            </a:r>
            <a:r>
              <a:rPr lang="vi-VN" sz="2400" b="1" spc="-70" dirty="0">
                <a:latin typeface="Arial"/>
                <a:cs typeface="Arial"/>
              </a:rPr>
              <a:t>Text</a:t>
            </a:r>
            <a:r>
              <a:rPr lang="vi-VN" sz="2400" spc="-70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cuối  cùng.</a:t>
            </a:r>
          </a:p>
          <a:p>
            <a:pPr marL="356870" marR="473075" indent="-344805">
              <a:lnSpc>
                <a:spcPct val="100000"/>
              </a:lnSpc>
              <a:spcBef>
                <a:spcPts val="580"/>
              </a:spcBef>
              <a:buClr>
                <a:srgbClr val="3366FF"/>
              </a:buClr>
              <a:buChar char="-"/>
              <a:tabLst>
                <a:tab pos="356870" algn="l"/>
                <a:tab pos="357505" algn="l"/>
              </a:tabLst>
            </a:pPr>
            <a:r>
              <a:rPr lang="vi-VN" sz="2400" dirty="0">
                <a:latin typeface="Arial"/>
                <a:cs typeface="Arial"/>
              </a:rPr>
              <a:t>Khai báo </a:t>
            </a:r>
            <a:r>
              <a:rPr lang="vi-VN" sz="2400" spc="-5" dirty="0">
                <a:latin typeface="Arial"/>
                <a:cs typeface="Arial"/>
              </a:rPr>
              <a:t>1 String là </a:t>
            </a:r>
            <a:r>
              <a:rPr lang="vi-VN" sz="2400" dirty="0">
                <a:latin typeface="Arial"/>
                <a:cs typeface="Arial"/>
              </a:rPr>
              <a:t>_</a:t>
            </a:r>
            <a:r>
              <a:rPr lang="vi-VN" sz="2400" b="1" dirty="0">
                <a:latin typeface="Arial"/>
                <a:cs typeface="Arial"/>
              </a:rPr>
              <a:t>resultMessage</a:t>
            </a:r>
            <a:r>
              <a:rPr lang="vi-VN" sz="2400" dirty="0">
                <a:latin typeface="Arial"/>
                <a:cs typeface="Arial"/>
              </a:rPr>
              <a:t> ở </a:t>
            </a:r>
            <a:r>
              <a:rPr lang="vi-VN" sz="2400" spc="-5" dirty="0">
                <a:latin typeface="Arial"/>
                <a:cs typeface="Arial"/>
              </a:rPr>
              <a:t>trên </a:t>
            </a:r>
            <a:r>
              <a:rPr lang="vi-VN" sz="2400" dirty="0">
                <a:latin typeface="Arial"/>
                <a:cs typeface="Arial"/>
              </a:rPr>
              <a:t>cùng của  </a:t>
            </a:r>
            <a:r>
              <a:rPr lang="vi-VN" sz="2400" b="1" spc="-5" dirty="0">
                <a:latin typeface="Arial"/>
                <a:cs typeface="Arial"/>
              </a:rPr>
              <a:t>MyAppState</a:t>
            </a:r>
            <a:r>
              <a:rPr lang="vi-VN" sz="2400" spc="-20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class.</a:t>
            </a:r>
          </a:p>
          <a:p>
            <a:pPr marL="356870" marR="405130" indent="-344805">
              <a:lnSpc>
                <a:spcPct val="100000"/>
              </a:lnSpc>
              <a:spcBef>
                <a:spcPts val="580"/>
              </a:spcBef>
              <a:buClr>
                <a:srgbClr val="3366FF"/>
              </a:buClr>
              <a:buChar char="-"/>
              <a:tabLst>
                <a:tab pos="356870" algn="l"/>
                <a:tab pos="357505" algn="l"/>
              </a:tabLst>
            </a:pPr>
            <a:r>
              <a:rPr lang="vi-VN" sz="2400" spc="-20" dirty="0">
                <a:latin typeface="Arial"/>
                <a:cs typeface="Arial"/>
              </a:rPr>
              <a:t>Trong </a:t>
            </a:r>
            <a:r>
              <a:rPr lang="vi-VN" sz="2400" dirty="0">
                <a:latin typeface="Arial"/>
                <a:cs typeface="Arial"/>
              </a:rPr>
              <a:t>phương thức </a:t>
            </a:r>
            <a:r>
              <a:rPr lang="vi-VN" sz="2400" b="1" spc="-5" dirty="0">
                <a:latin typeface="Arial"/>
                <a:cs typeface="Arial"/>
              </a:rPr>
              <a:t>convert</a:t>
            </a:r>
            <a:r>
              <a:rPr lang="vi-VN" sz="2400" spc="-5" dirty="0">
                <a:latin typeface="Arial"/>
                <a:cs typeface="Arial"/>
              </a:rPr>
              <a:t>(), </a:t>
            </a:r>
            <a:r>
              <a:rPr lang="vi-VN" sz="2400" dirty="0">
                <a:latin typeface="Arial"/>
                <a:cs typeface="Arial"/>
              </a:rPr>
              <a:t>sau khi đã </a:t>
            </a:r>
            <a:r>
              <a:rPr lang="vi-VN" sz="2400" spc="-5" dirty="0">
                <a:latin typeface="Arial"/>
                <a:cs typeface="Arial"/>
              </a:rPr>
              <a:t>tính </a:t>
            </a:r>
            <a:r>
              <a:rPr lang="vi-VN" sz="2400" dirty="0">
                <a:latin typeface="Arial"/>
                <a:cs typeface="Arial"/>
              </a:rPr>
              <a:t>được  result, cần </a:t>
            </a:r>
            <a:r>
              <a:rPr lang="vi-VN" sz="2400" spc="-5" dirty="0">
                <a:latin typeface="Arial"/>
                <a:cs typeface="Arial"/>
              </a:rPr>
              <a:t>gọi </a:t>
            </a:r>
            <a:r>
              <a:rPr lang="vi-VN" sz="2400" b="1" dirty="0">
                <a:latin typeface="Arial"/>
                <a:cs typeface="Arial"/>
              </a:rPr>
              <a:t>setState</a:t>
            </a:r>
            <a:r>
              <a:rPr lang="vi-VN" sz="2400" dirty="0">
                <a:latin typeface="Arial"/>
                <a:cs typeface="Arial"/>
              </a:rPr>
              <a:t>() để thông </a:t>
            </a:r>
            <a:r>
              <a:rPr lang="vi-VN" sz="2400" spc="5" dirty="0">
                <a:latin typeface="Arial"/>
                <a:cs typeface="Arial"/>
              </a:rPr>
              <a:t>báo </a:t>
            </a:r>
            <a:r>
              <a:rPr lang="vi-VN" sz="2400" spc="-10" dirty="0">
                <a:latin typeface="Arial"/>
                <a:cs typeface="Arial"/>
              </a:rPr>
              <a:t>với</a:t>
            </a:r>
            <a:r>
              <a:rPr lang="vi-VN" sz="2400" spc="-95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framework  cần update </a:t>
            </a:r>
            <a:r>
              <a:rPr lang="vi-VN" sz="2400" b="1" dirty="0">
                <a:latin typeface="Arial"/>
                <a:cs typeface="Arial"/>
              </a:rPr>
              <a:t>UI.</a:t>
            </a:r>
            <a:endParaRPr lang="vi-VN" sz="2400" dirty="0">
              <a:latin typeface="Arial"/>
              <a:cs typeface="Arial"/>
            </a:endParaRPr>
          </a:p>
          <a:p>
            <a:endParaRPr lang="vi-V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307A2-2C1D-4D63-A8D5-0266B860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BB51B-C257-4D8C-8EB1-346AAEDA3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12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318D-3FC6-4779-AB60-DF3A4736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 ứng dụng đơn giản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D89684-B6CB-45A0-A7C2-4196488CD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669" y="2209800"/>
            <a:ext cx="8229600" cy="26247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A90F0-D5AA-4054-8E83-93B98595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5D7F7-F8A5-4ACD-A4BC-C5DB6DA13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48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A37D-A254-4206-8EF2-7EB15D25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 ứng dụng đơn giản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63F1-D03B-4918-8C03-45315F36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dirty="0">
                <a:latin typeface="Arial"/>
                <a:cs typeface="Arial"/>
              </a:rPr>
              <a:t>Cuối cùng, cần </a:t>
            </a:r>
            <a:r>
              <a:rPr lang="vi-VN" sz="2400" spc="-10" dirty="0">
                <a:latin typeface="Arial"/>
                <a:cs typeface="Arial"/>
              </a:rPr>
              <a:t>gọi </a:t>
            </a:r>
            <a:r>
              <a:rPr lang="vi-VN" sz="2400" dirty="0">
                <a:latin typeface="Arial"/>
                <a:cs typeface="Arial"/>
              </a:rPr>
              <a:t>đến phương thức </a:t>
            </a:r>
            <a:r>
              <a:rPr lang="vi-VN" sz="2400" b="1" spc="-5" dirty="0">
                <a:latin typeface="Arial"/>
                <a:cs typeface="Arial"/>
              </a:rPr>
              <a:t>convert</a:t>
            </a:r>
            <a:r>
              <a:rPr lang="vi-VN" sz="2400" spc="-5" dirty="0">
                <a:latin typeface="Arial"/>
                <a:cs typeface="Arial"/>
              </a:rPr>
              <a:t>() </a:t>
            </a:r>
            <a:r>
              <a:rPr lang="vi-VN" sz="2400" spc="5" dirty="0">
                <a:latin typeface="Arial"/>
                <a:cs typeface="Arial"/>
              </a:rPr>
              <a:t>mỗi </a:t>
            </a:r>
            <a:r>
              <a:rPr lang="vi-VN" sz="2400" dirty="0">
                <a:latin typeface="Arial"/>
                <a:cs typeface="Arial"/>
              </a:rPr>
              <a:t>khi  </a:t>
            </a:r>
            <a:r>
              <a:rPr lang="vi-VN" sz="2400" spc="-5" dirty="0">
                <a:latin typeface="Arial"/>
                <a:cs typeface="Arial"/>
              </a:rPr>
              <a:t>người </a:t>
            </a:r>
            <a:r>
              <a:rPr lang="vi-VN" sz="2400" dirty="0">
                <a:latin typeface="Arial"/>
                <a:cs typeface="Arial"/>
              </a:rPr>
              <a:t>dùng tap </a:t>
            </a:r>
            <a:r>
              <a:rPr lang="vi-VN" sz="2400" spc="-10" dirty="0">
                <a:latin typeface="Arial"/>
                <a:cs typeface="Arial"/>
              </a:rPr>
              <a:t>vào </a:t>
            </a:r>
            <a:r>
              <a:rPr lang="vi-VN" sz="2400" spc="-5" dirty="0">
                <a:latin typeface="Arial"/>
                <a:cs typeface="Arial"/>
              </a:rPr>
              <a:t>“Convert” </a:t>
            </a:r>
            <a:r>
              <a:rPr lang="vi-VN" sz="2400" dirty="0">
                <a:latin typeface="Arial"/>
                <a:cs typeface="Arial"/>
              </a:rPr>
              <a:t>button. </a:t>
            </a:r>
            <a:r>
              <a:rPr lang="vi-VN" sz="2400" spc="-5" dirty="0">
                <a:latin typeface="Arial"/>
                <a:cs typeface="Arial"/>
              </a:rPr>
              <a:t>Sửa lại </a:t>
            </a:r>
            <a:r>
              <a:rPr lang="vi-VN" sz="2400" dirty="0">
                <a:latin typeface="Arial"/>
                <a:cs typeface="Arial"/>
              </a:rPr>
              <a:t>code của  </a:t>
            </a:r>
            <a:r>
              <a:rPr lang="vi-VN" sz="2400" b="1" dirty="0">
                <a:latin typeface="Arial"/>
                <a:cs typeface="Arial"/>
              </a:rPr>
              <a:t>RaisedButton</a:t>
            </a:r>
            <a:r>
              <a:rPr lang="vi-VN" sz="2400" dirty="0">
                <a:latin typeface="Arial"/>
                <a:cs typeface="Arial"/>
              </a:rPr>
              <a:t> như</a:t>
            </a:r>
            <a:r>
              <a:rPr lang="vi-VN" sz="2400" spc="-45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sau: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endParaRPr lang="vi-VN" sz="2400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endParaRPr lang="vi-VN" sz="2400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endParaRPr lang="vi-VN" sz="2400" spc="-5" dirty="0">
              <a:latin typeface="Arial"/>
              <a:cs typeface="Arial"/>
            </a:endParaRPr>
          </a:p>
          <a:p>
            <a:pPr>
              <a:spcBef>
                <a:spcPts val="100"/>
              </a:spcBef>
              <a:tabLst>
                <a:tab pos="356870" algn="l"/>
              </a:tabLst>
            </a:pPr>
            <a:r>
              <a:rPr lang="vi-VN" sz="2400" spc="-5" dirty="0">
                <a:latin typeface="Arial"/>
                <a:cs typeface="Arial"/>
              </a:rPr>
              <a:t>Để hiện </a:t>
            </a:r>
            <a:r>
              <a:rPr lang="vi-VN" sz="2400" dirty="0">
                <a:latin typeface="Arial"/>
                <a:cs typeface="Arial"/>
              </a:rPr>
              <a:t>thị kết quả, sửa </a:t>
            </a:r>
            <a:r>
              <a:rPr lang="vi-VN" sz="2400" spc="-5" dirty="0">
                <a:latin typeface="Arial"/>
                <a:cs typeface="Arial"/>
              </a:rPr>
              <a:t>lại </a:t>
            </a:r>
            <a:r>
              <a:rPr lang="vi-VN" sz="2400" b="1" spc="-65" dirty="0">
                <a:latin typeface="Arial"/>
                <a:cs typeface="Arial"/>
              </a:rPr>
              <a:t>Text</a:t>
            </a:r>
            <a:r>
              <a:rPr lang="vi-VN" sz="2400" spc="-65" dirty="0">
                <a:latin typeface="Arial"/>
                <a:cs typeface="Arial"/>
              </a:rPr>
              <a:t> </a:t>
            </a:r>
            <a:r>
              <a:rPr lang="vi-VN" sz="2400" spc="-5" dirty="0">
                <a:latin typeface="Arial"/>
                <a:cs typeface="Arial"/>
              </a:rPr>
              <a:t>widget </a:t>
            </a:r>
            <a:r>
              <a:rPr lang="vi-VN" sz="2400" dirty="0">
                <a:latin typeface="Arial"/>
                <a:cs typeface="Arial"/>
              </a:rPr>
              <a:t>cuối cùng,</a:t>
            </a:r>
            <a:r>
              <a:rPr lang="vi-VN" sz="2400" spc="-35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thứ </a:t>
            </a:r>
            <a:r>
              <a:rPr lang="vi-VN" sz="2400" spc="5" dirty="0">
                <a:latin typeface="Arial"/>
                <a:cs typeface="Arial"/>
              </a:rPr>
              <a:t>mà </a:t>
            </a:r>
            <a:r>
              <a:rPr lang="vi-VN" sz="2400" dirty="0">
                <a:latin typeface="Arial"/>
                <a:cs typeface="Arial"/>
              </a:rPr>
              <a:t>sẽ chứa message tới </a:t>
            </a:r>
            <a:r>
              <a:rPr lang="vi-VN" sz="2400" spc="-5" dirty="0">
                <a:latin typeface="Arial"/>
                <a:cs typeface="Arial"/>
              </a:rPr>
              <a:t>người</a:t>
            </a:r>
            <a:r>
              <a:rPr lang="vi-VN" sz="2400" spc="-35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dùng:</a:t>
            </a:r>
          </a:p>
          <a:p>
            <a:endParaRPr lang="vi-V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628A6-AD48-41C3-9A71-77088A8B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B2F8CB-5CF6-4245-A65C-47DCB899F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175" y="2514600"/>
            <a:ext cx="4458025" cy="1066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2F3040-9B5B-4387-BFEB-1B5DD72E8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681" y="4907157"/>
            <a:ext cx="4210638" cy="352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DFEEFC-D3F8-4E74-BF75-65DE985878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07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7296-767F-4749-A023-716CEFFD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 ứng dụng đơn giản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AF66C-1093-43EA-87C6-39BD49F4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Kết quả sẽ như hình: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A0D72-E312-4B74-A762-514144F0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8EF4B5-FD28-4870-9039-B3C1CF33A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78604"/>
            <a:ext cx="2667000" cy="4845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70BA0A-F2EC-47E8-934A-B5C7AAE9B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0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7E5BA7F-821E-4109-8DB6-37971BB47C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33CC"/>
                </a:solidFill>
              </a:rPr>
              <a:t>Mục tiêu</a:t>
            </a:r>
            <a:endParaRPr lang="en-US" altLang="en-US" dirty="0">
              <a:solidFill>
                <a:srgbClr val="0033CC"/>
              </a:solidFill>
            </a:endParaRPr>
          </a:p>
        </p:txBody>
      </p:sp>
      <p:sp>
        <p:nvSpPr>
          <p:cNvPr id="6148" name="Slide Number Placeholder 5">
            <a:extLst>
              <a:ext uri="{FF2B5EF4-FFF2-40B4-BE49-F238E27FC236}">
                <a16:creationId xmlns:a16="http://schemas.microsoft.com/office/drawing/2014/main" id="{3916E19A-246B-4188-B043-F7B125E2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076467-21BA-42FF-B682-3A2844D4F7B8}" type="slidenum">
              <a:rPr lang="en-US" altLang="en-US" sz="14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b="1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C166821-AF29-4C16-B455-C78D5515E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25575"/>
            <a:ext cx="8077200" cy="4800600"/>
          </a:xfrm>
        </p:spPr>
        <p:txBody>
          <a:bodyPr/>
          <a:lstStyle/>
          <a:p>
            <a:pPr marL="12700" marR="191770">
              <a:lnSpc>
                <a:spcPct val="90000"/>
              </a:lnSpc>
              <a:spcBef>
                <a:spcPts val="575"/>
              </a:spcBef>
            </a:pPr>
            <a:r>
              <a:rPr lang="vi-VN" sz="2400" spc="-5" dirty="0">
                <a:latin typeface="Arial"/>
                <a:cs typeface="Arial"/>
              </a:rPr>
              <a:t>Ứng </a:t>
            </a:r>
            <a:r>
              <a:rPr lang="vi-VN" sz="2400" spc="5" dirty="0">
                <a:latin typeface="Arial"/>
                <a:cs typeface="Arial"/>
              </a:rPr>
              <a:t>dụng </a:t>
            </a:r>
            <a:r>
              <a:rPr lang="vi-VN" sz="2400" spc="-5" dirty="0">
                <a:latin typeface="Arial"/>
                <a:cs typeface="Arial"/>
              </a:rPr>
              <a:t>chuyển </a:t>
            </a:r>
            <a:r>
              <a:rPr lang="vi-VN" sz="2400" dirty="0">
                <a:latin typeface="Arial"/>
                <a:cs typeface="Arial"/>
              </a:rPr>
              <a:t>đổi đơn </a:t>
            </a:r>
            <a:r>
              <a:rPr lang="vi-VN" sz="2400" spc="-15" dirty="0">
                <a:latin typeface="Arial"/>
                <a:cs typeface="Arial"/>
              </a:rPr>
              <a:t>vị </a:t>
            </a:r>
            <a:r>
              <a:rPr lang="vi-VN" sz="2400" dirty="0">
                <a:latin typeface="Arial"/>
                <a:cs typeface="Arial"/>
              </a:rPr>
              <a:t>đo này sẽ cho </a:t>
            </a:r>
            <a:r>
              <a:rPr lang="vi-VN" sz="2400" spc="5" dirty="0">
                <a:latin typeface="Arial"/>
                <a:cs typeface="Arial"/>
              </a:rPr>
              <a:t>phép </a:t>
            </a:r>
            <a:r>
              <a:rPr lang="vi-VN" sz="2400" spc="-5" dirty="0">
                <a:latin typeface="Arial"/>
                <a:cs typeface="Arial"/>
              </a:rPr>
              <a:t>người  </a:t>
            </a:r>
            <a:r>
              <a:rPr lang="vi-VN" sz="2400" dirty="0">
                <a:latin typeface="Arial"/>
                <a:cs typeface="Arial"/>
              </a:rPr>
              <a:t>dùng chọn </a:t>
            </a:r>
            <a:r>
              <a:rPr lang="vi-VN" sz="2400" spc="5" dirty="0">
                <a:latin typeface="Arial"/>
                <a:cs typeface="Arial"/>
              </a:rPr>
              <a:t>một </a:t>
            </a:r>
            <a:r>
              <a:rPr lang="vi-VN" sz="2400" dirty="0">
                <a:latin typeface="Arial"/>
                <a:cs typeface="Arial"/>
              </a:rPr>
              <a:t>số đo hệ </a:t>
            </a:r>
            <a:r>
              <a:rPr lang="vi-VN" sz="2400" spc="5" dirty="0">
                <a:latin typeface="Arial"/>
                <a:cs typeface="Arial"/>
              </a:rPr>
              <a:t>mét </a:t>
            </a:r>
            <a:r>
              <a:rPr lang="vi-VN" sz="2400" dirty="0">
                <a:latin typeface="Arial"/>
                <a:cs typeface="Arial"/>
              </a:rPr>
              <a:t>hoặc hệ Anh, </a:t>
            </a:r>
            <a:r>
              <a:rPr lang="vi-VN" sz="2400" spc="-15" dirty="0">
                <a:latin typeface="Arial"/>
                <a:cs typeface="Arial"/>
              </a:rPr>
              <a:t>và </a:t>
            </a:r>
            <a:r>
              <a:rPr lang="vi-VN" sz="2400" spc="-5" dirty="0">
                <a:latin typeface="Arial"/>
                <a:cs typeface="Arial"/>
              </a:rPr>
              <a:t>chuyển </a:t>
            </a:r>
            <a:r>
              <a:rPr lang="vi-VN" sz="2400" spc="5" dirty="0">
                <a:latin typeface="Arial"/>
                <a:cs typeface="Arial"/>
              </a:rPr>
              <a:t>đổi  </a:t>
            </a:r>
            <a:r>
              <a:rPr lang="vi-VN" sz="2400" dirty="0">
                <a:latin typeface="Arial"/>
                <a:cs typeface="Arial"/>
              </a:rPr>
              <a:t>nó sang một thước đo khác. Ví dụ, </a:t>
            </a:r>
            <a:r>
              <a:rPr lang="vi-VN" sz="2400" spc="-5" dirty="0">
                <a:latin typeface="Arial"/>
                <a:cs typeface="Arial"/>
              </a:rPr>
              <a:t>người </a:t>
            </a:r>
            <a:r>
              <a:rPr lang="vi-VN" sz="2400" dirty="0">
                <a:latin typeface="Arial"/>
                <a:cs typeface="Arial"/>
              </a:rPr>
              <a:t>dùng </a:t>
            </a:r>
            <a:r>
              <a:rPr lang="vi-VN" sz="2400" spc="-5" dirty="0">
                <a:latin typeface="Arial"/>
                <a:cs typeface="Arial"/>
              </a:rPr>
              <a:t>có </a:t>
            </a:r>
            <a:r>
              <a:rPr lang="vi-VN" sz="2400" dirty="0">
                <a:latin typeface="Arial"/>
                <a:cs typeface="Arial"/>
              </a:rPr>
              <a:t>thể  </a:t>
            </a:r>
            <a:r>
              <a:rPr lang="vi-VN" sz="2400" spc="-5" dirty="0">
                <a:latin typeface="Arial"/>
                <a:cs typeface="Arial"/>
              </a:rPr>
              <a:t>chuyển </a:t>
            </a:r>
            <a:r>
              <a:rPr lang="vi-VN" sz="2400" dirty="0">
                <a:latin typeface="Arial"/>
                <a:cs typeface="Arial"/>
              </a:rPr>
              <a:t>đổi </a:t>
            </a:r>
            <a:r>
              <a:rPr lang="vi-VN" sz="2400" spc="5" dirty="0">
                <a:latin typeface="Arial"/>
                <a:cs typeface="Arial"/>
              </a:rPr>
              <a:t>một </a:t>
            </a:r>
            <a:r>
              <a:rPr lang="vi-VN" sz="2400" dirty="0">
                <a:latin typeface="Arial"/>
                <a:cs typeface="Arial"/>
              </a:rPr>
              <a:t>khoảng cách </a:t>
            </a:r>
            <a:r>
              <a:rPr lang="vi-VN" sz="2400" spc="-10" dirty="0">
                <a:latin typeface="Arial"/>
                <a:cs typeface="Arial"/>
              </a:rPr>
              <a:t>với </a:t>
            </a:r>
            <a:r>
              <a:rPr lang="vi-VN" sz="2400" dirty="0">
                <a:latin typeface="Arial"/>
                <a:cs typeface="Arial"/>
              </a:rPr>
              <a:t>đơn </a:t>
            </a:r>
            <a:r>
              <a:rPr lang="vi-VN" sz="2400" spc="-15" dirty="0">
                <a:latin typeface="Arial"/>
                <a:cs typeface="Arial"/>
              </a:rPr>
              <a:t>vị </a:t>
            </a:r>
            <a:r>
              <a:rPr lang="vi-VN" sz="2400" spc="-5" dirty="0">
                <a:latin typeface="Arial"/>
                <a:cs typeface="Arial"/>
              </a:rPr>
              <a:t>mile </a:t>
            </a:r>
            <a:r>
              <a:rPr lang="vi-VN" sz="2400" dirty="0">
                <a:latin typeface="Arial"/>
                <a:cs typeface="Arial"/>
              </a:rPr>
              <a:t>(dặm), sang  khoảng cách </a:t>
            </a:r>
            <a:r>
              <a:rPr lang="vi-VN" sz="2400" spc="-10" dirty="0">
                <a:latin typeface="Arial"/>
                <a:cs typeface="Arial"/>
              </a:rPr>
              <a:t>với </a:t>
            </a:r>
            <a:r>
              <a:rPr lang="vi-VN" sz="2400" spc="5" dirty="0">
                <a:latin typeface="Arial"/>
                <a:cs typeface="Arial"/>
              </a:rPr>
              <a:t>đơn </a:t>
            </a:r>
            <a:r>
              <a:rPr lang="vi-VN" sz="2400" spc="-15" dirty="0">
                <a:latin typeface="Arial"/>
                <a:cs typeface="Arial"/>
              </a:rPr>
              <a:t>vị </a:t>
            </a:r>
            <a:r>
              <a:rPr lang="vi-VN" sz="2400" spc="5" dirty="0">
                <a:latin typeface="Arial"/>
                <a:cs typeface="Arial"/>
              </a:rPr>
              <a:t>km. </a:t>
            </a:r>
            <a:r>
              <a:rPr lang="vi-VN" sz="2400" spc="-5" dirty="0">
                <a:latin typeface="Arial"/>
                <a:cs typeface="Arial"/>
              </a:rPr>
              <a:t>Nó giúp </a:t>
            </a:r>
            <a:r>
              <a:rPr lang="vi-VN" sz="2400" dirty="0">
                <a:latin typeface="Arial"/>
                <a:cs typeface="Arial"/>
              </a:rPr>
              <a:t>cho </a:t>
            </a:r>
            <a:r>
              <a:rPr lang="vi-VN" sz="2400" spc="-5" dirty="0">
                <a:latin typeface="Arial"/>
                <a:cs typeface="Arial"/>
              </a:rPr>
              <a:t>người </a:t>
            </a:r>
            <a:r>
              <a:rPr lang="vi-VN" sz="2400" dirty="0">
                <a:latin typeface="Arial"/>
                <a:cs typeface="Arial"/>
              </a:rPr>
              <a:t>dùng </a:t>
            </a:r>
            <a:r>
              <a:rPr lang="vi-VN" sz="2400" spc="-5" dirty="0">
                <a:latin typeface="Arial"/>
                <a:cs typeface="Arial"/>
              </a:rPr>
              <a:t>hiểu  </a:t>
            </a:r>
            <a:r>
              <a:rPr lang="vi-VN" sz="2400" dirty="0">
                <a:latin typeface="Arial"/>
                <a:cs typeface="Arial"/>
              </a:rPr>
              <a:t>được tốc độ </a:t>
            </a:r>
            <a:r>
              <a:rPr lang="vi-VN" sz="2400" spc="-15" dirty="0">
                <a:latin typeface="Arial"/>
                <a:cs typeface="Arial"/>
              </a:rPr>
              <a:t>xe </a:t>
            </a:r>
            <a:r>
              <a:rPr lang="vi-VN" sz="2400" dirty="0">
                <a:latin typeface="Arial"/>
                <a:cs typeface="Arial"/>
              </a:rPr>
              <a:t>của mình, hoặc trọng lượng của thực  </a:t>
            </a:r>
            <a:r>
              <a:rPr lang="vi-VN" sz="2400" spc="5" dirty="0">
                <a:latin typeface="Arial"/>
                <a:cs typeface="Arial"/>
              </a:rPr>
              <a:t>phẩm mà </a:t>
            </a:r>
            <a:r>
              <a:rPr lang="vi-VN" sz="2400" dirty="0">
                <a:latin typeface="Arial"/>
                <a:cs typeface="Arial"/>
              </a:rPr>
              <a:t>bạn mua trong siêu thị, ở một </a:t>
            </a:r>
            <a:r>
              <a:rPr lang="vi-VN" sz="2400" spc="-5" dirty="0">
                <a:latin typeface="Arial"/>
                <a:cs typeface="Arial"/>
              </a:rPr>
              <a:t>quốc </a:t>
            </a:r>
            <a:r>
              <a:rPr lang="vi-VN" sz="2400" spc="-10" dirty="0">
                <a:latin typeface="Arial"/>
                <a:cs typeface="Arial"/>
              </a:rPr>
              <a:t>gia </a:t>
            </a:r>
            <a:r>
              <a:rPr lang="vi-VN" sz="2400" dirty="0">
                <a:latin typeface="Arial"/>
                <a:cs typeface="Arial"/>
              </a:rPr>
              <a:t>dùng </a:t>
            </a:r>
            <a:r>
              <a:rPr lang="vi-VN" sz="2400" spc="5" dirty="0">
                <a:latin typeface="Arial"/>
                <a:cs typeface="Arial"/>
              </a:rPr>
              <a:t>hệ  </a:t>
            </a:r>
            <a:r>
              <a:rPr lang="vi-VN" sz="2400" dirty="0">
                <a:latin typeface="Arial"/>
                <a:cs typeface="Arial"/>
              </a:rPr>
              <a:t>đo</a:t>
            </a:r>
            <a:r>
              <a:rPr lang="vi-VN" sz="2400" spc="-15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khác.</a:t>
            </a:r>
          </a:p>
          <a:p>
            <a:pPr marL="12700">
              <a:lnSpc>
                <a:spcPts val="2735"/>
              </a:lnSpc>
              <a:spcBef>
                <a:spcPts val="290"/>
              </a:spcBef>
            </a:pPr>
            <a:r>
              <a:rPr lang="vi-VN" sz="2400" dirty="0">
                <a:latin typeface="Arial"/>
                <a:cs typeface="Arial"/>
              </a:rPr>
              <a:t>Kiến thức cần </a:t>
            </a:r>
            <a:r>
              <a:rPr lang="vi-VN" sz="2400" spc="-5" dirty="0">
                <a:latin typeface="Arial"/>
                <a:cs typeface="Arial"/>
              </a:rPr>
              <a:t>sử </a:t>
            </a:r>
            <a:r>
              <a:rPr lang="vi-VN" sz="2400" dirty="0">
                <a:latin typeface="Arial"/>
                <a:cs typeface="Arial"/>
              </a:rPr>
              <a:t>dụng: </a:t>
            </a:r>
            <a:r>
              <a:rPr lang="vi-VN" sz="2400" spc="-5" dirty="0">
                <a:latin typeface="Arial"/>
                <a:cs typeface="Arial"/>
              </a:rPr>
              <a:t>Kiến </a:t>
            </a:r>
            <a:r>
              <a:rPr lang="vi-VN" sz="2400" dirty="0">
                <a:latin typeface="Arial"/>
                <a:cs typeface="Arial"/>
              </a:rPr>
              <a:t>thức </a:t>
            </a:r>
            <a:r>
              <a:rPr lang="vi-VN" sz="2400" spc="-15" dirty="0">
                <a:latin typeface="Arial"/>
                <a:cs typeface="Arial"/>
              </a:rPr>
              <a:t>về </a:t>
            </a:r>
            <a:r>
              <a:rPr lang="vi-VN" sz="2400" dirty="0">
                <a:latin typeface="Arial"/>
                <a:cs typeface="Arial"/>
              </a:rPr>
              <a:t>State trong </a:t>
            </a:r>
            <a:r>
              <a:rPr lang="vi-VN" sz="2400" spc="-20" dirty="0">
                <a:latin typeface="Arial"/>
                <a:cs typeface="Arial"/>
              </a:rPr>
              <a:t>Flutter,</a:t>
            </a:r>
            <a:r>
              <a:rPr lang="vi-VN" sz="2400" spc="-60" dirty="0">
                <a:latin typeface="Arial"/>
                <a:cs typeface="Arial"/>
              </a:rPr>
              <a:t> </a:t>
            </a:r>
            <a:r>
              <a:rPr lang="vi-VN" sz="2400" spc="-25" dirty="0">
                <a:latin typeface="Arial"/>
                <a:cs typeface="Arial"/>
              </a:rPr>
              <a:t>và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spc="-30" dirty="0">
                <a:latin typeface="Arial"/>
                <a:cs typeface="Arial"/>
              </a:rPr>
              <a:t>TextField </a:t>
            </a:r>
            <a:r>
              <a:rPr lang="vi-VN" sz="2400" spc="-15" dirty="0">
                <a:latin typeface="Arial"/>
                <a:cs typeface="Arial"/>
              </a:rPr>
              <a:t>(xử </a:t>
            </a:r>
            <a:r>
              <a:rPr lang="vi-VN" sz="2400" spc="-5" dirty="0">
                <a:latin typeface="Arial"/>
                <a:cs typeface="Arial"/>
              </a:rPr>
              <a:t>lý </a:t>
            </a:r>
            <a:r>
              <a:rPr lang="vi-VN" sz="2400" spc="-10" dirty="0">
                <a:latin typeface="Arial"/>
                <a:cs typeface="Arial"/>
              </a:rPr>
              <a:t>với </a:t>
            </a:r>
            <a:r>
              <a:rPr lang="vi-VN" sz="2400" dirty="0">
                <a:latin typeface="Arial"/>
                <a:cs typeface="Arial"/>
              </a:rPr>
              <a:t>users</a:t>
            </a:r>
            <a:r>
              <a:rPr lang="vi-VN" sz="2400" spc="75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input)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F2496-2D27-4DF6-A30A-6F9075088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7296-767F-4749-A023-716CEFFD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đạt được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AF66C-1093-43EA-87C6-39BD49F4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/>
              <a:t>Dựa vào các hướng dẫn xây dượng được một ứng dụng có thể chạy được</a:t>
            </a:r>
            <a:endParaRPr lang="vi-V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A0D72-E312-4B74-A762-514144F0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70BA0A-F2EC-47E8-934A-B5C7AAE9B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BCEE-1610-4107-9C3F-B634AD19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 ứng dụng đơn giản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8E2BF-D302-4986-AFBA-7061697C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A744665-6268-4B5B-869E-53E5EDFCA780}"/>
              </a:ext>
            </a:extLst>
          </p:cNvPr>
          <p:cNvSpPr/>
          <p:nvPr/>
        </p:nvSpPr>
        <p:spPr>
          <a:xfrm>
            <a:off x="6356018" y="1447799"/>
            <a:ext cx="2406982" cy="477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01015B-8BF5-4296-B1B5-FB46D3EC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25575"/>
            <a:ext cx="5594018" cy="4800600"/>
          </a:xfrm>
        </p:spPr>
        <p:txBody>
          <a:bodyPr/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vi-VN" sz="2400" b="1" spc="-5" dirty="0">
                <a:latin typeface="Arial"/>
                <a:cs typeface="Arial"/>
              </a:rPr>
              <a:t>Bước </a:t>
            </a:r>
            <a:r>
              <a:rPr lang="vi-VN" sz="2400" b="1" dirty="0">
                <a:latin typeface="Arial"/>
                <a:cs typeface="Arial"/>
              </a:rPr>
              <a:t>1</a:t>
            </a:r>
            <a:r>
              <a:rPr lang="vi-VN" sz="2400" dirty="0">
                <a:latin typeface="Arial"/>
                <a:cs typeface="Arial"/>
              </a:rPr>
              <a:t>: </a:t>
            </a:r>
            <a:r>
              <a:rPr lang="vi-VN" sz="2400" spc="5" dirty="0">
                <a:latin typeface="Arial"/>
                <a:cs typeface="Arial"/>
              </a:rPr>
              <a:t>Tạo</a:t>
            </a:r>
            <a:r>
              <a:rPr lang="vi-VN" sz="2400" spc="-140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class  </a:t>
            </a:r>
            <a:r>
              <a:rPr lang="vi-VN" sz="2400" b="1" spc="-10" dirty="0">
                <a:latin typeface="Arial"/>
                <a:cs typeface="Arial"/>
              </a:rPr>
              <a:t>MyApp</a:t>
            </a:r>
            <a:r>
              <a:rPr lang="vi-VN" sz="2400" spc="-10" dirty="0">
                <a:latin typeface="Arial"/>
                <a:cs typeface="Arial"/>
              </a:rPr>
              <a:t> với </a:t>
            </a:r>
            <a:r>
              <a:rPr lang="vi-VN" sz="2400" b="1" spc="5" dirty="0">
                <a:latin typeface="Arial"/>
                <a:cs typeface="Arial"/>
              </a:rPr>
              <a:t>stateful</a:t>
            </a:r>
            <a:r>
              <a:rPr lang="vi-VN" sz="2400" spc="5" dirty="0">
                <a:latin typeface="Arial"/>
                <a:cs typeface="Arial"/>
              </a:rPr>
              <a:t> </a:t>
            </a:r>
            <a:r>
              <a:rPr lang="vi-VN" sz="2400" b="1" spc="-10" dirty="0">
                <a:latin typeface="Arial"/>
                <a:cs typeface="Arial"/>
              </a:rPr>
              <a:t>widgets</a:t>
            </a:r>
            <a:r>
              <a:rPr lang="vi-VN" sz="2400" spc="-10" dirty="0">
                <a:latin typeface="Arial"/>
                <a:cs typeface="Arial"/>
              </a:rPr>
              <a:t>.</a:t>
            </a:r>
            <a:endParaRPr lang="vi-VN" sz="2400" dirty="0">
              <a:latin typeface="Arial"/>
              <a:cs typeface="Arial"/>
            </a:endParaRPr>
          </a:p>
          <a:p>
            <a:pPr marL="12700" marR="30480">
              <a:lnSpc>
                <a:spcPct val="100000"/>
              </a:lnSpc>
              <a:spcBef>
                <a:spcPts val="580"/>
              </a:spcBef>
            </a:pPr>
            <a:r>
              <a:rPr lang="vi-VN" sz="2400" spc="5" dirty="0">
                <a:latin typeface="Arial"/>
                <a:cs typeface="Arial"/>
              </a:rPr>
              <a:t>Khởi động</a:t>
            </a:r>
            <a:r>
              <a:rPr lang="vi-VN" sz="2400" spc="-265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Android Studio, tạo </a:t>
            </a:r>
            <a:r>
              <a:rPr lang="vi-VN" sz="2400" spc="-5" dirty="0">
                <a:latin typeface="Arial"/>
                <a:cs typeface="Arial"/>
              </a:rPr>
              <a:t>1  Flutter </a:t>
            </a:r>
            <a:r>
              <a:rPr lang="vi-VN" sz="2400" dirty="0">
                <a:latin typeface="Arial"/>
                <a:cs typeface="Arial"/>
              </a:rPr>
              <a:t>app </a:t>
            </a:r>
            <a:r>
              <a:rPr lang="vi-VN" sz="2400" spc="-10" dirty="0">
                <a:latin typeface="Arial"/>
                <a:cs typeface="Arial"/>
              </a:rPr>
              <a:t>với </a:t>
            </a:r>
            <a:r>
              <a:rPr lang="vi-VN" sz="2400" dirty="0">
                <a:latin typeface="Arial"/>
                <a:cs typeface="Arial"/>
              </a:rPr>
              <a:t>tên </a:t>
            </a:r>
            <a:r>
              <a:rPr lang="vi-VN" sz="2400" spc="-5" dirty="0">
                <a:latin typeface="Arial"/>
                <a:cs typeface="Arial"/>
              </a:rPr>
              <a:t>gọi Unit</a:t>
            </a:r>
            <a:r>
              <a:rPr lang="vi-VN" sz="2400" spc="-30" dirty="0">
                <a:latin typeface="Arial"/>
                <a:cs typeface="Arial"/>
              </a:rPr>
              <a:t> </a:t>
            </a:r>
            <a:r>
              <a:rPr lang="vi-VN" sz="2400" spc="-20" dirty="0">
                <a:latin typeface="Arial"/>
                <a:cs typeface="Arial"/>
              </a:rPr>
              <a:t>Converter.</a:t>
            </a:r>
            <a:endParaRPr lang="vi-VN" sz="2400" dirty="0">
              <a:latin typeface="Arial"/>
              <a:cs typeface="Arial"/>
            </a:endParaRPr>
          </a:p>
          <a:p>
            <a:pPr marL="12700" marR="62865">
              <a:lnSpc>
                <a:spcPct val="100000"/>
              </a:lnSpc>
              <a:spcBef>
                <a:spcPts val="580"/>
              </a:spcBef>
            </a:pPr>
            <a:r>
              <a:rPr lang="vi-VN" sz="2400" spc="-20" dirty="0">
                <a:latin typeface="Arial"/>
                <a:cs typeface="Arial"/>
              </a:rPr>
              <a:t>Trong </a:t>
            </a:r>
            <a:r>
              <a:rPr lang="vi-VN" sz="2400" dirty="0">
                <a:latin typeface="Arial"/>
                <a:cs typeface="Arial"/>
              </a:rPr>
              <a:t>file main.dart, </a:t>
            </a:r>
            <a:r>
              <a:rPr lang="vi-VN" sz="2400" spc="-10" dirty="0">
                <a:latin typeface="Arial"/>
                <a:cs typeface="Arial"/>
              </a:rPr>
              <a:t>xóa  </a:t>
            </a:r>
            <a:r>
              <a:rPr lang="vi-VN" sz="2400" dirty="0">
                <a:latin typeface="Arial"/>
                <a:cs typeface="Arial"/>
              </a:rPr>
              <a:t>code </a:t>
            </a:r>
            <a:r>
              <a:rPr lang="vi-VN" sz="2400" spc="5" dirty="0">
                <a:latin typeface="Arial"/>
                <a:cs typeface="Arial"/>
              </a:rPr>
              <a:t>mẫu, </a:t>
            </a:r>
            <a:r>
              <a:rPr lang="vi-VN" sz="2400" spc="-15" dirty="0">
                <a:latin typeface="Arial"/>
                <a:cs typeface="Arial"/>
              </a:rPr>
              <a:t>và</a:t>
            </a:r>
            <a:r>
              <a:rPr lang="vi-VN" sz="2400" spc="-100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thay  bằng: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40AB85-0E02-404A-AF8B-E32841F48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0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25B1-AFEF-4488-ACA0-55FAEDAF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 ứng dụng đơn giản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CB94-5229-43D4-BE7C-70D1640EF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3538"/>
            <a:ext cx="5238529" cy="4691062"/>
          </a:xfrm>
        </p:spPr>
        <p:txBody>
          <a:bodyPr/>
          <a:lstStyle/>
          <a:p>
            <a:pPr marL="0" indent="0">
              <a:buNone/>
            </a:pPr>
            <a:r>
              <a:rPr lang="vi-VN" sz="2400" dirty="0"/>
              <a:t>Ta sẽ được 1 màn hình như hình bên</a:t>
            </a:r>
          </a:p>
          <a:p>
            <a:pPr marL="0" indent="0">
              <a:lnSpc>
                <a:spcPct val="100000"/>
              </a:lnSpc>
              <a:spcBef>
                <a:spcPts val="680"/>
              </a:spcBef>
              <a:buNone/>
            </a:pPr>
            <a:r>
              <a:rPr lang="vi-VN" sz="2400" b="1" spc="-5" dirty="0">
                <a:latin typeface="Arial"/>
                <a:cs typeface="Arial"/>
              </a:rPr>
              <a:t>Bước </a:t>
            </a:r>
            <a:r>
              <a:rPr lang="vi-VN" sz="2400" b="1" dirty="0">
                <a:latin typeface="Arial"/>
                <a:cs typeface="Arial"/>
              </a:rPr>
              <a:t>2</a:t>
            </a:r>
            <a:r>
              <a:rPr lang="vi-VN" sz="2400" dirty="0">
                <a:latin typeface="Arial"/>
                <a:cs typeface="Arial"/>
              </a:rPr>
              <a:t>: </a:t>
            </a:r>
          </a:p>
          <a:p>
            <a:pPr>
              <a:spcBef>
                <a:spcPts val="680"/>
              </a:spcBef>
            </a:pPr>
            <a:r>
              <a:rPr lang="vi-VN" sz="2400" spc="-5" dirty="0">
                <a:latin typeface="Arial"/>
                <a:cs typeface="Arial"/>
              </a:rPr>
              <a:t>Đọc </a:t>
            </a:r>
            <a:r>
              <a:rPr lang="vi-VN" sz="2400" dirty="0">
                <a:latin typeface="Arial"/>
                <a:cs typeface="Arial"/>
              </a:rPr>
              <a:t>user input từ</a:t>
            </a:r>
            <a:r>
              <a:rPr lang="vi-VN" sz="2400" spc="-75" dirty="0">
                <a:latin typeface="Arial"/>
                <a:cs typeface="Arial"/>
              </a:rPr>
              <a:t> </a:t>
            </a:r>
            <a:r>
              <a:rPr lang="vi-VN" sz="2400" b="1" spc="-30" dirty="0">
                <a:latin typeface="Arial"/>
                <a:cs typeface="Arial"/>
              </a:rPr>
              <a:t>TextField</a:t>
            </a:r>
            <a:endParaRPr lang="vi-VN" sz="2400" b="1" dirty="0">
              <a:latin typeface="Arial"/>
              <a:cs typeface="Arial"/>
            </a:endParaRPr>
          </a:p>
          <a:p>
            <a:pPr marL="12700" marR="66040">
              <a:lnSpc>
                <a:spcPct val="100000"/>
              </a:lnSpc>
              <a:spcBef>
                <a:spcPts val="575"/>
              </a:spcBef>
            </a:pPr>
            <a:r>
              <a:rPr lang="vi-VN" sz="2400" spc="-15" dirty="0">
                <a:latin typeface="Arial"/>
                <a:cs typeface="Arial"/>
              </a:rPr>
              <a:t>Trong </a:t>
            </a:r>
            <a:r>
              <a:rPr lang="vi-VN" sz="2400" dirty="0">
                <a:latin typeface="Arial"/>
                <a:cs typeface="Arial"/>
              </a:rPr>
              <a:t>State class, tạo </a:t>
            </a:r>
            <a:r>
              <a:rPr lang="vi-VN" sz="2400" spc="-5" dirty="0">
                <a:latin typeface="Arial"/>
                <a:cs typeface="Arial"/>
              </a:rPr>
              <a:t>1 </a:t>
            </a:r>
            <a:r>
              <a:rPr lang="vi-VN" sz="2400" dirty="0">
                <a:latin typeface="Arial"/>
                <a:cs typeface="Arial"/>
              </a:rPr>
              <a:t>thành </a:t>
            </a:r>
            <a:r>
              <a:rPr lang="vi-VN" sz="2400" spc="-10" dirty="0">
                <a:latin typeface="Arial"/>
                <a:cs typeface="Arial"/>
              </a:rPr>
              <a:t>viên </a:t>
            </a:r>
            <a:r>
              <a:rPr lang="vi-VN" sz="2400" dirty="0">
                <a:latin typeface="Arial"/>
                <a:cs typeface="Arial"/>
              </a:rPr>
              <a:t>_</a:t>
            </a:r>
            <a:r>
              <a:rPr lang="vi-VN" sz="2400" b="1" dirty="0">
                <a:latin typeface="Arial"/>
                <a:cs typeface="Arial"/>
              </a:rPr>
              <a:t>numberFrom</a:t>
            </a:r>
            <a:r>
              <a:rPr lang="vi-VN" sz="2400" dirty="0">
                <a:latin typeface="Arial"/>
                <a:cs typeface="Arial"/>
              </a:rPr>
              <a:t>, đây</a:t>
            </a:r>
            <a:r>
              <a:rPr lang="vi-VN" sz="2400" spc="-110" dirty="0">
                <a:latin typeface="Arial"/>
                <a:cs typeface="Arial"/>
              </a:rPr>
              <a:t> </a:t>
            </a:r>
            <a:r>
              <a:rPr lang="vi-VN" sz="2400" spc="-10" dirty="0">
                <a:latin typeface="Arial"/>
                <a:cs typeface="Arial"/>
              </a:rPr>
              <a:t>là  giá </a:t>
            </a:r>
            <a:r>
              <a:rPr lang="vi-VN" sz="2400" dirty="0">
                <a:latin typeface="Arial"/>
                <a:cs typeface="Arial"/>
              </a:rPr>
              <a:t>trị </a:t>
            </a:r>
            <a:r>
              <a:rPr lang="vi-VN" sz="2400" spc="-5" dirty="0">
                <a:latin typeface="Arial"/>
                <a:cs typeface="Arial"/>
              </a:rPr>
              <a:t>sẽ </a:t>
            </a:r>
            <a:r>
              <a:rPr lang="vi-VN" sz="2400" dirty="0">
                <a:latin typeface="Arial"/>
                <a:cs typeface="Arial"/>
              </a:rPr>
              <a:t>thay đổi dựa </a:t>
            </a:r>
            <a:r>
              <a:rPr lang="vi-VN" sz="2400" spc="-10" dirty="0">
                <a:latin typeface="Arial"/>
                <a:cs typeface="Arial"/>
              </a:rPr>
              <a:t>vào </a:t>
            </a:r>
            <a:r>
              <a:rPr lang="vi-VN" sz="2400" b="1" dirty="0">
                <a:latin typeface="Arial"/>
                <a:cs typeface="Arial"/>
              </a:rPr>
              <a:t>user</a:t>
            </a:r>
            <a:r>
              <a:rPr lang="vi-VN" sz="2400" b="1" spc="-10" dirty="0">
                <a:latin typeface="Arial"/>
                <a:cs typeface="Arial"/>
              </a:rPr>
              <a:t> </a:t>
            </a:r>
            <a:r>
              <a:rPr lang="vi-VN" sz="2400" b="1" dirty="0">
                <a:latin typeface="Arial"/>
                <a:cs typeface="Arial"/>
              </a:rPr>
              <a:t>input</a:t>
            </a:r>
            <a:r>
              <a:rPr lang="vi-VN" sz="2400" dirty="0">
                <a:latin typeface="Arial"/>
                <a:cs typeface="Arial"/>
              </a:rPr>
              <a:t>.</a:t>
            </a:r>
          </a:p>
          <a:p>
            <a:pPr marL="12700" marR="66040">
              <a:spcBef>
                <a:spcPts val="575"/>
              </a:spcBef>
            </a:pPr>
            <a:r>
              <a:rPr lang="vi-VN" sz="2400" spc="-25" dirty="0">
                <a:latin typeface="Arial"/>
                <a:cs typeface="Arial"/>
              </a:rPr>
              <a:t>Tiếp </a:t>
            </a:r>
            <a:r>
              <a:rPr lang="vi-VN" sz="2400" spc="5" dirty="0">
                <a:latin typeface="Arial"/>
                <a:cs typeface="Arial"/>
              </a:rPr>
              <a:t>theo, </a:t>
            </a:r>
            <a:r>
              <a:rPr lang="vi-VN" sz="2400" dirty="0">
                <a:latin typeface="Arial"/>
                <a:cs typeface="Arial"/>
              </a:rPr>
              <a:t>trong </a:t>
            </a:r>
            <a:r>
              <a:rPr lang="vi-VN" sz="2400" b="1" dirty="0">
                <a:latin typeface="Arial"/>
                <a:cs typeface="Arial"/>
              </a:rPr>
              <a:t>body</a:t>
            </a:r>
            <a:r>
              <a:rPr lang="vi-VN" sz="2400" dirty="0">
                <a:latin typeface="Arial"/>
                <a:cs typeface="Arial"/>
              </a:rPr>
              <a:t> của </a:t>
            </a:r>
            <a:r>
              <a:rPr lang="vi-VN" sz="2400" b="1" dirty="0">
                <a:latin typeface="Arial"/>
                <a:cs typeface="Arial"/>
              </a:rPr>
              <a:t>build</a:t>
            </a:r>
            <a:r>
              <a:rPr lang="vi-VN" sz="2400" dirty="0">
                <a:latin typeface="Arial"/>
                <a:cs typeface="Arial"/>
              </a:rPr>
              <a:t>() method, </a:t>
            </a:r>
            <a:r>
              <a:rPr lang="vi-VN" sz="2400" spc="-10" dirty="0">
                <a:latin typeface="Arial"/>
                <a:cs typeface="Arial"/>
              </a:rPr>
              <a:t>xóa </a:t>
            </a:r>
            <a:r>
              <a:rPr lang="vi-VN" sz="2400" b="1" spc="-70" dirty="0">
                <a:latin typeface="Arial"/>
                <a:cs typeface="Arial"/>
              </a:rPr>
              <a:t>Text</a:t>
            </a:r>
            <a:r>
              <a:rPr lang="vi-VN" sz="2400" spc="-70" dirty="0">
                <a:latin typeface="Arial"/>
                <a:cs typeface="Arial"/>
              </a:rPr>
              <a:t> </a:t>
            </a:r>
            <a:r>
              <a:rPr lang="vi-VN" sz="2400" b="1" spc="-10" dirty="0">
                <a:latin typeface="Arial"/>
                <a:cs typeface="Arial"/>
              </a:rPr>
              <a:t>widget</a:t>
            </a:r>
            <a:r>
              <a:rPr lang="vi-VN" sz="2400" spc="-10" dirty="0">
                <a:latin typeface="Arial"/>
                <a:cs typeface="Arial"/>
              </a:rPr>
              <a:t>  </a:t>
            </a:r>
            <a:r>
              <a:rPr lang="vi-VN" sz="2400" spc="-15" dirty="0">
                <a:latin typeface="Arial"/>
                <a:cs typeface="Arial"/>
              </a:rPr>
              <a:t>và </a:t>
            </a:r>
            <a:r>
              <a:rPr lang="vi-VN" sz="2400" dirty="0">
                <a:latin typeface="Arial"/>
                <a:cs typeface="Arial"/>
              </a:rPr>
              <a:t>thay thế </a:t>
            </a:r>
            <a:r>
              <a:rPr lang="vi-VN" sz="2400" spc="5" dirty="0">
                <a:latin typeface="Arial"/>
                <a:cs typeface="Arial"/>
              </a:rPr>
              <a:t>bằng</a:t>
            </a:r>
            <a:r>
              <a:rPr lang="vi-VN" sz="2400" spc="-95" dirty="0">
                <a:latin typeface="Arial"/>
                <a:cs typeface="Arial"/>
              </a:rPr>
              <a:t> </a:t>
            </a:r>
            <a:r>
              <a:rPr lang="vi-VN" sz="2400" b="1" spc="-25" dirty="0">
                <a:latin typeface="Arial"/>
                <a:cs typeface="Arial"/>
              </a:rPr>
              <a:t>TextField</a:t>
            </a:r>
            <a:r>
              <a:rPr lang="vi-VN" sz="2400" spc="-25" dirty="0">
                <a:latin typeface="Arial"/>
                <a:cs typeface="Arial"/>
              </a:rPr>
              <a:t>.</a:t>
            </a:r>
            <a:endParaRPr lang="vi-VN" sz="2400" dirty="0">
              <a:latin typeface="Arial"/>
              <a:cs typeface="Arial"/>
            </a:endParaRPr>
          </a:p>
          <a:p>
            <a:pPr marL="12700" marR="66040">
              <a:lnSpc>
                <a:spcPct val="100000"/>
              </a:lnSpc>
              <a:spcBef>
                <a:spcPts val="575"/>
              </a:spcBef>
            </a:pPr>
            <a:endParaRPr lang="vi-VN" sz="2400" b="1" dirty="0">
              <a:latin typeface="Arial"/>
              <a:cs typeface="Arial"/>
            </a:endParaRPr>
          </a:p>
          <a:p>
            <a:pPr marL="0" indent="0">
              <a:buNone/>
            </a:pPr>
            <a:endParaRPr lang="vi-V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1709F-F29D-45DB-976F-66F53419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BFFAB2-68FA-4E50-A573-48DE35CD5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433146"/>
            <a:ext cx="2647729" cy="487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87EE9C-80A3-4C8F-8F77-4F48C624D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4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D53F-2D48-4883-92A5-4CCFCB4F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 ứng dụng đơn giản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B9031-8A31-4863-8B85-BC3E1CD5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73EAA-D1E4-4183-A0B1-05F700279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23" y="1546836"/>
            <a:ext cx="5302275" cy="4691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D801B3-A18B-4203-AD6D-4CC94B69D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119" y="1535113"/>
            <a:ext cx="2582535" cy="4691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F29311-BFFE-4A15-9D48-661F62257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1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4F37-0992-4E99-8B97-145BE2F1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 ứng dụng đơn giản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86008-4443-4C21-8FEF-14285C7E6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spc="-5" dirty="0">
                <a:latin typeface="Arial"/>
                <a:cs typeface="Arial"/>
              </a:rPr>
              <a:t>Hiện </a:t>
            </a:r>
            <a:r>
              <a:rPr lang="vi-VN" sz="2400" dirty="0">
                <a:latin typeface="Arial"/>
                <a:cs typeface="Arial"/>
              </a:rPr>
              <a:t>tại, </a:t>
            </a:r>
            <a:r>
              <a:rPr lang="vi-VN" sz="2400" b="1" spc="-30" dirty="0">
                <a:latin typeface="Arial"/>
                <a:cs typeface="Arial"/>
              </a:rPr>
              <a:t>TextField</a:t>
            </a:r>
            <a:r>
              <a:rPr lang="vi-VN" sz="2400" spc="-30" dirty="0">
                <a:latin typeface="Arial"/>
                <a:cs typeface="Arial"/>
              </a:rPr>
              <a:t> </a:t>
            </a:r>
            <a:r>
              <a:rPr lang="vi-VN" sz="2400" spc="-10" dirty="0">
                <a:latin typeface="Arial"/>
                <a:cs typeface="Arial"/>
              </a:rPr>
              <a:t>vẫn </a:t>
            </a:r>
            <a:r>
              <a:rPr lang="vi-VN" sz="2400" dirty="0">
                <a:latin typeface="Arial"/>
                <a:cs typeface="Arial"/>
              </a:rPr>
              <a:t>chưa làm </a:t>
            </a:r>
            <a:r>
              <a:rPr lang="vi-VN" sz="2400" spc="-15" dirty="0">
                <a:latin typeface="Arial"/>
                <a:cs typeface="Arial"/>
              </a:rPr>
              <a:t>gì, </a:t>
            </a:r>
            <a:r>
              <a:rPr lang="vi-VN" sz="2400" dirty="0">
                <a:latin typeface="Arial"/>
                <a:cs typeface="Arial"/>
              </a:rPr>
              <a:t>do đó, </a:t>
            </a:r>
            <a:r>
              <a:rPr lang="vi-VN" sz="2400" spc="-5" dirty="0">
                <a:latin typeface="Arial"/>
                <a:cs typeface="Arial"/>
              </a:rPr>
              <a:t>điều </a:t>
            </a:r>
            <a:r>
              <a:rPr lang="vi-VN" sz="2400" dirty="0">
                <a:latin typeface="Arial"/>
                <a:cs typeface="Arial"/>
              </a:rPr>
              <a:t>đầu tiên  chúng ta cần </a:t>
            </a:r>
            <a:r>
              <a:rPr lang="vi-VN" sz="2400" spc="-5" dirty="0">
                <a:latin typeface="Arial"/>
                <a:cs typeface="Arial"/>
              </a:rPr>
              <a:t>làm là </a:t>
            </a:r>
            <a:r>
              <a:rPr lang="vi-VN" sz="2400" dirty="0">
                <a:latin typeface="Arial"/>
                <a:cs typeface="Arial"/>
              </a:rPr>
              <a:t>đoc </a:t>
            </a:r>
            <a:r>
              <a:rPr lang="vi-VN" sz="2400" spc="-10" dirty="0">
                <a:latin typeface="Arial"/>
                <a:cs typeface="Arial"/>
              </a:rPr>
              <a:t>giá </a:t>
            </a:r>
            <a:r>
              <a:rPr lang="vi-VN" sz="2400" dirty="0">
                <a:latin typeface="Arial"/>
                <a:cs typeface="Arial"/>
              </a:rPr>
              <a:t>trị </a:t>
            </a:r>
            <a:r>
              <a:rPr lang="vi-VN" sz="2400" spc="5" dirty="0">
                <a:latin typeface="Arial"/>
                <a:cs typeface="Arial"/>
              </a:rPr>
              <a:t>mà </a:t>
            </a:r>
            <a:r>
              <a:rPr lang="vi-VN" sz="2400" spc="-5" dirty="0">
                <a:latin typeface="Arial"/>
                <a:cs typeface="Arial"/>
              </a:rPr>
              <a:t>người </a:t>
            </a:r>
            <a:r>
              <a:rPr lang="vi-VN" sz="2400" dirty="0">
                <a:latin typeface="Arial"/>
                <a:cs typeface="Arial"/>
              </a:rPr>
              <a:t>dùng nhập </a:t>
            </a:r>
            <a:r>
              <a:rPr lang="vi-VN" sz="2400" spc="-10" dirty="0">
                <a:latin typeface="Arial"/>
                <a:cs typeface="Arial"/>
              </a:rPr>
              <a:t>vào  </a:t>
            </a:r>
            <a:r>
              <a:rPr lang="vi-VN" sz="2400" dirty="0">
                <a:latin typeface="Arial"/>
                <a:cs typeface="Arial"/>
              </a:rPr>
              <a:t>nó. </a:t>
            </a:r>
            <a:r>
              <a:rPr lang="vi-VN" sz="2400" spc="-5" dirty="0">
                <a:latin typeface="Arial"/>
                <a:cs typeface="Arial"/>
              </a:rPr>
              <a:t>Để </a:t>
            </a:r>
            <a:r>
              <a:rPr lang="vi-VN" sz="2400" dirty="0">
                <a:latin typeface="Arial"/>
                <a:cs typeface="Arial"/>
              </a:rPr>
              <a:t>đáp </a:t>
            </a:r>
            <a:r>
              <a:rPr lang="vi-VN" sz="2400" spc="-5" dirty="0">
                <a:latin typeface="Arial"/>
                <a:cs typeface="Arial"/>
              </a:rPr>
              <a:t>lại </a:t>
            </a:r>
            <a:r>
              <a:rPr lang="vi-VN" sz="2400" dirty="0">
                <a:latin typeface="Arial"/>
                <a:cs typeface="Arial"/>
              </a:rPr>
              <a:t>mỗi thay </a:t>
            </a:r>
            <a:r>
              <a:rPr lang="vi-VN" sz="2400" spc="5" dirty="0">
                <a:latin typeface="Arial"/>
                <a:cs typeface="Arial"/>
              </a:rPr>
              <a:t>đổi </a:t>
            </a:r>
            <a:r>
              <a:rPr lang="vi-VN" sz="2400" dirty="0">
                <a:latin typeface="Arial"/>
                <a:cs typeface="Arial"/>
              </a:rPr>
              <a:t>trong nội dung của</a:t>
            </a:r>
            <a:r>
              <a:rPr lang="vi-VN" sz="2400" spc="-180" dirty="0">
                <a:latin typeface="Arial"/>
                <a:cs typeface="Arial"/>
              </a:rPr>
              <a:t> </a:t>
            </a:r>
            <a:r>
              <a:rPr lang="vi-VN" sz="2400" b="1" spc="-25" dirty="0">
                <a:latin typeface="Arial"/>
                <a:cs typeface="Arial"/>
              </a:rPr>
              <a:t>TextField</a:t>
            </a:r>
            <a:r>
              <a:rPr lang="vi-VN" sz="2400" spc="-25" dirty="0">
                <a:latin typeface="Arial"/>
                <a:cs typeface="Arial"/>
              </a:rPr>
              <a:t>,  </a:t>
            </a:r>
            <a:r>
              <a:rPr lang="vi-VN" sz="2400" dirty="0">
                <a:latin typeface="Arial"/>
                <a:cs typeface="Arial"/>
              </a:rPr>
              <a:t>sẽ sử dụng phương thức </a:t>
            </a:r>
            <a:r>
              <a:rPr lang="vi-VN" sz="2400" b="1" dirty="0">
                <a:latin typeface="Arial"/>
                <a:cs typeface="Arial"/>
              </a:rPr>
              <a:t>onChanged</a:t>
            </a:r>
            <a:r>
              <a:rPr lang="vi-VN" sz="2400" dirty="0">
                <a:latin typeface="Arial"/>
                <a:cs typeface="Arial"/>
              </a:rPr>
              <a:t>, </a:t>
            </a:r>
            <a:r>
              <a:rPr lang="vi-VN" sz="2400" spc="-15" dirty="0">
                <a:latin typeface="Arial"/>
                <a:cs typeface="Arial"/>
              </a:rPr>
              <a:t>và </a:t>
            </a:r>
            <a:r>
              <a:rPr lang="vi-VN" sz="2400" dirty="0">
                <a:latin typeface="Arial"/>
                <a:cs typeface="Arial"/>
              </a:rPr>
              <a:t>update</a:t>
            </a:r>
            <a:r>
              <a:rPr lang="vi-VN" sz="2400" spc="-70" dirty="0">
                <a:latin typeface="Arial"/>
                <a:cs typeface="Arial"/>
              </a:rPr>
              <a:t> </a:t>
            </a:r>
            <a:r>
              <a:rPr lang="vi-VN" sz="2400" b="1" dirty="0">
                <a:latin typeface="Arial"/>
                <a:cs typeface="Arial"/>
              </a:rPr>
              <a:t>State</a:t>
            </a:r>
            <a:r>
              <a:rPr lang="vi-VN" sz="2400" dirty="0">
                <a:latin typeface="Arial"/>
                <a:cs typeface="Arial"/>
              </a:rPr>
              <a:t>.</a:t>
            </a:r>
          </a:p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851AE-F915-4716-9144-2752C843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E50FA-6AD5-4595-A684-55D265741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4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33B4-372F-49ED-B49F-B877A1BE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 ứng dụng đơn giản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D8FC7-43C7-4E2C-8444-E83DB020D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spc="-5" dirty="0">
                <a:latin typeface="Arial"/>
                <a:cs typeface="Arial"/>
              </a:rPr>
              <a:t>Để </a:t>
            </a:r>
            <a:r>
              <a:rPr lang="vi-VN" sz="2400" dirty="0">
                <a:latin typeface="Arial"/>
                <a:cs typeface="Arial"/>
              </a:rPr>
              <a:t>kiểm tra </a:t>
            </a:r>
            <a:r>
              <a:rPr lang="vi-VN" sz="2400" spc="-10" dirty="0">
                <a:latin typeface="Arial"/>
                <a:cs typeface="Arial"/>
              </a:rPr>
              <a:t>xem </a:t>
            </a:r>
            <a:r>
              <a:rPr lang="vi-VN" sz="2400" spc="5" dirty="0">
                <a:latin typeface="Arial"/>
                <a:cs typeface="Arial"/>
              </a:rPr>
              <a:t>bản </a:t>
            </a:r>
            <a:r>
              <a:rPr lang="vi-VN" sz="2400" dirty="0">
                <a:latin typeface="Arial"/>
                <a:cs typeface="Arial"/>
              </a:rPr>
              <a:t>cập nhật </a:t>
            </a:r>
            <a:r>
              <a:rPr lang="vi-VN" sz="2400" spc="5" dirty="0">
                <a:latin typeface="Arial"/>
                <a:cs typeface="Arial"/>
              </a:rPr>
              <a:t>này </a:t>
            </a:r>
            <a:r>
              <a:rPr lang="vi-VN" sz="2400" spc="-5" dirty="0">
                <a:latin typeface="Arial"/>
                <a:cs typeface="Arial"/>
              </a:rPr>
              <a:t>có </a:t>
            </a:r>
            <a:r>
              <a:rPr lang="vi-VN" sz="2400" spc="-10" dirty="0">
                <a:latin typeface="Arial"/>
                <a:cs typeface="Arial"/>
              </a:rPr>
              <a:t>xảy </a:t>
            </a:r>
            <a:r>
              <a:rPr lang="vi-VN" sz="2400" spc="-5" dirty="0">
                <a:latin typeface="Arial"/>
                <a:cs typeface="Arial"/>
              </a:rPr>
              <a:t>ra </a:t>
            </a:r>
            <a:r>
              <a:rPr lang="vi-VN" sz="2400" dirty="0">
                <a:latin typeface="Arial"/>
                <a:cs typeface="Arial"/>
              </a:rPr>
              <a:t>hay không,  hãy thêm </a:t>
            </a:r>
            <a:r>
              <a:rPr lang="vi-VN" sz="2400" spc="-5" dirty="0">
                <a:latin typeface="Arial"/>
                <a:cs typeface="Arial"/>
              </a:rPr>
              <a:t>1 </a:t>
            </a:r>
            <a:r>
              <a:rPr lang="vi-VN" sz="2400" b="1" spc="-70" dirty="0">
                <a:latin typeface="Arial"/>
                <a:cs typeface="Arial"/>
              </a:rPr>
              <a:t>Text</a:t>
            </a:r>
            <a:r>
              <a:rPr lang="vi-VN" sz="2400" spc="-70" dirty="0">
                <a:latin typeface="Arial"/>
                <a:cs typeface="Arial"/>
              </a:rPr>
              <a:t> </a:t>
            </a:r>
            <a:r>
              <a:rPr lang="vi-VN" sz="2400" b="1" spc="-10" dirty="0">
                <a:latin typeface="Arial"/>
                <a:cs typeface="Arial"/>
              </a:rPr>
              <a:t>widget</a:t>
            </a:r>
            <a:r>
              <a:rPr lang="vi-VN" sz="2400" spc="-10" dirty="0">
                <a:latin typeface="Arial"/>
                <a:cs typeface="Arial"/>
              </a:rPr>
              <a:t> </a:t>
            </a:r>
            <a:r>
              <a:rPr lang="vi-VN" sz="2400" spc="5" dirty="0">
                <a:latin typeface="Arial"/>
                <a:cs typeface="Arial"/>
              </a:rPr>
              <a:t>mà </a:t>
            </a:r>
            <a:r>
              <a:rPr lang="vi-VN" sz="2400" dirty="0">
                <a:latin typeface="Arial"/>
                <a:cs typeface="Arial"/>
              </a:rPr>
              <a:t>sẽ show </a:t>
            </a:r>
            <a:r>
              <a:rPr lang="vi-VN" sz="2400" spc="-5" dirty="0">
                <a:latin typeface="Arial"/>
                <a:cs typeface="Arial"/>
              </a:rPr>
              <a:t>ra </a:t>
            </a:r>
            <a:r>
              <a:rPr lang="vi-VN" sz="2400" dirty="0">
                <a:latin typeface="Arial"/>
                <a:cs typeface="Arial"/>
              </a:rPr>
              <a:t>nội dung của  </a:t>
            </a:r>
            <a:r>
              <a:rPr lang="vi-VN" sz="2400" b="1" spc="-35" dirty="0">
                <a:latin typeface="Arial"/>
                <a:cs typeface="Arial"/>
              </a:rPr>
              <a:t>TextEdit</a:t>
            </a:r>
            <a:r>
              <a:rPr lang="vi-VN" sz="2400" spc="-35" dirty="0">
                <a:latin typeface="Arial"/>
                <a:cs typeface="Arial"/>
              </a:rPr>
              <a:t> </a:t>
            </a:r>
            <a:r>
              <a:rPr lang="vi-VN" sz="2400" b="1" spc="-10" dirty="0">
                <a:latin typeface="Arial"/>
                <a:cs typeface="Arial"/>
              </a:rPr>
              <a:t>widget</a:t>
            </a:r>
            <a:r>
              <a:rPr lang="vi-VN" sz="2400" spc="-10" dirty="0">
                <a:latin typeface="Arial"/>
                <a:cs typeface="Arial"/>
              </a:rPr>
              <a:t>, </a:t>
            </a:r>
            <a:r>
              <a:rPr lang="vi-VN" sz="2400" spc="-15" dirty="0">
                <a:latin typeface="Arial"/>
                <a:cs typeface="Arial"/>
              </a:rPr>
              <a:t>và </a:t>
            </a:r>
            <a:r>
              <a:rPr lang="vi-VN" sz="2400" dirty="0">
                <a:latin typeface="Arial"/>
                <a:cs typeface="Arial"/>
              </a:rPr>
              <a:t>bọc </a:t>
            </a:r>
            <a:r>
              <a:rPr lang="vi-VN" sz="2400" spc="-5" dirty="0">
                <a:latin typeface="Arial"/>
                <a:cs typeface="Arial"/>
              </a:rPr>
              <a:t>lại </a:t>
            </a:r>
            <a:r>
              <a:rPr lang="vi-VN" sz="2400" dirty="0">
                <a:latin typeface="Arial"/>
                <a:cs typeface="Arial"/>
              </a:rPr>
              <a:t>2 </a:t>
            </a:r>
            <a:r>
              <a:rPr lang="vi-VN" sz="2400" b="1" spc="-10" dirty="0">
                <a:latin typeface="Arial"/>
                <a:cs typeface="Arial"/>
              </a:rPr>
              <a:t>widget</a:t>
            </a:r>
            <a:r>
              <a:rPr lang="vi-VN" sz="2400" spc="-10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đó </a:t>
            </a:r>
            <a:r>
              <a:rPr lang="vi-VN" sz="2400" spc="-10" dirty="0">
                <a:latin typeface="Arial"/>
                <a:cs typeface="Arial"/>
              </a:rPr>
              <a:t>vào </a:t>
            </a:r>
            <a:r>
              <a:rPr lang="vi-VN" sz="2400" dirty="0">
                <a:latin typeface="Arial"/>
                <a:cs typeface="Arial"/>
              </a:rPr>
              <a:t>trong 1</a:t>
            </a:r>
            <a:r>
              <a:rPr lang="vi-VN" sz="2400" spc="155" dirty="0">
                <a:latin typeface="Arial"/>
                <a:cs typeface="Arial"/>
              </a:rPr>
              <a:t> </a:t>
            </a:r>
            <a:r>
              <a:rPr lang="vi-VN" sz="2400" b="1" dirty="0">
                <a:latin typeface="Arial"/>
                <a:cs typeface="Arial"/>
              </a:rPr>
              <a:t>Column</a:t>
            </a:r>
          </a:p>
          <a:p>
            <a:endParaRPr lang="vi-V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96B6E-F505-4FBA-8947-929DB4D5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A150E-7342-41AF-B435-4ABF80CA7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906606"/>
            <a:ext cx="4401026" cy="311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2A5C22-8D25-4258-8D0D-1AD420E7C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B5F7-D2BD-4C0B-B0DC-9CE9337B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 ứng dụng đơn giản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5F6B-6725-432E-9811-0A14B213C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dirty="0">
                <a:latin typeface="Arial"/>
                <a:cs typeface="Arial"/>
              </a:rPr>
              <a:t>Thêm một phương thức. Phương thức này được </a:t>
            </a:r>
            <a:r>
              <a:rPr lang="vi-VN" sz="2400" spc="-5" dirty="0">
                <a:latin typeface="Arial"/>
                <a:cs typeface="Arial"/>
              </a:rPr>
              <a:t>gọi </a:t>
            </a:r>
            <a:r>
              <a:rPr lang="vi-VN" sz="2400" dirty="0">
                <a:latin typeface="Arial"/>
                <a:cs typeface="Arial"/>
              </a:rPr>
              <a:t>1 </a:t>
            </a:r>
            <a:r>
              <a:rPr lang="vi-VN" sz="2400" spc="-5" dirty="0">
                <a:latin typeface="Arial"/>
                <a:cs typeface="Arial"/>
              </a:rPr>
              <a:t>lần </a:t>
            </a:r>
            <a:r>
              <a:rPr lang="vi-VN" sz="2400" dirty="0">
                <a:latin typeface="Arial"/>
                <a:cs typeface="Arial"/>
              </a:rPr>
              <a:t>cho mỗi đối tượng </a:t>
            </a:r>
            <a:r>
              <a:rPr lang="vi-VN" sz="2400" b="1" dirty="0">
                <a:latin typeface="Arial"/>
                <a:cs typeface="Arial"/>
              </a:rPr>
              <a:t>State</a:t>
            </a:r>
            <a:r>
              <a:rPr lang="vi-VN" sz="2400" dirty="0">
                <a:latin typeface="Arial"/>
                <a:cs typeface="Arial"/>
              </a:rPr>
              <a:t> khi </a:t>
            </a:r>
            <a:r>
              <a:rPr lang="vi-VN" sz="2400" b="1" dirty="0">
                <a:latin typeface="Arial"/>
                <a:cs typeface="Arial"/>
              </a:rPr>
              <a:t>State</a:t>
            </a:r>
            <a:r>
              <a:rPr lang="vi-VN" sz="2400" dirty="0">
                <a:latin typeface="Arial"/>
                <a:cs typeface="Arial"/>
              </a:rPr>
              <a:t> được </a:t>
            </a:r>
            <a:r>
              <a:rPr lang="vi-VN" sz="2400" spc="-10" dirty="0">
                <a:latin typeface="Arial"/>
                <a:cs typeface="Arial"/>
              </a:rPr>
              <a:t>xây </a:t>
            </a:r>
            <a:r>
              <a:rPr lang="vi-VN" sz="2400" spc="-5" dirty="0">
                <a:latin typeface="Arial"/>
                <a:cs typeface="Arial"/>
              </a:rPr>
              <a:t>dựng. Đây </a:t>
            </a:r>
            <a:r>
              <a:rPr lang="vi-VN" sz="2400" dirty="0">
                <a:latin typeface="Arial"/>
                <a:cs typeface="Arial"/>
              </a:rPr>
              <a:t>cũng </a:t>
            </a:r>
            <a:r>
              <a:rPr lang="vi-VN" sz="2400" spc="-5" dirty="0">
                <a:latin typeface="Arial"/>
                <a:cs typeface="Arial"/>
              </a:rPr>
              <a:t>là </a:t>
            </a:r>
            <a:r>
              <a:rPr lang="vi-VN" sz="2400" dirty="0">
                <a:latin typeface="Arial"/>
                <a:cs typeface="Arial"/>
              </a:rPr>
              <a:t>nơi bạn khởi tạo các </a:t>
            </a:r>
            <a:r>
              <a:rPr lang="vi-VN" sz="2400" spc="-10" dirty="0">
                <a:latin typeface="Arial"/>
                <a:cs typeface="Arial"/>
              </a:rPr>
              <a:t>giá </a:t>
            </a:r>
            <a:r>
              <a:rPr lang="vi-VN" sz="2400" dirty="0">
                <a:latin typeface="Arial"/>
                <a:cs typeface="Arial"/>
              </a:rPr>
              <a:t>trị </a:t>
            </a:r>
            <a:r>
              <a:rPr lang="vi-VN" sz="2400" spc="-5" dirty="0">
                <a:latin typeface="Arial"/>
                <a:cs typeface="Arial"/>
              </a:rPr>
              <a:t>có </a:t>
            </a:r>
            <a:r>
              <a:rPr lang="vi-VN" sz="2400" dirty="0">
                <a:latin typeface="Arial"/>
                <a:cs typeface="Arial"/>
              </a:rPr>
              <a:t>thể cần khi </a:t>
            </a:r>
            <a:r>
              <a:rPr lang="vi-VN" sz="2400" spc="-10" dirty="0">
                <a:latin typeface="Arial"/>
                <a:cs typeface="Arial"/>
              </a:rPr>
              <a:t>xây </a:t>
            </a:r>
            <a:r>
              <a:rPr lang="vi-VN" sz="2400" dirty="0">
                <a:latin typeface="Arial"/>
                <a:cs typeface="Arial"/>
              </a:rPr>
              <a:t>dựng các class. Ở </a:t>
            </a:r>
            <a:r>
              <a:rPr lang="vi-VN" sz="2400" spc="-45" dirty="0">
                <a:latin typeface="Arial"/>
                <a:cs typeface="Arial"/>
              </a:rPr>
              <a:t>đây, </a:t>
            </a:r>
            <a:r>
              <a:rPr lang="vi-VN" sz="2400" dirty="0">
                <a:latin typeface="Arial"/>
                <a:cs typeface="Arial"/>
              </a:rPr>
              <a:t>chúng ta đã đặt </a:t>
            </a:r>
            <a:r>
              <a:rPr lang="vi-VN" sz="2400" spc="-10" dirty="0">
                <a:latin typeface="Arial"/>
                <a:cs typeface="Arial"/>
              </a:rPr>
              <a:t>giá </a:t>
            </a:r>
            <a:r>
              <a:rPr lang="vi-VN" sz="2400" dirty="0">
                <a:latin typeface="Arial"/>
                <a:cs typeface="Arial"/>
              </a:rPr>
              <a:t>trị ban đầu cho _</a:t>
            </a:r>
            <a:r>
              <a:rPr lang="vi-VN" sz="2400" b="1" dirty="0">
                <a:latin typeface="Arial"/>
                <a:cs typeface="Arial"/>
              </a:rPr>
              <a:t>numberFrom</a:t>
            </a:r>
            <a:r>
              <a:rPr lang="vi-VN" sz="2400" dirty="0">
                <a:latin typeface="Arial"/>
                <a:cs typeface="Arial"/>
              </a:rPr>
              <a:t>. Cũng </a:t>
            </a:r>
            <a:r>
              <a:rPr lang="vi-VN" sz="2400" spc="-5" dirty="0">
                <a:latin typeface="Arial"/>
                <a:cs typeface="Arial"/>
              </a:rPr>
              <a:t>lưu </a:t>
            </a:r>
            <a:r>
              <a:rPr lang="vi-VN" sz="2400" dirty="0">
                <a:latin typeface="Arial"/>
                <a:cs typeface="Arial"/>
              </a:rPr>
              <a:t>ý  </a:t>
            </a:r>
            <a:r>
              <a:rPr lang="vi-VN" sz="2400" spc="-5" dirty="0">
                <a:latin typeface="Arial"/>
                <a:cs typeface="Arial"/>
              </a:rPr>
              <a:t>rằng, </a:t>
            </a:r>
            <a:r>
              <a:rPr lang="vi-VN" sz="2400" dirty="0">
                <a:latin typeface="Arial"/>
                <a:cs typeface="Arial"/>
              </a:rPr>
              <a:t>phải luôn </a:t>
            </a:r>
            <a:r>
              <a:rPr lang="vi-VN" sz="2400" spc="-5" dirty="0">
                <a:latin typeface="Arial"/>
                <a:cs typeface="Arial"/>
              </a:rPr>
              <a:t>gọi </a:t>
            </a:r>
            <a:r>
              <a:rPr lang="vi-VN" sz="2400" b="1" spc="-10" dirty="0">
                <a:latin typeface="Arial"/>
                <a:cs typeface="Arial"/>
              </a:rPr>
              <a:t>super</a:t>
            </a:r>
            <a:r>
              <a:rPr lang="vi-VN" sz="2400" spc="-10" dirty="0">
                <a:latin typeface="Arial"/>
                <a:cs typeface="Arial"/>
              </a:rPr>
              <a:t>.</a:t>
            </a:r>
            <a:r>
              <a:rPr lang="vi-VN" sz="2400" b="1" spc="-10" dirty="0">
                <a:latin typeface="Arial"/>
                <a:cs typeface="Arial"/>
              </a:rPr>
              <a:t>initState</a:t>
            </a:r>
            <a:r>
              <a:rPr lang="vi-VN" sz="2400" spc="-10" dirty="0">
                <a:latin typeface="Arial"/>
                <a:cs typeface="Arial"/>
              </a:rPr>
              <a:t>() </a:t>
            </a:r>
            <a:r>
              <a:rPr lang="vi-VN" sz="2400" dirty="0">
                <a:latin typeface="Arial"/>
                <a:cs typeface="Arial"/>
              </a:rPr>
              <a:t>ở cuối phương thức </a:t>
            </a:r>
            <a:r>
              <a:rPr lang="vi-VN" sz="2400" b="1" dirty="0">
                <a:latin typeface="Arial"/>
                <a:cs typeface="Arial"/>
              </a:rPr>
              <a:t>initState</a:t>
            </a:r>
            <a:r>
              <a:rPr lang="vi-VN" sz="2400" dirty="0">
                <a:latin typeface="Arial"/>
                <a:cs typeface="Arial"/>
              </a:rPr>
              <a:t>().</a:t>
            </a:r>
          </a:p>
          <a:p>
            <a:pPr>
              <a:spcBef>
                <a:spcPts val="100"/>
              </a:spcBef>
            </a:pPr>
            <a:r>
              <a:rPr lang="vi-VN" sz="2400" dirty="0">
                <a:latin typeface="Arial"/>
                <a:cs typeface="Arial"/>
              </a:rPr>
              <a:t>Bây </a:t>
            </a:r>
            <a:r>
              <a:rPr lang="vi-VN" sz="2400" spc="-5" dirty="0">
                <a:latin typeface="Arial"/>
                <a:cs typeface="Arial"/>
              </a:rPr>
              <a:t>giờ, </a:t>
            </a:r>
            <a:r>
              <a:rPr lang="vi-VN" sz="2400" dirty="0">
                <a:latin typeface="Arial"/>
                <a:cs typeface="Arial"/>
              </a:rPr>
              <a:t>khi bạn chạy thử app sẽ thấy </a:t>
            </a:r>
            <a:r>
              <a:rPr lang="vi-VN" sz="2400" spc="-5" dirty="0">
                <a:latin typeface="Arial"/>
                <a:cs typeface="Arial"/>
              </a:rPr>
              <a:t>rằng, </a:t>
            </a:r>
            <a:r>
              <a:rPr lang="vi-VN" sz="2400" dirty="0">
                <a:latin typeface="Arial"/>
                <a:cs typeface="Arial"/>
              </a:rPr>
              <a:t>khi </a:t>
            </a:r>
            <a:r>
              <a:rPr lang="vi-VN" sz="2400" spc="5" dirty="0">
                <a:latin typeface="Arial"/>
                <a:cs typeface="Arial"/>
              </a:rPr>
              <a:t>nhập </a:t>
            </a:r>
            <a:r>
              <a:rPr lang="vi-VN" sz="2400" dirty="0">
                <a:latin typeface="Arial"/>
                <a:cs typeface="Arial"/>
              </a:rPr>
              <a:t>1</a:t>
            </a:r>
            <a:r>
              <a:rPr lang="vi-VN" sz="2400" spc="-120" dirty="0">
                <a:latin typeface="Arial"/>
                <a:cs typeface="Arial"/>
              </a:rPr>
              <a:t> </a:t>
            </a:r>
            <a:r>
              <a:rPr lang="vi-VN" sz="2400" spc="-5" dirty="0">
                <a:latin typeface="Arial"/>
                <a:cs typeface="Arial"/>
              </a:rPr>
              <a:t>số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spc="-10" dirty="0">
                <a:latin typeface="Arial"/>
                <a:cs typeface="Arial"/>
              </a:rPr>
              <a:t>vào </a:t>
            </a:r>
            <a:r>
              <a:rPr lang="vi-VN" sz="2400" b="1" spc="-30" dirty="0">
                <a:latin typeface="Arial"/>
                <a:cs typeface="Arial"/>
              </a:rPr>
              <a:t>TextField</a:t>
            </a:r>
            <a:r>
              <a:rPr lang="vi-VN" sz="2400" spc="-30" dirty="0">
                <a:latin typeface="Arial"/>
                <a:cs typeface="Arial"/>
              </a:rPr>
              <a:t>, </a:t>
            </a:r>
            <a:r>
              <a:rPr lang="vi-VN" sz="2400" dirty="0">
                <a:latin typeface="Arial"/>
                <a:cs typeface="Arial"/>
              </a:rPr>
              <a:t>sẽ </a:t>
            </a:r>
            <a:r>
              <a:rPr lang="vi-VN" sz="2400" spc="5" dirty="0">
                <a:latin typeface="Arial"/>
                <a:cs typeface="Arial"/>
              </a:rPr>
              <a:t>tạo </a:t>
            </a:r>
            <a:r>
              <a:rPr lang="vi-VN" sz="2400" spc="-5" dirty="0">
                <a:latin typeface="Arial"/>
                <a:cs typeface="Arial"/>
              </a:rPr>
              <a:t>ra 1 </a:t>
            </a:r>
            <a:r>
              <a:rPr lang="vi-VN" sz="2400" dirty="0">
                <a:latin typeface="Arial"/>
                <a:cs typeface="Arial"/>
              </a:rPr>
              <a:t>bản sao ở </a:t>
            </a:r>
            <a:r>
              <a:rPr lang="vi-VN" sz="2400" b="1" spc="-70" dirty="0">
                <a:latin typeface="Arial"/>
                <a:cs typeface="Arial"/>
              </a:rPr>
              <a:t>Text</a:t>
            </a:r>
            <a:r>
              <a:rPr lang="vi-VN" sz="2400" spc="-110" dirty="0">
                <a:latin typeface="Arial"/>
                <a:cs typeface="Arial"/>
              </a:rPr>
              <a:t> </a:t>
            </a:r>
            <a:r>
              <a:rPr lang="vi-VN" sz="2400" b="1" spc="-10" dirty="0">
                <a:latin typeface="Arial"/>
                <a:cs typeface="Arial"/>
              </a:rPr>
              <a:t>widget</a:t>
            </a:r>
            <a:r>
              <a:rPr lang="vi-VN" sz="2400" spc="-10" dirty="0">
                <a:latin typeface="Arial"/>
                <a:cs typeface="Arial"/>
              </a:rPr>
              <a:t>.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spc="-25" dirty="0">
                <a:latin typeface="Arial"/>
                <a:cs typeface="Arial"/>
              </a:rPr>
              <a:t>Tiếp </a:t>
            </a:r>
            <a:r>
              <a:rPr lang="vi-VN" sz="2400" spc="5" dirty="0">
                <a:latin typeface="Arial"/>
                <a:cs typeface="Arial"/>
              </a:rPr>
              <a:t>theo, </a:t>
            </a:r>
            <a:r>
              <a:rPr lang="vi-VN" sz="2400" dirty="0">
                <a:latin typeface="Arial"/>
                <a:cs typeface="Arial"/>
              </a:rPr>
              <a:t>chúng ta </a:t>
            </a:r>
            <a:r>
              <a:rPr lang="vi-VN" sz="2400" spc="-5" dirty="0">
                <a:latin typeface="Arial"/>
                <a:cs typeface="Arial"/>
              </a:rPr>
              <a:t>sẽ </a:t>
            </a:r>
            <a:r>
              <a:rPr lang="vi-VN" sz="2400" dirty="0">
                <a:latin typeface="Arial"/>
                <a:cs typeface="Arial"/>
              </a:rPr>
              <a:t>hoàn tất </a:t>
            </a:r>
            <a:r>
              <a:rPr lang="vi-VN" sz="2400" b="1" dirty="0">
                <a:latin typeface="Arial"/>
                <a:cs typeface="Arial"/>
              </a:rPr>
              <a:t>UI</a:t>
            </a:r>
            <a:r>
              <a:rPr lang="vi-VN" sz="2400" dirty="0">
                <a:latin typeface="Arial"/>
                <a:cs typeface="Arial"/>
              </a:rPr>
              <a:t> của app, </a:t>
            </a:r>
            <a:r>
              <a:rPr lang="vi-VN" sz="2400" spc="5" dirty="0">
                <a:latin typeface="Arial"/>
                <a:cs typeface="Arial"/>
              </a:rPr>
              <a:t>đầu </a:t>
            </a:r>
            <a:r>
              <a:rPr lang="vi-VN" sz="2400" dirty="0">
                <a:latin typeface="Arial"/>
                <a:cs typeface="Arial"/>
              </a:rPr>
              <a:t>tiên </a:t>
            </a:r>
            <a:r>
              <a:rPr lang="vi-VN" sz="2400" spc="-5" dirty="0">
                <a:latin typeface="Arial"/>
                <a:cs typeface="Arial"/>
              </a:rPr>
              <a:t>là</a:t>
            </a:r>
            <a:r>
              <a:rPr lang="vi-VN" sz="2400" spc="-170" dirty="0">
                <a:latin typeface="Arial"/>
                <a:cs typeface="Arial"/>
              </a:rPr>
              <a:t> </a:t>
            </a:r>
            <a:r>
              <a:rPr lang="vi-VN" sz="2400" spc="-10" dirty="0">
                <a:latin typeface="Arial"/>
                <a:cs typeface="Arial"/>
              </a:rPr>
              <a:t>xây </a:t>
            </a:r>
            <a:r>
              <a:rPr lang="vi-VN" sz="2400" dirty="0">
                <a:latin typeface="Arial"/>
                <a:cs typeface="Arial"/>
              </a:rPr>
              <a:t>dựng </a:t>
            </a:r>
            <a:r>
              <a:rPr lang="vi-VN" sz="2400" spc="-5" dirty="0">
                <a:latin typeface="Arial"/>
                <a:cs typeface="Arial"/>
              </a:rPr>
              <a:t>1 </a:t>
            </a:r>
            <a:r>
              <a:rPr lang="vi-VN" sz="2400" spc="-10" dirty="0">
                <a:latin typeface="Arial"/>
                <a:cs typeface="Arial"/>
              </a:rPr>
              <a:t>widget </a:t>
            </a:r>
            <a:r>
              <a:rPr lang="vi-VN" sz="2400" dirty="0">
                <a:latin typeface="Arial"/>
                <a:cs typeface="Arial"/>
              </a:rPr>
              <a:t>khác, đó </a:t>
            </a:r>
            <a:r>
              <a:rPr lang="vi-VN" sz="2400" spc="-5" dirty="0">
                <a:latin typeface="Arial"/>
                <a:cs typeface="Arial"/>
              </a:rPr>
              <a:t>là</a:t>
            </a:r>
            <a:r>
              <a:rPr lang="vi-VN" sz="2400" spc="15" dirty="0">
                <a:latin typeface="Arial"/>
                <a:cs typeface="Arial"/>
              </a:rPr>
              <a:t> </a:t>
            </a:r>
            <a:r>
              <a:rPr lang="vi-VN" sz="2400" b="1" dirty="0">
                <a:latin typeface="Arial"/>
                <a:cs typeface="Arial"/>
              </a:rPr>
              <a:t>DropdownButton</a:t>
            </a:r>
            <a:r>
              <a:rPr lang="vi-VN" sz="2400" dirty="0">
                <a:latin typeface="Arial"/>
                <a:cs typeface="Arial"/>
              </a:rPr>
              <a:t>.</a:t>
            </a:r>
          </a:p>
          <a:p>
            <a:pPr marL="0" indent="0">
              <a:buNone/>
            </a:pPr>
            <a:endParaRPr lang="vi-VN" sz="2400" dirty="0">
              <a:latin typeface="Arial"/>
              <a:cs typeface="Arial"/>
            </a:endParaRPr>
          </a:p>
          <a:p>
            <a:endParaRPr lang="vi-V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E090B-B199-4505-B81D-811653F3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0B0BA-7994-43D8-98A4-7C111183D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1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08E6-89D1-4D43-8B5A-C7162823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 ứng dụng đơn giản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40DAE-E986-440D-A21F-45151385B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z="2400" b="1" spc="-5" dirty="0">
                <a:latin typeface="Arial"/>
                <a:cs typeface="Arial"/>
              </a:rPr>
              <a:t>DropdownButton</a:t>
            </a:r>
            <a:r>
              <a:rPr lang="vi-VN" sz="2400" spc="-5" dirty="0">
                <a:latin typeface="Arial"/>
                <a:cs typeface="Arial"/>
              </a:rPr>
              <a:t> là </a:t>
            </a:r>
            <a:r>
              <a:rPr lang="vi-VN" sz="2400" dirty="0">
                <a:latin typeface="Arial"/>
                <a:cs typeface="Arial"/>
              </a:rPr>
              <a:t>1 </a:t>
            </a:r>
            <a:r>
              <a:rPr lang="vi-VN" sz="2400" b="1" spc="-10" dirty="0">
                <a:latin typeface="Arial"/>
                <a:cs typeface="Arial"/>
              </a:rPr>
              <a:t>widget</a:t>
            </a:r>
            <a:r>
              <a:rPr lang="vi-VN" sz="2400" spc="-10" dirty="0">
                <a:latin typeface="Arial"/>
                <a:cs typeface="Arial"/>
              </a:rPr>
              <a:t> </a:t>
            </a:r>
            <a:r>
              <a:rPr lang="vi-VN" sz="2400" spc="5" dirty="0">
                <a:latin typeface="Arial"/>
                <a:cs typeface="Arial"/>
              </a:rPr>
              <a:t>mà </a:t>
            </a:r>
            <a:r>
              <a:rPr lang="vi-VN" sz="2400" dirty="0">
                <a:latin typeface="Arial"/>
                <a:cs typeface="Arial"/>
              </a:rPr>
              <a:t>cho </a:t>
            </a:r>
            <a:r>
              <a:rPr lang="vi-VN" sz="2400" spc="5" dirty="0">
                <a:latin typeface="Arial"/>
                <a:cs typeface="Arial"/>
              </a:rPr>
              <a:t>phép </a:t>
            </a:r>
            <a:r>
              <a:rPr lang="vi-VN" sz="2400" spc="-5" dirty="0">
                <a:latin typeface="Arial"/>
                <a:cs typeface="Arial"/>
              </a:rPr>
              <a:t>người </a:t>
            </a:r>
            <a:r>
              <a:rPr lang="vi-VN" sz="2400" spc="5" dirty="0">
                <a:latin typeface="Arial"/>
                <a:cs typeface="Arial"/>
              </a:rPr>
              <a:t>dùng  </a:t>
            </a:r>
            <a:r>
              <a:rPr lang="vi-VN" sz="2400" dirty="0">
                <a:latin typeface="Arial"/>
                <a:cs typeface="Arial"/>
              </a:rPr>
              <a:t>chọn </a:t>
            </a:r>
            <a:r>
              <a:rPr lang="vi-VN" sz="2400" spc="-5" dirty="0">
                <a:latin typeface="Arial"/>
                <a:cs typeface="Arial"/>
              </a:rPr>
              <a:t>1 </a:t>
            </a:r>
            <a:r>
              <a:rPr lang="vi-VN" sz="2400" spc="-10" dirty="0">
                <a:latin typeface="Arial"/>
                <a:cs typeface="Arial"/>
              </a:rPr>
              <a:t>giá </a:t>
            </a:r>
            <a:r>
              <a:rPr lang="vi-VN" sz="2400" dirty="0">
                <a:latin typeface="Arial"/>
                <a:cs typeface="Arial"/>
              </a:rPr>
              <a:t>trị từ </a:t>
            </a:r>
            <a:r>
              <a:rPr lang="vi-VN" sz="2400" spc="-5" dirty="0">
                <a:latin typeface="Arial"/>
                <a:cs typeface="Arial"/>
              </a:rPr>
              <a:t>1 </a:t>
            </a:r>
            <a:r>
              <a:rPr lang="vi-VN" sz="2400" dirty="0">
                <a:latin typeface="Arial"/>
                <a:cs typeface="Arial"/>
              </a:rPr>
              <a:t>danh sách các </a:t>
            </a:r>
            <a:r>
              <a:rPr lang="vi-VN" sz="2400" b="1" dirty="0">
                <a:latin typeface="Arial"/>
                <a:cs typeface="Arial"/>
              </a:rPr>
              <a:t>item</a:t>
            </a:r>
            <a:r>
              <a:rPr lang="vi-VN" sz="2400" dirty="0">
                <a:latin typeface="Arial"/>
                <a:cs typeface="Arial"/>
              </a:rPr>
              <a:t>. </a:t>
            </a:r>
            <a:r>
              <a:rPr lang="vi-VN" sz="2400" b="1" spc="-5" dirty="0">
                <a:latin typeface="Arial"/>
                <a:cs typeface="Arial"/>
              </a:rPr>
              <a:t>DropdownButton</a:t>
            </a:r>
            <a:r>
              <a:rPr lang="vi-VN" sz="2400" spc="-5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sẽ  </a:t>
            </a:r>
            <a:r>
              <a:rPr lang="vi-VN" sz="2400" spc="-5" dirty="0">
                <a:latin typeface="Arial"/>
                <a:cs typeface="Arial"/>
              </a:rPr>
              <a:t>hiển </a:t>
            </a:r>
            <a:r>
              <a:rPr lang="vi-VN" sz="2400" dirty="0">
                <a:latin typeface="Arial"/>
                <a:cs typeface="Arial"/>
              </a:rPr>
              <a:t>thị item </a:t>
            </a:r>
            <a:r>
              <a:rPr lang="vi-VN" sz="2400" spc="-5" dirty="0">
                <a:latin typeface="Arial"/>
                <a:cs typeface="Arial"/>
              </a:rPr>
              <a:t>hiện </a:t>
            </a:r>
            <a:r>
              <a:rPr lang="vi-VN" sz="2400" dirty="0">
                <a:latin typeface="Arial"/>
                <a:cs typeface="Arial"/>
              </a:rPr>
              <a:t>tại </a:t>
            </a:r>
            <a:r>
              <a:rPr lang="vi-VN" sz="2400" spc="5" dirty="0">
                <a:latin typeface="Arial"/>
                <a:cs typeface="Arial"/>
              </a:rPr>
              <a:t>đang </a:t>
            </a:r>
            <a:r>
              <a:rPr lang="vi-VN" sz="2400" dirty="0">
                <a:latin typeface="Arial"/>
                <a:cs typeface="Arial"/>
              </a:rPr>
              <a:t>được </a:t>
            </a:r>
            <a:r>
              <a:rPr lang="vi-VN" sz="2400" spc="-5" dirty="0">
                <a:latin typeface="Arial"/>
                <a:cs typeface="Arial"/>
              </a:rPr>
              <a:t>lựa </a:t>
            </a:r>
            <a:r>
              <a:rPr lang="vi-VN" sz="2400" spc="5" dirty="0">
                <a:latin typeface="Arial"/>
                <a:cs typeface="Arial"/>
              </a:rPr>
              <a:t>chọn, </a:t>
            </a:r>
            <a:r>
              <a:rPr lang="vi-VN" sz="2400" dirty="0">
                <a:latin typeface="Arial"/>
                <a:cs typeface="Arial"/>
              </a:rPr>
              <a:t>ở </a:t>
            </a:r>
            <a:r>
              <a:rPr lang="vi-VN" sz="2400" spc="-5" dirty="0">
                <a:latin typeface="Arial"/>
                <a:cs typeface="Arial"/>
              </a:rPr>
              <a:t>phía </a:t>
            </a:r>
            <a:r>
              <a:rPr lang="vi-VN" sz="2400" dirty="0">
                <a:latin typeface="Arial"/>
                <a:cs typeface="Arial"/>
              </a:rPr>
              <a:t>tay </a:t>
            </a:r>
            <a:r>
              <a:rPr lang="vi-VN" sz="2400" spc="5" dirty="0">
                <a:latin typeface="Arial"/>
                <a:cs typeface="Arial"/>
              </a:rPr>
              <a:t>phải  </a:t>
            </a:r>
            <a:r>
              <a:rPr lang="vi-VN" sz="2400" dirty="0">
                <a:latin typeface="Arial"/>
                <a:cs typeface="Arial"/>
              </a:rPr>
              <a:t>sẽ </a:t>
            </a:r>
            <a:r>
              <a:rPr lang="vi-VN" sz="2400" spc="-5" dirty="0">
                <a:latin typeface="Arial"/>
                <a:cs typeface="Arial"/>
              </a:rPr>
              <a:t>có 1 hình </a:t>
            </a:r>
            <a:r>
              <a:rPr lang="vi-VN" sz="2400" dirty="0">
                <a:latin typeface="Arial"/>
                <a:cs typeface="Arial"/>
              </a:rPr>
              <a:t>tam </a:t>
            </a:r>
            <a:r>
              <a:rPr lang="vi-VN" sz="2400" spc="-5" dirty="0">
                <a:latin typeface="Arial"/>
                <a:cs typeface="Arial"/>
              </a:rPr>
              <a:t>giác </a:t>
            </a:r>
            <a:r>
              <a:rPr lang="vi-VN" sz="2400" dirty="0">
                <a:latin typeface="Arial"/>
                <a:cs typeface="Arial"/>
              </a:rPr>
              <a:t>nhỏ để </a:t>
            </a:r>
            <a:r>
              <a:rPr lang="vi-VN" sz="2400" spc="5" dirty="0">
                <a:latin typeface="Arial"/>
                <a:cs typeface="Arial"/>
              </a:rPr>
              <a:t>mở </a:t>
            </a:r>
            <a:r>
              <a:rPr lang="vi-VN" sz="2400" spc="-5" dirty="0">
                <a:latin typeface="Arial"/>
                <a:cs typeface="Arial"/>
              </a:rPr>
              <a:t>ra </a:t>
            </a:r>
            <a:r>
              <a:rPr lang="vi-VN" sz="2400" dirty="0">
                <a:latin typeface="Arial"/>
                <a:cs typeface="Arial"/>
              </a:rPr>
              <a:t>danh sách</a:t>
            </a:r>
            <a:r>
              <a:rPr lang="vi-VN" sz="2400" spc="-50" dirty="0">
                <a:latin typeface="Arial"/>
                <a:cs typeface="Arial"/>
              </a:rPr>
              <a:t> </a:t>
            </a:r>
            <a:r>
              <a:rPr lang="vi-VN" sz="2400" b="1" dirty="0">
                <a:latin typeface="Arial"/>
                <a:cs typeface="Arial"/>
              </a:rPr>
              <a:t>item</a:t>
            </a:r>
            <a:r>
              <a:rPr lang="vi-VN" sz="2400" dirty="0">
                <a:latin typeface="Arial"/>
                <a:cs typeface="Arial"/>
              </a:rPr>
              <a:t>.</a:t>
            </a:r>
          </a:p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CD35D-CB09-4B09-90E6-BE375ED3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4A70BB-56F4-40DD-B56F-5401CBBC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76600"/>
            <a:ext cx="2629267" cy="260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C4C5B-9E2A-45CC-B5AE-4B256E485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849" y="3652890"/>
            <a:ext cx="3962953" cy="1848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29522E-1F75-46CD-BDB2-E0DB7E587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888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4463</TotalTime>
  <Words>985</Words>
  <Application>Microsoft Office PowerPoint</Application>
  <PresentationFormat>On-screen Show (4:3)</PresentationFormat>
  <Paragraphs>85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Default Design</vt:lpstr>
      <vt:lpstr>Lập trình ứng dụng trên thiết bị Di động bằng Flutter</vt:lpstr>
      <vt:lpstr>Mục tiêu</vt:lpstr>
      <vt:lpstr>Xây dựng ứng dụng đơn giản</vt:lpstr>
      <vt:lpstr>Xây dựng ứng dụng đơn giản</vt:lpstr>
      <vt:lpstr>Xây dựng ứng dụng đơn giản</vt:lpstr>
      <vt:lpstr>Xây dựng ứng dụng đơn giản</vt:lpstr>
      <vt:lpstr>Xây dựng ứng dụng đơn giản</vt:lpstr>
      <vt:lpstr>Xây dựng ứng dụng đơn giản</vt:lpstr>
      <vt:lpstr>Xây dựng ứng dụng đơn giản</vt:lpstr>
      <vt:lpstr>Xây dựng ứng dụng đơn giản</vt:lpstr>
      <vt:lpstr>Xây dựng ứng dụng đơn giản</vt:lpstr>
      <vt:lpstr>Xây dựng ứng dụng đơn giản</vt:lpstr>
      <vt:lpstr>Xây dựng ứng dụng đơn giản</vt:lpstr>
      <vt:lpstr>Xây dựng ứng dụng đơn giản</vt:lpstr>
      <vt:lpstr>Xây dựng ứng dụng đơn giản</vt:lpstr>
      <vt:lpstr>Xây dựng ứng dụng đơn giản</vt:lpstr>
      <vt:lpstr>Xây dựng ứng dụng đơn giản</vt:lpstr>
      <vt:lpstr>Xây dựng ứng dụng đơn giản</vt:lpstr>
      <vt:lpstr>Xây dựng ứng dụng đơn giản</vt:lpstr>
      <vt:lpstr>Kết quả đạt được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cuscsoft</cp:lastModifiedBy>
  <cp:revision>650</cp:revision>
  <dcterms:created xsi:type="dcterms:W3CDTF">2008-08-06T06:37:20Z</dcterms:created>
  <dcterms:modified xsi:type="dcterms:W3CDTF">2022-12-28T02:50:22Z</dcterms:modified>
</cp:coreProperties>
</file>