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sldIdLst>
    <p:sldId id="731" r:id="rId3"/>
    <p:sldId id="863" r:id="rId4"/>
    <p:sldId id="864" r:id="rId5"/>
    <p:sldId id="865" r:id="rId6"/>
    <p:sldId id="867" r:id="rId7"/>
    <p:sldId id="871" r:id="rId8"/>
    <p:sldId id="869" r:id="rId9"/>
    <p:sldId id="870" r:id="rId1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2293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A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D9972EA6-DECA-441C-B01B-0D76344E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15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AA9B58-2C9A-4653-9E2E-43CE59CA75FC}" type="slidenum">
              <a:rPr lang="en-US"/>
              <a:pPr/>
              <a:t>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05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</a:t>
            </a:r>
            <a:r>
              <a:rPr lang="en-US" baseline="0" dirty="0" smtClean="0"/>
              <a:t> of crime rate is increasing day by day. Automated systems get data every milliseconds. In this presentation we evaluated the open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9972EA6-DECA-441C-B01B-0D76344E2A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9972EA6-DECA-441C-B01B-0D76344E2A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AA9B58-2C9A-4653-9E2E-43CE59CA75FC}" type="slidenum">
              <a:rPr lang="en-US"/>
              <a:pPr/>
              <a:t>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06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AA9B58-2C9A-4653-9E2E-43CE59CA75FC}" type="slidenum">
              <a:rPr lang="en-US"/>
              <a:pPr/>
              <a:t>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95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CE9B04A-8234-45B3-AFD1-4973DB6EB2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25C6F5-A237-42FF-9483-29E913962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338" y="228600"/>
            <a:ext cx="2058987" cy="5492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27738" cy="5492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BBD0C5-987B-42DF-BA35-0455247639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468313" y="6237288"/>
            <a:ext cx="2894012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3492500" y="6237288"/>
            <a:ext cx="2132013" cy="474662"/>
          </a:xfrm>
        </p:spPr>
        <p:txBody>
          <a:bodyPr/>
          <a:lstStyle>
            <a:lvl1pPr>
              <a:defRPr/>
            </a:lvl1pPr>
          </a:lstStyle>
          <a:p>
            <a:fld id="{C8557663-D3B1-4F81-9C74-9BA8E75A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41901D0-9250-481C-BE13-829A8482A7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928EDB-4C47-48C1-99D3-B4317CCAA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139AB80-66E2-4727-95FD-DED746B4D6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0BF153-B01D-45AF-8135-BBA914E854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648243-9BB2-49B2-8868-E22E1C431B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32F9FB-9CE5-4143-9645-309102F48D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53915D-19F0-430C-8E77-FFB7CB0437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>
          <a:xfrm>
            <a:off x="468312" y="6237288"/>
            <a:ext cx="4175695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4860032" y="6237288"/>
            <a:ext cx="2132013" cy="474662"/>
          </a:xfrm>
        </p:spPr>
        <p:txBody>
          <a:bodyPr/>
          <a:lstStyle>
            <a:lvl1pPr>
              <a:defRPr/>
            </a:lvl1pPr>
          </a:lstStyle>
          <a:p>
            <a:fld id="{189B1FAB-94F8-4578-A51B-9448B349C5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40A125-2483-45F4-9E1D-0532C32D2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B3041B-58D9-42BA-9A26-E55904F57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EFCB59D-8457-4E4A-BA75-CE39CF0628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69EB4A-EE47-4D02-AF26-6073FCAD43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468313" y="6237288"/>
            <a:ext cx="2894012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3492500" y="6237288"/>
            <a:ext cx="2132013" cy="474662"/>
          </a:xfrm>
        </p:spPr>
        <p:txBody>
          <a:bodyPr/>
          <a:lstStyle>
            <a:lvl1pPr>
              <a:defRPr/>
            </a:lvl1pPr>
          </a:lstStyle>
          <a:p>
            <a:fld id="{C8557663-D3B1-4F81-9C74-9BA8E75AA6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55DF96-7CD7-4B56-960A-3B64AB08C2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96975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468312" y="6237288"/>
            <a:ext cx="4319711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4860032" y="6237288"/>
            <a:ext cx="2132013" cy="474662"/>
          </a:xfrm>
        </p:spPr>
        <p:txBody>
          <a:bodyPr/>
          <a:lstStyle>
            <a:lvl1pPr>
              <a:defRPr/>
            </a:lvl1pPr>
          </a:lstStyle>
          <a:p>
            <a:fld id="{C8FB942F-102A-42B1-B585-9D55414544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4BB91E2-FED0-4EB6-BB0E-6B07EC04C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468312" y="6237288"/>
            <a:ext cx="4319711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4860032" y="6237288"/>
            <a:ext cx="2132013" cy="474662"/>
          </a:xfrm>
        </p:spPr>
        <p:txBody>
          <a:bodyPr/>
          <a:lstStyle>
            <a:lvl1pPr>
              <a:defRPr/>
            </a:lvl1pPr>
          </a:lstStyle>
          <a:p>
            <a:fld id="{57D93516-DACD-4C44-B094-1C895F2C0D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>
          <a:xfrm>
            <a:off x="468312" y="6237288"/>
            <a:ext cx="4319711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>
          <a:xfrm>
            <a:off x="4860032" y="6237288"/>
            <a:ext cx="2132013" cy="474662"/>
          </a:xfrm>
        </p:spPr>
        <p:txBody>
          <a:bodyPr/>
          <a:lstStyle>
            <a:lvl1pPr>
              <a:defRPr/>
            </a:lvl1pPr>
          </a:lstStyle>
          <a:p>
            <a:fld id="{DBF4B9C5-1C01-4C5B-8CDC-3484BD9DAF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A13F14-4C9D-483B-8B9E-4B6CB86FCF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3F26A4-EE5E-482E-9640-09F76D6658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28600"/>
            <a:ext cx="7096125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68313" y="6237288"/>
            <a:ext cx="2894012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3492500" y="6237288"/>
            <a:ext cx="2132013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367F71C6-F48B-4520-9356-0BF2171FFDBE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019925" y="6237288"/>
          <a:ext cx="1933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" r:id="rId15" imgW="1933333" imgH="466543" progId="PBrush">
                  <p:embed/>
                </p:oleObj>
              </mc:Choice>
              <mc:Fallback>
                <p:oleObj r:id="rId15" imgW="1933333" imgH="466543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6237288"/>
                        <a:ext cx="19335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825" y="165100"/>
            <a:ext cx="1119188" cy="53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8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2E3835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2E3835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2E3835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ftr"/>
          </p:nvPr>
        </p:nvSpPr>
        <p:spPr bwMode="auto">
          <a:xfrm>
            <a:off x="468313" y="6237288"/>
            <a:ext cx="2894012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2E3835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r>
              <a:rPr lang="en-US" smtClean="0"/>
              <a:t>PCS Meeting/Sept/Truong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3492500" y="6237288"/>
            <a:ext cx="2132013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2E3835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8887B244-AAFE-4704-B82C-AF60B91F13B8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019925" y="6237288"/>
          <a:ext cx="1933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" r:id="rId15" imgW="1933333" imgH="466543" progId="PBrush">
                  <p:embed/>
                </p:oleObj>
              </mc:Choice>
              <mc:Fallback>
                <p:oleObj r:id="rId15" imgW="1933333" imgH="466543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6237288"/>
                        <a:ext cx="19335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2413" y="166688"/>
            <a:ext cx="1119187" cy="53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2E3835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2E3835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2E3835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2E3835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2E3835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police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8.130.172.215:8080/PoliceDaaS/rest/evaluator" TargetMode="External"/><Relationship Id="rId2" Type="http://schemas.openxmlformats.org/officeDocument/2006/relationships/hyperlink" Target="http://128.130.172.215:8080/PoliceDaaS/re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8557663-D3B1-4F81-9C74-9BA8E75AA6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1918" y="2060848"/>
            <a:ext cx="8893175" cy="1341923"/>
          </a:xfrm>
          <a:ln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Evaluating Crime Data for UK Police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63888" y="4653136"/>
            <a:ext cx="5255568" cy="995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2E383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2E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2E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2E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2E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2E383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2E383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2E383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2E3835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kern="0" dirty="0" smtClean="0"/>
              <a:t>Erum Naz</a:t>
            </a:r>
          </a:p>
          <a:p>
            <a:pPr algn="r"/>
            <a:r>
              <a:rPr lang="en-US" sz="2000" b="1" kern="0" dirty="0" smtClean="0"/>
              <a:t>Le </a:t>
            </a:r>
            <a:r>
              <a:rPr lang="en-US" sz="2000" b="1" kern="0" dirty="0" err="1" smtClean="0"/>
              <a:t>Duc</a:t>
            </a:r>
            <a:r>
              <a:rPr lang="en-US" sz="2000" b="1" kern="0" dirty="0" smtClean="0"/>
              <a:t> Hung</a:t>
            </a: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992502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Scanario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9B1FAB-94F8-4578-A51B-9448B349C5C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21" y="1499473"/>
            <a:ext cx="2844544" cy="4128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44" y="4733740"/>
            <a:ext cx="1368368" cy="926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36" y="3563882"/>
            <a:ext cx="1336015" cy="832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36" y="2432794"/>
            <a:ext cx="1345424" cy="827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52" y="1340768"/>
            <a:ext cx="1368152" cy="912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58" y="3955749"/>
            <a:ext cx="1411284" cy="7903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58" y="2199338"/>
            <a:ext cx="1411284" cy="8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2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8840"/>
            <a:ext cx="5040176" cy="339706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9B1FAB-94F8-4578-A51B-9448B349C5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DaaS and Data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Open data is taken from </a:t>
            </a:r>
            <a:r>
              <a:rPr lang="en-US" sz="2400" dirty="0">
                <a:hlinkClick r:id="rId2"/>
              </a:rPr>
              <a:t>http://data.police.uk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Data metric concerns are address by Quality of data (</a:t>
            </a:r>
            <a:r>
              <a:rPr lang="en-US" sz="2400" dirty="0" err="1" smtClean="0"/>
              <a:t>QoD</a:t>
            </a:r>
            <a:r>
              <a:rPr lang="en-US" sz="2400" dirty="0" smtClean="0"/>
              <a:t>) and Quality of service (</a:t>
            </a:r>
            <a:r>
              <a:rPr lang="en-US" sz="2400" dirty="0" err="1" smtClean="0"/>
              <a:t>QoS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QoD</a:t>
            </a:r>
            <a:endParaRPr lang="en-US" sz="2400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Seriousness: How serious the criminal is shown in the data.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Newness: The updating status of the data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Hot zone: The data is at the location of many criminals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/>
              <a:t>Fairness: </a:t>
            </a:r>
            <a:r>
              <a:rPr lang="en-US" sz="2000" dirty="0" smtClean="0"/>
              <a:t>Human based evaluation to see how good the justice.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QoS</a:t>
            </a:r>
            <a:endParaRPr lang="en-US" sz="2400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Performance: The service by force are good or bad.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Privacy: The data can be published to specific clients.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9B1FAB-94F8-4578-A51B-9448B349C5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9B1FAB-94F8-4578-A51B-9448B349C5C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1" y="1501223"/>
            <a:ext cx="649293" cy="746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3" y="3193709"/>
            <a:ext cx="1986945" cy="1238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47" y="4949155"/>
            <a:ext cx="2084182" cy="509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64" y="1531807"/>
            <a:ext cx="1272947" cy="1661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39" y="4254741"/>
            <a:ext cx="1097561" cy="15505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96" y="2133938"/>
            <a:ext cx="1942472" cy="5636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6" y="3179831"/>
            <a:ext cx="686761" cy="78911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 bwMode="auto">
          <a:xfrm>
            <a:off x="1242464" y="1874255"/>
            <a:ext cx="1134200" cy="48850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9" idx="2"/>
          </p:cNvCxnSpPr>
          <p:nvPr/>
        </p:nvCxnSpPr>
        <p:spPr bwMode="auto">
          <a:xfrm flipH="1">
            <a:off x="3013137" y="3193709"/>
            <a:ext cx="1" cy="10536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3" idx="3"/>
          </p:cNvCxnSpPr>
          <p:nvPr/>
        </p:nvCxnSpPr>
        <p:spPr bwMode="auto">
          <a:xfrm flipV="1">
            <a:off x="1308487" y="2492896"/>
            <a:ext cx="1068177" cy="108149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430890" y="2996952"/>
            <a:ext cx="1191406" cy="158626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0" idx="3"/>
          </p:cNvCxnSpPr>
          <p:nvPr/>
        </p:nvCxnSpPr>
        <p:spPr bwMode="auto">
          <a:xfrm>
            <a:off x="3627900" y="5030003"/>
            <a:ext cx="1256047" cy="13474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 flipV="1">
            <a:off x="6732240" y="2492896"/>
            <a:ext cx="1080120" cy="5375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7092280" y="4495968"/>
            <a:ext cx="1080120" cy="6014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408" y="424738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Users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9439" y="12890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30180" y="58280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Evaluator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52154" y="464327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Users’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Clients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584" y="235062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(1) Request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9012" y="3225750"/>
            <a:ext cx="1120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(3) Send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concerns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32968" y="885961"/>
            <a:ext cx="2160240" cy="59633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8813" y="980728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</a:t>
            </a:r>
            <a:r>
              <a:rPr lang="en-US" sz="2000" b="1" dirty="0" smtClean="0">
                <a:solidFill>
                  <a:srgbClr val="C00000"/>
                </a:solidFill>
              </a:rPr>
              <a:t>ata.police.uk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V="1">
            <a:off x="3566416" y="1531807"/>
            <a:ext cx="1466552" cy="58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562514" y="1012028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(2) Query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+ fetch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7550" y="3443548"/>
            <a:ext cx="1319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(4) Save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 + data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+ concerns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49611" y="520393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(5) Publish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60701" y="431130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(1’) Subscribe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>
            <a:off x="6876256" y="4495967"/>
            <a:ext cx="756084" cy="4531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027813" y="520393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(6) Get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2280" y="202745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(7) Get data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 concerns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1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28" grpId="0"/>
      <p:bldP spid="29" grpId="0"/>
      <p:bldP spid="21" grpId="0" animBg="1"/>
      <p:bldP spid="32" grpId="0"/>
      <p:bldP spid="40" grpId="0"/>
      <p:bldP spid="42" grpId="0"/>
      <p:bldP spid="43" grpId="0"/>
      <p:bldP spid="44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8013" cy="496832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Language: Java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Tools: Maven + Apache CXF + Spring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Components: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err="1" smtClean="0"/>
              <a:t>DaaS</a:t>
            </a:r>
            <a:r>
              <a:rPr lang="en-US" sz="2000" dirty="0"/>
              <a:t> service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128.130.172.215:8080/PoliceDaaS/rest/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/>
              <a:t>Evaluator service: 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128.130.172.215:8080/PoliceDaaS/rest/evaluator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Client: java –jar PoliceDaaS.one-jar.jar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User interface: HTML + PHP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Other tools, APIs: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Postman </a:t>
            </a:r>
            <a:r>
              <a:rPr lang="en-US" sz="2000" dirty="0" err="1" smtClean="0"/>
              <a:t>RestClient</a:t>
            </a:r>
            <a:endParaRPr lang="en-US" sz="2000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err="1" smtClean="0"/>
              <a:t>MongoDB</a:t>
            </a:r>
            <a:r>
              <a:rPr lang="en-US" sz="2000" dirty="0" smtClean="0"/>
              <a:t> java driver.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AMQP client.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en-US" sz="2000" dirty="0"/>
              <a:t>viewer: http://jsonviewer.stack.hu/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9B1FAB-94F8-4578-A51B-9448B349C5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8557663-D3B1-4F81-9C74-9BA8E75AA6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1605" y="2060848"/>
            <a:ext cx="8893175" cy="1341923"/>
          </a:xfrm>
          <a:ln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0872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8557663-D3B1-4F81-9C74-9BA8E75AA6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1605" y="2060848"/>
            <a:ext cx="8893175" cy="1341923"/>
          </a:xfrm>
          <a:ln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7660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262</Words>
  <Application>Microsoft Office PowerPoint</Application>
  <PresentationFormat>On-screen Show (4:3)</PresentationFormat>
  <Paragraphs>68</Paragraphs>
  <Slides>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  Evaluating Crime Data for UK Police</vt:lpstr>
      <vt:lpstr>Scanario</vt:lpstr>
      <vt:lpstr>Selecting Data</vt:lpstr>
      <vt:lpstr>DaaS and Data Concerns</vt:lpstr>
      <vt:lpstr>Flow</vt:lpstr>
      <vt:lpstr>Prototype</vt:lpstr>
      <vt:lpstr> Demo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Computing</dc:title>
  <dc:creator>Hong-Linh Truong</dc:creator>
  <cp:lastModifiedBy>Le Duc Hung</cp:lastModifiedBy>
  <cp:revision>958</cp:revision>
  <cp:lastPrinted>2011-11-02T11:18:36Z</cp:lastPrinted>
  <dcterms:created xsi:type="dcterms:W3CDTF">2010-11-07T14:29:32Z</dcterms:created>
  <dcterms:modified xsi:type="dcterms:W3CDTF">2014-06-20T10:58:38Z</dcterms:modified>
</cp:coreProperties>
</file>