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4" r:id="rId2"/>
    <p:sldId id="275" r:id="rId3"/>
    <p:sldId id="276" r:id="rId4"/>
    <p:sldId id="282" r:id="rId5"/>
    <p:sldId id="277" r:id="rId6"/>
    <p:sldId id="278" r:id="rId7"/>
    <p:sldId id="279" r:id="rId8"/>
    <p:sldId id="280" r:id="rId9"/>
    <p:sldId id="283" r:id="rId10"/>
    <p:sldId id="281" r:id="rId11"/>
    <p:sldId id="273" r:id="rId12"/>
  </p:sldIdLst>
  <p:sldSz cx="9144000" cy="6858000" type="screen4x3"/>
  <p:notesSz cx="6858000" cy="9296400"/>
  <p:defaultTextStyle>
    <a:defPPr>
      <a:defRPr lang="de-A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USans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USans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USans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USans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USans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USans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USans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USans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USan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33"/>
    <a:srgbClr val="FF99FF"/>
    <a:srgbClr val="CCECFF"/>
    <a:srgbClr val="B4EAE4"/>
    <a:srgbClr val="B1BFED"/>
    <a:srgbClr val="ED1C2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82211" autoAdjust="0"/>
  </p:normalViewPr>
  <p:slideViewPr>
    <p:cSldViewPr>
      <p:cViewPr>
        <p:scale>
          <a:sx n="125" d="100"/>
          <a:sy n="125" d="100"/>
        </p:scale>
        <p:origin x="-37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3732" y="-114"/>
      </p:cViewPr>
      <p:guideLst>
        <p:guide orient="horz" pos="292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8370138-02E9-47A8-AAC5-885CF8DE4732}" type="datetimeFigureOut">
              <a:rPr lang="en-US"/>
              <a:pPr>
                <a:defRPr/>
              </a:pPr>
              <a:t>6/20/2014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78B5218-26A7-4CDB-97C4-097AEA232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2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69DE884-1579-4ECE-95E3-27A94631D07D}" type="datetimeFigureOut">
              <a:rPr lang="de-DE"/>
              <a:pPr>
                <a:defRPr/>
              </a:pPr>
              <a:t>20.06.2014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14838"/>
            <a:ext cx="5486400" cy="418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38DE87B-FABC-49E4-96C9-B47B1DF018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444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U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U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U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U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U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9pPr>
          </a:lstStyle>
          <a:p>
            <a:pPr eaLnBrk="1" hangingPunct="1"/>
            <a:fld id="{D176CC9F-6CCB-4904-8653-BB4231FBF8CF}" type="slidenum">
              <a:rPr lang="de-DE" smtClean="0"/>
              <a:pPr eaLnBrk="1" hangingPunct="1"/>
              <a:t>1</a:t>
            </a:fld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U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U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U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U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U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9pPr>
          </a:lstStyle>
          <a:p>
            <a:pPr eaLnBrk="1" hangingPunct="1"/>
            <a:fld id="{D65CA23D-439D-40AE-B5D0-F4316D0A1A2B}" type="slidenum">
              <a:rPr lang="de-DE" smtClean="0"/>
              <a:pPr eaLnBrk="1" hangingPunct="1"/>
              <a:t>2</a:t>
            </a:fld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23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0" y="6488113"/>
            <a:ext cx="30059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U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U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U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U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U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ICSOC, </a:t>
            </a:r>
            <a:fld id="{36547316-3C83-43D5-8303-50A99E2A683A}" type="datetime3">
              <a:rPr lang="en-US" smtClean="0"/>
              <a:pPr eaLnBrk="1" hangingPunct="1">
                <a:defRPr/>
              </a:pPr>
              <a:t>20 June 2014</a:t>
            </a:fld>
            <a:endParaRPr 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4502606" y="6487558"/>
            <a:ext cx="588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U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U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U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U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U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9pPr>
          </a:lstStyle>
          <a:p>
            <a:pPr algn="ctr" eaLnBrk="1" hangingPunct="1">
              <a:defRPr/>
            </a:pPr>
            <a:fld id="{47ACA126-074F-470F-ACD6-74FFAEE78FC4}" type="slidenum">
              <a:rPr lang="en-US" smtClean="0"/>
              <a:pPr algn="ctr" eaLnBrk="1" hangingPunct="1">
                <a:defRPr/>
              </a:pPr>
              <a:t>‹#›</a:t>
            </a:fld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6389247"/>
            <a:ext cx="2556173" cy="468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06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1475" y="241300"/>
            <a:ext cx="2036763" cy="5780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41300"/>
            <a:ext cx="5957887" cy="5780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0" y="6488113"/>
            <a:ext cx="30059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U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U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U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U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U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ICSOC, </a:t>
            </a:r>
            <a:fld id="{36547316-3C83-43D5-8303-50A99E2A683A}" type="datetime3">
              <a:rPr lang="en-US" smtClean="0"/>
              <a:pPr eaLnBrk="1" hangingPunct="1">
                <a:defRPr/>
              </a:pPr>
              <a:t>20 June 2014</a:t>
            </a:fld>
            <a:endParaRPr 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4502606" y="6487558"/>
            <a:ext cx="588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U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U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U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U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U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9pPr>
          </a:lstStyle>
          <a:p>
            <a:pPr algn="ctr" eaLnBrk="1" hangingPunct="1">
              <a:defRPr/>
            </a:pPr>
            <a:fld id="{47ACA126-074F-470F-ACD6-74FFAEE78FC4}" type="slidenum">
              <a:rPr lang="en-US" smtClean="0"/>
              <a:pPr algn="ctr" eaLnBrk="1" hangingPunct="1">
                <a:defRPr/>
              </a:pPr>
              <a:t>‹#›</a:t>
            </a:fld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6389247"/>
            <a:ext cx="2556173" cy="468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03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0" y="6488113"/>
            <a:ext cx="15312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U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U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U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U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U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9pPr>
          </a:lstStyle>
          <a:p>
            <a:pPr eaLnBrk="1" hangingPunct="1">
              <a:defRPr/>
            </a:pPr>
            <a:fld id="{36547316-3C83-43D5-8303-50A99E2A683A}" type="datetime3">
              <a:rPr lang="en-US" smtClean="0"/>
              <a:pPr eaLnBrk="1" hangingPunct="1">
                <a:defRPr/>
              </a:pPr>
              <a:t>20 June 2014</a:t>
            </a:fld>
            <a:endParaRPr 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4502606" y="6487558"/>
            <a:ext cx="588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U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U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U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U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U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9pPr>
          </a:lstStyle>
          <a:p>
            <a:pPr algn="ctr" eaLnBrk="1" hangingPunct="1">
              <a:defRPr/>
            </a:pPr>
            <a:fld id="{47ACA126-074F-470F-ACD6-74FFAEE78FC4}" type="slidenum">
              <a:rPr lang="en-US" smtClean="0"/>
              <a:pPr algn="ctr" eaLnBrk="1" hangingPunct="1">
                <a:defRPr/>
              </a:pPr>
              <a:t>‹#›</a:t>
            </a:fld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124744"/>
            <a:ext cx="8137525" cy="50405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6389247"/>
            <a:ext cx="2556173" cy="468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9017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065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557338"/>
            <a:ext cx="3992562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1557338"/>
            <a:ext cx="3992563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0" y="6488113"/>
            <a:ext cx="30059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U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U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U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U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U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ICSOC, </a:t>
            </a:r>
            <a:fld id="{36547316-3C83-43D5-8303-50A99E2A683A}" type="datetime3">
              <a:rPr lang="en-US" smtClean="0"/>
              <a:pPr eaLnBrk="1" hangingPunct="1">
                <a:defRPr/>
              </a:pPr>
              <a:t>20 June 2014</a:t>
            </a:fld>
            <a:endParaRPr lang="en-US" dirty="0" smtClean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502606" y="6487558"/>
            <a:ext cx="588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U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U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U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U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U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9pPr>
          </a:lstStyle>
          <a:p>
            <a:pPr algn="ctr" eaLnBrk="1" hangingPunct="1">
              <a:defRPr/>
            </a:pPr>
            <a:fld id="{47ACA126-074F-470F-ACD6-74FFAEE78FC4}" type="slidenum">
              <a:rPr lang="en-US" smtClean="0"/>
              <a:pPr algn="ctr" eaLnBrk="1" hangingPunct="1">
                <a:defRPr/>
              </a:pPr>
              <a:t>‹#›</a:t>
            </a:fld>
            <a:endParaRPr 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6389247"/>
            <a:ext cx="2556173" cy="468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69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0" y="6488113"/>
            <a:ext cx="30059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U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U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U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U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U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ICSOC, </a:t>
            </a:r>
            <a:fld id="{36547316-3C83-43D5-8303-50A99E2A683A}" type="datetime3">
              <a:rPr lang="en-US" smtClean="0"/>
              <a:pPr eaLnBrk="1" hangingPunct="1">
                <a:defRPr/>
              </a:pPr>
              <a:t>20 June 2014</a:t>
            </a:fld>
            <a:endParaRPr lang="en-US" dirty="0" smtClean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4502606" y="6487558"/>
            <a:ext cx="588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U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U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U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U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U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9pPr>
          </a:lstStyle>
          <a:p>
            <a:pPr algn="ctr" eaLnBrk="1" hangingPunct="1">
              <a:defRPr/>
            </a:pPr>
            <a:fld id="{47ACA126-074F-470F-ACD6-74FFAEE78FC4}" type="slidenum">
              <a:rPr lang="en-US" smtClean="0"/>
              <a:pPr algn="ctr" eaLnBrk="1" hangingPunct="1">
                <a:defRPr/>
              </a:pPr>
              <a:t>‹#›</a:t>
            </a:fld>
            <a:endParaRPr lang="en-US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6389247"/>
            <a:ext cx="2556173" cy="468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55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0" y="6488113"/>
            <a:ext cx="30059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U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U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U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U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U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ICSOC, </a:t>
            </a:r>
            <a:fld id="{36547316-3C83-43D5-8303-50A99E2A683A}" type="datetime3">
              <a:rPr lang="en-US" smtClean="0"/>
              <a:pPr eaLnBrk="1" hangingPunct="1">
                <a:defRPr/>
              </a:pPr>
              <a:t>20 June 2014</a:t>
            </a:fld>
            <a:endParaRPr lang="en-US" dirty="0" smtClean="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02606" y="6487558"/>
            <a:ext cx="588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U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U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U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U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U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9pPr>
          </a:lstStyle>
          <a:p>
            <a:pPr algn="ctr" eaLnBrk="1" hangingPunct="1">
              <a:defRPr/>
            </a:pPr>
            <a:fld id="{47ACA126-074F-470F-ACD6-74FFAEE78FC4}" type="slidenum">
              <a:rPr lang="en-US" smtClean="0"/>
              <a:pPr algn="ctr" eaLnBrk="1" hangingPunct="1">
                <a:defRPr/>
              </a:pPr>
              <a:t>‹#›</a:t>
            </a:fld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6389247"/>
            <a:ext cx="2556173" cy="468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14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0" y="6488113"/>
            <a:ext cx="30059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U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U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U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U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U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ICSOC, </a:t>
            </a:r>
            <a:fld id="{36547316-3C83-43D5-8303-50A99E2A683A}" type="datetime3">
              <a:rPr lang="en-US" smtClean="0"/>
              <a:pPr eaLnBrk="1" hangingPunct="1">
                <a:defRPr/>
              </a:pPr>
              <a:t>20 June 2014</a:t>
            </a:fld>
            <a:endParaRPr lang="en-US" dirty="0" smtClean="0"/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502606" y="6487558"/>
            <a:ext cx="588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U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U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U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U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U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9pPr>
          </a:lstStyle>
          <a:p>
            <a:pPr algn="ctr" eaLnBrk="1" hangingPunct="1">
              <a:defRPr/>
            </a:pPr>
            <a:fld id="{47ACA126-074F-470F-ACD6-74FFAEE78FC4}" type="slidenum">
              <a:rPr lang="en-US" smtClean="0"/>
              <a:pPr algn="ctr" eaLnBrk="1" hangingPunct="1">
                <a:defRPr/>
              </a:pPr>
              <a:t>‹#›</a:t>
            </a:fld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6389247"/>
            <a:ext cx="2556173" cy="468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38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0" y="6488113"/>
            <a:ext cx="30059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U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U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U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U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U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ICSOC, </a:t>
            </a:r>
            <a:fld id="{36547316-3C83-43D5-8303-50A99E2A683A}" type="datetime3">
              <a:rPr lang="en-US" smtClean="0"/>
              <a:pPr eaLnBrk="1" hangingPunct="1">
                <a:defRPr/>
              </a:pPr>
              <a:t>20 June 2014</a:t>
            </a:fld>
            <a:endParaRPr lang="en-US" dirty="0" smtClean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502606" y="6487558"/>
            <a:ext cx="588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U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U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U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U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U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9pPr>
          </a:lstStyle>
          <a:p>
            <a:pPr algn="ctr" eaLnBrk="1" hangingPunct="1">
              <a:defRPr/>
            </a:pPr>
            <a:fld id="{47ACA126-074F-470F-ACD6-74FFAEE78FC4}" type="slidenum">
              <a:rPr lang="en-US" smtClean="0"/>
              <a:pPr algn="ctr" eaLnBrk="1" hangingPunct="1">
                <a:defRPr/>
              </a:pPr>
              <a:t>‹#›</a:t>
            </a:fld>
            <a:endParaRPr 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6389247"/>
            <a:ext cx="2556173" cy="468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9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0" y="6488113"/>
            <a:ext cx="1518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U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U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U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U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U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9pPr>
          </a:lstStyle>
          <a:p>
            <a:pPr eaLnBrk="1" hangingPunct="1">
              <a:defRPr/>
            </a:pPr>
            <a:fld id="{36547316-3C83-43D5-8303-50A99E2A683A}" type="datetime3">
              <a:rPr lang="en-US" smtClean="0"/>
              <a:pPr eaLnBrk="1" hangingPunct="1">
                <a:defRPr/>
              </a:pPr>
              <a:t>20 June 2014</a:t>
            </a:fld>
            <a:endParaRPr lang="en-US" dirty="0" smtClean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502606" y="6487558"/>
            <a:ext cx="588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U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U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U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U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U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Sans"/>
              </a:defRPr>
            </a:lvl9pPr>
          </a:lstStyle>
          <a:p>
            <a:pPr algn="ctr" eaLnBrk="1" hangingPunct="1">
              <a:defRPr/>
            </a:pPr>
            <a:fld id="{47ACA126-074F-470F-ACD6-74FFAEE78FC4}" type="slidenum">
              <a:rPr lang="en-US" smtClean="0"/>
              <a:pPr algn="ctr" eaLnBrk="1" hangingPunct="1">
                <a:defRPr/>
              </a:pPr>
              <a:t>‹#›</a:t>
            </a:fld>
            <a:endParaRPr 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6389247"/>
            <a:ext cx="2556173" cy="468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65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241300"/>
            <a:ext cx="69230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557338"/>
            <a:ext cx="8137525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</a:p>
        </p:txBody>
      </p:sp>
      <p:pic>
        <p:nvPicPr>
          <p:cNvPr id="1028" name="Picture 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38125"/>
            <a:ext cx="40481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6" descr="TU Informatik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238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9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USans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USans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USans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USans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USans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USans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USans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USans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D1C24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sys.tuwien.ac.at/staff/ecopil/" TargetMode="External"/><Relationship Id="rId2" Type="http://schemas.openxmlformats.org/officeDocument/2006/relationships/hyperlink" Target="mailto:e.copil@dsg.tuwien.ac.a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ASE Mini-project presentation</a:t>
            </a:r>
            <a:endParaRPr lang="en-US" sz="3200" i="1" dirty="0" smtClean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n-US" sz="2000" dirty="0" smtClean="0"/>
              <a:t>Georgiana </a:t>
            </a:r>
            <a:r>
              <a:rPr lang="en-US" sz="2000" dirty="0" err="1" smtClean="0"/>
              <a:t>Copil</a:t>
            </a:r>
            <a:endParaRPr lang="en-US" sz="2000" dirty="0" smtClean="0"/>
          </a:p>
        </p:txBody>
      </p:sp>
      <p:sp>
        <p:nvSpPr>
          <p:cNvPr id="3076" name="AutoShape 13" descr="https://wiki.celarcloud.eu/lib/exe/fetch.php?w=200&amp;media=CELAR_Project:cellar_logo_small_05.png"/>
          <p:cNvSpPr>
            <a:spLocks noChangeAspect="1" noChangeArrowheads="1"/>
          </p:cNvSpPr>
          <p:nvPr/>
        </p:nvSpPr>
        <p:spPr bwMode="auto">
          <a:xfrm>
            <a:off x="155575" y="-9144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" name="AutoShape 15" descr="https://wiki.celarcloud.eu/lib/exe/fetch.php?w=200&amp;media=CELAR_Project:cellar_logo_small_05.png"/>
          <p:cNvSpPr>
            <a:spLocks noChangeAspect="1" noChangeArrowheads="1"/>
          </p:cNvSpPr>
          <p:nvPr/>
        </p:nvSpPr>
        <p:spPr bwMode="auto">
          <a:xfrm>
            <a:off x="307975" y="-7620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835" y="6402991"/>
            <a:ext cx="2484165" cy="455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113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32736"/>
            <a:ext cx="3946376" cy="537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52736"/>
            <a:ext cx="7445231" cy="4207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82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341438"/>
            <a:ext cx="6697662" cy="576262"/>
          </a:xfrm>
        </p:spPr>
        <p:txBody>
          <a:bodyPr/>
          <a:lstStyle/>
          <a:p>
            <a:pPr eaLnBrk="1" hangingPunct="1"/>
            <a:r>
              <a:rPr lang="de-DE" b="1" smtClean="0"/>
              <a:t>Thanks for your attention!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47813" y="2349500"/>
            <a:ext cx="62484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99AE8F"/>
              </a:buClr>
              <a:buFont typeface="Wingdings" pitchFamily="2" charset="2"/>
              <a:buNone/>
            </a:pPr>
            <a:r>
              <a:rPr lang="de-DE" sz="2400" dirty="0" smtClean="0">
                <a:solidFill>
                  <a:srgbClr val="2E3835"/>
                </a:solidFill>
              </a:rPr>
              <a:t>Georgiana Copil</a:t>
            </a:r>
            <a:endParaRPr lang="de-DE" sz="2400" dirty="0">
              <a:solidFill>
                <a:srgbClr val="2E3835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99AE8F"/>
              </a:buClr>
              <a:buFont typeface="Wingdings" pitchFamily="2" charset="2"/>
              <a:buNone/>
            </a:pPr>
            <a:endParaRPr lang="en-US" sz="2400" dirty="0">
              <a:solidFill>
                <a:srgbClr val="2E3835"/>
              </a:solidFill>
              <a:hlinkClick r:id="rId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99AE8F"/>
              </a:buClr>
              <a:buFont typeface="Wingdings" pitchFamily="2" charset="2"/>
              <a:buNone/>
            </a:pPr>
            <a:r>
              <a:rPr lang="en-US" sz="2400" dirty="0" smtClean="0">
                <a:solidFill>
                  <a:srgbClr val="2E3835"/>
                </a:solidFill>
                <a:hlinkClick r:id="rId2"/>
              </a:rPr>
              <a:t>e.copil@dsg.tuwien.ac.at</a:t>
            </a:r>
            <a:endParaRPr lang="en-US" sz="2400" dirty="0">
              <a:solidFill>
                <a:srgbClr val="2E3835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://www.infosys.tuwien.ac.at/staff/ecopil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99AE8F"/>
              </a:buClr>
              <a:buFont typeface="Wingdings" pitchFamily="2" charset="2"/>
              <a:buNone/>
            </a:pPr>
            <a:r>
              <a:rPr lang="de-DE" sz="2400" dirty="0">
                <a:solidFill>
                  <a:srgbClr val="2E3835"/>
                </a:solidFill>
              </a:rPr>
              <a:t>Distributed Systems Group</a:t>
            </a:r>
            <a:br>
              <a:rPr lang="de-DE" sz="2400" dirty="0">
                <a:solidFill>
                  <a:srgbClr val="2E3835"/>
                </a:solidFill>
              </a:rPr>
            </a:br>
            <a:r>
              <a:rPr lang="en-US" sz="2400" dirty="0">
                <a:solidFill>
                  <a:srgbClr val="2E3835"/>
                </a:solidFill>
              </a:rPr>
              <a:t>Vienna University of Technology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99AE8F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2E3835"/>
                </a:solidFill>
              </a:rPr>
              <a:t>Austria</a:t>
            </a:r>
            <a:endParaRPr lang="en-US" sz="2800" dirty="0">
              <a:solidFill>
                <a:srgbClr val="2E3835"/>
              </a:solidFill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99AE8F"/>
              </a:buClr>
              <a:buFont typeface="Wingdings" pitchFamily="2" charset="2"/>
              <a:buNone/>
            </a:pPr>
            <a:endParaRPr lang="en-US" sz="2800" dirty="0">
              <a:solidFill>
                <a:srgbClr val="2E3835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249" y="1196752"/>
            <a:ext cx="896888" cy="8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2404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539750" y="1052513"/>
            <a:ext cx="8137525" cy="49688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Design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Data Concerns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Implementation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Experiments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Conclusions</a:t>
            </a:r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ransition advTm="34345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90" y="836712"/>
            <a:ext cx="8919410" cy="52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4860032" y="2132856"/>
            <a:ext cx="2232248" cy="1679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995936" y="3861048"/>
            <a:ext cx="4243681" cy="2240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-20568" y="4005064"/>
            <a:ext cx="4459705" cy="2232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283968" y="3812775"/>
            <a:ext cx="631014" cy="36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907704" y="3781981"/>
            <a:ext cx="631014" cy="36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092280" y="2285256"/>
            <a:ext cx="2051720" cy="1183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911752" y="3469121"/>
            <a:ext cx="2155957" cy="1256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1" grpId="0" animBg="1"/>
      <p:bldP spid="33" grpId="0" animBg="1"/>
      <p:bldP spid="35" grpId="0" animBg="1"/>
      <p:bldP spid="36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Concerns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8492410" cy="600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68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Concerns – Data Completeness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Data Completeness</a:t>
                </a:r>
              </a:p>
              <a:p>
                <a:pPr lvl="1"/>
                <a:r>
                  <a:rPr lang="en-US" dirty="0" smtClean="0"/>
                  <a:t>Data Sensor Completeness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𝐴𝑣𝑒𝑟𝑎𝑔𝑒𝐷𝑎𝑡𝑎𝑆𝑒𝑛𝑠𝑜𝑟𝐶𝑜𝑚𝑝𝑙𝑒𝑡𝑒𝑛𝑒𝑠𝑠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𝐷𝑎𝑡𝑎𝑆𝑒𝑛𝑠𝑜𝑟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𝑇𝑖𝑚𝑒𝑠𝑡𝑎𝑚𝑝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𝑣𝑎𝑙𝑖𝑑𝑖𝑡𝑦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𝑟𝑒𝑐𝑜𝑟𝑑𝑒𝑑𝑉𝑎𝑙𝑢𝑒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))</m:t>
                                      </m:r>
                                    </m:e>
                                  </m:nary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𝑑𝑎𝑡𝑎𝑆𝑒𝑡𝑆𝑖𝑧𝑒</m:t>
                                  </m:r>
                                </m:den>
                              </m:f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𝐷𝑎𝑡𝑎𝑆𝑒𝑛𝑠𝑜𝑟𝑠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Phone Data Completeness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𝑃h𝑜𝑛𝑒</m:t>
                      </m:r>
                      <m:r>
                        <a:rPr lang="en-US" i="1">
                          <a:latin typeface="Cambria Math"/>
                        </a:rPr>
                        <m:t>𝐷𝑎𝑡𝑎𝐶𝑜𝑚𝑝𝑙𝑒𝑡𝑒𝑛𝑒</m:t>
                      </m:r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𝑇𝑖𝑚𝑒𝑠𝑡𝑎𝑚𝑝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∏"/>
                                      <m:supHide m:val="on"/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𝐷𝑎𝑡𝑎𝑆𝑒𝑛𝑠𝑜𝑟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𝑣𝑎𝑙𝑖𝑑𝑖𝑡𝑦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𝑟𝑒𝑐𝑜𝑟𝑑𝑒𝑑𝑉𝑎𝑙𝑢𝑒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))</m:t>
                                      </m:r>
                                    </m:e>
                                  </m:nary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#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𝐷𝑎𝑡𝑎𝑆𝑒𝑛𝑠𝑜𝑟𝑠</m:t>
                                  </m:r>
                                </m:den>
                              </m:f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𝑑𝑎𝑡𝑎𝑆𝑒𝑡𝑆𝑖𝑧𝑒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74" t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81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Concerns – Data Freshness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Data Freshness</a:t>
                </a:r>
              </a:p>
              <a:p>
                <a:pPr lvl="1"/>
                <a:r>
                  <a:rPr lang="en-US" dirty="0" smtClean="0"/>
                  <a:t>Data Sensor Freshness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𝐴𝑣𝑒𝑟𝑎𝑔𝑒𝐷𝑎𝑡𝑎𝑆𝑒𝑛𝑠𝑜𝑟</m:t>
                      </m:r>
                      <m:r>
                        <a:rPr lang="en-US" b="0" i="1" smtClean="0">
                          <a:latin typeface="Cambria Math"/>
                        </a:rPr>
                        <m:t>𝐹𝑟𝑒𝑠h𝑛𝑒𝑠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𝐷𝑎𝑡𝑎𝑆𝑒𝑛𝑠𝑜𝑟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6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𝑇𝑖𝑚𝑒𝑠𝑡𝑎𝑚𝑝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𝑓𝑟𝑒𝑠h𝑛𝑒𝑠𝑠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𝑟𝑒𝑐𝑜𝑟𝑑𝑒𝑑𝑉𝑎𝑙𝑢𝑒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𝑐𝑢𝑟𝑟𝑒𝑛𝑡𝑇𝑖𝑚𝑒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𝑒𝑎𝑟𝑙𝑖𝑒𝑠𝑡𝑅𝑒𝑐𝑜𝑟𝑑𝑖𝑛𝑔</m:t>
                                      </m:r>
                                    </m:e>
                                  </m:nary>
                                </m:num>
                                <m:den>
                                  <m:r>
                                    <a:rPr lang="en-US" sz="1600" i="1">
                                      <a:latin typeface="Cambria Math"/>
                                    </a:rPr>
                                    <m:t>𝑑𝑎𝑡𝑎𝑆𝑒𝑡𝑆𝑖𝑧𝑒</m:t>
                                  </m:r>
                                </m:den>
                              </m:f>
                            </m:e>
                          </m:nary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#</m:t>
                          </m:r>
                          <m:r>
                            <a:rPr lang="en-US" sz="1600" i="1">
                              <a:latin typeface="Cambria Math"/>
                            </a:rPr>
                            <m:t>𝐷𝑎𝑡𝑎𝑆𝑒𝑛𝑠𝑜𝑟𝑠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Phone Data Freshness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𝑃h𝑜𝑛𝑒𝐷𝑎𝑡𝑎</m:t>
                    </m:r>
                    <m:r>
                      <a:rPr lang="en-US" b="0" i="1" smtClean="0">
                        <a:latin typeface="Cambria Math"/>
                      </a:rPr>
                      <m:t>𝐹𝑟𝑒𝑠h𝑛𝑒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𝑇𝑖𝑚𝑒𝑠𝑡𝑎𝑚𝑝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60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𝑆𝑒𝑛𝑠𝑜𝑟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𝑓𝑟𝑒𝑠h𝑛𝑒𝑠𝑠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𝑟𝑒𝑐𝑜𝑟𝑑𝑒𝑑𝑉𝑎𝑙𝑢𝑒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𝑐𝑢𝑟𝑟𝑒𝑛𝑡𝑇𝑖𝑚𝑒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𝑒𝑎𝑟𝑙𝑖𝑒𝑠𝑡𝑅𝑒𝑐𝑜𝑟𝑑𝑖𝑛𝑔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nary>
                                </m:num>
                                <m:den>
                                  <m:r>
                                    <a:rPr lang="en-US" sz="1600" i="1">
                                      <a:latin typeface="Cambria Math"/>
                                    </a:rPr>
                                    <m:t>#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𝐷𝑎𝑡𝑎𝑆𝑒𝑛𝑠𝑜𝑟𝑠</m:t>
                                  </m:r>
                                </m:den>
                              </m:f>
                            </m:e>
                          </m:nary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𝑑𝑎𝑡𝑎𝑆𝑒𝑡𝑆𝑖𝑧𝑒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74" t="-847" r="-2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9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Concerns -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en-US" dirty="0" smtClean="0"/>
              <a:t>NSA Guy/ Data Analysis Client</a:t>
            </a:r>
          </a:p>
          <a:p>
            <a:pPr marL="800100" lvl="1"/>
            <a:r>
              <a:rPr lang="en-US" dirty="0" smtClean="0"/>
              <a:t>Interested in analysis result only when</a:t>
            </a:r>
          </a:p>
          <a:p>
            <a:pPr marL="1200150" lvl="2"/>
            <a:r>
              <a:rPr lang="en-US" sz="2000" dirty="0" smtClean="0"/>
              <a:t>Phone Data Completeness &gt; </a:t>
            </a:r>
            <a:r>
              <a:rPr lang="en-US" sz="2000" dirty="0" smtClean="0"/>
              <a:t>60</a:t>
            </a:r>
            <a:r>
              <a:rPr lang="en-US" sz="2000" dirty="0" smtClean="0"/>
              <a:t>%</a:t>
            </a:r>
          </a:p>
          <a:p>
            <a:pPr marL="1200150" lvl="2"/>
            <a:r>
              <a:rPr lang="en-US" sz="2000" dirty="0" smtClean="0"/>
              <a:t>Average Sensor Freshness &gt; </a:t>
            </a:r>
            <a:r>
              <a:rPr lang="en-US" sz="2000" dirty="0"/>
              <a:t>3</a:t>
            </a:r>
            <a:r>
              <a:rPr lang="en-US" sz="2000" dirty="0" smtClean="0"/>
              <a:t>0</a:t>
            </a:r>
            <a:r>
              <a:rPr lang="en-US" sz="2000" dirty="0" smtClean="0"/>
              <a:t>%</a:t>
            </a:r>
          </a:p>
          <a:p>
            <a:pPr marL="800100" lvl="1"/>
            <a:r>
              <a:rPr lang="en-US" dirty="0" smtClean="0"/>
              <a:t>Analysis Result</a:t>
            </a:r>
          </a:p>
          <a:p>
            <a:pPr marL="1200150" lvl="2"/>
            <a:r>
              <a:rPr lang="en-US" sz="2000" dirty="0" smtClean="0"/>
              <a:t>Evaluates values for:</a:t>
            </a:r>
          </a:p>
          <a:p>
            <a:pPr marL="1657350" lvl="3"/>
            <a:r>
              <a:rPr lang="en-US" dirty="0" smtClean="0"/>
              <a:t>Accelerometer</a:t>
            </a:r>
          </a:p>
          <a:p>
            <a:pPr marL="1657350" lvl="3"/>
            <a:r>
              <a:rPr lang="en-US" dirty="0" smtClean="0"/>
              <a:t>Linear acceleration sensor</a:t>
            </a:r>
          </a:p>
          <a:p>
            <a:pPr marL="1657350" lvl="3"/>
            <a:r>
              <a:rPr lang="en-US" dirty="0" smtClean="0"/>
              <a:t>Magnetic field</a:t>
            </a:r>
          </a:p>
          <a:p>
            <a:pPr marL="1657350" lvl="3"/>
            <a:r>
              <a:rPr lang="en-US" dirty="0" smtClean="0"/>
              <a:t>Rotation</a:t>
            </a:r>
          </a:p>
          <a:p>
            <a:pPr marL="1200150" lvl="2"/>
            <a:r>
              <a:rPr lang="en-US" sz="2000" dirty="0" smtClean="0"/>
              <a:t>Analyzes user’s behavior:</a:t>
            </a:r>
          </a:p>
          <a:p>
            <a:pPr marL="1657350" lvl="3"/>
            <a:r>
              <a:rPr lang="en-US" sz="1400" dirty="0" smtClean="0"/>
              <a:t>Moving</a:t>
            </a:r>
          </a:p>
          <a:p>
            <a:pPr marL="1657350" lvl="3"/>
            <a:r>
              <a:rPr lang="en-US" sz="1400" dirty="0" smtClean="0"/>
              <a:t>Playing</a:t>
            </a:r>
          </a:p>
          <a:p>
            <a:pPr marL="1657350" lvl="3"/>
            <a:r>
              <a:rPr lang="en-US" sz="1400" dirty="0" smtClean="0"/>
              <a:t>Checking the phone</a:t>
            </a:r>
          </a:p>
          <a:p>
            <a:pPr marL="51435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0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1" y="836712"/>
            <a:ext cx="8919410" cy="52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s://blog.logentries.com/wp-content/uploads/2013/12/CloudAMPQ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653136"/>
            <a:ext cx="1972866" cy="48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220072" y="1196752"/>
            <a:ext cx="3888432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 anchorCtr="0"/>
          <a:lstStyle/>
          <a:p>
            <a:pPr algn="just"/>
            <a:r>
              <a:rPr lang="en-US" dirty="0" smtClean="0">
                <a:solidFill>
                  <a:srgbClr val="00B050"/>
                </a:solidFill>
              </a:rPr>
              <a:t>2 Versions:</a:t>
            </a:r>
          </a:p>
          <a:p>
            <a:pPr marL="285750" indent="-285750" algn="just">
              <a:buFontTx/>
              <a:buChar char="-"/>
            </a:pPr>
            <a:r>
              <a:rPr lang="en-US" dirty="0" smtClean="0">
                <a:solidFill>
                  <a:srgbClr val="00B050"/>
                </a:solidFill>
              </a:rPr>
              <a:t>As possible part of </a:t>
            </a:r>
            <a:r>
              <a:rPr lang="en-US" dirty="0" err="1" smtClean="0">
                <a:solidFill>
                  <a:srgbClr val="00B050"/>
                </a:solidFill>
              </a:rPr>
              <a:t>Xively</a:t>
            </a:r>
            <a:r>
              <a:rPr lang="en-US" dirty="0" smtClean="0">
                <a:solidFill>
                  <a:srgbClr val="00B050"/>
                </a:solidFill>
              </a:rPr>
              <a:t>, improving </a:t>
            </a:r>
            <a:r>
              <a:rPr lang="en-US" dirty="0" err="1" smtClean="0">
                <a:solidFill>
                  <a:srgbClr val="00B050"/>
                </a:solidFill>
              </a:rPr>
              <a:t>Xively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DaaS</a:t>
            </a:r>
            <a:endParaRPr lang="en-US" dirty="0" smtClean="0">
              <a:solidFill>
                <a:srgbClr val="00B050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dirty="0" smtClean="0">
                <a:solidFill>
                  <a:srgbClr val="00B050"/>
                </a:solidFill>
              </a:rPr>
              <a:t>As separate </a:t>
            </a:r>
            <a:r>
              <a:rPr lang="en-US" dirty="0" err="1" smtClean="0">
                <a:solidFill>
                  <a:srgbClr val="00B050"/>
                </a:solidFill>
              </a:rPr>
              <a:t>DaaS</a:t>
            </a:r>
            <a:r>
              <a:rPr lang="en-US" dirty="0" smtClean="0">
                <a:solidFill>
                  <a:srgbClr val="00B050"/>
                </a:solidFill>
              </a:rPr>
              <a:t> provider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 title="Write vack in user's feeds"/>
          <p:cNvCxnSpPr/>
          <p:nvPr/>
        </p:nvCxnSpPr>
        <p:spPr>
          <a:xfrm flipH="1">
            <a:off x="3635896" y="1700808"/>
            <a:ext cx="1656184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 title="Write vack in user's feeds"/>
          <p:cNvCxnSpPr/>
          <p:nvPr/>
        </p:nvCxnSpPr>
        <p:spPr>
          <a:xfrm flipH="1">
            <a:off x="4572000" y="2204864"/>
            <a:ext cx="792088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806783" y="4693888"/>
            <a:ext cx="1152128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pika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0.9.13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52" name="Picture 4" descr="http://klab.rw/media/wiki/images/4/00fd593d11a1ae64f6b7051f122c580a/Screen%20Shot%202013-01-25%20at%205.39.58%20P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57" y="3166126"/>
            <a:ext cx="197375" cy="20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klab.rw/media/wiki/images/4/00fd593d11a1ae64f6b7051f122c580a/Screen%20Shot%202013-01-25%20at%205.39.58%20P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3166125"/>
            <a:ext cx="197375" cy="20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klab.rw/media/wiki/images/4/00fd593d11a1ae64f6b7051f122c580a/Screen%20Shot%202013-01-25%20at%205.39.58%20P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47" y="4478365"/>
            <a:ext cx="197375" cy="20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ounded Rectangle 21"/>
          <p:cNvSpPr/>
          <p:nvPr/>
        </p:nvSpPr>
        <p:spPr>
          <a:xfrm>
            <a:off x="5912144" y="3361110"/>
            <a:ext cx="1108128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Xively</a:t>
            </a:r>
            <a:r>
              <a:rPr lang="en-US" sz="1400" dirty="0" smtClean="0">
                <a:solidFill>
                  <a:schemeClr val="tx1"/>
                </a:solidFill>
              </a:rPr>
              <a:t> python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729463" y="3384660"/>
            <a:ext cx="1108128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Xively</a:t>
            </a:r>
            <a:r>
              <a:rPr lang="en-US" sz="1400" dirty="0" smtClean="0">
                <a:solidFill>
                  <a:schemeClr val="tx1"/>
                </a:solidFill>
              </a:rPr>
              <a:t> python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793711" y="3587386"/>
            <a:ext cx="1152128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pika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0.9.13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563" y="1388266"/>
            <a:ext cx="284236" cy="20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845" y="2365316"/>
            <a:ext cx="284236" cy="20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4" y="3180752"/>
            <a:ext cx="284236" cy="20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245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22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8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USans"/>
        <a:ea typeface=""/>
        <a:cs typeface=""/>
      </a:majorFont>
      <a:minorFont>
        <a:latin typeface="TU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5678</TotalTime>
  <Words>216</Words>
  <Application>Microsoft Office PowerPoint</Application>
  <PresentationFormat>On-screen Show (4:3)</PresentationFormat>
  <Paragraphs>69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ASE Mini-project presentation</vt:lpstr>
      <vt:lpstr>Overview</vt:lpstr>
      <vt:lpstr>Design</vt:lpstr>
      <vt:lpstr>Data Concerns - Overview</vt:lpstr>
      <vt:lpstr>Data Concerns – Data Completeness</vt:lpstr>
      <vt:lpstr>Data Concerns – Data Freshness</vt:lpstr>
      <vt:lpstr>Data Concerns - Analysis</vt:lpstr>
      <vt:lpstr>Implementation</vt:lpstr>
      <vt:lpstr>Demo </vt:lpstr>
      <vt:lpstr>Experiment</vt:lpstr>
      <vt:lpstr>Thanks for your attention!</vt:lpstr>
    </vt:vector>
  </TitlesOfParts>
  <Company>TU - Wien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karin hraby</dc:creator>
  <cp:lastModifiedBy>Georgiana</cp:lastModifiedBy>
  <cp:revision>434</cp:revision>
  <cp:lastPrinted>2013-04-19T14:57:04Z</cp:lastPrinted>
  <dcterms:created xsi:type="dcterms:W3CDTF">2004-01-30T12:41:58Z</dcterms:created>
  <dcterms:modified xsi:type="dcterms:W3CDTF">2014-06-20T09:20:23Z</dcterms:modified>
</cp:coreProperties>
</file>