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773" r:id="rId1"/>
  </p:sldMasterIdLst>
  <p:notesMasterIdLst>
    <p:notesMasterId r:id="rId14"/>
  </p:notesMasterIdLst>
  <p:handoutMasterIdLst>
    <p:handoutMasterId r:id="rId15"/>
  </p:handoutMasterIdLst>
  <p:sldIdLst>
    <p:sldId id="1498" r:id="rId2"/>
    <p:sldId id="1500" r:id="rId3"/>
    <p:sldId id="687" r:id="rId4"/>
    <p:sldId id="1531" r:id="rId5"/>
    <p:sldId id="1491" r:id="rId6"/>
    <p:sldId id="596" r:id="rId7"/>
    <p:sldId id="608" r:id="rId8"/>
    <p:sldId id="637" r:id="rId9"/>
    <p:sldId id="710" r:id="rId10"/>
    <p:sldId id="1530" r:id="rId11"/>
    <p:sldId id="1532" r:id="rId12"/>
    <p:sldId id="1499" r:id="rId13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EF3340"/>
    <a:srgbClr val="FFCD00"/>
    <a:srgbClr val="005EB8"/>
    <a:srgbClr val="FFCDB8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9" autoAdjust="0"/>
    <p:restoredTop sz="79901" autoAdjust="0"/>
  </p:normalViewPr>
  <p:slideViewPr>
    <p:cSldViewPr snapToObjects="1">
      <p:cViewPr varScale="1">
        <p:scale>
          <a:sx n="162" d="100"/>
          <a:sy n="162" d="100"/>
        </p:scale>
        <p:origin x="4254" y="144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-3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10/22/2019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22.10.2019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principles for designing and engineering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967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Back-pressure: new protocol</a:t>
            </a:r>
          </a:p>
          <a:p>
            <a:r>
              <a:rPr lang="en-US" dirty="0"/>
              <a:t>Or multiple storage nodes</a:t>
            </a:r>
          </a:p>
          <a:p>
            <a:r>
              <a:rPr lang="en-US" dirty="0"/>
              <a:t>Or </a:t>
            </a:r>
            <a:r>
              <a:rPr lang="en-US" dirty="0" err="1"/>
              <a:t>whatelse</a:t>
            </a:r>
            <a:r>
              <a:rPr lang="en-US" dirty="0"/>
              <a:t>? Disconnect</a:t>
            </a:r>
          </a:p>
          <a:p>
            <a:r>
              <a:rPr lang="en-US" dirty="0"/>
              <a:t>Then what if the service continues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circuite</a:t>
            </a:r>
            <a:r>
              <a:rPr lang="en-US" dirty="0">
                <a:sym typeface="Wingdings" panose="05000000000000000000" pitchFamily="2" charset="2"/>
              </a:rPr>
              <a:t> breaker</a:t>
            </a:r>
          </a:p>
          <a:p>
            <a:r>
              <a:rPr lang="en-US" dirty="0">
                <a:sym typeface="Wingdings" panose="05000000000000000000" pitchFamily="2" charset="2"/>
              </a:rPr>
              <a:t>Anybody can tell a tool that we can use? For every slide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https://www.ververica.com/blog/how-flink-handles-backpressure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731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if the client just retries and retries ….? </a:t>
            </a:r>
            <a:r>
              <a:rPr lang="en-US" dirty="0">
                <a:sym typeface="Wingdings" panose="05000000000000000000" pitchFamily="2" charset="2"/>
              </a:rPr>
              <a:t> circuit breaker</a:t>
            </a:r>
          </a:p>
          <a:p>
            <a:r>
              <a:rPr lang="en-US" dirty="0">
                <a:sym typeface="Wingdings" panose="05000000000000000000" pitchFamily="2" charset="2"/>
              </a:rPr>
              <a:t>Drop messages</a:t>
            </a:r>
          </a:p>
          <a:p>
            <a:r>
              <a:rPr lang="en-US" dirty="0">
                <a:sym typeface="Wingdings" panose="05000000000000000000" pitchFamily="2" charset="2"/>
              </a:rPr>
              <a:t>Buffer messages</a:t>
            </a:r>
          </a:p>
          <a:p>
            <a:r>
              <a:rPr lang="en-US" dirty="0">
                <a:sym typeface="Wingdings" panose="05000000000000000000" pitchFamily="2" charset="2"/>
              </a:rPr>
              <a:t>backpressure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018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6:notes"/>
          <p:cNvSpPr txBox="1">
            <a:spLocks noGrp="1"/>
          </p:cNvSpPr>
          <p:nvPr>
            <p:ph type="sldNum" idx="12"/>
          </p:nvPr>
        </p:nvSpPr>
        <p:spPr>
          <a:xfrm>
            <a:off x="3777607" y="9428583"/>
            <a:ext cx="2888394" cy="49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744538"/>
            <a:ext cx="59547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1" name="Google Shape;1061;p56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BEEA7-32CC-4642-8800-620E28D3DF17}" type="datetime1">
              <a:rPr lang="en-US" smtClean="0"/>
              <a:t>10/22/2019</a:t>
            </a:fld>
            <a:endParaRPr lang="fi-FI" dirty="0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CS-E4640 Big Data Platforms, Fall 2019, Hong-Linh Truong</a:t>
            </a: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DST 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232F9FB-9CE5-4143-9645-309102F48D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0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Fall 2019, Hong-Linh Truong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28B548-E4A4-490B-9675-9FB98ABCA998}" type="datetime1">
              <a:rPr lang="en-US" smtClean="0"/>
              <a:t>10/22/2019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74" r:id="rId2"/>
    <p:sldLayoutId id="2147484781" r:id="rId3"/>
    <p:sldLayoutId id="2147484782" r:id="rId4"/>
    <p:sldLayoutId id="2147484783" r:id="rId5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dsea.github.io/" TargetMode="External"/><Relationship Id="rId2" Type="http://schemas.openxmlformats.org/officeDocument/2006/relationships/hyperlink" Target="mailto:Linh.truong@aalto.f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000" dirty="0"/>
              <a:t>Optimizing Service Requests in Big Data Platforms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Hong-Linh Truong</a:t>
            </a:r>
          </a:p>
          <a:p>
            <a:r>
              <a:rPr lang="fi-FI" dirty="0"/>
              <a:t>Department of Computer Science</a:t>
            </a:r>
          </a:p>
          <a:p>
            <a:r>
              <a:rPr lang="fi-FI" dirty="0">
                <a:hlinkClick r:id="rId2"/>
              </a:rPr>
              <a:t>linh.truong@aalto.fi</a:t>
            </a:r>
            <a:r>
              <a:rPr lang="fi-FI" dirty="0"/>
              <a:t>, </a:t>
            </a:r>
            <a:r>
              <a:rPr lang="fi-FI" dirty="0">
                <a:hlinkClick r:id="rId3"/>
              </a:rPr>
              <a:t>https://rdsea.github.io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949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C743-7658-44CC-86F7-4D7D67959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your scalable solutions!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C8FB73-1D80-4E0F-B22E-EA41BC29B5DD}"/>
              </a:ext>
            </a:extLst>
          </p:cNvPr>
          <p:cNvSpPr/>
          <p:nvPr/>
        </p:nvSpPr>
        <p:spPr>
          <a:xfrm>
            <a:off x="5034111" y="1539935"/>
            <a:ext cx="1008112" cy="10801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B5E1587-112C-4B84-AFF1-C3CA180388B3}"/>
              </a:ext>
            </a:extLst>
          </p:cNvPr>
          <p:cNvSpPr/>
          <p:nvPr/>
        </p:nvSpPr>
        <p:spPr>
          <a:xfrm>
            <a:off x="7698407" y="1539935"/>
            <a:ext cx="1008112" cy="1080120"/>
          </a:xfrm>
          <a:prstGeom prst="flowChartMagneticDisk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36C468-7C11-4841-97C9-3ECB7737F13E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6042223" y="2079995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FAEA71-C822-43D9-80DC-5E3E2123A5CB}"/>
              </a:ext>
            </a:extLst>
          </p:cNvPr>
          <p:cNvCxnSpPr>
            <a:cxnSpLocks/>
          </p:cNvCxnSpPr>
          <p:nvPr/>
        </p:nvCxnSpPr>
        <p:spPr>
          <a:xfrm flipH="1">
            <a:off x="6499423" y="2332023"/>
            <a:ext cx="119898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57EDFD-D9CF-482E-9452-6EF158A272CB}"/>
              </a:ext>
            </a:extLst>
          </p:cNvPr>
          <p:cNvSpPr/>
          <p:nvPr/>
        </p:nvSpPr>
        <p:spPr>
          <a:xfrm>
            <a:off x="2507915" y="1623545"/>
            <a:ext cx="936104" cy="50405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85C6F4-2E72-466C-ADE5-A25CBDE0946E}"/>
              </a:ext>
            </a:extLst>
          </p:cNvPr>
          <p:cNvSpPr/>
          <p:nvPr/>
        </p:nvSpPr>
        <p:spPr>
          <a:xfrm>
            <a:off x="2660315" y="1775945"/>
            <a:ext cx="936104" cy="50405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02A12E-B868-490E-8D69-A07BEF8206D6}"/>
              </a:ext>
            </a:extLst>
          </p:cNvPr>
          <p:cNvSpPr/>
          <p:nvPr/>
        </p:nvSpPr>
        <p:spPr>
          <a:xfrm>
            <a:off x="2812715" y="1928345"/>
            <a:ext cx="936104" cy="50405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C314F-0B8D-41C6-89E7-F90B8041A169}"/>
              </a:ext>
            </a:extLst>
          </p:cNvPr>
          <p:cNvSpPr/>
          <p:nvPr/>
        </p:nvSpPr>
        <p:spPr>
          <a:xfrm>
            <a:off x="2965115" y="2080745"/>
            <a:ext cx="936104" cy="50405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1783F-DAB2-4AAD-A075-611A8AC8428C}"/>
              </a:ext>
            </a:extLst>
          </p:cNvPr>
          <p:cNvSpPr/>
          <p:nvPr/>
        </p:nvSpPr>
        <p:spPr>
          <a:xfrm>
            <a:off x="3117515" y="2233145"/>
            <a:ext cx="936104" cy="50405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2AD8AD-286D-4A0C-BEEF-4D968ADBE3B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53619" y="2485173"/>
            <a:ext cx="9804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D9491-F12E-4318-A805-53B6E1536A0B}"/>
              </a:ext>
            </a:extLst>
          </p:cNvPr>
          <p:cNvSpPr/>
          <p:nvPr/>
        </p:nvSpPr>
        <p:spPr>
          <a:xfrm>
            <a:off x="5186511" y="1692335"/>
            <a:ext cx="1008112" cy="10801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CFDFE0-A7F5-437A-B1B8-EA3D5FC5EE07}"/>
              </a:ext>
            </a:extLst>
          </p:cNvPr>
          <p:cNvSpPr/>
          <p:nvPr/>
        </p:nvSpPr>
        <p:spPr>
          <a:xfrm>
            <a:off x="5338911" y="1844735"/>
            <a:ext cx="1008112" cy="10801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C26544-85EF-4F7A-BB7E-D887C9FFF644}"/>
              </a:ext>
            </a:extLst>
          </p:cNvPr>
          <p:cNvSpPr/>
          <p:nvPr/>
        </p:nvSpPr>
        <p:spPr>
          <a:xfrm>
            <a:off x="5491311" y="1997135"/>
            <a:ext cx="1008112" cy="10801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D27BA208-FF00-4F38-966F-F6AEE68D06BA}"/>
              </a:ext>
            </a:extLst>
          </p:cNvPr>
          <p:cNvSpPr/>
          <p:nvPr/>
        </p:nvSpPr>
        <p:spPr>
          <a:xfrm>
            <a:off x="1701989" y="1689890"/>
            <a:ext cx="656456" cy="637706"/>
          </a:xfrm>
          <a:prstGeom prst="lightningBolt">
            <a:avLst/>
          </a:prstGeom>
          <a:solidFill>
            <a:srgbClr val="FF0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0A64D-4528-4AA4-B0F1-2D76CA0C89C0}"/>
              </a:ext>
            </a:extLst>
          </p:cNvPr>
          <p:cNvSpPr txBox="1"/>
          <p:nvPr/>
        </p:nvSpPr>
        <p:spPr>
          <a:xfrm>
            <a:off x="448978" y="3633544"/>
            <a:ext cx="838012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/>
              <a:t>Use the techniques you learn to avoid concurrent contention and slow read/write </a:t>
            </a:r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D3D76849-5EC4-4576-8FFA-5D2BA9F10D0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56956" y="5150032"/>
            <a:ext cx="3619500" cy="154782"/>
          </a:xfrm>
        </p:spPr>
        <p:txBody>
          <a:bodyPr/>
          <a:lstStyle/>
          <a:p>
            <a:pPr>
              <a:defRPr/>
            </a:pPr>
            <a:fld id="{F6097170-7CAA-4FC9-A83C-C12359407EF2}" type="datetime1">
              <a:rPr lang="en-US" smtClean="0"/>
              <a:t>10/22/2019</a:t>
            </a:fld>
            <a:endParaRPr lang="fi-FI" dirty="0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1CDC36B-EC52-4DDF-9E23-BF7BDB5537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56956" y="5017740"/>
            <a:ext cx="3619500" cy="132292"/>
          </a:xfrm>
        </p:spPr>
        <p:txBody>
          <a:bodyPr/>
          <a:lstStyle/>
          <a:p>
            <a:pPr>
              <a:defRPr/>
            </a:pPr>
            <a:r>
              <a:rPr lang="en-US" dirty="0"/>
              <a:t>CS-E4640 Big Data Platforms, Fall 2019, Hong-Linh Truong</a:t>
            </a:r>
            <a:endParaRPr lang="fi-FI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086372A-7253-46F2-ACF3-455E22E91B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5056956" y="5304814"/>
            <a:ext cx="3619500" cy="134938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D4ACF3-AF17-4894-AD54-76CC5A322DBC}"/>
              </a:ext>
            </a:extLst>
          </p:cNvPr>
          <p:cNvSpPr/>
          <p:nvPr/>
        </p:nvSpPr>
        <p:spPr>
          <a:xfrm>
            <a:off x="269143" y="1593577"/>
            <a:ext cx="936104" cy="50405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447347-C6F4-4CED-A07B-F42E77D98B81}"/>
              </a:ext>
            </a:extLst>
          </p:cNvPr>
          <p:cNvSpPr/>
          <p:nvPr/>
        </p:nvSpPr>
        <p:spPr>
          <a:xfrm>
            <a:off x="421543" y="1745977"/>
            <a:ext cx="936104" cy="50405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E8408A-5456-4ADA-8197-DADF909A03F9}"/>
              </a:ext>
            </a:extLst>
          </p:cNvPr>
          <p:cNvSpPr/>
          <p:nvPr/>
        </p:nvSpPr>
        <p:spPr>
          <a:xfrm>
            <a:off x="573943" y="1898377"/>
            <a:ext cx="936104" cy="50405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A7D885-1824-4C0A-8F4B-F925377D7742}"/>
              </a:ext>
            </a:extLst>
          </p:cNvPr>
          <p:cNvSpPr/>
          <p:nvPr/>
        </p:nvSpPr>
        <p:spPr>
          <a:xfrm>
            <a:off x="726343" y="2050777"/>
            <a:ext cx="936104" cy="50405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1B5A97-6157-49AF-9BB3-41BD8C08A634}"/>
              </a:ext>
            </a:extLst>
          </p:cNvPr>
          <p:cNvSpPr/>
          <p:nvPr/>
        </p:nvSpPr>
        <p:spPr>
          <a:xfrm>
            <a:off x="878743" y="2203177"/>
            <a:ext cx="1039788" cy="50405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3D198F-6A65-477D-BE28-A984F968DEF9}"/>
              </a:ext>
            </a:extLst>
          </p:cNvPr>
          <p:cNvCxnSpPr>
            <a:cxnSpLocks/>
          </p:cNvCxnSpPr>
          <p:nvPr/>
        </p:nvCxnSpPr>
        <p:spPr>
          <a:xfrm>
            <a:off x="1832223" y="2485173"/>
            <a:ext cx="1132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Lightning Bolt 29">
            <a:extLst>
              <a:ext uri="{FF2B5EF4-FFF2-40B4-BE49-F238E27FC236}">
                <a16:creationId xmlns:a16="http://schemas.microsoft.com/office/drawing/2014/main" id="{73267626-8078-4352-BFA0-0474B459C1F9}"/>
              </a:ext>
            </a:extLst>
          </p:cNvPr>
          <p:cNvSpPr/>
          <p:nvPr/>
        </p:nvSpPr>
        <p:spPr>
          <a:xfrm>
            <a:off x="4149055" y="1657279"/>
            <a:ext cx="656456" cy="637706"/>
          </a:xfrm>
          <a:prstGeom prst="lightningBolt">
            <a:avLst/>
          </a:prstGeom>
          <a:solidFill>
            <a:srgbClr val="FF0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8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A622E9-4177-4625-A58D-6C2089CCC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54B44-9AB7-4C5B-9B45-6264BD43EB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3649" y="2848354"/>
            <a:ext cx="8356702" cy="188392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Techniques: </a:t>
            </a:r>
            <a:r>
              <a:rPr lang="en-US" sz="2400" dirty="0"/>
              <a:t>throttling, </a:t>
            </a:r>
            <a:r>
              <a:rPr lang="en-US" sz="2400" dirty="0" err="1"/>
              <a:t>tasks+queue</a:t>
            </a:r>
            <a:r>
              <a:rPr lang="en-US" sz="2400" dirty="0"/>
              <a:t> </a:t>
            </a:r>
            <a:r>
              <a:rPr lang="en-US" sz="2400" dirty="0" err="1"/>
              <a:t>loadbalancing</a:t>
            </a:r>
            <a:r>
              <a:rPr lang="en-US" sz="2400" dirty="0"/>
              <a:t>, and elasticity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Think: </a:t>
            </a:r>
            <a:r>
              <a:rPr lang="en-US" sz="2400" dirty="0"/>
              <a:t>Which technique requires few changes of the service implementation? When we should use which techniques?</a:t>
            </a:r>
          </a:p>
        </p:txBody>
      </p:sp>
      <p:sp>
        <p:nvSpPr>
          <p:cNvPr id="10" name="Abgerundetes Rechteck 13">
            <a:extLst>
              <a:ext uri="{FF2B5EF4-FFF2-40B4-BE49-F238E27FC236}">
                <a16:creationId xmlns:a16="http://schemas.microsoft.com/office/drawing/2014/main" id="{1503300B-61A8-4AF7-A336-3525671E9E0F}"/>
              </a:ext>
            </a:extLst>
          </p:cNvPr>
          <p:cNvSpPr/>
          <p:nvPr/>
        </p:nvSpPr>
        <p:spPr bwMode="auto">
          <a:xfrm>
            <a:off x="475468" y="1958345"/>
            <a:ext cx="1912689" cy="7165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380985">
              <a:buClr>
                <a:srgbClr val="000000"/>
              </a:buClr>
              <a:buSzPct val="100000"/>
            </a:pPr>
            <a:r>
              <a:rPr lang="de-DE" sz="2800" dirty="0"/>
              <a:t>Client</a:t>
            </a:r>
            <a:endParaRPr lang="de-DE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Abgerundetes Rechteck 14">
            <a:extLst>
              <a:ext uri="{FF2B5EF4-FFF2-40B4-BE49-F238E27FC236}">
                <a16:creationId xmlns:a16="http://schemas.microsoft.com/office/drawing/2014/main" id="{AC9679BF-A457-403F-AE4E-378412D03C20}"/>
              </a:ext>
            </a:extLst>
          </p:cNvPr>
          <p:cNvSpPr/>
          <p:nvPr/>
        </p:nvSpPr>
        <p:spPr bwMode="auto">
          <a:xfrm>
            <a:off x="6667387" y="1977569"/>
            <a:ext cx="2305355" cy="7021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380985">
              <a:buClr>
                <a:srgbClr val="000000"/>
              </a:buClr>
              <a:buSzPct val="100000"/>
            </a:pPr>
            <a:r>
              <a:rPr lang="de-DE" sz="2800" dirty="0"/>
              <a:t>Service</a:t>
            </a:r>
            <a:endParaRPr lang="de-DE" sz="28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2" name="Gerade Verbindung mit Pfeil 15">
            <a:extLst>
              <a:ext uri="{FF2B5EF4-FFF2-40B4-BE49-F238E27FC236}">
                <a16:creationId xmlns:a16="http://schemas.microsoft.com/office/drawing/2014/main" id="{08DA3AEF-FED5-420F-8533-E4D30BB7A28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>
            <a:off x="2388157" y="2316640"/>
            <a:ext cx="4279230" cy="1201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feld 16">
            <a:extLst>
              <a:ext uri="{FF2B5EF4-FFF2-40B4-BE49-F238E27FC236}">
                <a16:creationId xmlns:a16="http://schemas.microsoft.com/office/drawing/2014/main" id="{108D6B87-606C-4AE7-B820-B54D39CA2845}"/>
              </a:ext>
            </a:extLst>
          </p:cNvPr>
          <p:cNvSpPr txBox="1"/>
          <p:nvPr/>
        </p:nvSpPr>
        <p:spPr>
          <a:xfrm>
            <a:off x="2581711" y="1727512"/>
            <a:ext cx="398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100000 </a:t>
            </a:r>
            <a:r>
              <a:rPr lang="de-DE" sz="2400" dirty="0" err="1">
                <a:solidFill>
                  <a:srgbClr val="FF0000"/>
                </a:solidFill>
              </a:rPr>
              <a:t>requests</a:t>
            </a:r>
            <a:r>
              <a:rPr lang="de-DE" sz="2400" dirty="0">
                <a:solidFill>
                  <a:srgbClr val="FF0000"/>
                </a:solidFill>
              </a:rPr>
              <a:t>/s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FCA0D-D773-471C-A991-8F59AD5E5096}"/>
              </a:ext>
            </a:extLst>
          </p:cNvPr>
          <p:cNvSpPr txBox="1"/>
          <p:nvPr/>
        </p:nvSpPr>
        <p:spPr>
          <a:xfrm>
            <a:off x="475468" y="1119213"/>
            <a:ext cx="175689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118526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AC042-B567-40E9-9B45-A757E54B7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E3835"/>
                </a:solidFill>
                <a:ea typeface="Arial"/>
                <a:cs typeface="Arial"/>
                <a:sym typeface="Arial"/>
              </a:rPr>
              <a:t>Thanks!</a:t>
            </a: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  <a:t>Hong-Linh Truong</a:t>
            </a: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  <a:t>Department of Computer Science</a:t>
            </a: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r>
              <a:rPr lang="en-US" sz="2400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rdsea.github.io</a:t>
            </a:r>
            <a:br>
              <a:rPr lang="en-US" sz="2400" dirty="0">
                <a:solidFill>
                  <a:srgbClr val="FF0000"/>
                </a:solidFill>
                <a:ea typeface="Arial"/>
                <a:cs typeface="Arial"/>
                <a:sym typeface="Arial"/>
              </a:rPr>
            </a:b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10088D-50E6-4F87-876D-07C977A351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9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EF388-E65C-40D9-A7F4-CC023F650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1F7EF-DAA4-4222-B9C8-2EE1EF770D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Understanding some common problems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Optimizing </a:t>
            </a:r>
            <a:r>
              <a:rPr lang="en-US" sz="2700" dirty="0"/>
              <a:t>service requests </a:t>
            </a:r>
          </a:p>
          <a:p>
            <a:pPr marL="580500" lvl="1" indent="-342900">
              <a:buFont typeface="Wingdings" panose="05000000000000000000" pitchFamily="2" charset="2"/>
              <a:buChar char="§"/>
            </a:pPr>
            <a:r>
              <a:rPr lang="en-US" sz="2700" dirty="0"/>
              <a:t>Throttling</a:t>
            </a:r>
          </a:p>
          <a:p>
            <a:pPr marL="580500" lvl="1" indent="-342900">
              <a:buFont typeface="Wingdings" panose="05000000000000000000" pitchFamily="2" charset="2"/>
              <a:buChar char="§"/>
            </a:pPr>
            <a:r>
              <a:rPr lang="en-US" sz="2700" dirty="0"/>
              <a:t>Tasks and queue-based load leveling</a:t>
            </a:r>
          </a:p>
          <a:p>
            <a:pPr marL="580500" lvl="1" indent="-342900">
              <a:buFont typeface="Wingdings" panose="05000000000000000000" pitchFamily="2" charset="2"/>
              <a:buChar char="§"/>
            </a:pPr>
            <a:r>
              <a:rPr lang="en-US" sz="2700" dirty="0"/>
              <a:t>Elasticity of service instances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Assignment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Summary</a:t>
            </a:r>
          </a:p>
          <a:p>
            <a:pPr marL="580500" lvl="1" indent="-342900">
              <a:buFont typeface="Wingdings" panose="05000000000000000000" pitchFamily="2" charset="2"/>
              <a:buChar char="§"/>
            </a:pPr>
            <a:endParaRPr lang="en-US" sz="27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10F1D-57BC-4CEE-9EBC-F7709F935FE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F6097170-7CAA-4FC9-A83C-C12359407EF2}" type="datetime1">
              <a:rPr lang="en-US" smtClean="0"/>
              <a:t>10/22/2019</a:t>
            </a:fld>
            <a:endParaRPr lang="fi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F9D52-E4F6-417D-89BF-50BCF47A14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CS-E4640 Big Data Platforms, Fall 2019, Hong-Linh Truong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C54C-800D-47E1-ADDA-DA804F0A28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610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14B9-662A-4F27-89D2-91B53AB7D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Recall: our common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97761A-BAEA-494D-9A8C-1E24ECC095DD}"/>
              </a:ext>
            </a:extLst>
          </p:cNvPr>
          <p:cNvSpPr/>
          <p:nvPr/>
        </p:nvSpPr>
        <p:spPr>
          <a:xfrm>
            <a:off x="3707904" y="1261612"/>
            <a:ext cx="5321753" cy="2748016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Big data platform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FFD291-020A-4C9D-94BD-7D5167A7F900}"/>
              </a:ext>
            </a:extLst>
          </p:cNvPr>
          <p:cNvSpPr/>
          <p:nvPr/>
        </p:nvSpPr>
        <p:spPr>
          <a:xfrm>
            <a:off x="4056170" y="2028270"/>
            <a:ext cx="1411501" cy="150990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D9B41B6B-5664-4084-A699-C420D2975FD1}"/>
              </a:ext>
            </a:extLst>
          </p:cNvPr>
          <p:cNvSpPr/>
          <p:nvPr/>
        </p:nvSpPr>
        <p:spPr>
          <a:xfrm>
            <a:off x="7485320" y="2014181"/>
            <a:ext cx="1411501" cy="1523994"/>
          </a:xfrm>
          <a:prstGeom prst="flowChartMagneticDisk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Store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4F652F-233B-4A11-9EE0-123F00168B71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5467671" y="2776178"/>
            <a:ext cx="2017649" cy="7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26F7A0-ADF6-4C2B-930D-6605B5FF7A43}"/>
              </a:ext>
            </a:extLst>
          </p:cNvPr>
          <p:cNvCxnSpPr>
            <a:cxnSpLocks/>
          </p:cNvCxnSpPr>
          <p:nvPr/>
        </p:nvCxnSpPr>
        <p:spPr>
          <a:xfrm flipH="1">
            <a:off x="5467671" y="3123738"/>
            <a:ext cx="201765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ACC5E1E-5229-4628-8714-03103BC1FCCF}"/>
              </a:ext>
            </a:extLst>
          </p:cNvPr>
          <p:cNvSpPr/>
          <p:nvPr/>
        </p:nvSpPr>
        <p:spPr>
          <a:xfrm>
            <a:off x="512060" y="1690866"/>
            <a:ext cx="1434116" cy="9170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2B34E-CC68-4EA9-9791-CA0A7EF77EC4}"/>
              </a:ext>
            </a:extLst>
          </p:cNvPr>
          <p:cNvSpPr/>
          <p:nvPr/>
        </p:nvSpPr>
        <p:spPr>
          <a:xfrm>
            <a:off x="664460" y="1843266"/>
            <a:ext cx="1434116" cy="9170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8CADB-A373-47D6-8737-67F755AB9491}"/>
              </a:ext>
            </a:extLst>
          </p:cNvPr>
          <p:cNvSpPr/>
          <p:nvPr/>
        </p:nvSpPr>
        <p:spPr>
          <a:xfrm>
            <a:off x="816860" y="1995666"/>
            <a:ext cx="1434116" cy="9170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EF142F-0D59-418F-8A04-218A27D1F58B}"/>
              </a:ext>
            </a:extLst>
          </p:cNvPr>
          <p:cNvSpPr/>
          <p:nvPr/>
        </p:nvSpPr>
        <p:spPr>
          <a:xfrm>
            <a:off x="969260" y="2148066"/>
            <a:ext cx="1434116" cy="9170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4DF21-CDEE-4DD7-ACF2-D20E6B773921}"/>
              </a:ext>
            </a:extLst>
          </p:cNvPr>
          <p:cNvSpPr/>
          <p:nvPr/>
        </p:nvSpPr>
        <p:spPr>
          <a:xfrm>
            <a:off x="1206317" y="2398963"/>
            <a:ext cx="1434116" cy="9170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FE56AE-E759-4FE8-AB81-49A19EFCBA9C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 flipV="1">
            <a:off x="2640433" y="2783223"/>
            <a:ext cx="1415737" cy="74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E66A23F-2C49-417C-B15C-98EC119FD9BD}"/>
              </a:ext>
            </a:extLst>
          </p:cNvPr>
          <p:cNvSpPr txBox="1"/>
          <p:nvPr/>
        </p:nvSpPr>
        <p:spPr>
          <a:xfrm>
            <a:off x="5639590" y="2115626"/>
            <a:ext cx="18178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/>
              <a:t>Read/write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550A8F82-BC8A-4A55-823E-2B5858894A0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56956" y="5150032"/>
            <a:ext cx="3619500" cy="154782"/>
          </a:xfrm>
        </p:spPr>
        <p:txBody>
          <a:bodyPr/>
          <a:lstStyle/>
          <a:p>
            <a:pPr>
              <a:defRPr/>
            </a:pPr>
            <a:fld id="{F6097170-7CAA-4FC9-A83C-C12359407EF2}" type="datetime1">
              <a:rPr lang="en-US" smtClean="0"/>
              <a:t>10/22/2019</a:t>
            </a:fld>
            <a:endParaRPr lang="fi-FI" dirty="0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E9DD5A56-C0E3-4CA2-BC65-A43D912F56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56956" y="5017740"/>
            <a:ext cx="3619500" cy="132292"/>
          </a:xfrm>
        </p:spPr>
        <p:txBody>
          <a:bodyPr/>
          <a:lstStyle/>
          <a:p>
            <a:pPr>
              <a:defRPr/>
            </a:pPr>
            <a:r>
              <a:rPr lang="en-US" dirty="0"/>
              <a:t>CS-E4640 Big Data Platforms, Fall 2019, Hong-Linh Truong</a:t>
            </a:r>
            <a:endParaRPr lang="fi-FI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26AB0C0-201B-41D2-BD8A-838D550D4C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5056956" y="5304814"/>
            <a:ext cx="3619500" cy="134938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362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004581-299C-496C-9967-F3F1DE7DB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21" y="217054"/>
            <a:ext cx="4463727" cy="996498"/>
          </a:xfrm>
        </p:spPr>
        <p:txBody>
          <a:bodyPr/>
          <a:lstStyle/>
          <a:p>
            <a:r>
              <a:rPr lang="en-US" dirty="0"/>
              <a:t>Real world situations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92103-D395-4D82-9699-E0CFD896A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02" y="3240652"/>
            <a:ext cx="9144000" cy="1394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1F75BB-0E7D-4BED-B181-A17C44C6CCC6}"/>
              </a:ext>
            </a:extLst>
          </p:cNvPr>
          <p:cNvSpPr txBox="1"/>
          <p:nvPr/>
        </p:nvSpPr>
        <p:spPr>
          <a:xfrm>
            <a:off x="153502" y="4635092"/>
            <a:ext cx="556883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/>
              <a:t>Source: https://techcrunch.com/2018/12/26/alexa-crashed-on-christmas-day/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A7FFC-3517-4F15-AA7C-A3E334A4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1717"/>
            <a:ext cx="3582918" cy="3067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532381-D5B3-423E-9418-4C5479650BC1}"/>
              </a:ext>
            </a:extLst>
          </p:cNvPr>
          <p:cNvSpPr txBox="1"/>
          <p:nvPr/>
        </p:nvSpPr>
        <p:spPr>
          <a:xfrm>
            <a:off x="1184507" y="1636605"/>
            <a:ext cx="381954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Source: https://www.cbsnews.com/news/healthcaregov-plagued-by-crashes-on-1st-day/</a:t>
            </a:r>
          </a:p>
        </p:txBody>
      </p:sp>
    </p:spTree>
    <p:extLst>
      <p:ext uri="{BB962C8B-B14F-4D97-AF65-F5344CB8AC3E}">
        <p14:creationId xmlns:p14="http://schemas.microsoft.com/office/powerpoint/2010/main" val="27518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Abstracting the problem </a:t>
            </a: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468313" y="1996894"/>
            <a:ext cx="1912689" cy="7165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380985">
              <a:buClr>
                <a:srgbClr val="000000"/>
              </a:buClr>
              <a:buSzPct val="100000"/>
            </a:pPr>
            <a:r>
              <a:rPr lang="de-DE" sz="3600" dirty="0"/>
              <a:t>Client</a:t>
            </a:r>
            <a:endParaRPr lang="de-DE" sz="3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6660232" y="2016118"/>
            <a:ext cx="2305355" cy="7021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380985">
              <a:buClr>
                <a:srgbClr val="000000"/>
              </a:buClr>
              <a:buSzPct val="100000"/>
            </a:pPr>
            <a:r>
              <a:rPr lang="de-DE" sz="3600" dirty="0"/>
              <a:t>Service</a:t>
            </a:r>
            <a:endParaRPr lang="de-DE" sz="3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6" name="Gerade Verbindung mit Pfeil 15"/>
          <p:cNvCxnSpPr>
            <a:cxnSpLocks/>
            <a:stCxn id="14" idx="3"/>
            <a:endCxn id="15" idx="1"/>
          </p:cNvCxnSpPr>
          <p:nvPr/>
        </p:nvCxnSpPr>
        <p:spPr bwMode="auto">
          <a:xfrm>
            <a:off x="2381002" y="2355189"/>
            <a:ext cx="4279230" cy="1201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2530328" y="1568420"/>
            <a:ext cx="398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0000"/>
                </a:solidFill>
              </a:rPr>
              <a:t>100000 </a:t>
            </a:r>
            <a:r>
              <a:rPr lang="de-DE" sz="3600" dirty="0" err="1">
                <a:solidFill>
                  <a:srgbClr val="FF0000"/>
                </a:solidFill>
              </a:rPr>
              <a:t>requests</a:t>
            </a:r>
            <a:r>
              <a:rPr lang="de-DE" sz="3600" dirty="0">
                <a:solidFill>
                  <a:srgbClr val="FF0000"/>
                </a:solidFill>
              </a:rPr>
              <a:t>/s</a:t>
            </a:r>
          </a:p>
        </p:txBody>
      </p:sp>
      <p:sp>
        <p:nvSpPr>
          <p:cNvPr id="3" name="Multiplizieren 2"/>
          <p:cNvSpPr/>
          <p:nvPr/>
        </p:nvSpPr>
        <p:spPr bwMode="auto">
          <a:xfrm>
            <a:off x="6871674" y="2775517"/>
            <a:ext cx="1882469" cy="165608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380985">
              <a:buClr>
                <a:srgbClr val="000000"/>
              </a:buClr>
              <a:buSzPct val="100000"/>
            </a:pPr>
            <a:endParaRPr lang="de-DE" sz="1500">
              <a:solidFill>
                <a:schemeClr val="bg1"/>
              </a:solidFill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BBA100A-6FAF-4C30-A975-7B2CEECA3C0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56956" y="5150032"/>
            <a:ext cx="3619500" cy="154782"/>
          </a:xfrm>
        </p:spPr>
        <p:txBody>
          <a:bodyPr/>
          <a:lstStyle/>
          <a:p>
            <a:pPr>
              <a:defRPr/>
            </a:pPr>
            <a:fld id="{F6097170-7CAA-4FC9-A83C-C12359407EF2}" type="datetime1">
              <a:rPr lang="en-US" smtClean="0"/>
              <a:t>10/22/2019</a:t>
            </a:fld>
            <a:endParaRPr lang="fi-FI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F6AC2390-D11D-4F80-ADE0-E21AA14271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56956" y="5017740"/>
            <a:ext cx="3619500" cy="132292"/>
          </a:xfrm>
        </p:spPr>
        <p:txBody>
          <a:bodyPr/>
          <a:lstStyle/>
          <a:p>
            <a:pPr>
              <a:defRPr/>
            </a:pPr>
            <a:r>
              <a:rPr lang="en-US" dirty="0"/>
              <a:t>CS-E4640 Big Data Platforms, Fall 2019, Hong-Linh Truong</a:t>
            </a:r>
            <a:endParaRPr lang="fi-FI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5329186-21FB-426F-A108-DB0C9B544B4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5056956" y="5304814"/>
            <a:ext cx="3619500" cy="134938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78787-E819-4292-8C17-DCB42CB4B004}"/>
              </a:ext>
            </a:extLst>
          </p:cNvPr>
          <p:cNvSpPr txBox="1"/>
          <p:nvPr/>
        </p:nvSpPr>
        <p:spPr>
          <a:xfrm>
            <a:off x="539552" y="4185380"/>
            <a:ext cx="49372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1" dirty="0"/>
              <a:t>Solutions for the design?</a:t>
            </a:r>
          </a:p>
        </p:txBody>
      </p:sp>
    </p:spTree>
    <p:extLst>
      <p:ext uri="{BB962C8B-B14F-4D97-AF65-F5344CB8AC3E}">
        <p14:creationId xmlns:p14="http://schemas.microsoft.com/office/powerpoint/2010/main" val="121331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Throttling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469082" y="896565"/>
            <a:ext cx="8207374" cy="118180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Drop strategy: disable too many accesses and disable unessential services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164838" y="2312120"/>
            <a:ext cx="1200133" cy="4200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380985">
              <a:buClr>
                <a:srgbClr val="000000"/>
              </a:buClr>
              <a:buSzPct val="100000"/>
            </a:pPr>
            <a:r>
              <a:rPr lang="en-US" dirty="0"/>
              <a:t>Client</a:t>
            </a:r>
            <a:endParaRPr lang="en-US" sz="15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7339179" y="2320587"/>
            <a:ext cx="1200133" cy="4200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380985">
              <a:buClr>
                <a:srgbClr val="000000"/>
              </a:buClr>
              <a:buSzPct val="100000"/>
            </a:pPr>
            <a:r>
              <a:rPr lang="en-US" dirty="0"/>
              <a:t>Service</a:t>
            </a:r>
            <a:endParaRPr lang="en-US" sz="15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3138712" y="2205150"/>
            <a:ext cx="2441400" cy="6339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380985">
              <a:buClr>
                <a:srgbClr val="000000"/>
              </a:buClr>
              <a:buSzPct val="100000"/>
            </a:pPr>
            <a:r>
              <a:rPr lang="en-US" dirty="0"/>
              <a:t>API Management Service (Gateway)</a:t>
            </a:r>
            <a:endParaRPr lang="en-US" sz="15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00" y="3225009"/>
            <a:ext cx="2850844" cy="1555584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cxnSpLocks/>
            <a:stCxn id="6" idx="3"/>
            <a:endCxn id="8" idx="1"/>
          </p:cNvCxnSpPr>
          <p:nvPr/>
        </p:nvCxnSpPr>
        <p:spPr bwMode="auto">
          <a:xfrm>
            <a:off x="2364971" y="2522144"/>
            <a:ext cx="773741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469082" y="3605139"/>
            <a:ext cx="2299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Code: http://www.django-rest-framework.org/api-guide/throttling/#how-throttling-is-determined</a:t>
            </a:r>
          </a:p>
        </p:txBody>
      </p:sp>
      <p:sp>
        <p:nvSpPr>
          <p:cNvPr id="13" name="Pfeil nach rechts 12"/>
          <p:cNvSpPr/>
          <p:nvPr/>
        </p:nvSpPr>
        <p:spPr bwMode="auto">
          <a:xfrm rot="16200000">
            <a:off x="4119385" y="2981179"/>
            <a:ext cx="480053" cy="3219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380985">
              <a:buClr>
                <a:srgbClr val="000000"/>
              </a:buClr>
              <a:buSzPct val="100000"/>
            </a:pPr>
            <a:endParaRPr lang="en-US" sz="1500" dirty="0">
              <a:solidFill>
                <a:schemeClr val="bg1"/>
              </a:solidFill>
            </a:endParaRPr>
          </a:p>
        </p:txBody>
      </p:sp>
      <p:cxnSp>
        <p:nvCxnSpPr>
          <p:cNvPr id="20" name="Gerade Verbindung mit Pfeil 19"/>
          <p:cNvCxnSpPr>
            <a:cxnSpLocks/>
            <a:stCxn id="8" idx="3"/>
            <a:endCxn id="7" idx="1"/>
          </p:cNvCxnSpPr>
          <p:nvPr/>
        </p:nvCxnSpPr>
        <p:spPr bwMode="auto">
          <a:xfrm>
            <a:off x="5580112" y="2522144"/>
            <a:ext cx="1759067" cy="84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2B901A2-9B1C-4D49-AF84-9C1D323FFBD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56956" y="5150032"/>
            <a:ext cx="3619500" cy="154782"/>
          </a:xfrm>
        </p:spPr>
        <p:txBody>
          <a:bodyPr/>
          <a:lstStyle/>
          <a:p>
            <a:pPr>
              <a:defRPr/>
            </a:pPr>
            <a:fld id="{F6097170-7CAA-4FC9-A83C-C12359407EF2}" type="datetime1">
              <a:rPr lang="en-US" smtClean="0"/>
              <a:t>10/22/2019</a:t>
            </a:fld>
            <a:endParaRPr lang="fi-FI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C0E71B0-16F7-4092-AA12-F11D983E3D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56956" y="5017740"/>
            <a:ext cx="3619500" cy="132292"/>
          </a:xfrm>
        </p:spPr>
        <p:txBody>
          <a:bodyPr/>
          <a:lstStyle/>
          <a:p>
            <a:pPr>
              <a:defRPr/>
            </a:pPr>
            <a:r>
              <a:rPr lang="en-US" dirty="0"/>
              <a:t>CS-E4640 Big Data Platforms, Fall 2019, Hong-Linh Truong</a:t>
            </a:r>
            <a:endParaRPr lang="fi-FI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4CFF5A3-DD04-48E7-AC16-FA10502964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5056956" y="5304814"/>
            <a:ext cx="3619500" cy="134938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64D57-2A3B-4E3A-8C2E-201E3991CF2D}"/>
              </a:ext>
            </a:extLst>
          </p:cNvPr>
          <p:cNvSpPr txBox="1"/>
          <p:nvPr/>
        </p:nvSpPr>
        <p:spPr>
          <a:xfrm>
            <a:off x="6119492" y="3334394"/>
            <a:ext cx="259228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E.g., using API Gateway Kong, Kubernetes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6519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3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09" y="1385275"/>
            <a:ext cx="5541205" cy="2788922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 bwMode="auto">
          <a:xfrm>
            <a:off x="2571189" y="1330449"/>
            <a:ext cx="5820647" cy="296376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76200" tIns="38100" rIns="76200" bIns="38100" numCol="1" rtlCol="0" anchor="t" anchorCtr="1" compatLnSpc="1">
            <a:prstTxWarp prst="textNoShape">
              <a:avLst/>
            </a:prstTxWarp>
          </a:bodyPr>
          <a:lstStyle/>
          <a:p>
            <a:pPr defTabSz="380985">
              <a:buClr>
                <a:srgbClr val="000000"/>
              </a:buClr>
              <a:buSzPct val="100000"/>
            </a:pPr>
            <a:r>
              <a:rPr lang="en-US" sz="3200" dirty="0">
                <a:solidFill>
                  <a:srgbClr val="FF0000"/>
                </a:solidFill>
                <a:latin typeface="Arial" charset="0"/>
              </a:rPr>
              <a:t>New Service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46599"/>
            <a:ext cx="8207375" cy="996498"/>
          </a:xfrm>
        </p:spPr>
        <p:txBody>
          <a:bodyPr/>
          <a:lstStyle/>
          <a:p>
            <a:r>
              <a:rPr lang="en-US" dirty="0"/>
              <a:t>Using tasks and queue-based load leveling pattern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862028" y="4335258"/>
            <a:ext cx="5822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source: https://msdn.microsoft.com/en-us/library/dn589783.aspx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386609" y="2223979"/>
            <a:ext cx="1036340" cy="4200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380985">
              <a:buClr>
                <a:srgbClr val="000000"/>
              </a:buClr>
              <a:buSzPct val="100000"/>
            </a:pPr>
            <a:r>
              <a:rPr lang="en-US" dirty="0"/>
              <a:t>Client</a:t>
            </a:r>
            <a:endParaRPr lang="en-US" sz="15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9" name="Gerade Verbindung mit Pfeil 8"/>
          <p:cNvCxnSpPr>
            <a:cxnSpLocks/>
            <a:stCxn id="8" idx="3"/>
          </p:cNvCxnSpPr>
          <p:nvPr/>
        </p:nvCxnSpPr>
        <p:spPr bwMode="auto">
          <a:xfrm>
            <a:off x="1422949" y="2434003"/>
            <a:ext cx="11482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2EB4F9AA-D7CC-4BDB-9E0F-287519077EC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56956" y="5150032"/>
            <a:ext cx="3619500" cy="154782"/>
          </a:xfrm>
        </p:spPr>
        <p:txBody>
          <a:bodyPr/>
          <a:lstStyle/>
          <a:p>
            <a:pPr>
              <a:defRPr/>
            </a:pPr>
            <a:fld id="{F6097170-7CAA-4FC9-A83C-C12359407EF2}" type="datetime1">
              <a:rPr lang="en-US" smtClean="0"/>
              <a:t>10/22/2019</a:t>
            </a:fld>
            <a:endParaRPr lang="fi-FI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5744992-3450-4BAD-AF06-B4083C0BDF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56956" y="5017740"/>
            <a:ext cx="3619500" cy="132292"/>
          </a:xfrm>
        </p:spPr>
        <p:txBody>
          <a:bodyPr/>
          <a:lstStyle/>
          <a:p>
            <a:pPr>
              <a:defRPr/>
            </a:pPr>
            <a:r>
              <a:rPr lang="en-US" dirty="0"/>
              <a:t>CS-E4640 Big Data Platforms, Fall 2019, Hong-Linh Truong</a:t>
            </a:r>
            <a:endParaRPr lang="fi-FI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0DFAA24-4FB4-4297-9CA7-1CD07E20C1F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5056956" y="5304814"/>
            <a:ext cx="3619500" cy="134938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6BA10-C389-4D85-8CEB-E4686C73A771}"/>
              </a:ext>
            </a:extLst>
          </p:cNvPr>
          <p:cNvSpPr txBox="1"/>
          <p:nvPr/>
        </p:nvSpPr>
        <p:spPr>
          <a:xfrm>
            <a:off x="1602969" y="2021214"/>
            <a:ext cx="92653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CB0FF-91AC-4804-8395-1177C7EE6CE6}"/>
              </a:ext>
            </a:extLst>
          </p:cNvPr>
          <p:cNvSpPr txBox="1"/>
          <p:nvPr/>
        </p:nvSpPr>
        <p:spPr>
          <a:xfrm>
            <a:off x="4860032" y="3120092"/>
            <a:ext cx="214823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E.g., using RabbitMQ for message queue</a:t>
            </a:r>
          </a:p>
        </p:txBody>
      </p:sp>
    </p:spTree>
    <p:extLst>
      <p:ext uri="{BB962C8B-B14F-4D97-AF65-F5344CB8AC3E}">
        <p14:creationId xmlns:p14="http://schemas.microsoft.com/office/powerpoint/2010/main" val="218994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Elasticity of instances of services 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45" y="1158799"/>
            <a:ext cx="6855069" cy="370415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274987" y="4513526"/>
            <a:ext cx="5803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source: https://msdn.microsoft.com/en-us/library/dn568101.aspx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E10966E7-1898-4C94-BABB-F227DC68EA1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56956" y="5150032"/>
            <a:ext cx="3619500" cy="154782"/>
          </a:xfrm>
        </p:spPr>
        <p:txBody>
          <a:bodyPr/>
          <a:lstStyle/>
          <a:p>
            <a:pPr>
              <a:defRPr/>
            </a:pPr>
            <a:fld id="{F6097170-7CAA-4FC9-A83C-C12359407EF2}" type="datetime1">
              <a:rPr lang="en-US" smtClean="0"/>
              <a:t>10/22/2019</a:t>
            </a:fld>
            <a:endParaRPr lang="fi-FI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063F41C-296D-41C1-8264-942B9A28369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56956" y="5017740"/>
            <a:ext cx="3619500" cy="132292"/>
          </a:xfrm>
        </p:spPr>
        <p:txBody>
          <a:bodyPr/>
          <a:lstStyle/>
          <a:p>
            <a:pPr>
              <a:defRPr/>
            </a:pPr>
            <a:r>
              <a:rPr lang="en-US" dirty="0"/>
              <a:t>CS-E4640 Big Data Platforms, Fall 2019, Hong-Linh Truong</a:t>
            </a:r>
            <a:endParaRPr lang="fi-FI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8625E33-7759-4501-A24D-2A669C5A3D9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5056956" y="5304814"/>
            <a:ext cx="3619500" cy="134938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36B1BA-D9F6-47F5-AF5F-0A186865667A}"/>
              </a:ext>
            </a:extLst>
          </p:cNvPr>
          <p:cNvSpPr/>
          <p:nvPr/>
        </p:nvSpPr>
        <p:spPr>
          <a:xfrm>
            <a:off x="3059832" y="1519701"/>
            <a:ext cx="1997124" cy="7920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380985"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Elasticity Controller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84EEDD-C08A-42D5-A896-696195E037E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058394" y="2311789"/>
            <a:ext cx="0" cy="39855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2450D6-BD13-4426-AB6B-B1076B38A93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056956" y="1915745"/>
            <a:ext cx="1315244" cy="7257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A892AA4-5F97-4D0A-8333-999224D8B039}"/>
              </a:ext>
            </a:extLst>
          </p:cNvPr>
          <p:cNvCxnSpPr/>
          <p:nvPr/>
        </p:nvCxnSpPr>
        <p:spPr>
          <a:xfrm rot="10800000">
            <a:off x="4860032" y="2311790"/>
            <a:ext cx="1152128" cy="545711"/>
          </a:xfrm>
          <a:prstGeom prst="bentConnector3">
            <a:avLst>
              <a:gd name="adj1" fmla="val 100431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4A4301-A2E8-4791-871F-FA7E29C92C53}"/>
              </a:ext>
            </a:extLst>
          </p:cNvPr>
          <p:cNvSpPr txBox="1"/>
          <p:nvPr/>
        </p:nvSpPr>
        <p:spPr>
          <a:xfrm>
            <a:off x="5176583" y="1548169"/>
            <a:ext cx="86882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4B761-7AEB-4F10-B274-AA6BC6F33719}"/>
              </a:ext>
            </a:extLst>
          </p:cNvPr>
          <p:cNvSpPr txBox="1"/>
          <p:nvPr/>
        </p:nvSpPr>
        <p:spPr>
          <a:xfrm>
            <a:off x="3059832" y="2378136"/>
            <a:ext cx="9893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3073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7AFE-B65E-4715-B027-EF1A50D77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5A2C-798A-4BF0-848F-355AED0E4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9552" y="1057300"/>
            <a:ext cx="8424936" cy="3336083"/>
          </a:xfrm>
        </p:spPr>
        <p:txBody>
          <a:bodyPr/>
          <a:lstStyle/>
          <a:p>
            <a:r>
              <a:rPr lang="en-US" sz="2800" dirty="0"/>
              <a:t>“A big data platform monitors network usage of devices from million+ customers. We have different levels: </a:t>
            </a:r>
            <a:r>
              <a:rPr lang="en-US" sz="2800" dirty="0">
                <a:solidFill>
                  <a:schemeClr val="tx2"/>
                </a:solidFill>
              </a:rPr>
              <a:t>Sensors from customers, Node (concentrator of multiple customers), Agent (concentrator of multiple Nodes) and the Database for the whole network</a:t>
            </a:r>
            <a:r>
              <a:rPr lang="en-US" sz="2800" dirty="0"/>
              <a:t>.  In a region,  the real operator can generate 1.4 billion records per day ~ 72GB per day”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09D63-04E7-4C19-B298-13217A3036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88D6186B-7AAA-4E78-A537-2ACB630F9B4D}" type="datetime1">
              <a:rPr lang="en-US" smtClean="0"/>
              <a:t>10/22/2019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5C6D4-30EE-42B1-B1D5-61750D56A5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Fall 2019, Hong-Linh Truong</a:t>
            </a:r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B0F5-A776-455E-A699-0107D9C39CF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5672870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AaltoSCI_en</Template>
  <TotalTime>0</TotalTime>
  <Words>532</Words>
  <Application>Microsoft Office PowerPoint</Application>
  <PresentationFormat>On-screen Show (16:10)</PresentationFormat>
  <Paragraphs>114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Georgia</vt:lpstr>
      <vt:lpstr>Lucida Grande</vt:lpstr>
      <vt:lpstr>Noto Sans Symbols</vt:lpstr>
      <vt:lpstr>Times New Roman</vt:lpstr>
      <vt:lpstr>Wingdings</vt:lpstr>
      <vt:lpstr>Aalto University</vt:lpstr>
      <vt:lpstr>Optimizing Service Requests in Big Data Platforms</vt:lpstr>
      <vt:lpstr>Schedule</vt:lpstr>
      <vt:lpstr>Recall: our common architecture</vt:lpstr>
      <vt:lpstr>Real world situations</vt:lpstr>
      <vt:lpstr>Abstracting the problem </vt:lpstr>
      <vt:lpstr>Throttling</vt:lpstr>
      <vt:lpstr>Using tasks and queue-based load leveling pattern</vt:lpstr>
      <vt:lpstr>Elasticity of instances of services  </vt:lpstr>
      <vt:lpstr>Assignment</vt:lpstr>
      <vt:lpstr>Design your scalable solutions!</vt:lpstr>
      <vt:lpstr>Summary</vt:lpstr>
      <vt:lpstr>Thanks!  Hong-Linh Truong Department of Computer Science  rdsea.github.io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2019-02-27T10:23:05Z</dcterms:created>
  <dcterms:modified xsi:type="dcterms:W3CDTF">2019-10-23T08:37:25Z</dcterms:modified>
</cp:coreProperties>
</file>