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2918400" cy="50731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749" autoAdjust="0"/>
  </p:normalViewPr>
  <p:slideViewPr>
    <p:cSldViewPr snapToGrid="0">
      <p:cViewPr>
        <p:scale>
          <a:sx n="12" d="100"/>
          <a:sy n="12" d="100"/>
        </p:scale>
        <p:origin x="1252" y="-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228AC-2C22-4540-8E2D-D99A34258752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288" y="1143000"/>
            <a:ext cx="200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AF9E-2697-4D4B-A1CB-66674EFE7F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74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7288" y="1143000"/>
            <a:ext cx="2003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 of the study. a 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UMAP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 macrophages in the TLS-positive samples showed 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five MAMs subpopulations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Heatmap showing 15 most differentially expressed markers for each MAM subpopulation. 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Summary of the markers and characteristics for the five phenotypes identified. 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 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 of M1 and M2 </a:t>
            </a:r>
            <a:r>
              <a:rPr lang="en-GB" sz="1800" b="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markers’s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expression inside and outside TLS areas.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P- values indicate whether there is significant change in expression of those markers between different regions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 values are also visualized as a red dot. (*) means the p-values are smaller than 0,05. P-values smaller than 0.005 and 0.001 are indicated by (**) and (***), respectively.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</a:t>
            </a: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Comparision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four M1 and 4 M2 markers across TLS spatial spots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indicates whether M1 or M2 expression are significantly higher, while size represents the level of significance. 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Up- and downregulated gene lists of TLS-associated TAMs and their corresponding frequency across the samples.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 </a:t>
            </a:r>
            <a:r>
              <a:rPr lang="en-GB" sz="1800" b="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Volcano plot of differential expression analysis between TLS regions and non-TLS regions of one sample.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threshold for p-values is 0,05. Overexpressed genes have log2 foldchange larger than 0.4, while </a:t>
            </a:r>
            <a:r>
              <a:rPr lang="en-GB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underexpressed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genes have log2 foldchange smaller than -0.4.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7AF9E-2697-4D4B-A1CB-66674EFE7F9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484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8302628"/>
            <a:ext cx="27980640" cy="17662161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6645910"/>
            <a:ext cx="24688800" cy="1224842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813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941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700995"/>
            <a:ext cx="7098030" cy="429928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700995"/>
            <a:ext cx="20882610" cy="429928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096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55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2647719"/>
            <a:ext cx="28392120" cy="21102990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33950351"/>
            <a:ext cx="28392120" cy="11097564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29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3504976"/>
            <a:ext cx="13990320" cy="3218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3504976"/>
            <a:ext cx="13990320" cy="32188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16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701006"/>
            <a:ext cx="28392120" cy="9805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2436326"/>
            <a:ext cx="13926024" cy="6094851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8531177"/>
            <a:ext cx="13926024" cy="27256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2436326"/>
            <a:ext cx="13994608" cy="6094851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8531177"/>
            <a:ext cx="13994608" cy="27256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851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428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052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382116"/>
            <a:ext cx="10617041" cy="11837406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7304442"/>
            <a:ext cx="16664940" cy="36052416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5219521"/>
            <a:ext cx="10617041" cy="28196046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690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3382116"/>
            <a:ext cx="10617041" cy="11837406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7304442"/>
            <a:ext cx="16664940" cy="36052416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5219521"/>
            <a:ext cx="10617041" cy="28196046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52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701006"/>
            <a:ext cx="28392120" cy="98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3504976"/>
            <a:ext cx="28392120" cy="3218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7020817"/>
            <a:ext cx="7406640" cy="2700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92282-BA97-474E-A622-6F02A983375F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7020817"/>
            <a:ext cx="11109960" cy="2700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7020817"/>
            <a:ext cx="7406640" cy="2700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18881-CCE0-4B2A-AADE-DD4B1B03FE1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612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luster of dots&#10;&#10;Description automatically generated with medium confidence">
            <a:extLst>
              <a:ext uri="{FF2B5EF4-FFF2-40B4-BE49-F238E27FC236}">
                <a16:creationId xmlns:a16="http://schemas.microsoft.com/office/drawing/2014/main" id="{3A29BBC6-6B3F-746B-444F-DC4C3809C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167" y="1740429"/>
            <a:ext cx="8737634" cy="755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062A1851-54EF-F1C3-1E82-93F1701EF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11" y="9724801"/>
            <a:ext cx="7940576" cy="555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close-up of a screen&#10;&#10;Description automatically generated">
            <a:extLst>
              <a:ext uri="{FF2B5EF4-FFF2-40B4-BE49-F238E27FC236}">
                <a16:creationId xmlns:a16="http://schemas.microsoft.com/office/drawing/2014/main" id="{4E69735C-9AE0-5A1D-487E-C6C9996B75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278" y="984923"/>
            <a:ext cx="14143647" cy="14143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number of markers&#10;&#10;Description automatically generated">
            <a:extLst>
              <a:ext uri="{FF2B5EF4-FFF2-40B4-BE49-F238E27FC236}">
                <a16:creationId xmlns:a16="http://schemas.microsoft.com/office/drawing/2014/main" id="{647BDD9E-B33A-F682-BD2F-C59BDB52A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813" y="16933705"/>
            <a:ext cx="15882051" cy="962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47848F3-C68B-D723-A1EB-D198E48FE6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9374" y="28985462"/>
            <a:ext cx="13314269" cy="13314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1EC15F4-0E8E-7EC9-3CE5-7C0027C65E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89" y="17247163"/>
            <a:ext cx="12113237" cy="9315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B47C30-BC9E-EBD0-FCEF-9A6D9F3E6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98781"/>
              </p:ext>
            </p:extLst>
          </p:nvPr>
        </p:nvGraphicFramePr>
        <p:xfrm>
          <a:off x="2227789" y="29403664"/>
          <a:ext cx="11045092" cy="12623787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761273">
                  <a:extLst>
                    <a:ext uri="{9D8B030D-6E8A-4147-A177-3AD203B41FA5}">
                      <a16:colId xmlns:a16="http://schemas.microsoft.com/office/drawing/2014/main" val="3080962745"/>
                    </a:ext>
                  </a:extLst>
                </a:gridCol>
                <a:gridCol w="2761273">
                  <a:extLst>
                    <a:ext uri="{9D8B030D-6E8A-4147-A177-3AD203B41FA5}">
                      <a16:colId xmlns:a16="http://schemas.microsoft.com/office/drawing/2014/main" val="3389644420"/>
                    </a:ext>
                  </a:extLst>
                </a:gridCol>
                <a:gridCol w="2761273">
                  <a:extLst>
                    <a:ext uri="{9D8B030D-6E8A-4147-A177-3AD203B41FA5}">
                      <a16:colId xmlns:a16="http://schemas.microsoft.com/office/drawing/2014/main" val="3178564739"/>
                    </a:ext>
                  </a:extLst>
                </a:gridCol>
                <a:gridCol w="2761273">
                  <a:extLst>
                    <a:ext uri="{9D8B030D-6E8A-4147-A177-3AD203B41FA5}">
                      <a16:colId xmlns:a16="http://schemas.microsoft.com/office/drawing/2014/main" val="1497456363"/>
                    </a:ext>
                  </a:extLst>
                </a:gridCol>
              </a:tblGrid>
              <a:tr h="7547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de-DE" sz="2000" kern="0" dirty="0">
                          <a:effectLst/>
                        </a:rPr>
                        <a:t>Overexpressed genes</a:t>
                      </a:r>
                      <a:endParaRPr lang="de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de-DE" sz="2000" kern="0" dirty="0">
                          <a:effectLst/>
                        </a:rPr>
                        <a:t>Frequency</a:t>
                      </a:r>
                      <a:endParaRPr lang="de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de-DE" sz="2000" kern="0" dirty="0">
                          <a:effectLst/>
                        </a:rPr>
                        <a:t>Underexpressed genes</a:t>
                      </a:r>
                      <a:endParaRPr lang="de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de-DE" sz="2000" kern="0">
                          <a:effectLst/>
                        </a:rPr>
                        <a:t>Frequency</a:t>
                      </a:r>
                      <a:endParaRPr lang="de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9346286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IKZF1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SPP1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13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80407845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 dirty="0">
                          <a:effectLst/>
                        </a:rPr>
                        <a:t>PTPRC</a:t>
                      </a:r>
                      <a:endParaRPr lang="en-GB" sz="2000" b="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ANPEP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11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10966724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CIITA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APP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10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3419518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ETS1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8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MIF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10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6192954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LCP1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PLIN2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10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810382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LYZ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VEGFA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10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1048447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ZFP36L2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8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EGFR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80322486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CXCR4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LGALS3BP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5767840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CYBB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7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MET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2176081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DCN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PRXL2A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53049442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JAK3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TNFSF10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9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8879820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MPEG1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7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FTH1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2872953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 dirty="0">
                          <a:effectLst/>
                        </a:rPr>
                        <a:t>RAC2</a:t>
                      </a:r>
                      <a:endParaRPr lang="en-GB" sz="2000" b="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HSPD1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049810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CCL19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6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SPON2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29628643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CD44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VCAM1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8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8876502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CYBA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CAV1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9920264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ERN1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CD81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144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FOS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CITED2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4815406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IL10RA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CTSD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38967434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INPP5D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DAB2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5673301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ITGA4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DDT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4429251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ITGAX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DUSP1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578886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PRDM2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IL32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2911268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SOCS3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LGALS1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7278116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>
                          <a:effectLst/>
                        </a:rPr>
                        <a:t>THEMIS2</a:t>
                      </a:r>
                      <a:endParaRPr lang="en-GB" sz="2000" b="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MGLL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7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9754642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b="0" i="1" kern="0" dirty="0">
                          <a:effectLst/>
                        </a:rPr>
                        <a:t>VWF</a:t>
                      </a:r>
                      <a:endParaRPr lang="en-GB" sz="2000" b="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6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>
                          <a:effectLst/>
                        </a:rPr>
                        <a:t>MME</a:t>
                      </a:r>
                      <a:endParaRPr lang="en-GB" sz="2000" i="1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5632344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SCARB1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7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1982571"/>
                  </a:ext>
                </a:extLst>
              </a:tr>
              <a:tr h="375311"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SLC22A5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3681390"/>
                  </a:ext>
                </a:extLst>
              </a:tr>
              <a:tr h="461920"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SOD1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DE" sz="2000" kern="0">
                          <a:effectLst/>
                        </a:rPr>
                        <a:t>7</a:t>
                      </a:r>
                      <a:endParaRPr lang="en-DE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4260758"/>
                  </a:ext>
                </a:extLst>
              </a:tr>
              <a:tr h="461920"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TXN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7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9159816"/>
                  </a:ext>
                </a:extLst>
              </a:tr>
              <a:tr h="461920"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/>
                      <a:endParaRPr lang="en-DE" sz="20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2000" i="1" kern="0" dirty="0">
                          <a:effectLst/>
                        </a:rPr>
                        <a:t>VIM</a:t>
                      </a:r>
                      <a:endParaRPr lang="en-GB" sz="2000" i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DE" sz="2000" kern="0" dirty="0">
                          <a:effectLst/>
                        </a:rPr>
                        <a:t>7</a:t>
                      </a:r>
                      <a:endParaRPr lang="en-DE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34398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03044C5-FF4E-C284-5B00-B14C18330F5D}"/>
              </a:ext>
            </a:extLst>
          </p:cNvPr>
          <p:cNvSpPr txBox="1"/>
          <p:nvPr/>
        </p:nvSpPr>
        <p:spPr>
          <a:xfrm>
            <a:off x="1983955" y="1670043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a)</a:t>
            </a:r>
            <a:endParaRPr lang="LID4096" sz="6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E067A-61E0-3740-D208-51AA928E4D78}"/>
              </a:ext>
            </a:extLst>
          </p:cNvPr>
          <p:cNvSpPr txBox="1"/>
          <p:nvPr/>
        </p:nvSpPr>
        <p:spPr>
          <a:xfrm>
            <a:off x="1983953" y="15880938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d)</a:t>
            </a:r>
            <a:endParaRPr lang="LID4096" sz="6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20827-2FE8-1333-6B5D-D65F79DA414E}"/>
              </a:ext>
            </a:extLst>
          </p:cNvPr>
          <p:cNvSpPr txBox="1"/>
          <p:nvPr/>
        </p:nvSpPr>
        <p:spPr>
          <a:xfrm>
            <a:off x="15178316" y="15906479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e)</a:t>
            </a:r>
            <a:endParaRPr lang="LID4096" sz="6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930DA4-756B-F9AF-2129-3C983358082A}"/>
              </a:ext>
            </a:extLst>
          </p:cNvPr>
          <p:cNvSpPr txBox="1"/>
          <p:nvPr/>
        </p:nvSpPr>
        <p:spPr>
          <a:xfrm>
            <a:off x="1983953" y="27883716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f)</a:t>
            </a:r>
            <a:endParaRPr lang="LID4096" sz="6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D3DB6-3502-F8A2-CB1F-E87A1FD034ED}"/>
              </a:ext>
            </a:extLst>
          </p:cNvPr>
          <p:cNvSpPr txBox="1"/>
          <p:nvPr/>
        </p:nvSpPr>
        <p:spPr>
          <a:xfrm>
            <a:off x="15625813" y="28012863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g)</a:t>
            </a:r>
            <a:endParaRPr lang="LID4096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51FB17-B6DD-DEF4-9C4F-A8CC8AF87B6B}"/>
              </a:ext>
            </a:extLst>
          </p:cNvPr>
          <p:cNvSpPr txBox="1"/>
          <p:nvPr/>
        </p:nvSpPr>
        <p:spPr>
          <a:xfrm>
            <a:off x="791677" y="43685735"/>
            <a:ext cx="31650387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383">
              <a:defRPr/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 of the study. a 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UMAP of macrophages in the TLS-positive samples showed five MAMs subpopulations. 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 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Heatmap showing 15 most differentially expressed markers for each MAM subpopulation. 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 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Summary of the markers and characteristics for the five phenotypes identified. 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 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 of M1 and M2 </a:t>
            </a:r>
            <a:r>
              <a:rPr lang="en-GB" sz="4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markers’s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expression inside and outside TLS areas. P- values indicate whether there is significant change in expression of those markers between different regions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 values are also visualized as a red dot. (*) means the p-values are smaller than 0,05. P-values smaller than 0.005 and 0.001 are indicated by (**) and (***), respectively.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</a:t>
            </a:r>
            <a:r>
              <a:rPr lang="en-GB" sz="4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4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Comparision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four M1 and 4 M2 markers across TLS spatial spots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4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indicates whether M1 or M2 expression are significantly higher, while size represents the level of significance. 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Up- and downregulated gene lists of TLS-associated TAMs and their corresponding frequency across the samples.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 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Volcano plot of differential expression analysis between TLS regions and non-TLS regions of one sample. The threshold for p-values is 0,05. Overexpressed genes have log2 foldchange larger than 0.4, while </a:t>
            </a:r>
            <a:r>
              <a:rPr lang="en-GB" sz="44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underexpressed</a:t>
            </a:r>
            <a:r>
              <a:rPr lang="en-GB" sz="4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genes have log2 foldchange smaller than -0.4.</a:t>
            </a:r>
          </a:p>
          <a:p>
            <a:pPr algn="just" defTabSz="914383">
              <a:defRPr/>
            </a:pPr>
            <a:endParaRPr lang="en-GB" sz="4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 defTabSz="914383">
              <a:defRPr/>
            </a:pPr>
            <a:endParaRPr lang="en-GB" sz="4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79207-AFED-BF3F-DAAA-C0DE6B91F6E8}"/>
              </a:ext>
            </a:extLst>
          </p:cNvPr>
          <p:cNvSpPr txBox="1"/>
          <p:nvPr/>
        </p:nvSpPr>
        <p:spPr>
          <a:xfrm>
            <a:off x="15178316" y="1651112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b)</a:t>
            </a:r>
            <a:endParaRPr lang="LID4096" sz="6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3179EF-52DB-30C5-B935-13C9D13EEC9D}"/>
              </a:ext>
            </a:extLst>
          </p:cNvPr>
          <p:cNvSpPr txBox="1"/>
          <p:nvPr/>
        </p:nvSpPr>
        <p:spPr>
          <a:xfrm>
            <a:off x="1983953" y="9724800"/>
            <a:ext cx="991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c)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272098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541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Linh Trinh</dc:creator>
  <cp:lastModifiedBy>Linh Trinh</cp:lastModifiedBy>
  <cp:revision>8</cp:revision>
  <dcterms:created xsi:type="dcterms:W3CDTF">2025-03-16T13:57:58Z</dcterms:created>
  <dcterms:modified xsi:type="dcterms:W3CDTF">2025-03-16T16:13:09Z</dcterms:modified>
</cp:coreProperties>
</file>