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Abril Fatface"/>
      <p:regular r:id="rId18"/>
    </p:embeddedFont>
    <p:embeddedFont>
      <p:font typeface="DM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3" roundtripDataSignature="AMtx7miffEegy8lu2JvmwbrK6p0JZnAn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MSans-bold.fntdata"/><Relationship Id="rId11" Type="http://schemas.openxmlformats.org/officeDocument/2006/relationships/slide" Target="slides/slide6.xml"/><Relationship Id="rId22" Type="http://schemas.openxmlformats.org/officeDocument/2006/relationships/font" Target="fonts/DMSans-boldItalic.fntdata"/><Relationship Id="rId10" Type="http://schemas.openxmlformats.org/officeDocument/2006/relationships/slide" Target="slides/slide5.xml"/><Relationship Id="rId21" Type="http://schemas.openxmlformats.org/officeDocument/2006/relationships/font" Target="fonts/DM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DMSans-regular.fntdata"/><Relationship Id="rId6" Type="http://schemas.openxmlformats.org/officeDocument/2006/relationships/slide" Target="slides/slide1.xml"/><Relationship Id="rId18" Type="http://schemas.openxmlformats.org/officeDocument/2006/relationships/font" Target="fonts/AbrilFatfac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1 Title">
  <p:cSld name="CUSTOM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/>
          <p:nvPr>
            <p:ph type="title"/>
          </p:nvPr>
        </p:nvSpPr>
        <p:spPr>
          <a:xfrm>
            <a:off x="1649400" y="2813700"/>
            <a:ext cx="8893200" cy="12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21" name="Google Shape;21;p14"/>
          <p:cNvSpPr txBox="1"/>
          <p:nvPr>
            <p:ph idx="1" type="subTitle"/>
          </p:nvPr>
        </p:nvSpPr>
        <p:spPr>
          <a:xfrm>
            <a:off x="1178500" y="5511425"/>
            <a:ext cx="100128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9pPr>
          </a:lstStyle>
          <a:p/>
        </p:txBody>
      </p:sp>
      <p:grpSp>
        <p:nvGrpSpPr>
          <p:cNvPr id="22" name="Google Shape;22;p14"/>
          <p:cNvGrpSpPr/>
          <p:nvPr/>
        </p:nvGrpSpPr>
        <p:grpSpPr>
          <a:xfrm>
            <a:off x="1" y="-20549"/>
            <a:ext cx="11191307" cy="6128083"/>
            <a:chOff x="-12" y="-20554"/>
            <a:chExt cx="10012800" cy="5456400"/>
          </a:xfrm>
        </p:grpSpPr>
        <p:cxnSp>
          <p:nvCxnSpPr>
            <p:cNvPr id="23" name="Google Shape;23;p14"/>
            <p:cNvCxnSpPr/>
            <p:nvPr/>
          </p:nvCxnSpPr>
          <p:spPr>
            <a:xfrm>
              <a:off x="-12" y="5435846"/>
              <a:ext cx="10012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" name="Google Shape;24;p14"/>
            <p:cNvCxnSpPr/>
            <p:nvPr/>
          </p:nvCxnSpPr>
          <p:spPr>
            <a:xfrm rot="10800000">
              <a:off x="10012788" y="-20554"/>
              <a:ext cx="0" cy="5456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5" name="Google Shape;25;p1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st title">
  <p:cSld name="CUSTOM_18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5"/>
          <p:cNvSpPr/>
          <p:nvPr/>
        </p:nvSpPr>
        <p:spPr>
          <a:xfrm>
            <a:off x="406050" y="330000"/>
            <a:ext cx="11379900" cy="619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5"/>
          <p:cNvSpPr txBox="1"/>
          <p:nvPr>
            <p:ph type="title"/>
          </p:nvPr>
        </p:nvSpPr>
        <p:spPr>
          <a:xfrm>
            <a:off x="415650" y="421105"/>
            <a:ext cx="11360700" cy="12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29" name="Google Shape;29;p1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3 Talking Points">
  <p:cSld name="CUSTOM_2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/>
          <p:nvPr>
            <p:ph type="title"/>
          </p:nvPr>
        </p:nvSpPr>
        <p:spPr>
          <a:xfrm>
            <a:off x="720400" y="669575"/>
            <a:ext cx="110559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2" name="Google Shape;32;p16"/>
          <p:cNvSpPr txBox="1"/>
          <p:nvPr>
            <p:ph idx="1" type="body"/>
          </p:nvPr>
        </p:nvSpPr>
        <p:spPr>
          <a:xfrm>
            <a:off x="720400" y="2000625"/>
            <a:ext cx="9882900" cy="40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8 Custom Layout 1">
  <p:cSld name="CUSTOM_17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17"/>
          <p:cNvGrpSpPr/>
          <p:nvPr/>
        </p:nvGrpSpPr>
        <p:grpSpPr>
          <a:xfrm>
            <a:off x="0" y="0"/>
            <a:ext cx="11408584" cy="6270495"/>
            <a:chOff x="-12" y="-20554"/>
            <a:chExt cx="10012800" cy="5456400"/>
          </a:xfrm>
        </p:grpSpPr>
        <p:cxnSp>
          <p:nvCxnSpPr>
            <p:cNvPr id="36" name="Google Shape;36;p17"/>
            <p:cNvCxnSpPr/>
            <p:nvPr/>
          </p:nvCxnSpPr>
          <p:spPr>
            <a:xfrm>
              <a:off x="-12" y="5435846"/>
              <a:ext cx="10012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" name="Google Shape;37;p17"/>
            <p:cNvCxnSpPr/>
            <p:nvPr/>
          </p:nvCxnSpPr>
          <p:spPr>
            <a:xfrm rot="10800000">
              <a:off x="10012788" y="-20554"/>
              <a:ext cx="0" cy="5456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8" name="Google Shape;38;p17"/>
          <p:cNvSpPr txBox="1"/>
          <p:nvPr>
            <p:ph idx="1" type="subTitle"/>
          </p:nvPr>
        </p:nvSpPr>
        <p:spPr>
          <a:xfrm>
            <a:off x="1409500" y="2533400"/>
            <a:ext cx="55815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9" name="Google Shape;39;p17"/>
          <p:cNvSpPr txBox="1"/>
          <p:nvPr>
            <p:ph type="title"/>
          </p:nvPr>
        </p:nvSpPr>
        <p:spPr>
          <a:xfrm>
            <a:off x="1409500" y="1600550"/>
            <a:ext cx="55815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40" name="Google Shape;40;p17"/>
          <p:cNvSpPr txBox="1"/>
          <p:nvPr>
            <p:ph idx="2" type="body"/>
          </p:nvPr>
        </p:nvSpPr>
        <p:spPr>
          <a:xfrm>
            <a:off x="1409550" y="3398200"/>
            <a:ext cx="5581500" cy="13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accent4"/>
            </a:gs>
            <a:gs pos="41000">
              <a:schemeClr val="accent5"/>
            </a:gs>
            <a:gs pos="63000">
              <a:schemeClr val="accent6"/>
            </a:gs>
            <a:gs pos="100000">
              <a:schemeClr val="lt1"/>
            </a:gs>
          </a:gsLst>
          <a:lin ang="2698631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/>
          <p:nvPr/>
        </p:nvSpPr>
        <p:spPr>
          <a:xfrm rot="2244895">
            <a:off x="9527360" y="-2672736"/>
            <a:ext cx="5292119" cy="495634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428750" sx="145000" rotWithShape="0" algn="ctr" dist="9525" sy="145000">
              <a:schemeClr val="accen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3"/>
          <p:cNvSpPr/>
          <p:nvPr/>
        </p:nvSpPr>
        <p:spPr>
          <a:xfrm rot="2244776">
            <a:off x="-3557305" y="5917273"/>
            <a:ext cx="5305198" cy="4968764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1428750" sx="145000" rotWithShape="0" algn="ctr" dist="9525" sy="145000">
              <a:schemeClr val="accent3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3"/>
          <p:cNvSpPr/>
          <p:nvPr/>
        </p:nvSpPr>
        <p:spPr>
          <a:xfrm rot="2244996">
            <a:off x="9306216" y="-3601943"/>
            <a:ext cx="2358107" cy="5324641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428750" sx="145000" rotWithShape="0" algn="ctr" dist="9525" sy="145000">
              <a:schemeClr val="accen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1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"/>
              <a:buNone/>
              <a:defRPr b="0" i="0" sz="6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"/>
              <a:buNone/>
              <a:defRPr b="0" i="0" sz="6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"/>
              <a:buNone/>
              <a:defRPr b="0" i="0" sz="6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"/>
              <a:buNone/>
              <a:defRPr b="0" i="0" sz="6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"/>
              <a:buNone/>
              <a:defRPr b="0" i="0" sz="6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"/>
              <a:buNone/>
              <a:defRPr b="0" i="0" sz="6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"/>
              <a:buNone/>
              <a:defRPr b="0" i="0" sz="6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"/>
              <a:buNone/>
              <a:defRPr b="0" i="0" sz="6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"/>
              <a:buNone/>
              <a:defRPr b="0" i="0" sz="6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Times"/>
              <a:buChar char="●"/>
              <a:defRPr b="0" i="0" sz="19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Times"/>
              <a:buChar char="○"/>
              <a:defRPr b="0" i="0" sz="19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Times"/>
              <a:buChar char="■"/>
              <a:defRPr b="0" i="0" sz="19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Times"/>
              <a:buChar char="●"/>
              <a:defRPr b="0" i="0" sz="19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Times"/>
              <a:buChar char="○"/>
              <a:defRPr b="0" i="0" sz="19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Times"/>
              <a:buChar char="■"/>
              <a:defRPr b="0" i="0" sz="19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Times"/>
              <a:buChar char="●"/>
              <a:defRPr b="0" i="0" sz="19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Times"/>
              <a:buChar char="○"/>
              <a:defRPr b="0" i="0" sz="19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Times"/>
              <a:buChar char="■"/>
              <a:defRPr b="0" i="0" sz="19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1" name="Google Shape;11;p13"/>
          <p:cNvSpPr txBox="1"/>
          <p:nvPr>
            <p:ph idx="12" type="sldNum"/>
          </p:nvPr>
        </p:nvSpPr>
        <p:spPr>
          <a:xfrm>
            <a:off x="11372810" y="62938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" name="Google Shape;12;p13"/>
          <p:cNvGrpSpPr/>
          <p:nvPr/>
        </p:nvGrpSpPr>
        <p:grpSpPr>
          <a:xfrm>
            <a:off x="-4492350" y="-2781450"/>
            <a:ext cx="21176600" cy="12687750"/>
            <a:chOff x="-4492350" y="-2781450"/>
            <a:chExt cx="21176600" cy="12687750"/>
          </a:xfrm>
        </p:grpSpPr>
        <p:sp>
          <p:nvSpPr>
            <p:cNvPr id="13" name="Google Shape;13;p13"/>
            <p:cNvSpPr/>
            <p:nvPr/>
          </p:nvSpPr>
          <p:spPr>
            <a:xfrm>
              <a:off x="-4492350" y="-2781450"/>
              <a:ext cx="4457700" cy="12687600"/>
            </a:xfrm>
            <a:prstGeom prst="rect">
              <a:avLst/>
            </a:prstGeom>
            <a:solidFill>
              <a:srgbClr val="F8F9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3"/>
            <p:cNvSpPr/>
            <p:nvPr/>
          </p:nvSpPr>
          <p:spPr>
            <a:xfrm>
              <a:off x="12226550" y="-2781300"/>
              <a:ext cx="4457700" cy="12687600"/>
            </a:xfrm>
            <a:prstGeom prst="rect">
              <a:avLst/>
            </a:prstGeom>
            <a:solidFill>
              <a:srgbClr val="F8F9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3"/>
            <p:cNvSpPr/>
            <p:nvPr/>
          </p:nvSpPr>
          <p:spPr>
            <a:xfrm>
              <a:off x="-1588950" y="-2781450"/>
              <a:ext cx="15369900" cy="2782800"/>
            </a:xfrm>
            <a:prstGeom prst="rect">
              <a:avLst/>
            </a:prstGeom>
            <a:solidFill>
              <a:srgbClr val="F8F9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3"/>
            <p:cNvSpPr/>
            <p:nvPr/>
          </p:nvSpPr>
          <p:spPr>
            <a:xfrm>
              <a:off x="-1253850" y="6858000"/>
              <a:ext cx="15369900" cy="3048300"/>
            </a:xfrm>
            <a:prstGeom prst="rect">
              <a:avLst/>
            </a:prstGeom>
            <a:solidFill>
              <a:srgbClr val="F8F9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13"/>
          <p:cNvSpPr txBox="1"/>
          <p:nvPr/>
        </p:nvSpPr>
        <p:spPr>
          <a:xfrm>
            <a:off x="11474125" y="6517050"/>
            <a:ext cx="677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8" name="Google Shape;18;p13"/>
          <p:cNvSpPr txBox="1"/>
          <p:nvPr/>
        </p:nvSpPr>
        <p:spPr>
          <a:xfrm rot="5400000">
            <a:off x="-895150" y="5745500"/>
            <a:ext cx="18702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slidesmania.com</a:t>
            </a:r>
            <a:endParaRPr b="0" i="0" sz="10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Google Shape;46;p1"/>
          <p:cNvCxnSpPr/>
          <p:nvPr/>
        </p:nvCxnSpPr>
        <p:spPr>
          <a:xfrm>
            <a:off x="2343825" y="4810575"/>
            <a:ext cx="9837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" name="Google Shape;47;p1"/>
          <p:cNvSpPr txBox="1"/>
          <p:nvPr>
            <p:ph type="title"/>
          </p:nvPr>
        </p:nvSpPr>
        <p:spPr>
          <a:xfrm>
            <a:off x="2852101" y="3058066"/>
            <a:ext cx="8821348" cy="2032883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b="1" lang="en-US" sz="5400">
                <a:latin typeface="Times New Roman"/>
                <a:ea typeface="Times New Roman"/>
                <a:cs typeface="Times New Roman"/>
                <a:sym typeface="Times New Roman"/>
              </a:rPr>
              <a:t>Student Grade Calculator using RMI</a:t>
            </a:r>
            <a:br>
              <a:rPr lang="en-US" sz="54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5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" name="Google Shape;48;p1"/>
          <p:cNvSpPr/>
          <p:nvPr/>
        </p:nvSpPr>
        <p:spPr>
          <a:xfrm>
            <a:off x="1765625" y="2652227"/>
            <a:ext cx="205200" cy="243000"/>
          </a:xfrm>
          <a:custGeom>
            <a:rect b="b" l="l" r="r" t="t"/>
            <a:pathLst>
              <a:path extrusionOk="0" h="2160000" w="2160000">
                <a:moveTo>
                  <a:pt x="1095825" y="0"/>
                </a:moveTo>
                <a:lnTo>
                  <a:pt x="1108157" y="0"/>
                </a:lnTo>
                <a:lnTo>
                  <a:pt x="1113289" y="101634"/>
                </a:lnTo>
                <a:cubicBezTo>
                  <a:pt x="1164909" y="609924"/>
                  <a:pt x="1568999" y="1014015"/>
                  <a:pt x="2077289" y="1065634"/>
                </a:cubicBezTo>
                <a:lnTo>
                  <a:pt x="2160000" y="1069811"/>
                </a:lnTo>
                <a:lnTo>
                  <a:pt x="2160000" y="1089613"/>
                </a:lnTo>
                <a:lnTo>
                  <a:pt x="2143732" y="1088791"/>
                </a:lnTo>
                <a:cubicBezTo>
                  <a:pt x="1584543" y="1088791"/>
                  <a:pt x="1124615" y="1513770"/>
                  <a:pt x="1069308" y="2058367"/>
                </a:cubicBezTo>
                <a:lnTo>
                  <a:pt x="1064176" y="2160000"/>
                </a:lnTo>
                <a:lnTo>
                  <a:pt x="1051844" y="2160000"/>
                </a:lnTo>
                <a:lnTo>
                  <a:pt x="1046712" y="2058367"/>
                </a:lnTo>
                <a:cubicBezTo>
                  <a:pt x="995093" y="1550077"/>
                  <a:pt x="591002" y="1145987"/>
                  <a:pt x="82712" y="1094367"/>
                </a:cubicBezTo>
                <a:lnTo>
                  <a:pt x="0" y="1090190"/>
                </a:lnTo>
                <a:lnTo>
                  <a:pt x="0" y="1070389"/>
                </a:lnTo>
                <a:lnTo>
                  <a:pt x="16269" y="1071210"/>
                </a:lnTo>
                <a:cubicBezTo>
                  <a:pt x="575458" y="1071210"/>
                  <a:pt x="1035386" y="646231"/>
                  <a:pt x="1090693" y="1016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1"/>
          <p:cNvSpPr/>
          <p:nvPr/>
        </p:nvSpPr>
        <p:spPr>
          <a:xfrm>
            <a:off x="6626803" y="5159730"/>
            <a:ext cx="447590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Supervisor - Daw Ohmar Hlaing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"/>
          <p:cNvSpPr txBox="1"/>
          <p:nvPr>
            <p:ph type="title"/>
          </p:nvPr>
        </p:nvSpPr>
        <p:spPr>
          <a:xfrm>
            <a:off x="457200" y="274638"/>
            <a:ext cx="1139242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 The Result for Student Grade</a:t>
            </a:r>
            <a:endParaRPr/>
          </a:p>
        </p:txBody>
      </p:sp>
      <p:pic>
        <p:nvPicPr>
          <p:cNvPr id="115" name="Google Shape;11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3727" y="1417638"/>
            <a:ext cx="8819368" cy="4958473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"/>
          <p:cNvSpPr txBox="1"/>
          <p:nvPr>
            <p:ph type="title"/>
          </p:nvPr>
        </p:nvSpPr>
        <p:spPr>
          <a:xfrm>
            <a:off x="568050" y="189285"/>
            <a:ext cx="110559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</p:txBody>
      </p:sp>
      <p:sp>
        <p:nvSpPr>
          <p:cNvPr id="122" name="Google Shape;122;p11"/>
          <p:cNvSpPr txBox="1"/>
          <p:nvPr>
            <p:ph idx="1" type="body"/>
          </p:nvPr>
        </p:nvSpPr>
        <p:spPr>
          <a:xfrm>
            <a:off x="826718" y="1086225"/>
            <a:ext cx="10333972" cy="40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107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In summary, the RMI Student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Grade Calculation</a:t>
            </a: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System provides a basic framework for calculating grades and determining special pass status in a distributed environment.</a:t>
            </a:r>
            <a:endParaRPr/>
          </a:p>
          <a:p>
            <a:pPr indent="0" lvl="0" marL="107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Potential enhancements include improving security measures, refining grading algorithms, and extending the system with additional features.</a:t>
            </a:r>
            <a:b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"/>
          <p:cNvSpPr txBox="1"/>
          <p:nvPr>
            <p:ph type="title"/>
          </p:nvPr>
        </p:nvSpPr>
        <p:spPr>
          <a:xfrm>
            <a:off x="1409500" y="1317521"/>
            <a:ext cx="7292540" cy="7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b="1" lang="en-US" sz="8800"/>
              <a:t>Thank you!</a:t>
            </a:r>
            <a:endParaRPr b="1" sz="8800"/>
          </a:p>
        </p:txBody>
      </p:sp>
      <p:sp>
        <p:nvSpPr>
          <p:cNvPr id="129" name="Google Shape;129;p12"/>
          <p:cNvSpPr txBox="1"/>
          <p:nvPr>
            <p:ph idx="1" type="subTitle"/>
          </p:nvPr>
        </p:nvSpPr>
        <p:spPr>
          <a:xfrm>
            <a:off x="1409500" y="2533400"/>
            <a:ext cx="9497986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2100"/>
              <a:buNone/>
            </a:pPr>
            <a:r>
              <a:rPr lang="en-US" sz="4000">
                <a:highlight>
                  <a:schemeClr val="lt2"/>
                </a:highlight>
              </a:rPr>
              <a:t>Do you have any questions?</a:t>
            </a:r>
            <a:endParaRPr sz="4000">
              <a:highlight>
                <a:schemeClr val="lt2"/>
              </a:highlight>
            </a:endParaRPr>
          </a:p>
        </p:txBody>
      </p:sp>
      <p:sp>
        <p:nvSpPr>
          <p:cNvPr id="130" name="Google Shape;130;p12"/>
          <p:cNvSpPr/>
          <p:nvPr/>
        </p:nvSpPr>
        <p:spPr>
          <a:xfrm>
            <a:off x="2256015" y="4181253"/>
            <a:ext cx="181070" cy="392601"/>
          </a:xfrm>
          <a:custGeom>
            <a:rect b="b" l="l" r="r" t="t"/>
            <a:pathLst>
              <a:path extrusionOk="0" h="17146" w="7907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1" name="Google Shape;131;p12"/>
          <p:cNvGrpSpPr/>
          <p:nvPr/>
        </p:nvGrpSpPr>
        <p:grpSpPr>
          <a:xfrm>
            <a:off x="2789118" y="4171601"/>
            <a:ext cx="411849" cy="411917"/>
            <a:chOff x="5162200" y="4097750"/>
            <a:chExt cx="338385" cy="338414"/>
          </a:xfrm>
        </p:grpSpPr>
        <p:sp>
          <p:nvSpPr>
            <p:cNvPr id="132" name="Google Shape;132;p12"/>
            <p:cNvSpPr/>
            <p:nvPr/>
          </p:nvSpPr>
          <p:spPr>
            <a:xfrm>
              <a:off x="5162200" y="4097750"/>
              <a:ext cx="338385" cy="338414"/>
            </a:xfrm>
            <a:custGeom>
              <a:rect b="b" l="l" r="r" t="t"/>
              <a:pathLst>
                <a:path extrusionOk="0" h="11843" w="11842">
                  <a:moveTo>
                    <a:pt x="5938" y="1068"/>
                  </a:moveTo>
                  <a:cubicBezTo>
                    <a:pt x="7505" y="1068"/>
                    <a:pt x="7706" y="1068"/>
                    <a:pt x="8339" y="1101"/>
                  </a:cubicBezTo>
                  <a:cubicBezTo>
                    <a:pt x="8906" y="1135"/>
                    <a:pt x="9207" y="1201"/>
                    <a:pt x="9440" y="1301"/>
                  </a:cubicBezTo>
                  <a:cubicBezTo>
                    <a:pt x="9707" y="1401"/>
                    <a:pt x="9907" y="1535"/>
                    <a:pt x="10107" y="1735"/>
                  </a:cubicBezTo>
                  <a:cubicBezTo>
                    <a:pt x="10307" y="1935"/>
                    <a:pt x="10441" y="2135"/>
                    <a:pt x="10541" y="2435"/>
                  </a:cubicBezTo>
                  <a:cubicBezTo>
                    <a:pt x="10641" y="2636"/>
                    <a:pt x="10741" y="2936"/>
                    <a:pt x="10741" y="3536"/>
                  </a:cubicBezTo>
                  <a:cubicBezTo>
                    <a:pt x="10774" y="4137"/>
                    <a:pt x="10774" y="4337"/>
                    <a:pt x="10774" y="5905"/>
                  </a:cubicBezTo>
                  <a:cubicBezTo>
                    <a:pt x="10774" y="7506"/>
                    <a:pt x="10774" y="7706"/>
                    <a:pt x="10741" y="8306"/>
                  </a:cubicBezTo>
                  <a:cubicBezTo>
                    <a:pt x="10741" y="8907"/>
                    <a:pt x="10641" y="9207"/>
                    <a:pt x="10541" y="9407"/>
                  </a:cubicBezTo>
                  <a:cubicBezTo>
                    <a:pt x="10441" y="9707"/>
                    <a:pt x="10307" y="9907"/>
                    <a:pt x="10107" y="10108"/>
                  </a:cubicBezTo>
                  <a:cubicBezTo>
                    <a:pt x="9907" y="10308"/>
                    <a:pt x="9707" y="10441"/>
                    <a:pt x="9440" y="10541"/>
                  </a:cubicBezTo>
                  <a:cubicBezTo>
                    <a:pt x="9207" y="10608"/>
                    <a:pt x="8906" y="10708"/>
                    <a:pt x="8339" y="10741"/>
                  </a:cubicBezTo>
                  <a:cubicBezTo>
                    <a:pt x="7706" y="10775"/>
                    <a:pt x="7505" y="10775"/>
                    <a:pt x="5938" y="10775"/>
                  </a:cubicBezTo>
                  <a:cubicBezTo>
                    <a:pt x="4337" y="10775"/>
                    <a:pt x="4170" y="10775"/>
                    <a:pt x="3536" y="10741"/>
                  </a:cubicBezTo>
                  <a:cubicBezTo>
                    <a:pt x="2969" y="10708"/>
                    <a:pt x="2635" y="10608"/>
                    <a:pt x="2435" y="10541"/>
                  </a:cubicBezTo>
                  <a:cubicBezTo>
                    <a:pt x="2168" y="10441"/>
                    <a:pt x="1968" y="10308"/>
                    <a:pt x="1735" y="10108"/>
                  </a:cubicBezTo>
                  <a:cubicBezTo>
                    <a:pt x="1535" y="9874"/>
                    <a:pt x="1401" y="9674"/>
                    <a:pt x="1301" y="9407"/>
                  </a:cubicBezTo>
                  <a:cubicBezTo>
                    <a:pt x="1234" y="9207"/>
                    <a:pt x="1134" y="8907"/>
                    <a:pt x="1101" y="8306"/>
                  </a:cubicBezTo>
                  <a:cubicBezTo>
                    <a:pt x="1068" y="7706"/>
                    <a:pt x="1068" y="7506"/>
                    <a:pt x="1068" y="5905"/>
                  </a:cubicBezTo>
                  <a:cubicBezTo>
                    <a:pt x="1068" y="4337"/>
                    <a:pt x="1068" y="4137"/>
                    <a:pt x="1101" y="3536"/>
                  </a:cubicBezTo>
                  <a:cubicBezTo>
                    <a:pt x="1134" y="2936"/>
                    <a:pt x="1234" y="2636"/>
                    <a:pt x="1301" y="2435"/>
                  </a:cubicBezTo>
                  <a:cubicBezTo>
                    <a:pt x="1401" y="2135"/>
                    <a:pt x="1535" y="1935"/>
                    <a:pt x="1735" y="1735"/>
                  </a:cubicBezTo>
                  <a:cubicBezTo>
                    <a:pt x="1968" y="1535"/>
                    <a:pt x="2168" y="1401"/>
                    <a:pt x="2435" y="1301"/>
                  </a:cubicBezTo>
                  <a:cubicBezTo>
                    <a:pt x="2635" y="1235"/>
                    <a:pt x="2969" y="1135"/>
                    <a:pt x="3536" y="1101"/>
                  </a:cubicBezTo>
                  <a:cubicBezTo>
                    <a:pt x="4170" y="1068"/>
                    <a:pt x="4337" y="1068"/>
                    <a:pt x="5938" y="1068"/>
                  </a:cubicBezTo>
                  <a:close/>
                  <a:moveTo>
                    <a:pt x="5938" y="0"/>
                  </a:moveTo>
                  <a:cubicBezTo>
                    <a:pt x="4337" y="0"/>
                    <a:pt x="4103" y="0"/>
                    <a:pt x="3503" y="34"/>
                  </a:cubicBezTo>
                  <a:cubicBezTo>
                    <a:pt x="2869" y="67"/>
                    <a:pt x="2435" y="167"/>
                    <a:pt x="2035" y="301"/>
                  </a:cubicBezTo>
                  <a:cubicBezTo>
                    <a:pt x="1668" y="467"/>
                    <a:pt x="1334" y="668"/>
                    <a:pt x="1001" y="1001"/>
                  </a:cubicBezTo>
                  <a:cubicBezTo>
                    <a:pt x="667" y="1335"/>
                    <a:pt x="467" y="1635"/>
                    <a:pt x="300" y="2035"/>
                  </a:cubicBezTo>
                  <a:cubicBezTo>
                    <a:pt x="167" y="2402"/>
                    <a:pt x="67" y="2836"/>
                    <a:pt x="33" y="3470"/>
                  </a:cubicBezTo>
                  <a:cubicBezTo>
                    <a:pt x="0" y="4103"/>
                    <a:pt x="0" y="4303"/>
                    <a:pt x="0" y="5938"/>
                  </a:cubicBezTo>
                  <a:cubicBezTo>
                    <a:pt x="0" y="7539"/>
                    <a:pt x="0" y="7739"/>
                    <a:pt x="33" y="8373"/>
                  </a:cubicBezTo>
                  <a:cubicBezTo>
                    <a:pt x="67" y="9007"/>
                    <a:pt x="167" y="9440"/>
                    <a:pt x="300" y="9807"/>
                  </a:cubicBezTo>
                  <a:cubicBezTo>
                    <a:pt x="467" y="10208"/>
                    <a:pt x="667" y="10541"/>
                    <a:pt x="1001" y="10841"/>
                  </a:cubicBezTo>
                  <a:cubicBezTo>
                    <a:pt x="1334" y="11175"/>
                    <a:pt x="1668" y="11375"/>
                    <a:pt x="2035" y="11542"/>
                  </a:cubicBezTo>
                  <a:cubicBezTo>
                    <a:pt x="2435" y="11675"/>
                    <a:pt x="2869" y="11775"/>
                    <a:pt x="3503" y="11809"/>
                  </a:cubicBezTo>
                  <a:cubicBezTo>
                    <a:pt x="4103" y="11842"/>
                    <a:pt x="4337" y="11842"/>
                    <a:pt x="5938" y="11842"/>
                  </a:cubicBezTo>
                  <a:cubicBezTo>
                    <a:pt x="7539" y="11842"/>
                    <a:pt x="7739" y="11842"/>
                    <a:pt x="8373" y="11809"/>
                  </a:cubicBezTo>
                  <a:cubicBezTo>
                    <a:pt x="9007" y="11775"/>
                    <a:pt x="9440" y="11675"/>
                    <a:pt x="9807" y="11542"/>
                  </a:cubicBezTo>
                  <a:cubicBezTo>
                    <a:pt x="10207" y="11375"/>
                    <a:pt x="10541" y="11175"/>
                    <a:pt x="10875" y="10841"/>
                  </a:cubicBezTo>
                  <a:cubicBezTo>
                    <a:pt x="11208" y="10508"/>
                    <a:pt x="11408" y="10208"/>
                    <a:pt x="11542" y="9807"/>
                  </a:cubicBezTo>
                  <a:cubicBezTo>
                    <a:pt x="11708" y="9440"/>
                    <a:pt x="11775" y="9007"/>
                    <a:pt x="11809" y="8373"/>
                  </a:cubicBezTo>
                  <a:cubicBezTo>
                    <a:pt x="11842" y="7739"/>
                    <a:pt x="11842" y="7539"/>
                    <a:pt x="11842" y="5938"/>
                  </a:cubicBezTo>
                  <a:cubicBezTo>
                    <a:pt x="11842" y="4303"/>
                    <a:pt x="11842" y="4103"/>
                    <a:pt x="11809" y="3470"/>
                  </a:cubicBezTo>
                  <a:cubicBezTo>
                    <a:pt x="11809" y="2836"/>
                    <a:pt x="11708" y="2402"/>
                    <a:pt x="11542" y="2035"/>
                  </a:cubicBezTo>
                  <a:cubicBezTo>
                    <a:pt x="11408" y="1668"/>
                    <a:pt x="11175" y="1301"/>
                    <a:pt x="10875" y="1001"/>
                  </a:cubicBezTo>
                  <a:cubicBezTo>
                    <a:pt x="10541" y="668"/>
                    <a:pt x="10207" y="467"/>
                    <a:pt x="9807" y="301"/>
                  </a:cubicBezTo>
                  <a:cubicBezTo>
                    <a:pt x="9440" y="167"/>
                    <a:pt x="9007" y="67"/>
                    <a:pt x="8373" y="34"/>
                  </a:cubicBezTo>
                  <a:cubicBezTo>
                    <a:pt x="7739" y="0"/>
                    <a:pt x="7539" y="0"/>
                    <a:pt x="59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2"/>
            <p:cNvSpPr/>
            <p:nvPr/>
          </p:nvSpPr>
          <p:spPr>
            <a:xfrm>
              <a:off x="5245127" y="4179731"/>
              <a:ext cx="173507" cy="174450"/>
            </a:xfrm>
            <a:custGeom>
              <a:rect b="b" l="l" r="r" t="t"/>
              <a:pathLst>
                <a:path extrusionOk="0" h="6105" w="6072">
                  <a:moveTo>
                    <a:pt x="3036" y="1068"/>
                  </a:moveTo>
                  <a:cubicBezTo>
                    <a:pt x="4136" y="1068"/>
                    <a:pt x="5004" y="1968"/>
                    <a:pt x="5004" y="3036"/>
                  </a:cubicBezTo>
                  <a:cubicBezTo>
                    <a:pt x="5004" y="4136"/>
                    <a:pt x="4136" y="5037"/>
                    <a:pt x="3036" y="5037"/>
                  </a:cubicBezTo>
                  <a:cubicBezTo>
                    <a:pt x="1935" y="5037"/>
                    <a:pt x="1068" y="4136"/>
                    <a:pt x="1068" y="3036"/>
                  </a:cubicBezTo>
                  <a:cubicBezTo>
                    <a:pt x="1068" y="1968"/>
                    <a:pt x="1935" y="1068"/>
                    <a:pt x="3036" y="1068"/>
                  </a:cubicBezTo>
                  <a:close/>
                  <a:moveTo>
                    <a:pt x="3036" y="0"/>
                  </a:moveTo>
                  <a:cubicBezTo>
                    <a:pt x="1334" y="0"/>
                    <a:pt x="0" y="1368"/>
                    <a:pt x="0" y="3036"/>
                  </a:cubicBezTo>
                  <a:cubicBezTo>
                    <a:pt x="0" y="4737"/>
                    <a:pt x="1334" y="6104"/>
                    <a:pt x="3036" y="6104"/>
                  </a:cubicBezTo>
                  <a:cubicBezTo>
                    <a:pt x="4704" y="6104"/>
                    <a:pt x="6071" y="4737"/>
                    <a:pt x="6071" y="3036"/>
                  </a:cubicBezTo>
                  <a:cubicBezTo>
                    <a:pt x="6071" y="1368"/>
                    <a:pt x="4704" y="0"/>
                    <a:pt x="3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2"/>
            <p:cNvSpPr/>
            <p:nvPr/>
          </p:nvSpPr>
          <p:spPr>
            <a:xfrm>
              <a:off x="5401436" y="4155900"/>
              <a:ext cx="41034" cy="41005"/>
            </a:xfrm>
            <a:custGeom>
              <a:rect b="b" l="l" r="r" t="t"/>
              <a:pathLst>
                <a:path extrusionOk="0" h="1435" w="1436">
                  <a:moveTo>
                    <a:pt x="735" y="0"/>
                  </a:moveTo>
                  <a:cubicBezTo>
                    <a:pt x="334" y="0"/>
                    <a:pt x="1" y="334"/>
                    <a:pt x="1" y="734"/>
                  </a:cubicBezTo>
                  <a:cubicBezTo>
                    <a:pt x="1" y="1101"/>
                    <a:pt x="334" y="1435"/>
                    <a:pt x="735" y="1435"/>
                  </a:cubicBezTo>
                  <a:cubicBezTo>
                    <a:pt x="1135" y="1435"/>
                    <a:pt x="1435" y="1101"/>
                    <a:pt x="1435" y="734"/>
                  </a:cubicBezTo>
                  <a:cubicBezTo>
                    <a:pt x="1435" y="334"/>
                    <a:pt x="1102" y="0"/>
                    <a:pt x="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" name="Google Shape;135;p12"/>
          <p:cNvSpPr/>
          <p:nvPr/>
        </p:nvSpPr>
        <p:spPr>
          <a:xfrm>
            <a:off x="1523125" y="4222636"/>
            <a:ext cx="380848" cy="309834"/>
          </a:xfrm>
          <a:custGeom>
            <a:rect b="b" l="l" r="r" t="t"/>
            <a:pathLst>
              <a:path extrusionOk="0" h="13378" w="16446">
                <a:moveTo>
                  <a:pt x="11375" y="1"/>
                </a:moveTo>
                <a:cubicBezTo>
                  <a:pt x="9207" y="1"/>
                  <a:pt x="7606" y="2036"/>
                  <a:pt x="8106" y="4137"/>
                </a:cubicBezTo>
                <a:cubicBezTo>
                  <a:pt x="5304" y="4004"/>
                  <a:pt x="2802" y="2669"/>
                  <a:pt x="1135" y="635"/>
                </a:cubicBezTo>
                <a:lnTo>
                  <a:pt x="1135" y="635"/>
                </a:lnTo>
                <a:cubicBezTo>
                  <a:pt x="267" y="2136"/>
                  <a:pt x="701" y="4137"/>
                  <a:pt x="2202" y="5138"/>
                </a:cubicBezTo>
                <a:cubicBezTo>
                  <a:pt x="1635" y="5104"/>
                  <a:pt x="1135" y="4971"/>
                  <a:pt x="668" y="4704"/>
                </a:cubicBezTo>
                <a:lnTo>
                  <a:pt x="668" y="4704"/>
                </a:lnTo>
                <a:cubicBezTo>
                  <a:pt x="634" y="6272"/>
                  <a:pt x="1735" y="7740"/>
                  <a:pt x="3370" y="8040"/>
                </a:cubicBezTo>
                <a:cubicBezTo>
                  <a:pt x="3087" y="8121"/>
                  <a:pt x="2780" y="8165"/>
                  <a:pt x="2463" y="8165"/>
                </a:cubicBezTo>
                <a:cubicBezTo>
                  <a:pt x="2256" y="8165"/>
                  <a:pt x="2046" y="8146"/>
                  <a:pt x="1835" y="8107"/>
                </a:cubicBezTo>
                <a:lnTo>
                  <a:pt x="1835" y="8107"/>
                </a:lnTo>
                <a:cubicBezTo>
                  <a:pt x="2269" y="9441"/>
                  <a:pt x="3503" y="10408"/>
                  <a:pt x="5004" y="10442"/>
                </a:cubicBezTo>
                <a:cubicBezTo>
                  <a:pt x="3785" y="11406"/>
                  <a:pt x="2325" y="11888"/>
                  <a:pt x="808" y="11888"/>
                </a:cubicBezTo>
                <a:cubicBezTo>
                  <a:pt x="540" y="11888"/>
                  <a:pt x="271" y="11873"/>
                  <a:pt x="0" y="11843"/>
                </a:cubicBezTo>
                <a:lnTo>
                  <a:pt x="0" y="11843"/>
                </a:lnTo>
                <a:cubicBezTo>
                  <a:pt x="1502" y="12810"/>
                  <a:pt x="3269" y="13377"/>
                  <a:pt x="5171" y="13377"/>
                </a:cubicBezTo>
                <a:cubicBezTo>
                  <a:pt x="11442" y="13377"/>
                  <a:pt x="14978" y="8073"/>
                  <a:pt x="14744" y="3337"/>
                </a:cubicBezTo>
                <a:cubicBezTo>
                  <a:pt x="15411" y="2870"/>
                  <a:pt x="15979" y="2269"/>
                  <a:pt x="16446" y="1602"/>
                </a:cubicBezTo>
                <a:lnTo>
                  <a:pt x="16446" y="1602"/>
                </a:lnTo>
                <a:cubicBezTo>
                  <a:pt x="15812" y="1869"/>
                  <a:pt x="15178" y="2036"/>
                  <a:pt x="14511" y="2136"/>
                </a:cubicBezTo>
                <a:cubicBezTo>
                  <a:pt x="15178" y="1702"/>
                  <a:pt x="15712" y="1035"/>
                  <a:pt x="15979" y="268"/>
                </a:cubicBezTo>
                <a:lnTo>
                  <a:pt x="15979" y="268"/>
                </a:lnTo>
                <a:cubicBezTo>
                  <a:pt x="15311" y="635"/>
                  <a:pt x="14611" y="935"/>
                  <a:pt x="13844" y="1068"/>
                </a:cubicBezTo>
                <a:cubicBezTo>
                  <a:pt x="13210" y="434"/>
                  <a:pt x="12343" y="1"/>
                  <a:pt x="11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"/>
          <p:cNvSpPr txBox="1"/>
          <p:nvPr/>
        </p:nvSpPr>
        <p:spPr>
          <a:xfrm>
            <a:off x="23446" y="960620"/>
            <a:ext cx="12168554" cy="3996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5CS- 1	Ma Myint Myat Moe</a:t>
            </a:r>
            <a:endParaRPr/>
          </a:p>
          <a:p>
            <a:pPr indent="0" lvl="2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5CS- 4	Ma Ei Phyu Thin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5CS-7 	Ma Chue Thinzar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5CS-55	Mg Lin Htut Kyaw</a:t>
            </a:r>
            <a:endParaRPr/>
          </a:p>
          <a:p>
            <a:pPr indent="0" lvl="2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5CS-57	Mg Arnt Thu Kyaw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"/>
          <p:cNvSpPr txBox="1"/>
          <p:nvPr>
            <p:ph type="title"/>
          </p:nvPr>
        </p:nvSpPr>
        <p:spPr>
          <a:xfrm>
            <a:off x="1101400" y="202068"/>
            <a:ext cx="8295000" cy="991115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5000">
                <a:highlight>
                  <a:schemeClr val="lt2"/>
                </a:highlight>
              </a:rPr>
              <a:t>Contents</a:t>
            </a:r>
            <a:endParaRPr sz="5000">
              <a:highlight>
                <a:schemeClr val="lt2"/>
              </a:highlight>
            </a:endParaRPr>
          </a:p>
        </p:txBody>
      </p:sp>
      <p:cxnSp>
        <p:nvCxnSpPr>
          <p:cNvPr id="62" name="Google Shape;62;p3"/>
          <p:cNvCxnSpPr/>
          <p:nvPr/>
        </p:nvCxnSpPr>
        <p:spPr>
          <a:xfrm>
            <a:off x="1199344" y="1158923"/>
            <a:ext cx="10998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3"/>
          <p:cNvSpPr txBox="1"/>
          <p:nvPr/>
        </p:nvSpPr>
        <p:spPr>
          <a:xfrm>
            <a:off x="1276747" y="1183204"/>
            <a:ext cx="10692340" cy="46166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5240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Introduction</a:t>
            </a:r>
            <a:endParaRPr/>
          </a:p>
          <a:p>
            <a:pPr indent="-15240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What is RMI?</a:t>
            </a:r>
            <a:endParaRPr/>
          </a:p>
          <a:p>
            <a:pPr indent="-15240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Why Do We Use RMI?</a:t>
            </a:r>
            <a:endParaRPr/>
          </a:p>
          <a:p>
            <a:pPr indent="-15240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System Requirements</a:t>
            </a:r>
            <a:endParaRPr/>
          </a:p>
          <a:p>
            <a:pPr indent="-15240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Implementation</a:t>
            </a:r>
            <a:endParaRPr/>
          </a:p>
          <a:p>
            <a:pPr indent="-15240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Conclusion 						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3"/>
          <p:cNvSpPr/>
          <p:nvPr/>
        </p:nvSpPr>
        <p:spPr>
          <a:xfrm>
            <a:off x="1039300" y="919202"/>
            <a:ext cx="205200" cy="237600"/>
          </a:xfrm>
          <a:custGeom>
            <a:rect b="b" l="l" r="r" t="t"/>
            <a:pathLst>
              <a:path extrusionOk="0" h="2160000" w="2160000">
                <a:moveTo>
                  <a:pt x="1095825" y="0"/>
                </a:moveTo>
                <a:lnTo>
                  <a:pt x="1108157" y="0"/>
                </a:lnTo>
                <a:lnTo>
                  <a:pt x="1113289" y="101634"/>
                </a:lnTo>
                <a:cubicBezTo>
                  <a:pt x="1164909" y="609924"/>
                  <a:pt x="1568999" y="1014015"/>
                  <a:pt x="2077289" y="1065634"/>
                </a:cubicBezTo>
                <a:lnTo>
                  <a:pt x="2160000" y="1069811"/>
                </a:lnTo>
                <a:lnTo>
                  <a:pt x="2160000" y="1089613"/>
                </a:lnTo>
                <a:lnTo>
                  <a:pt x="2143732" y="1088791"/>
                </a:lnTo>
                <a:cubicBezTo>
                  <a:pt x="1584543" y="1088791"/>
                  <a:pt x="1124615" y="1513770"/>
                  <a:pt x="1069308" y="2058367"/>
                </a:cubicBezTo>
                <a:lnTo>
                  <a:pt x="1064176" y="2160000"/>
                </a:lnTo>
                <a:lnTo>
                  <a:pt x="1051844" y="2160000"/>
                </a:lnTo>
                <a:lnTo>
                  <a:pt x="1046712" y="2058367"/>
                </a:lnTo>
                <a:cubicBezTo>
                  <a:pt x="995093" y="1550077"/>
                  <a:pt x="591002" y="1145987"/>
                  <a:pt x="82712" y="1094367"/>
                </a:cubicBezTo>
                <a:lnTo>
                  <a:pt x="0" y="1090190"/>
                </a:lnTo>
                <a:lnTo>
                  <a:pt x="0" y="1070389"/>
                </a:lnTo>
                <a:lnTo>
                  <a:pt x="16269" y="1071210"/>
                </a:lnTo>
                <a:cubicBezTo>
                  <a:pt x="575458" y="1071210"/>
                  <a:pt x="1035386" y="646231"/>
                  <a:pt x="1090693" y="1016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"/>
          <p:cNvSpPr txBox="1"/>
          <p:nvPr/>
        </p:nvSpPr>
        <p:spPr>
          <a:xfrm>
            <a:off x="389106" y="1150277"/>
            <a:ext cx="11225720" cy="445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The purpose of the RMI Student Scoring System is to provide a distributed application that calculates grades for students based on their scores in various subjects. The system also determines if a student qualifies as a special pass, requiring scores above a certain threshold. 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This project focuses on creating a simple RMI-based application for educational purposes. It is designed to demonstrate the basic concepts of Remote Method Invocation in Java. The project consists of two main components: the RMI server (StudentServer) and the RMI client (StudentClient). </a:t>
            </a:r>
            <a:endParaRPr/>
          </a:p>
        </p:txBody>
      </p:sp>
      <p:sp>
        <p:nvSpPr>
          <p:cNvPr id="71" name="Google Shape;71;p4"/>
          <p:cNvSpPr txBox="1"/>
          <p:nvPr/>
        </p:nvSpPr>
        <p:spPr>
          <a:xfrm>
            <a:off x="306572" y="374383"/>
            <a:ext cx="11578856" cy="5947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  <p:sp>
        <p:nvSpPr>
          <p:cNvPr id="72" name="Google Shape;72;p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5"/>
          <p:cNvSpPr txBox="1"/>
          <p:nvPr/>
        </p:nvSpPr>
        <p:spPr>
          <a:xfrm>
            <a:off x="457200" y="274638"/>
            <a:ext cx="1127987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RMI?</a:t>
            </a:r>
            <a:endParaRPr/>
          </a:p>
        </p:txBody>
      </p:sp>
      <p:sp>
        <p:nvSpPr>
          <p:cNvPr id="79" name="Google Shape;79;p5"/>
          <p:cNvSpPr txBox="1"/>
          <p:nvPr/>
        </p:nvSpPr>
        <p:spPr>
          <a:xfrm>
            <a:off x="454927" y="1105470"/>
            <a:ext cx="11282148" cy="5020694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3492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RMI stands for </a:t>
            </a: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Remote Method Invocation</a:t>
            </a: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  <a:p>
            <a:pPr indent="-3492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Allows an object residing in one system (JVM) to access/invoke an object running on another JVM.</a:t>
            </a:r>
            <a:endParaRPr/>
          </a:p>
          <a:p>
            <a:pPr indent="-3492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Having two programs, a </a:t>
            </a: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server program </a:t>
            </a: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a </a:t>
            </a: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 program</a:t>
            </a: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92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 </a:t>
            </a: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Such an application is sometimes referred to as a </a:t>
            </a: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distributed object application.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"/>
          <p:cNvSpPr txBox="1"/>
          <p:nvPr>
            <p:ph type="title"/>
          </p:nvPr>
        </p:nvSpPr>
        <p:spPr>
          <a:xfrm>
            <a:off x="457199" y="274638"/>
            <a:ext cx="1136176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Do We Use RMI?</a:t>
            </a:r>
            <a:endParaRPr/>
          </a:p>
        </p:txBody>
      </p:sp>
      <p:sp>
        <p:nvSpPr>
          <p:cNvPr id="85" name="Google Shape;85;p6"/>
          <p:cNvSpPr txBox="1"/>
          <p:nvPr/>
        </p:nvSpPr>
        <p:spPr>
          <a:xfrm>
            <a:off x="457199" y="1600200"/>
            <a:ext cx="1136176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92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minimize the complexity of the application.</a:t>
            </a:r>
            <a:endParaRPr/>
          </a:p>
          <a:p>
            <a:pPr indent="-3492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preserve type safety.</a:t>
            </a:r>
            <a:endParaRPr/>
          </a:p>
          <a:p>
            <a:pPr indent="-3492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Minimize the difference between working with local and remote objects.</a:t>
            </a:r>
            <a:endParaRPr/>
          </a:p>
          <a:p>
            <a:pPr indent="-228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86" name="Google Shape;86;p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469298" y="336839"/>
            <a:ext cx="11055900" cy="697975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Requirements</a:t>
            </a:r>
            <a:endParaRPr/>
          </a:p>
        </p:txBody>
      </p:sp>
      <p:sp>
        <p:nvSpPr>
          <p:cNvPr id="92" name="Google Shape;92;p7"/>
          <p:cNvSpPr txBox="1"/>
          <p:nvPr>
            <p:ph idx="1" type="body"/>
          </p:nvPr>
        </p:nvSpPr>
        <p:spPr>
          <a:xfrm>
            <a:off x="233464" y="1419367"/>
            <a:ext cx="11527569" cy="5224624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92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Calculates grades for students based on their scores in various subjects</a:t>
            </a:r>
            <a:endParaRPr/>
          </a:p>
          <a:p>
            <a:pPr indent="-3492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Remote method invocation server for storing sensitive function</a:t>
            </a:r>
            <a:endParaRPr/>
          </a:p>
          <a:p>
            <a:pPr indent="-3492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material design template for better user experience </a:t>
            </a:r>
            <a:endParaRPr/>
          </a:p>
          <a:p>
            <a:pPr indent="-3492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client app to invoke the protected function from the server</a:t>
            </a:r>
            <a:endParaRPr/>
          </a:p>
        </p:txBody>
      </p:sp>
      <p:sp>
        <p:nvSpPr>
          <p:cNvPr id="93" name="Google Shape;93;p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"/>
          <p:cNvSpPr txBox="1"/>
          <p:nvPr/>
        </p:nvSpPr>
        <p:spPr>
          <a:xfrm>
            <a:off x="422577" y="119498"/>
            <a:ext cx="115788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/>
          </a:p>
        </p:txBody>
      </p:sp>
      <p:sp>
        <p:nvSpPr>
          <p:cNvPr id="99" name="Google Shape;99;p8"/>
          <p:cNvSpPr txBox="1"/>
          <p:nvPr/>
        </p:nvSpPr>
        <p:spPr>
          <a:xfrm>
            <a:off x="176193" y="796874"/>
            <a:ext cx="11593230" cy="2565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6400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 is a simple Student Grade calculator application by RMI.</a:t>
            </a:r>
            <a:endParaRPr/>
          </a:p>
          <a:p>
            <a:pPr indent="0" lvl="0" marL="64008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64008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64008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8"/>
          <p:cNvSpPr txBox="1"/>
          <p:nvPr>
            <p:ph type="title"/>
          </p:nvPr>
        </p:nvSpPr>
        <p:spPr>
          <a:xfrm>
            <a:off x="654537" y="1413837"/>
            <a:ext cx="11346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 Server Ready</a:t>
            </a:r>
            <a:endParaRPr/>
          </a:p>
        </p:txBody>
      </p:sp>
      <p:pic>
        <p:nvPicPr>
          <p:cNvPr id="102" name="Google Shape;102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737" y="2556825"/>
            <a:ext cx="10408524" cy="5851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 txBox="1"/>
          <p:nvPr>
            <p:ph type="title"/>
          </p:nvPr>
        </p:nvSpPr>
        <p:spPr>
          <a:xfrm>
            <a:off x="225468" y="274638"/>
            <a:ext cx="1196653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 Form for Student Grade  Calculator</a:t>
            </a:r>
            <a:endParaRPr/>
          </a:p>
        </p:txBody>
      </p:sp>
      <p:pic>
        <p:nvPicPr>
          <p:cNvPr id="108" name="Google Shape;10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5674" y="1283979"/>
            <a:ext cx="9180652" cy="5161597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Mania">
  <a:themeElements>
    <a:clrScheme name="Simple Light">
      <a:dk1>
        <a:srgbClr val="000000"/>
      </a:dk1>
      <a:lt1>
        <a:srgbClr val="9097C1"/>
      </a:lt1>
      <a:dk2>
        <a:srgbClr val="171717"/>
      </a:dk2>
      <a:lt2>
        <a:srgbClr val="EEEEEE"/>
      </a:lt2>
      <a:accent1>
        <a:srgbClr val="E8CCD0"/>
      </a:accent1>
      <a:accent2>
        <a:srgbClr val="E8E3DF"/>
      </a:accent2>
      <a:accent3>
        <a:srgbClr val="ECEEF0"/>
      </a:accent3>
      <a:accent4>
        <a:srgbClr val="AFBFDA"/>
      </a:accent4>
      <a:accent5>
        <a:srgbClr val="DBDCE1"/>
      </a:accent5>
      <a:accent6>
        <a:srgbClr val="D0C6D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Phyu Thin</dc:creator>
</cp:coreProperties>
</file>