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sldIdLst>
    <p:sldId id="260" r:id="rId4"/>
    <p:sldId id="266" r:id="rId5"/>
    <p:sldId id="294" r:id="rId6"/>
    <p:sldId id="310" r:id="rId7"/>
    <p:sldId id="313" r:id="rId8"/>
    <p:sldId id="274" r:id="rId9"/>
    <p:sldId id="292" r:id="rId10"/>
    <p:sldId id="268" r:id="rId11"/>
    <p:sldId id="285" r:id="rId12"/>
    <p:sldId id="303" r:id="rId13"/>
    <p:sldId id="323" r:id="rId14"/>
    <p:sldId id="324" r:id="rId16"/>
    <p:sldId id="304" r:id="rId17"/>
    <p:sldId id="290" r:id="rId18"/>
    <p:sldId id="325" r:id="rId19"/>
    <p:sldId id="329" r:id="rId20"/>
    <p:sldId id="288" r:id="rId21"/>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FF0000"/>
    <a:srgbClr val="9F9D9A"/>
    <a:srgbClr val="BFC0C0"/>
    <a:srgbClr val="34BC99"/>
    <a:srgbClr val="666666"/>
    <a:srgbClr val="969696"/>
    <a:srgbClr val="7C233E"/>
    <a:srgbClr val="92D14F"/>
    <a:srgbClr val="0174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8" autoAdjust="0"/>
    <p:restoredTop sz="95470"/>
  </p:normalViewPr>
  <p:slideViewPr>
    <p:cSldViewPr snapToGrid="0" showGuides="1">
      <p:cViewPr varScale="1">
        <p:scale>
          <a:sx n="97" d="100"/>
          <a:sy n="97" d="100"/>
        </p:scale>
        <p:origin x="344" y="200"/>
      </p:cViewPr>
      <p:guideLst>
        <p:guide orient="horz" pos="291"/>
        <p:guide pos="5125"/>
        <p:guide pos="1438"/>
        <p:guide orient="horz" pos="1265"/>
        <p:guide orient="horz" pos="2297"/>
        <p:guide orient="horz" pos="315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A2ACE-3EF2-9345-82A0-CB1FED3D214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1A3AC2-96B9-814C-BF6C-7D351F3FCE0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799550" y="688489"/>
            <a:ext cx="3356976" cy="523220"/>
          </a:xfrm>
          <a:prstGeom prst="rect">
            <a:avLst/>
          </a:prstGeom>
          <a:noFill/>
        </p:spPr>
        <p:txBody>
          <a:bodyPr wrap="square" rtlCol="0">
            <a:spAutoFit/>
          </a:bodyPr>
          <a:lstStyle/>
          <a:p>
            <a:r>
              <a:rPr lang="zh-CN" altLang="en-US" sz="2800" b="1" spc="300" dirty="0" smtClean="0">
                <a:solidFill>
                  <a:srgbClr val="E74E3E"/>
                </a:solidFill>
                <a:latin typeface="微软雅黑" panose="020B0503020204020204" pitchFamily="34" charset="-122"/>
                <a:ea typeface="微软雅黑" panose="020B0503020204020204" pitchFamily="34" charset="-122"/>
              </a:rPr>
              <a:t>湖北第二师范学院</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0" y="2780881"/>
            <a:ext cx="9143999" cy="1445260"/>
          </a:xfrm>
          <a:prstGeom prst="rect">
            <a:avLst/>
          </a:prstGeom>
          <a:noFill/>
        </p:spPr>
        <p:txBody>
          <a:bodyPr wrap="square" rtlCol="0">
            <a:spAutoFit/>
          </a:bodyPr>
          <a:lstStyle/>
          <a:p>
            <a:pPr algn="ctr"/>
            <a:r>
              <a:rPr lang="zh-CN" altLang="en-US" sz="4400" b="1" spc="300" dirty="0" smtClean="0">
                <a:solidFill>
                  <a:schemeClr val="bg1"/>
                </a:solidFill>
                <a:latin typeface="微软雅黑" panose="020B0503020204020204" pitchFamily="34" charset="-122"/>
                <a:ea typeface="微软雅黑" panose="020B0503020204020204" pitchFamily="34" charset="-122"/>
              </a:rPr>
              <a:t>基于</a:t>
            </a:r>
            <a:r>
              <a:rPr lang="en-US" altLang="zh-CN" sz="4400" b="1" spc="300" dirty="0" smtClean="0">
                <a:solidFill>
                  <a:schemeClr val="bg1"/>
                </a:solidFill>
                <a:latin typeface="微软雅黑" panose="020B0503020204020204" pitchFamily="34" charset="-122"/>
                <a:ea typeface="微软雅黑" panose="020B0503020204020204" pitchFamily="34" charset="-122"/>
              </a:rPr>
              <a:t>javaSSM</a:t>
            </a:r>
            <a:r>
              <a:rPr lang="zh-CN" altLang="en-US" sz="4400" b="1" spc="300" dirty="0" smtClean="0">
                <a:solidFill>
                  <a:schemeClr val="bg1"/>
                </a:solidFill>
                <a:latin typeface="微软雅黑" panose="020B0503020204020204" pitchFamily="34" charset="-122"/>
                <a:ea typeface="微软雅黑" panose="020B0503020204020204" pitchFamily="34" charset="-122"/>
              </a:rPr>
              <a:t>的微信点餐系统</a:t>
            </a:r>
            <a:r>
              <a:rPr lang="zh-CN" altLang="en-US" sz="4400" b="1" spc="300" dirty="0" smtClean="0">
                <a:solidFill>
                  <a:schemeClr val="bg1"/>
                </a:solidFill>
                <a:latin typeface="微软雅黑" panose="020B0503020204020204" pitchFamily="34" charset="-122"/>
                <a:ea typeface="微软雅黑" panose="020B0503020204020204" pitchFamily="34" charset="-122"/>
              </a:rPr>
              <a:t>的设计与实现</a:t>
            </a:r>
            <a:r>
              <a:rPr lang="en-US" altLang="zh-CN" sz="4400" b="1" spc="300" dirty="0" smtClean="0">
                <a:solidFill>
                  <a:schemeClr val="bg1"/>
                </a:solidFill>
                <a:latin typeface="微软雅黑" panose="020B0503020204020204" pitchFamily="34" charset="-122"/>
                <a:ea typeface="微软雅黑" panose="020B0503020204020204" pitchFamily="34" charset="-122"/>
              </a:rPr>
              <a:t> </a:t>
            </a:r>
            <a:endParaRPr lang="en-US" altLang="zh-CN" sz="4400"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39878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林虎</a:t>
            </a:r>
            <a:endParaRPr lang="zh-CN"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645" y="5321935"/>
            <a:ext cx="2378075" cy="39878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虞洋</a:t>
            </a:r>
            <a:r>
              <a:rPr lang="en-US" altLang="zh-CN" sz="2000" b="1" spc="300" dirty="0" smtClean="0">
                <a:solidFill>
                  <a:schemeClr val="bg2">
                    <a:lumMod val="50000"/>
                  </a:schemeClr>
                </a:solidFill>
                <a:latin typeface="微软雅黑" panose="020B0503020204020204" pitchFamily="34" charset="-122"/>
                <a:ea typeface="微软雅黑" panose="020B0503020204020204" pitchFamily="34" charset="-122"/>
              </a:rPr>
              <a:t>	</a:t>
            </a:r>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孙延维</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p:cNvGrpSpPr/>
          <p:nvPr/>
        </p:nvGrpSpPr>
        <p:grpSpPr>
          <a:xfrm>
            <a:off x="5026025" y="1220470"/>
            <a:ext cx="3792855" cy="4416947"/>
            <a:chOff x="5075165" y="1394408"/>
            <a:chExt cx="3793064" cy="3811341"/>
          </a:xfrm>
        </p:grpSpPr>
        <p:grpSp>
          <p:nvGrpSpPr>
            <p:cNvPr id="51" name="组合 50"/>
            <p:cNvGrpSpPr/>
            <p:nvPr/>
          </p:nvGrpSpPr>
          <p:grpSpPr>
            <a:xfrm>
              <a:off x="5075165" y="1394408"/>
              <a:ext cx="3793064" cy="1383971"/>
              <a:chOff x="5075165" y="1394408"/>
              <a:chExt cx="3793064" cy="1383971"/>
            </a:xfrm>
          </p:grpSpPr>
          <p:sp>
            <p:nvSpPr>
              <p:cNvPr id="2" name="矩形 1"/>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前后台分离</a:t>
                </a:r>
                <a:endParaRPr lang="zh-CN"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02778"/>
                <a:ext cx="3793064" cy="875601"/>
              </a:xfrm>
              <a:prstGeom prst="rect">
                <a:avLst/>
              </a:prstGeom>
            </p:spPr>
            <p:txBody>
              <a:bodyPr wrap="square">
                <a:spAutoFit/>
              </a:bodyPr>
              <a:lstStyle/>
              <a:p>
                <a:pPr lvl="0" algn="just">
                  <a:lnSpc>
                    <a:spcPts val="2400"/>
                  </a:lnSpc>
                </a:pPr>
                <a:r>
                  <a:rPr lang="zh-CN" altLang="en-US" sz="1400" dirty="0">
                    <a:solidFill>
                      <a:srgbClr val="666666"/>
                    </a:solidFill>
                    <a:latin typeface="微软雅黑" panose="020B0503020204020204" pitchFamily="34" charset="-122"/>
                    <a:ea typeface="微软雅黑" panose="020B0503020204020204" pitchFamily="34" charset="-122"/>
                  </a:rPr>
                  <a:t>利用前后台分离，有利于前后台的并进开发，只需设计好接口文档，按照接口文档进行开发即可。</a:t>
                </a:r>
                <a:endParaRPr lang="zh-CN" altLang="en-US" sz="14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917022"/>
              <a:ext cx="3793064" cy="1118222"/>
              <a:chOff x="5075165" y="1480768"/>
              <a:chExt cx="3793064" cy="1118222"/>
            </a:xfrm>
          </p:grpSpPr>
          <p:sp>
            <p:nvSpPr>
              <p:cNvPr id="53" name="矩形 52"/>
              <p:cNvSpPr/>
              <p:nvPr/>
            </p:nvSpPr>
            <p:spPr>
              <a:xfrm>
                <a:off x="5166605" y="1480768"/>
                <a:ext cx="2205355" cy="508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b="1" spc="300" dirty="0">
                    <a:latin typeface="微软雅黑" panose="020B0503020204020204" pitchFamily="34" charset="-122"/>
                    <a:ea typeface="微软雅黑" panose="020B0503020204020204" pitchFamily="34" charset="-122"/>
                    <a:sym typeface="+mn-ea"/>
                  </a:rPr>
                  <a:t>自动加载机制</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609852"/>
              </a:xfrm>
              <a:prstGeom prst="rect">
                <a:avLst/>
              </a:prstGeom>
            </p:spPr>
            <p:txBody>
              <a:bodyPr wrap="square">
                <a:spAutoFit/>
              </a:bodyPr>
              <a:lstStyle/>
              <a:p>
                <a:pPr lvl="0" algn="just">
                  <a:lnSpc>
                    <a:spcPts val="2400"/>
                  </a:lnSpc>
                </a:pPr>
                <a:r>
                  <a:rPr lang="zh-CN" altLang="zh-HK" sz="1400" dirty="0">
                    <a:solidFill>
                      <a:srgbClr val="666666"/>
                    </a:solidFill>
                    <a:latin typeface="微软雅黑" panose="020B0503020204020204" pitchFamily="34" charset="-122"/>
                    <a:ea typeface="微软雅黑" panose="020B0503020204020204" pitchFamily="34" charset="-122"/>
                  </a:rPr>
                  <a:t>在用户进入首页之时前端小程序自动完成、读取缓存区、加载菜单、加载订单的默认工作</a:t>
                </a:r>
                <a:endParaRPr lang="zh-CN" altLang="zh-HK" sz="14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938833"/>
              <a:chOff x="5075165" y="1394408"/>
              <a:chExt cx="3793064" cy="938833"/>
            </a:xfrm>
          </p:grpSpPr>
          <p:sp>
            <p:nvSpPr>
              <p:cNvPr id="56" name="矩形 55"/>
              <p:cNvSpPr/>
              <p:nvPr/>
            </p:nvSpPr>
            <p:spPr>
              <a:xfrm>
                <a:off x="5166752" y="1394408"/>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b="1" spc="300" dirty="0">
                    <a:latin typeface="微软雅黑" panose="020B0503020204020204" pitchFamily="34" charset="-122"/>
                    <a:ea typeface="微软雅黑" panose="020B0503020204020204" pitchFamily="34" charset="-122"/>
                  </a:rPr>
                  <a:t>交互</a:t>
                </a:r>
                <a:endParaRPr lang="zh-CN" altLang="zh-HK"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344103"/>
              </a:xfrm>
              <a:prstGeom prst="rect">
                <a:avLst/>
              </a:prstGeom>
            </p:spPr>
            <p:txBody>
              <a:bodyPr wrap="square">
                <a:spAutoFit/>
              </a:bodyPr>
              <a:lstStyle/>
              <a:p>
                <a:pPr algn="just">
                  <a:lnSpc>
                    <a:spcPts val="2400"/>
                  </a:lnSpc>
                </a:pPr>
                <a:r>
                  <a:rPr lang="zh-CN" altLang="en-US" sz="1400" dirty="0">
                    <a:solidFill>
                      <a:srgbClr val="666666"/>
                    </a:solidFill>
                    <a:latin typeface="微软雅黑" panose="020B0503020204020204" pitchFamily="34" charset="-122"/>
                    <a:ea typeface="微软雅黑" panose="020B0503020204020204" pitchFamily="34" charset="-122"/>
                  </a:rPr>
                  <a:t>界面设计简洁明了，方便用户使用。 </a:t>
                </a:r>
                <a:endParaRPr lang="zh-HK" altLang="zh-HK" sz="1400" dirty="0">
                  <a:solidFill>
                    <a:srgbClr val="666666"/>
                  </a:solidFill>
                  <a:latin typeface="微软雅黑" panose="020B0503020204020204" pitchFamily="34" charset="-122"/>
                  <a:ea typeface="微软雅黑" panose="020B0503020204020204" pitchFamily="34" charset="-122"/>
                </a:endParaRPr>
              </a:p>
            </p:txBody>
          </p:sp>
        </p:grpSp>
      </p:grpSp>
      <p:sp>
        <p:nvSpPr>
          <p:cNvPr id="26" name="矩形 2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前期分析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682139" y="97061"/>
            <a:ext cx="1453926"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9"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671402" y="112096"/>
            <a:ext cx="153898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设计与实现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216441"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系统演示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2"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14"/>
          <p:cNvCxnSpPr/>
          <p:nvPr/>
        </p:nvCxnSpPr>
        <p:spPr>
          <a:xfrm>
            <a:off x="4210384"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0" y="93911"/>
            <a:ext cx="1282527"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93115" y="835025"/>
            <a:ext cx="3028950" cy="5419725"/>
          </a:xfrm>
          <a:prstGeom prst="rect">
            <a:avLst/>
          </a:prstGeom>
        </p:spPr>
      </p:pic>
      <p:cxnSp>
        <p:nvCxnSpPr>
          <p:cNvPr id="5" name="直接连接符 14"/>
          <p:cNvCxnSpPr/>
          <p:nvPr/>
        </p:nvCxnSpPr>
        <p:spPr>
          <a:xfrm>
            <a:off x="5516880" y="92710"/>
            <a:ext cx="13335" cy="35941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511841" y="11232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总结展望</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rot="0">
            <a:off x="4136390" y="2198370"/>
            <a:ext cx="3792855" cy="1911297"/>
            <a:chOff x="5075165" y="1394408"/>
            <a:chExt cx="3793064" cy="1649018"/>
          </a:xfrm>
        </p:grpSpPr>
        <p:sp>
          <p:nvSpPr>
            <p:cNvPr id="2" name="矩形 1"/>
            <p:cNvSpPr/>
            <p:nvPr/>
          </p:nvSpPr>
          <p:spPr>
            <a:xfrm>
              <a:off x="5166610" y="1394408"/>
              <a:ext cx="2810665" cy="507868"/>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采用</a:t>
              </a:r>
              <a:r>
                <a:rPr lang="en-US" altLang="zh-CN" b="1" spc="300" dirty="0">
                  <a:latin typeface="微软雅黑" panose="020B0503020204020204" pitchFamily="34" charset="-122"/>
                  <a:ea typeface="微软雅黑" panose="020B0503020204020204" pitchFamily="34" charset="-122"/>
                </a:rPr>
                <a:t>redis</a:t>
              </a:r>
              <a:r>
                <a:rPr lang="zh-CN" altLang="en-US" b="1" spc="300" dirty="0">
                  <a:latin typeface="微软雅黑" panose="020B0503020204020204" pitchFamily="34" charset="-122"/>
                  <a:ea typeface="微软雅黑" panose="020B0503020204020204" pitchFamily="34" charset="-122"/>
                </a:rPr>
                <a:t>缓存机制</a:t>
              </a:r>
              <a:endParaRPr lang="zh-CN"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02778"/>
              <a:ext cx="3793064" cy="1140648"/>
            </a:xfrm>
            <a:prstGeom prst="rect">
              <a:avLst/>
            </a:prstGeom>
          </p:spPr>
          <p:txBody>
            <a:bodyPr wrap="square">
              <a:spAutoFit/>
            </a:bodyPr>
            <a:lstStyle/>
            <a:p>
              <a:pPr lvl="0" algn="just">
                <a:lnSpc>
                  <a:spcPts val="2400"/>
                </a:lnSpc>
              </a:pPr>
              <a:r>
                <a:rPr lang="zh-CN" altLang="en-US" sz="1400" dirty="0">
                  <a:solidFill>
                    <a:srgbClr val="666666"/>
                  </a:solidFill>
                  <a:latin typeface="微软雅黑" panose="020B0503020204020204" pitchFamily="34" charset="-122"/>
                  <a:ea typeface="微软雅黑" panose="020B0503020204020204" pitchFamily="34" charset="-122"/>
                </a:rPr>
                <a:t>通过在菜单页或者购物车页对商品的所有操作都会对后台有所请求，后台通过获取</a:t>
              </a:r>
              <a:r>
                <a:rPr lang="en-US" altLang="zh-CN" sz="1400" dirty="0">
                  <a:solidFill>
                    <a:srgbClr val="666666"/>
                  </a:solidFill>
                  <a:latin typeface="微软雅黑" panose="020B0503020204020204" pitchFamily="34" charset="-122"/>
                  <a:ea typeface="微软雅黑" panose="020B0503020204020204" pitchFamily="34" charset="-122"/>
                </a:rPr>
                <a:t>openId</a:t>
              </a:r>
              <a:r>
                <a:rPr lang="zh-CN" altLang="en-US" sz="1400" dirty="0">
                  <a:solidFill>
                    <a:srgbClr val="666666"/>
                  </a:solidFill>
                  <a:latin typeface="微软雅黑" panose="020B0503020204020204" pitchFamily="34" charset="-122"/>
                  <a:ea typeface="微软雅黑" panose="020B0503020204020204" pitchFamily="34" charset="-122"/>
                </a:rPr>
                <a:t>和</a:t>
              </a:r>
              <a:r>
                <a:rPr lang="en-US" altLang="zh-CN" sz="1400" dirty="0">
                  <a:solidFill>
                    <a:srgbClr val="666666"/>
                  </a:solidFill>
                  <a:latin typeface="微软雅黑" panose="020B0503020204020204" pitchFamily="34" charset="-122"/>
                  <a:ea typeface="微软雅黑" panose="020B0503020204020204" pitchFamily="34" charset="-122"/>
                </a:rPr>
                <a:t>diskId</a:t>
              </a:r>
              <a:r>
                <a:rPr lang="zh-CN" altLang="en-US" sz="1400" dirty="0">
                  <a:solidFill>
                    <a:srgbClr val="666666"/>
                  </a:solidFill>
                  <a:latin typeface="微软雅黑" panose="020B0503020204020204" pitchFamily="34" charset="-122"/>
                  <a:ea typeface="微软雅黑" panose="020B0503020204020204" pitchFamily="34" charset="-122"/>
                </a:rPr>
                <a:t>将所选的菜品及其数码进行修改同时也将数据同步写入到</a:t>
              </a:r>
              <a:r>
                <a:rPr lang="en-US" altLang="zh-CN" sz="1400" dirty="0">
                  <a:solidFill>
                    <a:srgbClr val="666666"/>
                  </a:solidFill>
                  <a:latin typeface="微软雅黑" panose="020B0503020204020204" pitchFamily="34" charset="-122"/>
                  <a:ea typeface="微软雅黑" panose="020B0503020204020204" pitchFamily="34" charset="-122"/>
                </a:rPr>
                <a:t>redis</a:t>
              </a:r>
              <a:r>
                <a:rPr lang="zh-CN" altLang="en-US" sz="1400" dirty="0">
                  <a:solidFill>
                    <a:srgbClr val="666666"/>
                  </a:solidFill>
                  <a:latin typeface="微软雅黑" panose="020B0503020204020204" pitchFamily="34" charset="-122"/>
                  <a:ea typeface="微软雅黑" panose="020B0503020204020204" pitchFamily="34" charset="-122"/>
                </a:rPr>
                <a:t>库中。</a:t>
              </a:r>
              <a:endParaRPr lang="zh-CN" altLang="en-US" sz="1400" dirty="0">
                <a:solidFill>
                  <a:srgbClr val="666666"/>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前期分析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682139" y="97061"/>
            <a:ext cx="1453926"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9"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671402" y="112096"/>
            <a:ext cx="153898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设计与实现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216441"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系统演示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2"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14"/>
          <p:cNvCxnSpPr/>
          <p:nvPr/>
        </p:nvCxnSpPr>
        <p:spPr>
          <a:xfrm>
            <a:off x="4210384"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0" y="93911"/>
            <a:ext cx="1282527"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550545" y="719455"/>
            <a:ext cx="3076575" cy="5419725"/>
          </a:xfrm>
          <a:prstGeom prst="rect">
            <a:avLst/>
          </a:prstGeom>
        </p:spPr>
      </p:pic>
      <p:cxnSp>
        <p:nvCxnSpPr>
          <p:cNvPr id="5" name="直接连接符 14"/>
          <p:cNvCxnSpPr/>
          <p:nvPr/>
        </p:nvCxnSpPr>
        <p:spPr>
          <a:xfrm>
            <a:off x="5516880" y="92710"/>
            <a:ext cx="13335" cy="35941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511841" y="11232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总结展望</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rot="0">
            <a:off x="4136390" y="2198370"/>
            <a:ext cx="3792855" cy="2219272"/>
            <a:chOff x="5075165" y="1394408"/>
            <a:chExt cx="3793064" cy="1914731"/>
          </a:xfrm>
        </p:grpSpPr>
        <p:sp>
          <p:nvSpPr>
            <p:cNvPr id="2" name="矩形 1"/>
            <p:cNvSpPr/>
            <p:nvPr/>
          </p:nvSpPr>
          <p:spPr>
            <a:xfrm>
              <a:off x="5166610" y="1394408"/>
              <a:ext cx="2810665" cy="507868"/>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a:latin typeface="微软雅黑" panose="020B0503020204020204" pitchFamily="34" charset="-122"/>
                  <a:ea typeface="微软雅黑" panose="020B0503020204020204" pitchFamily="34" charset="-122"/>
                </a:rPr>
                <a:t>订单</a:t>
              </a:r>
              <a:endParaRPr lang="zh-CN" altLang="en-US"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02778"/>
              <a:ext cx="3793064" cy="1406361"/>
            </a:xfrm>
            <a:prstGeom prst="rect">
              <a:avLst/>
            </a:prstGeom>
          </p:spPr>
          <p:txBody>
            <a:bodyPr wrap="square">
              <a:spAutoFit/>
            </a:bodyPr>
            <a:lstStyle/>
            <a:p>
              <a:pPr lvl="0" algn="just">
                <a:lnSpc>
                  <a:spcPts val="2400"/>
                </a:lnSpc>
              </a:pPr>
              <a:r>
                <a:rPr lang="en-US" altLang="zh-CN" sz="1400" dirty="0">
                  <a:solidFill>
                    <a:srgbClr val="666666"/>
                  </a:solidFill>
                  <a:latin typeface="微软雅黑" panose="020B0503020204020204" pitchFamily="34" charset="-122"/>
                  <a:ea typeface="微软雅黑" panose="020B0503020204020204" pitchFamily="34" charset="-122"/>
                </a:rPr>
                <a:t>       </a:t>
              </a:r>
              <a:r>
                <a:rPr lang="zh-CN" altLang="en-US" sz="1400" dirty="0">
                  <a:solidFill>
                    <a:srgbClr val="666666"/>
                  </a:solidFill>
                  <a:latin typeface="微软雅黑" panose="020B0503020204020204" pitchFamily="34" charset="-122"/>
                  <a:ea typeface="微软雅黑" panose="020B0503020204020204" pitchFamily="34" charset="-122"/>
                </a:rPr>
                <a:t>这个页面会根据</a:t>
              </a:r>
              <a:r>
                <a:rPr lang="en-US" altLang="zh-CN" sz="1400" dirty="0">
                  <a:solidFill>
                    <a:srgbClr val="666666"/>
                  </a:solidFill>
                  <a:latin typeface="微软雅黑" panose="020B0503020204020204" pitchFamily="34" charset="-122"/>
                  <a:ea typeface="微软雅黑" panose="020B0503020204020204" pitchFamily="34" charset="-122"/>
                </a:rPr>
                <a:t>openId</a:t>
              </a:r>
              <a:r>
                <a:rPr lang="zh-CN" altLang="en-US" sz="1400" dirty="0">
                  <a:solidFill>
                    <a:srgbClr val="666666"/>
                  </a:solidFill>
                  <a:latin typeface="微软雅黑" panose="020B0503020204020204" pitchFamily="34" charset="-122"/>
                  <a:ea typeface="微软雅黑" panose="020B0503020204020204" pitchFamily="34" charset="-122"/>
                </a:rPr>
                <a:t>，然后查询数据库得到所有订单的状态，包括：1、未付款，2、已付款，3、未发货，4、已发货，5、交易成功，6、交易关闭',</a:t>
              </a:r>
              <a:endParaRPr lang="zh-CN" altLang="en-US" sz="1400" dirty="0">
                <a:solidFill>
                  <a:srgbClr val="666666"/>
                </a:solidFill>
                <a:latin typeface="微软雅黑" panose="020B0503020204020204" pitchFamily="34" charset="-122"/>
                <a:ea typeface="微软雅黑" panose="020B0503020204020204" pitchFamily="34" charset="-122"/>
              </a:endParaRPr>
            </a:p>
            <a:p>
              <a:pPr lvl="0" algn="just">
                <a:lnSpc>
                  <a:spcPts val="2400"/>
                </a:lnSpc>
              </a:pPr>
              <a:r>
                <a:rPr lang="zh-CN" altLang="en-US" sz="1400" dirty="0">
                  <a:solidFill>
                    <a:srgbClr val="666666"/>
                  </a:solidFill>
                  <a:latin typeface="微软雅黑" panose="020B0503020204020204" pitchFamily="34" charset="-122"/>
                  <a:ea typeface="微软雅黑" panose="020B0503020204020204" pitchFamily="34" charset="-122"/>
                </a:rPr>
                <a:t>       方便客户了解自己的使用记录。</a:t>
              </a:r>
              <a:endParaRPr lang="zh-CN" altLang="en-US" sz="1400" dirty="0">
                <a:solidFill>
                  <a:srgbClr val="666666"/>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前期分析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682139" y="97061"/>
            <a:ext cx="1453926"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9"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671402" y="112096"/>
            <a:ext cx="153898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设计与实现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216441"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系统演示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2"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14"/>
          <p:cNvCxnSpPr/>
          <p:nvPr/>
        </p:nvCxnSpPr>
        <p:spPr>
          <a:xfrm>
            <a:off x="4210384"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0" y="93911"/>
            <a:ext cx="1282527"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00050" y="834390"/>
            <a:ext cx="3057525" cy="5419725"/>
          </a:xfrm>
          <a:prstGeom prst="rect">
            <a:avLst/>
          </a:prstGeom>
        </p:spPr>
      </p:pic>
      <p:cxnSp>
        <p:nvCxnSpPr>
          <p:cNvPr id="5" name="直接连接符 14"/>
          <p:cNvCxnSpPr/>
          <p:nvPr/>
        </p:nvCxnSpPr>
        <p:spPr>
          <a:xfrm>
            <a:off x="5516880" y="92710"/>
            <a:ext cx="13335" cy="35941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511841" y="11232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总结展望</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rot="0">
            <a:off x="4216400" y="826770"/>
            <a:ext cx="3792855" cy="4994539"/>
            <a:chOff x="5075165" y="1394408"/>
            <a:chExt cx="3793064" cy="4995425"/>
          </a:xfrm>
        </p:grpSpPr>
        <p:sp>
          <p:nvSpPr>
            <p:cNvPr id="2" name="矩形 1"/>
            <p:cNvSpPr/>
            <p:nvPr/>
          </p:nvSpPr>
          <p:spPr>
            <a:xfrm>
              <a:off x="5166610" y="1394408"/>
              <a:ext cx="2335024" cy="50809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b="1" spc="300" dirty="0">
                  <a:latin typeface="微软雅黑" panose="020B0503020204020204" pitchFamily="34" charset="-122"/>
                  <a:ea typeface="微软雅黑" panose="020B0503020204020204" pitchFamily="34" charset="-122"/>
                </a:rPr>
                <a:t>收获地址管理</a:t>
              </a:r>
              <a:endParaRPr lang="zh-CN" altLang="zh-HK"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4400695"/>
            </a:xfrm>
            <a:prstGeom prst="rect">
              <a:avLst/>
            </a:prstGeom>
          </p:spPr>
          <p:txBody>
            <a:bodyPr wrap="square">
              <a:spAutoFit/>
            </a:bodyPr>
            <a:lstStyle/>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通过调用 getAddress: function () {</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var _this = this;</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wx.chooseLocation({</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success: function (res) {</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if (res.address.length &gt; 10) {</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console.log(res)</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res.address = res.address</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_this.setData({</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addr: res.address</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  },来获取我们的地址信息。</a:t>
              </a:r>
              <a:endParaRPr lang="zh-CN" altLang="en-US" sz="1400" dirty="0" smtClean="0">
                <a:solidFill>
                  <a:srgbClr val="666666"/>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前期分析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682139" y="97061"/>
            <a:ext cx="1453926"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9"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671402" y="112096"/>
            <a:ext cx="153898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设计与实现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307881"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系统演示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2"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14"/>
          <p:cNvCxnSpPr/>
          <p:nvPr/>
        </p:nvCxnSpPr>
        <p:spPr>
          <a:xfrm>
            <a:off x="4210384"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0" y="93911"/>
            <a:ext cx="1282527"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748665" y="826770"/>
            <a:ext cx="3067050" cy="5410200"/>
          </a:xfrm>
          <a:prstGeom prst="rect">
            <a:avLst/>
          </a:prstGeom>
        </p:spPr>
      </p:pic>
      <p:sp>
        <p:nvSpPr>
          <p:cNvPr id="4" name="文本框 3"/>
          <p:cNvSpPr txBox="1"/>
          <p:nvPr/>
        </p:nvSpPr>
        <p:spPr>
          <a:xfrm>
            <a:off x="5511841" y="11232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总结展望</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14"/>
          <p:cNvCxnSpPr/>
          <p:nvPr/>
        </p:nvCxnSpPr>
        <p:spPr>
          <a:xfrm flipH="1">
            <a:off x="5490210" y="92710"/>
            <a:ext cx="21590" cy="36957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系统演示</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560" y="2568575"/>
            <a:ext cx="6926580" cy="1702393"/>
            <a:chOff x="1184275" y="2717410"/>
            <a:chExt cx="7753178"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961" y="2847723"/>
              <a:ext cx="5749492" cy="1211973"/>
            </a:xfrm>
            <a:prstGeom prst="rect">
              <a:avLst/>
            </a:prstGeom>
            <a:noFill/>
          </p:spPr>
          <p:txBody>
            <a:bodyPr wrap="square" rtlCol="0">
              <a:spAutoFit/>
            </a:bodyPr>
            <a:lstStyle/>
            <a:p>
              <a:r>
                <a:rPr lang="zh-CN" altLang="zh-HK" sz="7200" b="1" spc="300" dirty="0">
                  <a:solidFill>
                    <a:schemeClr val="bg1"/>
                  </a:solidFill>
                  <a:latin typeface="微软雅黑" panose="020B0503020204020204" pitchFamily="34" charset="-122"/>
                  <a:ea typeface="微软雅黑" panose="020B0503020204020204" pitchFamily="34" charset="-122"/>
                </a:rPr>
                <a:t>总结与展望</a:t>
              </a:r>
              <a:endParaRPr lang="zh-CN" altLang="zh-HK" sz="7200" b="1"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文本框 26"/>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前期分析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682139" y="97061"/>
            <a:ext cx="1453926" cy="35673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9"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639652" y="85426"/>
            <a:ext cx="1538982" cy="368300"/>
          </a:xfrm>
          <a:prstGeom prst="rect">
            <a:avLst/>
          </a:prstGeom>
          <a:solidFill>
            <a:srgbClr val="E74E3E"/>
          </a:solidFill>
          <a:extLst>
            <a:ext uri="{909E8E84-426E-40DD-AFC4-6F175D3DCCD1}">
              <a14:hiddenFill xmlns:a14="http://schemas.microsoft.com/office/drawing/2010/main">
                <a:solidFill>
                  <a:srgbClr val="FF0000"/>
                </a:solidFill>
              </a14:hiddenFill>
            </a:ext>
          </a:extLst>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设计与实现</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4307881"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系统演示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2"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14"/>
          <p:cNvCxnSpPr/>
          <p:nvPr/>
        </p:nvCxnSpPr>
        <p:spPr>
          <a:xfrm>
            <a:off x="4210384"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0" y="93911"/>
            <a:ext cx="1282527"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38470" y="112395"/>
            <a:ext cx="1268730" cy="368300"/>
          </a:xfrm>
          <a:prstGeom prst="rect">
            <a:avLst/>
          </a:prstGeom>
          <a:solidFill>
            <a:schemeClr val="bg1"/>
          </a:solidFill>
        </p:spPr>
        <p:txBody>
          <a:bodyPr wrap="square" rtlCol="0">
            <a:spAutoFit/>
          </a:bodyPr>
          <a:p>
            <a:r>
              <a:rPr lang="zh-CN" altLang="en-US" spc="300" dirty="0" smtClean="0">
                <a:solidFill>
                  <a:srgbClr val="666666"/>
                </a:solidFill>
                <a:latin typeface="微软雅黑" panose="020B0503020204020204" pitchFamily="34" charset="-122"/>
                <a:ea typeface="微软雅黑" panose="020B0503020204020204" pitchFamily="34" charset="-122"/>
              </a:rPr>
              <a:t>总结展望</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14"/>
          <p:cNvCxnSpPr/>
          <p:nvPr/>
        </p:nvCxnSpPr>
        <p:spPr>
          <a:xfrm flipH="1">
            <a:off x="5490210" y="92710"/>
            <a:ext cx="21590" cy="36957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52755" y="1859915"/>
            <a:ext cx="8238490" cy="3138170"/>
          </a:xfrm>
          <a:prstGeom prst="rect">
            <a:avLst/>
          </a:prstGeom>
          <a:noFill/>
        </p:spPr>
        <p:txBody>
          <a:bodyPr wrap="square" rtlCol="0">
            <a:spAutoFit/>
          </a:bodyPr>
          <a:p>
            <a:pPr algn="l"/>
            <a:r>
              <a:rPr lang="en-US" altLang="zh-CN"/>
              <a:t>	</a:t>
            </a:r>
            <a:r>
              <a:rPr lang="zh-CN" altLang="en-US"/>
              <a:t>随着，社会的进步，人类文明的推进，物质文化生活的不断提高。并且很多年轻人并不擅长也不愿意去做饭，故越来越多的人愿意去餐馆去享受美餐。而且微信平台的用户量是十分巨大的，当然依托于微信小程序平台本身就让我们的产品在某种意义上是倍具优势的。</a:t>
            </a:r>
            <a:endParaRPr lang="zh-CN" altLang="en-US"/>
          </a:p>
          <a:p>
            <a:pPr algn="l"/>
            <a:r>
              <a:rPr lang="en-US" altLang="zh-CN"/>
              <a:t>	</a:t>
            </a:r>
            <a:r>
              <a:rPr lang="zh-CN" altLang="en-US"/>
              <a:t>当然，如今是一个互联网+的世界模式，很多商户也是十分愿意和互联网相融合，能够乘坐互联网的顺风车。力求将线上与线下服务结合在一起，留住已经拥有的消费者，挖掘潜在的客户，提高自己的营业额。</a:t>
            </a:r>
            <a:endParaRPr lang="zh-CN" altLang="en-US"/>
          </a:p>
          <a:p>
            <a:pPr algn="l"/>
            <a:r>
              <a:rPr lang="zh-CN" altLang="en-US"/>
              <a:t>微信点餐的消费者都是使用微信的用户，用户使用系统完成自助点餐。微信点餐系统是客户和商家之间的联系桥梁，消费者可以通过微信自助选择菜品，停交订单，商家通过后台进行接单，制作，配送等交易流程。微信点餐系统能够为用户和商家提供全新的用户体验，同时节约客户点餐时间，降低商家的成本投入。</a:t>
            </a:r>
            <a:endParaRPr lang="zh-CN" altLang="en-US"/>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0375"/>
            <a:chOff x="2425700" y="4391967"/>
            <a:chExt cx="3124200" cy="46037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姓名</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0375"/>
            </a:xfrm>
            <a:prstGeom prst="rect">
              <a:avLst/>
            </a:prstGeom>
            <a:noFill/>
          </p:spPr>
          <p:txBody>
            <a:bodyPr wrap="square" rtlCol="0">
              <a:spAutoFit/>
            </a:bodyPr>
            <a:lstStyle/>
            <a:p>
              <a:pPr algn="ctr"/>
              <a:r>
                <a:rPr lang="zh-CN" altLang="zh-HK" sz="2400" b="1" spc="300" dirty="0">
                  <a:solidFill>
                    <a:srgbClr val="9F9D9A"/>
                  </a:solidFill>
                  <a:latin typeface="微软雅黑" panose="020B0503020204020204" pitchFamily="34" charset="-122"/>
                  <a:ea typeface="微软雅黑" panose="020B0503020204020204" pitchFamily="34" charset="-122"/>
                </a:rPr>
                <a:t>林虎</a:t>
              </a:r>
              <a:endParaRPr lang="zh-CN" altLang="zh-HK" sz="2400" b="1" spc="300" dirty="0">
                <a:solidFill>
                  <a:srgbClr val="9F9D9A"/>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672169"/>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23181" y="1897256"/>
            <a:ext cx="1795460" cy="521970"/>
          </a:xfrm>
          <a:prstGeom prst="rect">
            <a:avLst/>
          </a:prstGeom>
          <a:noFill/>
        </p:spPr>
        <p:txBody>
          <a:bodyPr wrap="square" rtlCol="0">
            <a:spAutoFit/>
          </a:bodyPr>
          <a:lstStyle/>
          <a:p>
            <a:pPr algn="ctr"/>
            <a:r>
              <a:rPr lang="zh-CN" altLang="zh-HK" sz="2800" b="1" spc="300" dirty="0">
                <a:solidFill>
                  <a:srgbClr val="666666"/>
                </a:solidFill>
                <a:latin typeface="微软雅黑" panose="020B0503020204020204" pitchFamily="34" charset="-122"/>
                <a:ea typeface="微软雅黑" panose="020B0503020204020204" pitchFamily="34" charset="-122"/>
              </a:rPr>
              <a:t>前期分析</a:t>
            </a:r>
            <a:endParaRPr lang="zh-CN" altLang="zh-HK"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23178" y="2711411"/>
            <a:ext cx="1795461" cy="521970"/>
          </a:xfrm>
          <a:prstGeom prst="rect">
            <a:avLst/>
          </a:prstGeom>
          <a:noFill/>
        </p:spPr>
        <p:txBody>
          <a:bodyPr wrap="square" rtlCol="0">
            <a:spAutoFit/>
          </a:bodyPr>
          <a:lstStyle/>
          <a:p>
            <a:r>
              <a:rPr lang="zh-CN" altLang="zh-HK" sz="2800" b="1" spc="300" dirty="0">
                <a:solidFill>
                  <a:srgbClr val="666666"/>
                </a:solidFill>
                <a:latin typeface="微软雅黑" panose="020B0503020204020204" pitchFamily="34" charset="-122"/>
                <a:ea typeface="微软雅黑" panose="020B0503020204020204" pitchFamily="34" charset="-122"/>
              </a:rPr>
              <a:t>项目介绍</a:t>
            </a:r>
            <a:endParaRPr lang="zh-CN" altLang="zh-HK"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819161" y="3525567"/>
            <a:ext cx="2203493" cy="521970"/>
          </a:xfrm>
          <a:prstGeom prst="rect">
            <a:avLst/>
          </a:prstGeom>
          <a:noFill/>
        </p:spPr>
        <p:txBody>
          <a:bodyPr wrap="square" rtlCol="0">
            <a:spAutoFit/>
          </a:bodyPr>
          <a:lstStyle/>
          <a:p>
            <a:r>
              <a:rPr lang="zh-CN" altLang="zh-HK" sz="2800" b="1" spc="300" dirty="0">
                <a:solidFill>
                  <a:srgbClr val="00B050"/>
                </a:solidFill>
                <a:latin typeface="微软雅黑" panose="020B0503020204020204" pitchFamily="34" charset="-122"/>
                <a:ea typeface="微软雅黑" panose="020B0503020204020204" pitchFamily="34" charset="-122"/>
              </a:rPr>
              <a:t>项目关键点</a:t>
            </a:r>
            <a:endParaRPr lang="zh-CN" altLang="zh-HK"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23178" y="4339722"/>
            <a:ext cx="1795461" cy="521970"/>
          </a:xfrm>
          <a:prstGeom prst="rect">
            <a:avLst/>
          </a:prstGeom>
          <a:noFill/>
        </p:spPr>
        <p:txBody>
          <a:bodyPr wrap="square" rtlCol="0">
            <a:spAutoFit/>
          </a:bodyPr>
          <a:lstStyle/>
          <a:p>
            <a:r>
              <a:rPr lang="zh-CN" altLang="zh-HK" sz="2800" b="1" spc="300" dirty="0">
                <a:solidFill>
                  <a:srgbClr val="666666"/>
                </a:solidFill>
                <a:latin typeface="微软雅黑" panose="020B0503020204020204" pitchFamily="34" charset="-122"/>
                <a:ea typeface="微软雅黑" panose="020B0503020204020204" pitchFamily="34" charset="-122"/>
              </a:rPr>
              <a:t>项目阶段</a:t>
            </a:r>
            <a:endParaRPr lang="zh-CN" altLang="zh-HK"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pPr algn="ctr"/>
                <a:r>
                  <a:rPr lang="zh-CN" altLang="zh-HK" sz="7200" b="1" spc="300" dirty="0">
                    <a:solidFill>
                      <a:schemeClr val="bg1"/>
                    </a:solidFill>
                    <a:latin typeface="微软雅黑" panose="020B0503020204020204" pitchFamily="34" charset="-122"/>
                    <a:ea typeface="微软雅黑" panose="020B0503020204020204" pitchFamily="34" charset="-122"/>
                  </a:rPr>
                  <a:t>前期分析</a:t>
                </a:r>
                <a:endParaRPr lang="zh-CN" altLang="zh-HK"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4001" y="1560012"/>
            <a:ext cx="5207000" cy="1014730"/>
          </a:xfrm>
          <a:prstGeom prst="rect">
            <a:avLst/>
          </a:prstGeom>
        </p:spPr>
        <p:txBody>
          <a:bodyPr wrap="square">
            <a:spAutoFit/>
          </a:bodyPr>
          <a:lstStyle/>
          <a:p>
            <a:pPr algn="just">
              <a:lnSpc>
                <a:spcPts val="2400"/>
              </a:lnSpc>
            </a:pPr>
            <a:r>
              <a:rPr lang="zh-CN" altLang="en-US" sz="1400" dirty="0">
                <a:solidFill>
                  <a:srgbClr val="666666"/>
                </a:solidFill>
                <a:latin typeface="微软雅黑" panose="020B0503020204020204" pitchFamily="34" charset="-122"/>
                <a:ea typeface="微软雅黑" panose="020B0503020204020204" pitchFamily="34" charset="-122"/>
              </a:rPr>
              <a:t>较多餐厅在点餐、出单、收银这几部分的执行效率很低，并且需要不同的职位的职员进行相应工作。如：需要点餐员、需要传单、需要收银员这些无不都是高昂的人力成本。</a:t>
            </a:r>
            <a:endParaRPr lang="zh-CN" altLang="en-US" sz="14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953135"/>
          </a:xfrm>
          <a:prstGeom prst="rect">
            <a:avLst/>
          </a:prstGeom>
        </p:spPr>
        <p:txBody>
          <a:bodyPr wrap="square">
            <a:spAutoFit/>
          </a:bodyPr>
          <a:lstStyle/>
          <a:p>
            <a:pPr algn="l">
              <a:lnSpc>
                <a:spcPct val="100000"/>
              </a:lnSpc>
            </a:pPr>
            <a:r>
              <a:rPr lang="zh-CN" altLang="en-US" sz="1400" dirty="0">
                <a:solidFill>
                  <a:srgbClr val="00B050"/>
                </a:solidFill>
                <a:latin typeface="微软雅黑" panose="020B0503020204020204" pitchFamily="34" charset="-122"/>
                <a:ea typeface="微软雅黑" panose="020B0503020204020204" pitchFamily="34" charset="-122"/>
              </a:rPr>
              <a:t>传统的餐厅大多都是基于线下的经营模式，随着近几年的互联网的普及才逐渐推出线上模式，但是大多都是与美团、口碑、大众点评这样的已有平台进行合作。但是在给自己带来方便的同时，也将自己的命运交给了别人。</a:t>
            </a:r>
            <a:endParaRPr lang="zh-CN" altLang="en-US" sz="1400" dirty="0">
              <a:solidFill>
                <a:srgbClr val="00B05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34585" y="281279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2684001" y="4436778"/>
            <a:ext cx="5207000" cy="706755"/>
          </a:xfrm>
          <a:prstGeom prst="rect">
            <a:avLst/>
          </a:prstGeom>
        </p:spPr>
        <p:txBody>
          <a:bodyPr wrap="square">
            <a:spAutoFit/>
          </a:bodyPr>
          <a:lstStyle/>
          <a:p>
            <a:pPr algn="just">
              <a:lnSpc>
                <a:spcPts val="2400"/>
              </a:lnSpc>
            </a:pPr>
            <a:r>
              <a:rPr lang="zh-CN" altLang="zh-CN" sz="1400">
                <a:solidFill>
                  <a:srgbClr val="666666"/>
                </a:solidFill>
                <a:latin typeface="微软雅黑" panose="020B0503020204020204" pitchFamily="34" charset="-122"/>
                <a:ea typeface="微软雅黑" panose="020B0503020204020204" pitchFamily="34" charset="-122"/>
                <a:sym typeface="+mn-ea"/>
              </a:rPr>
              <a:t>世面上绝大多的线上软件</a:t>
            </a:r>
            <a:r>
              <a:rPr lang="en-US" altLang="zh-CN" sz="1400">
                <a:solidFill>
                  <a:srgbClr val="666666"/>
                </a:solidFill>
                <a:latin typeface="微软雅黑" panose="020B0503020204020204" pitchFamily="34" charset="-122"/>
                <a:ea typeface="微软雅黑" panose="020B0503020204020204" pitchFamily="34" charset="-122"/>
                <a:sym typeface="+mn-ea"/>
              </a:rPr>
              <a:t>,</a:t>
            </a:r>
            <a:r>
              <a:rPr lang="zh-CN" altLang="en-US" sz="1400">
                <a:solidFill>
                  <a:srgbClr val="666666"/>
                </a:solidFill>
                <a:latin typeface="微软雅黑" panose="020B0503020204020204" pitchFamily="34" charset="-122"/>
                <a:ea typeface="微软雅黑" panose="020B0503020204020204" pitchFamily="34" charset="-122"/>
                <a:sym typeface="+mn-ea"/>
              </a:rPr>
              <a:t>都还停留在</a:t>
            </a:r>
            <a:r>
              <a:rPr lang="en-US" altLang="zh-CN" sz="1400">
                <a:solidFill>
                  <a:srgbClr val="666666"/>
                </a:solidFill>
                <a:latin typeface="微软雅黑" panose="020B0503020204020204" pitchFamily="34" charset="-122"/>
                <a:ea typeface="微软雅黑" panose="020B0503020204020204" pitchFamily="34" charset="-122"/>
                <a:sym typeface="+mn-ea"/>
              </a:rPr>
              <a:t>APP</a:t>
            </a:r>
            <a:r>
              <a:rPr lang="zh-CN" altLang="en-US" sz="1400">
                <a:solidFill>
                  <a:srgbClr val="666666"/>
                </a:solidFill>
                <a:latin typeface="微软雅黑" panose="020B0503020204020204" pitchFamily="34" charset="-122"/>
                <a:ea typeface="微软雅黑" panose="020B0503020204020204" pitchFamily="34" charset="-122"/>
                <a:sym typeface="+mn-ea"/>
              </a:rPr>
              <a:t>的架构模式，很多用户不情愿的安装了很多自己不常用的</a:t>
            </a:r>
            <a:r>
              <a:rPr lang="en-US" altLang="zh-CN" sz="1400">
                <a:solidFill>
                  <a:srgbClr val="666666"/>
                </a:solidFill>
                <a:latin typeface="微软雅黑" panose="020B0503020204020204" pitchFamily="34" charset="-122"/>
                <a:ea typeface="微软雅黑" panose="020B0503020204020204" pitchFamily="34" charset="-122"/>
                <a:sym typeface="+mn-ea"/>
              </a:rPr>
              <a:t>APP,</a:t>
            </a:r>
            <a:r>
              <a:rPr lang="zh-CN" altLang="en-US" sz="1400">
                <a:solidFill>
                  <a:srgbClr val="666666"/>
                </a:solidFill>
                <a:latin typeface="微软雅黑" panose="020B0503020204020204" pitchFamily="34" charset="-122"/>
                <a:ea typeface="微软雅黑" panose="020B0503020204020204" pitchFamily="34" charset="-122"/>
                <a:sym typeface="+mn-ea"/>
              </a:rPr>
              <a:t>给用户带来了麻烦。</a:t>
            </a:r>
            <a:endParaRPr lang="zh-CN" altLang="en-US" sz="1400">
              <a:solidFill>
                <a:srgbClr val="666666"/>
              </a:solidFill>
              <a:latin typeface="微软雅黑" panose="020B0503020204020204" pitchFamily="34" charset="-122"/>
              <a:ea typeface="微软雅黑" panose="020B0503020204020204" pitchFamily="34" charset="-122"/>
              <a:sym typeface="+mn-ea"/>
            </a:endParaRPr>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1" name="矩形 2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矩形 21"/>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25227" y="93911"/>
            <a:ext cx="1280392" cy="368300"/>
          </a:xfrm>
          <a:prstGeom prst="rect">
            <a:avLst/>
          </a:prstGeom>
          <a:noFill/>
        </p:spPr>
        <p:txBody>
          <a:bodyPr wrap="square" rtlCol="0">
            <a:spAutoFit/>
          </a:bodyPr>
          <a:lstStyle/>
          <a:p>
            <a:pPr algn="ctr"/>
            <a:r>
              <a:rPr lang="zh-CN" altLang="zh-HK" spc="300" dirty="0">
                <a:solidFill>
                  <a:srgbClr val="666666"/>
                </a:solidFill>
                <a:latin typeface="微软雅黑" panose="020B0503020204020204" pitchFamily="34" charset="-122"/>
                <a:ea typeface="微软雅黑" panose="020B0503020204020204" pitchFamily="34" charset="-122"/>
              </a:rPr>
              <a:t>前期分析</a:t>
            </a:r>
            <a:endParaRPr lang="zh-CN" altLang="zh-HK" spc="300" dirty="0">
              <a:solidFill>
                <a:srgbClr val="666666"/>
              </a:solidFill>
              <a:latin typeface="微软雅黑" panose="020B0503020204020204" pitchFamily="34" charset="-122"/>
              <a:ea typeface="微软雅黑" panose="020B0503020204020204" pitchFamily="34" charset="-122"/>
            </a:endParaRPr>
          </a:p>
        </p:txBody>
      </p:sp>
      <p:cxnSp>
        <p:nvCxnSpPr>
          <p:cNvPr id="24"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24496" y="93911"/>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项目介绍</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84102" y="93911"/>
            <a:ext cx="1538983"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项目关键点</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330975"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项目阶段</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cxnSp>
        <p:nvCxnSpPr>
          <p:cNvPr id="32"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2"/>
          <p:cNvCxnSpPr/>
          <p:nvPr/>
        </p:nvCxnSpPr>
        <p:spPr>
          <a:xfrm>
            <a:off x="4230798"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 name="直接连接符 32"/>
          <p:cNvCxnSpPr/>
          <p:nvPr/>
        </p:nvCxnSpPr>
        <p:spPr>
          <a:xfrm>
            <a:off x="5516673" y="9068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pPr algn="ctr"/>
                <a:r>
                  <a:rPr lang="zh-CN" altLang="zh-HK" sz="7200" b="1" spc="300" dirty="0">
                    <a:solidFill>
                      <a:schemeClr val="bg1"/>
                    </a:solidFill>
                    <a:latin typeface="微软雅黑" panose="020B0503020204020204" pitchFamily="34" charset="-122"/>
                    <a:ea typeface="微软雅黑" panose="020B0503020204020204" pitchFamily="34" charset="-122"/>
                  </a:rPr>
                  <a:t>项目介绍</a:t>
                </a:r>
                <a:endParaRPr lang="zh-CN" altLang="zh-HK"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endParaRPr lang="zh-HK" altLang="en-US" sz="900" dirty="0">
                <a:solidFill>
                  <a:schemeClr val="bg1"/>
                </a:solidFill>
              </a:endParaRPr>
            </a:p>
          </p:txBody>
        </p:sp>
      </p:gr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287432" y="2228205"/>
            <a:ext cx="4648175" cy="324104"/>
            <a:chOff x="2280306" y="2790440"/>
            <a:chExt cx="4648175" cy="324104"/>
          </a:xfrm>
        </p:grpSpPr>
        <p:sp>
          <p:nvSpPr>
            <p:cNvPr id="49" name="等腰三角形 48"/>
            <p:cNvSpPr/>
            <p:nvPr/>
          </p:nvSpPr>
          <p:spPr>
            <a:xfrm rot="5400000">
              <a:off x="2257954"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等腰三角形 49"/>
            <p:cNvSpPr/>
            <p:nvPr/>
          </p:nvSpPr>
          <p:spPr>
            <a:xfrm rot="5400000">
              <a:off x="441155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1" name="等腰三角形 50"/>
            <p:cNvSpPr/>
            <p:nvPr/>
          </p:nvSpPr>
          <p:spPr>
            <a:xfrm rot="5400000">
              <a:off x="6626729" y="2812792"/>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空缺</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可行性</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63" name="矩形 62"/>
          <p:cNvSpPr/>
          <p:nvPr/>
        </p:nvSpPr>
        <p:spPr>
          <a:xfrm>
            <a:off x="295287" y="3399531"/>
            <a:ext cx="1992145" cy="2245360"/>
          </a:xfrm>
          <a:prstGeom prst="rect">
            <a:avLst/>
          </a:prstGeom>
        </p:spPr>
        <p:txBody>
          <a:bodyPr wrap="square">
            <a:spAutoFit/>
          </a:bodyPr>
          <a:lstStyle/>
          <a:p>
            <a:pPr lvl="0" algn="just">
              <a:lnSpc>
                <a:spcPts val="2400"/>
              </a:lnSpc>
            </a:pPr>
            <a:r>
              <a:rPr lang="en-US" altLang="zh-CN" sz="1400" dirty="0" smtClean="0">
                <a:solidFill>
                  <a:srgbClr val="666666"/>
                </a:solidFill>
                <a:latin typeface="微软雅黑" panose="020B0503020204020204" pitchFamily="34" charset="-122"/>
                <a:ea typeface="微软雅黑" panose="020B0503020204020204" pitchFamily="34" charset="-122"/>
              </a:rPr>
              <a:t>1</a:t>
            </a:r>
            <a:r>
              <a:rPr lang="zh-CN" altLang="en-US" sz="1400" dirty="0" smtClean="0">
                <a:solidFill>
                  <a:srgbClr val="666666"/>
                </a:solidFill>
                <a:latin typeface="微软雅黑" panose="020B0503020204020204" pitchFamily="34" charset="-122"/>
                <a:ea typeface="微软雅黑" panose="020B0503020204020204" pitchFamily="34" charset="-122"/>
              </a:rPr>
              <a:t>、民以食为天，</a:t>
            </a:r>
            <a:r>
              <a:rPr lang="zh-CN" altLang="en-US" sz="1400" dirty="0" smtClean="0">
                <a:solidFill>
                  <a:srgbClr val="666666"/>
                </a:solidFill>
                <a:latin typeface="微软雅黑" panose="020B0503020204020204" pitchFamily="34" charset="-122"/>
                <a:ea typeface="微软雅黑" panose="020B0503020204020204" pitchFamily="34" charset="-122"/>
              </a:rPr>
              <a:t>餐饮行业是一个已经延续几千年的行业，有很大的发展前景。</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lvl="0" algn="just">
              <a:lnSpc>
                <a:spcPts val="2400"/>
              </a:lnSpc>
            </a:pPr>
            <a:r>
              <a:rPr lang="en-US" altLang="zh-CN" sz="1400" dirty="0" smtClean="0">
                <a:solidFill>
                  <a:srgbClr val="666666"/>
                </a:solidFill>
                <a:latin typeface="微软雅黑" panose="020B0503020204020204" pitchFamily="34" charset="-122"/>
                <a:ea typeface="微软雅黑" panose="020B0503020204020204" pitchFamily="34" charset="-122"/>
              </a:rPr>
              <a:t>2</a:t>
            </a:r>
            <a:r>
              <a:rPr lang="zh-CN" altLang="en-US" sz="1400" dirty="0" smtClean="0">
                <a:solidFill>
                  <a:srgbClr val="666666"/>
                </a:solidFill>
                <a:latin typeface="微软雅黑" panose="020B0503020204020204" pitchFamily="34" charset="-122"/>
                <a:ea typeface="微软雅黑" panose="020B0503020204020204" pitchFamily="34" charset="-122"/>
              </a:rPr>
              <a:t>、包含</a:t>
            </a:r>
            <a:r>
              <a:rPr lang="zh-CN" altLang="en-US" sz="1400" dirty="0">
                <a:solidFill>
                  <a:srgbClr val="666666"/>
                </a:solidFill>
                <a:latin typeface="微软雅黑" panose="020B0503020204020204" pitchFamily="34" charset="-122"/>
                <a:ea typeface="微软雅黑" panose="020B0503020204020204" pitchFamily="34" charset="-122"/>
              </a:rPr>
              <a:t>了国内、国外都有用</a:t>
            </a:r>
            <a:r>
              <a:rPr lang="en-US" altLang="zh-CN" sz="1400" dirty="0">
                <a:solidFill>
                  <a:srgbClr val="666666"/>
                </a:solidFill>
                <a:latin typeface="微软雅黑" panose="020B0503020204020204" pitchFamily="34" charset="-122"/>
                <a:ea typeface="微软雅黑" panose="020B0503020204020204" pitchFamily="34" charset="-122"/>
              </a:rPr>
              <a:t>B/S</a:t>
            </a:r>
            <a:r>
              <a:rPr lang="zh-CN" altLang="en-US" sz="1400" dirty="0">
                <a:solidFill>
                  <a:srgbClr val="666666"/>
                </a:solidFill>
                <a:latin typeface="微软雅黑" panose="020B0503020204020204" pitchFamily="34" charset="-122"/>
                <a:ea typeface="微软雅黑" panose="020B0503020204020204" pitchFamily="34" charset="-122"/>
              </a:rPr>
              <a:t>架构取消</a:t>
            </a:r>
            <a:r>
              <a:rPr lang="en-US" altLang="zh-CN" sz="1400" dirty="0">
                <a:solidFill>
                  <a:srgbClr val="666666"/>
                </a:solidFill>
                <a:latin typeface="微软雅黑" panose="020B0503020204020204" pitchFamily="34" charset="-122"/>
                <a:ea typeface="微软雅黑" panose="020B0503020204020204" pitchFamily="34" charset="-122"/>
              </a:rPr>
              <a:t>C/S</a:t>
            </a:r>
            <a:r>
              <a:rPr lang="zh-CN" altLang="en-US" sz="1400" dirty="0">
                <a:solidFill>
                  <a:srgbClr val="666666"/>
                </a:solidFill>
                <a:latin typeface="微软雅黑" panose="020B0503020204020204" pitchFamily="34" charset="-122"/>
                <a:ea typeface="微软雅黑" panose="020B0503020204020204" pitchFamily="34" charset="-122"/>
              </a:rPr>
              <a:t>架构的想法和意愿</a:t>
            </a:r>
            <a:r>
              <a:rPr lang="zh-CN" altLang="en-US" sz="1400" dirty="0" smtClean="0">
                <a:solidFill>
                  <a:srgbClr val="666666"/>
                </a:solidFill>
                <a:latin typeface="微软雅黑" panose="020B0503020204020204" pitchFamily="34" charset="-122"/>
                <a:ea typeface="微软雅黑" panose="020B0503020204020204" pitchFamily="34" charset="-122"/>
              </a:rPr>
              <a:t>。</a:t>
            </a:r>
            <a:endParaRPr lang="zh-CN" altLang="en-US" sz="14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802769" y="1726363"/>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利润</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经济上</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70" name="矩形 69"/>
          <p:cNvSpPr/>
          <p:nvPr/>
        </p:nvSpPr>
        <p:spPr>
          <a:xfrm>
            <a:off x="2448892" y="3399531"/>
            <a:ext cx="1992145" cy="2245360"/>
          </a:xfrm>
          <a:prstGeom prst="rect">
            <a:avLst/>
          </a:prstGeom>
        </p:spPr>
        <p:txBody>
          <a:bodyPr wrap="square">
            <a:spAutoFit/>
          </a:bodyPr>
          <a:lstStyle/>
          <a:p>
            <a:pPr lvl="0" algn="just">
              <a:lnSpc>
                <a:spcPts val="2400"/>
              </a:lnSpc>
            </a:pPr>
            <a:r>
              <a:rPr lang="en-US" altLang="zh-CN" sz="1400" dirty="0" smtClean="0">
                <a:solidFill>
                  <a:srgbClr val="666666"/>
                </a:solidFill>
                <a:latin typeface="微软雅黑" panose="020B0503020204020204" pitchFamily="34" charset="-122"/>
                <a:ea typeface="微软雅黑" panose="020B0503020204020204" pitchFamily="34" charset="-122"/>
              </a:rPr>
              <a:t>1</a:t>
            </a:r>
            <a:r>
              <a:rPr lang="zh-CN" altLang="en-US" sz="1400" dirty="0" smtClean="0">
                <a:solidFill>
                  <a:srgbClr val="666666"/>
                </a:solidFill>
                <a:latin typeface="微软雅黑" panose="020B0503020204020204" pitchFamily="34" charset="-122"/>
                <a:ea typeface="微软雅黑" panose="020B0503020204020204" pitchFamily="34" charset="-122"/>
              </a:rPr>
              <a:t>、营销模式由线下扩展到线上和线下，扩展了营销渠道。</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lvl="0" algn="just">
              <a:lnSpc>
                <a:spcPts val="2400"/>
              </a:lnSpc>
            </a:pPr>
            <a:r>
              <a:rPr lang="en-US" altLang="zh-CN" sz="1400" dirty="0" smtClean="0">
                <a:solidFill>
                  <a:srgbClr val="666666"/>
                </a:solidFill>
                <a:latin typeface="微软雅黑" panose="020B0503020204020204" pitchFamily="34" charset="-122"/>
                <a:ea typeface="微软雅黑" panose="020B0503020204020204" pitchFamily="34" charset="-122"/>
              </a:rPr>
              <a:t>2</a:t>
            </a:r>
            <a:r>
              <a:rPr lang="zh-CN" altLang="en-US" sz="1400" dirty="0" smtClean="0">
                <a:solidFill>
                  <a:srgbClr val="666666"/>
                </a:solidFill>
                <a:latin typeface="微软雅黑" panose="020B0503020204020204" pitchFamily="34" charset="-122"/>
                <a:ea typeface="微软雅黑" panose="020B0503020204020204" pitchFamily="34" charset="-122"/>
              </a:rPr>
              <a:t>、降低餐厅人力资源方面的开销，提过效率。</a:t>
            </a:r>
            <a:r>
              <a:rPr lang="en-US" altLang="zh-CN" sz="1400" dirty="0" smtClean="0">
                <a:solidFill>
                  <a:srgbClr val="666666"/>
                </a:solidFill>
                <a:latin typeface="微软雅黑" panose="020B0503020204020204" pitchFamily="34" charset="-122"/>
                <a:ea typeface="微软雅黑" panose="020B0503020204020204" pitchFamily="34" charset="-122"/>
              </a:rPr>
              <a:t>3</a:t>
            </a:r>
            <a:r>
              <a:rPr lang="zh-CN" altLang="en-US" sz="1400" dirty="0" smtClean="0">
                <a:solidFill>
                  <a:srgbClr val="666666"/>
                </a:solidFill>
                <a:latin typeface="微软雅黑" panose="020B0503020204020204" pitchFamily="34" charset="-122"/>
                <a:ea typeface="微软雅黑" panose="020B0503020204020204" pitchFamily="34" charset="-122"/>
              </a:rPr>
              <a:t>、没有中间商赚提成，同时方便商家</a:t>
            </a:r>
            <a:r>
              <a:rPr lang="zh-CN" altLang="en-US" sz="1400" dirty="0" smtClean="0">
                <a:solidFill>
                  <a:srgbClr val="666666"/>
                </a:solidFill>
                <a:latin typeface="微软雅黑" panose="020B0503020204020204" pitchFamily="34" charset="-122"/>
                <a:ea typeface="微软雅黑" panose="020B0503020204020204" pitchFamily="34" charset="-122"/>
              </a:rPr>
              <a:t>和客户。</a:t>
            </a:r>
            <a:endParaRPr lang="zh-CN" altLang="en-US" sz="1400" dirty="0" smtClean="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999340" y="1720398"/>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成熟</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技术上</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71" name="矩形 70"/>
          <p:cNvSpPr/>
          <p:nvPr/>
        </p:nvSpPr>
        <p:spPr>
          <a:xfrm>
            <a:off x="4659838" y="3399531"/>
            <a:ext cx="1992145" cy="2553335"/>
          </a:xfrm>
          <a:prstGeom prst="rect">
            <a:avLst/>
          </a:prstGeom>
        </p:spPr>
        <p:txBody>
          <a:bodyPr wrap="square">
            <a:spAutoFit/>
          </a:bodyPr>
          <a:lstStyle/>
          <a:p>
            <a:pPr lvl="0" algn="just">
              <a:lnSpc>
                <a:spcPts val="2400"/>
              </a:lnSpc>
            </a:pPr>
            <a:r>
              <a:rPr lang="en-US" altLang="zh-CN" sz="1400" dirty="0" smtClean="0">
                <a:solidFill>
                  <a:srgbClr val="666666"/>
                </a:solidFill>
                <a:latin typeface="微软雅黑" panose="020B0503020204020204" pitchFamily="34" charset="-122"/>
                <a:ea typeface="微软雅黑" panose="020B0503020204020204" pitchFamily="34" charset="-122"/>
              </a:rPr>
              <a:t>1</a:t>
            </a:r>
            <a:r>
              <a:rPr lang="zh-CN" altLang="en-US" sz="1400" dirty="0" smtClean="0">
                <a:solidFill>
                  <a:srgbClr val="666666"/>
                </a:solidFill>
                <a:latin typeface="微软雅黑" panose="020B0503020204020204" pitchFamily="34" charset="-122"/>
                <a:ea typeface="微软雅黑" panose="020B0503020204020204" pitchFamily="34" charset="-122"/>
              </a:rPr>
              <a:t>、</a:t>
            </a:r>
            <a:r>
              <a:rPr lang="en-US" altLang="zh-CN" sz="1400" dirty="0" smtClean="0">
                <a:solidFill>
                  <a:srgbClr val="666666"/>
                </a:solidFill>
                <a:latin typeface="微软雅黑" panose="020B0503020204020204" pitchFamily="34" charset="-122"/>
                <a:ea typeface="微软雅黑" panose="020B0503020204020204" pitchFamily="34" charset="-122"/>
              </a:rPr>
              <a:t>java spring Boot</a:t>
            </a:r>
            <a:endParaRPr lang="en-US" altLang="zh-CN" sz="1400" dirty="0" smtClean="0">
              <a:solidFill>
                <a:srgbClr val="666666"/>
              </a:solidFill>
              <a:latin typeface="微软雅黑" panose="020B0503020204020204" pitchFamily="34" charset="-122"/>
              <a:ea typeface="微软雅黑" panose="020B0503020204020204" pitchFamily="34" charset="-122"/>
            </a:endParaRPr>
          </a:p>
          <a:p>
            <a:pPr lvl="0" algn="just">
              <a:lnSpc>
                <a:spcPts val="2400"/>
              </a:lnSpc>
            </a:pPr>
            <a:r>
              <a:rPr lang="en-US" altLang="zh-CN" sz="1400" dirty="0" smtClean="0">
                <a:solidFill>
                  <a:srgbClr val="666666"/>
                </a:solidFill>
                <a:latin typeface="微软雅黑" panose="020B0503020204020204" pitchFamily="34" charset="-122"/>
                <a:ea typeface="微软雅黑" panose="020B0503020204020204" pitchFamily="34" charset="-122"/>
              </a:rPr>
              <a:t>SSM</a:t>
            </a:r>
            <a:r>
              <a:rPr lang="zh-CN" altLang="en-US" sz="1400" dirty="0" smtClean="0">
                <a:solidFill>
                  <a:srgbClr val="666666"/>
                </a:solidFill>
                <a:latin typeface="微软雅黑" panose="020B0503020204020204" pitchFamily="34" charset="-122"/>
                <a:ea typeface="微软雅黑" panose="020B0503020204020204" pitchFamily="34" charset="-122"/>
              </a:rPr>
              <a:t>架构是一个十分稳健的开源框架，有很多有效的解决方案。</a:t>
            </a:r>
            <a:endParaRPr lang="en-US" altLang="zh-CN" sz="1400" dirty="0" smtClean="0">
              <a:solidFill>
                <a:srgbClr val="666666"/>
              </a:solidFill>
              <a:latin typeface="微软雅黑" panose="020B0503020204020204" pitchFamily="34" charset="-122"/>
              <a:ea typeface="微软雅黑" panose="020B0503020204020204" pitchFamily="34" charset="-122"/>
            </a:endParaRPr>
          </a:p>
          <a:p>
            <a:pPr lvl="0" algn="just">
              <a:lnSpc>
                <a:spcPts val="2400"/>
              </a:lnSpc>
            </a:pPr>
            <a:r>
              <a:rPr lang="en-US" altLang="zh-CN" sz="1400" dirty="0" smtClean="0">
                <a:solidFill>
                  <a:srgbClr val="666666"/>
                </a:solidFill>
                <a:latin typeface="微软雅黑" panose="020B0503020204020204" pitchFamily="34" charset="-122"/>
                <a:ea typeface="微软雅黑" panose="020B0503020204020204" pitchFamily="34" charset="-122"/>
              </a:rPr>
              <a:t>2</a:t>
            </a:r>
            <a:r>
              <a:rPr lang="zh-CN" altLang="en-US" sz="1400" dirty="0" smtClean="0">
                <a:solidFill>
                  <a:srgbClr val="666666"/>
                </a:solidFill>
                <a:latin typeface="微软雅黑" panose="020B0503020204020204" pitchFamily="34" charset="-122"/>
                <a:ea typeface="微软雅黑" panose="020B0503020204020204" pitchFamily="34" charset="-122"/>
              </a:rPr>
              <a:t>、微信小程序提供了客户即来即用，无需安装的良好的体验模式。</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lvl="0" algn="just">
              <a:lnSpc>
                <a:spcPts val="2400"/>
              </a:lnSpc>
            </a:pPr>
            <a:endParaRPr lang="zh-HK" altLang="zh-HK" sz="1400" dirty="0">
              <a:solidFill>
                <a:srgbClr val="666666"/>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7195911" y="1721033"/>
            <a:ext cx="1341891" cy="1351148"/>
            <a:chOff x="7100407" y="2336983"/>
            <a:chExt cx="1341891" cy="1351148"/>
          </a:xfrm>
        </p:grpSpPr>
        <p:grpSp>
          <p:nvGrpSpPr>
            <p:cNvPr id="28" name="组合 27"/>
            <p:cNvGrpSpPr/>
            <p:nvPr/>
          </p:nvGrpSpPr>
          <p:grpSpPr>
            <a:xfrm>
              <a:off x="7100407" y="2336983"/>
              <a:ext cx="1341891" cy="1351148"/>
              <a:chOff x="3420609" y="2342470"/>
              <a:chExt cx="2383516" cy="2399959"/>
            </a:xfrm>
          </p:grpSpPr>
          <p:sp>
            <p:nvSpPr>
              <p:cNvPr id="29" name="饼形 28"/>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0" name="饼形 29"/>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6" name="文本框 35"/>
            <p:cNvSpPr txBox="1"/>
            <p:nvPr/>
          </p:nvSpPr>
          <p:spPr>
            <a:xfrm>
              <a:off x="7364952" y="3094274"/>
              <a:ext cx="812800" cy="369332"/>
            </a:xfrm>
            <a:prstGeom prst="rect">
              <a:avLst/>
            </a:prstGeom>
            <a:noFill/>
          </p:spPr>
          <p:txBody>
            <a:bodyPr wrap="square" rtlCol="0">
              <a:spAutoFit/>
            </a:bodyPr>
            <a:lstStyle/>
            <a:p>
              <a:pPr algn="ctr"/>
              <a:r>
                <a:rPr lang="zh-CN" altLang="en-US" b="1" dirty="0" smtClean="0">
                  <a:solidFill>
                    <a:schemeClr val="bg1"/>
                  </a:solidFill>
                  <a:latin typeface="微软雅黑" panose="020B0503020204020204" pitchFamily="34" charset="-122"/>
                  <a:ea typeface="微软雅黑" panose="020B0503020204020204" pitchFamily="34" charset="-122"/>
                </a:rPr>
                <a:t>全面</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7155323" y="2567436"/>
              <a:ext cx="1232058" cy="369332"/>
            </a:xfrm>
            <a:prstGeom prst="rect">
              <a:avLst/>
            </a:prstGeom>
            <a:noFill/>
          </p:spPr>
          <p:txBody>
            <a:bodyPr wrap="square" rtlCol="0">
              <a:spAutoFit/>
            </a:bodyPr>
            <a:lstStyle/>
            <a:p>
              <a:pPr algn="ctr"/>
              <a:r>
                <a:rPr lang="zh-CN" altLang="en-US" dirty="0" smtClean="0">
                  <a:solidFill>
                    <a:srgbClr val="E74E3E"/>
                  </a:solidFill>
                  <a:latin typeface="微软雅黑" panose="020B0503020204020204" pitchFamily="34" charset="-122"/>
                  <a:ea typeface="微软雅黑" panose="020B0503020204020204" pitchFamily="34" charset="-122"/>
                </a:rPr>
                <a:t>功能上</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72" name="矩形 71"/>
          <p:cNvSpPr/>
          <p:nvPr/>
        </p:nvSpPr>
        <p:spPr>
          <a:xfrm>
            <a:off x="6870720" y="3399531"/>
            <a:ext cx="1992145" cy="1322070"/>
          </a:xfrm>
          <a:prstGeom prst="rect">
            <a:avLst/>
          </a:prstGeom>
        </p:spPr>
        <p:txBody>
          <a:bodyPr wrap="square">
            <a:spAutoFit/>
          </a:bodyPr>
          <a:lstStyle/>
          <a:p>
            <a:pPr algn="just">
              <a:lnSpc>
                <a:spcPts val="2400"/>
              </a:lnSpc>
            </a:pPr>
            <a:r>
              <a:rPr lang="en-US" altLang="zh-CN" sz="1400" dirty="0" smtClean="0">
                <a:solidFill>
                  <a:srgbClr val="666666"/>
                </a:solidFill>
                <a:latin typeface="微软雅黑" panose="020B0503020204020204" pitchFamily="34" charset="-122"/>
                <a:ea typeface="微软雅黑" panose="020B0503020204020204" pitchFamily="34" charset="-122"/>
              </a:rPr>
              <a:t>1</a:t>
            </a:r>
            <a:r>
              <a:rPr lang="zh-CN" altLang="en-US" sz="1400" dirty="0" smtClean="0">
                <a:solidFill>
                  <a:srgbClr val="666666"/>
                </a:solidFill>
                <a:latin typeface="微软雅黑" panose="020B0503020204020204" pitchFamily="34" charset="-122"/>
                <a:ea typeface="微软雅黑" panose="020B0503020204020204" pitchFamily="34" charset="-122"/>
              </a:rPr>
              <a:t>、完善的</a:t>
            </a:r>
            <a:r>
              <a:rPr lang="zh-HK" altLang="en-US" sz="1400" dirty="0" smtClean="0">
                <a:solidFill>
                  <a:srgbClr val="666666"/>
                </a:solidFill>
                <a:latin typeface="微软雅黑" panose="020B0503020204020204" pitchFamily="34" charset="-122"/>
                <a:ea typeface="微软雅黑" panose="020B0503020204020204" pitchFamily="34" charset="-122"/>
              </a:rPr>
              <a:t>购物</a:t>
            </a:r>
            <a:r>
              <a:rPr lang="zh-HK" altLang="en-US" sz="1400" dirty="0">
                <a:solidFill>
                  <a:srgbClr val="666666"/>
                </a:solidFill>
                <a:latin typeface="微软雅黑" panose="020B0503020204020204" pitchFamily="34" charset="-122"/>
                <a:ea typeface="微软雅黑" panose="020B0503020204020204" pitchFamily="34" charset="-122"/>
              </a:rPr>
              <a:t>流程的</a:t>
            </a:r>
            <a:r>
              <a:rPr lang="zh-HK" altLang="en-US" sz="1400" dirty="0" smtClean="0">
                <a:solidFill>
                  <a:srgbClr val="666666"/>
                </a:solidFill>
                <a:latin typeface="微软雅黑" panose="020B0503020204020204" pitchFamily="34" charset="-122"/>
                <a:ea typeface="微软雅黑" panose="020B0503020204020204" pitchFamily="34" charset="-122"/>
              </a:rPr>
              <a:t>支撑</a:t>
            </a:r>
            <a:endParaRPr lang="zh-CN" altLang="en-US" sz="1400" dirty="0" smtClean="0">
              <a:solidFill>
                <a:srgbClr val="666666"/>
              </a:solidFill>
              <a:latin typeface="微软雅黑" panose="020B0503020204020204" pitchFamily="34" charset="-122"/>
              <a:ea typeface="微软雅黑" panose="020B0503020204020204" pitchFamily="34" charset="-122"/>
            </a:endParaRPr>
          </a:p>
          <a:p>
            <a:pPr algn="just">
              <a:lnSpc>
                <a:spcPts val="2400"/>
              </a:lnSpc>
            </a:pPr>
            <a:r>
              <a:rPr lang="en-US" altLang="zh-CN" sz="1400" dirty="0" smtClean="0">
                <a:solidFill>
                  <a:srgbClr val="666666"/>
                </a:solidFill>
                <a:latin typeface="微软雅黑" panose="020B0503020204020204" pitchFamily="34" charset="-122"/>
                <a:ea typeface="微软雅黑" panose="020B0503020204020204" pitchFamily="34" charset="-122"/>
              </a:rPr>
              <a:t>2</a:t>
            </a:r>
            <a:r>
              <a:rPr lang="zh-CN" altLang="en-US" sz="1400" dirty="0" smtClean="0">
                <a:solidFill>
                  <a:srgbClr val="666666"/>
                </a:solidFill>
                <a:latin typeface="微软雅黑" panose="020B0503020204020204" pitchFamily="34" charset="-122"/>
                <a:ea typeface="微软雅黑" panose="020B0503020204020204" pitchFamily="34" charset="-122"/>
              </a:rPr>
              <a:t>、极具特色的用户互动模块</a:t>
            </a:r>
            <a:endParaRPr lang="zh-HK" altLang="zh-HK" sz="1400" dirty="0">
              <a:solidFill>
                <a:srgbClr val="666666"/>
              </a:solidFill>
              <a:latin typeface="微软雅黑" panose="020B0503020204020204" pitchFamily="34" charset="-122"/>
              <a:ea typeface="微软雅黑" panose="020B0503020204020204" pitchFamily="34" charset="-122"/>
            </a:endParaRPr>
          </a:p>
        </p:txBody>
      </p:sp>
      <p:sp>
        <p:nvSpPr>
          <p:cNvPr id="54" name="矩形 5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矩形 54"/>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文本框 55"/>
          <p:cNvSpPr txBox="1"/>
          <p:nvPr/>
        </p:nvSpPr>
        <p:spPr>
          <a:xfrm>
            <a:off x="0" y="93911"/>
            <a:ext cx="1282527" cy="368300"/>
          </a:xfrm>
          <a:prstGeom prst="rect">
            <a:avLst/>
          </a:prstGeom>
          <a:noFill/>
        </p:spPr>
        <p:txBody>
          <a:bodyPr wrap="square" rtlCol="0">
            <a:spAutoFit/>
          </a:bodyPr>
          <a:lstStyle/>
          <a:p>
            <a:pPr algn="ctr"/>
            <a:r>
              <a:rPr lang="zh-CN" altLang="zh-HK" spc="300" dirty="0">
                <a:solidFill>
                  <a:schemeClr val="bg1"/>
                </a:solidFill>
                <a:latin typeface="微软雅黑" panose="020B0503020204020204" pitchFamily="34" charset="-122"/>
                <a:ea typeface="微软雅黑" panose="020B0503020204020204" pitchFamily="34" charset="-122"/>
              </a:rPr>
              <a:t>前期分析</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58"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303056" y="93911"/>
            <a:ext cx="1252353" cy="368300"/>
          </a:xfrm>
          <a:prstGeom prst="rect">
            <a:avLst/>
          </a:prstGeom>
          <a:noFill/>
        </p:spPr>
        <p:txBody>
          <a:bodyPr wrap="square" rtlCol="0">
            <a:spAutoFit/>
          </a:bodyPr>
          <a:lstStyle/>
          <a:p>
            <a:pPr algn="ctr"/>
            <a:r>
              <a:rPr lang="zh-CN" altLang="zh-HK" spc="300" dirty="0">
                <a:solidFill>
                  <a:srgbClr val="666666"/>
                </a:solidFill>
                <a:latin typeface="微软雅黑" panose="020B0503020204020204" pitchFamily="34" charset="-122"/>
                <a:ea typeface="微软雅黑" panose="020B0503020204020204" pitchFamily="34" charset="-122"/>
              </a:rPr>
              <a:t>项目介绍</a:t>
            </a:r>
            <a:endParaRPr lang="zh-CN" altLang="zh-HK" spc="300" dirty="0">
              <a:solidFill>
                <a:srgbClr val="666666"/>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684103" y="93911"/>
            <a:ext cx="1538982"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项目关键点</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4287290" y="93911"/>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项目阶段</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67"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47"/>
          <p:cNvCxnSpPr/>
          <p:nvPr/>
        </p:nvCxnSpPr>
        <p:spPr>
          <a:xfrm>
            <a:off x="4223085"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040782" y="2519139"/>
            <a:ext cx="7058251" cy="1720986"/>
            <a:chOff x="665338" y="2668042"/>
            <a:chExt cx="7058251" cy="1720986"/>
          </a:xfrm>
        </p:grpSpPr>
        <p:grpSp>
          <p:nvGrpSpPr>
            <p:cNvPr id="10" name="Group 4"/>
            <p:cNvGrpSpPr>
              <a:grpSpLocks noChangeAspect="1"/>
            </p:cNvGrpSpPr>
            <p:nvPr/>
          </p:nvGrpSpPr>
          <p:grpSpPr bwMode="auto">
            <a:xfrm>
              <a:off x="665338" y="2668042"/>
              <a:ext cx="1847850" cy="1720986"/>
              <a:chOff x="260" y="601"/>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260" y="601"/>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925" y="1873"/>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2709512" y="2766202"/>
              <a:ext cx="5014077" cy="1198880"/>
            </a:xfrm>
            <a:prstGeom prst="rect">
              <a:avLst/>
            </a:prstGeom>
            <a:noFill/>
          </p:spPr>
          <p:txBody>
            <a:bodyPr wrap="square" rtlCol="0">
              <a:spAutoFit/>
            </a:bodyPr>
            <a:lstStyle/>
            <a:p>
              <a:r>
                <a:rPr lang="zh-CN" altLang="zh-HK" sz="7200" b="1" spc="300" dirty="0">
                  <a:solidFill>
                    <a:schemeClr val="bg1"/>
                  </a:solidFill>
                  <a:latin typeface="微软雅黑" panose="020B0503020204020204" pitchFamily="34" charset="-122"/>
                  <a:ea typeface="微软雅黑" panose="020B0503020204020204" pitchFamily="34" charset="-122"/>
                </a:rPr>
                <a:t>项目关键点</a:t>
              </a:r>
              <a:endParaRPr lang="zh-CN" altLang="zh-HK" sz="7200" b="1"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561826" y="2392545"/>
            <a:ext cx="2014538" cy="2014538"/>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smtClean="0">
                <a:latin typeface="微软雅黑" panose="020B0503020204020204" pitchFamily="34" charset="-122"/>
                <a:ea typeface="微软雅黑" panose="020B0503020204020204" pitchFamily="34" charset="-122"/>
              </a:rPr>
              <a:t>首页</a:t>
            </a:r>
            <a:endParaRPr lang="zh-HK" altLang="en-US" sz="3200" b="1" spc="300" dirty="0">
              <a:latin typeface="微软雅黑" panose="020B0503020204020204" pitchFamily="34" charset="-122"/>
              <a:ea typeface="微软雅黑" panose="020B0503020204020204" pitchFamily="34" charset="-122"/>
            </a:endParaRPr>
          </a:p>
        </p:txBody>
      </p:sp>
      <p:sp>
        <p:nvSpPr>
          <p:cNvPr id="17" name="椭圆 16"/>
          <p:cNvSpPr/>
          <p:nvPr/>
        </p:nvSpPr>
        <p:spPr>
          <a:xfrm>
            <a:off x="6244976" y="1278270"/>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订单</a:t>
            </a:r>
            <a:endParaRPr lang="zh-CN" altLang="en-US" b="1" spc="300" dirty="0" smtClean="0">
              <a:latin typeface="微软雅黑" panose="020B0503020204020204" pitchFamily="34" charset="-122"/>
              <a:ea typeface="微软雅黑" panose="020B0503020204020204" pitchFamily="34" charset="-122"/>
            </a:endParaRPr>
          </a:p>
        </p:txBody>
      </p:sp>
      <p:sp>
        <p:nvSpPr>
          <p:cNvPr id="18" name="椭圆 17"/>
          <p:cNvSpPr/>
          <p:nvPr/>
        </p:nvSpPr>
        <p:spPr>
          <a:xfrm>
            <a:off x="6043715" y="4292691"/>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我的</a:t>
            </a:r>
            <a:endParaRPr lang="zh-HK" altLang="en-US" b="1" spc="300" dirty="0">
              <a:latin typeface="微软雅黑" panose="020B0503020204020204" pitchFamily="34" charset="-122"/>
              <a:ea typeface="微软雅黑" panose="020B0503020204020204" pitchFamily="34" charset="-122"/>
            </a:endParaRPr>
          </a:p>
        </p:txBody>
      </p:sp>
      <p:sp>
        <p:nvSpPr>
          <p:cNvPr id="19" name="椭圆 18"/>
          <p:cNvSpPr/>
          <p:nvPr/>
        </p:nvSpPr>
        <p:spPr>
          <a:xfrm>
            <a:off x="2149825" y="4097594"/>
            <a:ext cx="141200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smtClean="0">
                <a:latin typeface="微软雅黑" panose="020B0503020204020204" pitchFamily="34" charset="-122"/>
                <a:ea typeface="微软雅黑" panose="020B0503020204020204" pitchFamily="34" charset="-122"/>
              </a:rPr>
              <a:t>购物车</a:t>
            </a:r>
            <a:endParaRPr lang="zh-HK" altLang="en-US"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960994" y="1269552"/>
            <a:ext cx="1381561" cy="1381561"/>
          </a:xfrm>
          <a:prstGeom prst="ellipse">
            <a:avLst/>
          </a:prstGeom>
          <a:solidFill>
            <a:srgbClr val="E74E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外卖</a:t>
            </a:r>
            <a:endParaRPr lang="zh-CN" altLang="en-US" b="1" spc="300" dirty="0" smtClean="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881910" y="2077206"/>
            <a:ext cx="2251250" cy="114781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3260263" y="3872122"/>
            <a:ext cx="1007329" cy="61007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911378" y="3797008"/>
            <a:ext cx="1636223" cy="991366"/>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87995" y="2191179"/>
            <a:ext cx="1359606" cy="76714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5" name="文本框 5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前期分析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2682139" y="97061"/>
            <a:ext cx="1453926"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57"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2671402" y="112096"/>
            <a:ext cx="153898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设计与实现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4216441"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系统演示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61"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14"/>
          <p:cNvCxnSpPr/>
          <p:nvPr/>
        </p:nvCxnSpPr>
        <p:spPr>
          <a:xfrm>
            <a:off x="4210384"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0" y="93911"/>
            <a:ext cx="1282527"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14"/>
          <p:cNvCxnSpPr/>
          <p:nvPr/>
        </p:nvCxnSpPr>
        <p:spPr>
          <a:xfrm>
            <a:off x="5516880" y="92710"/>
            <a:ext cx="13335" cy="35941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511841" y="11232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总结展望</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同心圆 15"/>
          <p:cNvSpPr/>
          <p:nvPr/>
        </p:nvSpPr>
        <p:spPr>
          <a:xfrm>
            <a:off x="308780" y="2034776"/>
            <a:ext cx="3817937" cy="3817937"/>
          </a:xfrm>
          <a:prstGeom prst="donut">
            <a:avLst>
              <a:gd name="adj" fmla="val 7621"/>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1</a:t>
            </a:r>
            <a:endParaRPr lang="zh-HK" altLang="en-US" sz="6000" b="1" dirty="0">
              <a:latin typeface="微软雅黑" panose="020B0503020204020204" pitchFamily="34" charset="-122"/>
              <a:ea typeface="微软雅黑" panose="020B0503020204020204" pitchFamily="34" charset="-122"/>
            </a:endParaRPr>
          </a:p>
        </p:txBody>
      </p:sp>
      <p:sp>
        <p:nvSpPr>
          <p:cNvPr id="20" name="椭圆 19"/>
          <p:cNvSpPr/>
          <p:nvPr/>
        </p:nvSpPr>
        <p:spPr>
          <a:xfrm>
            <a:off x="388101"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2</a:t>
            </a:r>
            <a:endParaRPr lang="zh-HK" altLang="en-US" sz="6000" b="1" dirty="0">
              <a:latin typeface="微软雅黑" panose="020B0503020204020204" pitchFamily="34" charset="-122"/>
              <a:ea typeface="微软雅黑" panose="020B0503020204020204" pitchFamily="34" charset="-122"/>
            </a:endParaRPr>
          </a:p>
        </p:txBody>
      </p:sp>
      <p:sp>
        <p:nvSpPr>
          <p:cNvPr id="21" name="椭圆 20"/>
          <p:cNvSpPr/>
          <p:nvPr/>
        </p:nvSpPr>
        <p:spPr>
          <a:xfrm>
            <a:off x="2812153" y="4693384"/>
            <a:ext cx="1159329" cy="1159329"/>
          </a:xfrm>
          <a:prstGeom prst="ellipse">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latin typeface="微软雅黑" panose="020B0503020204020204" pitchFamily="34" charset="-122"/>
                <a:ea typeface="微软雅黑" panose="020B0503020204020204" pitchFamily="34" charset="-122"/>
              </a:rPr>
              <a:t>3</a:t>
            </a:r>
            <a:endParaRPr lang="zh-HK" altLang="en-US" sz="6000" b="1" dirty="0">
              <a:latin typeface="微软雅黑" panose="020B0503020204020204" pitchFamily="34" charset="-122"/>
              <a:ea typeface="微软雅黑" panose="020B0503020204020204" pitchFamily="34" charset="-122"/>
            </a:endParaRPr>
          </a:p>
        </p:txBody>
      </p:sp>
      <p:sp>
        <p:nvSpPr>
          <p:cNvPr id="22" name="椭圆 21"/>
          <p:cNvSpPr/>
          <p:nvPr/>
        </p:nvSpPr>
        <p:spPr>
          <a:xfrm>
            <a:off x="1145673" y="2871668"/>
            <a:ext cx="2144150" cy="2144152"/>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微软雅黑" panose="020B0503020204020204" pitchFamily="34" charset="-122"/>
                <a:ea typeface="微软雅黑" panose="020B0503020204020204" pitchFamily="34" charset="-122"/>
              </a:rPr>
              <a:t>功能</a:t>
            </a:r>
            <a:endParaRPr lang="zh-HK" altLang="en-US" sz="4000" b="1" dirty="0">
              <a:latin typeface="微软雅黑" panose="020B0503020204020204" pitchFamily="34" charset="-122"/>
              <a:ea typeface="微软雅黑" panose="020B0503020204020204" pitchFamily="34" charset="-122"/>
            </a:endParaRPr>
          </a:p>
        </p:txBody>
      </p:sp>
      <p:sp>
        <p:nvSpPr>
          <p:cNvPr id="25" name="矩形 24"/>
          <p:cNvSpPr/>
          <p:nvPr/>
        </p:nvSpPr>
        <p:spPr>
          <a:xfrm>
            <a:off x="4542620" y="3413361"/>
            <a:ext cx="4292600" cy="706755"/>
          </a:xfrm>
          <a:prstGeom prst="rect">
            <a:avLst/>
          </a:prstGeom>
        </p:spPr>
        <p:txBody>
          <a:bodyPr wrap="square">
            <a:spAutoFit/>
          </a:bodyPr>
          <a:lstStyle/>
          <a:p>
            <a:pPr lvl="0"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采用 </a:t>
            </a:r>
            <a:r>
              <a:rPr lang="en-US" altLang="zh-CN" sz="1400" dirty="0" smtClean="0">
                <a:solidFill>
                  <a:srgbClr val="666666"/>
                </a:solidFill>
                <a:latin typeface="微软雅黑" panose="020B0503020204020204" pitchFamily="34" charset="-122"/>
                <a:ea typeface="微软雅黑" panose="020B0503020204020204" pitchFamily="34" charset="-122"/>
              </a:rPr>
              <a:t>4</a:t>
            </a:r>
            <a:r>
              <a:rPr lang="zh-CN" altLang="en-US" sz="1400" dirty="0" smtClean="0">
                <a:solidFill>
                  <a:srgbClr val="666666"/>
                </a:solidFill>
                <a:latin typeface="微软雅黑" panose="020B0503020204020204" pitchFamily="34" charset="-122"/>
                <a:ea typeface="微软雅黑" panose="020B0503020204020204" pitchFamily="34" charset="-122"/>
              </a:rPr>
              <a:t>个</a:t>
            </a:r>
            <a:r>
              <a:rPr lang="en-US" altLang="zh-CN" sz="1400" dirty="0" smtClean="0">
                <a:solidFill>
                  <a:srgbClr val="666666"/>
                </a:solidFill>
                <a:latin typeface="微软雅黑" panose="020B0503020204020204" pitchFamily="34" charset="-122"/>
                <a:ea typeface="微软雅黑" panose="020B0503020204020204" pitchFamily="34" charset="-122"/>
              </a:rPr>
              <a:t>tarbar</a:t>
            </a:r>
            <a:r>
              <a:rPr lang="zh-CN" altLang="en-US" sz="1400" dirty="0" smtClean="0">
                <a:solidFill>
                  <a:srgbClr val="666666"/>
                </a:solidFill>
                <a:latin typeface="微软雅黑" panose="020B0503020204020204" pitchFamily="34" charset="-122"/>
                <a:ea typeface="微软雅黑" panose="020B0503020204020204" pitchFamily="34" charset="-122"/>
              </a:rPr>
              <a:t>的设计页面，有非常好的重用机制，简单明了。</a:t>
            </a:r>
            <a:endParaRPr lang="en-US" altLang="zh-CN" sz="1400" dirty="0" smtClean="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542620" y="3125831"/>
            <a:ext cx="2171700" cy="369332"/>
          </a:xfrm>
          <a:prstGeom prst="rect">
            <a:avLst/>
          </a:prstGeom>
          <a:noFill/>
        </p:spPr>
        <p:txBody>
          <a:bodyPr wrap="square" rtlCol="0">
            <a:spAutoFit/>
          </a:bodyPr>
          <a:lstStyle/>
          <a:p>
            <a:r>
              <a:rPr lang="en-US" altLang="zh-CN" b="1" dirty="0" smtClean="0">
                <a:solidFill>
                  <a:srgbClr val="00B050"/>
                </a:solidFill>
                <a:latin typeface="微软雅黑" panose="020B0503020204020204" pitchFamily="34" charset="-122"/>
                <a:ea typeface="微软雅黑" panose="020B0503020204020204" pitchFamily="34" charset="-122"/>
              </a:rPr>
              <a:t>2.</a:t>
            </a:r>
            <a:r>
              <a:rPr lang="zh-CN" altLang="en-US" b="1" dirty="0" smtClean="0">
                <a:solidFill>
                  <a:srgbClr val="00B050"/>
                </a:solidFill>
                <a:latin typeface="微软雅黑" panose="020B0503020204020204" pitchFamily="34" charset="-122"/>
                <a:ea typeface="微软雅黑" panose="020B0503020204020204" pitchFamily="34" charset="-122"/>
              </a:rPr>
              <a:t> 首页</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7" name="矩形 26"/>
          <p:cNvSpPr/>
          <p:nvPr/>
        </p:nvSpPr>
        <p:spPr>
          <a:xfrm>
            <a:off x="4542620" y="1697625"/>
            <a:ext cx="4292600" cy="1322070"/>
          </a:xfrm>
          <a:prstGeom prst="rect">
            <a:avLst/>
          </a:prstGeom>
        </p:spPr>
        <p:txBody>
          <a:bodyPr wrap="square">
            <a:spAutoFit/>
          </a:bodyPr>
          <a:lstStyle/>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通过扫描微信提供的二维码，通过</a:t>
            </a:r>
            <a:r>
              <a:rPr lang="en-US" altLang="zh-CN" sz="1400" dirty="0" smtClean="0">
                <a:solidFill>
                  <a:srgbClr val="666666"/>
                </a:solidFill>
                <a:latin typeface="微软雅黑" panose="020B0503020204020204" pitchFamily="34" charset="-122"/>
                <a:ea typeface="微软雅黑" panose="020B0503020204020204" pitchFamily="34" charset="-122"/>
              </a:rPr>
              <a:t>js</a:t>
            </a:r>
            <a:r>
              <a:rPr lang="zh-CN" altLang="en-US" sz="1400" dirty="0" smtClean="0">
                <a:solidFill>
                  <a:srgbClr val="666666"/>
                </a:solidFill>
                <a:latin typeface="微软雅黑" panose="020B0503020204020204" pitchFamily="34" charset="-122"/>
                <a:ea typeface="微软雅黑" panose="020B0503020204020204" pitchFamily="34" charset="-122"/>
              </a:rPr>
              <a:t>调用https://api.weixin.qq.com/sns/jscode2session?appid=APPID&amp;secret=SECRET&amp;js_code=JSCODE&amp;grant_type=authorization_code来获取</a:t>
            </a:r>
            <a:r>
              <a:rPr lang="en-US" altLang="zh-CN" sz="1400" dirty="0" smtClean="0">
                <a:solidFill>
                  <a:srgbClr val="666666"/>
                </a:solidFill>
                <a:latin typeface="微软雅黑" panose="020B0503020204020204" pitchFamily="34" charset="-122"/>
                <a:ea typeface="微软雅黑" panose="020B0503020204020204" pitchFamily="34" charset="-122"/>
              </a:rPr>
              <a:t>openId</a:t>
            </a:r>
            <a:r>
              <a:rPr lang="zh-CN" altLang="en-US" sz="1400" dirty="0" smtClean="0">
                <a:solidFill>
                  <a:srgbClr val="666666"/>
                </a:solidFill>
                <a:latin typeface="微软雅黑" panose="020B0503020204020204" pitchFamily="34" charset="-122"/>
                <a:ea typeface="微软雅黑" panose="020B0503020204020204" pitchFamily="34" charset="-122"/>
              </a:rPr>
              <a:t>。</a:t>
            </a:r>
            <a:endParaRPr lang="zh-CN" altLang="en-US" sz="1400" dirty="0" smtClean="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4542620" y="1447448"/>
            <a:ext cx="2171700" cy="369332"/>
          </a:xfrm>
          <a:prstGeom prst="rect">
            <a:avLst/>
          </a:prstGeom>
          <a:noFill/>
        </p:spPr>
        <p:txBody>
          <a:bodyPr wrap="square" rtlCol="0">
            <a:spAutoFit/>
          </a:bodyPr>
          <a:lstStyle/>
          <a:p>
            <a:r>
              <a:rPr lang="en-US" altLang="zh-CN" b="1" dirty="0" smtClean="0">
                <a:solidFill>
                  <a:srgbClr val="00B050"/>
                </a:solidFill>
                <a:latin typeface="微软雅黑" panose="020B0503020204020204" pitchFamily="34" charset="-122"/>
                <a:ea typeface="微软雅黑" panose="020B0503020204020204" pitchFamily="34" charset="-122"/>
              </a:rPr>
              <a:t>1.</a:t>
            </a:r>
            <a:r>
              <a:rPr lang="zh-CN" altLang="en-US" b="1" dirty="0" smtClean="0">
                <a:solidFill>
                  <a:srgbClr val="00B050"/>
                </a:solidFill>
                <a:latin typeface="微软雅黑" panose="020B0503020204020204" pitchFamily="34" charset="-122"/>
                <a:ea typeface="微软雅黑" panose="020B0503020204020204" pitchFamily="34" charset="-122"/>
              </a:rPr>
              <a:t> 登录</a:t>
            </a:r>
            <a:endParaRPr lang="zh-HK" altLang="en-US" b="1" dirty="0">
              <a:solidFill>
                <a:srgbClr val="00B050"/>
              </a:solidFill>
              <a:latin typeface="微软雅黑" panose="020B0503020204020204" pitchFamily="34" charset="-122"/>
              <a:ea typeface="微软雅黑" panose="020B0503020204020204" pitchFamily="34" charset="-122"/>
            </a:endParaRPr>
          </a:p>
        </p:txBody>
      </p:sp>
      <p:sp>
        <p:nvSpPr>
          <p:cNvPr id="29" name="矩形 28"/>
          <p:cNvSpPr/>
          <p:nvPr/>
        </p:nvSpPr>
        <p:spPr>
          <a:xfrm>
            <a:off x="4542620" y="4693488"/>
            <a:ext cx="4292600" cy="1322070"/>
          </a:xfrm>
          <a:prstGeom prst="rect">
            <a:avLst/>
          </a:prstGeom>
        </p:spPr>
        <p:txBody>
          <a:bodyPr wrap="square">
            <a:spAutoFit/>
          </a:bodyPr>
          <a:lstStyle/>
          <a:p>
            <a:pPr algn="just">
              <a:lnSpc>
                <a:spcPts val="2400"/>
              </a:lnSpc>
            </a:pPr>
            <a:r>
              <a:rPr lang="zh-CN" altLang="en-US" sz="1400" dirty="0" smtClean="0">
                <a:solidFill>
                  <a:srgbClr val="666666"/>
                </a:solidFill>
                <a:latin typeface="微软雅黑" panose="020B0503020204020204" pitchFamily="34" charset="-122"/>
                <a:ea typeface="微软雅黑" panose="020B0503020204020204" pitchFamily="34" charset="-122"/>
              </a:rPr>
              <a:t>通过过</a:t>
            </a:r>
            <a:r>
              <a:rPr lang="en-US" altLang="zh-CN" sz="1400" dirty="0" smtClean="0">
                <a:solidFill>
                  <a:srgbClr val="666666"/>
                </a:solidFill>
                <a:latin typeface="微软雅黑" panose="020B0503020204020204" pitchFamily="34" charset="-122"/>
                <a:ea typeface="微软雅黑" panose="020B0503020204020204" pitchFamily="34" charset="-122"/>
              </a:rPr>
              <a:t>js</a:t>
            </a:r>
            <a:r>
              <a:rPr lang="zh-CN" altLang="en-US" sz="1400" dirty="0" smtClean="0">
                <a:solidFill>
                  <a:srgbClr val="666666"/>
                </a:solidFill>
                <a:latin typeface="微软雅黑" panose="020B0503020204020204" pitchFamily="34" charset="-122"/>
                <a:ea typeface="微软雅黑" panose="020B0503020204020204" pitchFamily="34" charset="-122"/>
              </a:rPr>
              <a:t>对</a:t>
            </a:r>
            <a:r>
              <a:rPr lang="en-US" altLang="zh-CN" sz="1400" dirty="0" smtClean="0">
                <a:solidFill>
                  <a:srgbClr val="666666"/>
                </a:solidFill>
                <a:latin typeface="微软雅黑" panose="020B0503020204020204" pitchFamily="34" charset="-122"/>
                <a:ea typeface="微软雅黑" panose="020B0503020204020204" pitchFamily="34" charset="-122"/>
              </a:rPr>
              <a:t>Button</a:t>
            </a:r>
            <a:r>
              <a:rPr lang="zh-CN" altLang="en-US" sz="1400" dirty="0" smtClean="0">
                <a:solidFill>
                  <a:srgbClr val="666666"/>
                </a:solidFill>
                <a:latin typeface="微软雅黑" panose="020B0503020204020204" pitchFamily="34" charset="-122"/>
                <a:ea typeface="微软雅黑" panose="020B0503020204020204" pitchFamily="34" charset="-122"/>
              </a:rPr>
              <a:t>的监听，做到通过点击事件直接实时的相应在本地界面。同时也保存到</a:t>
            </a:r>
            <a:r>
              <a:rPr lang="en-US" altLang="zh-CN" sz="1400" dirty="0" smtClean="0">
                <a:solidFill>
                  <a:srgbClr val="666666"/>
                </a:solidFill>
                <a:latin typeface="微软雅黑" panose="020B0503020204020204" pitchFamily="34" charset="-122"/>
                <a:ea typeface="微软雅黑" panose="020B0503020204020204" pitchFamily="34" charset="-122"/>
              </a:rPr>
              <a:t>redis</a:t>
            </a:r>
            <a:r>
              <a:rPr lang="zh-CN" altLang="en-US" sz="1400" dirty="0" smtClean="0">
                <a:solidFill>
                  <a:srgbClr val="666666"/>
                </a:solidFill>
                <a:latin typeface="微软雅黑" panose="020B0503020204020204" pitchFamily="34" charset="-122"/>
                <a:ea typeface="微软雅黑" panose="020B0503020204020204" pitchFamily="34" charset="-122"/>
              </a:rPr>
              <a:t>作为缓存。即使添加到购物车不小心退出了，再次登录进来还是会有购物车记录。</a:t>
            </a:r>
            <a:endParaRPr lang="zh-CN" altLang="en-US" sz="1400" dirty="0" smtClean="0">
              <a:solidFill>
                <a:srgbClr val="666666"/>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542620" y="4324678"/>
            <a:ext cx="2171700" cy="368300"/>
          </a:xfrm>
          <a:prstGeom prst="rect">
            <a:avLst/>
          </a:prstGeom>
          <a:noFill/>
        </p:spPr>
        <p:txBody>
          <a:bodyPr wrap="square" rtlCol="0">
            <a:spAutoFit/>
          </a:bodyPr>
          <a:lstStyle/>
          <a:p>
            <a:r>
              <a:rPr lang="en-US" altLang="zh-CN" b="1" dirty="0" smtClean="0">
                <a:solidFill>
                  <a:srgbClr val="00B050"/>
                </a:solidFill>
                <a:latin typeface="微软雅黑" panose="020B0503020204020204" pitchFamily="34" charset="-122"/>
                <a:ea typeface="微软雅黑" panose="020B0503020204020204" pitchFamily="34" charset="-122"/>
              </a:rPr>
              <a:t>3.</a:t>
            </a:r>
            <a:r>
              <a:rPr lang="zh-CN" altLang="en-US" b="1" dirty="0" smtClean="0">
                <a:solidFill>
                  <a:srgbClr val="00B050"/>
                </a:solidFill>
                <a:latin typeface="微软雅黑" panose="020B0503020204020204" pitchFamily="34" charset="-122"/>
                <a:ea typeface="微软雅黑" panose="020B0503020204020204" pitchFamily="34" charset="-122"/>
              </a:rPr>
              <a:t> 购物车</a:t>
            </a:r>
            <a:endParaRPr lang="zh-CN" altLang="en-US" b="1" dirty="0" smtClean="0">
              <a:solidFill>
                <a:srgbClr val="00B050"/>
              </a:solidFill>
              <a:latin typeface="微软雅黑" panose="020B0503020204020204" pitchFamily="34" charset="-122"/>
              <a:ea typeface="微软雅黑" panose="020B0503020204020204" pitchFamily="34" charset="-122"/>
            </a:endParaRPr>
          </a:p>
        </p:txBody>
      </p:sp>
      <p:sp>
        <p:nvSpPr>
          <p:cNvPr id="31" name="矩形 30"/>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文本框 31"/>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前期分析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682139" y="97061"/>
            <a:ext cx="1453926"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4"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671402" y="112096"/>
            <a:ext cx="153898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设计与实现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216441"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系统演示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14"/>
          <p:cNvCxnSpPr/>
          <p:nvPr/>
        </p:nvCxnSpPr>
        <p:spPr>
          <a:xfrm>
            <a:off x="4210384"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0" y="93911"/>
            <a:ext cx="1282527"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14"/>
          <p:cNvCxnSpPr/>
          <p:nvPr/>
        </p:nvCxnSpPr>
        <p:spPr>
          <a:xfrm>
            <a:off x="5516880" y="92710"/>
            <a:ext cx="13335" cy="35941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511841" y="112326"/>
            <a:ext cx="1295400" cy="368300"/>
          </a:xfrm>
          <a:prstGeom prst="rect">
            <a:avLst/>
          </a:prstGeom>
          <a:noFill/>
        </p:spPr>
        <p:txBody>
          <a:bodyPr wrap="square" rtlCol="0">
            <a:spAutoFit/>
          </a:bodyPr>
          <a:p>
            <a:r>
              <a:rPr lang="zh-CN" altLang="zh-HK" spc="300" dirty="0">
                <a:solidFill>
                  <a:schemeClr val="bg1"/>
                </a:solidFill>
                <a:latin typeface="微软雅黑" panose="020B0503020204020204" pitchFamily="34" charset="-122"/>
                <a:ea typeface="微软雅黑" panose="020B0503020204020204" pitchFamily="34" charset="-122"/>
              </a:rPr>
              <a:t>总结展望</a:t>
            </a:r>
            <a:endParaRPr lang="zh-CN" altLang="zh-HK" spc="3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2034</Words>
  <Application>WPS 演示</Application>
  <PresentationFormat>全屏显示(4:3)</PresentationFormat>
  <Paragraphs>241</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Arial</vt:lpstr>
      <vt:lpstr>宋体</vt:lpstr>
      <vt:lpstr>Wingdings</vt:lpstr>
      <vt:lpstr>微软雅黑</vt:lpstr>
      <vt:lpstr>Calibri</vt:lpstr>
      <vt:lpstr>Arial Unicode MS</vt:lpstr>
      <vt:lpstr>Calibri Light</vt:lpstr>
      <vt:lpstr>PMingLiU</vt:lpstr>
      <vt:lpstr>Segoe Print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dc:subject>第一PPT模板网-WWW.1PPT.COM</dc:subject>
  <cp:category>第一PPT模板网-WWW.1PPT.COM</cp:category>
  <cp:lastModifiedBy>linhu-pc</cp:lastModifiedBy>
  <cp:revision>410</cp:revision>
  <dcterms:created xsi:type="dcterms:W3CDTF">2015-02-19T23:46:00Z</dcterms:created>
  <dcterms:modified xsi:type="dcterms:W3CDTF">2019-04-18T04:44:39Z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