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72" r:id="rId6"/>
    <p:sldId id="262" r:id="rId7"/>
    <p:sldId id="263" r:id="rId8"/>
    <p:sldId id="265" r:id="rId9"/>
    <p:sldId id="266" r:id="rId10"/>
    <p:sldId id="277" r:id="rId11"/>
    <p:sldId id="273" r:id="rId12"/>
    <p:sldId id="275" r:id="rId13"/>
    <p:sldId id="276" r:id="rId14"/>
    <p:sldId id="268" r:id="rId15"/>
    <p:sldId id="269" r:id="rId16"/>
    <p:sldId id="270" r:id="rId17"/>
    <p:sldId id="271" r:id="rId1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5EE8-74BF-42FC-AF63-67BE8808B702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8103-57DF-4137-B6BE-58E329DC9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1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89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1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15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7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9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1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3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8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8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45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8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12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096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096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67386"/>
            <a:ext cx="8072119" cy="91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81694"/>
            <a:ext cx="7146290" cy="354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8687" y="6395847"/>
            <a:ext cx="2317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willy123301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0978916348@gmai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810000"/>
            <a:ext cx="7096125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Times New Roman"/>
                <a:cs typeface="Times New Roman"/>
              </a:rPr>
              <a:t>20</a:t>
            </a:r>
            <a:r>
              <a:rPr lang="en-US" altLang="zh-TW" sz="2900" dirty="0" smtClean="0">
                <a:latin typeface="Times New Roman"/>
                <a:cs typeface="Times New Roman"/>
              </a:rPr>
              <a:t>22</a:t>
            </a:r>
            <a:r>
              <a:rPr sz="2900" dirty="0" smtClean="0">
                <a:latin typeface="Times New Roman"/>
                <a:cs typeface="Times New Roman"/>
              </a:rPr>
              <a:t> </a:t>
            </a:r>
            <a:r>
              <a:rPr lang="zh-TW" altLang="en-US" sz="2900" dirty="0">
                <a:latin typeface="Times New Roman"/>
                <a:cs typeface="Times New Roman"/>
              </a:rPr>
              <a:t>影像處理 </a:t>
            </a:r>
            <a:r>
              <a:rPr sz="2900" spc="-5" dirty="0">
                <a:latin typeface="Times New Roman"/>
                <a:cs typeface="Times New Roman"/>
              </a:rPr>
              <a:t>Image </a:t>
            </a:r>
            <a:r>
              <a:rPr sz="2900" dirty="0">
                <a:latin typeface="Times New Roman"/>
                <a:cs typeface="Times New Roman"/>
              </a:rPr>
              <a:t>Processing </a:t>
            </a:r>
            <a:endParaRPr lang="en-US" sz="2900" dirty="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Times New Roman"/>
                <a:cs typeface="Times New Roman"/>
              </a:rPr>
              <a:t>Homework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43000" y="5181600"/>
            <a:ext cx="36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 Sun, Yung-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940" y="167385"/>
            <a:ext cx="8455660" cy="861774"/>
          </a:xfrm>
        </p:spPr>
        <p:txBody>
          <a:bodyPr/>
          <a:lstStyle/>
          <a:p>
            <a:r>
              <a:rPr lang="en-US" altLang="zh-TW" sz="2800" dirty="0"/>
              <a:t>7. Connected Component : Count the number of connected regions in a binary image and paint it with different colors</a:t>
            </a:r>
            <a:endParaRPr lang="zh-TW" altLang="en-US" sz="2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3154" y="1447800"/>
            <a:ext cx="7146290" cy="1846659"/>
          </a:xfrm>
        </p:spPr>
        <p:txBody>
          <a:bodyPr/>
          <a:lstStyle/>
          <a:p>
            <a:r>
              <a:rPr lang="en-US" altLang="zh-TW" sz="2000" dirty="0"/>
              <a:t>Input image : Foreground(black), background(white)</a:t>
            </a:r>
          </a:p>
          <a:p>
            <a:r>
              <a:rPr lang="en-US" altLang="zh-TW" sz="2000" dirty="0"/>
              <a:t>Hint : Section 2.5</a:t>
            </a:r>
            <a:endParaRPr lang="zh-TW" altLang="en-US" sz="2000" dirty="0"/>
          </a:p>
          <a:p>
            <a:r>
              <a:rPr lang="en-US" altLang="zh-TW" sz="2000" dirty="0"/>
              <a:t>Using 8-adjacency</a:t>
            </a:r>
            <a:endParaRPr lang="zh-TW" altLang="en-US" sz="2000" dirty="0"/>
          </a:p>
          <a:p>
            <a:r>
              <a:rPr lang="en-US" altLang="zh-TW" sz="2000" dirty="0"/>
              <a:t>The pixel on the border of the image should be considered.</a:t>
            </a:r>
            <a:endParaRPr lang="zh-TW" altLang="en-US" sz="2000" dirty="0"/>
          </a:p>
          <a:p>
            <a:r>
              <a:rPr lang="en-US" altLang="zh-TW" sz="2000" dirty="0"/>
              <a:t>Adjacent region should display in different colors.</a:t>
            </a:r>
          </a:p>
          <a:p>
            <a:endParaRPr lang="zh-TW" altLang="en-US" sz="2000" dirty="0"/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1536"/>
            <a:ext cx="25193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651536"/>
            <a:ext cx="251936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071688" y="5997861"/>
            <a:ext cx="1271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  <a:latin typeface="Gill Sans MT" panose="020B0502020104020203" pitchFamily="34" charset="0"/>
              </a:rPr>
              <a:t>Input Image</a:t>
            </a:r>
            <a:endParaRPr lang="zh-TW" altLang="en-US"/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5603875" y="5967698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Result</a:t>
            </a:r>
            <a:endParaRPr lang="zh-TW" altLang="en-US"/>
          </a:p>
        </p:txBody>
      </p:sp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4543142" y="3280570"/>
            <a:ext cx="288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 err="1"/>
              <a:t>Num</a:t>
            </a:r>
            <a:r>
              <a:rPr lang="en-US" altLang="zh-TW" dirty="0"/>
              <a:t> of Connected region :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0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0">
            <a:blip r:embed="rId2"/>
            <a:stretch>
              <a:fillRect l="-1704" t="-1752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46276"/>
          </a:xfrm>
        </p:spPr>
        <p:txBody>
          <a:bodyPr/>
          <a:lstStyle/>
          <a:p>
            <a:r>
              <a:rPr lang="en-US" altLang="zh-TW" dirty="0"/>
              <a:t>8. Image registration</a:t>
            </a:r>
            <a:endParaRPr lang="zh-TW" altLang="en-US" dirty="0"/>
          </a:p>
        </p:txBody>
      </p:sp>
      <p:pic>
        <p:nvPicPr>
          <p:cNvPr id="1229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6813"/>
            <a:ext cx="82867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5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CA1A4A-1B8A-4538-A9E5-58B97232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167386"/>
            <a:ext cx="8072119" cy="446276"/>
          </a:xfrm>
        </p:spPr>
        <p:txBody>
          <a:bodyPr/>
          <a:lstStyle/>
          <a:p>
            <a:r>
              <a:rPr lang="en-US" altLang="zh-TW" dirty="0"/>
              <a:t>8. Image registration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26641BE-C52C-43C0-AB26-06AADDA2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081694"/>
            <a:ext cx="7146290" cy="2690480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endParaRPr kumimoji="0" lang="en-US" altLang="zh-TW" sz="20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r>
              <a:rPr kumimoji="0" lang="en-US" altLang="zh-TW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Requirement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 Given two images A and B, B is a transformation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A by </a:t>
            </a:r>
            <a:r>
              <a:rPr lang="en-US" altLang="zh-TW" sz="2000" kern="1200" dirty="0">
                <a:solidFill>
                  <a:prstClr val="black"/>
                </a:solidFill>
              </a:rPr>
              <a:t>scaling 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rotation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algn="l" rtl="0">
              <a:spcBef>
                <a:spcPts val="105"/>
              </a:spcBef>
              <a:tabLst>
                <a:tab pos="287020" algn="l"/>
              </a:tabLst>
              <a:defRPr/>
            </a:pPr>
            <a:r>
              <a:rPr lang="en-US" altLang="zh-TW" sz="2000" kern="1200" dirty="0">
                <a:solidFill>
                  <a:prstClr val="black"/>
                </a:solidFill>
              </a:rPr>
              <a:t>Please r</a:t>
            </a:r>
            <a:r>
              <a:rPr lang="en-US" altLang="zh-TW" sz="2000" kern="1200" baseline="0" dirty="0">
                <a:solidFill>
                  <a:prstClr val="black"/>
                </a:solidFill>
              </a:rPr>
              <a:t>egister </a:t>
            </a:r>
            <a:r>
              <a:rPr lang="en-US" altLang="zh-TW" sz="2000" kern="1200" dirty="0">
                <a:solidFill>
                  <a:prstClr val="black"/>
                </a:solidFill>
              </a:rPr>
              <a:t>image B to image A</a:t>
            </a:r>
            <a:r>
              <a:rPr lang="en-US" altLang="zh-TW" sz="2000" kern="1200" baseline="0" dirty="0">
                <a:solidFill>
                  <a:prstClr val="black"/>
                </a:solidFill>
              </a:rPr>
              <a:t>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endParaRPr lang="en-US" altLang="zh-TW" sz="2000" kern="12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EA4A069E-CA6A-4CEE-AFD6-D26BC1DAF9CC}"/>
              </a:ext>
            </a:extLst>
          </p:cNvPr>
          <p:cNvSpPr txBox="1"/>
          <p:nvPr/>
        </p:nvSpPr>
        <p:spPr>
          <a:xfrm>
            <a:off x="4417149" y="27132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6E9EA2C8-EBBA-4EEE-9DA7-D5FC8402E671}"/>
              </a:ext>
            </a:extLst>
          </p:cNvPr>
          <p:cNvSpPr txBox="1"/>
          <p:nvPr/>
        </p:nvSpPr>
        <p:spPr>
          <a:xfrm>
            <a:off x="7036760" y="267866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Registered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EA4A069E-CA6A-4CEE-AFD6-D26BC1DAF9CC}"/>
              </a:ext>
            </a:extLst>
          </p:cNvPr>
          <p:cNvSpPr txBox="1"/>
          <p:nvPr/>
        </p:nvSpPr>
        <p:spPr>
          <a:xfrm>
            <a:off x="1443255" y="27866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" y="3308854"/>
            <a:ext cx="2977812" cy="220331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679" y="3242565"/>
            <a:ext cx="2977812" cy="22033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4" y="3156009"/>
            <a:ext cx="2838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CA1A4A-1B8A-4538-A9E5-58B97232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167386"/>
            <a:ext cx="8072119" cy="446276"/>
          </a:xfrm>
        </p:spPr>
        <p:txBody>
          <a:bodyPr/>
          <a:lstStyle/>
          <a:p>
            <a:r>
              <a:rPr lang="en-US" altLang="zh-TW" dirty="0"/>
              <a:t>8. Image registration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="" xmlns:a16="http://schemas.microsoft.com/office/drawing/2014/main" id="{626641BE-C52C-43C0-AB26-06AADDA261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5940" y="1081694"/>
                <a:ext cx="7146290" cy="3482043"/>
              </a:xfrm>
            </p:spPr>
            <p:txBody>
              <a:bodyPr/>
              <a:lstStyle/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Find </a:t>
                </a:r>
              </a:p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lang="en-US" altLang="zh-TW" sz="2000" kern="1200" dirty="0">
                    <a:solidFill>
                      <a:prstClr val="black"/>
                    </a:solidFill>
                  </a:rPr>
                  <a:t>(1) the scaling factor </a:t>
                </a:r>
                <a14:m>
                  <m:oMath xmlns:m="http://schemas.openxmlformats.org/officeDocument/2006/math">
                    <m:r>
                      <a:rPr lang="en-US" altLang="zh-TW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000" kern="1200" dirty="0">
                    <a:solidFill>
                      <a:prstClr val="black"/>
                    </a:solidFill>
                  </a:rPr>
                  <a:t> of the registration and</a:t>
                </a:r>
                <a:br>
                  <a:rPr lang="en-US" altLang="zh-TW" sz="2000" kern="1200" dirty="0">
                    <a:solidFill>
                      <a:prstClr val="black"/>
                    </a:solidFill>
                  </a:rPr>
                </a:br>
                <a:r>
                  <a:rPr lang="en-US" altLang="zh-TW" sz="2000" kern="1200" dirty="0">
                    <a:solidFill>
                      <a:prstClr val="black"/>
                    </a:solidFill>
                  </a:rPr>
                  <a:t>(2) the rotation angle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𝜃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(clockwise)</a:t>
                </a: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and</a:t>
                </a: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(3) Evaluate the difference between image </a:t>
                </a:r>
                <a:r>
                  <a:rPr lang="en-US" altLang="zh-TW" sz="2000" kern="1200" dirty="0">
                    <a:solidFill>
                      <a:prstClr val="black"/>
                    </a:solidFill>
                  </a:rPr>
                  <a:t>A and registered image</a:t>
                </a:r>
              </a:p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		Intensity difference</a:t>
                </a:r>
                <a:b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𝑝𝑖𝑥𝑒𝑙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fPr>
                        <m:num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𝐼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naryPr>
                        <m: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𝑝</m:t>
                          </m:r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∈</m:t>
                          </m:r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2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|</m:t>
                          </m:r>
                        </m:e>
                      </m:nary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𝐼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: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𝑝𝑜𝑖𝑛𝑡𝑠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𝑖𝑛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𝑖𝑚𝑎𝑔𝑒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: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𝑖𝑛𝑡𝑒𝑛𝑠𝑖𝑡𝑦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𝑜𝑓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𝑝𝑜𝑖𝑛𝑡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26641BE-C52C-43C0-AB26-06AADDA26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5940" y="1081694"/>
                <a:ext cx="7146290" cy="3482043"/>
              </a:xfrm>
              <a:blipFill>
                <a:blip r:embed="rId2"/>
                <a:stretch>
                  <a:fillRect l="-2048" t="-2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17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111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</a:t>
            </a:r>
            <a:r>
              <a:rPr sz="3200" spc="0" dirty="0"/>
              <a:t>o</a:t>
            </a:r>
            <a:r>
              <a:rPr sz="3200" dirty="0"/>
              <a:t>tice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876300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 report should be </a:t>
            </a:r>
            <a:r>
              <a:rPr sz="2000" spc="-5" dirty="0">
                <a:latin typeface="Times New Roman"/>
                <a:cs typeface="Times New Roman"/>
              </a:rPr>
              <a:t>written </a:t>
            </a:r>
            <a:r>
              <a:rPr sz="2000" dirty="0">
                <a:latin typeface="Times New Roman"/>
                <a:cs typeface="Times New Roman"/>
              </a:rPr>
              <a:t>in Chinese or English, and </a:t>
            </a:r>
            <a:r>
              <a:rPr sz="2000" b="1" dirty="0">
                <a:latin typeface="Times New Roman"/>
                <a:cs typeface="Times New Roman"/>
              </a:rPr>
              <a:t>4 pages </a:t>
            </a:r>
            <a:r>
              <a:rPr lang="en-US" sz="2000" b="1" dirty="0">
                <a:latin typeface="Times New Roman"/>
                <a:cs typeface="Times New Roman"/>
              </a:rPr>
              <a:t>in length </a:t>
            </a:r>
            <a:r>
              <a:rPr sz="2000" b="1" dirty="0">
                <a:latin typeface="Times New Roman"/>
                <a:cs typeface="Times New Roman"/>
              </a:rPr>
              <a:t>at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least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2870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report should include the </a:t>
            </a:r>
            <a:r>
              <a:rPr lang="en-US" sz="2000" b="1" dirty="0">
                <a:latin typeface="Times New Roman"/>
                <a:cs typeface="Times New Roman"/>
              </a:rPr>
              <a:t>problem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latin typeface="Times New Roman"/>
                <a:cs typeface="Times New Roman"/>
              </a:rPr>
              <a:t>results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b="1" dirty="0">
                <a:latin typeface="Times New Roman"/>
                <a:cs typeface="Times New Roman"/>
              </a:rPr>
              <a:t>discussion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</a:p>
          <a:p>
            <a:pPr marL="28702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conclusion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Please </a:t>
            </a:r>
            <a:r>
              <a:rPr sz="2000" dirty="0">
                <a:latin typeface="Times New Roman"/>
                <a:cs typeface="Times New Roman"/>
              </a:rPr>
              <a:t>print it out and </a:t>
            </a:r>
            <a:r>
              <a:rPr lang="en-US" sz="2000" dirty="0">
                <a:latin typeface="Times New Roman"/>
                <a:cs typeface="Times New Roman"/>
              </a:rPr>
              <a:t>hand in </a:t>
            </a:r>
            <a:r>
              <a:rPr sz="2000" dirty="0">
                <a:latin typeface="Times New Roman"/>
                <a:cs typeface="Times New Roman"/>
              </a:rPr>
              <a:t>at 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demonstration.</a:t>
            </a:r>
            <a:endParaRPr sz="2000" dirty="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demonstration </a:t>
            </a:r>
            <a:r>
              <a:rPr sz="2000" dirty="0">
                <a:latin typeface="Times New Roman"/>
                <a:cs typeface="Times New Roman"/>
              </a:rPr>
              <a:t>will be held in Room 65702 during </a:t>
            </a:r>
            <a:r>
              <a:rPr lang="en-US" sz="2000" b="1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11/3(</a:t>
            </a:r>
            <a:r>
              <a:rPr lang="en-US" sz="2000" b="1" spc="-2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Thur</a:t>
            </a:r>
            <a:r>
              <a:rPr lang="en-US"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 will be announced in advance on </a:t>
            </a:r>
            <a:r>
              <a:rPr lang="en-US" sz="2000" dirty="0">
                <a:latin typeface="Times New Roman"/>
                <a:cs typeface="Times New Roman"/>
              </a:rPr>
              <a:t>NCKU </a:t>
            </a:r>
            <a:r>
              <a:rPr lang="en-US" sz="2000" dirty="0" err="1">
                <a:latin typeface="Times New Roman"/>
                <a:cs typeface="Times New Roman"/>
              </a:rPr>
              <a:t>moodle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287020" marR="50800" indent="-274955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Please </a:t>
            </a:r>
            <a:r>
              <a:rPr sz="2000" dirty="0">
                <a:latin typeface="Times New Roman"/>
                <a:cs typeface="Times New Roman"/>
              </a:rPr>
              <a:t>inform the teaching assistant if you cannot </a:t>
            </a:r>
            <a:r>
              <a:rPr sz="2000" spc="-5" dirty="0">
                <a:latin typeface="Times New Roman"/>
                <a:cs typeface="Times New Roman"/>
              </a:rPr>
              <a:t>attend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demonstration  </a:t>
            </a:r>
            <a:r>
              <a:rPr sz="2000" u="sng" dirty="0">
                <a:latin typeface="Times New Roman"/>
                <a:cs typeface="Times New Roman"/>
              </a:rPr>
              <a:t>one week</a:t>
            </a:r>
            <a:r>
              <a:rPr sz="2000" u="sng" spc="-35" dirty="0">
                <a:latin typeface="Times New Roman"/>
                <a:cs typeface="Times New Roman"/>
              </a:rPr>
              <a:t> </a:t>
            </a:r>
            <a:r>
              <a:rPr sz="2000" u="sng" spc="-15" dirty="0">
                <a:latin typeface="Times New Roman"/>
                <a:cs typeface="Times New Roman"/>
              </a:rPr>
              <a:t>earlier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40173"/>
            <a:ext cx="7590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22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2250" spc="1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Image </a:t>
            </a:r>
            <a:r>
              <a:rPr sz="3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processing related 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library </a:t>
            </a:r>
            <a:r>
              <a:rPr sz="3000" b="1" u="heavy" spc="-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cannot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be 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used and 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it </a:t>
            </a:r>
            <a:r>
              <a:rPr sz="3000" b="1" u="heavy" spc="-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is not allowed 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copy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homework.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957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File</a:t>
            </a:r>
            <a:r>
              <a:rPr sz="3200" spc="-65" dirty="0"/>
              <a:t> </a:t>
            </a:r>
            <a:r>
              <a:rPr sz="3200" dirty="0"/>
              <a:t>Upload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76234" cy="382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Please compress </a:t>
            </a:r>
            <a:r>
              <a:rPr sz="2000" dirty="0">
                <a:latin typeface="Times New Roman"/>
                <a:cs typeface="Times New Roman"/>
              </a:rPr>
              <a:t>the program source code, execution file(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release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report as a </a:t>
            </a:r>
            <a:r>
              <a:rPr sz="2000" spc="-5" dirty="0">
                <a:latin typeface="Times New Roman"/>
                <a:cs typeface="Times New Roman"/>
              </a:rPr>
              <a:t>zip file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upload</a:t>
            </a:r>
            <a:r>
              <a:rPr sz="2000" dirty="0">
                <a:latin typeface="Times New Roman"/>
                <a:cs typeface="Times New Roman"/>
              </a:rPr>
              <a:t> it to FTP </a:t>
            </a:r>
            <a:r>
              <a:rPr sz="2000" b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before </a:t>
            </a:r>
            <a:r>
              <a:rPr sz="2000" b="1" u="sng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11:59 </a:t>
            </a:r>
            <a:r>
              <a:rPr sz="20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p.m. of</a:t>
            </a:r>
            <a:r>
              <a:rPr sz="2000" b="1" u="sng" spc="-27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lang="en-US" sz="2000" b="1" u="sng" spc="-15" dirty="0" smtClean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1/</a:t>
            </a:r>
            <a:r>
              <a:rPr lang="en-US" altLang="zh-TW" sz="2000" b="1" u="sng" spc="-15" dirty="0" smtClean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01</a:t>
            </a:r>
            <a:r>
              <a:rPr lang="en-US" sz="2000" b="1" u="sng" spc="-15" dirty="0" smtClean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(Tue.)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ftp://140.116.247.97</a:t>
            </a:r>
            <a:r>
              <a:rPr lang="en-US"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, port:102</a:t>
            </a:r>
            <a:endParaRPr sz="17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id: </a:t>
            </a:r>
            <a:r>
              <a:rPr sz="1700" dirty="0" err="1">
                <a:solidFill>
                  <a:srgbClr val="464652"/>
                </a:solidFill>
                <a:latin typeface="Times New Roman"/>
                <a:cs typeface="Times New Roman"/>
              </a:rPr>
              <a:t>imagehw</a:t>
            </a:r>
            <a:endParaRPr sz="17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0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password:</a:t>
            </a:r>
            <a:r>
              <a:rPr sz="17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dirty="0" err="1">
                <a:solidFill>
                  <a:srgbClr val="464652"/>
                </a:solidFill>
                <a:latin typeface="Times New Roman"/>
                <a:cs typeface="Times New Roman"/>
              </a:rPr>
              <a:t>imagehw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format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zip file name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287020">
              <a:lnSpc>
                <a:spcPct val="100000"/>
              </a:lnSpc>
              <a:spcBef>
                <a:spcPts val="111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[VS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version]_[student</a:t>
            </a:r>
            <a:r>
              <a:rPr sz="1700" spc="-1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id].zip</a:t>
            </a:r>
            <a:endParaRPr sz="170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100"/>
              </a:spcBef>
              <a:tabLst>
                <a:tab pos="835660" algn="l"/>
              </a:tabLst>
            </a:pPr>
            <a:r>
              <a:rPr sz="1150" spc="-10" dirty="0">
                <a:solidFill>
                  <a:srgbClr val="BBBBBB"/>
                </a:solidFill>
                <a:latin typeface="Wingdings 3"/>
                <a:cs typeface="Wingdings 3"/>
              </a:rPr>
              <a:t></a:t>
            </a:r>
            <a:r>
              <a:rPr sz="1150" spc="-10" dirty="0">
                <a:solidFill>
                  <a:srgbClr val="BBBBBB"/>
                </a:solidFill>
                <a:latin typeface="Times New Roman"/>
                <a:cs typeface="Times New Roman"/>
              </a:rPr>
              <a:t>	</a:t>
            </a:r>
            <a:r>
              <a:rPr sz="1500" spc="-5" dirty="0" err="1">
                <a:latin typeface="Times New Roman"/>
                <a:cs typeface="Times New Roman"/>
              </a:rPr>
              <a:t>e.g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VS201</a:t>
            </a:r>
            <a:r>
              <a:rPr lang="en-US" sz="1500" spc="-5" dirty="0">
                <a:latin typeface="Times New Roman"/>
                <a:cs typeface="Times New Roman"/>
              </a:rPr>
              <a:t>5</a:t>
            </a:r>
            <a:r>
              <a:rPr sz="1500" spc="-5" dirty="0">
                <a:latin typeface="Times New Roman"/>
                <a:cs typeface="Times New Roman"/>
              </a:rPr>
              <a:t>_P78901234.zip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00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Please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add your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version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number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if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you have any new</a:t>
            </a:r>
            <a:r>
              <a:rPr sz="1700" spc="-11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update</a:t>
            </a:r>
            <a:endParaRPr sz="170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095"/>
              </a:spcBef>
              <a:tabLst>
                <a:tab pos="835660" algn="l"/>
              </a:tabLst>
            </a:pPr>
            <a:r>
              <a:rPr sz="1150" spc="-10" dirty="0">
                <a:solidFill>
                  <a:srgbClr val="BBBBBB"/>
                </a:solidFill>
                <a:latin typeface="Wingdings 3"/>
                <a:cs typeface="Wingdings 3"/>
              </a:rPr>
              <a:t></a:t>
            </a:r>
            <a:r>
              <a:rPr sz="1150" spc="-10" dirty="0">
                <a:solidFill>
                  <a:srgbClr val="BBBBBB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Times New Roman"/>
                <a:cs typeface="Times New Roman"/>
              </a:rPr>
              <a:t>e.g.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VS201</a:t>
            </a:r>
            <a:r>
              <a:rPr lang="en-US" sz="1500" spc="-5" dirty="0">
                <a:latin typeface="Times New Roman"/>
                <a:cs typeface="Times New Roman"/>
              </a:rPr>
              <a:t>5</a:t>
            </a:r>
            <a:r>
              <a:rPr sz="1500" spc="-5" dirty="0">
                <a:latin typeface="Times New Roman"/>
                <a:cs typeface="Times New Roman"/>
              </a:rPr>
              <a:t>_P78901234_v02.zip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5604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Vision </a:t>
            </a:r>
            <a:r>
              <a:rPr sz="3200" dirty="0"/>
              <a:t>System Lab (Room</a:t>
            </a:r>
            <a:r>
              <a:rPr sz="3200" spc="-50" dirty="0"/>
              <a:t> </a:t>
            </a:r>
            <a:r>
              <a:rPr sz="3200" dirty="0"/>
              <a:t>65702)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48147" y="2329033"/>
            <a:ext cx="6552465" cy="223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97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Inf</a:t>
            </a:r>
            <a:r>
              <a:rPr sz="3200" spc="0" dirty="0"/>
              <a:t>o</a:t>
            </a:r>
            <a:r>
              <a:rPr sz="3200" dirty="0"/>
              <a:t>rmation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081694"/>
            <a:ext cx="7146290" cy="385874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 dirty="0"/>
          </a:p>
          <a:p>
            <a:pPr marL="287020" marR="5080" indent="-274955">
              <a:tabLst>
                <a:tab pos="287020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</a:rPr>
              <a:t>	</a:t>
            </a:r>
            <a:r>
              <a:rPr lang="en-US" spc="-30" dirty="0"/>
              <a:t>NCKU </a:t>
            </a:r>
            <a:r>
              <a:rPr lang="en-US" spc="-30" dirty="0" err="1"/>
              <a:t>moodle</a:t>
            </a:r>
            <a:endParaRPr lang="en-US" spc="-30" dirty="0"/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r>
              <a:rPr lang="en-US" altLang="zh-TW" sz="2000" spc="-3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 : </a:t>
            </a:r>
            <a:endParaRPr lang="en-US" sz="1950" dirty="0">
              <a:latin typeface="+mn-ea"/>
              <a:cs typeface="Wingdings 3"/>
            </a:endParaRP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en-US" sz="1950" dirty="0">
                <a:latin typeface="+mn-ea"/>
                <a:cs typeface="Wingdings 3"/>
              </a:rPr>
              <a:t>	</a:t>
            </a:r>
            <a:r>
              <a:rPr lang="en-US" sz="1950" dirty="0" smtClean="0">
                <a:latin typeface="+mn-ea"/>
                <a:cs typeface="Wingdings 3"/>
                <a:hlinkClick r:id="rId3"/>
              </a:rPr>
              <a:t>willy123301@gmail.com</a:t>
            </a:r>
            <a:endParaRPr lang="en-US" sz="1950" dirty="0">
              <a:latin typeface="+mn-ea"/>
              <a:cs typeface="Wingdings 3"/>
            </a:endParaRP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en-US" sz="1950" dirty="0">
                <a:latin typeface="+mn-ea"/>
                <a:cs typeface="Wingdings 3"/>
              </a:rPr>
              <a:t> </a:t>
            </a:r>
            <a:r>
              <a:rPr lang="en-US" sz="1950" dirty="0" smtClean="0">
                <a:latin typeface="+mn-ea"/>
                <a:cs typeface="Wingdings 3"/>
              </a:rPr>
              <a:t>   </a:t>
            </a:r>
            <a:r>
              <a:rPr lang="en-US" sz="1950" u="sng" dirty="0">
                <a:solidFill>
                  <a:srgbClr val="0000FF"/>
                </a:solidFill>
                <a:latin typeface="+mn-ea"/>
                <a:cs typeface="Wingdings 3"/>
                <a:hlinkClick r:id="rId4"/>
              </a:rPr>
              <a:t>johnson210140@gmai.com</a:t>
            </a:r>
            <a:endParaRPr lang="en-US" sz="1950" u="sng" dirty="0" smtClean="0">
              <a:solidFill>
                <a:srgbClr val="0000FF"/>
              </a:solidFill>
              <a:latin typeface="+mn-ea"/>
              <a:cs typeface="Wingdings 3"/>
            </a:endParaRP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en-US" sz="1950" dirty="0" smtClean="0">
                <a:solidFill>
                  <a:srgbClr val="0000FF"/>
                </a:solidFill>
                <a:latin typeface="+mn-ea"/>
                <a:cs typeface="Wingdings 3"/>
              </a:rPr>
              <a:t>    </a:t>
            </a:r>
            <a:r>
              <a:rPr lang="en-US" sz="1950" u="sng" dirty="0" smtClean="0">
                <a:solidFill>
                  <a:srgbClr val="0000FF"/>
                </a:solidFill>
                <a:latin typeface="+mn-ea"/>
                <a:cs typeface="Wingdings 3"/>
              </a:rPr>
              <a:t>chenxuan0511@gmail.com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405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Probl</a:t>
            </a:r>
            <a:r>
              <a:rPr sz="3200" spc="0" dirty="0"/>
              <a:t>e</a:t>
            </a:r>
            <a:r>
              <a:rPr sz="3200" dirty="0"/>
              <a:t>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2682"/>
            <a:ext cx="8105775" cy="508985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1) RGB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Extraction</a:t>
            </a:r>
            <a:r>
              <a:rPr lang="zh-TW" altLang="en-US" sz="2000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cs typeface="Times New Roman"/>
              </a:rPr>
              <a:t>&amp;</a:t>
            </a:r>
            <a:r>
              <a:rPr lang="zh-TW" altLang="en-US" sz="2000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cs typeface="Times New Roman"/>
              </a:rPr>
              <a:t>transformation </a:t>
            </a:r>
            <a:r>
              <a:rPr sz="2000" dirty="0">
                <a:latin typeface="Times New Roman"/>
                <a:cs typeface="Times New Roman"/>
              </a:rPr>
              <a:t>(10%)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Times New Roman"/>
                <a:cs typeface="Times New Roman"/>
              </a:rPr>
              <a:t>Smooth filter (mean </a:t>
            </a:r>
            <a:r>
              <a:rPr lang="en-US" altLang="zh-TW" sz="2000" dirty="0">
                <a:latin typeface="Times New Roman"/>
                <a:cs typeface="Times New Roman"/>
              </a:rPr>
              <a:t>and</a:t>
            </a:r>
            <a:r>
              <a:rPr lang="en-US" altLang="zh-TW" sz="2000" spc="-4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Times New Roman"/>
                <a:cs typeface="Times New Roman"/>
              </a:rPr>
              <a:t>median) (10%)</a:t>
            </a:r>
            <a:endParaRPr lang="en-US" altLang="zh-TW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3) Histogram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Equalization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lang="en-US" altLang="zh-TW" sz="2000" spc="-5" dirty="0">
                <a:latin typeface="Times New Roman"/>
                <a:cs typeface="Times New Roman"/>
              </a:rPr>
              <a:t>10</a:t>
            </a:r>
            <a:r>
              <a:rPr sz="2000" spc="-5" dirty="0">
                <a:latin typeface="Times New Roman"/>
                <a:cs typeface="Times New Roman"/>
              </a:rPr>
              <a:t>%)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4) A </a:t>
            </a:r>
            <a:r>
              <a:rPr sz="2000" spc="-5" dirty="0">
                <a:latin typeface="Times New Roman"/>
                <a:cs typeface="Times New Roman"/>
              </a:rPr>
              <a:t>user-defined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thresholding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lang="en-US" altLang="zh-TW" sz="2000" spc="-5" dirty="0">
                <a:latin typeface="Times New Roman"/>
                <a:cs typeface="Times New Roman"/>
              </a:rPr>
              <a:t>5</a:t>
            </a:r>
            <a:r>
              <a:rPr sz="2000" spc="-5" dirty="0" smtClean="0">
                <a:latin typeface="Times New Roman"/>
                <a:cs typeface="Times New Roman"/>
              </a:rPr>
              <a:t>%</a:t>
            </a:r>
            <a:r>
              <a:rPr lang="zh-TW" alt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altLang="zh-TW" sz="2000" spc="-5" dirty="0" smtClean="0">
                <a:latin typeface="Times New Roman"/>
                <a:cs typeface="Times New Roman"/>
              </a:rPr>
              <a:t>+</a:t>
            </a:r>
            <a:r>
              <a:rPr lang="zh-TW" alt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altLang="zh-TW" sz="2000" spc="-5" dirty="0" smtClean="0">
                <a:latin typeface="Times New Roman"/>
                <a:cs typeface="Times New Roman"/>
              </a:rPr>
              <a:t>slider</a:t>
            </a:r>
            <a:r>
              <a:rPr lang="zh-TW" alt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altLang="zh-TW" sz="2000" spc="-5" dirty="0" smtClean="0">
                <a:latin typeface="Times New Roman"/>
                <a:cs typeface="Times New Roman"/>
              </a:rPr>
              <a:t>5%</a:t>
            </a:r>
            <a:r>
              <a:rPr sz="2000" spc="-5" dirty="0" smtClean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>
                <a:latin typeface="Times New Roman"/>
                <a:cs typeface="Times New Roman"/>
              </a:rPr>
              <a:t>Sobel edge detection (</a:t>
            </a:r>
            <a:r>
              <a:rPr lang="en-US" sz="2000" dirty="0" smtClean="0">
                <a:latin typeface="Times New Roman"/>
                <a:cs typeface="Times New Roman"/>
              </a:rPr>
              <a:t>10%)</a:t>
            </a:r>
            <a:endParaRPr lang="en-US" sz="2000" dirty="0">
              <a:latin typeface="Times New Roman"/>
              <a:cs typeface="Times New Roman"/>
            </a:endParaRPr>
          </a:p>
          <a:p>
            <a:pPr marL="287020" marR="426720" indent="-274955">
              <a:lnSpc>
                <a:spcPct val="100000"/>
              </a:lnSpc>
              <a:spcBef>
                <a:spcPts val="12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>
                <a:latin typeface="Times New Roman"/>
                <a:cs typeface="Times New Roman"/>
              </a:rPr>
              <a:t>Edge overlapping (5%)</a:t>
            </a:r>
          </a:p>
          <a:p>
            <a:pPr marL="287020" marR="426720" indent="-274955">
              <a:spcBef>
                <a:spcPts val="1205"/>
              </a:spcBef>
              <a:tabLst>
                <a:tab pos="287020" algn="l"/>
              </a:tabLst>
            </a:pPr>
            <a:r>
              <a:rPr lang="en-US" altLang="zh-TW"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lang="en-US" altLang="zh-TW"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000" dirty="0">
                <a:latin typeface="Times New Roman"/>
                <a:cs typeface="Times New Roman"/>
              </a:rPr>
              <a:t>7) Connected Component (15%)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000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>
                <a:latin typeface="Times New Roman"/>
                <a:cs typeface="Times New Roman"/>
              </a:rPr>
              <a:t>Image registration </a:t>
            </a:r>
            <a:r>
              <a:rPr lang="en-US" sz="2000" dirty="0" smtClean="0">
                <a:latin typeface="Times New Roman"/>
                <a:cs typeface="Times New Roman"/>
              </a:rPr>
              <a:t>(15%)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※   Program functionality </a:t>
            </a:r>
            <a:r>
              <a:rPr lang="en-US" sz="2000" dirty="0" smtClean="0">
                <a:latin typeface="Times New Roman"/>
                <a:cs typeface="Times New Roman"/>
              </a:rPr>
              <a:t>(cascade several steps </a:t>
            </a:r>
            <a:r>
              <a:rPr lang="en-US" altLang="zh-TW" sz="2000" smtClean="0">
                <a:latin typeface="Times New Roman"/>
                <a:cs typeface="Times New Roman"/>
              </a:rPr>
              <a:t>+</a:t>
            </a:r>
            <a:r>
              <a:rPr lang="en-US" sz="2000" smtClean="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u</a:t>
            </a:r>
            <a:r>
              <a:rPr lang="en-US" altLang="zh-TW" sz="2000" smtClean="0">
                <a:latin typeface="Times New Roman"/>
                <a:cs typeface="Times New Roman"/>
              </a:rPr>
              <a:t>ndo</a:t>
            </a:r>
            <a:r>
              <a:rPr lang="en-US" sz="200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one step, 15 %)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3000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Basic</a:t>
            </a:r>
            <a:r>
              <a:rPr sz="3200" spc="-50" dirty="0"/>
              <a:t> </a:t>
            </a:r>
            <a:r>
              <a:rPr sz="3200" dirty="0"/>
              <a:t>requirement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12850"/>
            <a:ext cx="8047990" cy="186974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7020" marR="486409" indent="-274955">
              <a:lnSpc>
                <a:spcPct val="90100"/>
              </a:lnSpc>
              <a:spcBef>
                <a:spcPts val="34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C++ </a:t>
            </a:r>
            <a:r>
              <a:rPr sz="2000" dirty="0">
                <a:latin typeface="Times New Roman"/>
                <a:cs typeface="Times New Roman"/>
              </a:rPr>
              <a:t>or C# to </a:t>
            </a:r>
            <a:r>
              <a:rPr sz="2000" spc="-5" dirty="0">
                <a:latin typeface="Times New Roman"/>
                <a:cs typeface="Times New Roman"/>
              </a:rPr>
              <a:t>write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download visual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studio  software on the web page of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and network center of NCKU.  (201</a:t>
            </a:r>
            <a:r>
              <a:rPr lang="en-US" sz="2000" dirty="0">
                <a:latin typeface="Times New Roman"/>
                <a:cs typeface="Times New Roman"/>
              </a:rPr>
              <a:t>5 or above</a:t>
            </a:r>
            <a:r>
              <a:rPr sz="2000" dirty="0">
                <a:latin typeface="Times New Roman"/>
                <a:cs typeface="Times New Roman"/>
              </a:rPr>
              <a:t> version </a:t>
            </a:r>
            <a:r>
              <a:rPr lang="en-US" sz="2000" dirty="0">
                <a:latin typeface="Times New Roman"/>
                <a:cs typeface="Times New Roman"/>
              </a:rPr>
              <a:t>is recommended; if you are not familiar with both C++ and C#, C# is suggested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 marL="287020" marR="5080" indent="-274955">
              <a:lnSpc>
                <a:spcPts val="2160"/>
              </a:lnSpc>
              <a:spcBef>
                <a:spcPts val="123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show the </a:t>
            </a:r>
            <a:r>
              <a:rPr sz="2000" spc="-5" dirty="0">
                <a:latin typeface="Times New Roman"/>
                <a:cs typeface="Times New Roman"/>
              </a:rPr>
              <a:t>results </a:t>
            </a:r>
            <a:r>
              <a:rPr lang="en-US" sz="2000" spc="-5" dirty="0">
                <a:latin typeface="Times New Roman"/>
                <a:cs typeface="Times New Roman"/>
              </a:rPr>
              <a:t>as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before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  <a:r>
              <a:rPr sz="2000" dirty="0">
                <a:latin typeface="Times New Roman"/>
                <a:cs typeface="Times New Roman"/>
              </a:rPr>
              <a:t>the processing </a:t>
            </a: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 screen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simultaneously.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304" y="3094363"/>
            <a:ext cx="5121176" cy="1583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1" y="3987736"/>
            <a:ext cx="7693660" cy="2219197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785620">
              <a:lnSpc>
                <a:spcPct val="100000"/>
              </a:lnSpc>
              <a:spcBef>
                <a:spcPts val="1345"/>
              </a:spcBef>
              <a:tabLst>
                <a:tab pos="3980815" algn="l"/>
              </a:tabLst>
            </a:pPr>
            <a:r>
              <a:rPr sz="1800" spc="-10" dirty="0">
                <a:latin typeface="Gill Sans MT"/>
                <a:cs typeface="Gill Sans MT"/>
              </a:rPr>
              <a:t>	</a:t>
            </a:r>
            <a:endParaRPr sz="1800" dirty="0">
              <a:latin typeface="Gill Sans MT"/>
              <a:cs typeface="Gill Sans MT"/>
            </a:endParaRPr>
          </a:p>
          <a:p>
            <a:pPr marL="287020" marR="320040" indent="-274955">
              <a:lnSpc>
                <a:spcPts val="2160"/>
              </a:lnSpc>
              <a:spcBef>
                <a:spcPts val="167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000" dirty="0">
                <a:latin typeface="Times New Roman"/>
                <a:cs typeface="Times New Roman"/>
              </a:rPr>
              <a:t> Program functionality : </a:t>
            </a:r>
            <a:r>
              <a:rPr sz="2000" dirty="0">
                <a:latin typeface="Times New Roman"/>
                <a:cs typeface="Times New Roman"/>
              </a:rPr>
              <a:t>Each function c</a:t>
            </a:r>
            <a:r>
              <a:rPr lang="en-US" sz="2000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be processed </a:t>
            </a:r>
            <a:r>
              <a:rPr sz="2000" b="1" dirty="0">
                <a:latin typeface="Times New Roman"/>
                <a:cs typeface="Times New Roman"/>
              </a:rPr>
              <a:t>independently</a:t>
            </a:r>
            <a:r>
              <a:rPr lang="en-US" sz="2000" b="1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following the </a:t>
            </a:r>
            <a:r>
              <a:rPr sz="2000" b="1" spc="-5" dirty="0">
                <a:latin typeface="Times New Roman"/>
                <a:cs typeface="Times New Roman"/>
              </a:rPr>
              <a:t>previous </a:t>
            </a:r>
            <a:r>
              <a:rPr sz="2000" b="1" dirty="0">
                <a:latin typeface="Times New Roman"/>
                <a:cs typeface="Times New Roman"/>
              </a:rPr>
              <a:t>step</a:t>
            </a:r>
            <a:r>
              <a:rPr lang="en-US" sz="2000" b="1" dirty="0">
                <a:latin typeface="Times New Roman"/>
                <a:cs typeface="Times New Roman"/>
              </a:rPr>
              <a:t>, and “undo”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lang="en-US" sz="2000" dirty="0">
                <a:latin typeface="Times New Roman"/>
                <a:cs typeface="Times New Roman"/>
              </a:rPr>
              <a:t>              </a:t>
            </a:r>
            <a:r>
              <a:rPr sz="1700" dirty="0">
                <a:latin typeface="PMingLiU"/>
                <a:cs typeface="PMingLiU"/>
              </a:rPr>
              <a:t>（</a:t>
            </a:r>
            <a:r>
              <a:rPr sz="1700" dirty="0">
                <a:latin typeface="Times New Roman"/>
                <a:cs typeface="Times New Roman"/>
              </a:rPr>
              <a:t>e.g. </a:t>
            </a:r>
            <a:r>
              <a:rPr sz="1700" spc="-5" dirty="0">
                <a:latin typeface="Times New Roman"/>
                <a:cs typeface="Times New Roman"/>
              </a:rPr>
              <a:t>Performing </a:t>
            </a:r>
            <a:r>
              <a:rPr sz="1700" dirty="0" err="1">
                <a:latin typeface="Times New Roman"/>
                <a:cs typeface="Times New Roman"/>
              </a:rPr>
              <a:t>sobel</a:t>
            </a:r>
            <a:r>
              <a:rPr sz="1700" dirty="0">
                <a:latin typeface="Times New Roman"/>
                <a:cs typeface="Times New Roman"/>
              </a:rPr>
              <a:t> edge </a:t>
            </a:r>
            <a:r>
              <a:rPr sz="1700" spc="-5" dirty="0">
                <a:latin typeface="Times New Roman"/>
                <a:cs typeface="Times New Roman"/>
              </a:rPr>
              <a:t>detection after smooth</a:t>
            </a:r>
            <a:r>
              <a:rPr lang="en-US" sz="1700" spc="-5" dirty="0">
                <a:latin typeface="Times New Roman"/>
                <a:cs typeface="Times New Roman"/>
              </a:rPr>
              <a:t> filter, and then undo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92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Problem (1) deal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color </a:t>
            </a:r>
            <a:r>
              <a:rPr lang="en-US" sz="2000" dirty="0">
                <a:latin typeface="Times New Roman"/>
                <a:cs typeface="Times New Roman"/>
              </a:rPr>
              <a:t>input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lang="en-US" sz="2000" spc="-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others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lang="en-US" sz="2000" spc="-160" dirty="0">
                <a:latin typeface="Times New Roman"/>
                <a:cs typeface="Times New Roman"/>
              </a:rPr>
              <a:t>handle 	</a:t>
            </a:r>
            <a:r>
              <a:rPr sz="2000" dirty="0">
                <a:latin typeface="Times New Roman"/>
                <a:cs typeface="Times New Roman"/>
              </a:rPr>
              <a:t>gray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images.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5491002" y="3165832"/>
            <a:ext cx="141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Smooth filter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62200" y="4356787"/>
            <a:ext cx="596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Before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59935" y="4354718"/>
            <a:ext cx="50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After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70078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 RGB</a:t>
            </a:r>
            <a:r>
              <a:rPr sz="3200" spc="-65" dirty="0"/>
              <a:t> </a:t>
            </a:r>
            <a:r>
              <a:rPr sz="3200" dirty="0"/>
              <a:t>Extraction</a:t>
            </a:r>
            <a:r>
              <a:rPr lang="en-US" sz="3200" dirty="0"/>
              <a:t> &amp; Transformation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8531860" cy="24987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- Extract the R, G, B channel from the color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lang="en-US" sz="2000" spc="-5" dirty="0">
                <a:latin typeface="Times New Roman"/>
                <a:cs typeface="Times New Roman"/>
              </a:rPr>
              <a:t> and transform it to gray scale image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63220" indent="-286385">
              <a:lnSpc>
                <a:spcPct val="100000"/>
              </a:lnSpc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Color extraction (6%)</a:t>
            </a:r>
          </a:p>
          <a:p>
            <a:pPr marL="820420" lvl="1" indent="-286385"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Extract 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G</a:t>
            </a:r>
            <a:r>
              <a:rPr lang="zh-TW" altLang="en-US" dirty="0"/>
              <a:t>、</a:t>
            </a:r>
            <a:r>
              <a:rPr lang="en-US" altLang="zh-TW" dirty="0"/>
              <a:t>B channel to each image</a:t>
            </a:r>
            <a:endParaRPr lang="en-US" spc="-5" dirty="0">
              <a:latin typeface="Times New Roman"/>
              <a:cs typeface="Times New Roman"/>
            </a:endParaRPr>
          </a:p>
          <a:p>
            <a:pPr marL="363220" indent="-286385">
              <a:lnSpc>
                <a:spcPct val="100000"/>
              </a:lnSpc>
              <a:buFont typeface="Arial"/>
              <a:buChar char="•"/>
              <a:tabLst>
                <a:tab pos="363220" algn="l"/>
                <a:tab pos="363855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363220" marR="3441700" indent="-286385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Color transformation (4%)</a:t>
            </a:r>
          </a:p>
          <a:p>
            <a:pPr marL="820420" marR="3441700" lvl="1" indent="-286385" algn="just">
              <a:spcBef>
                <a:spcPts val="605"/>
              </a:spcBef>
              <a:buFont typeface="Arial"/>
              <a:buChar char="•"/>
              <a:tabLst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Change color image to gray scale image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6" name="群組 5"/>
          <p:cNvGrpSpPr/>
          <p:nvPr/>
        </p:nvGrpSpPr>
        <p:grpSpPr>
          <a:xfrm>
            <a:off x="684213" y="3933825"/>
            <a:ext cx="7516812" cy="2101850"/>
            <a:chOff x="684213" y="3933825"/>
            <a:chExt cx="7516812" cy="2101850"/>
          </a:xfrm>
        </p:grpSpPr>
        <p:grpSp>
          <p:nvGrpSpPr>
            <p:cNvPr id="7" name="群組 12"/>
            <p:cNvGrpSpPr>
              <a:grpSpLocks/>
            </p:cNvGrpSpPr>
            <p:nvPr/>
          </p:nvGrpSpPr>
          <p:grpSpPr bwMode="auto">
            <a:xfrm>
              <a:off x="684213" y="3933825"/>
              <a:ext cx="1784350" cy="2095500"/>
              <a:chOff x="4545107" y="2612164"/>
              <a:chExt cx="1784350" cy="2095500"/>
            </a:xfrm>
          </p:grpSpPr>
          <p:pic>
            <p:nvPicPr>
              <p:cNvPr id="16" name="Picture 4" descr="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5107" y="2612164"/>
                <a:ext cx="178435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4834032" y="4340952"/>
                <a:ext cx="12128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/>
                  <a:t>R channel</a:t>
                </a:r>
              </a:p>
            </p:txBody>
          </p:sp>
        </p:grpSp>
        <p:grpSp>
          <p:nvGrpSpPr>
            <p:cNvPr id="8" name="群組 14"/>
            <p:cNvGrpSpPr>
              <a:grpSpLocks/>
            </p:cNvGrpSpPr>
            <p:nvPr/>
          </p:nvGrpSpPr>
          <p:grpSpPr bwMode="auto">
            <a:xfrm>
              <a:off x="4524375" y="3940175"/>
              <a:ext cx="1784350" cy="2089150"/>
              <a:chOff x="4560982" y="4772752"/>
              <a:chExt cx="1784350" cy="2089150"/>
            </a:xfrm>
          </p:grpSpPr>
          <p:pic>
            <p:nvPicPr>
              <p:cNvPr id="14" name="Picture 6" descr="B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0982" y="4772752"/>
                <a:ext cx="178435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4834032" y="6495189"/>
                <a:ext cx="1200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/>
                  <a:t>B channel</a:t>
                </a:r>
              </a:p>
            </p:txBody>
          </p:sp>
        </p:grpSp>
        <p:grpSp>
          <p:nvGrpSpPr>
            <p:cNvPr id="9" name="群組 13"/>
            <p:cNvGrpSpPr>
              <a:grpSpLocks/>
            </p:cNvGrpSpPr>
            <p:nvPr/>
          </p:nvGrpSpPr>
          <p:grpSpPr bwMode="auto">
            <a:xfrm>
              <a:off x="2579688" y="3933825"/>
              <a:ext cx="1784350" cy="2089150"/>
              <a:chOff x="2473420" y="4772752"/>
              <a:chExt cx="1784350" cy="2089150"/>
            </a:xfrm>
          </p:grpSpPr>
          <p:pic>
            <p:nvPicPr>
              <p:cNvPr id="12" name="Picture 7" descr="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3420" y="4772752"/>
                <a:ext cx="178435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744882" y="6495189"/>
                <a:ext cx="1225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/>
                  <a:t>G channel</a:t>
                </a: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705600" y="5668963"/>
              <a:ext cx="1212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1800" dirty="0"/>
                <a:t>Grayscale</a:t>
              </a:r>
            </a:p>
          </p:txBody>
        </p:sp>
        <p:pic>
          <p:nvPicPr>
            <p:cNvPr id="11" name="Picture 8" descr="fr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675" y="3940175"/>
              <a:ext cx="1784350" cy="17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群組 11"/>
          <p:cNvGrpSpPr>
            <a:grpSpLocks/>
          </p:cNvGrpSpPr>
          <p:nvPr/>
        </p:nvGrpSpPr>
        <p:grpSpPr bwMode="auto">
          <a:xfrm>
            <a:off x="5997575" y="1742458"/>
            <a:ext cx="1784350" cy="2095500"/>
            <a:chOff x="2457545" y="2612164"/>
            <a:chExt cx="1784350" cy="2095500"/>
          </a:xfrm>
        </p:grpSpPr>
        <p:pic>
          <p:nvPicPr>
            <p:cNvPr id="19" name="Picture 5" descr="585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545" y="2612164"/>
              <a:ext cx="1784350" cy="17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89345" y="4340952"/>
              <a:ext cx="908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1800" dirty="0"/>
                <a:t>Source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5831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2</a:t>
            </a:r>
            <a:r>
              <a:rPr sz="3200" dirty="0"/>
              <a:t>. Smooth filter (mean and</a:t>
            </a:r>
            <a:r>
              <a:rPr sz="3200" spc="-95" dirty="0"/>
              <a:t> </a:t>
            </a:r>
            <a:r>
              <a:rPr sz="3200" dirty="0"/>
              <a:t>median)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98460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Implement mean</a:t>
            </a:r>
            <a:r>
              <a:rPr lang="en-US" sz="2000" spc="-5" dirty="0">
                <a:latin typeface="Times New Roman"/>
                <a:cs typeface="Times New Roman"/>
              </a:rPr>
              <a:t>(5%)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median</a:t>
            </a:r>
            <a:r>
              <a:rPr lang="en-US" sz="2000" spc="-5" dirty="0">
                <a:latin typeface="Times New Roman"/>
                <a:cs typeface="Times New Roman"/>
              </a:rPr>
              <a:t>(5%)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filter</a:t>
            </a:r>
            <a:endParaRPr sz="2000" dirty="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latin typeface="PMingLiU"/>
                <a:cs typeface="PMingLiU"/>
              </a:rPr>
              <a:t>＊</a:t>
            </a:r>
            <a:r>
              <a:rPr sz="1800" spc="-5" dirty="0">
                <a:latin typeface="Times New Roman"/>
                <a:cs typeface="Times New Roman"/>
              </a:rPr>
              <a:t>Filter size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3x3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97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997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419225" y="5422900"/>
            <a:ext cx="8239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Source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30675" y="5435600"/>
            <a:ext cx="7286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Mean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07188" y="5422900"/>
            <a:ext cx="9048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120619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4307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3. Histogram</a:t>
            </a:r>
            <a:r>
              <a:rPr sz="3200" spc="-80" dirty="0"/>
              <a:t> </a:t>
            </a:r>
            <a:r>
              <a:rPr sz="3200" dirty="0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769860" cy="980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histogram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equalization</a:t>
            </a:r>
            <a:r>
              <a:rPr lang="en-US" sz="2000" dirty="0">
                <a:latin typeface="Times New Roman"/>
                <a:cs typeface="Times New Roman"/>
              </a:rPr>
              <a:t> (15%)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	need to show histogram of image before and after processing (5%)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16" y="1905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66" y="4164012"/>
            <a:ext cx="280035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03" y="4164012"/>
            <a:ext cx="280035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8" y="1905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56916" y="2800350"/>
            <a:ext cx="9159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Original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40328" y="2794000"/>
            <a:ext cx="7635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4944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4. A </a:t>
            </a:r>
            <a:r>
              <a:rPr sz="3200" spc="-5" dirty="0"/>
              <a:t>user-defined</a:t>
            </a:r>
            <a:r>
              <a:rPr sz="3200" spc="-440" dirty="0"/>
              <a:t> </a:t>
            </a:r>
            <a:r>
              <a:rPr sz="3200" dirty="0"/>
              <a:t>thresholding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62265" cy="128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– Given a threshold t. The intensity of a pixel which is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higher</a:t>
            </a:r>
            <a:endParaRPr sz="20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b="1" dirty="0">
                <a:latin typeface="Times New Roman"/>
                <a:cs typeface="Times New Roman"/>
              </a:rPr>
              <a:t>equal to </a:t>
            </a:r>
            <a:r>
              <a:rPr sz="2000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set as </a:t>
            </a:r>
            <a:r>
              <a:rPr sz="2000" spc="-5" dirty="0">
                <a:latin typeface="Times New Roman"/>
                <a:cs typeface="Times New Roman"/>
              </a:rPr>
              <a:t>white </a:t>
            </a:r>
            <a:r>
              <a:rPr sz="2000" dirty="0">
                <a:latin typeface="Times New Roman"/>
                <a:cs typeface="Times New Roman"/>
              </a:rPr>
              <a:t>(255), otherwise set as black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1800" dirty="0">
                <a:latin typeface="PMingLiU"/>
                <a:cs typeface="PMingLiU"/>
              </a:rPr>
              <a:t>※ </a:t>
            </a:r>
            <a:r>
              <a:rPr sz="1800" dirty="0">
                <a:latin typeface="Times New Roman"/>
                <a:cs typeface="Times New Roman"/>
              </a:rPr>
              <a:t>The threshold should be </a:t>
            </a:r>
            <a:r>
              <a:rPr lang="en-US" sz="1800" dirty="0" smtClean="0">
                <a:latin typeface="Times New Roman"/>
                <a:cs typeface="Times New Roman"/>
              </a:rPr>
              <a:t>input from </a:t>
            </a:r>
            <a:r>
              <a:rPr lang="en-US" sz="1800" smtClean="0">
                <a:latin typeface="Times New Roman"/>
                <a:cs typeface="Times New Roman"/>
              </a:rPr>
              <a:t>slider (1 </a:t>
            </a:r>
            <a:r>
              <a:rPr lang="en-US" sz="1800" dirty="0" smtClean="0">
                <a:latin typeface="Times New Roman"/>
                <a:cs typeface="Times New Roman"/>
              </a:rPr>
              <a:t>~ 255)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2421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2273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708400" y="4014788"/>
            <a:ext cx="1655763" cy="863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</a:rPr>
              <a:t>Defined threshold value t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2081530"/>
            <a:ext cx="97155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5</a:t>
            </a:r>
            <a:r>
              <a:rPr dirty="0"/>
              <a:t>. Sobel edge </a:t>
            </a:r>
            <a:r>
              <a:rPr spc="-5" dirty="0"/>
              <a:t>detection (vertical, </a:t>
            </a:r>
            <a:r>
              <a:rPr dirty="0"/>
              <a:t>horizontal,</a:t>
            </a:r>
            <a:r>
              <a:rPr spc="-100" dirty="0"/>
              <a:t> </a:t>
            </a:r>
            <a:r>
              <a:rPr dirty="0"/>
              <a:t>and  </a:t>
            </a:r>
            <a:r>
              <a:rPr spc="-5" dirty="0"/>
              <a:t>combined)</a:t>
            </a:r>
          </a:p>
        </p:txBody>
      </p:sp>
      <p:sp>
        <p:nvSpPr>
          <p:cNvPr id="3" name="object 3"/>
          <p:cNvSpPr/>
          <p:nvPr/>
        </p:nvSpPr>
        <p:spPr>
          <a:xfrm>
            <a:off x="1763267" y="1348739"/>
            <a:ext cx="6071615" cy="474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6</a:t>
            </a:r>
            <a:r>
              <a:rPr dirty="0"/>
              <a:t> Threshold the result of (</a:t>
            </a:r>
            <a:r>
              <a:rPr lang="en-US" dirty="0"/>
              <a:t>5</a:t>
            </a:r>
            <a:r>
              <a:rPr dirty="0"/>
              <a:t>) to binary </a:t>
            </a:r>
            <a:r>
              <a:rPr spc="-10" dirty="0"/>
              <a:t>image</a:t>
            </a:r>
            <a:r>
              <a:rPr spc="-200" dirty="0"/>
              <a:t> </a:t>
            </a:r>
            <a:r>
              <a:rPr dirty="0"/>
              <a:t>and  overlap on the original</a:t>
            </a:r>
            <a:r>
              <a:rPr spc="-85" dirty="0"/>
              <a:t> </a:t>
            </a:r>
            <a:r>
              <a:rPr spc="-10" dirty="0"/>
              <a:t>image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3611" y="4051797"/>
            <a:ext cx="234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(The threshold should be  adjusted on 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6" name="Picture 5" descr="overlay(c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43" y="1802308"/>
            <a:ext cx="2400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95963" y="2810372"/>
            <a:ext cx="433387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7988" y="3602534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TW" sz="1800">
                <a:latin typeface="Times New Roman" panose="02020603050405020304" pitchFamily="18" charset="0"/>
              </a:rPr>
              <a:t>The result of (5)</a:t>
            </a:r>
          </a:p>
        </p:txBody>
      </p:sp>
      <p:pic>
        <p:nvPicPr>
          <p:cNvPr id="10" name="Picture 10" descr="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02309"/>
            <a:ext cx="2400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V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02309"/>
            <a:ext cx="2400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771775" y="2810372"/>
            <a:ext cx="433388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16238" y="3642222"/>
            <a:ext cx="3122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TW" sz="1800">
                <a:latin typeface="Times New Roman" panose="02020603050405020304" pitchFamily="18" charset="0"/>
              </a:rPr>
              <a:t>The result after thresholding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29350" y="3685085"/>
            <a:ext cx="29617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Overlap on the original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by green color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4837556"/>
            <a:ext cx="2400300" cy="17907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91487" y="5871236"/>
            <a:ext cx="151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original image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303</Words>
  <Application>Microsoft Office PowerPoint</Application>
  <PresentationFormat>如螢幕大小 (4:3)</PresentationFormat>
  <Paragraphs>142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PMingLiU</vt:lpstr>
      <vt:lpstr>PMingLiU</vt:lpstr>
      <vt:lpstr>Arial</vt:lpstr>
      <vt:lpstr>Calibri</vt:lpstr>
      <vt:lpstr>Cambria Math</vt:lpstr>
      <vt:lpstr>Gill Sans MT</vt:lpstr>
      <vt:lpstr>Times New Roman</vt:lpstr>
      <vt:lpstr>Wingdings 3</vt:lpstr>
      <vt:lpstr>Office Theme</vt:lpstr>
      <vt:lpstr>PowerPoint 簡報</vt:lpstr>
      <vt:lpstr>Problem</vt:lpstr>
      <vt:lpstr>Basic requirement</vt:lpstr>
      <vt:lpstr>1. RGB Extraction &amp; Transformation</vt:lpstr>
      <vt:lpstr>2. Smooth filter (mean and median)</vt:lpstr>
      <vt:lpstr>3. Histogram Equalization</vt:lpstr>
      <vt:lpstr>4. A user-defined thresholding</vt:lpstr>
      <vt:lpstr>5. Sobel edge detection (vertical, horizontal, and  combined)</vt:lpstr>
      <vt:lpstr>6 Threshold the result of (5) to binary image and  overlap on the original image</vt:lpstr>
      <vt:lpstr>7. Connected Component : Count the number of connected regions in a binary image and paint it with different colors</vt:lpstr>
      <vt:lpstr>8. Image registration</vt:lpstr>
      <vt:lpstr>8. Image registration</vt:lpstr>
      <vt:lpstr>8. Image registration</vt:lpstr>
      <vt:lpstr>Notice</vt:lpstr>
      <vt:lpstr>File Upload</vt:lpstr>
      <vt:lpstr>Vision System Lab (Room 65702)</vt:lpstr>
      <vt:lpstr>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 Tendon Progress</dc:title>
  <dc:creator>CheungWen</dc:creator>
  <cp:lastModifiedBy>Windows 使用者</cp:lastModifiedBy>
  <cp:revision>109</cp:revision>
  <dcterms:created xsi:type="dcterms:W3CDTF">2017-11-02T09:52:06Z</dcterms:created>
  <dcterms:modified xsi:type="dcterms:W3CDTF">2022-10-06T05:36:04Z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2017-11-02T00:00:00Z</vt:filetime>
  </property>
</Properties>
</file>