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5"/>
    <p:restoredTop sz="94658"/>
  </p:normalViewPr>
  <p:slideViewPr>
    <p:cSldViewPr snapToGrid="0" snapToObjects="1">
      <p:cViewPr varScale="1">
        <p:scale>
          <a:sx n="111" d="100"/>
          <a:sy n="111" d="100"/>
        </p:scale>
        <p:origin x="2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C0F1-C581-3347-B835-3AE810D01CA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21A9-B97E-1549-8A7C-077F2EFA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C0F1-C581-3347-B835-3AE810D01CA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21A9-B97E-1549-8A7C-077F2EFA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1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C0F1-C581-3347-B835-3AE810D01CA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21A9-B97E-1549-8A7C-077F2EFA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4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C0F1-C581-3347-B835-3AE810D01CA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21A9-B97E-1549-8A7C-077F2EFA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0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C0F1-C581-3347-B835-3AE810D01CA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21A9-B97E-1549-8A7C-077F2EFA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C0F1-C581-3347-B835-3AE810D01CA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21A9-B97E-1549-8A7C-077F2EFA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6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C0F1-C581-3347-B835-3AE810D01CA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21A9-B97E-1549-8A7C-077F2EFA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C0F1-C581-3347-B835-3AE810D01CA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21A9-B97E-1549-8A7C-077F2EFA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6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C0F1-C581-3347-B835-3AE810D01CA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21A9-B97E-1549-8A7C-077F2EFA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C0F1-C581-3347-B835-3AE810D01CA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21A9-B97E-1549-8A7C-077F2EFA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5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C0F1-C581-3347-B835-3AE810D01CA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21A9-B97E-1549-8A7C-077F2EFA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1C0F1-C581-3347-B835-3AE810D01CA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721A9-B97E-1549-8A7C-077F2EFA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jpe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207834" y="1343720"/>
            <a:ext cx="4939990" cy="3897351"/>
          </a:xfrm>
          <a:prstGeom prst="rect">
            <a:avLst/>
          </a:prstGeom>
          <a:solidFill>
            <a:schemeClr val="accent1">
              <a:lumMod val="20000"/>
              <a:lumOff val="80000"/>
              <a:alpha val="47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07834" y="3356518"/>
            <a:ext cx="493999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700132" y="1332570"/>
            <a:ext cx="0" cy="3897351"/>
          </a:xfrm>
          <a:prstGeom prst="straightConnector1">
            <a:avLst/>
          </a:prstGeom>
          <a:ln cap="rnd">
            <a:headEnd w="med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22052" y="3191478"/>
            <a:ext cx="171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latin typeface="Helvetica" charset="0"/>
                <a:ea typeface="Helvetica" charset="0"/>
                <a:cs typeface="Helvetica" charset="0"/>
              </a:rPr>
              <a:t>Contractual</a:t>
            </a:r>
            <a:endParaRPr lang="en-US" sz="1400" b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3766" y="3187764"/>
            <a:ext cx="171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latin typeface="Helvetica" charset="0"/>
                <a:ea typeface="Helvetica" charset="0"/>
                <a:cs typeface="Helvetica" charset="0"/>
              </a:rPr>
              <a:t>Non-contractual</a:t>
            </a:r>
            <a:endParaRPr lang="en-US" sz="1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1111" y="1035944"/>
            <a:ext cx="171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charset="0"/>
                <a:ea typeface="Helvetica" charset="0"/>
                <a:cs typeface="Helvetica" charset="0"/>
              </a:rPr>
              <a:t>Voluntary</a:t>
            </a:r>
            <a:endParaRPr lang="en-US" sz="1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0413" y="5241072"/>
            <a:ext cx="171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latin typeface="Helvetica" charset="0"/>
                <a:ea typeface="Helvetica" charset="0"/>
                <a:cs typeface="Helvetica" charset="0"/>
              </a:rPr>
              <a:t>Non-Voluntary</a:t>
            </a:r>
            <a:endParaRPr lang="en-US" sz="1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9096" y="1397264"/>
            <a:ext cx="2525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ree applications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No contract or subscription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New or competitive market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Eg: Customer-facing apps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00132" y="3410061"/>
            <a:ext cx="2936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A contract is needed to be continued or auto-paid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Customer is forced out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Eg: 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Discourteous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free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trial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mage result for u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538" y="2355483"/>
            <a:ext cx="1079781" cy="47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684974" y="1399764"/>
            <a:ext cx="2525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Long-term contract or auto-pay is signed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Lost the competition edge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Eg: Telecom companies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96606" y="3410061"/>
            <a:ext cx="25250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ree applications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No contract or subscription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Ineligible customers or illegitimate actions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Eg. Reported account on SM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36" name="Picture 12" descr="mage result for tmobil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18" y="2511338"/>
            <a:ext cx="1151266" cy="19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ge result for grubhub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722" y="2828759"/>
            <a:ext cx="871010" cy="18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age result for twitter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" t="22753" r="9021" b="21173"/>
          <a:stretch/>
        </p:blipFill>
        <p:spPr bwMode="auto">
          <a:xfrm>
            <a:off x="3396816" y="4625599"/>
            <a:ext cx="943474" cy="24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age result for netflix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171" y="2438275"/>
            <a:ext cx="857267" cy="23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age result for facebook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53" y="4560740"/>
            <a:ext cx="532358" cy="53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mage result for washington post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917" y="2707911"/>
            <a:ext cx="1715986" cy="26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mage result for comcast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294" y="2868361"/>
            <a:ext cx="943768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mage result for comed logo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1" b="43185"/>
          <a:stretch/>
        </p:blipFill>
        <p:spPr bwMode="auto">
          <a:xfrm>
            <a:off x="6998057" y="4870336"/>
            <a:ext cx="963889" cy="21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mage result for Discover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668" y="4896484"/>
            <a:ext cx="1128008" cy="18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mage result for lyft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566" y="2421907"/>
            <a:ext cx="612849" cy="3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elated ima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139" y="2469913"/>
            <a:ext cx="532358" cy="53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mage result for spotify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185" y="4409847"/>
            <a:ext cx="1071194" cy="32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mage result for amazon 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518" y="4546329"/>
            <a:ext cx="929105" cy="28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elated image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5" b="21971"/>
          <a:stretch/>
        </p:blipFill>
        <p:spPr bwMode="auto">
          <a:xfrm>
            <a:off x="4530349" y="2965872"/>
            <a:ext cx="841174" cy="32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48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59727"/>
              </p:ext>
            </p:extLst>
          </p:nvPr>
        </p:nvGraphicFramePr>
        <p:xfrm>
          <a:off x="1603737" y="476598"/>
          <a:ext cx="9820476" cy="4240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405"/>
                <a:gridCol w="3229336"/>
                <a:gridCol w="2129742"/>
                <a:gridCol w="3020993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Customer</a:t>
                      </a:r>
                      <a:r>
                        <a:rPr 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Churn Rate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Function</a:t>
                      </a:r>
                      <a:endParaRPr lang="en-US" sz="1400" b="1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Pros</a:t>
                      </a:r>
                      <a:endParaRPr lang="en-US" sz="1400" b="1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Cons</a:t>
                      </a:r>
                      <a:endParaRPr lang="en-US" sz="1400" b="1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First</a:t>
                      </a:r>
                      <a:r>
                        <a:rPr lang="en-US" sz="1400" b="1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day of the month</a:t>
                      </a:r>
                      <a:endParaRPr lang="en-US" sz="1400" b="1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Simple to calculate</a:t>
                      </a:r>
                      <a:r>
                        <a:rPr 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and understandable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High growth or decline can distort the resulting rate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Hard to tell where the churned group are from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266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Adjusted</a:t>
                      </a:r>
                      <a:r>
                        <a:rPr lang="en-US" sz="1400" b="1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="1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for</a:t>
                      </a:r>
                      <a:r>
                        <a:rPr lang="zh-CN" altLang="en-US" sz="1400" b="1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="1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each month</a:t>
                      </a:r>
                      <a:endParaRPr lang="en-US" sz="1400" b="1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Easy to calculate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Account</a:t>
                      </a:r>
                      <a:r>
                        <a:rPr 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for the growth</a:t>
                      </a:r>
                      <a:r>
                        <a:rPr lang="en-US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Assuming</a:t>
                      </a:r>
                      <a:r>
                        <a:rPr 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churn rate are even during the window - n</a:t>
                      </a:r>
                      <a:r>
                        <a:rPr lang="en-US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ot able to scale to different time windows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539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Adjusted</a:t>
                      </a:r>
                      <a:r>
                        <a:rPr lang="en-US" sz="1400" b="1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="1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for</a:t>
                      </a:r>
                      <a:r>
                        <a:rPr lang="zh-CN" altLang="en-US" sz="1400" b="1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="1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each day</a:t>
                      </a:r>
                      <a:endParaRPr lang="en-US" sz="1400" b="1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Able</a:t>
                      </a:r>
                      <a:r>
                        <a:rPr 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to scale at different time windows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Will</a:t>
                      </a:r>
                      <a:r>
                        <a:rPr 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be affected by turbulence on a specific day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5399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Cohort</a:t>
                      </a:r>
                      <a:endParaRPr lang="en-US" sz="1400" b="1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Churn</a:t>
                      </a:r>
                      <a:r>
                        <a:rPr lang="zh-CN" altLang="en-US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After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X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Days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/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Cohort Size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Helpful</a:t>
                      </a:r>
                      <a:r>
                        <a:rPr lang="zh-CN" altLang="en-US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to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test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the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effect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of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product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changes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48" y="1423239"/>
            <a:ext cx="1160280" cy="565990"/>
          </a:xfrm>
          <a:prstGeom prst="rect">
            <a:avLst/>
          </a:prstGeom>
        </p:spPr>
      </p:pic>
      <p:pic>
        <p:nvPicPr>
          <p:cNvPr id="1026" name="Picture 2" descr="https://www.profitwell.com/hs-fs/hubfs/daum_equation_1442961287472.png?t=1534698600002&amp;width=333&amp;height=63&amp;name=daum_equation_14429612874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700" y="2237157"/>
            <a:ext cx="317182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718" y="3008423"/>
            <a:ext cx="1578381" cy="75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9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38424"/>
              </p:ext>
            </p:extLst>
          </p:nvPr>
        </p:nvGraphicFramePr>
        <p:xfrm>
          <a:off x="1314370" y="1286826"/>
          <a:ext cx="9496385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34"/>
                <a:gridCol w="2314937"/>
                <a:gridCol w="1331088"/>
                <a:gridCol w="36460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Variable</a:t>
                      </a:r>
                      <a:r>
                        <a:rPr lang="zh-CN" altLang="en-US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Types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Description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Approach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Example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Static</a:t>
                      </a:r>
                      <a:r>
                        <a:rPr lang="zh-CN" altLang="en-US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Variables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Customer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and account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at transaction time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Descriptive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Age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Transaction Variable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Transactional information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Descriptive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Transaction type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Flow</a:t>
                      </a:r>
                      <a:r>
                        <a:rPr lang="zh-CN" altLang="en-US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Variables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Values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by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time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Time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Series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Monthly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or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daily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transaction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Aggregated</a:t>
                      </a:r>
                      <a:r>
                        <a:rPr lang="zh-CN" altLang="en-US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Variables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Aggregation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+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Time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Series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features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Distribution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Average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transaction</a:t>
                      </a:r>
                      <a:r>
                        <a:rPr lang="zh-CN" altLang="en-US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amount</a:t>
                      </a:r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12" y="3929203"/>
            <a:ext cx="104775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1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209</Words>
  <Application>Microsoft Macintosh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DengXian</vt:lpstr>
      <vt:lpstr>Helvetica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2018-08-19T18:56:48Z</dcterms:created>
  <dcterms:modified xsi:type="dcterms:W3CDTF">2018-08-27T16:02:46Z</dcterms:modified>
</cp:coreProperties>
</file>