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79" r:id="rId5"/>
    <p:sldId id="258" r:id="rId6"/>
    <p:sldId id="259" r:id="rId7"/>
    <p:sldId id="260" r:id="rId8"/>
    <p:sldId id="261" r:id="rId9"/>
    <p:sldId id="262" r:id="rId10"/>
    <p:sldId id="266" r:id="rId11"/>
    <p:sldId id="263" r:id="rId12"/>
    <p:sldId id="265" r:id="rId13"/>
    <p:sldId id="264" r:id="rId14"/>
    <p:sldId id="267" r:id="rId15"/>
    <p:sldId id="268" r:id="rId16"/>
    <p:sldId id="269" r:id="rId17"/>
    <p:sldId id="281" r:id="rId18"/>
    <p:sldId id="271" r:id="rId19"/>
    <p:sldId id="277" r:id="rId20"/>
    <p:sldId id="272" r:id="rId21"/>
    <p:sldId id="276" r:id="rId22"/>
    <p:sldId id="273" r:id="rId23"/>
    <p:sldId id="278" r:id="rId24"/>
    <p:sldId id="274" r:id="rId25"/>
    <p:sldId id="295" r:id="rId26"/>
    <p:sldId id="275" r:id="rId27"/>
    <p:sldId id="270" r:id="rId28"/>
    <p:sldId id="282" r:id="rId29"/>
    <p:sldId id="283" r:id="rId30"/>
    <p:sldId id="284" r:id="rId31"/>
    <p:sldId id="286" r:id="rId32"/>
    <p:sldId id="290" r:id="rId33"/>
    <p:sldId id="287" r:id="rId34"/>
    <p:sldId id="288" r:id="rId35"/>
    <p:sldId id="291" r:id="rId36"/>
    <p:sldId id="292" r:id="rId37"/>
    <p:sldId id="293" r:id="rId38"/>
    <p:sldId id="285"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4"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59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E2438-AFCF-4815-82C0-48464551F6E3}"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149687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2438-AFCF-4815-82C0-48464551F6E3}"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387626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2438-AFCF-4815-82C0-48464551F6E3}"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377230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2438-AFCF-4815-82C0-48464551F6E3}"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377054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E2438-AFCF-4815-82C0-48464551F6E3}"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369010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E2438-AFCF-4815-82C0-48464551F6E3}"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345043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E2438-AFCF-4815-82C0-48464551F6E3}"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19904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E2438-AFCF-4815-82C0-48464551F6E3}"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24484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E2438-AFCF-4815-82C0-48464551F6E3}"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285457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2438-AFCF-4815-82C0-48464551F6E3}"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407256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2438-AFCF-4815-82C0-48464551F6E3}"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F193E-8231-43DD-9D04-D316F48DB50D}" type="slidenum">
              <a:rPr lang="en-US" smtClean="0"/>
              <a:t>‹#›</a:t>
            </a:fld>
            <a:endParaRPr lang="en-US"/>
          </a:p>
        </p:txBody>
      </p:sp>
    </p:spTree>
    <p:extLst>
      <p:ext uri="{BB962C8B-B14F-4D97-AF65-F5344CB8AC3E}">
        <p14:creationId xmlns:p14="http://schemas.microsoft.com/office/powerpoint/2010/main" val="419478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2438-AFCF-4815-82C0-48464551F6E3}" type="datetimeFigureOut">
              <a:rPr lang="en-US" smtClean="0"/>
              <a:t>6/6/2019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F193E-8231-43DD-9D04-D316F48DB50D}" type="slidenum">
              <a:rPr lang="en-US" smtClean="0"/>
              <a:t>‹#›</a:t>
            </a:fld>
            <a:endParaRPr lang="en-US"/>
          </a:p>
        </p:txBody>
      </p:sp>
    </p:spTree>
    <p:extLst>
      <p:ext uri="{BB962C8B-B14F-4D97-AF65-F5344CB8AC3E}">
        <p14:creationId xmlns:p14="http://schemas.microsoft.com/office/powerpoint/2010/main" val="2215685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Google_Traffic#cite_note-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javascript:void(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Radio" TargetMode="External"/><Relationship Id="rId3" Type="http://schemas.openxmlformats.org/officeDocument/2006/relationships/hyperlink" Target="https://en.wikipedia.org/wiki/Global_Positioning_System" TargetMode="External"/><Relationship Id="rId7" Type="http://schemas.openxmlformats.org/officeDocument/2006/relationships/hyperlink" Target="https://en.wikipedia.org/wiki/SMS" TargetMode="External"/><Relationship Id="rId2" Type="http://schemas.openxmlformats.org/officeDocument/2006/relationships/hyperlink" Target="https://en.wikipedia.org/wiki/GPS_device" TargetMode="External"/><Relationship Id="rId1" Type="http://schemas.openxmlformats.org/officeDocument/2006/relationships/slideLayout" Target="../slideLayouts/slideLayout2.xml"/><Relationship Id="rId6" Type="http://schemas.openxmlformats.org/officeDocument/2006/relationships/hyperlink" Target="https://en.wikipedia.org/wiki/GPRS" TargetMode="External"/><Relationship Id="rId5" Type="http://schemas.openxmlformats.org/officeDocument/2006/relationships/hyperlink" Target="https://en.wikipedia.org/wiki/Cellular_Network_routing" TargetMode="External"/><Relationship Id="rId10" Type="http://schemas.openxmlformats.org/officeDocument/2006/relationships/image" Target="../media/image4.jpeg"/><Relationship Id="rId4" Type="http://schemas.openxmlformats.org/officeDocument/2006/relationships/hyperlink" Target="https://en.wikipedia.org/wiki/Internet" TargetMode="External"/><Relationship Id="rId9" Type="http://schemas.openxmlformats.org/officeDocument/2006/relationships/hyperlink" Target="https://en.wikipedia.org/wiki/Satellite_mode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pen_source" TargetMode="External"/><Relationship Id="rId7" Type="http://schemas.openxmlformats.org/officeDocument/2006/relationships/hyperlink" Target="https://en.wikipedia.org/wiki/Android_(operating_system)" TargetMode="External"/><Relationship Id="rId2" Type="http://schemas.openxmlformats.org/officeDocument/2006/relationships/hyperlink" Target="https://en.wikipedia.org/wiki/GPS_navigation_device" TargetMode="External"/><Relationship Id="rId1" Type="http://schemas.openxmlformats.org/officeDocument/2006/relationships/slideLayout" Target="../slideLayouts/slideLayout2.xml"/><Relationship Id="rId6" Type="http://schemas.openxmlformats.org/officeDocument/2006/relationships/hyperlink" Target="https://en.wikipedia.org/wiki/IPhone" TargetMode="External"/><Relationship Id="rId5" Type="http://schemas.openxmlformats.org/officeDocument/2006/relationships/hyperlink" Target="https://en.wikipedia.org/wiki/Java_ME" TargetMode="External"/><Relationship Id="rId4" Type="http://schemas.openxmlformats.org/officeDocument/2006/relationships/hyperlink" Target="https://en.wikipedia.org/wiki/Proprietary_softwar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Idiot_light" TargetMode="External"/><Relationship Id="rId2" Type="http://schemas.openxmlformats.org/officeDocument/2006/relationships/hyperlink" Target="https://en.wikipedia.org/wiki/Automotive"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en.wikipedia.org/wiki/Table_of_OBD-II_Cod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t>
            </a:r>
            <a:r>
              <a:rPr lang="en-US" dirty="0" smtClean="0"/>
              <a:t>ammy Device</a:t>
            </a:r>
            <a:endParaRPr lang="en-US" dirty="0"/>
          </a:p>
        </p:txBody>
      </p:sp>
      <p:sp>
        <p:nvSpPr>
          <p:cNvPr id="3" name="Subtitle 2"/>
          <p:cNvSpPr>
            <a:spLocks noGrp="1"/>
          </p:cNvSpPr>
          <p:nvPr>
            <p:ph type="subTitle" idx="1"/>
          </p:nvPr>
        </p:nvSpPr>
        <p:spPr/>
        <p:txBody>
          <a:bodyPr/>
          <a:lstStyle/>
          <a:p>
            <a:r>
              <a:rPr lang="en-US" dirty="0" smtClean="0"/>
              <a:t>A Device that makes Riding more Fun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0" y="1447800"/>
            <a:ext cx="1834006" cy="1828801"/>
          </a:xfrm>
          <a:prstGeom prst="rect">
            <a:avLst/>
          </a:prstGeom>
          <a:scene3d>
            <a:camera prst="orthographicFront">
              <a:rot lat="0" lon="0" rev="0"/>
            </a:camera>
            <a:lightRig rig="threePt" dir="t"/>
          </a:scene3d>
          <a:sp3d>
            <a:bevelT w="31750" h="63500"/>
          </a:sp3d>
        </p:spPr>
      </p:pic>
    </p:spTree>
    <p:extLst>
      <p:ext uri="{BB962C8B-B14F-4D97-AF65-F5344CB8AC3E}">
        <p14:creationId xmlns:p14="http://schemas.microsoft.com/office/powerpoint/2010/main" val="3502362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self balancing bike hon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Project\honda-self-balancing-bike_827x510_614836921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599"/>
            <a:ext cx="7274803" cy="448627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p:cNvSpPr>
            <a:spLocks noGrp="1"/>
          </p:cNvSpPr>
          <p:nvPr>
            <p:ph type="title"/>
          </p:nvPr>
        </p:nvSpPr>
        <p:spPr/>
        <p:txBody>
          <a:bodyPr/>
          <a:lstStyle/>
          <a:p>
            <a:r>
              <a:rPr lang="en-US" dirty="0" smtClean="0"/>
              <a:t>A Self Balancing Bike</a:t>
            </a:r>
            <a:endParaRPr lang="en-US" dirty="0"/>
          </a:p>
        </p:txBody>
      </p:sp>
    </p:spTree>
    <p:extLst>
      <p:ext uri="{BB962C8B-B14F-4D97-AF65-F5344CB8AC3E}">
        <p14:creationId xmlns:p14="http://schemas.microsoft.com/office/powerpoint/2010/main" val="1571013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Balancing Concepts</a:t>
            </a:r>
            <a:endParaRPr lang="en-US" dirty="0"/>
          </a:p>
        </p:txBody>
      </p:sp>
      <p:sp>
        <p:nvSpPr>
          <p:cNvPr id="3" name="Content Placeholder 2"/>
          <p:cNvSpPr>
            <a:spLocks noGrp="1"/>
          </p:cNvSpPr>
          <p:nvPr>
            <p:ph idx="1"/>
          </p:nvPr>
        </p:nvSpPr>
        <p:spPr/>
        <p:txBody>
          <a:bodyPr>
            <a:normAutofit fontScale="92500"/>
          </a:bodyPr>
          <a:lstStyle/>
          <a:p>
            <a:r>
              <a:rPr lang="en-US" dirty="0"/>
              <a:t>Self-balancing </a:t>
            </a:r>
            <a:r>
              <a:rPr lang="en-US" dirty="0" smtClean="0"/>
              <a:t>bicycle </a:t>
            </a:r>
            <a:r>
              <a:rPr lang="en-US" dirty="0"/>
              <a:t>use sensors to detect the roll angle of the bicycle </a:t>
            </a:r>
            <a:r>
              <a:rPr lang="en-US" dirty="0" smtClean="0"/>
              <a:t>and </a:t>
            </a:r>
            <a:r>
              <a:rPr lang="en-US" dirty="0"/>
              <a:t>actuators to bring it into balance as needed, </a:t>
            </a:r>
            <a:r>
              <a:rPr lang="en-US" dirty="0" smtClean="0"/>
              <a:t>similar to </a:t>
            </a:r>
            <a:r>
              <a:rPr lang="en-US" dirty="0"/>
              <a:t>an inverted pendulum where it is an unstable nonlinear </a:t>
            </a:r>
            <a:r>
              <a:rPr lang="en-US" dirty="0" smtClean="0"/>
              <a:t>system </a:t>
            </a:r>
            <a:r>
              <a:rPr lang="en-US" dirty="0"/>
              <a:t>and can be implemented in several </a:t>
            </a:r>
            <a:r>
              <a:rPr lang="en-US" dirty="0" smtClean="0"/>
              <a:t>ways.</a:t>
            </a:r>
          </a:p>
          <a:p>
            <a:r>
              <a:rPr lang="en-US" dirty="0" smtClean="0"/>
              <a:t>It's a proposed fully-enclosed two-passenger IC engine motorbike that uses a gyroscopic stabilizing system to stay upright when stopped, or even when struck from the side in an accident</a:t>
            </a:r>
            <a:endParaRPr lang="en-US" dirty="0"/>
          </a:p>
        </p:txBody>
      </p:sp>
    </p:spTree>
    <p:extLst>
      <p:ext uri="{BB962C8B-B14F-4D97-AF65-F5344CB8AC3E}">
        <p14:creationId xmlns:p14="http://schemas.microsoft.com/office/powerpoint/2010/main" val="2812985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The new design relies on two actuated support arms mounted behind the bike seat and laterally offset from the bike. The support arms are each directly driven by a DC motor such that they rotate around an axis parallel to the direction of forward motion of the bike , and are designed such that when the bike and the support arms are in a vertical position they do not come in contact with the ground. When the bike tilts to one side, the arm on the side of the bike forming an acute angle with the ground is actuated such that the end of the arm remains in contact with the ground until the bike is brought back to a vertical position</a:t>
            </a:r>
            <a:endParaRPr lang="en-US" dirty="0"/>
          </a:p>
        </p:txBody>
      </p:sp>
    </p:spTree>
    <p:extLst>
      <p:ext uri="{BB962C8B-B14F-4D97-AF65-F5344CB8AC3E}">
        <p14:creationId xmlns:p14="http://schemas.microsoft.com/office/powerpoint/2010/main" val="943075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Balancing illustrations</a:t>
            </a:r>
            <a:endParaRPr lang="en-US" dirty="0"/>
          </a:p>
        </p:txBody>
      </p:sp>
      <p:sp>
        <p:nvSpPr>
          <p:cNvPr id="3" name="Content Placeholder 2"/>
          <p:cNvSpPr>
            <a:spLocks noGrp="1"/>
          </p:cNvSpPr>
          <p:nvPr>
            <p:ph idx="1"/>
          </p:nvPr>
        </p:nvSpPr>
        <p:spPr/>
        <p:txBody>
          <a:bodyPr>
            <a:normAutofit/>
          </a:bodyPr>
          <a:lstStyle/>
          <a:p>
            <a:r>
              <a:rPr lang="en-US" sz="2400" dirty="0" smtClean="0"/>
              <a:t>Thus  this model had not been completely developed and also still being developed ,thus in updated version it will be fully concluded </a:t>
            </a:r>
          </a:p>
          <a:p>
            <a:r>
              <a:rPr lang="en-US" sz="2400" dirty="0" smtClean="0"/>
              <a:t>There are several ways f adopting these constrains so it won’t be easier so we will be catch it soon</a:t>
            </a:r>
          </a:p>
          <a:p>
            <a:endParaRPr lang="en-US" sz="2400" dirty="0"/>
          </a:p>
        </p:txBody>
      </p:sp>
    </p:spTree>
    <p:extLst>
      <p:ext uri="{BB962C8B-B14F-4D97-AF65-F5344CB8AC3E}">
        <p14:creationId xmlns:p14="http://schemas.microsoft.com/office/powerpoint/2010/main" val="897185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Tank Indicating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In the proposed method, two Flow sensors are placed linearly, one sensor to measure the amount of fuel entering the tank and another sensor to measure the amount of fuel leaving the tank to the carburetor. The difference between the above measures gives us the amount of fuel present in the tank and it is stored in the </a:t>
            </a:r>
            <a:r>
              <a:rPr lang="en-US" dirty="0" err="1" smtClean="0"/>
              <a:t>arduino</a:t>
            </a:r>
            <a:r>
              <a:rPr lang="en-US" dirty="0" smtClean="0"/>
              <a:t> Uno microcontroller. </a:t>
            </a:r>
          </a:p>
          <a:p>
            <a:r>
              <a:rPr lang="en-US" dirty="0" smtClean="0"/>
              <a:t>It actively keeps the record of the fuel entering the tank and the fuel present in the tank at any given time in the dynamic memory of the </a:t>
            </a:r>
            <a:r>
              <a:rPr lang="en-US" dirty="0" err="1" smtClean="0"/>
              <a:t>arduino</a:t>
            </a:r>
            <a:r>
              <a:rPr lang="en-US" dirty="0" smtClean="0"/>
              <a:t> and is displayed using LCD display. </a:t>
            </a:r>
          </a:p>
          <a:p>
            <a:r>
              <a:rPr lang="en-US" dirty="0" smtClean="0"/>
              <a:t>If the fuel is low, the system suggests the commuter to refuel as soon as possible. If the fuel gets critically low, the system alarms the commuter to refuel immediately. </a:t>
            </a:r>
            <a:endParaRPr lang="en-US" b="1" dirty="0"/>
          </a:p>
        </p:txBody>
      </p:sp>
    </p:spTree>
    <p:extLst>
      <p:ext uri="{BB962C8B-B14F-4D97-AF65-F5344CB8AC3E}">
        <p14:creationId xmlns:p14="http://schemas.microsoft.com/office/powerpoint/2010/main" val="170011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Tank Indication(Conti)</a:t>
            </a:r>
            <a:endParaRPr lang="en-US" dirty="0"/>
          </a:p>
        </p:txBody>
      </p:sp>
      <p:sp>
        <p:nvSpPr>
          <p:cNvPr id="3" name="Content Placeholder 2"/>
          <p:cNvSpPr>
            <a:spLocks noGrp="1"/>
          </p:cNvSpPr>
          <p:nvPr>
            <p:ph idx="1"/>
          </p:nvPr>
        </p:nvSpPr>
        <p:spPr>
          <a:xfrm>
            <a:off x="457200" y="1600200"/>
            <a:ext cx="4572000" cy="4876800"/>
          </a:xfrm>
        </p:spPr>
        <p:txBody>
          <a:bodyPr>
            <a:normAutofit fontScale="92500" lnSpcReduction="10000"/>
          </a:bodyPr>
          <a:lstStyle/>
          <a:p>
            <a:r>
              <a:rPr lang="en-US" sz="2400" dirty="0" smtClean="0"/>
              <a:t>. The system has a solenoid valve which replicates the working of a </a:t>
            </a:r>
            <a:r>
              <a:rPr lang="en-US" sz="2400" dirty="0" err="1" smtClean="0"/>
              <a:t>carburettor</a:t>
            </a:r>
            <a:r>
              <a:rPr lang="en-US" sz="2400" dirty="0" smtClean="0"/>
              <a:t> of the automobile. This proposed method can identify petrol theft and is useful to people who opt for long rides. This system is designed to cut down the cost and increase the level of accuracy</a:t>
            </a:r>
          </a:p>
          <a:p>
            <a:r>
              <a:rPr lang="en-US" sz="2400" dirty="0" smtClean="0"/>
              <a:t>The device has to be cost efficient without compromising on the accuracy of measurement. The sensor fitted has to be chemical resistant, should not vary with physical orientation, independent of shape and size of the tank</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098" y="2133600"/>
            <a:ext cx="3124201"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908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Tank Indication(Conti)</a:t>
            </a:r>
            <a:endParaRPr lang="en-US" dirty="0"/>
          </a:p>
        </p:txBody>
      </p:sp>
      <p:sp>
        <p:nvSpPr>
          <p:cNvPr id="3" name="Content Placeholder 2"/>
          <p:cNvSpPr>
            <a:spLocks noGrp="1"/>
          </p:cNvSpPr>
          <p:nvPr>
            <p:ph idx="1"/>
          </p:nvPr>
        </p:nvSpPr>
        <p:spPr/>
        <p:txBody>
          <a:bodyPr/>
          <a:lstStyle/>
          <a:p>
            <a:r>
              <a:rPr lang="en-US" dirty="0" smtClean="0"/>
              <a:t>The implementation of the system was very smooth, easy and very effective at a very low cost compared to all other techniques. The results were stored in </a:t>
            </a:r>
            <a:r>
              <a:rPr lang="en-US" dirty="0" err="1" smtClean="0"/>
              <a:t>arduino</a:t>
            </a:r>
            <a:r>
              <a:rPr lang="en-US" dirty="0" smtClean="0"/>
              <a:t> to keep track of the efficiency. The accuracy of this system is close to 95% - 98%. The readings are unaffected by physical orientations and chemical changes of the liquid.</a:t>
            </a:r>
            <a:endParaRPr lang="en-US" dirty="0"/>
          </a:p>
        </p:txBody>
      </p:sp>
    </p:spTree>
    <p:extLst>
      <p:ext uri="{BB962C8B-B14F-4D97-AF65-F5344CB8AC3E}">
        <p14:creationId xmlns:p14="http://schemas.microsoft.com/office/powerpoint/2010/main" val="3437152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Fuel Tank Indication(Conti)</a:t>
            </a:r>
          </a:p>
        </p:txBody>
      </p:sp>
      <p:sp>
        <p:nvSpPr>
          <p:cNvPr id="3" name="Content Placeholder 2"/>
          <p:cNvSpPr>
            <a:spLocks noGrp="1"/>
          </p:cNvSpPr>
          <p:nvPr>
            <p:ph idx="1"/>
          </p:nvPr>
        </p:nvSpPr>
        <p:spPr>
          <a:xfrm>
            <a:off x="457200" y="1600200"/>
            <a:ext cx="5334000" cy="4572000"/>
          </a:xfrm>
        </p:spPr>
        <p:txBody>
          <a:bodyPr>
            <a:normAutofit fontScale="92500" lnSpcReduction="20000"/>
          </a:bodyPr>
          <a:lstStyle/>
          <a:p>
            <a:r>
              <a:rPr lang="en-US" sz="2400" dirty="0" smtClean="0"/>
              <a:t>Thus from the calculated readings in the tank there is  a certain algorithm according to mileage provided by the bike.</a:t>
            </a:r>
          </a:p>
          <a:p>
            <a:r>
              <a:rPr lang="en-US" sz="2400" dirty="0" smtClean="0"/>
              <a:t>This may vary from bike to bike and also the speed they might travel. This is connected with distance mapping thus to monitor the distance to be travelled and the amount of fuel required.</a:t>
            </a:r>
          </a:p>
          <a:p>
            <a:r>
              <a:rPr lang="en-US" sz="2400" dirty="0" smtClean="0"/>
              <a:t>Thus might send the low fuel notification to the mobile apps which may be easier to  search for nearest fuel stations automatically.</a:t>
            </a:r>
          </a:p>
          <a:p>
            <a:r>
              <a:rPr lang="en-US" sz="2400" dirty="0" smtClean="0"/>
              <a:t>A small vibrator is attached with accelerator that might decipates emergency notification with Rider.</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7415" y="2286000"/>
            <a:ext cx="2667000" cy="271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89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Distances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analog fuel gauge has two main units, namely the sending unit and the gauge. Here, when the fuel tank is full, resistance values decreases, current value increases and when the tank is empty, resistance values increases and current value decreases </a:t>
            </a:r>
          </a:p>
          <a:p>
            <a:r>
              <a:rPr lang="en-US" dirty="0" smtClean="0"/>
              <a:t> The rear side of the analog fuel gauge has three terminals, namely B-battery, F-float, G-ground. From these terminals, voltage values are taken from the terminals-FG and resistance value is taken from the terminal-F from zero to 11 </a:t>
            </a:r>
            <a:r>
              <a:rPr lang="en-US" dirty="0" err="1" smtClean="0"/>
              <a:t>litres</a:t>
            </a:r>
            <a:r>
              <a:rPr lang="en-US" dirty="0" smtClean="0"/>
              <a:t>. </a:t>
            </a:r>
          </a:p>
          <a:p>
            <a:r>
              <a:rPr lang="en-US" dirty="0" smtClean="0"/>
              <a:t>So, for a particular volt value, the corresponding </a:t>
            </a:r>
            <a:r>
              <a:rPr lang="en-US" dirty="0" err="1" smtClean="0"/>
              <a:t>litres</a:t>
            </a:r>
            <a:r>
              <a:rPr lang="en-US" dirty="0" smtClean="0"/>
              <a:t> value will be shown in digital [2]. Along with this, fuel mileage is also displayed in A/D Convertor to the corresponding fuel in the fuel tank.</a:t>
            </a:r>
          </a:p>
          <a:p>
            <a:r>
              <a:rPr lang="en-US" dirty="0" smtClean="0"/>
              <a:t> Fuel mileage in vehicles refers to the relationship between the distances can be travelled by an automobile to the amount of fuel in the fuel tank</a:t>
            </a:r>
            <a:endParaRPr lang="en-US" dirty="0"/>
          </a:p>
        </p:txBody>
      </p:sp>
    </p:spTree>
    <p:extLst>
      <p:ext uri="{BB962C8B-B14F-4D97-AF65-F5344CB8AC3E}">
        <p14:creationId xmlns:p14="http://schemas.microsoft.com/office/powerpoint/2010/main" val="1697512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Map With Traffic Marks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24000"/>
            <a:ext cx="8454571" cy="4438650"/>
          </a:xfrm>
          <a:prstGeom prst="rect">
            <a:avLst/>
          </a:prstGeom>
        </p:spPr>
      </p:pic>
    </p:spTree>
    <p:extLst>
      <p:ext uri="{BB962C8B-B14F-4D97-AF65-F5344CB8AC3E}">
        <p14:creationId xmlns:p14="http://schemas.microsoft.com/office/powerpoint/2010/main" val="21172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Speaks</a:t>
            </a:r>
            <a:endParaRPr lang="en-US" dirty="0"/>
          </a:p>
        </p:txBody>
      </p:sp>
      <p:sp>
        <p:nvSpPr>
          <p:cNvPr id="3" name="Content Placeholder 2"/>
          <p:cNvSpPr>
            <a:spLocks noGrp="1"/>
          </p:cNvSpPr>
          <p:nvPr>
            <p:ph idx="1"/>
          </p:nvPr>
        </p:nvSpPr>
        <p:spPr/>
        <p:txBody>
          <a:bodyPr>
            <a:normAutofit lnSpcReduction="10000"/>
          </a:bodyPr>
          <a:lstStyle/>
          <a:p>
            <a:r>
              <a:rPr lang="en-US" sz="2400" dirty="0"/>
              <a:t>According to a report of 2002, India holds a number of </a:t>
            </a:r>
            <a:r>
              <a:rPr lang="en-US" sz="2400" b="1" dirty="0"/>
              <a:t>37 million</a:t>
            </a:r>
            <a:r>
              <a:rPr lang="en-US" sz="2400" dirty="0"/>
              <a:t> motorcycles or mopeds. On the earth, India is the country that stands for highest number of motorized </a:t>
            </a:r>
            <a:r>
              <a:rPr lang="en-US" sz="2400" b="1" dirty="0"/>
              <a:t>two</a:t>
            </a:r>
            <a:r>
              <a:rPr lang="en-US" sz="2400" dirty="0"/>
              <a:t>-wheeler vehicles. China is nearly close to India with a number of </a:t>
            </a:r>
            <a:r>
              <a:rPr lang="en-US" sz="2400" b="1" dirty="0"/>
              <a:t>34 million</a:t>
            </a:r>
            <a:r>
              <a:rPr lang="en-US" sz="2400" dirty="0"/>
              <a:t> motorcycles</a:t>
            </a:r>
            <a:r>
              <a:rPr lang="en-US" sz="2400" dirty="0" smtClean="0"/>
              <a:t>.</a:t>
            </a:r>
          </a:p>
          <a:p>
            <a:pPr fontAlgn="base"/>
            <a:r>
              <a:rPr lang="en-US" sz="2400" dirty="0" smtClean="0"/>
              <a:t>According to </a:t>
            </a:r>
            <a:r>
              <a:rPr lang="en-US" sz="2400" dirty="0"/>
              <a:t>T</a:t>
            </a:r>
            <a:r>
              <a:rPr lang="en-US" sz="2400" dirty="0" smtClean="0"/>
              <a:t>imes Of </a:t>
            </a:r>
            <a:r>
              <a:rPr lang="en-US" sz="2400" dirty="0"/>
              <a:t>I</a:t>
            </a:r>
            <a:r>
              <a:rPr lang="en-US" sz="2400" dirty="0" smtClean="0"/>
              <a:t>ndia ,A </a:t>
            </a:r>
            <a:r>
              <a:rPr lang="en-US" sz="2400" dirty="0"/>
              <a:t>vehicle was stolen every 13 minutes in the capital </a:t>
            </a:r>
            <a:r>
              <a:rPr lang="en-US" sz="2400" dirty="0" err="1" smtClean="0"/>
              <a:t>delhi</a:t>
            </a:r>
            <a:r>
              <a:rPr lang="en-US" sz="2400" dirty="0" smtClean="0"/>
              <a:t> and the </a:t>
            </a:r>
            <a:r>
              <a:rPr lang="en-US" sz="2400" dirty="0" err="1" smtClean="0"/>
              <a:t>intresting</a:t>
            </a:r>
            <a:r>
              <a:rPr lang="en-US" sz="2400" dirty="0" smtClean="0"/>
              <a:t> facts are only 4% of the vehicles has been discovered</a:t>
            </a:r>
          </a:p>
          <a:p>
            <a:pPr fontAlgn="base"/>
            <a:r>
              <a:rPr lang="en-US" sz="2400" dirty="0"/>
              <a:t>Crashes due to two-wheelers resulted in 44,000 deaths </a:t>
            </a:r>
            <a:r>
              <a:rPr lang="en-US" sz="2400" dirty="0" smtClean="0"/>
              <a:t>while </a:t>
            </a:r>
            <a:r>
              <a:rPr lang="en-US" sz="2400" dirty="0"/>
              <a:t>52,500 riders died in road accidents, which is nearly 35% of </a:t>
            </a:r>
            <a:r>
              <a:rPr lang="en-US" sz="2400" dirty="0" smtClean="0"/>
              <a:t> </a:t>
            </a:r>
            <a:r>
              <a:rPr lang="en-US" sz="2400" dirty="0"/>
              <a:t>the total road deaths in 2016 </a:t>
            </a:r>
            <a:r>
              <a:rPr lang="en-US" sz="2400" dirty="0" smtClean="0"/>
              <a:t/>
            </a:r>
            <a:br>
              <a:rPr lang="en-US" sz="2400" dirty="0" smtClean="0"/>
            </a:br>
            <a:endParaRPr lang="en-US" sz="2400" dirty="0"/>
          </a:p>
          <a:p>
            <a:pPr fontAlgn="base"/>
            <a:endParaRPr lang="en-US" sz="2400" dirty="0"/>
          </a:p>
        </p:txBody>
      </p:sp>
    </p:spTree>
    <p:extLst>
      <p:ext uri="{BB962C8B-B14F-4D97-AF65-F5344CB8AC3E}">
        <p14:creationId xmlns:p14="http://schemas.microsoft.com/office/powerpoint/2010/main" val="372023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Calculating</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The A/D converter with LCD was fitted with the Analog fuel gauge of the two-wheeler and the result was successfully obtained. </a:t>
            </a:r>
          </a:p>
          <a:p>
            <a:r>
              <a:rPr lang="en-US" dirty="0" smtClean="0"/>
              <a:t>The A/D converter shows the amount of fuel in fuel tank in exact </a:t>
            </a:r>
            <a:r>
              <a:rPr lang="en-US" dirty="0" err="1" smtClean="0"/>
              <a:t>litres</a:t>
            </a:r>
            <a:r>
              <a:rPr lang="en-US" dirty="0" smtClean="0"/>
              <a:t> (EX : 1.3, 1.4, 1.5 ). The A/D converter shows the exact fuel in </a:t>
            </a:r>
            <a:r>
              <a:rPr lang="en-US" dirty="0" err="1" smtClean="0"/>
              <a:t>litres</a:t>
            </a:r>
            <a:r>
              <a:rPr lang="en-US" dirty="0" smtClean="0"/>
              <a:t> only when the </a:t>
            </a:r>
            <a:r>
              <a:rPr lang="en-US" dirty="0" err="1" smtClean="0"/>
              <a:t>the</a:t>
            </a:r>
            <a:r>
              <a:rPr lang="en-US" dirty="0" smtClean="0"/>
              <a:t> fuel in the fuel tank is more then 1 </a:t>
            </a:r>
            <a:r>
              <a:rPr lang="en-US" dirty="0" err="1" smtClean="0"/>
              <a:t>litre</a:t>
            </a:r>
            <a:r>
              <a:rPr lang="en-US" dirty="0" smtClean="0"/>
              <a:t>. </a:t>
            </a:r>
          </a:p>
          <a:p>
            <a:r>
              <a:rPr lang="en-US" dirty="0" smtClean="0"/>
              <a:t>The accuracy level is upto95 – 98% because the error was around ± 0.2 </a:t>
            </a:r>
            <a:r>
              <a:rPr lang="en-US" dirty="0" err="1" smtClean="0"/>
              <a:t>litres</a:t>
            </a:r>
            <a:r>
              <a:rPr lang="en-US" dirty="0" smtClean="0"/>
              <a:t>, because the fuel in the fuel tank was measured on the basis of float level in the tank and we didn’t use any other sensors</a:t>
            </a:r>
          </a:p>
          <a:p>
            <a:r>
              <a:rPr lang="en-US" dirty="0" smtClean="0"/>
              <a:t>. It displays the exact </a:t>
            </a:r>
            <a:r>
              <a:rPr lang="en-US" dirty="0" err="1" smtClean="0"/>
              <a:t>litres</a:t>
            </a:r>
            <a:r>
              <a:rPr lang="en-US" dirty="0" smtClean="0"/>
              <a:t> on plane roads and shows error value on slope surfaces.</a:t>
            </a:r>
            <a:endParaRPr lang="en-US" dirty="0"/>
          </a:p>
        </p:txBody>
      </p:sp>
    </p:spTree>
    <p:extLst>
      <p:ext uri="{BB962C8B-B14F-4D97-AF65-F5344CB8AC3E}">
        <p14:creationId xmlns:p14="http://schemas.microsoft.com/office/powerpoint/2010/main" val="1485865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47800"/>
            <a:ext cx="7314387" cy="4676775"/>
          </a:xfrm>
          <a:prstGeom prst="rect">
            <a:avLst/>
          </a:prstGeom>
        </p:spPr>
      </p:pic>
    </p:spTree>
    <p:extLst>
      <p:ext uri="{BB962C8B-B14F-4D97-AF65-F5344CB8AC3E}">
        <p14:creationId xmlns:p14="http://schemas.microsoft.com/office/powerpoint/2010/main" val="2670556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Google’s  Traffic Management</a:t>
            </a:r>
            <a:endParaRPr lang="en-US" dirty="0"/>
          </a:p>
        </p:txBody>
      </p:sp>
      <p:sp>
        <p:nvSpPr>
          <p:cNvPr id="3" name="Content Placeholder 2"/>
          <p:cNvSpPr>
            <a:spLocks noGrp="1"/>
          </p:cNvSpPr>
          <p:nvPr>
            <p:ph idx="1"/>
          </p:nvPr>
        </p:nvSpPr>
        <p:spPr/>
        <p:txBody>
          <a:bodyPr>
            <a:normAutofit/>
          </a:bodyPr>
          <a:lstStyle/>
          <a:p>
            <a:r>
              <a:rPr lang="en-US" sz="2400" dirty="0"/>
              <a:t>Google Traffic works by analyzing the GPS-determined locations transmitted to Google by a large number of mobile phone users. </a:t>
            </a:r>
            <a:endParaRPr lang="en-US" sz="2400" dirty="0" smtClean="0"/>
          </a:p>
          <a:p>
            <a:r>
              <a:rPr lang="en-US" sz="2400" dirty="0" smtClean="0"/>
              <a:t>By </a:t>
            </a:r>
            <a:r>
              <a:rPr lang="en-US" sz="2400" dirty="0"/>
              <a:t>calculating the speed of users along a length of road, Google is able to generate a live traffic map.</a:t>
            </a:r>
            <a:r>
              <a:rPr lang="en-US" sz="2400" u="sng" baseline="30000" dirty="0">
                <a:hlinkClick r:id="rId2"/>
              </a:rPr>
              <a:t>[2</a:t>
            </a:r>
            <a:r>
              <a:rPr lang="en-US" sz="2400" u="sng" baseline="30000" dirty="0" smtClean="0">
                <a:hlinkClick r:id="rId2"/>
              </a:rPr>
              <a:t>]</a:t>
            </a:r>
            <a:endParaRPr lang="en-US" sz="2400" u="sng" baseline="30000" dirty="0" smtClean="0"/>
          </a:p>
          <a:p>
            <a:r>
              <a:rPr lang="en-US" sz="2400" dirty="0"/>
              <a:t> Google processes the incoming raw data about mobile phone device locations, and then excludes anomalies such as postal vehicles which make frequent stops</a:t>
            </a:r>
            <a:r>
              <a:rPr lang="en-US" sz="2400" dirty="0" smtClean="0"/>
              <a:t>.</a:t>
            </a:r>
          </a:p>
          <a:p>
            <a:r>
              <a:rPr lang="en-US" sz="2400" dirty="0" smtClean="0"/>
              <a:t> </a:t>
            </a:r>
            <a:r>
              <a:rPr lang="en-US" sz="2400" dirty="0"/>
              <a:t>When a threshold of users in a particular area is noted, the overlay along roads and highways on the Google map changes color</a:t>
            </a:r>
          </a:p>
        </p:txBody>
      </p:sp>
    </p:spTree>
    <p:extLst>
      <p:ext uri="{BB962C8B-B14F-4D97-AF65-F5344CB8AC3E}">
        <p14:creationId xmlns:p14="http://schemas.microsoft.com/office/powerpoint/2010/main" val="3810380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057400"/>
            <a:ext cx="6699098" cy="3271044"/>
          </a:xfrm>
        </p:spPr>
      </p:pic>
    </p:spTree>
    <p:extLst>
      <p:ext uri="{BB962C8B-B14F-4D97-AF65-F5344CB8AC3E}">
        <p14:creationId xmlns:p14="http://schemas.microsoft.com/office/powerpoint/2010/main" val="3105951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Anonymity of location data</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a:t>Google stated: "When we combine your speed with the speed of other phones on the road, across thousands of phones moving around a city at any given time, we can get a pretty good picture of live traffic </a:t>
            </a:r>
            <a:r>
              <a:rPr lang="en-US" sz="2400" dirty="0" smtClean="0"/>
              <a:t>conditions</a:t>
            </a:r>
          </a:p>
          <a:p>
            <a:r>
              <a:rPr lang="en-US" sz="2400" dirty="0" smtClean="0"/>
              <a:t>Google </a:t>
            </a:r>
            <a:r>
              <a:rPr lang="en-US" sz="2400" dirty="0"/>
              <a:t>has stated that the speed and location information it collects to calculate traffic conditions is </a:t>
            </a:r>
            <a:r>
              <a:rPr lang="en-US" sz="2400" dirty="0" smtClean="0"/>
              <a:t>anonymous</a:t>
            </a:r>
          </a:p>
          <a:p>
            <a:r>
              <a:rPr lang="en-US" sz="2400" dirty="0" smtClean="0"/>
              <a:t> </a:t>
            </a:r>
            <a:r>
              <a:rPr lang="en-US" sz="2400" dirty="0"/>
              <a:t>Google also identifies the start and end points of every trip it monitors, and permanently deletes that data so that information about where each user came from and went to remains private.</a:t>
            </a:r>
          </a:p>
          <a:p>
            <a:endParaRPr lang="en-US" sz="2400" dirty="0"/>
          </a:p>
        </p:txBody>
      </p:sp>
    </p:spTree>
    <p:extLst>
      <p:ext uri="{BB962C8B-B14F-4D97-AF65-F5344CB8AC3E}">
        <p14:creationId xmlns:p14="http://schemas.microsoft.com/office/powerpoint/2010/main" val="586468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Bikes</a:t>
            </a:r>
            <a:endParaRPr lang="en-US" dirty="0"/>
          </a:p>
        </p:txBody>
      </p:sp>
      <p:sp>
        <p:nvSpPr>
          <p:cNvPr id="3" name="Content Placeholder 2"/>
          <p:cNvSpPr>
            <a:spLocks noGrp="1"/>
          </p:cNvSpPr>
          <p:nvPr>
            <p:ph idx="1"/>
          </p:nvPr>
        </p:nvSpPr>
        <p:spPr/>
        <p:txBody>
          <a:bodyPr>
            <a:normAutofit lnSpcReduction="10000"/>
          </a:bodyPr>
          <a:lstStyle/>
          <a:p>
            <a:r>
              <a:rPr lang="en-US" dirty="0"/>
              <a:t> In Case of bike is Being Stolen, User can Locate and lock the bike via mobile application. Thus Ignition System is also controlled by Arduino. Hence a user can also provide Two Step Verification factors for bikes by invading a Security password and also a physical key. By Adding their device (i.e. Phones ,Tablets) user can add a trusted device with bike where as Two Step Authentication is not necessary in case of your own bike.</a:t>
            </a:r>
          </a:p>
        </p:txBody>
      </p:sp>
    </p:spTree>
    <p:extLst>
      <p:ext uri="{BB962C8B-B14F-4D97-AF65-F5344CB8AC3E}">
        <p14:creationId xmlns:p14="http://schemas.microsoft.com/office/powerpoint/2010/main" val="1656762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Tire Pressure Monitoring</a:t>
            </a:r>
            <a:endParaRPr lang="en-US" dirty="0"/>
          </a:p>
        </p:txBody>
      </p:sp>
      <p:sp>
        <p:nvSpPr>
          <p:cNvPr id="3" name="Content Placeholder 2"/>
          <p:cNvSpPr>
            <a:spLocks noGrp="1"/>
          </p:cNvSpPr>
          <p:nvPr>
            <p:ph idx="1"/>
          </p:nvPr>
        </p:nvSpPr>
        <p:spPr/>
        <p:txBody>
          <a:bodyPr>
            <a:normAutofit/>
          </a:bodyPr>
          <a:lstStyle/>
          <a:p>
            <a:r>
              <a:rPr lang="en-US" sz="2400" dirty="0"/>
              <a:t>Although tire pressure monitoring systems are becoming increasingly common on four-wheeled vehicles, they're still quite the rarity on two-wheelers</a:t>
            </a:r>
            <a:endParaRPr lang="en-US" sz="2400" dirty="0" smtClean="0"/>
          </a:p>
          <a:p>
            <a:r>
              <a:rPr lang="en-US" sz="2400" dirty="0" smtClean="0"/>
              <a:t>The one of the coolest feature is to detect the tire pressure by a small chip attached to the tire and indicate it in regular time intervals.</a:t>
            </a:r>
          </a:p>
          <a:p>
            <a:r>
              <a:rPr lang="en-US" sz="2400" dirty="0" smtClean="0"/>
              <a:t>It can also send SOS alert to your mobile during any leakage or puncture.</a:t>
            </a:r>
          </a:p>
          <a:p>
            <a:endParaRPr lang="en-US" sz="2400" dirty="0"/>
          </a:p>
        </p:txBody>
      </p:sp>
    </p:spTree>
    <p:extLst>
      <p:ext uri="{BB962C8B-B14F-4D97-AF65-F5344CB8AC3E}">
        <p14:creationId xmlns:p14="http://schemas.microsoft.com/office/powerpoint/2010/main" val="3265598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Tyre</a:t>
            </a:r>
            <a:r>
              <a:rPr lang="en-US" dirty="0"/>
              <a:t> Pressure Monitoring</a:t>
            </a:r>
          </a:p>
        </p:txBody>
      </p:sp>
      <p:sp>
        <p:nvSpPr>
          <p:cNvPr id="3" name="Content Placeholder 2"/>
          <p:cNvSpPr>
            <a:spLocks noGrp="1"/>
          </p:cNvSpPr>
          <p:nvPr>
            <p:ph idx="1"/>
          </p:nvPr>
        </p:nvSpPr>
        <p:spPr/>
        <p:txBody>
          <a:bodyPr>
            <a:normAutofit fontScale="77500" lnSpcReduction="20000"/>
          </a:bodyPr>
          <a:lstStyle/>
          <a:p>
            <a:r>
              <a:rPr lang="en-US" dirty="0"/>
              <a:t>The hardware end of the system consists of two sensor units, one for each wheel</a:t>
            </a:r>
            <a:r>
              <a:rPr lang="en-US" dirty="0" smtClean="0"/>
              <a:t>.</a:t>
            </a:r>
          </a:p>
          <a:p>
            <a:r>
              <a:rPr lang="en-US" dirty="0" smtClean="0"/>
              <a:t> </a:t>
            </a:r>
            <a:r>
              <a:rPr lang="en-US" dirty="0"/>
              <a:t>These attach to the valve stems, and contain sensors that measure not only air pressure (up to 200 psi/14 bar) but also temperature, wheel rotation and orientation</a:t>
            </a:r>
            <a:r>
              <a:rPr lang="en-US" dirty="0" smtClean="0"/>
              <a:t>.</a:t>
            </a:r>
          </a:p>
          <a:p>
            <a:r>
              <a:rPr lang="en-US" dirty="0" smtClean="0"/>
              <a:t> </a:t>
            </a:r>
            <a:r>
              <a:rPr lang="en-US" dirty="0"/>
              <a:t>They also each have an integrated lithium-ion battery, that should provide about 100 hours of use per charge.</a:t>
            </a:r>
          </a:p>
          <a:p>
            <a:r>
              <a:rPr lang="en-US" dirty="0"/>
              <a:t>Sensor data is transmitted via Bluetooth Low Energy to an app on the user's smartphone (</a:t>
            </a:r>
            <a:r>
              <a:rPr lang="en-US" dirty="0" err="1"/>
              <a:t>iOS</a:t>
            </a:r>
            <a:r>
              <a:rPr lang="en-US" dirty="0"/>
              <a:t> or Android), or Pebble </a:t>
            </a:r>
            <a:r>
              <a:rPr lang="en-US" dirty="0" err="1"/>
              <a:t>smartwatch</a:t>
            </a:r>
            <a:r>
              <a:rPr lang="en-US" dirty="0" smtClean="0"/>
              <a:t>.</a:t>
            </a:r>
          </a:p>
          <a:p>
            <a:r>
              <a:rPr lang="en-US" dirty="0" smtClean="0"/>
              <a:t> </a:t>
            </a:r>
            <a:r>
              <a:rPr lang="en-US" dirty="0"/>
              <a:t>Using that app, riders can check the pressure and temperature of the air inside their tires, along with their speed and wheel alignment</a:t>
            </a:r>
            <a:r>
              <a:rPr lang="en-US" dirty="0" smtClean="0"/>
              <a:t>.</a:t>
            </a:r>
            <a:endParaRPr lang="en-US" dirty="0"/>
          </a:p>
        </p:txBody>
      </p:sp>
    </p:spTree>
    <p:extLst>
      <p:ext uri="{BB962C8B-B14F-4D97-AF65-F5344CB8AC3E}">
        <p14:creationId xmlns:p14="http://schemas.microsoft.com/office/powerpoint/2010/main" val="2943411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Tyre</a:t>
            </a:r>
            <a:r>
              <a:rPr lang="en-US" dirty="0"/>
              <a:t> Pressure Monitoring</a:t>
            </a:r>
          </a:p>
        </p:txBody>
      </p:sp>
      <p:sp>
        <p:nvSpPr>
          <p:cNvPr id="3" name="Content Placeholder 2"/>
          <p:cNvSpPr>
            <a:spLocks noGrp="1"/>
          </p:cNvSpPr>
          <p:nvPr>
            <p:ph idx="1"/>
          </p:nvPr>
        </p:nvSpPr>
        <p:spPr>
          <a:xfrm>
            <a:off x="457200" y="1600201"/>
            <a:ext cx="4648200" cy="4495800"/>
          </a:xfrm>
        </p:spPr>
        <p:txBody>
          <a:bodyPr>
            <a:normAutofit lnSpcReduction="10000"/>
          </a:bodyPr>
          <a:lstStyle/>
          <a:p>
            <a:endParaRPr lang="en-US" dirty="0" smtClean="0"/>
          </a:p>
          <a:p>
            <a:r>
              <a:rPr lang="en-US" sz="2400" dirty="0" smtClean="0"/>
              <a:t>An </a:t>
            </a:r>
            <a:r>
              <a:rPr lang="en-US" sz="2400" dirty="0"/>
              <a:t>optional anti-theft kit utilizes a set screw to keep the sensor units from being plucked off by passers-by. </a:t>
            </a:r>
            <a:endParaRPr lang="en-US" sz="2400" dirty="0" smtClean="0"/>
          </a:p>
          <a:p>
            <a:endParaRPr lang="en-US" sz="2400" dirty="0" smtClean="0"/>
          </a:p>
          <a:p>
            <a:r>
              <a:rPr lang="en-US" sz="2400" dirty="0" smtClean="0"/>
              <a:t>Additionally</a:t>
            </a:r>
            <a:r>
              <a:rPr lang="en-US" sz="2400" dirty="0"/>
              <a:t>, an "in-line fill" feature allows them to remain attached to the stems while the tires are being topped up, with the pumped-in air passing right </a:t>
            </a:r>
            <a:r>
              <a:rPr lang="en-US" sz="2400" dirty="0" smtClean="0"/>
              <a:t>through.</a:t>
            </a:r>
          </a:p>
        </p:txBody>
      </p:sp>
      <p:pic>
        <p:nvPicPr>
          <p:cNvPr id="4" name="Picture 3" descr="The sensors measure not only air pressure (up to 200 psi/14 bar) but also temperature, wheel...">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86000"/>
            <a:ext cx="3733800" cy="3124200"/>
          </a:xfrm>
          <a:prstGeom prst="rect">
            <a:avLst/>
          </a:prstGeom>
          <a:noFill/>
          <a:ln>
            <a:noFill/>
          </a:ln>
        </p:spPr>
      </p:pic>
    </p:spTree>
    <p:extLst>
      <p:ext uri="{BB962C8B-B14F-4D97-AF65-F5344CB8AC3E}">
        <p14:creationId xmlns:p14="http://schemas.microsoft.com/office/powerpoint/2010/main" val="1745934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Servicing Bikes</a:t>
            </a:r>
            <a:endParaRPr lang="en-US" dirty="0"/>
          </a:p>
        </p:txBody>
      </p:sp>
      <p:sp>
        <p:nvSpPr>
          <p:cNvPr id="3" name="Content Placeholder 2"/>
          <p:cNvSpPr>
            <a:spLocks noGrp="1"/>
          </p:cNvSpPr>
          <p:nvPr>
            <p:ph idx="1"/>
          </p:nvPr>
        </p:nvSpPr>
        <p:spPr>
          <a:xfrm>
            <a:off x="457200" y="1600200"/>
            <a:ext cx="4343400" cy="4525963"/>
          </a:xfrm>
        </p:spPr>
        <p:txBody>
          <a:bodyPr>
            <a:normAutofit fontScale="77500" lnSpcReduction="20000"/>
          </a:bodyPr>
          <a:lstStyle/>
          <a:p>
            <a:r>
              <a:rPr lang="en-US" dirty="0" smtClean="0"/>
              <a:t>This makes bikes to be Connected with the service center and provide basic details to be necessary for safety measures.</a:t>
            </a:r>
          </a:p>
          <a:p>
            <a:r>
              <a:rPr lang="en-US" dirty="0" smtClean="0"/>
              <a:t>Thus there is a storage medium that stores all of the services like last service date ,total kilometers travelled and engine oil presence.</a:t>
            </a:r>
          </a:p>
          <a:p>
            <a:r>
              <a:rPr lang="en-US" dirty="0" smtClean="0"/>
              <a:t>According to that survey it would send notifications to users about their bike’s condition and maintenance.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828800"/>
            <a:ext cx="3886200" cy="3581400"/>
          </a:xfrm>
          <a:prstGeom prst="rect">
            <a:avLst/>
          </a:prstGeom>
        </p:spPr>
      </p:pic>
    </p:spTree>
    <p:extLst>
      <p:ext uri="{BB962C8B-B14F-4D97-AF65-F5344CB8AC3E}">
        <p14:creationId xmlns:p14="http://schemas.microsoft.com/office/powerpoint/2010/main" val="3471368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lstStyle/>
          <a:p>
            <a:r>
              <a:rPr lang="en-US" dirty="0" smtClean="0"/>
              <a:t>This Device is entirely based on internet of things that connects your bike with the network via you can have many specifications that ensure rider safety with many features it can also verify fuel amount, </a:t>
            </a:r>
            <a:r>
              <a:rPr lang="en-US" dirty="0" err="1" smtClean="0"/>
              <a:t>tyre’s</a:t>
            </a:r>
            <a:r>
              <a:rPr lang="en-US" dirty="0" smtClean="0"/>
              <a:t> pressure ,bike’s </a:t>
            </a:r>
            <a:r>
              <a:rPr lang="en-US" dirty="0" err="1" smtClean="0"/>
              <a:t>stability,and</a:t>
            </a:r>
            <a:r>
              <a:rPr lang="en-US" dirty="0" smtClean="0"/>
              <a:t> also its location ,</a:t>
            </a:r>
            <a:r>
              <a:rPr lang="en-US" dirty="0" err="1" smtClean="0"/>
              <a:t>etc</a:t>
            </a:r>
            <a:endParaRPr lang="en-US" dirty="0" smtClean="0"/>
          </a:p>
          <a:p>
            <a:r>
              <a:rPr lang="en-US" dirty="0" smtClean="0"/>
              <a:t>Its can also connect between bikes during long road trip and Cloud it for future Reference.</a:t>
            </a:r>
          </a:p>
        </p:txBody>
      </p:sp>
    </p:spTree>
    <p:extLst>
      <p:ext uri="{BB962C8B-B14F-4D97-AF65-F5344CB8AC3E}">
        <p14:creationId xmlns:p14="http://schemas.microsoft.com/office/powerpoint/2010/main" val="343307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Servicing Modules</a:t>
            </a:r>
            <a:endParaRPr lang="en-US" dirty="0"/>
          </a:p>
        </p:txBody>
      </p:sp>
      <p:sp>
        <p:nvSpPr>
          <p:cNvPr id="3" name="Content Placeholder 2"/>
          <p:cNvSpPr>
            <a:spLocks noGrp="1"/>
          </p:cNvSpPr>
          <p:nvPr>
            <p:ph idx="1"/>
          </p:nvPr>
        </p:nvSpPr>
        <p:spPr/>
        <p:txBody>
          <a:bodyPr/>
          <a:lstStyle/>
          <a:p>
            <a:r>
              <a:rPr lang="en-US" dirty="0" smtClean="0"/>
              <a:t>Thus from the clouded data stored about each bikes we can obtain all these data’s needed.</a:t>
            </a:r>
          </a:p>
          <a:p>
            <a:r>
              <a:rPr lang="en-US" dirty="0" smtClean="0"/>
              <a:t>These modules would alert those service centers as well the biker to make up a full check up.</a:t>
            </a:r>
          </a:p>
          <a:p>
            <a:r>
              <a:rPr lang="en-US" dirty="0" smtClean="0"/>
              <a:t>Thus it would </a:t>
            </a:r>
            <a:r>
              <a:rPr lang="en-US" smtClean="0"/>
              <a:t>avoid seize </a:t>
            </a:r>
            <a:r>
              <a:rPr lang="en-US" dirty="0" smtClean="0"/>
              <a:t>engines</a:t>
            </a:r>
            <a:endParaRPr lang="en-US" dirty="0"/>
          </a:p>
        </p:txBody>
      </p:sp>
    </p:spTree>
    <p:extLst>
      <p:ext uri="{BB962C8B-B14F-4D97-AF65-F5344CB8AC3E}">
        <p14:creationId xmlns:p14="http://schemas.microsoft.com/office/powerpoint/2010/main" val="646505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Button</a:t>
            </a:r>
            <a:endParaRPr lang="en-US" dirty="0"/>
          </a:p>
        </p:txBody>
      </p:sp>
      <p:sp>
        <p:nvSpPr>
          <p:cNvPr id="3" name="Content Placeholder 2"/>
          <p:cNvSpPr>
            <a:spLocks noGrp="1"/>
          </p:cNvSpPr>
          <p:nvPr>
            <p:ph idx="1"/>
          </p:nvPr>
        </p:nvSpPr>
        <p:spPr>
          <a:xfrm>
            <a:off x="457200" y="1524000"/>
            <a:ext cx="6781800" cy="4602163"/>
          </a:xfrm>
        </p:spPr>
        <p:txBody>
          <a:bodyPr>
            <a:normAutofit/>
          </a:bodyPr>
          <a:lstStyle/>
          <a:p>
            <a:r>
              <a:rPr lang="en-US" sz="2400" dirty="0" smtClean="0"/>
              <a:t>This a new feature attached to bike that is similar to self balancing system that will ensure bike’s stability.</a:t>
            </a:r>
          </a:p>
          <a:p>
            <a:r>
              <a:rPr lang="en-US" sz="2400" dirty="0" smtClean="0"/>
              <a:t>Thus in case occurs any accident and there may  be any crises in stability of bike then it would alert family and friends</a:t>
            </a:r>
          </a:p>
          <a:p>
            <a:r>
              <a:rPr lang="en-US" sz="2400" dirty="0" smtClean="0"/>
              <a:t>This system consists of sensors connected to bike’s fuel tank that may occur when any large amount of pressure occurs it would trigger the sensor.</a:t>
            </a:r>
          </a:p>
          <a:p>
            <a:r>
              <a:rPr lang="en-US" sz="2400" dirty="0" smtClean="0"/>
              <a:t>Thus An Alert message will be sent to the number provided at Emergency Scenario.</a:t>
            </a:r>
            <a:endParaRPr lang="en-US" sz="2400" dirty="0"/>
          </a:p>
        </p:txBody>
      </p:sp>
      <p:pic>
        <p:nvPicPr>
          <p:cNvPr id="1026" name="Picture 2" descr="D:\Project\220px-Gyroscope_opera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69741" y="228600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525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of Bikes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Thus using </a:t>
            </a:r>
            <a:r>
              <a:rPr lang="en-US" dirty="0" err="1" smtClean="0"/>
              <a:t>WiFi</a:t>
            </a:r>
            <a:r>
              <a:rPr lang="en-US" dirty="0" smtClean="0"/>
              <a:t> we can be able to connect between bikes during long road trips</a:t>
            </a:r>
          </a:p>
          <a:p>
            <a:pPr marL="0" indent="0">
              <a:buNone/>
            </a:pPr>
            <a:r>
              <a:rPr lang="en-US" dirty="0" smtClean="0"/>
              <a:t>Thus we can make sure that all of the riders are in a correct way and also able to make contact between them</a:t>
            </a:r>
          </a:p>
          <a:p>
            <a:pPr marL="0" indent="0">
              <a:buNone/>
            </a:pPr>
            <a:r>
              <a:rPr lang="en-US" dirty="0" smtClean="0"/>
              <a:t>In  Network it may be easy to find all of </a:t>
            </a:r>
            <a:r>
              <a:rPr lang="en-US" dirty="0" err="1" smtClean="0"/>
              <a:t>their’s</a:t>
            </a:r>
            <a:r>
              <a:rPr lang="en-US" dirty="0" smtClean="0"/>
              <a:t> speed , location ,etc.</a:t>
            </a:r>
          </a:p>
          <a:p>
            <a:pPr marL="0" indent="0">
              <a:buNone/>
            </a:pPr>
            <a:r>
              <a:rPr lang="en-US" dirty="0" smtClean="0"/>
              <a:t>The main </a:t>
            </a:r>
            <a:r>
              <a:rPr lang="en-US" dirty="0" err="1" smtClean="0"/>
              <a:t>cncept</a:t>
            </a:r>
            <a:r>
              <a:rPr lang="en-US" dirty="0" smtClean="0"/>
              <a:t> behind this is to be Safe and also to make all those data confidential</a:t>
            </a:r>
          </a:p>
        </p:txBody>
      </p:sp>
    </p:spTree>
    <p:extLst>
      <p:ext uri="{BB962C8B-B14F-4D97-AF65-F5344CB8AC3E}">
        <p14:creationId xmlns:p14="http://schemas.microsoft.com/office/powerpoint/2010/main" val="1555754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64901"/>
            <a:ext cx="7162800" cy="5490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701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Future </a:t>
            </a:r>
            <a:endParaRPr lang="en-US" dirty="0"/>
          </a:p>
        </p:txBody>
      </p:sp>
      <p:sp>
        <p:nvSpPr>
          <p:cNvPr id="3" name="Content Placeholder 2"/>
          <p:cNvSpPr>
            <a:spLocks noGrp="1"/>
          </p:cNvSpPr>
          <p:nvPr>
            <p:ph idx="1"/>
          </p:nvPr>
        </p:nvSpPr>
        <p:spPr/>
        <p:txBody>
          <a:bodyPr/>
          <a:lstStyle/>
          <a:p>
            <a:r>
              <a:rPr lang="en-US" b="1" dirty="0"/>
              <a:t>Autonomous Breaking: </a:t>
            </a:r>
            <a:r>
              <a:rPr lang="en-US" dirty="0"/>
              <a:t>It is concept that is arising in our module these are developed by Ultrasonic Sensors or Infrared Sensors that would apply brakes in case of any obstacles that is very closer to our bikes while driving. </a:t>
            </a:r>
          </a:p>
          <a:p>
            <a:endParaRPr lang="en-US" dirty="0"/>
          </a:p>
        </p:txBody>
      </p:sp>
    </p:spTree>
    <p:extLst>
      <p:ext uri="{BB962C8B-B14F-4D97-AF65-F5344CB8AC3E}">
        <p14:creationId xmlns:p14="http://schemas.microsoft.com/office/powerpoint/2010/main" val="3164980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Thus Making CPU more powerful we can teach bikes to make sharp turnings that would record those events each and every time we pass through it and it would finally conclude the Angles and speed necessary for that turning and at one time they would drive in an efficient manner Autonomously. Implementing this is only at developing Stages; therefore in future we can make a CPU Autonomously drive a bike between provided locations.</a:t>
            </a:r>
          </a:p>
        </p:txBody>
      </p:sp>
    </p:spTree>
    <p:extLst>
      <p:ext uri="{BB962C8B-B14F-4D97-AF65-F5344CB8AC3E}">
        <p14:creationId xmlns:p14="http://schemas.microsoft.com/office/powerpoint/2010/main" val="2082200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Thus by installing </a:t>
            </a:r>
            <a:r>
              <a:rPr lang="en-US" dirty="0" err="1"/>
              <a:t>Jammy</a:t>
            </a:r>
            <a:r>
              <a:rPr lang="en-US" dirty="0"/>
              <a:t> device on your bike you are able to track and lock your bike from anywhere in the world </a:t>
            </a:r>
          </a:p>
          <a:p>
            <a:pPr lvl="0"/>
            <a:r>
              <a:rPr lang="en-US" dirty="0"/>
              <a:t>The most important the fuel amounts present in tanks are monitored periodically and thus the distance that our vehicle will travel can be identified by its mileage.</a:t>
            </a:r>
          </a:p>
          <a:p>
            <a:pPr lvl="0"/>
            <a:r>
              <a:rPr lang="en-US" dirty="0"/>
              <a:t>Tire pressures are monitored frequently and the pressure drop out and overheating will be indicated.</a:t>
            </a:r>
          </a:p>
          <a:p>
            <a:pPr lvl="0"/>
            <a:r>
              <a:rPr lang="en-US" dirty="0"/>
              <a:t>If there is any Sudden Pressure leak out then the buzzers will go on indicating the puncture.</a:t>
            </a:r>
          </a:p>
          <a:p>
            <a:endParaRPr lang="en-US" dirty="0"/>
          </a:p>
        </p:txBody>
      </p:sp>
    </p:spTree>
    <p:extLst>
      <p:ext uri="{BB962C8B-B14F-4D97-AF65-F5344CB8AC3E}">
        <p14:creationId xmlns:p14="http://schemas.microsoft.com/office/powerpoint/2010/main" val="4213088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lvl="0"/>
            <a:r>
              <a:rPr lang="en-US" dirty="0"/>
              <a:t>Providing Two Step Authentication to bikes makes it harder to steal. In case of stolen, they could be locked by Mobile Application.</a:t>
            </a:r>
          </a:p>
          <a:p>
            <a:pPr lvl="0"/>
            <a:r>
              <a:rPr lang="en-US" dirty="0"/>
              <a:t>In case of any Accident, The CPU will autonomously send notification to your Respected ones (i.e. Friends or family members) with your Current Location.</a:t>
            </a:r>
          </a:p>
          <a:p>
            <a:pPr lvl="0"/>
            <a:r>
              <a:rPr lang="en-US" dirty="0"/>
              <a:t>Gyroscopic Sensors that are connected which would alert you in maintain the stability.</a:t>
            </a:r>
          </a:p>
          <a:p>
            <a:endParaRPr lang="en-US" dirty="0"/>
          </a:p>
        </p:txBody>
      </p:sp>
    </p:spTree>
    <p:extLst>
      <p:ext uri="{BB962C8B-B14F-4D97-AF65-F5344CB8AC3E}">
        <p14:creationId xmlns:p14="http://schemas.microsoft.com/office/powerpoint/2010/main" val="14334415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onclusion</a:t>
            </a:r>
            <a:endParaRPr lang="en-US" dirty="0"/>
          </a:p>
        </p:txBody>
      </p:sp>
      <p:sp>
        <p:nvSpPr>
          <p:cNvPr id="3" name="Content Placeholder 2"/>
          <p:cNvSpPr>
            <a:spLocks noGrp="1"/>
          </p:cNvSpPr>
          <p:nvPr>
            <p:ph idx="1"/>
          </p:nvPr>
        </p:nvSpPr>
        <p:spPr/>
        <p:txBody>
          <a:bodyPr/>
          <a:lstStyle/>
          <a:p>
            <a:r>
              <a:rPr lang="en-US" dirty="0" smtClean="0"/>
              <a:t>Thus the given app will surely full fill the users satisfaction which will be user friendly in android platform</a:t>
            </a:r>
          </a:p>
          <a:p>
            <a:r>
              <a:rPr lang="en-US" dirty="0" smtClean="0"/>
              <a:t>It uses less battery and has very less storage.</a:t>
            </a:r>
          </a:p>
          <a:p>
            <a:r>
              <a:rPr lang="en-US" dirty="0" smtClean="0"/>
              <a:t>One can also backups ones data like travelling history , fuel amount and also service Needed.</a:t>
            </a:r>
          </a:p>
          <a:p>
            <a:r>
              <a:rPr lang="en-US" dirty="0" smtClean="0"/>
              <a:t>It is useful to detect accidents and send emergency messages to their family.</a:t>
            </a:r>
          </a:p>
        </p:txBody>
      </p:sp>
    </p:spTree>
    <p:extLst>
      <p:ext uri="{BB962C8B-B14F-4D97-AF65-F5344CB8AC3E}">
        <p14:creationId xmlns:p14="http://schemas.microsoft.com/office/powerpoint/2010/main" val="31979978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This device Works in an efficient manner which will allow user to ride safely. The Data will be secured. Its Graphical User interface is friendly and less data charges will apply. Many Applications can interface through it where it can be easy in both Android and </a:t>
            </a:r>
            <a:r>
              <a:rPr lang="en-US" dirty="0" err="1"/>
              <a:t>iOS</a:t>
            </a:r>
            <a:r>
              <a:rPr lang="en-US" dirty="0"/>
              <a:t> platforms.</a:t>
            </a:r>
          </a:p>
          <a:p>
            <a:endParaRPr lang="en-US" dirty="0"/>
          </a:p>
        </p:txBody>
      </p:sp>
    </p:spTree>
    <p:extLst>
      <p:ext uri="{BB962C8B-B14F-4D97-AF65-F5344CB8AC3E}">
        <p14:creationId xmlns:p14="http://schemas.microsoft.com/office/powerpoint/2010/main" val="480316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Love To Ride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48" y="1600200"/>
            <a:ext cx="8686800" cy="4956094"/>
          </a:xfrm>
          <a:prstGeom prst="rect">
            <a:avLst/>
          </a:prstGeom>
        </p:spPr>
      </p:pic>
    </p:spTree>
    <p:extLst>
      <p:ext uri="{BB962C8B-B14F-4D97-AF65-F5344CB8AC3E}">
        <p14:creationId xmlns:p14="http://schemas.microsoft.com/office/powerpoint/2010/main" val="1338974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Activities Provided</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GPS Locating System</a:t>
            </a:r>
          </a:p>
          <a:p>
            <a:r>
              <a:rPr lang="en-US" dirty="0" smtClean="0"/>
              <a:t>Fuel Tank Indicating</a:t>
            </a:r>
          </a:p>
          <a:p>
            <a:r>
              <a:rPr lang="en-US" dirty="0" smtClean="0"/>
              <a:t>Self-Balancing </a:t>
            </a:r>
          </a:p>
          <a:p>
            <a:r>
              <a:rPr lang="en-US" dirty="0" smtClean="0"/>
              <a:t>Gyroscope Sensors</a:t>
            </a:r>
          </a:p>
          <a:p>
            <a:r>
              <a:rPr lang="en-US" dirty="0" smtClean="0"/>
              <a:t>Mapping Distance </a:t>
            </a:r>
          </a:p>
          <a:p>
            <a:r>
              <a:rPr lang="en-US" dirty="0" smtClean="0"/>
              <a:t>Traffic Guidance</a:t>
            </a:r>
          </a:p>
          <a:p>
            <a:r>
              <a:rPr lang="en-US" dirty="0" smtClean="0"/>
              <a:t>Tire pressure Indication</a:t>
            </a:r>
          </a:p>
          <a:p>
            <a:r>
              <a:rPr lang="en-US" dirty="0" smtClean="0"/>
              <a:t>Autonomous Approval</a:t>
            </a:r>
          </a:p>
          <a:p>
            <a:r>
              <a:rPr lang="en-US" dirty="0" smtClean="0"/>
              <a:t>Service Providence</a:t>
            </a:r>
          </a:p>
          <a:p>
            <a:r>
              <a:rPr lang="en-US" dirty="0" smtClean="0"/>
              <a:t>Emergency Buttons</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828800"/>
            <a:ext cx="3396018" cy="4085834"/>
          </a:xfrm>
          <a:prstGeom prst="rect">
            <a:avLst/>
          </a:prstGeom>
        </p:spPr>
      </p:pic>
    </p:spTree>
    <p:extLst>
      <p:ext uri="{BB962C8B-B14F-4D97-AF65-F5344CB8AC3E}">
        <p14:creationId xmlns:p14="http://schemas.microsoft.com/office/powerpoint/2010/main" val="594725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Locating System</a:t>
            </a:r>
            <a:endParaRPr lang="en-US" dirty="0"/>
          </a:p>
        </p:txBody>
      </p:sp>
      <p:sp>
        <p:nvSpPr>
          <p:cNvPr id="3" name="Content Placeholder 2"/>
          <p:cNvSpPr>
            <a:spLocks noGrp="1"/>
          </p:cNvSpPr>
          <p:nvPr>
            <p:ph idx="1"/>
          </p:nvPr>
        </p:nvSpPr>
        <p:spPr/>
        <p:txBody>
          <a:bodyPr>
            <a:normAutofit/>
          </a:bodyPr>
          <a:lstStyle/>
          <a:p>
            <a:pPr marL="0" indent="0">
              <a:buNone/>
            </a:pPr>
            <a:r>
              <a:rPr lang="en-US" dirty="0"/>
              <a:t>A </a:t>
            </a:r>
            <a:r>
              <a:rPr lang="en-US" b="1" dirty="0"/>
              <a:t>GPS tracking unit</a:t>
            </a:r>
            <a:r>
              <a:rPr lang="en-US" dirty="0"/>
              <a:t> is a </a:t>
            </a:r>
            <a:r>
              <a:rPr lang="en-US" dirty="0">
                <a:hlinkClick r:id="rId2" tooltip="GPS device"/>
              </a:rPr>
              <a:t>navigation device</a:t>
            </a:r>
            <a:r>
              <a:rPr lang="en-US" dirty="0"/>
              <a:t>, normally carried by a moving vehicle or person, that uses the </a:t>
            </a:r>
            <a:r>
              <a:rPr lang="en-US" dirty="0">
                <a:hlinkClick r:id="rId3" tooltip="Global Positioning System"/>
              </a:rPr>
              <a:t>Global Positioning System</a:t>
            </a:r>
            <a:r>
              <a:rPr lang="en-US" dirty="0"/>
              <a:t> (GPS) to track the device’s movements and determine its location. The recorded location data can either be stored within the tracking unit or transmitted to an </a:t>
            </a:r>
            <a:r>
              <a:rPr lang="en-US" dirty="0">
                <a:hlinkClick r:id="rId4" tooltip="Internet"/>
              </a:rPr>
              <a:t>Internet</a:t>
            </a:r>
            <a:r>
              <a:rPr lang="en-US" dirty="0"/>
              <a:t>-connected device using the </a:t>
            </a:r>
            <a:r>
              <a:rPr lang="en-US" dirty="0">
                <a:hlinkClick r:id="rId5" tooltip="Cellular Network routing"/>
              </a:rPr>
              <a:t>cellular</a:t>
            </a:r>
            <a:r>
              <a:rPr lang="en-US" dirty="0"/>
              <a:t> (</a:t>
            </a:r>
            <a:r>
              <a:rPr lang="en-US" dirty="0">
                <a:hlinkClick r:id="rId6" tooltip="GPRS"/>
              </a:rPr>
              <a:t>GPRS</a:t>
            </a:r>
            <a:r>
              <a:rPr lang="en-US" dirty="0"/>
              <a:t> or </a:t>
            </a:r>
            <a:r>
              <a:rPr lang="en-US" dirty="0">
                <a:hlinkClick r:id="rId7" tooltip="SMS"/>
              </a:rPr>
              <a:t>SMS</a:t>
            </a:r>
            <a:r>
              <a:rPr lang="en-US" dirty="0"/>
              <a:t>), </a:t>
            </a:r>
            <a:r>
              <a:rPr lang="en-US" dirty="0">
                <a:hlinkClick r:id="rId8" tooltip="Radio"/>
              </a:rPr>
              <a:t>radio</a:t>
            </a:r>
            <a:r>
              <a:rPr lang="en-US" dirty="0"/>
              <a:t>, or </a:t>
            </a:r>
            <a:r>
              <a:rPr lang="en-US" dirty="0">
                <a:hlinkClick r:id="rId9" tooltip="Satellite modem"/>
              </a:rPr>
              <a:t>satellite modem</a:t>
            </a:r>
            <a:r>
              <a:rPr lang="en-US" dirty="0"/>
              <a:t> embedded in the unit. </a:t>
            </a:r>
          </a:p>
        </p:txBody>
      </p:sp>
      <p:pic>
        <p:nvPicPr>
          <p:cNvPr id="2050" name="Picture 2" descr="D:\Project\download.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304800"/>
            <a:ext cx="19050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Project\download.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343593"/>
            <a:ext cx="1835727" cy="102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668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Locating System(Conti)</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a:r>
            <a:br>
              <a:rPr lang="en-US" dirty="0" smtClean="0"/>
            </a:br>
            <a:r>
              <a:rPr lang="en-US" dirty="0"/>
              <a:t>A </a:t>
            </a:r>
            <a:r>
              <a:rPr lang="en-US" dirty="0">
                <a:hlinkClick r:id="rId2" tooltip="GPS navigation device"/>
              </a:rPr>
              <a:t>GPS navigation device</a:t>
            </a:r>
            <a:r>
              <a:rPr lang="en-US" dirty="0"/>
              <a:t> and a mobile phone sit side-by-side in the same box, powered by the same battery. At regular intervals, the phone sends a text message via SMS or GPRS, containing the data from the GPS receiver. Newer GPS-integrated </a:t>
            </a:r>
            <a:r>
              <a:rPr lang="en-US" dirty="0" smtClean="0"/>
              <a:t>Smartphones</a:t>
            </a:r>
            <a:r>
              <a:rPr lang="en-US" dirty="0"/>
              <a:t> running GPS tracking software can turn the phone into a data pusher (or logger) device. As of 2009, </a:t>
            </a:r>
            <a:r>
              <a:rPr lang="en-US" dirty="0">
                <a:hlinkClick r:id="rId3" tooltip="Open source"/>
              </a:rPr>
              <a:t>open source</a:t>
            </a:r>
            <a:r>
              <a:rPr lang="en-US" dirty="0"/>
              <a:t> and </a:t>
            </a:r>
            <a:r>
              <a:rPr lang="en-US" dirty="0">
                <a:hlinkClick r:id="rId4" tooltip="Proprietary software"/>
              </a:rPr>
              <a:t>proprietary</a:t>
            </a:r>
            <a:r>
              <a:rPr lang="en-US" dirty="0"/>
              <a:t> applications are available for common </a:t>
            </a:r>
            <a:r>
              <a:rPr lang="en-US" dirty="0">
                <a:hlinkClick r:id="rId5" tooltip="Java ME"/>
              </a:rPr>
              <a:t>Java ME</a:t>
            </a:r>
            <a:r>
              <a:rPr lang="en-US" dirty="0"/>
              <a:t> enabled phones, </a:t>
            </a:r>
            <a:r>
              <a:rPr lang="en-US" dirty="0">
                <a:hlinkClick r:id="rId6" tooltip="IPhone"/>
              </a:rPr>
              <a:t>iPhone</a:t>
            </a:r>
            <a:r>
              <a:rPr lang="en-US" dirty="0"/>
              <a:t>, </a:t>
            </a:r>
            <a:r>
              <a:rPr lang="en-US" dirty="0">
                <a:hlinkClick r:id="rId7" tooltip="Android (operating system)"/>
              </a:rPr>
              <a:t>Android</a:t>
            </a:r>
            <a:r>
              <a:rPr lang="en-US" dirty="0"/>
              <a:t>, Windows Mobile, and </a:t>
            </a:r>
            <a:r>
              <a:rPr lang="en-US" dirty="0" smtClean="0"/>
              <a:t>Symbian.</a:t>
            </a:r>
            <a:endParaRPr lang="en-US" dirty="0"/>
          </a:p>
        </p:txBody>
      </p:sp>
    </p:spTree>
    <p:extLst>
      <p:ext uri="{BB962C8B-B14F-4D97-AF65-F5344CB8AC3E}">
        <p14:creationId xmlns:p14="http://schemas.microsoft.com/office/powerpoint/2010/main" val="1804422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OBD Concepts</a:t>
            </a:r>
            <a:endParaRPr lang="en-US" dirty="0"/>
          </a:p>
        </p:txBody>
      </p:sp>
      <p:sp>
        <p:nvSpPr>
          <p:cNvPr id="3" name="Content Placeholder 2"/>
          <p:cNvSpPr>
            <a:spLocks noGrp="1"/>
          </p:cNvSpPr>
          <p:nvPr>
            <p:ph idx="1"/>
          </p:nvPr>
        </p:nvSpPr>
        <p:spPr/>
        <p:txBody>
          <a:bodyPr>
            <a:normAutofit/>
          </a:bodyPr>
          <a:lstStyle/>
          <a:p>
            <a:r>
              <a:rPr lang="en-US" sz="2000" b="1" dirty="0" smtClean="0"/>
              <a:t>On Board </a:t>
            </a:r>
            <a:r>
              <a:rPr lang="en-US" sz="2000" b="1" dirty="0"/>
              <a:t>diagnostics</a:t>
            </a:r>
            <a:r>
              <a:rPr lang="en-US" sz="2000" dirty="0"/>
              <a:t> (</a:t>
            </a:r>
            <a:r>
              <a:rPr lang="en-US" sz="2000" b="1" dirty="0"/>
              <a:t>OBD</a:t>
            </a:r>
            <a:r>
              <a:rPr lang="en-US" sz="2000" dirty="0"/>
              <a:t>) is an </a:t>
            </a:r>
            <a:r>
              <a:rPr lang="en-US" sz="2000" dirty="0">
                <a:hlinkClick r:id="rId2" tooltip="Automotive"/>
              </a:rPr>
              <a:t>automotive</a:t>
            </a:r>
            <a:r>
              <a:rPr lang="en-US" sz="2000" dirty="0"/>
              <a:t> term referring to a vehicle's self-diagnostic and reporting capability. OBD systems give the vehicle owner or repair technician access to the status of the various vehicle subsystems. The amount of diagnostic information available via OBD has varied widely since its introduction in the early 1980s versions of on-board vehicle computers. Early versions of OBD would simply illuminate a malfunction indicator light or "</a:t>
            </a:r>
            <a:r>
              <a:rPr lang="en-US" sz="2000" dirty="0">
                <a:hlinkClick r:id="rId3" tooltip="Idiot light"/>
              </a:rPr>
              <a:t>idiot light</a:t>
            </a:r>
            <a:r>
              <a:rPr lang="en-US" sz="2000" dirty="0"/>
              <a:t>" if a problem was detected but would not provide any information as to the nature of the problem. Modern OBD implementations use a standardized digital communications port to provide real-time data in addition to a standardized series of </a:t>
            </a:r>
            <a:r>
              <a:rPr lang="en-US" sz="2000" dirty="0">
                <a:hlinkClick r:id="rId4" tooltip="Table of OBD-II Codes"/>
              </a:rPr>
              <a:t>diagnostic trouble codes</a:t>
            </a:r>
            <a:r>
              <a:rPr lang="en-US" sz="2000" dirty="0"/>
              <a:t>, or DTCs, which allow one to rapidly identify and remedy malfunctions within the vehicle.</a:t>
            </a:r>
          </a:p>
        </p:txBody>
      </p:sp>
      <p:pic>
        <p:nvPicPr>
          <p:cNvPr id="3074" name="Picture 2" descr="D:\Project\download (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5105400"/>
            <a:ext cx="2163321" cy="156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37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Balancing Intro</a:t>
            </a:r>
            <a:endParaRPr lang="en-US" dirty="0"/>
          </a:p>
        </p:txBody>
      </p:sp>
      <p:sp>
        <p:nvSpPr>
          <p:cNvPr id="3" name="Content Placeholder 2"/>
          <p:cNvSpPr>
            <a:spLocks noGrp="1"/>
          </p:cNvSpPr>
          <p:nvPr>
            <p:ph idx="1"/>
          </p:nvPr>
        </p:nvSpPr>
        <p:spPr/>
        <p:txBody>
          <a:bodyPr/>
          <a:lstStyle/>
          <a:p>
            <a:r>
              <a:rPr lang="en-US" dirty="0" smtClean="0"/>
              <a:t>Thus The concepts named Self balancing is mainly Implemented to avoid skidding of bikes in wet roads and also to mainly balance bikes during Accidents.</a:t>
            </a:r>
          </a:p>
          <a:p>
            <a:r>
              <a:rPr lang="en-US" dirty="0" smtClean="0"/>
              <a:t>Its Main concept is to Challenge sharp Turning along with to provide flexibility to Riders and enjoy the limits of Driving</a:t>
            </a:r>
            <a:endParaRPr lang="en-US" dirty="0"/>
          </a:p>
        </p:txBody>
      </p:sp>
    </p:spTree>
    <p:extLst>
      <p:ext uri="{BB962C8B-B14F-4D97-AF65-F5344CB8AC3E}">
        <p14:creationId xmlns:p14="http://schemas.microsoft.com/office/powerpoint/2010/main" val="248889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2271</Words>
  <Application>Microsoft Office PowerPoint</Application>
  <PresentationFormat>On-screen Show (4:3)</PresentationFormat>
  <Paragraphs>131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Jammy Device</vt:lpstr>
      <vt:lpstr>Survey Speaks</vt:lpstr>
      <vt:lpstr>Introduction</vt:lpstr>
      <vt:lpstr>Love To Ride</vt:lpstr>
      <vt:lpstr>Activities Provided</vt:lpstr>
      <vt:lpstr>GPS Locating System</vt:lpstr>
      <vt:lpstr>GPS Locating System(Conti)</vt:lpstr>
      <vt:lpstr>OBD Concepts</vt:lpstr>
      <vt:lpstr>Self Balancing Intro</vt:lpstr>
      <vt:lpstr>A Self Balancing Bike</vt:lpstr>
      <vt:lpstr>Self Balancing Concepts</vt:lpstr>
      <vt:lpstr>Prototype</vt:lpstr>
      <vt:lpstr>Self Balancing illustrations</vt:lpstr>
      <vt:lpstr>Fuel Tank Indicating</vt:lpstr>
      <vt:lpstr>Fuel Tank Indication(Conti)</vt:lpstr>
      <vt:lpstr>Fuel Tank Indication(Conti)</vt:lpstr>
      <vt:lpstr>Fuel Tank Indication(Conti)</vt:lpstr>
      <vt:lpstr>Mapping Distances</vt:lpstr>
      <vt:lpstr>A Map With Traffic Marks</vt:lpstr>
      <vt:lpstr>Distance Calculating</vt:lpstr>
      <vt:lpstr>Traffic Management</vt:lpstr>
      <vt:lpstr>Google’s  Traffic Management</vt:lpstr>
      <vt:lpstr>Google Maps</vt:lpstr>
      <vt:lpstr>Anonymity of location data </vt:lpstr>
      <vt:lpstr>Locking Bikes</vt:lpstr>
      <vt:lpstr>Tire Pressure Monitoring</vt:lpstr>
      <vt:lpstr>Tyre Pressure Monitoring</vt:lpstr>
      <vt:lpstr>Tyre Pressure Monitoring</vt:lpstr>
      <vt:lpstr>Servicing Bikes</vt:lpstr>
      <vt:lpstr>Servicing Modules</vt:lpstr>
      <vt:lpstr>Emergency Button</vt:lpstr>
      <vt:lpstr>Network of Bikes</vt:lpstr>
      <vt:lpstr>Block Diagram</vt:lpstr>
      <vt:lpstr>In Future </vt:lpstr>
      <vt:lpstr>Machine Learning</vt:lpstr>
      <vt:lpstr>Benefits</vt:lpstr>
      <vt:lpstr>Benefits(contd)</vt:lpstr>
      <vt:lpstr>Conclusion</vt:lpstr>
      <vt:lpstr>Conclusion</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Jammy Device</dc:title>
  <dc:creator>hp</dc:creator>
  <cp:lastModifiedBy>hp</cp:lastModifiedBy>
  <cp:revision>47</cp:revision>
  <dcterms:created xsi:type="dcterms:W3CDTF">2018-07-19T13:42:28Z</dcterms:created>
  <dcterms:modified xsi:type="dcterms:W3CDTF">2019-06-05T20:26:20Z</dcterms:modified>
</cp:coreProperties>
</file>