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60" r:id="rId5"/>
    <p:sldId id="269" r:id="rId6"/>
    <p:sldId id="270" r:id="rId7"/>
    <p:sldId id="259" r:id="rId8"/>
    <p:sldId id="266" r:id="rId9"/>
    <p:sldId id="261" r:id="rId10"/>
    <p:sldId id="267" r:id="rId11"/>
    <p:sldId id="268" r:id="rId12"/>
    <p:sldId id="265" r:id="rId13"/>
    <p:sldId id="264"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4291" autoAdjust="0"/>
  </p:normalViewPr>
  <p:slideViewPr>
    <p:cSldViewPr snapToGrid="0">
      <p:cViewPr>
        <p:scale>
          <a:sx n="60" d="100"/>
          <a:sy n="60" d="100"/>
        </p:scale>
        <p:origin x="153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pt-BR"/>
              <a:t>Clique para editar o título Mestre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71D753F-5126-42B0-9C0E-4EDA43DCA15B}" type="datetimeFigureOut">
              <a:rPr lang="en-GB" smtClean="0"/>
              <a:t>15/11/2023</a:t>
            </a:fld>
            <a:endParaRPr lang="en-GB"/>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GB"/>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7015380-4DBA-4983-A3FB-149559585614}" type="slidenum">
              <a:rPr lang="en-GB" smtClean="0"/>
              <a:t>‹nº›</a:t>
            </a:fld>
            <a:endParaRPr lang="en-GB"/>
          </a:p>
        </p:txBody>
      </p:sp>
    </p:spTree>
    <p:extLst>
      <p:ext uri="{BB962C8B-B14F-4D97-AF65-F5344CB8AC3E}">
        <p14:creationId xmlns:p14="http://schemas.microsoft.com/office/powerpoint/2010/main" val="141583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1D753F-5126-42B0-9C0E-4EDA43DCA15B}" type="datetimeFigureOut">
              <a:rPr lang="en-GB" smtClean="0"/>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015380-4DBA-4983-A3FB-149559585614}" type="slidenum">
              <a:rPr lang="en-GB" smtClean="0"/>
              <a:t>‹nº›</a:t>
            </a:fld>
            <a:endParaRPr lang="en-GB"/>
          </a:p>
        </p:txBody>
      </p:sp>
    </p:spTree>
    <p:extLst>
      <p:ext uri="{BB962C8B-B14F-4D97-AF65-F5344CB8AC3E}">
        <p14:creationId xmlns:p14="http://schemas.microsoft.com/office/powerpoint/2010/main" val="189785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1D753F-5126-42B0-9C0E-4EDA43DCA15B}" type="datetimeFigureOut">
              <a:rPr lang="en-GB" smtClean="0"/>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015380-4DBA-4983-A3FB-149559585614}" type="slidenum">
              <a:rPr lang="en-GB" smtClean="0"/>
              <a:t>‹nº›</a:t>
            </a:fld>
            <a:endParaRPr lang="en-GB"/>
          </a:p>
        </p:txBody>
      </p:sp>
    </p:spTree>
    <p:extLst>
      <p:ext uri="{BB962C8B-B14F-4D97-AF65-F5344CB8AC3E}">
        <p14:creationId xmlns:p14="http://schemas.microsoft.com/office/powerpoint/2010/main" val="34458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1D753F-5126-42B0-9C0E-4EDA43DCA15B}" type="datetimeFigureOut">
              <a:rPr lang="en-GB" smtClean="0"/>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015380-4DBA-4983-A3FB-149559585614}" type="slidenum">
              <a:rPr lang="en-GB" smtClean="0"/>
              <a:t>‹nº›</a:t>
            </a:fld>
            <a:endParaRPr lang="en-GB"/>
          </a:p>
        </p:txBody>
      </p:sp>
    </p:spTree>
    <p:extLst>
      <p:ext uri="{BB962C8B-B14F-4D97-AF65-F5344CB8AC3E}">
        <p14:creationId xmlns:p14="http://schemas.microsoft.com/office/powerpoint/2010/main" val="1743003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71D753F-5126-42B0-9C0E-4EDA43DCA15B}" type="datetimeFigureOut">
              <a:rPr lang="en-GB" smtClean="0"/>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015380-4DBA-4983-A3FB-149559585614}" type="slidenum">
              <a:rPr lang="en-GB" smtClean="0"/>
              <a:t>‹nº›</a:t>
            </a:fld>
            <a:endParaRPr lang="en-GB"/>
          </a:p>
        </p:txBody>
      </p:sp>
    </p:spTree>
    <p:extLst>
      <p:ext uri="{BB962C8B-B14F-4D97-AF65-F5344CB8AC3E}">
        <p14:creationId xmlns:p14="http://schemas.microsoft.com/office/powerpoint/2010/main" val="216477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71D753F-5126-42B0-9C0E-4EDA43DCA15B}" type="datetimeFigureOut">
              <a:rPr lang="en-GB" smtClean="0"/>
              <a:t>15/11/2023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015380-4DBA-4983-A3FB-149559585614}" type="slidenum">
              <a:rPr lang="en-GB" smtClean="0"/>
              <a:t>‹nº›</a:t>
            </a:fld>
            <a:endParaRPr lang="en-GB"/>
          </a:p>
        </p:txBody>
      </p:sp>
    </p:spTree>
    <p:extLst>
      <p:ext uri="{BB962C8B-B14F-4D97-AF65-F5344CB8AC3E}">
        <p14:creationId xmlns:p14="http://schemas.microsoft.com/office/powerpoint/2010/main" val="85631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71D753F-5126-42B0-9C0E-4EDA43DCA15B}" type="datetimeFigureOut">
              <a:rPr lang="en-GB" smtClean="0"/>
              <a:t>15/11/2023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015380-4DBA-4983-A3FB-149559585614}" type="slidenum">
              <a:rPr lang="en-GB" smtClean="0"/>
              <a:t>‹nº›</a:t>
            </a:fld>
            <a:endParaRPr lang="en-GB"/>
          </a:p>
        </p:txBody>
      </p:sp>
    </p:spTree>
    <p:extLst>
      <p:ext uri="{BB962C8B-B14F-4D97-AF65-F5344CB8AC3E}">
        <p14:creationId xmlns:p14="http://schemas.microsoft.com/office/powerpoint/2010/main" val="391760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71D753F-5126-42B0-9C0E-4EDA43DCA15B}" type="datetimeFigureOut">
              <a:rPr lang="en-GB" smtClean="0"/>
              <a:t>15/11/2023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015380-4DBA-4983-A3FB-149559585614}" type="slidenum">
              <a:rPr lang="en-GB" smtClean="0"/>
              <a:t>‹nº›</a:t>
            </a:fld>
            <a:endParaRPr lang="en-GB"/>
          </a:p>
        </p:txBody>
      </p:sp>
    </p:spTree>
    <p:extLst>
      <p:ext uri="{BB962C8B-B14F-4D97-AF65-F5344CB8AC3E}">
        <p14:creationId xmlns:p14="http://schemas.microsoft.com/office/powerpoint/2010/main" val="108108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D753F-5126-42B0-9C0E-4EDA43DCA15B}" type="datetimeFigureOut">
              <a:rPr lang="en-GB" smtClean="0"/>
              <a:t>15/11/2023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7015380-4DBA-4983-A3FB-149559585614}" type="slidenum">
              <a:rPr lang="en-GB" smtClean="0"/>
              <a:t>‹nº›</a:t>
            </a:fld>
            <a:endParaRPr lang="en-GB"/>
          </a:p>
        </p:txBody>
      </p:sp>
    </p:spTree>
    <p:extLst>
      <p:ext uri="{BB962C8B-B14F-4D97-AF65-F5344CB8AC3E}">
        <p14:creationId xmlns:p14="http://schemas.microsoft.com/office/powerpoint/2010/main" val="3754081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pt-BR"/>
              <a:t>Clique para editar os estilos de texto Mestres</a:t>
            </a:r>
          </a:p>
        </p:txBody>
      </p:sp>
      <p:sp>
        <p:nvSpPr>
          <p:cNvPr id="5" name="Date Placeholder 4"/>
          <p:cNvSpPr>
            <a:spLocks noGrp="1"/>
          </p:cNvSpPr>
          <p:nvPr>
            <p:ph type="dt" sz="half" idx="10"/>
          </p:nvPr>
        </p:nvSpPr>
        <p:spPr/>
        <p:txBody>
          <a:bodyPr/>
          <a:lstStyle/>
          <a:p>
            <a:fld id="{C71D753F-5126-42B0-9C0E-4EDA43DCA15B}" type="datetimeFigureOut">
              <a:rPr lang="en-GB" smtClean="0"/>
              <a:t>15/11/2023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7015380-4DBA-4983-A3FB-149559585614}" type="slidenum">
              <a:rPr lang="en-GB" smtClean="0"/>
              <a:t>‹nº›</a:t>
            </a:fld>
            <a:endParaRPr lang="en-GB"/>
          </a:p>
        </p:txBody>
      </p:sp>
    </p:spTree>
    <p:extLst>
      <p:ext uri="{BB962C8B-B14F-4D97-AF65-F5344CB8AC3E}">
        <p14:creationId xmlns:p14="http://schemas.microsoft.com/office/powerpoint/2010/main" val="20403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71D753F-5126-42B0-9C0E-4EDA43DCA15B}" type="datetimeFigureOut">
              <a:rPr lang="en-GB" smtClean="0"/>
              <a:t>15/11/2023</a:t>
            </a:fld>
            <a:endParaRPr lang="en-GB"/>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7015380-4DBA-4983-A3FB-149559585614}" type="slidenum">
              <a:rPr lang="en-GB" smtClean="0"/>
              <a:t>‹nº›</a:t>
            </a:fld>
            <a:endParaRPr lang="en-GB"/>
          </a:p>
        </p:txBody>
      </p:sp>
    </p:spTree>
    <p:extLst>
      <p:ext uri="{BB962C8B-B14F-4D97-AF65-F5344CB8AC3E}">
        <p14:creationId xmlns:p14="http://schemas.microsoft.com/office/powerpoint/2010/main" val="104983521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C71D753F-5126-42B0-9C0E-4EDA43DCA15B}" type="datetimeFigureOut">
              <a:rPr lang="en-GB" smtClean="0"/>
              <a:t>15/11/2023</a:t>
            </a:fld>
            <a:endParaRPr lang="en-GB"/>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GB"/>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7015380-4DBA-4983-A3FB-149559585614}" type="slidenum">
              <a:rPr lang="en-GB" smtClean="0"/>
              <a:t>‹nº›</a:t>
            </a:fld>
            <a:endParaRPr lang="en-GB"/>
          </a:p>
        </p:txBody>
      </p:sp>
    </p:spTree>
    <p:extLst>
      <p:ext uri="{BB962C8B-B14F-4D97-AF65-F5344CB8AC3E}">
        <p14:creationId xmlns:p14="http://schemas.microsoft.com/office/powerpoint/2010/main" val="100428931"/>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319E2-CC08-C4E2-CF25-1C5C5E0CA4FC}"/>
              </a:ext>
            </a:extLst>
          </p:cNvPr>
          <p:cNvSpPr>
            <a:spLocks noGrp="1"/>
          </p:cNvSpPr>
          <p:nvPr>
            <p:ph type="ctrTitle"/>
          </p:nvPr>
        </p:nvSpPr>
        <p:spPr>
          <a:xfrm>
            <a:off x="1524000" y="2662376"/>
            <a:ext cx="9144000" cy="1193800"/>
          </a:xfrm>
        </p:spPr>
        <p:txBody>
          <a:bodyPr>
            <a:normAutofit/>
          </a:bodyPr>
          <a:lstStyle/>
          <a:p>
            <a:pPr algn="ctr"/>
            <a:r>
              <a:rPr lang="en-GB" sz="6000" b="1" dirty="0"/>
              <a:t>STRATEGIC THINKING CA2</a:t>
            </a:r>
            <a:endParaRPr lang="en-GB" dirty="0"/>
          </a:p>
        </p:txBody>
      </p:sp>
      <p:sp>
        <p:nvSpPr>
          <p:cNvPr id="3" name="Subtítulo 2">
            <a:extLst>
              <a:ext uri="{FF2B5EF4-FFF2-40B4-BE49-F238E27FC236}">
                <a16:creationId xmlns:a16="http://schemas.microsoft.com/office/drawing/2014/main" id="{AEE0E966-23A5-07DE-E0E1-C1BB6DBCF0FB}"/>
              </a:ext>
            </a:extLst>
          </p:cNvPr>
          <p:cNvSpPr>
            <a:spLocks noGrp="1"/>
          </p:cNvSpPr>
          <p:nvPr>
            <p:ph type="subTitle" idx="1"/>
          </p:nvPr>
        </p:nvSpPr>
        <p:spPr>
          <a:xfrm>
            <a:off x="1524000" y="5024714"/>
            <a:ext cx="9144000" cy="1363524"/>
          </a:xfrm>
        </p:spPr>
        <p:txBody>
          <a:bodyPr>
            <a:normAutofit fontScale="92500" lnSpcReduction="20000"/>
          </a:bodyPr>
          <a:lstStyle/>
          <a:p>
            <a:pPr marL="0" indent="0" algn="ctr">
              <a:buNone/>
            </a:pPr>
            <a:r>
              <a:rPr lang="en-GB" dirty="0"/>
              <a:t>Eduardo Saldivar</a:t>
            </a:r>
          </a:p>
          <a:p>
            <a:pPr algn="ctr"/>
            <a:r>
              <a:rPr lang="en-GB" dirty="0" err="1"/>
              <a:t>Lais</a:t>
            </a:r>
            <a:r>
              <a:rPr lang="en-GB" dirty="0"/>
              <a:t> </a:t>
            </a:r>
            <a:r>
              <a:rPr lang="en-GB" dirty="0" err="1"/>
              <a:t>Ameno</a:t>
            </a:r>
            <a:endParaRPr lang="en-GB" dirty="0"/>
          </a:p>
          <a:p>
            <a:pPr marL="0" indent="0" algn="ctr">
              <a:buNone/>
            </a:pPr>
            <a:r>
              <a:rPr lang="en-GB" dirty="0"/>
              <a:t>Línika Almeida</a:t>
            </a:r>
          </a:p>
          <a:p>
            <a:endParaRPr lang="en-GB" dirty="0"/>
          </a:p>
        </p:txBody>
      </p:sp>
      <p:sp>
        <p:nvSpPr>
          <p:cNvPr id="4" name="Subtítulo 2">
            <a:extLst>
              <a:ext uri="{FF2B5EF4-FFF2-40B4-BE49-F238E27FC236}">
                <a16:creationId xmlns:a16="http://schemas.microsoft.com/office/drawing/2014/main" id="{1F3ECD60-9F02-D5F4-224C-F3A591C7EF2C}"/>
              </a:ext>
            </a:extLst>
          </p:cNvPr>
          <p:cNvSpPr txBox="1">
            <a:spLocks/>
          </p:cNvSpPr>
          <p:nvPr/>
        </p:nvSpPr>
        <p:spPr>
          <a:xfrm>
            <a:off x="1524000" y="670719"/>
            <a:ext cx="9144000" cy="13635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CCT COLLEGE DUBLIN</a:t>
            </a:r>
          </a:p>
          <a:p>
            <a:r>
              <a:rPr lang="en-GB" dirty="0">
                <a:latin typeface="Arial" panose="020B0604020202020204" pitchFamily="34" charset="0"/>
                <a:ea typeface="Calibri" panose="020F0502020204030204" pitchFamily="34" charset="0"/>
              </a:rPr>
              <a:t>HIGHER DIPLOMA IN SCIENCE IN DATA ANALYTICS FOR BUSINESS</a:t>
            </a:r>
            <a:endParaRPr lang="en-GB" dirty="0">
              <a:latin typeface="Arial" panose="020B0604020202020204" pitchFamily="34" charset="0"/>
              <a:ea typeface="Arial" panose="020B0604020202020204" pitchFamily="34" charset="0"/>
            </a:endParaRPr>
          </a:p>
          <a:p>
            <a:endParaRPr lang="en-GB" dirty="0"/>
          </a:p>
        </p:txBody>
      </p:sp>
    </p:spTree>
    <p:extLst>
      <p:ext uri="{BB962C8B-B14F-4D97-AF65-F5344CB8AC3E}">
        <p14:creationId xmlns:p14="http://schemas.microsoft.com/office/powerpoint/2010/main" val="316819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3CD36-3F73-63B4-E75C-5CDDDB709F08}"/>
              </a:ext>
            </a:extLst>
          </p:cNvPr>
          <p:cNvSpPr txBox="1">
            <a:spLocks/>
          </p:cNvSpPr>
          <p:nvPr/>
        </p:nvSpPr>
        <p:spPr>
          <a:xfrm>
            <a:off x="657224" y="499533"/>
            <a:ext cx="10772775" cy="999997"/>
          </a:xfrm>
          <a:prstGeom prst="rect">
            <a:avLst/>
          </a:prstGeom>
        </p:spPr>
        <p:txBody>
          <a:bodyP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IE" sz="3600" b="1" cap="all" dirty="0">
                <a:latin typeface="Calibri" panose="020F0502020204030204" pitchFamily="34" charset="0"/>
                <a:ea typeface="Calibri" panose="020F0502020204030204" pitchFamily="34" charset="0"/>
                <a:cs typeface="Times New Roman" panose="02020603050405020304" pitchFamily="18" charset="0"/>
              </a:rPr>
              <a:t>Model evolution After balanced data </a:t>
            </a:r>
            <a:endParaRPr lang="en-GB" sz="3600" b="1" cap="all" dirty="0"/>
          </a:p>
        </p:txBody>
      </p:sp>
      <p:graphicFrame>
        <p:nvGraphicFramePr>
          <p:cNvPr id="3" name="Tabela 13">
            <a:extLst>
              <a:ext uri="{FF2B5EF4-FFF2-40B4-BE49-F238E27FC236}">
                <a16:creationId xmlns:a16="http://schemas.microsoft.com/office/drawing/2014/main" id="{814D945A-CB86-5B11-95F7-C47187403B48}"/>
              </a:ext>
            </a:extLst>
          </p:cNvPr>
          <p:cNvGraphicFramePr>
            <a:graphicFrameLocks noGrp="1"/>
          </p:cNvGraphicFramePr>
          <p:nvPr>
            <p:extLst>
              <p:ext uri="{D42A27DB-BD31-4B8C-83A1-F6EECF244321}">
                <p14:modId xmlns:p14="http://schemas.microsoft.com/office/powerpoint/2010/main" val="687502050"/>
              </p:ext>
            </p:extLst>
          </p:nvPr>
        </p:nvGraphicFramePr>
        <p:xfrm>
          <a:off x="657224" y="1885947"/>
          <a:ext cx="6326157" cy="1005840"/>
        </p:xfrm>
        <a:graphic>
          <a:graphicData uri="http://schemas.openxmlformats.org/drawingml/2006/table">
            <a:tbl>
              <a:tblPr firstRow="1" bandRow="1">
                <a:tableStyleId>{93296810-A885-4BE3-A3E7-6D5BEEA58F35}</a:tableStyleId>
              </a:tblPr>
              <a:tblGrid>
                <a:gridCol w="2108719">
                  <a:extLst>
                    <a:ext uri="{9D8B030D-6E8A-4147-A177-3AD203B41FA5}">
                      <a16:colId xmlns:a16="http://schemas.microsoft.com/office/drawing/2014/main" val="2279036398"/>
                    </a:ext>
                  </a:extLst>
                </a:gridCol>
                <a:gridCol w="2108719">
                  <a:extLst>
                    <a:ext uri="{9D8B030D-6E8A-4147-A177-3AD203B41FA5}">
                      <a16:colId xmlns:a16="http://schemas.microsoft.com/office/drawing/2014/main" val="2217426622"/>
                    </a:ext>
                  </a:extLst>
                </a:gridCol>
                <a:gridCol w="2108719">
                  <a:extLst>
                    <a:ext uri="{9D8B030D-6E8A-4147-A177-3AD203B41FA5}">
                      <a16:colId xmlns:a16="http://schemas.microsoft.com/office/drawing/2014/main" val="1573799856"/>
                    </a:ext>
                  </a:extLst>
                </a:gridCol>
              </a:tblGrid>
              <a:tr h="405656">
                <a:tc>
                  <a:txBody>
                    <a:bodyPr/>
                    <a:lstStyle/>
                    <a:p>
                      <a:pPr>
                        <a:lnSpc>
                          <a:spcPct val="150000"/>
                        </a:lnSpc>
                      </a:pPr>
                      <a:r>
                        <a:rPr lang="en-GB" dirty="0"/>
                        <a:t>MODEL</a:t>
                      </a:r>
                    </a:p>
                  </a:txBody>
                  <a:tcPr/>
                </a:tc>
                <a:tc>
                  <a:txBody>
                    <a:bodyPr/>
                    <a:lstStyle/>
                    <a:p>
                      <a:pPr>
                        <a:lnSpc>
                          <a:spcPct val="150000"/>
                        </a:lnSpc>
                      </a:pPr>
                      <a:r>
                        <a:rPr lang="en-GB" dirty="0"/>
                        <a:t>ACCURACY</a:t>
                      </a:r>
                    </a:p>
                  </a:txBody>
                  <a:tcPr/>
                </a:tc>
                <a:tc>
                  <a:txBody>
                    <a:bodyPr/>
                    <a:lstStyle/>
                    <a:p>
                      <a:r>
                        <a:rPr lang="en-GB" dirty="0"/>
                        <a:t>AFTER HYPARAMETER </a:t>
                      </a:r>
                    </a:p>
                  </a:txBody>
                  <a:tcPr/>
                </a:tc>
                <a:extLst>
                  <a:ext uri="{0D108BD9-81ED-4DB2-BD59-A6C34878D82A}">
                    <a16:rowId xmlns:a16="http://schemas.microsoft.com/office/drawing/2014/main" val="1830336099"/>
                  </a:ext>
                </a:extLst>
              </a:tr>
              <a:tr h="232748">
                <a:tc>
                  <a:txBody>
                    <a:bodyPr/>
                    <a:lstStyle/>
                    <a:p>
                      <a:r>
                        <a:rPr lang="en-GB" dirty="0"/>
                        <a:t>LDA</a:t>
                      </a:r>
                    </a:p>
                  </a:txBody>
                  <a:tcPr>
                    <a:solidFill>
                      <a:srgbClr val="FFC000"/>
                    </a:solidFill>
                  </a:tcPr>
                </a:tc>
                <a:tc>
                  <a:txBody>
                    <a:bodyPr/>
                    <a:lstStyle/>
                    <a:p>
                      <a:r>
                        <a:rPr lang="en-GB" dirty="0"/>
                        <a:t>65,57%</a:t>
                      </a:r>
                    </a:p>
                  </a:txBody>
                  <a:tcPr>
                    <a:solidFill>
                      <a:srgbClr val="FFC000"/>
                    </a:solidFill>
                  </a:tcPr>
                </a:tc>
                <a:tc>
                  <a:txBody>
                    <a:bodyPr/>
                    <a:lstStyle/>
                    <a:p>
                      <a:r>
                        <a:rPr lang="en-GB" dirty="0"/>
                        <a:t>66%</a:t>
                      </a:r>
                    </a:p>
                  </a:txBody>
                  <a:tcPr>
                    <a:solidFill>
                      <a:srgbClr val="FFC000"/>
                    </a:solidFill>
                  </a:tcPr>
                </a:tc>
                <a:extLst>
                  <a:ext uri="{0D108BD9-81ED-4DB2-BD59-A6C34878D82A}">
                    <a16:rowId xmlns:a16="http://schemas.microsoft.com/office/drawing/2014/main" val="1399750261"/>
                  </a:ext>
                </a:extLst>
              </a:tr>
            </a:tbl>
          </a:graphicData>
        </a:graphic>
      </p:graphicFrame>
      <p:pic>
        <p:nvPicPr>
          <p:cNvPr id="5" name="Picture 4">
            <a:extLst>
              <a:ext uri="{FF2B5EF4-FFF2-40B4-BE49-F238E27FC236}">
                <a16:creationId xmlns:a16="http://schemas.microsoft.com/office/drawing/2014/main" id="{09DFF418-1B51-02CE-BFAC-FC4AACA1E00B}"/>
              </a:ext>
            </a:extLst>
          </p:cNvPr>
          <p:cNvPicPr>
            <a:picLocks noChangeAspect="1"/>
          </p:cNvPicPr>
          <p:nvPr/>
        </p:nvPicPr>
        <p:blipFill>
          <a:blip r:embed="rId2"/>
          <a:stretch>
            <a:fillRect/>
          </a:stretch>
        </p:blipFill>
        <p:spPr>
          <a:xfrm>
            <a:off x="5259967" y="3261049"/>
            <a:ext cx="5646909" cy="2705334"/>
          </a:xfrm>
          <a:prstGeom prst="rect">
            <a:avLst/>
          </a:prstGeom>
        </p:spPr>
      </p:pic>
      <p:sp>
        <p:nvSpPr>
          <p:cNvPr id="7" name="TextBox 6">
            <a:extLst>
              <a:ext uri="{FF2B5EF4-FFF2-40B4-BE49-F238E27FC236}">
                <a16:creationId xmlns:a16="http://schemas.microsoft.com/office/drawing/2014/main" id="{309D0A26-E722-F10F-3854-E3EB8166B830}"/>
              </a:ext>
            </a:extLst>
          </p:cNvPr>
          <p:cNvSpPr txBox="1"/>
          <p:nvPr/>
        </p:nvSpPr>
        <p:spPr>
          <a:xfrm>
            <a:off x="580081" y="3327145"/>
            <a:ext cx="4521266" cy="2031325"/>
          </a:xfrm>
          <a:prstGeom prst="rect">
            <a:avLst/>
          </a:prstGeom>
          <a:noFill/>
        </p:spPr>
        <p:txBody>
          <a:bodyPr wrap="square">
            <a:spAutoFit/>
          </a:bodyPr>
          <a:lstStyle/>
          <a:p>
            <a:pPr algn="just"/>
            <a:r>
              <a:rPr lang="en-GB" dirty="0"/>
              <a:t>The recall metrics for both classes are similar, indicating that the model is not favouring one specific class over the other. However the precision for Class 1 is relatively low, indicating that many positive predictions for Class 1 are incorrect. The F1-score is moderate influenced by the negative classes.</a:t>
            </a:r>
          </a:p>
        </p:txBody>
      </p:sp>
      <p:sp>
        <p:nvSpPr>
          <p:cNvPr id="4" name="CaixaDeTexto 3">
            <a:extLst>
              <a:ext uri="{FF2B5EF4-FFF2-40B4-BE49-F238E27FC236}">
                <a16:creationId xmlns:a16="http://schemas.microsoft.com/office/drawing/2014/main" id="{86ADA013-3395-4AF6-F331-38974F9EA0DC}"/>
              </a:ext>
            </a:extLst>
          </p:cNvPr>
          <p:cNvSpPr txBox="1"/>
          <p:nvPr/>
        </p:nvSpPr>
        <p:spPr>
          <a:xfrm>
            <a:off x="657224" y="1316630"/>
            <a:ext cx="4155408" cy="400110"/>
          </a:xfrm>
          <a:prstGeom prst="rect">
            <a:avLst/>
          </a:prstGeom>
          <a:noFill/>
        </p:spPr>
        <p:txBody>
          <a:bodyPr wrap="square" rtlCol="0">
            <a:spAutoFit/>
          </a:bodyPr>
          <a:lstStyle/>
          <a:p>
            <a:r>
              <a:rPr lang="en-GB" sz="2000" b="1" dirty="0"/>
              <a:t>LDA</a:t>
            </a:r>
          </a:p>
        </p:txBody>
      </p:sp>
    </p:spTree>
    <p:extLst>
      <p:ext uri="{BB962C8B-B14F-4D97-AF65-F5344CB8AC3E}">
        <p14:creationId xmlns:p14="http://schemas.microsoft.com/office/powerpoint/2010/main" val="14992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8F95F0-1F75-78C8-BE78-4B4F8E232C1E}"/>
              </a:ext>
            </a:extLst>
          </p:cNvPr>
          <p:cNvPicPr>
            <a:picLocks noChangeAspect="1"/>
          </p:cNvPicPr>
          <p:nvPr/>
        </p:nvPicPr>
        <p:blipFill>
          <a:blip r:embed="rId2"/>
          <a:stretch>
            <a:fillRect/>
          </a:stretch>
        </p:blipFill>
        <p:spPr>
          <a:xfrm>
            <a:off x="1418252" y="2319881"/>
            <a:ext cx="4971029" cy="3532047"/>
          </a:xfrm>
          <a:prstGeom prst="rect">
            <a:avLst/>
          </a:prstGeom>
        </p:spPr>
      </p:pic>
      <p:sp>
        <p:nvSpPr>
          <p:cNvPr id="4" name="Rectangle 1">
            <a:extLst>
              <a:ext uri="{FF2B5EF4-FFF2-40B4-BE49-F238E27FC236}">
                <a16:creationId xmlns:a16="http://schemas.microsoft.com/office/drawing/2014/main" id="{69CF8273-B7F4-82FF-9C56-7003CA979E2F}"/>
              </a:ext>
            </a:extLst>
          </p:cNvPr>
          <p:cNvSpPr>
            <a:spLocks noChangeArrowheads="1"/>
          </p:cNvSpPr>
          <p:nvPr/>
        </p:nvSpPr>
        <p:spPr bwMode="auto">
          <a:xfrm>
            <a:off x="689369" y="234169"/>
            <a:ext cx="8892073" cy="95924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3200" b="1" cap="all" spc="-12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The ability of a model to distinguish between positive and negative classes </a:t>
            </a:r>
          </a:p>
        </p:txBody>
      </p:sp>
      <p:sp>
        <p:nvSpPr>
          <p:cNvPr id="6" name="TextBox 5">
            <a:extLst>
              <a:ext uri="{FF2B5EF4-FFF2-40B4-BE49-F238E27FC236}">
                <a16:creationId xmlns:a16="http://schemas.microsoft.com/office/drawing/2014/main" id="{8E09094E-8461-1525-0205-9C90DAEA7C80}"/>
              </a:ext>
            </a:extLst>
          </p:cNvPr>
          <p:cNvSpPr txBox="1"/>
          <p:nvPr/>
        </p:nvSpPr>
        <p:spPr>
          <a:xfrm>
            <a:off x="6454595" y="2782669"/>
            <a:ext cx="4816785" cy="646331"/>
          </a:xfrm>
          <a:prstGeom prst="rect">
            <a:avLst/>
          </a:prstGeom>
          <a:noFill/>
        </p:spPr>
        <p:txBody>
          <a:bodyPr wrap="square">
            <a:spAutoFit/>
          </a:bodyPr>
          <a:lstStyle/>
          <a:p>
            <a:r>
              <a:rPr lang="en-GB" dirty="0"/>
              <a:t>0.72 suggests that the model has a moderate ability</a:t>
            </a:r>
          </a:p>
        </p:txBody>
      </p:sp>
      <p:sp>
        <p:nvSpPr>
          <p:cNvPr id="8" name="TextBox 7">
            <a:extLst>
              <a:ext uri="{FF2B5EF4-FFF2-40B4-BE49-F238E27FC236}">
                <a16:creationId xmlns:a16="http://schemas.microsoft.com/office/drawing/2014/main" id="{DFAA3AC9-07B9-5F1F-93DC-6683103E5B30}"/>
              </a:ext>
            </a:extLst>
          </p:cNvPr>
          <p:cNvSpPr txBox="1"/>
          <p:nvPr/>
        </p:nvSpPr>
        <p:spPr>
          <a:xfrm>
            <a:off x="1174561" y="1294982"/>
            <a:ext cx="6821774" cy="646331"/>
          </a:xfrm>
          <a:prstGeom prst="rect">
            <a:avLst/>
          </a:prstGeom>
          <a:noFill/>
        </p:spPr>
        <p:txBody>
          <a:bodyPr wrap="square">
            <a:spAutoFit/>
          </a:bodyPr>
          <a:lstStyle/>
          <a:p>
            <a:br>
              <a:rPr lang="en-GB" dirty="0"/>
            </a:br>
            <a:r>
              <a:rPr lang="en-GB" b="0" i="0" dirty="0">
                <a:solidFill>
                  <a:srgbClr val="0F0F0F"/>
                </a:solidFill>
                <a:effectLst/>
                <a:latin typeface="Söhne"/>
              </a:rPr>
              <a:t>O ROC-AUC (Receiver Operating Characteristic - Area Under the Curve)</a:t>
            </a:r>
            <a:endParaRPr lang="en-GB" dirty="0"/>
          </a:p>
        </p:txBody>
      </p:sp>
    </p:spTree>
    <p:extLst>
      <p:ext uri="{BB962C8B-B14F-4D97-AF65-F5344CB8AC3E}">
        <p14:creationId xmlns:p14="http://schemas.microsoft.com/office/powerpoint/2010/main" val="289259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D4F1A-439E-90D8-B7D1-ED319C340CFD}"/>
              </a:ext>
            </a:extLst>
          </p:cNvPr>
          <p:cNvSpPr>
            <a:spLocks noGrp="1"/>
          </p:cNvSpPr>
          <p:nvPr>
            <p:ph type="title"/>
          </p:nvPr>
        </p:nvSpPr>
        <p:spPr>
          <a:xfrm>
            <a:off x="657224" y="499533"/>
            <a:ext cx="10772775" cy="971458"/>
          </a:xfrm>
        </p:spPr>
        <p:txBody>
          <a:bodyPr>
            <a:normAutofit fontScale="90000"/>
          </a:bodyPr>
          <a:lstStyle/>
          <a:p>
            <a:br>
              <a:rPr lang="en-IE" sz="3600" b="1" dirty="0">
                <a:effectLst/>
                <a:latin typeface="Calibri" panose="020F0502020204030204" pitchFamily="34" charset="0"/>
                <a:ea typeface="Calibri" panose="020F0502020204030204" pitchFamily="34" charset="0"/>
                <a:cs typeface="Times New Roman" panose="02020603050405020304" pitchFamily="18" charset="0"/>
              </a:rPr>
            </a:br>
            <a:r>
              <a:rPr lang="en-IE" sz="3600" b="1" dirty="0">
                <a:effectLst/>
                <a:latin typeface="Calibri" panose="020F0502020204030204" pitchFamily="34" charset="0"/>
                <a:ea typeface="Calibri" panose="020F0502020204030204" pitchFamily="34" charset="0"/>
                <a:cs typeface="Times New Roman" panose="02020603050405020304" pitchFamily="18" charset="0"/>
              </a:rPr>
              <a:t>CHALLENGES ENCOUNTERED</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Espaço Reservado para Conteúdo 2">
            <a:extLst>
              <a:ext uri="{FF2B5EF4-FFF2-40B4-BE49-F238E27FC236}">
                <a16:creationId xmlns:a16="http://schemas.microsoft.com/office/drawing/2014/main" id="{8F6C1009-D8E6-8C97-C560-C7CF9BD29EB7}"/>
              </a:ext>
            </a:extLst>
          </p:cNvPr>
          <p:cNvSpPr>
            <a:spLocks noGrp="1"/>
          </p:cNvSpPr>
          <p:nvPr>
            <p:ph idx="1"/>
          </p:nvPr>
        </p:nvSpPr>
        <p:spPr>
          <a:xfrm>
            <a:off x="657224" y="1226589"/>
            <a:ext cx="10753725" cy="3766185"/>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SHAP: Exploring the library to see the impact of thee features in our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5" name="Imagen 4"/>
          <p:cNvPicPr>
            <a:picLocks noChangeAspect="1"/>
          </p:cNvPicPr>
          <p:nvPr/>
        </p:nvPicPr>
        <p:blipFill>
          <a:blip r:embed="rId2"/>
          <a:stretch>
            <a:fillRect/>
          </a:stretch>
        </p:blipFill>
        <p:spPr>
          <a:xfrm>
            <a:off x="389369" y="2262909"/>
            <a:ext cx="5290995" cy="3602380"/>
          </a:xfrm>
          <a:prstGeom prst="rect">
            <a:avLst/>
          </a:prstGeom>
        </p:spPr>
      </p:pic>
      <p:pic>
        <p:nvPicPr>
          <p:cNvPr id="6" name="Imagen 5"/>
          <p:cNvPicPr>
            <a:picLocks noChangeAspect="1"/>
          </p:cNvPicPr>
          <p:nvPr/>
        </p:nvPicPr>
        <p:blipFill>
          <a:blip r:embed="rId3"/>
          <a:stretch>
            <a:fillRect/>
          </a:stretch>
        </p:blipFill>
        <p:spPr>
          <a:xfrm>
            <a:off x="6126376" y="2262909"/>
            <a:ext cx="5981775" cy="3596842"/>
          </a:xfrm>
          <a:prstGeom prst="rect">
            <a:avLst/>
          </a:prstGeom>
        </p:spPr>
      </p:pic>
      <p:sp>
        <p:nvSpPr>
          <p:cNvPr id="7" name="CuadroTexto 6"/>
          <p:cNvSpPr txBox="1"/>
          <p:nvPr/>
        </p:nvSpPr>
        <p:spPr>
          <a:xfrm>
            <a:off x="1339273" y="1773382"/>
            <a:ext cx="3325091" cy="369332"/>
          </a:xfrm>
          <a:prstGeom prst="rect">
            <a:avLst/>
          </a:prstGeom>
          <a:noFill/>
        </p:spPr>
        <p:txBody>
          <a:bodyPr wrap="square" rtlCol="0">
            <a:spAutoFit/>
          </a:bodyPr>
          <a:lstStyle/>
          <a:p>
            <a:r>
              <a:rPr lang="en-US" dirty="0"/>
              <a:t>SHAP</a:t>
            </a:r>
          </a:p>
        </p:txBody>
      </p:sp>
      <p:sp>
        <p:nvSpPr>
          <p:cNvPr id="8" name="CuadroTexto 7"/>
          <p:cNvSpPr txBox="1"/>
          <p:nvPr/>
        </p:nvSpPr>
        <p:spPr>
          <a:xfrm>
            <a:off x="5680364" y="4061330"/>
            <a:ext cx="3325091" cy="369332"/>
          </a:xfrm>
          <a:prstGeom prst="rect">
            <a:avLst/>
          </a:prstGeom>
          <a:noFill/>
        </p:spPr>
        <p:txBody>
          <a:bodyPr wrap="square" rtlCol="0">
            <a:spAutoFit/>
          </a:bodyPr>
          <a:lstStyle/>
          <a:p>
            <a:r>
              <a:rPr lang="en-US" dirty="0"/>
              <a:t>VS</a:t>
            </a:r>
          </a:p>
        </p:txBody>
      </p:sp>
      <p:sp>
        <p:nvSpPr>
          <p:cNvPr id="9" name="CuadroTexto 8"/>
          <p:cNvSpPr txBox="1"/>
          <p:nvPr/>
        </p:nvSpPr>
        <p:spPr>
          <a:xfrm>
            <a:off x="7666182" y="1741116"/>
            <a:ext cx="3325091" cy="369332"/>
          </a:xfrm>
          <a:prstGeom prst="rect">
            <a:avLst/>
          </a:prstGeom>
          <a:noFill/>
        </p:spPr>
        <p:txBody>
          <a:bodyPr wrap="square" rtlCol="0">
            <a:spAutoFit/>
          </a:bodyPr>
          <a:lstStyle/>
          <a:p>
            <a:r>
              <a:rPr lang="en-US" dirty="0"/>
              <a:t>Feature importance</a:t>
            </a:r>
          </a:p>
        </p:txBody>
      </p:sp>
    </p:spTree>
    <p:extLst>
      <p:ext uri="{BB962C8B-B14F-4D97-AF65-F5344CB8AC3E}">
        <p14:creationId xmlns:p14="http://schemas.microsoft.com/office/powerpoint/2010/main" val="36220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7987" y="0"/>
            <a:ext cx="10772775" cy="1658198"/>
          </a:xfrm>
        </p:spPr>
        <p:txBody>
          <a:bodyPr/>
          <a:lstStyle/>
          <a:p>
            <a:r>
              <a:rPr lang="en-US" dirty="0"/>
              <a:t>SHAP SUMMARY PLOT</a:t>
            </a:r>
          </a:p>
        </p:txBody>
      </p:sp>
      <p:pic>
        <p:nvPicPr>
          <p:cNvPr id="4" name="Imagen 3"/>
          <p:cNvPicPr>
            <a:picLocks noChangeAspect="1"/>
          </p:cNvPicPr>
          <p:nvPr/>
        </p:nvPicPr>
        <p:blipFill>
          <a:blip r:embed="rId2"/>
          <a:stretch>
            <a:fillRect/>
          </a:stretch>
        </p:blipFill>
        <p:spPr>
          <a:xfrm>
            <a:off x="1026678" y="1034471"/>
            <a:ext cx="5632770" cy="5163993"/>
          </a:xfrm>
          <a:prstGeom prst="rect">
            <a:avLst/>
          </a:prstGeom>
        </p:spPr>
      </p:pic>
      <p:sp>
        <p:nvSpPr>
          <p:cNvPr id="5" name="CuadroTexto 4"/>
          <p:cNvSpPr txBox="1"/>
          <p:nvPr/>
        </p:nvSpPr>
        <p:spPr>
          <a:xfrm>
            <a:off x="6943450" y="1283368"/>
            <a:ext cx="4477312" cy="3046988"/>
          </a:xfrm>
          <a:prstGeom prst="rect">
            <a:avLst/>
          </a:prstGeom>
          <a:noFill/>
        </p:spPr>
        <p:txBody>
          <a:bodyPr wrap="square" rtlCol="0">
            <a:spAutoFit/>
          </a:bodyPr>
          <a:lstStyle/>
          <a:p>
            <a:pPr algn="just"/>
            <a:r>
              <a:rPr lang="en-US" sz="2400" dirty="0"/>
              <a:t>All the little dots on the plot represent a single observation. The horizontal axis represents the SHAP value, while the color of the point shows us if that observation has a higher or a lower value, when compared to other observations.</a:t>
            </a:r>
          </a:p>
        </p:txBody>
      </p:sp>
    </p:spTree>
    <p:extLst>
      <p:ext uri="{BB962C8B-B14F-4D97-AF65-F5344CB8AC3E}">
        <p14:creationId xmlns:p14="http://schemas.microsoft.com/office/powerpoint/2010/main" val="201510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76201" y="1607127"/>
            <a:ext cx="5223686" cy="3904961"/>
          </a:xfrm>
          <a:prstGeom prst="rect">
            <a:avLst/>
          </a:prstGeom>
        </p:spPr>
      </p:pic>
      <p:pic>
        <p:nvPicPr>
          <p:cNvPr id="6" name="Imagen 5"/>
          <p:cNvPicPr>
            <a:picLocks noChangeAspect="1"/>
          </p:cNvPicPr>
          <p:nvPr/>
        </p:nvPicPr>
        <p:blipFill>
          <a:blip r:embed="rId3"/>
          <a:stretch>
            <a:fillRect/>
          </a:stretch>
        </p:blipFill>
        <p:spPr>
          <a:xfrm>
            <a:off x="6106729" y="1607127"/>
            <a:ext cx="5833292" cy="4052743"/>
          </a:xfrm>
          <a:prstGeom prst="rect">
            <a:avLst/>
          </a:prstGeom>
        </p:spPr>
      </p:pic>
      <p:sp>
        <p:nvSpPr>
          <p:cNvPr id="7" name="CuadroTexto 6"/>
          <p:cNvSpPr txBox="1"/>
          <p:nvPr/>
        </p:nvSpPr>
        <p:spPr>
          <a:xfrm>
            <a:off x="2216727" y="1080655"/>
            <a:ext cx="3482109" cy="369332"/>
          </a:xfrm>
          <a:prstGeom prst="rect">
            <a:avLst/>
          </a:prstGeom>
          <a:noFill/>
        </p:spPr>
        <p:txBody>
          <a:bodyPr wrap="square" rtlCol="0">
            <a:spAutoFit/>
          </a:bodyPr>
          <a:lstStyle/>
          <a:p>
            <a:r>
              <a:rPr lang="en-US" dirty="0"/>
              <a:t>Value 1</a:t>
            </a:r>
          </a:p>
        </p:txBody>
      </p:sp>
      <p:sp>
        <p:nvSpPr>
          <p:cNvPr id="8" name="CuadroTexto 7"/>
          <p:cNvSpPr txBox="1"/>
          <p:nvPr/>
        </p:nvSpPr>
        <p:spPr>
          <a:xfrm>
            <a:off x="5347561" y="3374941"/>
            <a:ext cx="3482109" cy="369332"/>
          </a:xfrm>
          <a:prstGeom prst="rect">
            <a:avLst/>
          </a:prstGeom>
          <a:noFill/>
        </p:spPr>
        <p:txBody>
          <a:bodyPr wrap="square" rtlCol="0">
            <a:spAutoFit/>
          </a:bodyPr>
          <a:lstStyle/>
          <a:p>
            <a:r>
              <a:rPr lang="en-US" dirty="0"/>
              <a:t>VS</a:t>
            </a:r>
          </a:p>
        </p:txBody>
      </p:sp>
      <p:sp>
        <p:nvSpPr>
          <p:cNvPr id="9" name="CuadroTexto 8"/>
          <p:cNvSpPr txBox="1"/>
          <p:nvPr/>
        </p:nvSpPr>
        <p:spPr>
          <a:xfrm>
            <a:off x="7878618" y="1117478"/>
            <a:ext cx="3482109" cy="369332"/>
          </a:xfrm>
          <a:prstGeom prst="rect">
            <a:avLst/>
          </a:prstGeom>
          <a:noFill/>
        </p:spPr>
        <p:txBody>
          <a:bodyPr wrap="square" rtlCol="0">
            <a:spAutoFit/>
          </a:bodyPr>
          <a:lstStyle/>
          <a:p>
            <a:r>
              <a:rPr lang="en-US" dirty="0"/>
              <a:t>Value 20</a:t>
            </a:r>
          </a:p>
        </p:txBody>
      </p:sp>
    </p:spTree>
    <p:extLst>
      <p:ext uri="{BB962C8B-B14F-4D97-AF65-F5344CB8AC3E}">
        <p14:creationId xmlns:p14="http://schemas.microsoft.com/office/powerpoint/2010/main" val="659987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66B960-0727-3FA3-1307-B8F2D462B564}"/>
              </a:ext>
            </a:extLst>
          </p:cNvPr>
          <p:cNvSpPr>
            <a:spLocks noGrp="1"/>
          </p:cNvSpPr>
          <p:nvPr>
            <p:ph type="title"/>
          </p:nvPr>
        </p:nvSpPr>
        <p:spPr>
          <a:xfrm>
            <a:off x="657224" y="499533"/>
            <a:ext cx="10772775" cy="838937"/>
          </a:xfrm>
        </p:spPr>
        <p:txBody>
          <a:bodyPr>
            <a:normAutofit/>
          </a:bodyPr>
          <a:lstStyle/>
          <a:p>
            <a:r>
              <a:rPr lang="en-IE" sz="36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GB" sz="3600" b="1" dirty="0"/>
          </a:p>
        </p:txBody>
      </p:sp>
      <p:graphicFrame>
        <p:nvGraphicFramePr>
          <p:cNvPr id="4" name="Espaço Reservado para Conteúdo 3">
            <a:extLst>
              <a:ext uri="{FF2B5EF4-FFF2-40B4-BE49-F238E27FC236}">
                <a16:creationId xmlns:a16="http://schemas.microsoft.com/office/drawing/2014/main" id="{3A59ABFC-ADE6-0E8A-F794-E0EBC36A2373}"/>
              </a:ext>
            </a:extLst>
          </p:cNvPr>
          <p:cNvGraphicFramePr>
            <a:graphicFrameLocks noGrp="1"/>
          </p:cNvGraphicFramePr>
          <p:nvPr>
            <p:ph idx="1"/>
            <p:extLst>
              <p:ext uri="{D42A27DB-BD31-4B8C-83A1-F6EECF244321}">
                <p14:modId xmlns:p14="http://schemas.microsoft.com/office/powerpoint/2010/main" val="1118669065"/>
              </p:ext>
            </p:extLst>
          </p:nvPr>
        </p:nvGraphicFramePr>
        <p:xfrm>
          <a:off x="2511424" y="3647658"/>
          <a:ext cx="7169151" cy="2123440"/>
        </p:xfrm>
        <a:graphic>
          <a:graphicData uri="http://schemas.openxmlformats.org/drawingml/2006/table">
            <a:tbl>
              <a:tblPr firstRow="1" bandRow="1">
                <a:tableStyleId>{5C22544A-7EE6-4342-B048-85BDC9FD1C3A}</a:tableStyleId>
              </a:tblPr>
              <a:tblGrid>
                <a:gridCol w="3584575">
                  <a:extLst>
                    <a:ext uri="{9D8B030D-6E8A-4147-A177-3AD203B41FA5}">
                      <a16:colId xmlns:a16="http://schemas.microsoft.com/office/drawing/2014/main" val="2536048360"/>
                    </a:ext>
                  </a:extLst>
                </a:gridCol>
                <a:gridCol w="1792288">
                  <a:extLst>
                    <a:ext uri="{9D8B030D-6E8A-4147-A177-3AD203B41FA5}">
                      <a16:colId xmlns:a16="http://schemas.microsoft.com/office/drawing/2014/main" val="1633988531"/>
                    </a:ext>
                  </a:extLst>
                </a:gridCol>
                <a:gridCol w="1792288">
                  <a:extLst>
                    <a:ext uri="{9D8B030D-6E8A-4147-A177-3AD203B41FA5}">
                      <a16:colId xmlns:a16="http://schemas.microsoft.com/office/drawing/2014/main" val="846049338"/>
                    </a:ext>
                  </a:extLst>
                </a:gridCol>
              </a:tblGrid>
              <a:tr h="370840">
                <a:tc>
                  <a:txBody>
                    <a:bodyPr/>
                    <a:lstStyle/>
                    <a:p>
                      <a:r>
                        <a:rPr lang="en-GB" dirty="0"/>
                        <a:t>MODEL</a:t>
                      </a:r>
                    </a:p>
                  </a:txBody>
                  <a:tcPr/>
                </a:tc>
                <a:tc>
                  <a:txBody>
                    <a:bodyPr/>
                    <a:lstStyle/>
                    <a:p>
                      <a:r>
                        <a:rPr lang="en-GB" dirty="0"/>
                        <a:t>ACCURACY -  CA1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ACCURACY – CA2</a:t>
                      </a:r>
                    </a:p>
                    <a:p>
                      <a:endParaRPr lang="en-GB" dirty="0"/>
                    </a:p>
                  </a:txBody>
                  <a:tcPr/>
                </a:tc>
                <a:extLst>
                  <a:ext uri="{0D108BD9-81ED-4DB2-BD59-A6C34878D82A}">
                    <a16:rowId xmlns:a16="http://schemas.microsoft.com/office/drawing/2014/main" val="27675965"/>
                  </a:ext>
                </a:extLst>
              </a:tr>
              <a:tr h="370840">
                <a:tc>
                  <a:txBody>
                    <a:bodyPr/>
                    <a:lstStyle/>
                    <a:p>
                      <a:r>
                        <a:rPr lang="en-GB" dirty="0"/>
                        <a:t>KNN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dirty="0">
                          <a:effectLst/>
                        </a:rPr>
                        <a:t>61.29%</a:t>
                      </a:r>
                      <a:endParaRPr lang="en-GB" sz="1800" b="1" dirty="0">
                        <a:effectLst/>
                        <a:latin typeface="Calibri" panose="020F0502020204030204" pitchFamily="34" charset="0"/>
                        <a:ea typeface="Arial" panose="020B060402020202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ea typeface="Arial" panose="020B0604020202020204" pitchFamily="34" charset="0"/>
                          <a:cs typeface="Times New Roman" panose="02020603050405020304" pitchFamily="18" charset="0"/>
                        </a:rPr>
                        <a:t>-</a:t>
                      </a:r>
                    </a:p>
                  </a:txBody>
                  <a:tcPr/>
                </a:tc>
                <a:extLst>
                  <a:ext uri="{0D108BD9-81ED-4DB2-BD59-A6C34878D82A}">
                    <a16:rowId xmlns:a16="http://schemas.microsoft.com/office/drawing/2014/main" val="3201250463"/>
                  </a:ext>
                </a:extLst>
              </a:tr>
              <a:tr h="370840">
                <a:tc>
                  <a:txBody>
                    <a:bodyPr/>
                    <a:lstStyle/>
                    <a:p>
                      <a:r>
                        <a:rPr lang="en-GB" dirty="0"/>
                        <a:t>LOGISTIC REGRESSION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dirty="0">
                          <a:effectLst/>
                        </a:rPr>
                        <a:t>63.97%</a:t>
                      </a:r>
                      <a:endParaRPr lang="en-GB" sz="1800" b="1" dirty="0">
                        <a:effectLst/>
                        <a:latin typeface="Calibri" panose="020F0502020204030204" pitchFamily="34" charset="0"/>
                        <a:ea typeface="Arial" panose="020B060402020202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effectLst/>
                          <a:latin typeface="Calibri" panose="020F0502020204030204" pitchFamily="34" charset="0"/>
                          <a:ea typeface="Arial" panose="020B0604020202020204" pitchFamily="34" charset="0"/>
                          <a:cs typeface="Times New Roman" panose="02020603050405020304" pitchFamily="18" charset="0"/>
                        </a:rPr>
                        <a:t>-</a:t>
                      </a:r>
                    </a:p>
                  </a:txBody>
                  <a:tcPr/>
                </a:tc>
                <a:extLst>
                  <a:ext uri="{0D108BD9-81ED-4DB2-BD59-A6C34878D82A}">
                    <a16:rowId xmlns:a16="http://schemas.microsoft.com/office/drawing/2014/main" val="2988384899"/>
                  </a:ext>
                </a:extLst>
              </a:tr>
              <a:tr h="370840">
                <a:tc>
                  <a:txBody>
                    <a:bodyPr/>
                    <a:lstStyle/>
                    <a:p>
                      <a:r>
                        <a:rPr lang="en-GB" dirty="0"/>
                        <a:t>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800" b="0" dirty="0">
                          <a:effectLst/>
                        </a:rPr>
                        <a:t>65.50%</a:t>
                      </a:r>
                      <a:endParaRPr lang="en-GB" sz="1800" b="0" dirty="0">
                        <a:effectLst/>
                        <a:latin typeface="Calibri" panose="020F0502020204030204" pitchFamily="34" charset="0"/>
                        <a:ea typeface="Arial" panose="020B060402020202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effectLst/>
                          <a:latin typeface="Calibri" panose="020F0502020204030204" pitchFamily="34" charset="0"/>
                          <a:ea typeface="Arial" panose="020B0604020202020204" pitchFamily="34" charset="0"/>
                          <a:cs typeface="Times New Roman" panose="02020603050405020304" pitchFamily="18" charset="0"/>
                        </a:rPr>
                        <a:t>85.2%</a:t>
                      </a:r>
                    </a:p>
                  </a:txBody>
                  <a:tcPr/>
                </a:tc>
                <a:extLst>
                  <a:ext uri="{0D108BD9-81ED-4DB2-BD59-A6C34878D82A}">
                    <a16:rowId xmlns:a16="http://schemas.microsoft.com/office/drawing/2014/main" val="1748756194"/>
                  </a:ext>
                </a:extLst>
              </a:tr>
              <a:tr h="370840">
                <a:tc>
                  <a:txBody>
                    <a:bodyPr/>
                    <a:lstStyle/>
                    <a:p>
                      <a:r>
                        <a:rPr lang="en-GB" dirty="0"/>
                        <a:t>LDA</a:t>
                      </a:r>
                    </a:p>
                  </a:txBody>
                  <a:tcPr/>
                </a:tc>
                <a:tc>
                  <a:txBody>
                    <a:bodyPr/>
                    <a:lstStyle/>
                    <a:p>
                      <a:r>
                        <a:rPr lang="en-GB" dirty="0"/>
                        <a:t>-</a:t>
                      </a:r>
                    </a:p>
                  </a:txBody>
                  <a:tcPr/>
                </a:tc>
                <a:tc>
                  <a:txBody>
                    <a:bodyPr/>
                    <a:lstStyle/>
                    <a:p>
                      <a:r>
                        <a:rPr lang="en-GB" dirty="0"/>
                        <a:t>66%</a:t>
                      </a:r>
                    </a:p>
                  </a:txBody>
                  <a:tcPr/>
                </a:tc>
                <a:extLst>
                  <a:ext uri="{0D108BD9-81ED-4DB2-BD59-A6C34878D82A}">
                    <a16:rowId xmlns:a16="http://schemas.microsoft.com/office/drawing/2014/main" val="2736794496"/>
                  </a:ext>
                </a:extLst>
              </a:tr>
            </a:tbl>
          </a:graphicData>
        </a:graphic>
      </p:graphicFrame>
      <p:sp>
        <p:nvSpPr>
          <p:cNvPr id="5" name="CaixaDeTexto 4">
            <a:extLst>
              <a:ext uri="{FF2B5EF4-FFF2-40B4-BE49-F238E27FC236}">
                <a16:creationId xmlns:a16="http://schemas.microsoft.com/office/drawing/2014/main" id="{095B6C96-B14F-12B7-7F08-7C32C086D79D}"/>
              </a:ext>
            </a:extLst>
          </p:cNvPr>
          <p:cNvSpPr txBox="1"/>
          <p:nvPr/>
        </p:nvSpPr>
        <p:spPr>
          <a:xfrm>
            <a:off x="657224" y="1716505"/>
            <a:ext cx="10427871" cy="1569660"/>
          </a:xfrm>
          <a:prstGeom prst="rect">
            <a:avLst/>
          </a:prstGeom>
          <a:noFill/>
        </p:spPr>
        <p:txBody>
          <a:bodyPr wrap="square" rtlCol="0">
            <a:spAutoFit/>
          </a:bodyPr>
          <a:lstStyle/>
          <a:p>
            <a:pPr algn="just"/>
            <a:r>
              <a:rPr lang="en-GB" sz="2400" dirty="0"/>
              <a:t>After improve all the process in our project and apply a different hyper-tuning parameters we got to improve the machine learning results. The model most fit for the purpose of this project was SVM Model have changer the accuracy from 65.50% to 85.2%.</a:t>
            </a:r>
          </a:p>
        </p:txBody>
      </p:sp>
    </p:spTree>
    <p:extLst>
      <p:ext uri="{BB962C8B-B14F-4D97-AF65-F5344CB8AC3E}">
        <p14:creationId xmlns:p14="http://schemas.microsoft.com/office/powerpoint/2010/main" val="346121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886A5-2447-9750-BBEC-047AD3FCA2B0}"/>
              </a:ext>
            </a:extLst>
          </p:cNvPr>
          <p:cNvSpPr>
            <a:spLocks noGrp="1"/>
          </p:cNvSpPr>
          <p:nvPr>
            <p:ph type="title"/>
          </p:nvPr>
        </p:nvSpPr>
        <p:spPr/>
        <p:txBody>
          <a:bodyPr>
            <a:normAutofit fontScale="90000"/>
          </a:bodyPr>
          <a:lstStyle/>
          <a:p>
            <a:br>
              <a:rPr lang="en-IE" sz="3600" b="1" dirty="0">
                <a:effectLst/>
                <a:latin typeface="Calibri" panose="020F0502020204030204" pitchFamily="34" charset="0"/>
                <a:ea typeface="Calibri" panose="020F0502020204030204" pitchFamily="34" charset="0"/>
                <a:cs typeface="Times New Roman" panose="02020603050405020304" pitchFamily="18" charset="0"/>
              </a:rPr>
            </a:br>
            <a:r>
              <a:rPr lang="en-IE" sz="3600" b="1"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Espaço Reservado para Conteúdo 2">
            <a:extLst>
              <a:ext uri="{FF2B5EF4-FFF2-40B4-BE49-F238E27FC236}">
                <a16:creationId xmlns:a16="http://schemas.microsoft.com/office/drawing/2014/main" id="{0C90B234-A852-AFCA-EDA9-73C653D8157B}"/>
              </a:ext>
            </a:extLst>
          </p:cNvPr>
          <p:cNvSpPr>
            <a:spLocks noGrp="1"/>
          </p:cNvSpPr>
          <p:nvPr>
            <p:ph idx="1"/>
          </p:nvPr>
        </p:nvSpPr>
        <p:spPr/>
        <p:txBody>
          <a:bodyPr>
            <a:normAutofit/>
          </a:bodyPr>
          <a:lstStyle/>
          <a:p>
            <a:pPr algn="just"/>
            <a:r>
              <a:rPr lang="en-GB" sz="2400" dirty="0"/>
              <a:t>For this project we chose a Hearth Stroke dataset collected from the Kaggle platform. </a:t>
            </a:r>
          </a:p>
          <a:p>
            <a:pPr algn="just"/>
            <a:r>
              <a:rPr lang="en-GB" sz="2400" dirty="0"/>
              <a:t>The dataset is based on lifestyle choices, hobbies and daily routine  of people who had and not had hearth stroke.</a:t>
            </a:r>
          </a:p>
          <a:p>
            <a:pPr algn="just"/>
            <a:r>
              <a:rPr lang="en-US" sz="2400" dirty="0"/>
              <a:t>The company object of this project consist in a insurance health company that want to create customized policies for each customer by mining and analyzing customer data to find patterns and trends in consumer behavior.</a:t>
            </a:r>
          </a:p>
          <a:p>
            <a:pPr algn="just"/>
            <a:r>
              <a:rPr lang="en-US" sz="2400" dirty="0"/>
              <a:t>This individualized strategy can reduce expenses, aid the insurance company in retaining clients and boosting client satisfaction, creating a win-win scenario for both the client and the business. </a:t>
            </a:r>
            <a:endParaRPr lang="en-GB" sz="2400" dirty="0"/>
          </a:p>
          <a:p>
            <a:endParaRPr lang="en-GB" dirty="0"/>
          </a:p>
        </p:txBody>
      </p:sp>
    </p:spTree>
    <p:extLst>
      <p:ext uri="{BB962C8B-B14F-4D97-AF65-F5344CB8AC3E}">
        <p14:creationId xmlns:p14="http://schemas.microsoft.com/office/powerpoint/2010/main" val="80878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6C20B-B271-3496-247E-91C2C43C058B}"/>
              </a:ext>
            </a:extLst>
          </p:cNvPr>
          <p:cNvSpPr>
            <a:spLocks noGrp="1"/>
          </p:cNvSpPr>
          <p:nvPr>
            <p:ph type="title"/>
          </p:nvPr>
        </p:nvSpPr>
        <p:spPr>
          <a:xfrm>
            <a:off x="657224" y="499533"/>
            <a:ext cx="10772775" cy="905197"/>
          </a:xfrm>
        </p:spPr>
        <p:txBody>
          <a:bodyPr>
            <a:normAutofit fontScale="90000"/>
          </a:bodyPr>
          <a:lstStyle/>
          <a:p>
            <a:br>
              <a:rPr lang="en-IE" sz="3600" b="1" dirty="0">
                <a:effectLst/>
                <a:latin typeface="Calibri" panose="020F0502020204030204" pitchFamily="34" charset="0"/>
                <a:ea typeface="Calibri" panose="020F0502020204030204" pitchFamily="34" charset="0"/>
                <a:cs typeface="Times New Roman" panose="02020603050405020304" pitchFamily="18" charset="0"/>
              </a:rPr>
            </a:br>
            <a:r>
              <a:rPr lang="en-IE" sz="3600" b="1" dirty="0">
                <a:effectLst/>
                <a:latin typeface="Calibri" panose="020F0502020204030204" pitchFamily="34" charset="0"/>
                <a:ea typeface="Calibri" panose="020F0502020204030204" pitchFamily="34" charset="0"/>
                <a:cs typeface="Times New Roman" panose="02020603050405020304" pitchFamily="18" charset="0"/>
              </a:rPr>
              <a:t>BUSINESS DESCRIPTION</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Espaço Reservado para Conteúdo 2">
            <a:extLst>
              <a:ext uri="{FF2B5EF4-FFF2-40B4-BE49-F238E27FC236}">
                <a16:creationId xmlns:a16="http://schemas.microsoft.com/office/drawing/2014/main" id="{B9CEB496-B260-46C8-32D9-9336A2601929}"/>
              </a:ext>
            </a:extLst>
          </p:cNvPr>
          <p:cNvSpPr>
            <a:spLocks noGrp="1"/>
          </p:cNvSpPr>
          <p:nvPr>
            <p:ph idx="1"/>
          </p:nvPr>
        </p:nvSpPr>
        <p:spPr>
          <a:xfrm>
            <a:off x="676656" y="1616766"/>
            <a:ext cx="10753725" cy="4161100"/>
          </a:xfrm>
        </p:spPr>
        <p:txBody>
          <a:bodyPr>
            <a:normAutofit fontScale="92500" lnSpcReduction="20000"/>
          </a:bodyPr>
          <a:lstStyle/>
          <a:p>
            <a:pPr marL="63500" marR="82550" indent="457200" algn="just">
              <a:lnSpc>
                <a:spcPct val="150000"/>
              </a:lnSpc>
              <a:spcBef>
                <a:spcPts val="600"/>
              </a:spcBef>
              <a:spcAft>
                <a:spcPts val="600"/>
              </a:spcAft>
            </a:pPr>
            <a:r>
              <a:rPr lang="en-US" sz="2600" dirty="0">
                <a:effectLst/>
                <a:ea typeface="Arial" panose="020B0604020202020204" pitchFamily="34" charset="0"/>
              </a:rPr>
              <a:t>Considering that the company is a health insurance company and wants to reduce customer expenses by creating a customized health plan that identifies which possible illnesses the customer may have. We will develop a project where the company can previously identify this before closing a contract with the client.</a:t>
            </a:r>
            <a:endParaRPr lang="en-GB" sz="2600" dirty="0">
              <a:effectLst/>
              <a:ea typeface="Arial" panose="020B0604020202020204" pitchFamily="34" charset="0"/>
            </a:endParaRPr>
          </a:p>
          <a:p>
            <a:pPr marL="63500" marR="82550" indent="457200" algn="just">
              <a:lnSpc>
                <a:spcPct val="150000"/>
              </a:lnSpc>
              <a:spcBef>
                <a:spcPts val="600"/>
              </a:spcBef>
              <a:spcAft>
                <a:spcPts val="600"/>
              </a:spcAft>
            </a:pPr>
            <a:r>
              <a:rPr lang="en-US" sz="2600" dirty="0">
                <a:effectLst/>
                <a:ea typeface="Arial" panose="020B0604020202020204" pitchFamily="34" charset="0"/>
              </a:rPr>
              <a:t>We will take as a starting point the analysis of a predisposition for this type of serious illness such as hearth stroke. And our main goal is to improve health outcomes and reduce healthcare costs for the company, and avoid possible costs with patients that might have this disease.</a:t>
            </a:r>
            <a:endParaRPr lang="en-GB" sz="2600" dirty="0">
              <a:effectLst/>
              <a:ea typeface="Arial" panose="020B0604020202020204" pitchFamily="34" charset="0"/>
            </a:endParaRPr>
          </a:p>
          <a:p>
            <a:endParaRPr lang="en-GB" dirty="0"/>
          </a:p>
        </p:txBody>
      </p:sp>
    </p:spTree>
    <p:extLst>
      <p:ext uri="{BB962C8B-B14F-4D97-AF65-F5344CB8AC3E}">
        <p14:creationId xmlns:p14="http://schemas.microsoft.com/office/powerpoint/2010/main" val="298055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3EC2F-FE09-B4E1-D512-643B96A4CB91}"/>
              </a:ext>
            </a:extLst>
          </p:cNvPr>
          <p:cNvSpPr>
            <a:spLocks noGrp="1"/>
          </p:cNvSpPr>
          <p:nvPr>
            <p:ph type="title"/>
          </p:nvPr>
        </p:nvSpPr>
        <p:spPr>
          <a:xfrm>
            <a:off x="657224" y="499533"/>
            <a:ext cx="10772775" cy="1024467"/>
          </a:xfrm>
        </p:spPr>
        <p:txBody>
          <a:bodyPr>
            <a:normAutofit/>
          </a:bodyPr>
          <a:lstStyle/>
          <a:p>
            <a:r>
              <a:rPr lang="en-IE" sz="3600" b="1" dirty="0">
                <a:effectLst/>
                <a:latin typeface="Calibri" panose="020F0502020204030204" pitchFamily="34" charset="0"/>
                <a:ea typeface="Calibri" panose="020F0502020204030204" pitchFamily="34" charset="0"/>
                <a:cs typeface="Times New Roman" panose="02020603050405020304" pitchFamily="18" charset="0"/>
              </a:rPr>
              <a:t>WHAT HAS BEEN ACCOMPLISHED </a:t>
            </a:r>
            <a:endParaRPr lang="en-GB" sz="3600" b="1" dirty="0"/>
          </a:p>
        </p:txBody>
      </p:sp>
      <p:sp>
        <p:nvSpPr>
          <p:cNvPr id="3" name="Espaço Reservado para Conteúdo 2">
            <a:extLst>
              <a:ext uri="{FF2B5EF4-FFF2-40B4-BE49-F238E27FC236}">
                <a16:creationId xmlns:a16="http://schemas.microsoft.com/office/drawing/2014/main" id="{3A9C7324-A323-61B5-99EA-370DEAE936F6}"/>
              </a:ext>
            </a:extLst>
          </p:cNvPr>
          <p:cNvSpPr>
            <a:spLocks noGrp="1"/>
          </p:cNvSpPr>
          <p:nvPr>
            <p:ph idx="1"/>
          </p:nvPr>
        </p:nvSpPr>
        <p:spPr>
          <a:xfrm>
            <a:off x="838200" y="1524000"/>
            <a:ext cx="10515600" cy="4968875"/>
          </a:xfrm>
        </p:spPr>
        <p:txBody>
          <a:bodyPr>
            <a:normAutofit fontScale="25000" lnSpcReduction="20000"/>
          </a:bodyPr>
          <a:lstStyle/>
          <a:p>
            <a:pPr marL="63500" marR="82550" indent="0" algn="just">
              <a:lnSpc>
                <a:spcPct val="120000"/>
              </a:lnSpc>
              <a:spcBef>
                <a:spcPts val="0"/>
              </a:spcBef>
              <a:spcAft>
                <a:spcPts val="600"/>
              </a:spcAft>
              <a:buNone/>
            </a:pPr>
            <a:r>
              <a:rPr lang="en-US" sz="8000" u="sng" kern="0" dirty="0">
                <a:solidFill>
                  <a:srgbClr val="000000"/>
                </a:solidFill>
                <a:effectLst/>
                <a:ea typeface="Arial" panose="020B0604020202020204" pitchFamily="34" charset="0"/>
              </a:rPr>
              <a:t>EXPLORATORY ANALYSIS</a:t>
            </a:r>
          </a:p>
          <a:p>
            <a:pPr marL="63500" marR="82550" indent="0" algn="just">
              <a:lnSpc>
                <a:spcPct val="120000"/>
              </a:lnSpc>
              <a:spcBef>
                <a:spcPts val="0"/>
              </a:spcBef>
              <a:spcAft>
                <a:spcPts val="600"/>
              </a:spcAft>
              <a:buNone/>
            </a:pPr>
            <a:r>
              <a:rPr lang="en-GB" sz="8000" dirty="0"/>
              <a:t>- It was enhanced and restructured to make it more understandable</a:t>
            </a:r>
          </a:p>
          <a:p>
            <a:pPr marL="63500" marR="82550" indent="0" algn="just">
              <a:lnSpc>
                <a:spcPct val="120000"/>
              </a:lnSpc>
              <a:spcBef>
                <a:spcPts val="0"/>
              </a:spcBef>
              <a:spcAft>
                <a:spcPts val="600"/>
              </a:spcAft>
              <a:buNone/>
            </a:pPr>
            <a:r>
              <a:rPr lang="en-GB" sz="8000" dirty="0"/>
              <a:t>- All plots received titles and were modified</a:t>
            </a:r>
          </a:p>
          <a:p>
            <a:pPr marL="63500" marR="82550" indent="0" algn="just">
              <a:lnSpc>
                <a:spcPct val="120000"/>
              </a:lnSpc>
              <a:spcBef>
                <a:spcPts val="0"/>
              </a:spcBef>
              <a:spcAft>
                <a:spcPts val="600"/>
              </a:spcAft>
              <a:buNone/>
            </a:pPr>
            <a:r>
              <a:rPr lang="en-GB" sz="8000" dirty="0"/>
              <a:t>- Code was further explained</a:t>
            </a:r>
          </a:p>
          <a:p>
            <a:pPr marL="63500" marR="82550" indent="0" algn="just">
              <a:lnSpc>
                <a:spcPct val="120000"/>
              </a:lnSpc>
              <a:spcBef>
                <a:spcPts val="0"/>
              </a:spcBef>
              <a:spcAft>
                <a:spcPts val="600"/>
              </a:spcAft>
              <a:buNone/>
            </a:pPr>
            <a:endParaRPr lang="en-IE" sz="8000" dirty="0"/>
          </a:p>
          <a:p>
            <a:pPr marL="63500" marR="82550" indent="0" algn="just">
              <a:lnSpc>
                <a:spcPct val="120000"/>
              </a:lnSpc>
              <a:spcBef>
                <a:spcPts val="0"/>
              </a:spcBef>
              <a:spcAft>
                <a:spcPts val="600"/>
              </a:spcAft>
              <a:buNone/>
            </a:pPr>
            <a:r>
              <a:rPr lang="en-IE" sz="8000" u="sng" dirty="0"/>
              <a:t>DATA PREPROCESSING</a:t>
            </a:r>
          </a:p>
          <a:p>
            <a:pPr marL="63500" marR="82550" indent="0" algn="just">
              <a:lnSpc>
                <a:spcPct val="120000"/>
              </a:lnSpc>
              <a:spcBef>
                <a:spcPts val="0"/>
              </a:spcBef>
              <a:spcAft>
                <a:spcPts val="600"/>
              </a:spcAft>
              <a:buNone/>
            </a:pPr>
            <a:r>
              <a:rPr lang="en-US" sz="8000" dirty="0"/>
              <a:t>- Normalization, Log transformation, Hot </a:t>
            </a:r>
            <a:r>
              <a:rPr lang="en-US" sz="8000" dirty="0" err="1"/>
              <a:t>ecoding</a:t>
            </a:r>
            <a:endParaRPr lang="en-GB" sz="8000" dirty="0"/>
          </a:p>
          <a:p>
            <a:pPr marL="63500" marR="82550" indent="0" algn="just">
              <a:lnSpc>
                <a:spcPct val="120000"/>
              </a:lnSpc>
              <a:spcBef>
                <a:spcPts val="0"/>
              </a:spcBef>
              <a:spcAft>
                <a:spcPts val="600"/>
              </a:spcAft>
              <a:buNone/>
            </a:pPr>
            <a:endParaRPr lang="en-GB" sz="8000" dirty="0"/>
          </a:p>
          <a:p>
            <a:pPr marL="63500" marR="82550" indent="0" algn="just">
              <a:lnSpc>
                <a:spcPct val="120000"/>
              </a:lnSpc>
              <a:spcBef>
                <a:spcPts val="0"/>
              </a:spcBef>
              <a:spcAft>
                <a:spcPts val="600"/>
              </a:spcAft>
              <a:buNone/>
            </a:pPr>
            <a:r>
              <a:rPr lang="en-GB" sz="8000" u="sng" dirty="0"/>
              <a:t>MODELING </a:t>
            </a:r>
          </a:p>
          <a:p>
            <a:pPr marL="63500" marR="82550" indent="0" algn="just">
              <a:lnSpc>
                <a:spcPct val="120000"/>
              </a:lnSpc>
              <a:spcBef>
                <a:spcPts val="0"/>
              </a:spcBef>
              <a:spcAft>
                <a:spcPts val="600"/>
              </a:spcAft>
              <a:buNone/>
            </a:pPr>
            <a:r>
              <a:rPr lang="en-GB" sz="8000" dirty="0"/>
              <a:t>- Hyperparameter in SVM</a:t>
            </a:r>
          </a:p>
          <a:p>
            <a:pPr marL="63500" marR="82550" indent="0" algn="just">
              <a:lnSpc>
                <a:spcPct val="120000"/>
              </a:lnSpc>
              <a:spcBef>
                <a:spcPts val="0"/>
              </a:spcBef>
              <a:spcAft>
                <a:spcPts val="600"/>
              </a:spcAft>
              <a:buNone/>
            </a:pPr>
            <a:r>
              <a:rPr lang="en-GB" sz="8000" dirty="0"/>
              <a:t>- LDA + Under Sampling + ROC AUC</a:t>
            </a:r>
          </a:p>
          <a:p>
            <a:pPr marL="63500" marR="82550" indent="0" algn="just">
              <a:lnSpc>
                <a:spcPct val="120000"/>
              </a:lnSpc>
              <a:spcBef>
                <a:spcPts val="0"/>
              </a:spcBef>
              <a:spcAft>
                <a:spcPts val="600"/>
              </a:spcAft>
              <a:buNone/>
            </a:pPr>
            <a:r>
              <a:rPr lang="en-US" sz="8000" dirty="0"/>
              <a:t>- Random Forest + </a:t>
            </a:r>
            <a:r>
              <a:rPr lang="en-US" sz="8000" dirty="0" err="1"/>
              <a:t>Shap</a:t>
            </a:r>
            <a:endParaRPr lang="en-US" sz="8000" dirty="0"/>
          </a:p>
          <a:p>
            <a:pPr marL="0" indent="0">
              <a:buNone/>
            </a:pPr>
            <a:r>
              <a:rPr lang="en-US" sz="1800" kern="0" dirty="0">
                <a:effectLst/>
                <a:latin typeface="Arial" panose="020B0604020202020204" pitchFamily="34" charset="0"/>
                <a:ea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43167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54D70-2C49-3D9D-4536-D6A915B5B1E9}"/>
              </a:ext>
            </a:extLst>
          </p:cNvPr>
          <p:cNvSpPr>
            <a:spLocks noGrp="1"/>
          </p:cNvSpPr>
          <p:nvPr>
            <p:ph type="title"/>
          </p:nvPr>
        </p:nvSpPr>
        <p:spPr>
          <a:xfrm>
            <a:off x="657224" y="499533"/>
            <a:ext cx="10772775" cy="687583"/>
          </a:xfrm>
        </p:spPr>
        <p:txBody>
          <a:bodyPr>
            <a:normAutofit/>
          </a:bodyPr>
          <a:lstStyle/>
          <a:p>
            <a:r>
              <a:rPr lang="en-GB" sz="3200" b="1" dirty="0"/>
              <a:t>HISTOGRAM CONTINUOUS DATA</a:t>
            </a:r>
          </a:p>
        </p:txBody>
      </p:sp>
      <p:pic>
        <p:nvPicPr>
          <p:cNvPr id="1026" name="Picture 2">
            <a:extLst>
              <a:ext uri="{FF2B5EF4-FFF2-40B4-BE49-F238E27FC236}">
                <a16:creationId xmlns:a16="http://schemas.microsoft.com/office/drawing/2014/main" id="{C65E6F40-DCA2-150A-EFA5-ECF602DA4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063" y="1475874"/>
            <a:ext cx="8229874" cy="500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36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D58CF-51B8-ABC5-FADF-4E4A3A77E964}"/>
              </a:ext>
            </a:extLst>
          </p:cNvPr>
          <p:cNvSpPr>
            <a:spLocks noGrp="1"/>
          </p:cNvSpPr>
          <p:nvPr>
            <p:ph type="title"/>
          </p:nvPr>
        </p:nvSpPr>
        <p:spPr>
          <a:xfrm>
            <a:off x="657224" y="499534"/>
            <a:ext cx="10772775" cy="848004"/>
          </a:xfrm>
        </p:spPr>
        <p:txBody>
          <a:bodyPr>
            <a:normAutofit/>
          </a:bodyPr>
          <a:lstStyle/>
          <a:p>
            <a:r>
              <a:rPr lang="en-GB" sz="3200" b="1" dirty="0"/>
              <a:t>DATA TRANSFORMATION</a:t>
            </a:r>
          </a:p>
        </p:txBody>
      </p:sp>
      <p:pic>
        <p:nvPicPr>
          <p:cNvPr id="4" name="Picture 4">
            <a:extLst>
              <a:ext uri="{FF2B5EF4-FFF2-40B4-BE49-F238E27FC236}">
                <a16:creationId xmlns:a16="http://schemas.microsoft.com/office/drawing/2014/main" id="{E5013225-E4CD-2418-E99C-F1BD86394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6496"/>
            <a:ext cx="5406412" cy="443150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A288CE71-F08F-9D39-C4AC-8A4EB874C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162" y="2383255"/>
            <a:ext cx="6761837" cy="447474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A1F7A5D6-1E65-3522-D16D-3C2B8BFCB778}"/>
              </a:ext>
            </a:extLst>
          </p:cNvPr>
          <p:cNvSpPr txBox="1"/>
          <p:nvPr/>
        </p:nvSpPr>
        <p:spPr>
          <a:xfrm>
            <a:off x="605656" y="1921590"/>
            <a:ext cx="3208421" cy="461665"/>
          </a:xfrm>
          <a:prstGeom prst="rect">
            <a:avLst/>
          </a:prstGeom>
          <a:noFill/>
        </p:spPr>
        <p:txBody>
          <a:bodyPr wrap="square" rtlCol="0">
            <a:spAutoFit/>
          </a:bodyPr>
          <a:lstStyle/>
          <a:p>
            <a:r>
              <a:rPr lang="en-GB" sz="2400" dirty="0"/>
              <a:t>Normalization</a:t>
            </a:r>
          </a:p>
        </p:txBody>
      </p:sp>
      <p:sp>
        <p:nvSpPr>
          <p:cNvPr id="7" name="CaixaDeTexto 6">
            <a:extLst>
              <a:ext uri="{FF2B5EF4-FFF2-40B4-BE49-F238E27FC236}">
                <a16:creationId xmlns:a16="http://schemas.microsoft.com/office/drawing/2014/main" id="{D3365306-D325-5042-CCA3-B82265439AE3}"/>
              </a:ext>
            </a:extLst>
          </p:cNvPr>
          <p:cNvSpPr txBox="1"/>
          <p:nvPr/>
        </p:nvSpPr>
        <p:spPr>
          <a:xfrm>
            <a:off x="5702922" y="1790472"/>
            <a:ext cx="6216315" cy="461665"/>
          </a:xfrm>
          <a:prstGeom prst="rect">
            <a:avLst/>
          </a:prstGeom>
          <a:noFill/>
        </p:spPr>
        <p:txBody>
          <a:bodyPr wrap="square" rtlCol="0">
            <a:spAutoFit/>
          </a:bodyPr>
          <a:lstStyle/>
          <a:p>
            <a:r>
              <a:rPr lang="en-GB" sz="2400" dirty="0"/>
              <a:t>Logarithmical Transformation</a:t>
            </a:r>
          </a:p>
        </p:txBody>
      </p:sp>
    </p:spTree>
    <p:extLst>
      <p:ext uri="{BB962C8B-B14F-4D97-AF65-F5344CB8AC3E}">
        <p14:creationId xmlns:p14="http://schemas.microsoft.com/office/powerpoint/2010/main" val="381550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AF113-5FAD-C523-88E3-0A37ABBE0024}"/>
              </a:ext>
            </a:extLst>
          </p:cNvPr>
          <p:cNvSpPr>
            <a:spLocks noGrp="1"/>
          </p:cNvSpPr>
          <p:nvPr>
            <p:ph type="title"/>
          </p:nvPr>
        </p:nvSpPr>
        <p:spPr>
          <a:xfrm>
            <a:off x="657224" y="499533"/>
            <a:ext cx="10772775" cy="999997"/>
          </a:xfrm>
        </p:spPr>
        <p:txBody>
          <a:bodyPr>
            <a:normAutofit/>
          </a:bodyPr>
          <a:lstStyle/>
          <a:p>
            <a:r>
              <a:rPr lang="en-IE" sz="3600" b="1" dirty="0">
                <a:effectLst/>
                <a:latin typeface="Calibri" panose="020F0502020204030204" pitchFamily="34" charset="0"/>
                <a:ea typeface="Calibri" panose="020F0502020204030204" pitchFamily="34" charset="0"/>
                <a:cs typeface="Times New Roman" panose="02020603050405020304" pitchFamily="18" charset="0"/>
              </a:rPr>
              <a:t>TECHNOLOGIES USED</a:t>
            </a:r>
            <a:endParaRPr lang="en-GB" sz="3600" b="1" dirty="0"/>
          </a:p>
        </p:txBody>
      </p:sp>
      <p:graphicFrame>
        <p:nvGraphicFramePr>
          <p:cNvPr id="14" name="Tabela 13">
            <a:extLst>
              <a:ext uri="{FF2B5EF4-FFF2-40B4-BE49-F238E27FC236}">
                <a16:creationId xmlns:a16="http://schemas.microsoft.com/office/drawing/2014/main" id="{EA3B18C6-0DE8-6213-E7DE-715F2613937A}"/>
              </a:ext>
            </a:extLst>
          </p:cNvPr>
          <p:cNvGraphicFramePr>
            <a:graphicFrameLocks noGrp="1"/>
          </p:cNvGraphicFramePr>
          <p:nvPr>
            <p:extLst>
              <p:ext uri="{D42A27DB-BD31-4B8C-83A1-F6EECF244321}">
                <p14:modId xmlns:p14="http://schemas.microsoft.com/office/powerpoint/2010/main" val="440284979"/>
              </p:ext>
            </p:extLst>
          </p:nvPr>
        </p:nvGraphicFramePr>
        <p:xfrm>
          <a:off x="1289146" y="2018327"/>
          <a:ext cx="3702732" cy="4297680"/>
        </p:xfrm>
        <a:graphic>
          <a:graphicData uri="http://schemas.openxmlformats.org/drawingml/2006/table">
            <a:tbl>
              <a:tblPr firstRow="1" bandRow="1">
                <a:tableStyleId>{93296810-A885-4BE3-A3E7-6D5BEEA58F35}</a:tableStyleId>
              </a:tblPr>
              <a:tblGrid>
                <a:gridCol w="1851366">
                  <a:extLst>
                    <a:ext uri="{9D8B030D-6E8A-4147-A177-3AD203B41FA5}">
                      <a16:colId xmlns:a16="http://schemas.microsoft.com/office/drawing/2014/main" val="2279036398"/>
                    </a:ext>
                  </a:extLst>
                </a:gridCol>
                <a:gridCol w="1851366">
                  <a:extLst>
                    <a:ext uri="{9D8B030D-6E8A-4147-A177-3AD203B41FA5}">
                      <a16:colId xmlns:a16="http://schemas.microsoft.com/office/drawing/2014/main" val="2217426622"/>
                    </a:ext>
                  </a:extLst>
                </a:gridCol>
              </a:tblGrid>
              <a:tr h="268327">
                <a:tc>
                  <a:txBody>
                    <a:bodyPr/>
                    <a:lstStyle/>
                    <a:p>
                      <a:r>
                        <a:rPr lang="en-GB" dirty="0"/>
                        <a:t>MODEL</a:t>
                      </a:r>
                    </a:p>
                  </a:txBody>
                  <a:tcPr/>
                </a:tc>
                <a:tc>
                  <a:txBody>
                    <a:bodyPr/>
                    <a:lstStyle/>
                    <a:p>
                      <a:r>
                        <a:rPr lang="en-GB" dirty="0"/>
                        <a:t>ACCURACY</a:t>
                      </a:r>
                    </a:p>
                  </a:txBody>
                  <a:tcPr/>
                </a:tc>
                <a:extLst>
                  <a:ext uri="{0D108BD9-81ED-4DB2-BD59-A6C34878D82A}">
                    <a16:rowId xmlns:a16="http://schemas.microsoft.com/office/drawing/2014/main" val="1830336099"/>
                  </a:ext>
                </a:extLst>
              </a:tr>
              <a:tr h="268327">
                <a:tc>
                  <a:txBody>
                    <a:bodyPr/>
                    <a:lstStyle/>
                    <a:p>
                      <a:r>
                        <a:rPr lang="en-GB" dirty="0"/>
                        <a:t>Logistic Regression</a:t>
                      </a:r>
                    </a:p>
                  </a:txBody>
                  <a:tcPr/>
                </a:tc>
                <a:tc>
                  <a:txBody>
                    <a:bodyPr/>
                    <a:lstStyle/>
                    <a:p>
                      <a:r>
                        <a:rPr lang="en-GB" dirty="0"/>
                        <a:t>84,79%</a:t>
                      </a:r>
                    </a:p>
                  </a:txBody>
                  <a:tcPr/>
                </a:tc>
                <a:extLst>
                  <a:ext uri="{0D108BD9-81ED-4DB2-BD59-A6C34878D82A}">
                    <a16:rowId xmlns:a16="http://schemas.microsoft.com/office/drawing/2014/main" val="1246035476"/>
                  </a:ext>
                </a:extLst>
              </a:tr>
              <a:tr h="268327">
                <a:tc>
                  <a:txBody>
                    <a:bodyPr/>
                    <a:lstStyle/>
                    <a:p>
                      <a:r>
                        <a:rPr lang="en-GB" dirty="0"/>
                        <a:t>SVM</a:t>
                      </a:r>
                    </a:p>
                  </a:txBody>
                  <a:tcPr>
                    <a:solidFill>
                      <a:srgbClr val="FFC000"/>
                    </a:solidFill>
                  </a:tcPr>
                </a:tc>
                <a:tc>
                  <a:txBody>
                    <a:bodyPr/>
                    <a:lstStyle/>
                    <a:p>
                      <a:r>
                        <a:rPr lang="en-GB" dirty="0"/>
                        <a:t>84,89%</a:t>
                      </a:r>
                    </a:p>
                  </a:txBody>
                  <a:tcPr>
                    <a:solidFill>
                      <a:srgbClr val="FFC000"/>
                    </a:solidFill>
                  </a:tcPr>
                </a:tc>
                <a:extLst>
                  <a:ext uri="{0D108BD9-81ED-4DB2-BD59-A6C34878D82A}">
                    <a16:rowId xmlns:a16="http://schemas.microsoft.com/office/drawing/2014/main" val="1399750261"/>
                  </a:ext>
                </a:extLst>
              </a:tr>
              <a:tr h="268327">
                <a:tc>
                  <a:txBody>
                    <a:bodyPr/>
                    <a:lstStyle/>
                    <a:p>
                      <a:r>
                        <a:rPr lang="en-GB" dirty="0"/>
                        <a:t>KNN</a:t>
                      </a:r>
                    </a:p>
                  </a:txBody>
                  <a:tcPr/>
                </a:tc>
                <a:tc>
                  <a:txBody>
                    <a:bodyPr/>
                    <a:lstStyle/>
                    <a:p>
                      <a:r>
                        <a:rPr lang="en-GB" dirty="0"/>
                        <a:t>83,24%</a:t>
                      </a:r>
                    </a:p>
                  </a:txBody>
                  <a:tcPr/>
                </a:tc>
                <a:extLst>
                  <a:ext uri="{0D108BD9-81ED-4DB2-BD59-A6C34878D82A}">
                    <a16:rowId xmlns:a16="http://schemas.microsoft.com/office/drawing/2014/main" val="3436363704"/>
                  </a:ext>
                </a:extLst>
              </a:tr>
              <a:tr h="268327">
                <a:tc>
                  <a:txBody>
                    <a:bodyPr/>
                    <a:lstStyle/>
                    <a:p>
                      <a:r>
                        <a:rPr lang="en-GB" dirty="0"/>
                        <a:t>Random Forest</a:t>
                      </a:r>
                    </a:p>
                  </a:txBody>
                  <a:tcPr/>
                </a:tc>
                <a:tc>
                  <a:txBody>
                    <a:bodyPr/>
                    <a:lstStyle/>
                    <a:p>
                      <a:r>
                        <a:rPr lang="en-GB" dirty="0"/>
                        <a:t>84,38%</a:t>
                      </a:r>
                    </a:p>
                  </a:txBody>
                  <a:tcPr/>
                </a:tc>
                <a:extLst>
                  <a:ext uri="{0D108BD9-81ED-4DB2-BD59-A6C34878D82A}">
                    <a16:rowId xmlns:a16="http://schemas.microsoft.com/office/drawing/2014/main" val="1946298157"/>
                  </a:ext>
                </a:extLst>
              </a:tr>
              <a:tr h="268327">
                <a:tc>
                  <a:txBody>
                    <a:bodyPr/>
                    <a:lstStyle/>
                    <a:p>
                      <a:r>
                        <a:rPr lang="en-GB" dirty="0"/>
                        <a:t>Decision Tree</a:t>
                      </a:r>
                    </a:p>
                  </a:txBody>
                  <a:tcPr/>
                </a:tc>
                <a:tc>
                  <a:txBody>
                    <a:bodyPr/>
                    <a:lstStyle/>
                    <a:p>
                      <a:r>
                        <a:rPr lang="en-GB" dirty="0"/>
                        <a:t>74,64%</a:t>
                      </a:r>
                    </a:p>
                  </a:txBody>
                  <a:tcPr/>
                </a:tc>
                <a:extLst>
                  <a:ext uri="{0D108BD9-81ED-4DB2-BD59-A6C34878D82A}">
                    <a16:rowId xmlns:a16="http://schemas.microsoft.com/office/drawing/2014/main" val="2194418504"/>
                  </a:ext>
                </a:extLst>
              </a:tr>
              <a:tr h="268327">
                <a:tc>
                  <a:txBody>
                    <a:bodyPr/>
                    <a:lstStyle/>
                    <a:p>
                      <a:r>
                        <a:rPr lang="en-GB" dirty="0" err="1"/>
                        <a:t>GaussianNB</a:t>
                      </a:r>
                      <a:endParaRPr lang="en-GB" dirty="0"/>
                    </a:p>
                  </a:txBody>
                  <a:tcPr/>
                </a:tc>
                <a:tc>
                  <a:txBody>
                    <a:bodyPr/>
                    <a:lstStyle/>
                    <a:p>
                      <a:r>
                        <a:rPr lang="en-GB" dirty="0"/>
                        <a:t>81,79%</a:t>
                      </a:r>
                    </a:p>
                  </a:txBody>
                  <a:tcPr/>
                </a:tc>
                <a:extLst>
                  <a:ext uri="{0D108BD9-81ED-4DB2-BD59-A6C34878D82A}">
                    <a16:rowId xmlns:a16="http://schemas.microsoft.com/office/drawing/2014/main" val="519945017"/>
                  </a:ext>
                </a:extLst>
              </a:tr>
              <a:tr h="268327">
                <a:tc>
                  <a:txBody>
                    <a:bodyPr/>
                    <a:lstStyle/>
                    <a:p>
                      <a:r>
                        <a:rPr lang="en-GB" dirty="0"/>
                        <a:t>MLP Classifier</a:t>
                      </a:r>
                    </a:p>
                  </a:txBody>
                  <a:tcPr/>
                </a:tc>
                <a:tc>
                  <a:txBody>
                    <a:bodyPr/>
                    <a:lstStyle/>
                    <a:p>
                      <a:r>
                        <a:rPr lang="en-GB" dirty="0"/>
                        <a:t>83,31%</a:t>
                      </a:r>
                    </a:p>
                  </a:txBody>
                  <a:tcPr/>
                </a:tc>
                <a:extLst>
                  <a:ext uri="{0D108BD9-81ED-4DB2-BD59-A6C34878D82A}">
                    <a16:rowId xmlns:a16="http://schemas.microsoft.com/office/drawing/2014/main" val="1456696938"/>
                  </a:ext>
                </a:extLst>
              </a:tr>
              <a:tr h="268327">
                <a:tc>
                  <a:txBody>
                    <a:bodyPr/>
                    <a:lstStyle/>
                    <a:p>
                      <a:r>
                        <a:rPr lang="en-GB" dirty="0"/>
                        <a:t> AdaBoost</a:t>
                      </a:r>
                    </a:p>
                  </a:txBody>
                  <a:tcPr/>
                </a:tc>
                <a:tc>
                  <a:txBody>
                    <a:bodyPr/>
                    <a:lstStyle/>
                    <a:p>
                      <a:r>
                        <a:rPr lang="en-GB" dirty="0"/>
                        <a:t>84,15%</a:t>
                      </a:r>
                    </a:p>
                  </a:txBody>
                  <a:tcPr/>
                </a:tc>
                <a:extLst>
                  <a:ext uri="{0D108BD9-81ED-4DB2-BD59-A6C34878D82A}">
                    <a16:rowId xmlns:a16="http://schemas.microsoft.com/office/drawing/2014/main" val="4208957043"/>
                  </a:ext>
                </a:extLst>
              </a:tr>
              <a:tr h="268327">
                <a:tc>
                  <a:txBody>
                    <a:bodyPr/>
                    <a:lstStyle/>
                    <a:p>
                      <a:r>
                        <a:rPr lang="en-GB" dirty="0"/>
                        <a:t>Gradient Boosting</a:t>
                      </a:r>
                    </a:p>
                  </a:txBody>
                  <a:tcPr/>
                </a:tc>
                <a:tc>
                  <a:txBody>
                    <a:bodyPr/>
                    <a:lstStyle/>
                    <a:p>
                      <a:r>
                        <a:rPr lang="en-GB" dirty="0"/>
                        <a:t>84,28%</a:t>
                      </a:r>
                    </a:p>
                  </a:txBody>
                  <a:tcPr/>
                </a:tc>
                <a:extLst>
                  <a:ext uri="{0D108BD9-81ED-4DB2-BD59-A6C34878D82A}">
                    <a16:rowId xmlns:a16="http://schemas.microsoft.com/office/drawing/2014/main" val="665992166"/>
                  </a:ext>
                </a:extLst>
              </a:tr>
              <a:tr h="268327">
                <a:tc>
                  <a:txBody>
                    <a:bodyPr/>
                    <a:lstStyle/>
                    <a:p>
                      <a:r>
                        <a:rPr lang="en-GB" dirty="0"/>
                        <a:t>LDA</a:t>
                      </a:r>
                    </a:p>
                  </a:txBody>
                  <a:tcPr/>
                </a:tc>
                <a:tc>
                  <a:txBody>
                    <a:bodyPr/>
                    <a:lstStyle/>
                    <a:p>
                      <a:r>
                        <a:rPr lang="en-GB" dirty="0"/>
                        <a:t>84,65%</a:t>
                      </a:r>
                    </a:p>
                  </a:txBody>
                  <a:tcPr/>
                </a:tc>
                <a:extLst>
                  <a:ext uri="{0D108BD9-81ED-4DB2-BD59-A6C34878D82A}">
                    <a16:rowId xmlns:a16="http://schemas.microsoft.com/office/drawing/2014/main" val="366892180"/>
                  </a:ext>
                </a:extLst>
              </a:tr>
            </a:tbl>
          </a:graphicData>
        </a:graphic>
      </p:graphicFrame>
      <p:pic>
        <p:nvPicPr>
          <p:cNvPr id="4" name="Picture 3">
            <a:extLst>
              <a:ext uri="{FF2B5EF4-FFF2-40B4-BE49-F238E27FC236}">
                <a16:creationId xmlns:a16="http://schemas.microsoft.com/office/drawing/2014/main" id="{CE72CE22-4470-0E17-E2A3-C0FF14775574}"/>
              </a:ext>
            </a:extLst>
          </p:cNvPr>
          <p:cNvPicPr>
            <a:picLocks noChangeAspect="1"/>
          </p:cNvPicPr>
          <p:nvPr/>
        </p:nvPicPr>
        <p:blipFill>
          <a:blip r:embed="rId2"/>
          <a:stretch>
            <a:fillRect/>
          </a:stretch>
        </p:blipFill>
        <p:spPr>
          <a:xfrm>
            <a:off x="5316017" y="2276454"/>
            <a:ext cx="5586837" cy="3216276"/>
          </a:xfrm>
          <a:prstGeom prst="rect">
            <a:avLst/>
          </a:prstGeom>
        </p:spPr>
      </p:pic>
      <p:sp>
        <p:nvSpPr>
          <p:cNvPr id="5" name="Espaço Reservado para Conteúdo 4">
            <a:extLst>
              <a:ext uri="{FF2B5EF4-FFF2-40B4-BE49-F238E27FC236}">
                <a16:creationId xmlns:a16="http://schemas.microsoft.com/office/drawing/2014/main" id="{440AA04B-75BE-9657-672B-7300194A043F}"/>
              </a:ext>
            </a:extLst>
          </p:cNvPr>
          <p:cNvSpPr>
            <a:spLocks noGrp="1"/>
          </p:cNvSpPr>
          <p:nvPr>
            <p:ph idx="1"/>
          </p:nvPr>
        </p:nvSpPr>
        <p:spPr>
          <a:xfrm>
            <a:off x="802871" y="1473352"/>
            <a:ext cx="10753725" cy="544976"/>
          </a:xfrm>
        </p:spPr>
        <p:txBody>
          <a:bodyPr/>
          <a:lstStyle/>
          <a:p>
            <a:r>
              <a:rPr lang="en-GB" b="1" dirty="0">
                <a:solidFill>
                  <a:schemeClr val="tx1"/>
                </a:solidFill>
              </a:rPr>
              <a:t>SVM</a:t>
            </a:r>
          </a:p>
        </p:txBody>
      </p:sp>
    </p:spTree>
    <p:extLst>
      <p:ext uri="{BB962C8B-B14F-4D97-AF65-F5344CB8AC3E}">
        <p14:creationId xmlns:p14="http://schemas.microsoft.com/office/powerpoint/2010/main" val="265738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AF113-5FAD-C523-88E3-0A37ABBE0024}"/>
              </a:ext>
            </a:extLst>
          </p:cNvPr>
          <p:cNvSpPr>
            <a:spLocks noGrp="1"/>
          </p:cNvSpPr>
          <p:nvPr>
            <p:ph type="title"/>
          </p:nvPr>
        </p:nvSpPr>
        <p:spPr>
          <a:xfrm>
            <a:off x="657224" y="499533"/>
            <a:ext cx="10772775" cy="999997"/>
          </a:xfrm>
        </p:spPr>
        <p:txBody>
          <a:bodyPr>
            <a:normAutofit/>
          </a:bodyPr>
          <a:lstStyle/>
          <a:p>
            <a:r>
              <a:rPr lang="en-IE" sz="3600" b="1" cap="all" dirty="0">
                <a:effectLst/>
                <a:latin typeface="Calibri" panose="020F0502020204030204" pitchFamily="34" charset="0"/>
                <a:ea typeface="Calibri" panose="020F0502020204030204" pitchFamily="34" charset="0"/>
                <a:cs typeface="Times New Roman" panose="02020603050405020304" pitchFamily="18" charset="0"/>
              </a:rPr>
              <a:t>Model evolution </a:t>
            </a:r>
            <a:endParaRPr lang="en-GB" sz="3600" b="1" cap="all" dirty="0"/>
          </a:p>
        </p:txBody>
      </p:sp>
      <p:sp>
        <p:nvSpPr>
          <p:cNvPr id="9" name="Espaço Reservado para Conteúdo 8">
            <a:extLst>
              <a:ext uri="{FF2B5EF4-FFF2-40B4-BE49-F238E27FC236}">
                <a16:creationId xmlns:a16="http://schemas.microsoft.com/office/drawing/2014/main" id="{EBA623D3-7222-7C6B-842A-9E13083B6F5B}"/>
              </a:ext>
            </a:extLst>
          </p:cNvPr>
          <p:cNvSpPr>
            <a:spLocks noGrp="1"/>
          </p:cNvSpPr>
          <p:nvPr>
            <p:ph idx="1"/>
          </p:nvPr>
        </p:nvSpPr>
        <p:spPr>
          <a:xfrm>
            <a:off x="657224" y="1391304"/>
            <a:ext cx="10515600" cy="587382"/>
          </a:xfrm>
        </p:spPr>
        <p:txBody>
          <a:bodyPr>
            <a:normAutofit/>
          </a:bodyPr>
          <a:lstStyle/>
          <a:p>
            <a:pPr marL="0" indent="0">
              <a:buNone/>
            </a:pPr>
            <a:r>
              <a:rPr lang="en-GB" sz="2400" dirty="0"/>
              <a:t>It has developed the model best fitted</a:t>
            </a:r>
          </a:p>
        </p:txBody>
      </p:sp>
      <p:graphicFrame>
        <p:nvGraphicFramePr>
          <p:cNvPr id="14" name="Tabela 13">
            <a:extLst>
              <a:ext uri="{FF2B5EF4-FFF2-40B4-BE49-F238E27FC236}">
                <a16:creationId xmlns:a16="http://schemas.microsoft.com/office/drawing/2014/main" id="{EA3B18C6-0DE8-6213-E7DE-715F2613937A}"/>
              </a:ext>
            </a:extLst>
          </p:cNvPr>
          <p:cNvGraphicFramePr>
            <a:graphicFrameLocks noGrp="1"/>
          </p:cNvGraphicFramePr>
          <p:nvPr>
            <p:extLst>
              <p:ext uri="{D42A27DB-BD31-4B8C-83A1-F6EECF244321}">
                <p14:modId xmlns:p14="http://schemas.microsoft.com/office/powerpoint/2010/main" val="1142605194"/>
              </p:ext>
            </p:extLst>
          </p:nvPr>
        </p:nvGraphicFramePr>
        <p:xfrm>
          <a:off x="881902" y="2187029"/>
          <a:ext cx="6326157" cy="1005840"/>
        </p:xfrm>
        <a:graphic>
          <a:graphicData uri="http://schemas.openxmlformats.org/drawingml/2006/table">
            <a:tbl>
              <a:tblPr firstRow="1" bandRow="1">
                <a:tableStyleId>{93296810-A885-4BE3-A3E7-6D5BEEA58F35}</a:tableStyleId>
              </a:tblPr>
              <a:tblGrid>
                <a:gridCol w="2108719">
                  <a:extLst>
                    <a:ext uri="{9D8B030D-6E8A-4147-A177-3AD203B41FA5}">
                      <a16:colId xmlns:a16="http://schemas.microsoft.com/office/drawing/2014/main" val="2279036398"/>
                    </a:ext>
                  </a:extLst>
                </a:gridCol>
                <a:gridCol w="2108719">
                  <a:extLst>
                    <a:ext uri="{9D8B030D-6E8A-4147-A177-3AD203B41FA5}">
                      <a16:colId xmlns:a16="http://schemas.microsoft.com/office/drawing/2014/main" val="2217426622"/>
                    </a:ext>
                  </a:extLst>
                </a:gridCol>
                <a:gridCol w="2108719">
                  <a:extLst>
                    <a:ext uri="{9D8B030D-6E8A-4147-A177-3AD203B41FA5}">
                      <a16:colId xmlns:a16="http://schemas.microsoft.com/office/drawing/2014/main" val="1573799856"/>
                    </a:ext>
                  </a:extLst>
                </a:gridCol>
              </a:tblGrid>
              <a:tr h="548515">
                <a:tc>
                  <a:txBody>
                    <a:bodyPr/>
                    <a:lstStyle/>
                    <a:p>
                      <a:pPr>
                        <a:lnSpc>
                          <a:spcPct val="150000"/>
                        </a:lnSpc>
                      </a:pPr>
                      <a:r>
                        <a:rPr lang="en-GB" dirty="0"/>
                        <a:t>MODEL</a:t>
                      </a:r>
                    </a:p>
                  </a:txBody>
                  <a:tcPr/>
                </a:tc>
                <a:tc>
                  <a:txBody>
                    <a:bodyPr/>
                    <a:lstStyle/>
                    <a:p>
                      <a:pPr>
                        <a:lnSpc>
                          <a:spcPct val="150000"/>
                        </a:lnSpc>
                      </a:pPr>
                      <a:r>
                        <a:rPr lang="en-GB" dirty="0"/>
                        <a:t>ACCURACY</a:t>
                      </a:r>
                    </a:p>
                  </a:txBody>
                  <a:tcPr/>
                </a:tc>
                <a:tc>
                  <a:txBody>
                    <a:bodyPr/>
                    <a:lstStyle/>
                    <a:p>
                      <a:r>
                        <a:rPr lang="en-GB" dirty="0"/>
                        <a:t>AFTER HYPARAMETER </a:t>
                      </a:r>
                    </a:p>
                  </a:txBody>
                  <a:tcPr/>
                </a:tc>
                <a:extLst>
                  <a:ext uri="{0D108BD9-81ED-4DB2-BD59-A6C34878D82A}">
                    <a16:rowId xmlns:a16="http://schemas.microsoft.com/office/drawing/2014/main" val="1830336099"/>
                  </a:ext>
                </a:extLst>
              </a:tr>
              <a:tr h="232748">
                <a:tc>
                  <a:txBody>
                    <a:bodyPr/>
                    <a:lstStyle/>
                    <a:p>
                      <a:r>
                        <a:rPr lang="en-GB" dirty="0"/>
                        <a:t>SVM</a:t>
                      </a:r>
                    </a:p>
                  </a:txBody>
                  <a:tcPr>
                    <a:solidFill>
                      <a:srgbClr val="FFC000"/>
                    </a:solidFill>
                  </a:tcPr>
                </a:tc>
                <a:tc>
                  <a:txBody>
                    <a:bodyPr/>
                    <a:lstStyle/>
                    <a:p>
                      <a:r>
                        <a:rPr lang="en-GB" dirty="0"/>
                        <a:t>84,89%</a:t>
                      </a:r>
                    </a:p>
                  </a:txBody>
                  <a:tcPr>
                    <a:solidFill>
                      <a:srgbClr val="FFC000"/>
                    </a:solidFill>
                  </a:tcPr>
                </a:tc>
                <a:tc>
                  <a:txBody>
                    <a:bodyPr/>
                    <a:lstStyle/>
                    <a:p>
                      <a:r>
                        <a:rPr lang="en-GB" dirty="0"/>
                        <a:t>85,2%</a:t>
                      </a:r>
                    </a:p>
                  </a:txBody>
                  <a:tcPr>
                    <a:solidFill>
                      <a:srgbClr val="FFC000"/>
                    </a:solidFill>
                  </a:tcPr>
                </a:tc>
                <a:extLst>
                  <a:ext uri="{0D108BD9-81ED-4DB2-BD59-A6C34878D82A}">
                    <a16:rowId xmlns:a16="http://schemas.microsoft.com/office/drawing/2014/main" val="1399750261"/>
                  </a:ext>
                </a:extLst>
              </a:tr>
            </a:tbl>
          </a:graphicData>
        </a:graphic>
      </p:graphicFrame>
      <p:pic>
        <p:nvPicPr>
          <p:cNvPr id="4" name="Picture 3">
            <a:extLst>
              <a:ext uri="{FF2B5EF4-FFF2-40B4-BE49-F238E27FC236}">
                <a16:creationId xmlns:a16="http://schemas.microsoft.com/office/drawing/2014/main" id="{6718872B-4CB4-9086-325C-088A4C46EAF9}"/>
              </a:ext>
            </a:extLst>
          </p:cNvPr>
          <p:cNvPicPr>
            <a:picLocks noChangeAspect="1"/>
          </p:cNvPicPr>
          <p:nvPr/>
        </p:nvPicPr>
        <p:blipFill>
          <a:blip r:embed="rId2"/>
          <a:stretch>
            <a:fillRect/>
          </a:stretch>
        </p:blipFill>
        <p:spPr>
          <a:xfrm>
            <a:off x="6043611" y="3597079"/>
            <a:ext cx="4626084" cy="1895651"/>
          </a:xfrm>
          <a:prstGeom prst="rect">
            <a:avLst/>
          </a:prstGeom>
        </p:spPr>
      </p:pic>
      <p:sp>
        <p:nvSpPr>
          <p:cNvPr id="11" name="Oval 10">
            <a:extLst>
              <a:ext uri="{FF2B5EF4-FFF2-40B4-BE49-F238E27FC236}">
                <a16:creationId xmlns:a16="http://schemas.microsoft.com/office/drawing/2014/main" id="{6A0D1AFC-74F8-17DD-9B2C-31AF9AB4CA78}"/>
              </a:ext>
            </a:extLst>
          </p:cNvPr>
          <p:cNvSpPr/>
          <p:nvPr/>
        </p:nvSpPr>
        <p:spPr>
          <a:xfrm>
            <a:off x="7417838" y="4432040"/>
            <a:ext cx="3383144" cy="37322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50B79F1-35C2-F8C4-EB84-CF38DD8EFD80}"/>
              </a:ext>
            </a:extLst>
          </p:cNvPr>
          <p:cNvSpPr txBox="1"/>
          <p:nvPr/>
        </p:nvSpPr>
        <p:spPr>
          <a:xfrm>
            <a:off x="914398" y="3972321"/>
            <a:ext cx="4394719"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chemeClr val="tx1">
                    <a:lumMod val="85000"/>
                    <a:lumOff val="15000"/>
                  </a:schemeClr>
                </a:solidFill>
              </a:rPr>
              <a:t>The precision for Class 1 is low</a:t>
            </a:r>
            <a:endParaRPr lang="en-GB" sz="2400" dirty="0">
              <a:solidFill>
                <a:schemeClr val="tx1">
                  <a:lumMod val="85000"/>
                  <a:lumOff val="15000"/>
                </a:schemeClr>
              </a:solidFill>
            </a:endParaRPr>
          </a:p>
        </p:txBody>
      </p:sp>
    </p:spTree>
    <p:extLst>
      <p:ext uri="{BB962C8B-B14F-4D97-AF65-F5344CB8AC3E}">
        <p14:creationId xmlns:p14="http://schemas.microsoft.com/office/powerpoint/2010/main" val="2547530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D4F1A-439E-90D8-B7D1-ED319C340CFD}"/>
              </a:ext>
            </a:extLst>
          </p:cNvPr>
          <p:cNvSpPr>
            <a:spLocks noGrp="1"/>
          </p:cNvSpPr>
          <p:nvPr>
            <p:ph type="title"/>
          </p:nvPr>
        </p:nvSpPr>
        <p:spPr>
          <a:xfrm>
            <a:off x="657224" y="499533"/>
            <a:ext cx="10772775" cy="971458"/>
          </a:xfrm>
        </p:spPr>
        <p:txBody>
          <a:bodyPr>
            <a:normAutofit fontScale="90000"/>
          </a:bodyPr>
          <a:lstStyle/>
          <a:p>
            <a:br>
              <a:rPr lang="en-IE" sz="3600" b="1" dirty="0">
                <a:effectLst/>
                <a:latin typeface="Calibri" panose="020F0502020204030204" pitchFamily="34" charset="0"/>
                <a:ea typeface="Calibri" panose="020F0502020204030204" pitchFamily="34" charset="0"/>
                <a:cs typeface="Times New Roman" panose="02020603050405020304" pitchFamily="18" charset="0"/>
              </a:rPr>
            </a:br>
            <a:r>
              <a:rPr lang="en-IE" sz="3600" b="1" dirty="0">
                <a:effectLst/>
                <a:latin typeface="Calibri" panose="020F0502020204030204" pitchFamily="34" charset="0"/>
                <a:ea typeface="Calibri" panose="020F0502020204030204" pitchFamily="34" charset="0"/>
                <a:cs typeface="Times New Roman" panose="02020603050405020304" pitchFamily="18" charset="0"/>
              </a:rPr>
              <a:t>CHALLENGES ENCOUNTERED</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Espaço Reservado para Conteúdo 2">
            <a:extLst>
              <a:ext uri="{FF2B5EF4-FFF2-40B4-BE49-F238E27FC236}">
                <a16:creationId xmlns:a16="http://schemas.microsoft.com/office/drawing/2014/main" id="{8F6C1009-D8E6-8C97-C560-C7CF9BD29EB7}"/>
              </a:ext>
            </a:extLst>
          </p:cNvPr>
          <p:cNvSpPr>
            <a:spLocks noGrp="1"/>
          </p:cNvSpPr>
          <p:nvPr>
            <p:ph idx="1"/>
          </p:nvPr>
        </p:nvSpPr>
        <p:spPr>
          <a:xfrm>
            <a:off x="657224" y="1226589"/>
            <a:ext cx="3924107" cy="3766185"/>
          </a:xfrm>
        </p:spPr>
        <p:txBody>
          <a:bodyPr/>
          <a:lstStyle/>
          <a:p>
            <a:r>
              <a:rPr lang="en-GB" dirty="0">
                <a:effectLst/>
                <a:latin typeface="Calibri" panose="020F0502020204030204" pitchFamily="34" charset="0"/>
                <a:ea typeface="Calibri" panose="020F0502020204030204" pitchFamily="34" charset="0"/>
                <a:cs typeface="Times New Roman" panose="02020603050405020304" pitchFamily="18" charset="0"/>
              </a:rPr>
              <a:t>Imbalanced Data</a:t>
            </a:r>
          </a:p>
          <a:p>
            <a:endParaRPr lang="en-GB" dirty="0"/>
          </a:p>
        </p:txBody>
      </p:sp>
      <p:pic>
        <p:nvPicPr>
          <p:cNvPr id="10" name="Picture 9">
            <a:extLst>
              <a:ext uri="{FF2B5EF4-FFF2-40B4-BE49-F238E27FC236}">
                <a16:creationId xmlns:a16="http://schemas.microsoft.com/office/drawing/2014/main" id="{D204E989-8485-C7A8-EF2F-931A26667F4B}"/>
              </a:ext>
            </a:extLst>
          </p:cNvPr>
          <p:cNvPicPr>
            <a:picLocks noChangeAspect="1"/>
          </p:cNvPicPr>
          <p:nvPr/>
        </p:nvPicPr>
        <p:blipFill>
          <a:blip r:embed="rId2"/>
          <a:stretch>
            <a:fillRect/>
          </a:stretch>
        </p:blipFill>
        <p:spPr>
          <a:xfrm>
            <a:off x="638174" y="2820335"/>
            <a:ext cx="4092446" cy="2542852"/>
          </a:xfrm>
          <a:prstGeom prst="rect">
            <a:avLst/>
          </a:prstGeom>
        </p:spPr>
      </p:pic>
      <p:sp>
        <p:nvSpPr>
          <p:cNvPr id="12" name="TextBox 11">
            <a:extLst>
              <a:ext uri="{FF2B5EF4-FFF2-40B4-BE49-F238E27FC236}">
                <a16:creationId xmlns:a16="http://schemas.microsoft.com/office/drawing/2014/main" id="{23416A59-11E9-42EC-75E8-A56A7435928C}"/>
              </a:ext>
            </a:extLst>
          </p:cNvPr>
          <p:cNvSpPr txBox="1"/>
          <p:nvPr/>
        </p:nvSpPr>
        <p:spPr>
          <a:xfrm>
            <a:off x="1115826" y="1748216"/>
            <a:ext cx="4911750" cy="369332"/>
          </a:xfrm>
          <a:prstGeom prst="rect">
            <a:avLst/>
          </a:prstGeom>
          <a:noFill/>
        </p:spPr>
        <p:txBody>
          <a:bodyPr wrap="square" rtlCol="0">
            <a:spAutoFit/>
          </a:bodyPr>
          <a:lstStyle/>
          <a:p>
            <a:r>
              <a:rPr lang="en-GB" dirty="0"/>
              <a:t>Approach: Under sampling</a:t>
            </a:r>
          </a:p>
        </p:txBody>
      </p:sp>
      <p:sp>
        <p:nvSpPr>
          <p:cNvPr id="14" name="TextBox 13">
            <a:extLst>
              <a:ext uri="{FF2B5EF4-FFF2-40B4-BE49-F238E27FC236}">
                <a16:creationId xmlns:a16="http://schemas.microsoft.com/office/drawing/2014/main" id="{1C521D43-B073-6D80-A479-013D62574FC1}"/>
              </a:ext>
            </a:extLst>
          </p:cNvPr>
          <p:cNvSpPr txBox="1"/>
          <p:nvPr/>
        </p:nvSpPr>
        <p:spPr>
          <a:xfrm>
            <a:off x="5708002" y="1199766"/>
            <a:ext cx="6097554" cy="923330"/>
          </a:xfrm>
          <a:prstGeom prst="rect">
            <a:avLst/>
          </a:prstGeom>
          <a:noFill/>
        </p:spPr>
        <p:txBody>
          <a:bodyPr wrap="square">
            <a:spAutoFit/>
          </a:bodyPr>
          <a:lstStyle/>
          <a:p>
            <a:pPr algn="just"/>
            <a:r>
              <a:rPr lang="en-US" dirty="0"/>
              <a:t>Once the classes are balanced in the training set, we ran the classification models again to identify which one would have the best fit. </a:t>
            </a:r>
            <a:endParaRPr lang="en-GB" dirty="0"/>
          </a:p>
        </p:txBody>
      </p:sp>
      <p:pic>
        <p:nvPicPr>
          <p:cNvPr id="16" name="Picture 15">
            <a:extLst>
              <a:ext uri="{FF2B5EF4-FFF2-40B4-BE49-F238E27FC236}">
                <a16:creationId xmlns:a16="http://schemas.microsoft.com/office/drawing/2014/main" id="{1E1E9EE5-A81A-7F51-5803-288B6F5B7854}"/>
              </a:ext>
            </a:extLst>
          </p:cNvPr>
          <p:cNvPicPr>
            <a:picLocks noChangeAspect="1"/>
          </p:cNvPicPr>
          <p:nvPr/>
        </p:nvPicPr>
        <p:blipFill>
          <a:blip r:embed="rId3"/>
          <a:stretch>
            <a:fillRect/>
          </a:stretch>
        </p:blipFill>
        <p:spPr>
          <a:xfrm>
            <a:off x="6198637" y="2135797"/>
            <a:ext cx="4430231" cy="2586406"/>
          </a:xfrm>
          <a:prstGeom prst="rect">
            <a:avLst/>
          </a:prstGeom>
        </p:spPr>
      </p:pic>
      <p:sp>
        <p:nvSpPr>
          <p:cNvPr id="17" name="TextBox 16">
            <a:extLst>
              <a:ext uri="{FF2B5EF4-FFF2-40B4-BE49-F238E27FC236}">
                <a16:creationId xmlns:a16="http://schemas.microsoft.com/office/drawing/2014/main" id="{6240E02E-4CE9-C9A7-477B-7BA9E65CD042}"/>
              </a:ext>
            </a:extLst>
          </p:cNvPr>
          <p:cNvSpPr txBox="1"/>
          <p:nvPr/>
        </p:nvSpPr>
        <p:spPr>
          <a:xfrm>
            <a:off x="6198637" y="5103845"/>
            <a:ext cx="4727510" cy="1200329"/>
          </a:xfrm>
          <a:prstGeom prst="rect">
            <a:avLst/>
          </a:prstGeom>
          <a:noFill/>
        </p:spPr>
        <p:txBody>
          <a:bodyPr wrap="square" rtlCol="0">
            <a:spAutoFit/>
          </a:bodyPr>
          <a:lstStyle/>
          <a:p>
            <a:pPr algn="just"/>
            <a:r>
              <a:rPr lang="en-US" dirty="0"/>
              <a:t>We observed a drop in accuracy across all models after balancing the training set, and one possible cause for this performance decrease is that by balancing of the classes in the training set.</a:t>
            </a:r>
            <a:endParaRPr lang="en-GB" dirty="0"/>
          </a:p>
        </p:txBody>
      </p:sp>
    </p:spTree>
    <p:extLst>
      <p:ext uri="{BB962C8B-B14F-4D97-AF65-F5344CB8AC3E}">
        <p14:creationId xmlns:p14="http://schemas.microsoft.com/office/powerpoint/2010/main" val="2168655296"/>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TM03457491[[fn=Metropolitano]]</Template>
  <TotalTime>258</TotalTime>
  <Words>691</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15</vt:i4>
      </vt:variant>
    </vt:vector>
  </HeadingPairs>
  <TitlesOfParts>
    <vt:vector size="21" baseType="lpstr">
      <vt:lpstr>Arial</vt:lpstr>
      <vt:lpstr>Calibri</vt:lpstr>
      <vt:lpstr>Calibri Light</vt:lpstr>
      <vt:lpstr>Söhne</vt:lpstr>
      <vt:lpstr>Wingdings</vt:lpstr>
      <vt:lpstr>Metropolitano</vt:lpstr>
      <vt:lpstr>STRATEGIC THINKING CA2</vt:lpstr>
      <vt:lpstr> INTRODUCTION </vt:lpstr>
      <vt:lpstr> BUSINESS DESCRIPTION </vt:lpstr>
      <vt:lpstr>WHAT HAS BEEN ACCOMPLISHED </vt:lpstr>
      <vt:lpstr>HISTOGRAM CONTINUOUS DATA</vt:lpstr>
      <vt:lpstr>DATA TRANSFORMATION</vt:lpstr>
      <vt:lpstr>TECHNOLOGIES USED</vt:lpstr>
      <vt:lpstr>Model evolution </vt:lpstr>
      <vt:lpstr> CHALLENGES ENCOUNTERED </vt:lpstr>
      <vt:lpstr>Apresentação do PowerPoint</vt:lpstr>
      <vt:lpstr>Apresentação do PowerPoint</vt:lpstr>
      <vt:lpstr> CHALLENGES ENCOUNTERED </vt:lpstr>
      <vt:lpstr>SHAP SUMMARY PLOT</vt:lpstr>
      <vt:lpstr>Apresentação do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THINKING CA2</dc:title>
  <dc:creator>línika almeida</dc:creator>
  <cp:lastModifiedBy>línika almeida</cp:lastModifiedBy>
  <cp:revision>7</cp:revision>
  <dcterms:created xsi:type="dcterms:W3CDTF">2023-11-14T23:16:41Z</dcterms:created>
  <dcterms:modified xsi:type="dcterms:W3CDTF">2023-11-15T19:38:56Z</dcterms:modified>
</cp:coreProperties>
</file>