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0" r:id="rId4"/>
    <p:sldId id="268" r:id="rId5"/>
    <p:sldId id="269" r:id="rId6"/>
    <p:sldId id="271" r:id="rId7"/>
    <p:sldId id="288" r:id="rId8"/>
    <p:sldId id="286" r:id="rId9"/>
    <p:sldId id="291" r:id="rId10"/>
    <p:sldId id="272" r:id="rId11"/>
    <p:sldId id="292" r:id="rId12"/>
    <p:sldId id="287" r:id="rId13"/>
    <p:sldId id="290" r:id="rId14"/>
    <p:sldId id="289" r:id="rId15"/>
    <p:sldId id="276" r:id="rId16"/>
    <p:sldId id="28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ffman, Anthony" initials="HA" lastIdx="1" clrIdx="0">
    <p:extLst>
      <p:ext uri="{19B8F6BF-5375-455C-9EA6-DF929625EA0E}">
        <p15:presenceInfo xmlns:p15="http://schemas.microsoft.com/office/powerpoint/2012/main" userId="Huffman, Anth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4T17:02:43.678" idx="1">
    <p:pos x="7152" y="1379"/>
    <p:text>Image taken from John Hopkins at 5:02 PM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8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7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7BF37B-2136-4A1F-8650-47529A84A96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3A5-A7AC-4410-AB82-BF41ABEC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7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B9E-6F62-48B0-B8AC-E71F6A202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22131"/>
            <a:ext cx="8825658" cy="2613738"/>
          </a:xfrm>
        </p:spPr>
        <p:txBody>
          <a:bodyPr>
            <a:noAutofit/>
          </a:bodyPr>
          <a:lstStyle/>
          <a:p>
            <a:r>
              <a:rPr lang="en-US" sz="6000" dirty="0"/>
              <a:t>Coronavirus vaccine collection, annotation, and ontology representation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4558-8433-47B2-B5C5-5C7C7EE3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28728"/>
            <a:ext cx="8825658" cy="861420"/>
          </a:xfrm>
        </p:spPr>
        <p:txBody>
          <a:bodyPr/>
          <a:lstStyle/>
          <a:p>
            <a:r>
              <a:rPr lang="en-US" dirty="0"/>
              <a:t>Anthony Huffman, Lauren Austin, Mei u Wong, Edison Ong, </a:t>
            </a:r>
            <a:r>
              <a:rPr lang="en-US" dirty="0" err="1"/>
              <a:t>YonGqun</a:t>
            </a:r>
            <a:r>
              <a:rPr lang="en-US" dirty="0"/>
              <a:t> “OLIVER” He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826059-AAF1-47A2-9DFD-C4E6D078A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50" y="5377492"/>
            <a:ext cx="2264500" cy="14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DDE5-28AA-4C41-98D3-69E0BED2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9205" cy="1400530"/>
          </a:xfrm>
        </p:spPr>
        <p:txBody>
          <a:bodyPr/>
          <a:lstStyle/>
          <a:p>
            <a:r>
              <a:rPr lang="en-US" dirty="0"/>
              <a:t>Ontology Representation of Ad5-nCoV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42C986-B093-4497-B367-92E7B7A6E4D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6" y="1121335"/>
            <a:ext cx="9700895" cy="424661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31FA6A-DF4E-4E28-A9DA-36C8E5FD6A22}"/>
              </a:ext>
            </a:extLst>
          </p:cNvPr>
          <p:cNvSpPr txBox="1">
            <a:spLocks/>
          </p:cNvSpPr>
          <p:nvPr/>
        </p:nvSpPr>
        <p:spPr>
          <a:xfrm>
            <a:off x="1187586" y="5569196"/>
            <a:ext cx="9700894" cy="8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OBO Compliant Ontologies: NCBI Taxonomy (</a:t>
            </a:r>
            <a:r>
              <a:rPr lang="en-US" sz="1400" dirty="0" err="1"/>
              <a:t>NCBITaxon</a:t>
            </a:r>
            <a:r>
              <a:rPr lang="en-US" sz="1400" dirty="0"/>
              <a:t>), Vaccine Ontology (VO), Phenotype And Trait Ontology (PATO), Ontology of Adverse Events (OAE), Ontology of Biomedical Investigations (OBI)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76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02944C-E793-4E77-ABFD-EB33F3AF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90"/>
            <a:ext cx="10515599" cy="8549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58 Vaccines Collected in VO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F2FFA0A-F14A-49F2-AED7-91B89BF75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562205"/>
              </p:ext>
            </p:extLst>
          </p:nvPr>
        </p:nvGraphicFramePr>
        <p:xfrm>
          <a:off x="5769204" y="2102177"/>
          <a:ext cx="6015086" cy="354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031">
                  <a:extLst>
                    <a:ext uri="{9D8B030D-6E8A-4147-A177-3AD203B41FA5}">
                      <a16:colId xmlns:a16="http://schemas.microsoft.com/office/drawing/2014/main" val="1741535433"/>
                    </a:ext>
                  </a:extLst>
                </a:gridCol>
                <a:gridCol w="868102">
                  <a:extLst>
                    <a:ext uri="{9D8B030D-6E8A-4147-A177-3AD203B41FA5}">
                      <a16:colId xmlns:a16="http://schemas.microsoft.com/office/drawing/2014/main" val="1427993457"/>
                    </a:ext>
                  </a:extLst>
                </a:gridCol>
                <a:gridCol w="706055">
                  <a:extLst>
                    <a:ext uri="{9D8B030D-6E8A-4147-A177-3AD203B41FA5}">
                      <a16:colId xmlns:a16="http://schemas.microsoft.com/office/drawing/2014/main" val="656260471"/>
                    </a:ext>
                  </a:extLst>
                </a:gridCol>
                <a:gridCol w="833904">
                  <a:extLst>
                    <a:ext uri="{9D8B030D-6E8A-4147-A177-3AD203B41FA5}">
                      <a16:colId xmlns:a16="http://schemas.microsoft.com/office/drawing/2014/main" val="3309586617"/>
                    </a:ext>
                  </a:extLst>
                </a:gridCol>
                <a:gridCol w="1085039">
                  <a:extLst>
                    <a:ext uri="{9D8B030D-6E8A-4147-A177-3AD203B41FA5}">
                      <a16:colId xmlns:a16="http://schemas.microsoft.com/office/drawing/2014/main" val="586441080"/>
                    </a:ext>
                  </a:extLst>
                </a:gridCol>
                <a:gridCol w="1357955">
                  <a:extLst>
                    <a:ext uri="{9D8B030D-6E8A-4147-A177-3AD203B41FA5}">
                      <a16:colId xmlns:a16="http://schemas.microsoft.com/office/drawing/2014/main" val="3753244565"/>
                    </a:ext>
                  </a:extLst>
                </a:gridCol>
              </a:tblGrid>
              <a:tr h="43127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Whole Virus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Mixed Antigens</a:t>
                      </a:r>
                      <a:r>
                        <a:rPr lang="en-US" sz="1200" baseline="300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1429237477"/>
                  </a:ext>
                </a:extLst>
              </a:tr>
              <a:tr h="40370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DNA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5/3/0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1/0/0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3/0/0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1/0/0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1980414993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Subunit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1/5/0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0/1/0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4071969534"/>
                  </a:ext>
                </a:extLst>
              </a:tr>
              <a:tr h="43127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Recombinant Vector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7/8/1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1/2/0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2/0/0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3117465925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Inactivated Virus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4/1/1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1514344798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Live Attenuated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4/0/0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88297927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VLP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2/1/1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56646727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0/0/1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1883325921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Mixed Vaccine*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1/1/0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35678" marR="135678" marT="0" marB="0" anchor="ctr"/>
                </a:tc>
                <a:extLst>
                  <a:ext uri="{0D108BD9-81ED-4DB2-BD59-A6C34878D82A}">
                    <a16:rowId xmlns:a16="http://schemas.microsoft.com/office/drawing/2014/main" val="42052554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1726D3-4BC4-4286-B7CC-E4C5D7633A87}"/>
              </a:ext>
            </a:extLst>
          </p:cNvPr>
          <p:cNvSpPr txBox="1"/>
          <p:nvPr/>
        </p:nvSpPr>
        <p:spPr>
          <a:xfrm>
            <a:off x="5769205" y="5617532"/>
            <a:ext cx="594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of Vaccines:  SARS / MERS/ COVID-19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83AAD9-DAAE-452D-A41E-B2F872A2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48" y="1943655"/>
            <a:ext cx="5403106" cy="41957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Vaccines Total Left /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Reported Vaccines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DNA / Recombinant Vector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Novel Vaccine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VLP (Virus-Like Particle)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RNA (RNA) Vaccines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 protein / Whole Virus 				Most Frequent Antigen Target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EB3-2084-4626-84E5-03C8DD7E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6362" cy="1400530"/>
          </a:xfrm>
        </p:spPr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F3D1-22E8-46F2-96C1-B00AC581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450975"/>
            <a:ext cx="9950511" cy="41957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Reported Vaccines Tend to Report Some Antigen-Specific 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Exception is M protein vaccine, while N+M protein did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9/58 Shown Some Protection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Several Vaccines Only Demonstrate Antigens Reducing Viral </a:t>
            </a:r>
            <a:r>
              <a:rPr lang="en-US" sz="1800"/>
              <a:t>Titer Count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Issues with Model Organism Viral Susceptibility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Common Immune 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Presence of virus-specific IFN-gamma and antigen-specific IgG or IgA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Increased  IL-2, IL-4, IL10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Immune Response may be route dependent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Rarely report on Th1 or Th2 Cytokine Response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EB3-2084-4626-84E5-03C8DD7E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366683"/>
            <a:ext cx="9404723" cy="1400530"/>
          </a:xfrm>
        </p:spPr>
        <p:txBody>
          <a:bodyPr/>
          <a:lstStyle/>
          <a:p>
            <a:r>
              <a:rPr lang="en-US" dirty="0"/>
              <a:t>Mouse  Research Adverse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5044-3EEE-44F1-BED0-12FD66BB069E}"/>
              </a:ext>
            </a:extLst>
          </p:cNvPr>
          <p:cNvSpPr txBox="1">
            <a:spLocks/>
          </p:cNvSpPr>
          <p:nvPr/>
        </p:nvSpPr>
        <p:spPr>
          <a:xfrm>
            <a:off x="151398" y="1767213"/>
            <a:ext cx="3248749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BALB/C Female Mice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Unbalanced Th2 Immune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Non-DNA vaccine has N protein presence as possible explanation for event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F2980327-70D3-4584-873D-F54256501E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257177"/>
              </p:ext>
            </p:extLst>
          </p:nvPr>
        </p:nvGraphicFramePr>
        <p:xfrm>
          <a:off x="3466915" y="1530631"/>
          <a:ext cx="8573686" cy="4673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932">
                  <a:extLst>
                    <a:ext uri="{9D8B030D-6E8A-4147-A177-3AD203B41FA5}">
                      <a16:colId xmlns:a16="http://schemas.microsoft.com/office/drawing/2014/main" val="2404379984"/>
                    </a:ext>
                  </a:extLst>
                </a:gridCol>
                <a:gridCol w="1301238">
                  <a:extLst>
                    <a:ext uri="{9D8B030D-6E8A-4147-A177-3AD203B41FA5}">
                      <a16:colId xmlns:a16="http://schemas.microsoft.com/office/drawing/2014/main" val="3736422856"/>
                    </a:ext>
                  </a:extLst>
                </a:gridCol>
                <a:gridCol w="1820507">
                  <a:extLst>
                    <a:ext uri="{9D8B030D-6E8A-4147-A177-3AD203B41FA5}">
                      <a16:colId xmlns:a16="http://schemas.microsoft.com/office/drawing/2014/main" val="2793704991"/>
                    </a:ext>
                  </a:extLst>
                </a:gridCol>
                <a:gridCol w="880052">
                  <a:extLst>
                    <a:ext uri="{9D8B030D-6E8A-4147-A177-3AD203B41FA5}">
                      <a16:colId xmlns:a16="http://schemas.microsoft.com/office/drawing/2014/main" val="2141038612"/>
                    </a:ext>
                  </a:extLst>
                </a:gridCol>
                <a:gridCol w="817191">
                  <a:extLst>
                    <a:ext uri="{9D8B030D-6E8A-4147-A177-3AD203B41FA5}">
                      <a16:colId xmlns:a16="http://schemas.microsoft.com/office/drawing/2014/main" val="725887409"/>
                    </a:ext>
                  </a:extLst>
                </a:gridCol>
                <a:gridCol w="1912766">
                  <a:extLst>
                    <a:ext uri="{9D8B030D-6E8A-4147-A177-3AD203B41FA5}">
                      <a16:colId xmlns:a16="http://schemas.microsoft.com/office/drawing/2014/main" val="3928603109"/>
                    </a:ext>
                  </a:extLst>
                </a:gridCol>
              </a:tblGrid>
              <a:tr h="192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Vaccine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Vaccine Type</a:t>
                      </a:r>
                      <a:endParaRPr lang="en-US" sz="1000" dirty="0"/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Antigen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VIOLIN ID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Adverse Event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073053235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rDNA-expressed S protein + alum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Ectodomain of S protein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6-8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(Neu and Eos)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860949962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SARS-</a:t>
                      </a:r>
                      <a:r>
                        <a:rPr lang="en-US" sz="1000" dirty="0" err="1">
                          <a:effectLst/>
                        </a:rPr>
                        <a:t>CoV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pCI</a:t>
                      </a:r>
                      <a:r>
                        <a:rPr lang="en-US" sz="1000" dirty="0">
                          <a:effectLst/>
                        </a:rPr>
                        <a:t>-N DNA from vaccine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DNA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 protein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Delayed hypersensitivity response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314571346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 Inactivated whole SARS-CoV vaccine + alum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Inactivated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Whole virus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6-8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Lung infiltration (Neu and Eos)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715341185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β-propiolactone-inactivated SARS-CoV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Inactivated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Whole virus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(Neu and Eos)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809927686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UV-Inactivated SARS-CoV + TLR Agonist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Inactivated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Whole virus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(Eos, minor)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115745330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Double-Inactivated Whole SARS-CoV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Inactivated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Whole virus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6-8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(Neu and Eos)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817115372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MA-ExoN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Live Attenuated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MA-ExoN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 loss (in immunodefici-ent mice)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388074884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rMA15-ΔE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Live Attenuated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rMA15-ΔE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weeks - 18 months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Peribronchiolar and perivascular infiltration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81622241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UV Inactivated SARS-CoV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Live Attenuated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Whole virus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(Eos) and Death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417246186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VRP-SARS-N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Recombinant Vector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cell epitope of N protein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Peribronchiolar and perivascular infiltration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647852483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SARS-CoV VLP-MHV + alum vaccine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Virus Like Particle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 protein of SARS-</a:t>
                      </a:r>
                      <a:r>
                        <a:rPr lang="en-US" sz="1200" dirty="0" err="1">
                          <a:effectLst/>
                        </a:rPr>
                        <a:t>CoVN</a:t>
                      </a:r>
                      <a:r>
                        <a:rPr lang="en-US" sz="1200" dirty="0">
                          <a:effectLst/>
                        </a:rPr>
                        <a:t>, E, M proteins from MHV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6-8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 infiltration (Neu and Eos)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3637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EB3-2084-4626-84E5-03C8DD7E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Spotlight: ADS-MVA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F3D1-22E8-46F2-96C1-B00AC581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598150"/>
            <a:ext cx="9950511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SARS-Vaccine ADS-MVA vaccine (VO_0005110)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Mice exhibit no recorded AEs 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Ferrets exhibit several severe AEs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Liver Inflammation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Hepatic Parenchymal Lesions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Liver Necrosis</a:t>
            </a:r>
          </a:p>
        </p:txBody>
      </p:sp>
    </p:spTree>
    <p:extLst>
      <p:ext uri="{BB962C8B-B14F-4D97-AF65-F5344CB8AC3E}">
        <p14:creationId xmlns:p14="http://schemas.microsoft.com/office/powerpoint/2010/main" val="39216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0D0-3430-456C-9A7B-50A0367B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6" y="379566"/>
            <a:ext cx="5743114" cy="982543"/>
          </a:xfrm>
        </p:spPr>
        <p:txBody>
          <a:bodyPr/>
          <a:lstStyle/>
          <a:p>
            <a:r>
              <a:rPr lang="en-US" dirty="0"/>
              <a:t>Human Clinical AEs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9EE065-F085-40BD-9507-EB08332A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56815"/>
              </p:ext>
            </p:extLst>
          </p:nvPr>
        </p:nvGraphicFramePr>
        <p:xfrm>
          <a:off x="6680702" y="113176"/>
          <a:ext cx="5158412" cy="6414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916">
                  <a:extLst>
                    <a:ext uri="{9D8B030D-6E8A-4147-A177-3AD203B41FA5}">
                      <a16:colId xmlns:a16="http://schemas.microsoft.com/office/drawing/2014/main" val="203247798"/>
                    </a:ext>
                  </a:extLst>
                </a:gridCol>
                <a:gridCol w="644570">
                  <a:extLst>
                    <a:ext uri="{9D8B030D-6E8A-4147-A177-3AD203B41FA5}">
                      <a16:colId xmlns:a16="http://schemas.microsoft.com/office/drawing/2014/main" val="1833430720"/>
                    </a:ext>
                  </a:extLst>
                </a:gridCol>
                <a:gridCol w="592131">
                  <a:extLst>
                    <a:ext uri="{9D8B030D-6E8A-4147-A177-3AD203B41FA5}">
                      <a16:colId xmlns:a16="http://schemas.microsoft.com/office/drawing/2014/main" val="3119602834"/>
                    </a:ext>
                  </a:extLst>
                </a:gridCol>
                <a:gridCol w="676674">
                  <a:extLst>
                    <a:ext uri="{9D8B030D-6E8A-4147-A177-3AD203B41FA5}">
                      <a16:colId xmlns:a16="http://schemas.microsoft.com/office/drawing/2014/main" val="1449607332"/>
                    </a:ext>
                  </a:extLst>
                </a:gridCol>
                <a:gridCol w="751831">
                  <a:extLst>
                    <a:ext uri="{9D8B030D-6E8A-4147-A177-3AD203B41FA5}">
                      <a16:colId xmlns:a16="http://schemas.microsoft.com/office/drawing/2014/main" val="902204788"/>
                    </a:ext>
                  </a:extLst>
                </a:gridCol>
                <a:gridCol w="504068">
                  <a:extLst>
                    <a:ext uri="{9D8B030D-6E8A-4147-A177-3AD203B41FA5}">
                      <a16:colId xmlns:a16="http://schemas.microsoft.com/office/drawing/2014/main" val="2642563410"/>
                    </a:ext>
                  </a:extLst>
                </a:gridCol>
                <a:gridCol w="1252222">
                  <a:extLst>
                    <a:ext uri="{9D8B030D-6E8A-4147-A177-3AD203B41FA5}">
                      <a16:colId xmlns:a16="http://schemas.microsoft.com/office/drawing/2014/main" val="1751568748"/>
                    </a:ext>
                  </a:extLst>
                </a:gridCol>
              </a:tblGrid>
              <a:tr h="405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AE 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AD5-nCoV</a:t>
                      </a:r>
                      <a:br>
                        <a:rPr lang="en-US" sz="600" dirty="0">
                          <a:effectLst/>
                        </a:rPr>
                      </a:br>
                      <a:r>
                        <a:rPr lang="en-US" sz="600" dirty="0">
                          <a:effectLst/>
                        </a:rPr>
                        <a:t>[108]</a:t>
                      </a:r>
                      <a:r>
                        <a:rPr lang="en-US" sz="600" baseline="30000" dirty="0">
                          <a:effectLst/>
                        </a:rPr>
                        <a:t>+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GLS-5300</a:t>
                      </a:r>
                      <a:br>
                        <a:rPr lang="en-US" sz="600" dirty="0">
                          <a:effectLst/>
                        </a:rPr>
                      </a:br>
                      <a:r>
                        <a:rPr lang="en-US" sz="600" dirty="0">
                          <a:effectLst/>
                        </a:rPr>
                        <a:t>[75]</a:t>
                      </a:r>
                      <a:r>
                        <a:rPr lang="en-US" sz="600" baseline="30000" dirty="0">
                          <a:effectLst/>
                        </a:rPr>
                        <a:t>+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VRC-SRSDNA015-00-VP</a:t>
                      </a:r>
                      <a:br>
                        <a:rPr lang="en-US" sz="600" dirty="0">
                          <a:effectLst/>
                        </a:rPr>
                      </a:br>
                      <a:r>
                        <a:rPr lang="en-US" sz="600" dirty="0">
                          <a:effectLst/>
                        </a:rPr>
                        <a:t>[10]</a:t>
                      </a:r>
                      <a:r>
                        <a:rPr lang="en-US" sz="600" baseline="30000" dirty="0">
                          <a:effectLst/>
                        </a:rPr>
                        <a:t>+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ChAdOx</a:t>
                      </a:r>
                      <a:r>
                        <a:rPr lang="en-US" sz="600" dirty="0">
                          <a:effectLst/>
                        </a:rPr>
                        <a:t> 1 MERS-S</a:t>
                      </a:r>
                      <a:br>
                        <a:rPr lang="en-US" sz="600" dirty="0">
                          <a:effectLst/>
                        </a:rPr>
                      </a:br>
                      <a:r>
                        <a:rPr lang="en-US" sz="600" dirty="0">
                          <a:effectLst/>
                        </a:rPr>
                        <a:t>[24]</a:t>
                      </a:r>
                      <a:r>
                        <a:rPr lang="en-US" sz="600" baseline="30000" dirty="0">
                          <a:effectLst/>
                        </a:rPr>
                        <a:t>+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MVA-MERS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[26]</a:t>
                      </a:r>
                      <a:r>
                        <a:rPr lang="en-US" sz="600" baseline="30000" dirty="0">
                          <a:effectLst/>
                        </a:rPr>
                        <a:t>+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Sum of AE cases associated with 5 vaccines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835454285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 dirty="0">
                          <a:effectLst/>
                        </a:rPr>
                        <a:t>Abdominal Cramps (OAE_0000402)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123983107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Arthralgia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(OAE_0000385)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92749325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Bruising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(OAE_0000650)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4*</a:t>
                      </a:r>
                      <a:r>
                        <a:rPr lang="en-US" sz="1200" baseline="30000" dirty="0">
                          <a:effectLst/>
                        </a:rPr>
                        <a:t>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4172257009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Cough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(OAE_0000398)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3213607279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>
                          <a:effectLst/>
                        </a:rPr>
                        <a:t>Decreased Appetite (OAE_0000396)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17*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329664750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Diarrhea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(OAE_0000616)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096557883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Erythema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(OAE_0000645)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3088819749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Fatigue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(OAE_0000034)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94609509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Fever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(OAE_0000361)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564601168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Headache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(OAE_0000377)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886176539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>
                          <a:effectLst/>
                        </a:rPr>
                        <a:t>Hematoma at     Injection Site  (OAE_0000322)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7*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451024138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Induration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(OAE_0002039)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731686862"/>
                  </a:ext>
                </a:extLst>
              </a:tr>
              <a:tr h="235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Injection Site Pain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(OAE_0000369)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695498686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>
                          <a:effectLst/>
                        </a:rPr>
                        <a:t>Itch (OAE_0000373)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718665681"/>
                  </a:ext>
                </a:extLst>
              </a:tr>
              <a:tr h="31454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 dirty="0">
                          <a:effectLst/>
                        </a:rPr>
                        <a:t>Loose Stool (OAE_0001917)</a:t>
                      </a:r>
                      <a:endParaRPr lang="en-US" sz="6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5*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030704282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Malaise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(OAE_0000390)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979536787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Myalgia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(OAE_0000390)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31662622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Nausea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(OAE_0000600)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4058816885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Pruritus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(OAE_0000373)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082659402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Redness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(OAE_0001546)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704048954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Swelling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(OAE_0000368)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443447131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Tenderness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(OAE_0001547)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547913224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600">
                          <a:effectLst/>
                        </a:rPr>
                        <a:t>Throat Pain (OAE_0000601)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8*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1656414486"/>
                  </a:ext>
                </a:extLst>
              </a:tr>
              <a:tr h="228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Warmth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(OAE_0000326)</a:t>
                      </a:r>
                      <a:endParaRPr lang="en-US" sz="6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4*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</a:endParaRPr>
                    </a:p>
                  </a:txBody>
                  <a:tcPr marL="26112" marR="26112" marT="26112" marB="26112"/>
                </a:tc>
                <a:extLst>
                  <a:ext uri="{0D108BD9-81ED-4DB2-BD59-A6C34878D82A}">
                    <a16:rowId xmlns:a16="http://schemas.microsoft.com/office/drawing/2014/main" val="2312181068"/>
                  </a:ext>
                </a:extLst>
              </a:tr>
            </a:tbl>
          </a:graphicData>
        </a:graphic>
      </p:graphicFrame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341E63-6ABC-41DA-A9B6-10F2BB2F3227}"/>
              </a:ext>
            </a:extLst>
          </p:cNvPr>
          <p:cNvSpPr txBox="1">
            <a:spLocks/>
          </p:cNvSpPr>
          <p:nvPr/>
        </p:nvSpPr>
        <p:spPr>
          <a:xfrm>
            <a:off x="352886" y="1597665"/>
            <a:ext cx="5883322" cy="3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Common Adverse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Most Mild to Moderate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14 Grade 3 Events Recorded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Injection Site Pain Universal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Unique Statistically Significant AEs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Mean AE of ~5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Range 2-9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320B-41B6-43FE-94A4-38EABD67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15BE-E5C8-4B0B-B2F9-3BE865A6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940509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 reported vaccines demonstrated some measure of immune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Fewer reported some protective efficacy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Research less reported adverse events than clinical trials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Mostly mild but some severe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Differences in animal models occlude potential adverse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Caution to Vaccine Development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8CF37BB-D8B8-4234-8D8D-6BB51E522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6" r="-1" b="8042"/>
          <a:stretch/>
        </p:blipFill>
        <p:spPr>
          <a:xfrm>
            <a:off x="1" y="-226248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67F04-4EBC-4305-A4CB-0F082044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He Group</a:t>
            </a:r>
          </a:p>
        </p:txBody>
      </p:sp>
      <p:pic>
        <p:nvPicPr>
          <p:cNvPr id="4" name="Picture 3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F897044D-6935-471C-9F25-4986CA344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-76788"/>
            <a:ext cx="1060264" cy="1060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8FF903-3B05-477B-B482-DC825DB0066E}"/>
              </a:ext>
            </a:extLst>
          </p:cNvPr>
          <p:cNvSpPr txBox="1"/>
          <p:nvPr/>
        </p:nvSpPr>
        <p:spPr>
          <a:xfrm>
            <a:off x="636916" y="6047144"/>
            <a:ext cx="696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NIH-NIAID </a:t>
            </a:r>
            <a:r>
              <a:rPr lang="en-US" dirty="0" err="1"/>
              <a:t>ImmPort</a:t>
            </a:r>
            <a:r>
              <a:rPr lang="en-US" dirty="0"/>
              <a:t> UH01 grant (1UH2AI132931)</a:t>
            </a:r>
          </a:p>
        </p:txBody>
      </p:sp>
    </p:spTree>
    <p:extLst>
      <p:ext uri="{BB962C8B-B14F-4D97-AF65-F5344CB8AC3E}">
        <p14:creationId xmlns:p14="http://schemas.microsoft.com/office/powerpoint/2010/main" val="33604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FFC3A-608F-4FF4-82ED-B2349871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58889-EBBB-4C04-9696-52E83EEF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u="sng" dirty="0"/>
              <a:t>Co</a:t>
            </a:r>
            <a:r>
              <a:rPr lang="en-US" sz="2000" dirty="0"/>
              <a:t>rona</a:t>
            </a:r>
            <a:r>
              <a:rPr lang="en-US" sz="2000" u="sng" dirty="0"/>
              <a:t>v</a:t>
            </a:r>
            <a:r>
              <a:rPr lang="en-US" sz="2000" dirty="0"/>
              <a:t>irus </a:t>
            </a:r>
            <a:r>
              <a:rPr lang="en-US" sz="2000" u="sng" dirty="0"/>
              <a:t>D</a:t>
            </a:r>
            <a:r>
              <a:rPr lang="en-US" sz="2000" dirty="0"/>
              <a:t>isease - 20</a:t>
            </a:r>
            <a:r>
              <a:rPr lang="en-US" sz="2000" u="sng" dirty="0"/>
              <a:t>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First reported in Wuhan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Rapid spread across globe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WHO declared Pandemic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188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29 million confirmed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926 thousand confirmed deaths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US, India, Russia, Brazil ~58 % Cases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07C341-A628-4D54-A12D-5819C9911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747" y="1610164"/>
            <a:ext cx="4853540" cy="3394589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3101DB2-E92B-49FA-ACB0-E05461F2ADBC}"/>
              </a:ext>
            </a:extLst>
          </p:cNvPr>
          <p:cNvSpPr txBox="1">
            <a:spLocks/>
          </p:cNvSpPr>
          <p:nvPr/>
        </p:nvSpPr>
        <p:spPr>
          <a:xfrm>
            <a:off x="6138755" y="5139617"/>
            <a:ext cx="4395788" cy="513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200" dirty="0"/>
              <a:t>John Hopkins COVID-19 Tracker from https://coronavirus.jhu.edu/map.html. Image taken on 9/14/2020.</a:t>
            </a:r>
          </a:p>
        </p:txBody>
      </p:sp>
    </p:spTree>
    <p:extLst>
      <p:ext uri="{BB962C8B-B14F-4D97-AF65-F5344CB8AC3E}">
        <p14:creationId xmlns:p14="http://schemas.microsoft.com/office/powerpoint/2010/main" val="24978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D44-C893-41AB-BD5C-01E4C4F3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18CD-077F-4888-8AE1-5D45A9053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482039"/>
            <a:ext cx="8709991" cy="41957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SARS (Severe Acute Respiratory Syndrome)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SARS Virus emerged in 2002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CFR 11%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MERS (Middle Eastern Respiratory Syndrome)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MERS Virus emerged in 2012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CFR 34%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Common </a:t>
            </a:r>
            <a:r>
              <a:rPr lang="en-US" sz="2400" dirty="0" err="1"/>
              <a:t>HCoV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229E, OC43, HKU1 (Common Cold)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NL63 (Croup)</a:t>
            </a:r>
          </a:p>
        </p:txBody>
      </p:sp>
    </p:spTree>
    <p:extLst>
      <p:ext uri="{BB962C8B-B14F-4D97-AF65-F5344CB8AC3E}">
        <p14:creationId xmlns:p14="http://schemas.microsoft.com/office/powerpoint/2010/main" val="3547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6E21-D6CD-4943-A789-90CCC456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Coronavirus Vaccine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1E53-C9EC-4B42-B0EB-5F4DF66A2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16187"/>
            <a:ext cx="10746181" cy="364264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Last Recorded Case  2004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Low Infection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Intermittent Outbreaks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Common </a:t>
            </a:r>
            <a:r>
              <a:rPr lang="en-US" sz="2400" dirty="0" err="1"/>
              <a:t>HCoV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Common Cold general category for 200+ viruses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Seasonal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Low Pressure for Successful Coronavirus Vaccine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A2EC41-07C3-4EDD-8402-A51FA7273E80}"/>
              </a:ext>
            </a:extLst>
          </p:cNvPr>
          <p:cNvSpPr txBox="1">
            <a:spLocks/>
          </p:cNvSpPr>
          <p:nvPr/>
        </p:nvSpPr>
        <p:spPr>
          <a:xfrm>
            <a:off x="1771838" y="1950554"/>
            <a:ext cx="10746181" cy="93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: Fizzled Out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309F69-BE3D-4B11-98B0-DF2AE2618B68}"/>
              </a:ext>
            </a:extLst>
          </p:cNvPr>
          <p:cNvSpPr txBox="1">
            <a:spLocks/>
          </p:cNvSpPr>
          <p:nvPr/>
        </p:nvSpPr>
        <p:spPr>
          <a:xfrm>
            <a:off x="1894072" y="2808031"/>
            <a:ext cx="10746181" cy="93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: Less Priority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914367-4624-4623-8698-32CEAE195A51}"/>
              </a:ext>
            </a:extLst>
          </p:cNvPr>
          <p:cNvSpPr txBox="1">
            <a:spLocks/>
          </p:cNvSpPr>
          <p:nvPr/>
        </p:nvSpPr>
        <p:spPr>
          <a:xfrm>
            <a:off x="3312947" y="3991090"/>
            <a:ext cx="10746181" cy="93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: Impractical</a:t>
            </a:r>
          </a:p>
        </p:txBody>
      </p:sp>
    </p:spTree>
    <p:extLst>
      <p:ext uri="{BB962C8B-B14F-4D97-AF65-F5344CB8AC3E}">
        <p14:creationId xmlns:p14="http://schemas.microsoft.com/office/powerpoint/2010/main" val="2565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3D0F-FA24-4358-80F5-873DC85A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09" y="346186"/>
            <a:ext cx="7153998" cy="905027"/>
          </a:xfrm>
        </p:spPr>
        <p:txBody>
          <a:bodyPr/>
          <a:lstStyle/>
          <a:p>
            <a:r>
              <a:rPr lang="en-US" dirty="0"/>
              <a:t>Risks of Fast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BC6E-AF6E-40D6-B7D8-009C3EC0A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709" y="1589521"/>
            <a:ext cx="4521633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Vaccine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Efficacy (Immunogenicity)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Safety (Immune Response)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Efficiency (Optimal Dosage)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Fast Track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Six Vaccines in Phase III since August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 Operation Warp Speed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Russia Sputnik Vaccine</a:t>
            </a:r>
          </a:p>
          <a:p>
            <a:pPr lvl="2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3885C8-2DD0-47C9-8637-F27ED405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57267"/>
              </p:ext>
            </p:extLst>
          </p:nvPr>
        </p:nvGraphicFramePr>
        <p:xfrm>
          <a:off x="5136342" y="1072716"/>
          <a:ext cx="6948978" cy="57334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5559">
                  <a:extLst>
                    <a:ext uri="{9D8B030D-6E8A-4147-A177-3AD203B41FA5}">
                      <a16:colId xmlns:a16="http://schemas.microsoft.com/office/drawing/2014/main" val="1778066545"/>
                    </a:ext>
                  </a:extLst>
                </a:gridCol>
                <a:gridCol w="2411078">
                  <a:extLst>
                    <a:ext uri="{9D8B030D-6E8A-4147-A177-3AD203B41FA5}">
                      <a16:colId xmlns:a16="http://schemas.microsoft.com/office/drawing/2014/main" val="4037097527"/>
                    </a:ext>
                  </a:extLst>
                </a:gridCol>
                <a:gridCol w="1122581">
                  <a:extLst>
                    <a:ext uri="{9D8B030D-6E8A-4147-A177-3AD203B41FA5}">
                      <a16:colId xmlns:a16="http://schemas.microsoft.com/office/drawing/2014/main" val="4116128089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10671941"/>
                    </a:ext>
                  </a:extLst>
                </a:gridCol>
              </a:tblGrid>
              <a:tr h="6288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Vaccine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Developer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Phase (up to Aug)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Phase starting time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494470655"/>
                  </a:ext>
                </a:extLst>
              </a:tr>
              <a:tr h="22246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Ad5-nCoV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CanSinoBIO</a:t>
                      </a:r>
                      <a:r>
                        <a:rPr lang="en-US" sz="800" u="none" strike="noStrike" dirty="0">
                          <a:effectLst/>
                        </a:rPr>
                        <a:t> (Academy of Military Medical Sciences)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I(May), II(Jul), III(Aug)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31205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Sputnik V(Gam-</a:t>
                      </a:r>
                      <a:r>
                        <a:rPr lang="en-US" sz="800" u="none" strike="noStrike" dirty="0" err="1">
                          <a:effectLst/>
                        </a:rPr>
                        <a:t>Covid</a:t>
                      </a:r>
                      <a:r>
                        <a:rPr lang="en-US" sz="800" u="none" strike="noStrike" dirty="0">
                          <a:effectLst/>
                        </a:rPr>
                        <a:t>-Vac- </a:t>
                      </a:r>
                      <a:r>
                        <a:rPr lang="en-US" sz="800" u="none" strike="noStrike" dirty="0" err="1">
                          <a:effectLst/>
                        </a:rPr>
                        <a:t>Lyo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Gamaleya</a:t>
                      </a:r>
                      <a:r>
                        <a:rPr lang="en-US" sz="800" u="none" strike="noStrike" dirty="0">
                          <a:effectLst/>
                        </a:rPr>
                        <a:t> Research Institute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213046586"/>
                  </a:ext>
                </a:extLst>
              </a:tr>
              <a:tr h="16445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mRNA-1273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Moderna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I&amp;II(March), III(Jul)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4290730929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BNT162b1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BioNTech</a:t>
                      </a:r>
                      <a:r>
                        <a:rPr lang="en-US" sz="800" u="none" strike="noStrike" dirty="0">
                          <a:effectLst/>
                        </a:rPr>
                        <a:t>, Pfizer, </a:t>
                      </a:r>
                      <a:r>
                        <a:rPr lang="en-US" sz="800" u="none" strike="noStrike" dirty="0" err="1">
                          <a:effectLst/>
                        </a:rPr>
                        <a:t>Fosun</a:t>
                      </a:r>
                      <a:r>
                        <a:rPr lang="en-US" sz="800" u="none" strike="noStrike" dirty="0">
                          <a:effectLst/>
                        </a:rPr>
                        <a:t> Pharma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II&amp;III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I&amp;II(May), II&amp;III(Jul)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170252087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ChAdOx1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AstraZeneca, University of Oxford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II&amp;III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I(May), II&amp;III(Aug)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85647629"/>
                  </a:ext>
                </a:extLst>
              </a:tr>
              <a:tr h="12059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COVID-19 inactivated virus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Wuhan Institute of Biological Products, </a:t>
                      </a:r>
                      <a:r>
                        <a:rPr lang="en-US" sz="800" u="none" strike="noStrike" dirty="0" err="1">
                          <a:effectLst/>
                        </a:rPr>
                        <a:t>Sinopharm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I&amp;II, III(Jul)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03066581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COVID-19 inactivated virus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Beijing Institute of Biological Products, </a:t>
                      </a:r>
                      <a:r>
                        <a:rPr lang="en-US" sz="800" u="none" strike="noStrike" dirty="0" err="1">
                          <a:effectLst/>
                        </a:rPr>
                        <a:t>Sinopharm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332458338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PiCoVacc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sinovac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I&amp;II(June), III(Jul)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775250105"/>
                  </a:ext>
                </a:extLst>
              </a:tr>
              <a:tr h="12252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ZyCoV</a:t>
                      </a:r>
                      <a:r>
                        <a:rPr lang="en-US" sz="800" u="none" strike="noStrike" dirty="0">
                          <a:effectLst/>
                        </a:rPr>
                        <a:t>-D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Zydus Cadila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990875868"/>
                  </a:ext>
                </a:extLst>
              </a:tr>
              <a:tr h="10228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saRNA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Imperial College London, Morningside Ventures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884275197"/>
                  </a:ext>
                </a:extLst>
              </a:tr>
              <a:tr h="12252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AG0301-COVID19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AnGes, Osaka University, Takara Bio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419748306"/>
                  </a:ext>
                </a:extLst>
              </a:tr>
              <a:tr h="126122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Lunar-Cov19(ARCT-021)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Arcturus Therapeutics, Duke-NUS Medical School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I&amp;II(Aug)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074898825"/>
                  </a:ext>
                </a:extLst>
              </a:tr>
              <a:tr h="1775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Ad26COVS1(JNJ-78436735)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Beth Israel Deaconess Medical Center, Johnson&amp;Johnson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I&amp;II(Jul), III(Sep)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278768323"/>
                  </a:ext>
                </a:extLst>
              </a:tr>
              <a:tr h="2417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RBD-Dimer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Anhui Zhifei Longcam, Chinese Academy of Medical Sciences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776367649"/>
                  </a:ext>
                </a:extLst>
              </a:tr>
              <a:tr h="51269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NVX-CoV2373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Novavax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I&amp;II(May), III(Oct)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530291249"/>
                  </a:ext>
                </a:extLst>
              </a:tr>
              <a:tr h="304049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COVID-19 inactivated virus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Institute of Medical Biology at the Chinese Academy of Medical Sciences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879900127"/>
                  </a:ext>
                </a:extLst>
              </a:tr>
              <a:tr h="212331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Covaxin</a:t>
                      </a:r>
                      <a:r>
                        <a:rPr lang="en-US" sz="800" u="none" strike="noStrike" dirty="0">
                          <a:effectLst/>
                        </a:rPr>
                        <a:t>/BBV152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Indian Council of Medical Research and the National Institute of Virology, Bharat Biotech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I&amp;II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I&amp;II(Jul)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25453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INO-4800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Inovio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I(June), II&amp;III(end of summer)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885785748"/>
                  </a:ext>
                </a:extLst>
              </a:tr>
              <a:tr h="12252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CVnCoV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CureVac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97154510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GX19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Genexine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I(June), II(fall)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4079876743"/>
                  </a:ext>
                </a:extLst>
              </a:tr>
              <a:tr h="190982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ARCoV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Academy of Military Medical Sciences, Suzhou </a:t>
                      </a:r>
                      <a:r>
                        <a:rPr lang="en-US" sz="800" u="none" strike="noStrike" dirty="0" err="1">
                          <a:effectLst/>
                        </a:rPr>
                        <a:t>Abogen</a:t>
                      </a:r>
                      <a:r>
                        <a:rPr lang="en-US" sz="800" u="none" strike="noStrike" dirty="0">
                          <a:effectLst/>
                        </a:rPr>
                        <a:t> Biosciences, </a:t>
                      </a:r>
                      <a:r>
                        <a:rPr lang="en-US" sz="800" u="none" strike="noStrike" dirty="0" err="1">
                          <a:effectLst/>
                        </a:rPr>
                        <a:t>Walvax</a:t>
                      </a:r>
                      <a:r>
                        <a:rPr lang="en-US" sz="800" u="none" strike="noStrike" dirty="0">
                          <a:effectLst/>
                        </a:rPr>
                        <a:t> Biotechnology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I(June)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790119078"/>
                  </a:ext>
                </a:extLst>
              </a:tr>
              <a:tr h="2417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GRAd-COV2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ReiThera, Lazzaro Spallanzani National Institute for Infectious Diseases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1136117305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TMV-083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Merck, Themis Bioscience, Institut Pasteur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I(Aug)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055487831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SCB-2019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Clover Biopharmaceuticals, GSK, Dynavax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I(Jul), II(Sep)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430218809"/>
                  </a:ext>
                </a:extLst>
              </a:tr>
              <a:tr h="27333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Recombinant spike protein with </a:t>
                      </a:r>
                      <a:r>
                        <a:rPr lang="en-US" sz="800" u="none" strike="noStrike" dirty="0" err="1">
                          <a:effectLst/>
                        </a:rPr>
                        <a:t>Advax</a:t>
                      </a:r>
                      <a:r>
                        <a:rPr lang="en-US" sz="800" u="none" strike="noStrike" dirty="0">
                          <a:effectLst/>
                        </a:rPr>
                        <a:t>™ adjuvant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 err="1">
                          <a:effectLst/>
                        </a:rPr>
                        <a:t>Vaxine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196143785"/>
                  </a:ext>
                </a:extLst>
              </a:tr>
              <a:tr h="1333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Plant-derived VLP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medicago, GSK, Dynavax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I(July), II&amp;III(Oct)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661074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UQ-1-SARS-CoV-2-Sclamp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>
                          <a:effectLst/>
                        </a:rPr>
                        <a:t>University of Queensland, CSL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538886603"/>
                  </a:ext>
                </a:extLst>
              </a:tr>
              <a:tr h="24179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KBP-COVID-19(RBD-based)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Kentucky </a:t>
                      </a:r>
                      <a:r>
                        <a:rPr lang="en-US" sz="800" u="none" strike="noStrike" dirty="0" err="1">
                          <a:effectLst/>
                        </a:rPr>
                        <a:t>BioProcessing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I(July)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2441955549"/>
                  </a:ext>
                </a:extLst>
              </a:tr>
              <a:tr h="12252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MVC-COV1901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800" u="none" strike="noStrike" dirty="0">
                          <a:effectLst/>
                        </a:rPr>
                        <a:t>Medigen, </a:t>
                      </a:r>
                      <a:r>
                        <a:rPr lang="en-US" sz="800" u="none" strike="noStrike" dirty="0" err="1">
                          <a:effectLst/>
                        </a:rPr>
                        <a:t>Dynavax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u="none" strike="noStrike" dirty="0">
                          <a:effectLst/>
                        </a:rPr>
                        <a:t>I(Sep)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3" marR="3323" marT="3323" marB="0" anchor="b"/>
                </a:tc>
                <a:extLst>
                  <a:ext uri="{0D108BD9-81ED-4DB2-BD59-A6C34878D82A}">
                    <a16:rowId xmlns:a16="http://schemas.microsoft.com/office/drawing/2014/main" val="396880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3D79-40B2-48A5-9AF4-1B04E55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 &amp; VIOLIN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0E7-63D9-469B-9A84-798DE4DA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487" y="1655461"/>
            <a:ext cx="4396339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Vaccine Ontology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OBO Compliant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VIOLIN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2008 Release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4136 Vaccine Candidates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Research, Clinical, Licensed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58* Coronavirus Vaccines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218 Pathogens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Manual Curation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D3A76-9782-4078-9188-BD0F6556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0" y="1655461"/>
            <a:ext cx="6821498" cy="37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A72-4D61-4261-9A0D-25AB43CC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Diagram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EE5E3C4-D7DB-476B-B814-A49CF69B40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35" y="1561522"/>
            <a:ext cx="5739654" cy="4195763"/>
          </a:xfrm>
        </p:spPr>
      </p:pic>
    </p:spTree>
    <p:extLst>
      <p:ext uri="{BB962C8B-B14F-4D97-AF65-F5344CB8AC3E}">
        <p14:creationId xmlns:p14="http://schemas.microsoft.com/office/powerpoint/2010/main" val="25403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9742-DED9-499B-819E-069333D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8F46-B14B-47DD-8BD8-08259486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349204" cy="44227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Query into </a:t>
            </a:r>
            <a:r>
              <a:rPr lang="en-US" sz="2400" dirty="0" err="1"/>
              <a:t>BioRxiv</a:t>
            </a:r>
            <a:r>
              <a:rPr lang="en-US" sz="2400" dirty="0"/>
              <a:t>, PubMed, NIH Clinical Trials,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Inclusion Category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Vaccine Published Immune Response [or follow up with Adverse Events]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Many vaccines announced with no information on above traits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Separate Preprints from Peer-reviewed 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Utilize VO for IR and OAE (Ontology of Adverse Events) for AE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VIOLIN Curation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Peer Reviewed Sources Added, Reviewed, and Approved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Pre-Prints Added are not Approved Until Peer Reviewed</a:t>
            </a:r>
          </a:p>
        </p:txBody>
      </p:sp>
    </p:spTree>
    <p:extLst>
      <p:ext uri="{BB962C8B-B14F-4D97-AF65-F5344CB8AC3E}">
        <p14:creationId xmlns:p14="http://schemas.microsoft.com/office/powerpoint/2010/main" val="42737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0CDD-BDD4-45B3-8172-9E4801D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Response and Adverse Event Analysis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FA9893E-EF72-4C02-99F2-7460557A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018964"/>
            <a:ext cx="10905066" cy="29857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Split Data Between Research and Clinical Trials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5 Vaccines had Clinical Trials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Statistical Analysis of Distribution of IR and AE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Prevalence of Immune Response Types induced by Vaccines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Prevalence of Adverse Events caused by Vaccination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One-tailed Fisher’s Test using SciPy for Analysis</a:t>
            </a:r>
          </a:p>
        </p:txBody>
      </p:sp>
    </p:spTree>
    <p:extLst>
      <p:ext uri="{BB962C8B-B14F-4D97-AF65-F5344CB8AC3E}">
        <p14:creationId xmlns:p14="http://schemas.microsoft.com/office/powerpoint/2010/main" val="9271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1742</Words>
  <Application>Microsoft Office PowerPoint</Application>
  <PresentationFormat>Widescreen</PresentationFormat>
  <Paragraphs>561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CG Times</vt:lpstr>
      <vt:lpstr>Times New Roman</vt:lpstr>
      <vt:lpstr>Wingdings 3</vt:lpstr>
      <vt:lpstr>Ion</vt:lpstr>
      <vt:lpstr>Coronavirus vaccine collection, annotation, and ontology representation analysis</vt:lpstr>
      <vt:lpstr>COVID-19</vt:lpstr>
      <vt:lpstr>Coronaviruses</vt:lpstr>
      <vt:lpstr>Coronavirus Vaccine Development</vt:lpstr>
      <vt:lpstr>Risks of Fast Development </vt:lpstr>
      <vt:lpstr>VO &amp; VIOLIN</vt:lpstr>
      <vt:lpstr>Workflow Diagram</vt:lpstr>
      <vt:lpstr>Vaccine Collection</vt:lpstr>
      <vt:lpstr>Immune Response and Adverse Event Analysis</vt:lpstr>
      <vt:lpstr>Ontology Representation of Ad5-nCoV</vt:lpstr>
      <vt:lpstr>58 Vaccines Collected in VO</vt:lpstr>
      <vt:lpstr>Immune Response</vt:lpstr>
      <vt:lpstr>Mouse  Research Adverse Events</vt:lpstr>
      <vt:lpstr>Spotlight: ADS-MVA</vt:lpstr>
      <vt:lpstr>Human Clinical AEs</vt:lpstr>
      <vt:lpstr>Conclusion</vt:lpstr>
      <vt:lpstr>He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vaccine collection, annotation, and ontology representation analysis</dc:title>
  <dc:creator>Huffman, Anthony</dc:creator>
  <cp:lastModifiedBy>Huffman, Anthony</cp:lastModifiedBy>
  <cp:revision>76</cp:revision>
  <dcterms:created xsi:type="dcterms:W3CDTF">2020-09-15T19:22:35Z</dcterms:created>
  <dcterms:modified xsi:type="dcterms:W3CDTF">2020-09-22T12:23:19Z</dcterms:modified>
</cp:coreProperties>
</file>